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0" r:id="rId3"/>
    <p:sldId id="265" r:id="rId4"/>
    <p:sldId id="266" r:id="rId5"/>
    <p:sldId id="259" r:id="rId6"/>
    <p:sldId id="261" r:id="rId7"/>
    <p:sldId id="256" r:id="rId8"/>
    <p:sldId id="258" r:id="rId9"/>
    <p:sldId id="262" r:id="rId10"/>
    <p:sldId id="263" r:id="rId11"/>
    <p:sldId id="264" r:id="rId12"/>
    <p:sldId id="267" r:id="rId13"/>
    <p:sldId id="268" r:id="rId14"/>
    <p:sldId id="271" r:id="rId15"/>
    <p:sldId id="270" r:id="rId16"/>
    <p:sldId id="272" r:id="rId17"/>
    <p:sldId id="273" r:id="rId18"/>
    <p:sldId id="274"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8" autoAdjust="0"/>
    <p:restoredTop sz="94660"/>
  </p:normalViewPr>
  <p:slideViewPr>
    <p:cSldViewPr snapToGrid="0">
      <p:cViewPr varScale="1">
        <p:scale>
          <a:sx n="77" d="100"/>
          <a:sy n="77" d="100"/>
        </p:scale>
        <p:origin x="75" y="6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BB1CE2F-914F-4AE5-A91C-7D7E126B2904}"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51DDAA-FFE9-4170-AC06-D27602E977C4}" type="slidenum">
              <a:rPr lang="en-GB" smtClean="0"/>
              <a:t>‹#›</a:t>
            </a:fld>
            <a:endParaRPr lang="en-GB"/>
          </a:p>
        </p:txBody>
      </p:sp>
    </p:spTree>
    <p:extLst>
      <p:ext uri="{BB962C8B-B14F-4D97-AF65-F5344CB8AC3E}">
        <p14:creationId xmlns:p14="http://schemas.microsoft.com/office/powerpoint/2010/main" val="39241402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B1CE2F-914F-4AE5-A91C-7D7E126B2904}"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51DDAA-FFE9-4170-AC06-D27602E977C4}" type="slidenum">
              <a:rPr lang="en-GB" smtClean="0"/>
              <a:t>‹#›</a:t>
            </a:fld>
            <a:endParaRPr lang="en-GB"/>
          </a:p>
        </p:txBody>
      </p:sp>
    </p:spTree>
    <p:extLst>
      <p:ext uri="{BB962C8B-B14F-4D97-AF65-F5344CB8AC3E}">
        <p14:creationId xmlns:p14="http://schemas.microsoft.com/office/powerpoint/2010/main" val="1374480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BB1CE2F-914F-4AE5-A91C-7D7E126B2904}"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51DDAA-FFE9-4170-AC06-D27602E977C4}" type="slidenum">
              <a:rPr lang="en-GB" smtClean="0"/>
              <a:t>‹#›</a:t>
            </a:fld>
            <a:endParaRPr lang="en-GB"/>
          </a:p>
        </p:txBody>
      </p:sp>
    </p:spTree>
    <p:extLst>
      <p:ext uri="{BB962C8B-B14F-4D97-AF65-F5344CB8AC3E}">
        <p14:creationId xmlns:p14="http://schemas.microsoft.com/office/powerpoint/2010/main" val="3502018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BB1CE2F-914F-4AE5-A91C-7D7E126B2904}"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51DDAA-FFE9-4170-AC06-D27602E977C4}" type="slidenum">
              <a:rPr lang="en-GB" smtClean="0"/>
              <a:t>‹#›</a:t>
            </a:fld>
            <a:endParaRPr lang="en-GB"/>
          </a:p>
        </p:txBody>
      </p:sp>
    </p:spTree>
    <p:extLst>
      <p:ext uri="{BB962C8B-B14F-4D97-AF65-F5344CB8AC3E}">
        <p14:creationId xmlns:p14="http://schemas.microsoft.com/office/powerpoint/2010/main" val="1068871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BB1CE2F-914F-4AE5-A91C-7D7E126B2904}" type="datetimeFigureOut">
              <a:rPr lang="en-GB" smtClean="0"/>
              <a:t>16/10/2019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51DDAA-FFE9-4170-AC06-D27602E977C4}" type="slidenum">
              <a:rPr lang="en-GB" smtClean="0"/>
              <a:t>‹#›</a:t>
            </a:fld>
            <a:endParaRPr lang="en-GB"/>
          </a:p>
        </p:txBody>
      </p:sp>
    </p:spTree>
    <p:extLst>
      <p:ext uri="{BB962C8B-B14F-4D97-AF65-F5344CB8AC3E}">
        <p14:creationId xmlns:p14="http://schemas.microsoft.com/office/powerpoint/2010/main" val="3854821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BB1CE2F-914F-4AE5-A91C-7D7E126B2904}" type="datetimeFigureOut">
              <a:rPr lang="en-GB" smtClean="0"/>
              <a:t>16/10/2019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51DDAA-FFE9-4170-AC06-D27602E977C4}" type="slidenum">
              <a:rPr lang="en-GB" smtClean="0"/>
              <a:t>‹#›</a:t>
            </a:fld>
            <a:endParaRPr lang="en-GB"/>
          </a:p>
        </p:txBody>
      </p:sp>
    </p:spTree>
    <p:extLst>
      <p:ext uri="{BB962C8B-B14F-4D97-AF65-F5344CB8AC3E}">
        <p14:creationId xmlns:p14="http://schemas.microsoft.com/office/powerpoint/2010/main" val="584729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B1CE2F-914F-4AE5-A91C-7D7E126B2904}" type="datetimeFigureOut">
              <a:rPr lang="en-GB" smtClean="0"/>
              <a:t>16/10/2019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C51DDAA-FFE9-4170-AC06-D27602E977C4}" type="slidenum">
              <a:rPr lang="en-GB" smtClean="0"/>
              <a:t>‹#›</a:t>
            </a:fld>
            <a:endParaRPr lang="en-GB"/>
          </a:p>
        </p:txBody>
      </p:sp>
    </p:spTree>
    <p:extLst>
      <p:ext uri="{BB962C8B-B14F-4D97-AF65-F5344CB8AC3E}">
        <p14:creationId xmlns:p14="http://schemas.microsoft.com/office/powerpoint/2010/main" val="962235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BB1CE2F-914F-4AE5-A91C-7D7E126B2904}"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51DDAA-FFE9-4170-AC06-D27602E977C4}" type="slidenum">
              <a:rPr lang="en-GB" smtClean="0"/>
              <a:t>‹#›</a:t>
            </a:fld>
            <a:endParaRPr lang="en-GB"/>
          </a:p>
        </p:txBody>
      </p:sp>
    </p:spTree>
    <p:extLst>
      <p:ext uri="{BB962C8B-B14F-4D97-AF65-F5344CB8AC3E}">
        <p14:creationId xmlns:p14="http://schemas.microsoft.com/office/powerpoint/2010/main" val="2025214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BB1CE2F-914F-4AE5-A91C-7D7E126B2904}"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51DDAA-FFE9-4170-AC06-D27602E977C4}" type="slidenum">
              <a:rPr lang="en-GB" smtClean="0"/>
              <a:t>‹#›</a:t>
            </a:fld>
            <a:endParaRPr lang="en-GB"/>
          </a:p>
        </p:txBody>
      </p:sp>
    </p:spTree>
    <p:extLst>
      <p:ext uri="{BB962C8B-B14F-4D97-AF65-F5344CB8AC3E}">
        <p14:creationId xmlns:p14="http://schemas.microsoft.com/office/powerpoint/2010/main" val="7345737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B1CE2F-914F-4AE5-A91C-7D7E126B2904}"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51DDAA-FFE9-4170-AC06-D27602E977C4}" type="slidenum">
              <a:rPr lang="en-GB" smtClean="0"/>
              <a:t>‹#›</a:t>
            </a:fld>
            <a:endParaRPr lang="en-GB"/>
          </a:p>
        </p:txBody>
      </p:sp>
    </p:spTree>
    <p:extLst>
      <p:ext uri="{BB962C8B-B14F-4D97-AF65-F5344CB8AC3E}">
        <p14:creationId xmlns:p14="http://schemas.microsoft.com/office/powerpoint/2010/main" val="3567285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B1CE2F-914F-4AE5-A91C-7D7E126B2904}"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51DDAA-FFE9-4170-AC06-D27602E977C4}" type="slidenum">
              <a:rPr lang="en-GB" smtClean="0"/>
              <a:t>‹#›</a:t>
            </a:fld>
            <a:endParaRPr lang="en-GB"/>
          </a:p>
        </p:txBody>
      </p:sp>
    </p:spTree>
    <p:extLst>
      <p:ext uri="{BB962C8B-B14F-4D97-AF65-F5344CB8AC3E}">
        <p14:creationId xmlns:p14="http://schemas.microsoft.com/office/powerpoint/2010/main" val="2004471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B1CE2F-914F-4AE5-A91C-7D7E126B2904}" type="datetimeFigureOut">
              <a:rPr lang="en-GB" smtClean="0"/>
              <a:t>16/10/2019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51DDAA-FFE9-4170-AC06-D27602E977C4}" type="slidenum">
              <a:rPr lang="en-GB" smtClean="0"/>
              <a:t>‹#›</a:t>
            </a:fld>
            <a:endParaRPr lang="en-GB"/>
          </a:p>
        </p:txBody>
      </p:sp>
    </p:spTree>
    <p:extLst>
      <p:ext uri="{BB962C8B-B14F-4D97-AF65-F5344CB8AC3E}">
        <p14:creationId xmlns:p14="http://schemas.microsoft.com/office/powerpoint/2010/main" val="38162210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u="sng" dirty="0" smtClean="0"/>
              <a:t>Descriptive Statistics</a:t>
            </a:r>
            <a:endParaRPr lang="en-GB" u="sng" dirty="0"/>
          </a:p>
        </p:txBody>
      </p:sp>
      <p:sp>
        <p:nvSpPr>
          <p:cNvPr id="5" name="Content Placeholder 4"/>
          <p:cNvSpPr>
            <a:spLocks noGrp="1"/>
          </p:cNvSpPr>
          <p:nvPr>
            <p:ph idx="1"/>
          </p:nvPr>
        </p:nvSpPr>
        <p:spPr/>
        <p:txBody>
          <a:bodyPr>
            <a:normAutofit fontScale="92500" lnSpcReduction="20000"/>
          </a:bodyPr>
          <a:lstStyle/>
          <a:p>
            <a:pPr marL="0" indent="0">
              <a:buNone/>
            </a:pPr>
            <a:r>
              <a:rPr lang="en-GB" dirty="0" smtClean="0"/>
              <a:t>Raw and calculated data that helps you describe, show or summarise the data you have collected in a meaningful way.</a:t>
            </a:r>
          </a:p>
          <a:p>
            <a:pPr marL="0" indent="0">
              <a:buNone/>
            </a:pPr>
            <a:endParaRPr lang="en-GB" dirty="0"/>
          </a:p>
          <a:p>
            <a:pPr marL="0" indent="0">
              <a:buNone/>
            </a:pPr>
            <a:r>
              <a:rPr lang="en-GB" dirty="0" smtClean="0"/>
              <a:t>Measures of central tendency:  </a:t>
            </a:r>
          </a:p>
          <a:p>
            <a:pPr marL="0" indent="0">
              <a:buNone/>
            </a:pPr>
            <a:endParaRPr lang="en-GB" dirty="0" smtClean="0">
              <a:solidFill>
                <a:srgbClr val="0070C0"/>
              </a:solidFill>
            </a:endParaRPr>
          </a:p>
          <a:p>
            <a:pPr marL="0" indent="0" algn="ctr">
              <a:buNone/>
            </a:pPr>
            <a:r>
              <a:rPr lang="en-GB" dirty="0" smtClean="0">
                <a:solidFill>
                  <a:srgbClr val="0070C0"/>
                </a:solidFill>
              </a:rPr>
              <a:t>MEAN, MEDIAN, MODE, CONFIDENCE INTERVAL</a:t>
            </a:r>
          </a:p>
          <a:p>
            <a:pPr marL="0" indent="0">
              <a:buNone/>
            </a:pPr>
            <a:endParaRPr lang="en-GB" dirty="0">
              <a:solidFill>
                <a:srgbClr val="0070C0"/>
              </a:solidFill>
            </a:endParaRPr>
          </a:p>
          <a:p>
            <a:pPr marL="0" indent="0">
              <a:buNone/>
            </a:pPr>
            <a:endParaRPr lang="en-GB" dirty="0" smtClean="0">
              <a:solidFill>
                <a:srgbClr val="0070C0"/>
              </a:solidFill>
            </a:endParaRPr>
          </a:p>
          <a:p>
            <a:pPr marL="0" indent="0">
              <a:buNone/>
            </a:pPr>
            <a:r>
              <a:rPr lang="en-GB" dirty="0" smtClean="0"/>
              <a:t>Measures of spread or distribution: </a:t>
            </a:r>
          </a:p>
          <a:p>
            <a:pPr marL="0" indent="0">
              <a:buNone/>
            </a:pPr>
            <a:endParaRPr lang="en-GB" dirty="0">
              <a:solidFill>
                <a:srgbClr val="FF0000"/>
              </a:solidFill>
            </a:endParaRPr>
          </a:p>
          <a:p>
            <a:pPr marL="0" indent="0" algn="ctr">
              <a:buNone/>
            </a:pPr>
            <a:r>
              <a:rPr lang="en-GB" dirty="0" smtClean="0">
                <a:solidFill>
                  <a:srgbClr val="FF0000"/>
                </a:solidFill>
              </a:rPr>
              <a:t>RANGE, QUARTILES, DEVIATION, </a:t>
            </a:r>
            <a:r>
              <a:rPr lang="en-GB" dirty="0" smtClean="0">
                <a:solidFill>
                  <a:srgbClr val="FF0000"/>
                </a:solidFill>
              </a:rPr>
              <a:t>VARIANCE, Z-scores</a:t>
            </a:r>
            <a:endParaRPr lang="en-GB" dirty="0" smtClean="0">
              <a:solidFill>
                <a:srgbClr val="FF0000"/>
              </a:solidFill>
            </a:endParaRPr>
          </a:p>
          <a:p>
            <a:pPr marL="0" indent="0">
              <a:buNone/>
            </a:pPr>
            <a:endParaRPr lang="en-GB" dirty="0"/>
          </a:p>
        </p:txBody>
      </p:sp>
    </p:spTree>
    <p:extLst>
      <p:ext uri="{BB962C8B-B14F-4D97-AF65-F5344CB8AC3E}">
        <p14:creationId xmlns:p14="http://schemas.microsoft.com/office/powerpoint/2010/main" val="30467715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47860"/>
          </a:xfrm>
        </p:spPr>
        <p:txBody>
          <a:bodyPr/>
          <a:lstStyle/>
          <a:p>
            <a:pPr algn="ctr"/>
            <a:r>
              <a:rPr lang="en-GB" dirty="0" smtClean="0"/>
              <a:t>Mean, Median and Mode</a:t>
            </a:r>
            <a:endParaRPr lang="en-GB" dirty="0"/>
          </a:p>
        </p:txBody>
      </p:sp>
      <p:sp>
        <p:nvSpPr>
          <p:cNvPr id="3" name="Content Placeholder 2"/>
          <p:cNvSpPr>
            <a:spLocks noGrp="1"/>
          </p:cNvSpPr>
          <p:nvPr>
            <p:ph idx="1"/>
          </p:nvPr>
        </p:nvSpPr>
        <p:spPr>
          <a:xfrm>
            <a:off x="838200" y="1258277"/>
            <a:ext cx="10515600" cy="5236308"/>
          </a:xfrm>
        </p:spPr>
        <p:txBody>
          <a:bodyPr>
            <a:normAutofit/>
          </a:bodyPr>
          <a:lstStyle/>
          <a:p>
            <a:pPr marL="0" indent="0">
              <a:buNone/>
            </a:pPr>
            <a:r>
              <a:rPr lang="en-GB" dirty="0">
                <a:solidFill>
                  <a:srgbClr val="FF0000"/>
                </a:solidFill>
              </a:rPr>
              <a:t>The mean </a:t>
            </a:r>
            <a:r>
              <a:rPr lang="en-GB" dirty="0"/>
              <a:t>is most commonly used in numeric data collection and i</a:t>
            </a:r>
            <a:r>
              <a:rPr lang="en-GB" dirty="0">
                <a:solidFill>
                  <a:srgbClr val="0070C0"/>
                </a:solidFill>
              </a:rPr>
              <a:t>s the sum of all values divided by the number of values</a:t>
            </a:r>
            <a:r>
              <a:rPr lang="en-GB" dirty="0"/>
              <a:t>. In most fitness assessment data you will use the mean data and this will be associated with its standard deviation</a:t>
            </a:r>
            <a:r>
              <a:rPr lang="en-GB" dirty="0" smtClean="0"/>
              <a:t>.</a:t>
            </a:r>
          </a:p>
          <a:p>
            <a:pPr marL="0" indent="0">
              <a:buNone/>
            </a:pPr>
            <a:endParaRPr lang="en-GB" dirty="0"/>
          </a:p>
          <a:p>
            <a:pPr marL="0" indent="0">
              <a:buNone/>
            </a:pPr>
            <a:r>
              <a:rPr lang="en-GB" dirty="0" smtClean="0">
                <a:solidFill>
                  <a:srgbClr val="FF0000"/>
                </a:solidFill>
              </a:rPr>
              <a:t>The </a:t>
            </a:r>
            <a:r>
              <a:rPr lang="en-GB" dirty="0">
                <a:solidFill>
                  <a:srgbClr val="FF0000"/>
                </a:solidFill>
              </a:rPr>
              <a:t>mode </a:t>
            </a:r>
            <a:r>
              <a:rPr lang="en-GB" dirty="0"/>
              <a:t>is </a:t>
            </a:r>
            <a:r>
              <a:rPr lang="en-GB" dirty="0">
                <a:solidFill>
                  <a:srgbClr val="0070C0"/>
                </a:solidFill>
              </a:rPr>
              <a:t>the most common value </a:t>
            </a:r>
            <a:r>
              <a:rPr lang="en-GB" dirty="0"/>
              <a:t>provided within a sample and is useful often when analysing survey or questionnaire </a:t>
            </a:r>
            <a:r>
              <a:rPr lang="en-GB" dirty="0" smtClean="0"/>
              <a:t>data.</a:t>
            </a:r>
          </a:p>
          <a:p>
            <a:pPr marL="0" indent="0">
              <a:buNone/>
            </a:pPr>
            <a:endParaRPr lang="en-GB" dirty="0"/>
          </a:p>
          <a:p>
            <a:pPr marL="0" indent="0">
              <a:buNone/>
            </a:pPr>
            <a:r>
              <a:rPr lang="en-GB" dirty="0">
                <a:solidFill>
                  <a:srgbClr val="FF0000"/>
                </a:solidFill>
              </a:rPr>
              <a:t>The median </a:t>
            </a:r>
            <a:r>
              <a:rPr lang="en-GB" dirty="0">
                <a:solidFill>
                  <a:srgbClr val="0070C0"/>
                </a:solidFill>
              </a:rPr>
              <a:t>is the middle point of your data when place in order </a:t>
            </a:r>
            <a:r>
              <a:rPr lang="en-GB" dirty="0"/>
              <a:t>and equates to the 50</a:t>
            </a:r>
            <a:r>
              <a:rPr lang="en-GB" baseline="30000" dirty="0"/>
              <a:t>th</a:t>
            </a:r>
            <a:r>
              <a:rPr lang="en-GB" dirty="0"/>
              <a:t> percentile. It is useful to use the median point when you have lots of outliers in your data.</a:t>
            </a:r>
          </a:p>
          <a:p>
            <a:pPr marL="0" indent="0">
              <a:buNone/>
            </a:pPr>
            <a:endParaRPr lang="en-GB" dirty="0"/>
          </a:p>
        </p:txBody>
      </p:sp>
    </p:spTree>
    <p:extLst>
      <p:ext uri="{BB962C8B-B14F-4D97-AF65-F5344CB8AC3E}">
        <p14:creationId xmlns:p14="http://schemas.microsoft.com/office/powerpoint/2010/main" val="3368718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74321"/>
          </a:xfrm>
        </p:spPr>
        <p:txBody>
          <a:bodyPr>
            <a:normAutofit fontScale="90000"/>
          </a:bodyPr>
          <a:lstStyle/>
          <a:p>
            <a:pPr algn="ctr"/>
            <a:r>
              <a:rPr lang="en-GB" dirty="0" smtClean="0"/>
              <a:t>Standard Deviation</a:t>
            </a:r>
            <a:endParaRPr lang="en-GB" dirty="0"/>
          </a:p>
        </p:txBody>
      </p:sp>
      <p:sp>
        <p:nvSpPr>
          <p:cNvPr id="3" name="Content Placeholder 2"/>
          <p:cNvSpPr>
            <a:spLocks noGrp="1"/>
          </p:cNvSpPr>
          <p:nvPr>
            <p:ph idx="1"/>
          </p:nvPr>
        </p:nvSpPr>
        <p:spPr>
          <a:xfrm>
            <a:off x="283308" y="1282333"/>
            <a:ext cx="5109307" cy="5126281"/>
          </a:xfrm>
        </p:spPr>
        <p:txBody>
          <a:bodyPr>
            <a:normAutofit lnSpcReduction="10000"/>
          </a:bodyPr>
          <a:lstStyle/>
          <a:p>
            <a:pPr marL="0" indent="0">
              <a:buNone/>
            </a:pPr>
            <a:r>
              <a:rPr lang="en-GB" dirty="0" smtClean="0"/>
              <a:t>T</a:t>
            </a:r>
            <a:r>
              <a:rPr lang="en-GB" sz="2400" dirty="0" smtClean="0"/>
              <a:t>he standard deviation (SD) is a measure of the spread of data or how much a variable differs from the mean value.</a:t>
            </a:r>
          </a:p>
          <a:p>
            <a:pPr marL="0" indent="0">
              <a:buNone/>
            </a:pPr>
            <a:endParaRPr lang="en-GB" sz="2400" dirty="0" smtClean="0"/>
          </a:p>
          <a:p>
            <a:pPr marL="0" indent="0">
              <a:buNone/>
            </a:pPr>
            <a:r>
              <a:rPr lang="en-GB" sz="2400" dirty="0" smtClean="0"/>
              <a:t>A large deviation means that there is a wide variance in the data whereas a small deviation means all values a quite similar.</a:t>
            </a:r>
          </a:p>
          <a:p>
            <a:pPr marL="0" indent="0">
              <a:buNone/>
            </a:pPr>
            <a:endParaRPr lang="en-GB" sz="2400" dirty="0" smtClean="0"/>
          </a:p>
          <a:p>
            <a:pPr marL="0" indent="0">
              <a:buNone/>
            </a:pPr>
            <a:r>
              <a:rPr lang="en-GB" sz="2400" dirty="0" smtClean="0"/>
              <a:t>SPSS output normally provides the mean value and one standard deviation. This means that the 68.2% of the data lies between the mean score and ± the SD.</a:t>
            </a:r>
            <a:endParaRPr lang="en-GB" sz="2400" dirty="0"/>
          </a:p>
        </p:txBody>
      </p:sp>
      <p:pic>
        <p:nvPicPr>
          <p:cNvPr id="6"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614376" y="2039816"/>
            <a:ext cx="6661152" cy="3330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97638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smtClean="0"/>
              <a:t>Calculating Mean, Standard Deviation &amp; Range</a:t>
            </a:r>
            <a:endParaRPr lang="en-GB" sz="4000"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Most SPSS output provide mean and SD</a:t>
            </a:r>
          </a:p>
          <a:p>
            <a:pPr marL="0" indent="0">
              <a:buNone/>
            </a:pPr>
            <a:endParaRPr lang="en-GB" dirty="0"/>
          </a:p>
          <a:p>
            <a:pPr marL="0" indent="0">
              <a:buNone/>
            </a:pPr>
            <a:r>
              <a:rPr lang="en-GB" dirty="0" smtClean="0"/>
              <a:t>You can just calculate in using </a:t>
            </a:r>
            <a:r>
              <a:rPr lang="en-GB" dirty="0" err="1" smtClean="0"/>
              <a:t>descriptives</a:t>
            </a:r>
            <a:r>
              <a:rPr lang="en-GB" dirty="0" smtClean="0"/>
              <a:t>.</a:t>
            </a:r>
          </a:p>
          <a:p>
            <a:pPr marL="0" indent="0">
              <a:buNone/>
            </a:pPr>
            <a:endParaRPr lang="en-GB" dirty="0"/>
          </a:p>
          <a:p>
            <a:pPr marL="457200" indent="-457200">
              <a:buFont typeface="+mj-lt"/>
              <a:buAutoNum type="arabicPeriod"/>
            </a:pPr>
            <a:r>
              <a:rPr lang="en-GB" sz="2000" dirty="0" smtClean="0"/>
              <a:t>Input data into SPSS</a:t>
            </a:r>
          </a:p>
          <a:p>
            <a:pPr marL="457200" indent="-457200">
              <a:buFont typeface="+mj-lt"/>
              <a:buAutoNum type="arabicPeriod"/>
            </a:pPr>
            <a:r>
              <a:rPr lang="en-GB" sz="2000" dirty="0" smtClean="0"/>
              <a:t>Analyse</a:t>
            </a:r>
          </a:p>
          <a:p>
            <a:pPr marL="457200" indent="-457200">
              <a:buFont typeface="+mj-lt"/>
              <a:buAutoNum type="arabicPeriod"/>
            </a:pPr>
            <a:r>
              <a:rPr lang="en-GB" sz="2000" dirty="0" err="1" smtClean="0"/>
              <a:t>Descriptives</a:t>
            </a:r>
            <a:r>
              <a:rPr lang="en-GB" sz="2000" dirty="0" smtClean="0"/>
              <a:t> statistics</a:t>
            </a:r>
          </a:p>
          <a:p>
            <a:pPr marL="457200" indent="-457200">
              <a:buFont typeface="+mj-lt"/>
              <a:buAutoNum type="arabicPeriod"/>
            </a:pPr>
            <a:r>
              <a:rPr lang="en-GB" sz="2000" dirty="0" err="1" smtClean="0"/>
              <a:t>Descriptives</a:t>
            </a:r>
            <a:endParaRPr lang="en-GB" sz="2000" dirty="0" smtClean="0"/>
          </a:p>
          <a:p>
            <a:pPr marL="457200" indent="-457200">
              <a:buFont typeface="+mj-lt"/>
              <a:buAutoNum type="arabicPeriod"/>
            </a:pPr>
            <a:r>
              <a:rPr lang="en-GB" sz="2000" dirty="0" smtClean="0"/>
              <a:t>Move the variables across</a:t>
            </a:r>
          </a:p>
          <a:p>
            <a:pPr marL="457200" indent="-457200">
              <a:buFont typeface="+mj-lt"/>
              <a:buAutoNum type="arabicPeriod"/>
            </a:pPr>
            <a:r>
              <a:rPr lang="en-GB" sz="2000" dirty="0" smtClean="0"/>
              <a:t>Options – choice those you want</a:t>
            </a:r>
          </a:p>
          <a:p>
            <a:pPr marL="457200" indent="-457200">
              <a:buFont typeface="+mj-lt"/>
              <a:buAutoNum type="arabicPeriod"/>
            </a:pPr>
            <a:r>
              <a:rPr lang="en-GB" sz="2000" dirty="0" smtClean="0"/>
              <a:t>OK</a:t>
            </a:r>
          </a:p>
          <a:p>
            <a:pPr marL="0" indent="0">
              <a:buNone/>
            </a:pPr>
            <a:endParaRPr lang="en-GB" sz="2000" dirty="0"/>
          </a:p>
        </p:txBody>
      </p:sp>
    </p:spTree>
    <p:extLst>
      <p:ext uri="{BB962C8B-B14F-4D97-AF65-F5344CB8AC3E}">
        <p14:creationId xmlns:p14="http://schemas.microsoft.com/office/powerpoint/2010/main" val="39113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96167"/>
          </a:xfrm>
        </p:spPr>
        <p:txBody>
          <a:bodyPr>
            <a:normAutofit fontScale="90000"/>
          </a:bodyPr>
          <a:lstStyle/>
          <a:p>
            <a:pPr algn="ctr"/>
            <a:r>
              <a:rPr lang="en-GB" dirty="0" smtClean="0"/>
              <a:t>Confidence Intervals</a:t>
            </a:r>
            <a:endParaRPr lang="en-GB" dirty="0"/>
          </a:p>
        </p:txBody>
      </p:sp>
      <p:sp>
        <p:nvSpPr>
          <p:cNvPr id="3" name="Content Placeholder 2"/>
          <p:cNvSpPr>
            <a:spLocks noGrp="1"/>
          </p:cNvSpPr>
          <p:nvPr>
            <p:ph idx="1"/>
          </p:nvPr>
        </p:nvSpPr>
        <p:spPr>
          <a:xfrm>
            <a:off x="838200" y="1039446"/>
            <a:ext cx="11017738" cy="5752123"/>
          </a:xfrm>
        </p:spPr>
        <p:txBody>
          <a:bodyPr>
            <a:normAutofit/>
          </a:bodyPr>
          <a:lstStyle/>
          <a:p>
            <a:pPr marL="0" indent="0">
              <a:buNone/>
            </a:pPr>
            <a:r>
              <a:rPr lang="en-GB" sz="2400" dirty="0" smtClean="0"/>
              <a:t>Calculating the mean of a group only allows to describe the mean of that group.</a:t>
            </a:r>
          </a:p>
          <a:p>
            <a:pPr marL="0" indent="0">
              <a:buNone/>
            </a:pPr>
            <a:endParaRPr lang="en-GB" sz="2400" dirty="0"/>
          </a:p>
          <a:p>
            <a:pPr marL="0" indent="0">
              <a:buNone/>
            </a:pPr>
            <a:r>
              <a:rPr lang="en-GB" sz="2400" dirty="0" smtClean="0"/>
              <a:t>Calculating the confidence interval from this mean and its standard deviation (normally with a certainty of 95% probability) allows you to predict the mean score within the population as a whole. However this only calculation provides a range score that the mean lies between.</a:t>
            </a:r>
          </a:p>
          <a:p>
            <a:pPr marL="0" indent="0">
              <a:buNone/>
            </a:pPr>
            <a:endParaRPr lang="en-GB" sz="2400" dirty="0"/>
          </a:p>
          <a:p>
            <a:pPr marL="0" indent="0" algn="ctr">
              <a:buNone/>
            </a:pPr>
            <a:r>
              <a:rPr lang="en-GB" sz="2400" dirty="0" smtClean="0"/>
              <a:t>i.e. </a:t>
            </a:r>
            <a:r>
              <a:rPr lang="en-GB" sz="2400" dirty="0"/>
              <a:t>The mean strength of the group was 34.5±9.5kg (95% CI 29.5, 39.5</a:t>
            </a:r>
            <a:r>
              <a:rPr lang="en-GB" sz="2400" dirty="0" smtClean="0"/>
              <a:t>)</a:t>
            </a:r>
          </a:p>
          <a:p>
            <a:pPr marL="0" indent="0" algn="ctr">
              <a:buNone/>
            </a:pPr>
            <a:endParaRPr lang="en-GB" sz="2400" dirty="0" smtClean="0"/>
          </a:p>
          <a:p>
            <a:pPr marL="0" indent="0">
              <a:buNone/>
            </a:pPr>
            <a:r>
              <a:rPr lang="en-GB" sz="2400" dirty="0" smtClean="0"/>
              <a:t>This means that the mean strength of the whole population from which the group mean was derived is between 29.5kg and 39.5kg.</a:t>
            </a:r>
          </a:p>
          <a:p>
            <a:pPr marL="0" indent="0">
              <a:buNone/>
            </a:pPr>
            <a:endParaRPr lang="en-GB" sz="2400" dirty="0"/>
          </a:p>
          <a:p>
            <a:pPr marL="0" indent="0">
              <a:buNone/>
            </a:pPr>
            <a:r>
              <a:rPr lang="en-GB" sz="2400" dirty="0"/>
              <a:t>You should report the CI along with the mean and standard deviation within the results section.</a:t>
            </a:r>
          </a:p>
          <a:p>
            <a:pPr marL="0" indent="0">
              <a:buNone/>
            </a:pPr>
            <a:endParaRPr lang="en-GB" sz="2400" dirty="0" smtClean="0"/>
          </a:p>
          <a:p>
            <a:pPr marL="0" indent="0">
              <a:buNone/>
            </a:pPr>
            <a:endParaRPr lang="en-GB" sz="2400" dirty="0"/>
          </a:p>
        </p:txBody>
      </p:sp>
    </p:spTree>
    <p:extLst>
      <p:ext uri="{BB962C8B-B14F-4D97-AF65-F5344CB8AC3E}">
        <p14:creationId xmlns:p14="http://schemas.microsoft.com/office/powerpoint/2010/main" val="425357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Calculating the Confidence Interval</a:t>
            </a:r>
            <a:endParaRPr lang="en-GB" dirty="0"/>
          </a:p>
        </p:txBody>
      </p:sp>
      <p:sp>
        <p:nvSpPr>
          <p:cNvPr id="3" name="Content Placeholder 2"/>
          <p:cNvSpPr>
            <a:spLocks noGrp="1"/>
          </p:cNvSpPr>
          <p:nvPr>
            <p:ph idx="1"/>
          </p:nvPr>
        </p:nvSpPr>
        <p:spPr>
          <a:xfrm>
            <a:off x="838200" y="1825625"/>
            <a:ext cx="10515600" cy="4309452"/>
          </a:xfrm>
        </p:spPr>
        <p:txBody>
          <a:bodyPr>
            <a:normAutofit fontScale="92500" lnSpcReduction="10000"/>
          </a:bodyPr>
          <a:lstStyle/>
          <a:p>
            <a:pPr marL="0" indent="0">
              <a:buNone/>
            </a:pPr>
            <a:r>
              <a:rPr lang="en-GB" dirty="0"/>
              <a:t>The confidence intervals is a standard output in SPSS but can be </a:t>
            </a:r>
            <a:r>
              <a:rPr lang="en-GB" dirty="0" smtClean="0"/>
              <a:t>calculated.</a:t>
            </a:r>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lgn="ctr">
              <a:buNone/>
            </a:pPr>
            <a:r>
              <a:rPr lang="en-GB" dirty="0" smtClean="0">
                <a:solidFill>
                  <a:srgbClr val="FF0000"/>
                </a:solidFill>
              </a:rPr>
              <a:t>Using SPSS determine </a:t>
            </a:r>
            <a:r>
              <a:rPr lang="en-GB" dirty="0" smtClean="0">
                <a:solidFill>
                  <a:srgbClr val="FF0000"/>
                </a:solidFill>
              </a:rPr>
              <a:t>the mean, standard deviation and confidence interval of the variables within data set 1</a:t>
            </a:r>
            <a:r>
              <a:rPr lang="en-GB" dirty="0" smtClean="0"/>
              <a:t>.</a:t>
            </a:r>
          </a:p>
          <a:p>
            <a:pPr marL="0" indent="0">
              <a:buNone/>
            </a:pPr>
            <a:endParaRPr lang="en-GB" dirty="0"/>
          </a:p>
          <a:p>
            <a:pPr marL="0" indent="0">
              <a:buNone/>
            </a:pPr>
            <a:r>
              <a:rPr lang="en-GB" dirty="0" smtClean="0">
                <a:solidFill>
                  <a:srgbClr val="002060"/>
                </a:solidFill>
              </a:rPr>
              <a:t>Write a statement describing this data</a:t>
            </a:r>
            <a:endParaRPr lang="en-GB" dirty="0">
              <a:solidFill>
                <a:srgbClr val="002060"/>
              </a:solidFill>
            </a:endParaRPr>
          </a:p>
          <a:p>
            <a:endParaRPr lang="en-GB" dirty="0"/>
          </a:p>
        </p:txBody>
      </p:sp>
      <p:pic>
        <p:nvPicPr>
          <p:cNvPr id="4" name="Picture 3" descr="F:\PHd\ci-for-the-mean-formula.png"/>
          <p:cNvPicPr/>
          <p:nvPr/>
        </p:nvPicPr>
        <p:blipFill>
          <a:blip r:embed="rId2">
            <a:extLst>
              <a:ext uri="{28A0092B-C50C-407E-A947-70E740481C1C}">
                <a14:useLocalDpi xmlns:a14="http://schemas.microsoft.com/office/drawing/2010/main" val="0"/>
              </a:ext>
            </a:extLst>
          </a:blip>
          <a:srcRect/>
          <a:stretch>
            <a:fillRect/>
          </a:stretch>
        </p:blipFill>
        <p:spPr bwMode="auto">
          <a:xfrm>
            <a:off x="2741099" y="2566121"/>
            <a:ext cx="2846901" cy="1414230"/>
          </a:xfrm>
          <a:prstGeom prst="rect">
            <a:avLst/>
          </a:prstGeom>
          <a:noFill/>
          <a:ln>
            <a:noFill/>
          </a:ln>
        </p:spPr>
      </p:pic>
      <p:sp>
        <p:nvSpPr>
          <p:cNvPr id="6" name="Text Box 2"/>
          <p:cNvSpPr txBox="1">
            <a:spLocks noChangeArrowheads="1"/>
          </p:cNvSpPr>
          <p:nvPr/>
        </p:nvSpPr>
        <p:spPr bwMode="auto">
          <a:xfrm>
            <a:off x="6544164" y="2566121"/>
            <a:ext cx="3662728" cy="1477328"/>
          </a:xfrm>
          <a:prstGeom prst="rect">
            <a:avLst/>
          </a:prstGeom>
          <a:solidFill>
            <a:srgbClr val="FFFFFF"/>
          </a:solidFill>
          <a:ln w="9525">
            <a:noFill/>
            <a:miter lim="800000"/>
            <a:headEnd/>
            <a:tailEnd/>
          </a:ln>
        </p:spPr>
        <p:txBody>
          <a:bodyPr rot="0" vert="horz" wrap="square" lIns="91440" tIns="45720" rIns="91440" bIns="45720" anchor="t" anchorCtr="0">
            <a:spAutoFit/>
          </a:bodyPr>
          <a:lstStyle/>
          <a:p>
            <a:pPr>
              <a:spcAft>
                <a:spcPts val="0"/>
              </a:spcAft>
            </a:pPr>
            <a:r>
              <a:rPr lang="en-GB" dirty="0">
                <a:effectLst/>
                <a:latin typeface="Calibri" panose="020F0502020204030204" pitchFamily="34" charset="0"/>
                <a:ea typeface="Calibri" panose="020F0502020204030204" pitchFamily="34" charset="0"/>
                <a:cs typeface="Times New Roman" panose="02020603050405020304" pitchFamily="18" charset="0"/>
              </a:rPr>
              <a:t>Where</a:t>
            </a:r>
          </a:p>
          <a:p>
            <a:pPr>
              <a:spcAft>
                <a:spcPts val="0"/>
              </a:spcAft>
            </a:pPr>
            <a:r>
              <a:rPr lang="en-GB" dirty="0">
                <a:effectLst/>
                <a:latin typeface="Calibri" panose="020F0502020204030204" pitchFamily="34" charset="0"/>
                <a:ea typeface="Calibri" panose="020F0502020204030204" pitchFamily="34" charset="0"/>
                <a:cs typeface="Times New Roman" panose="02020603050405020304" pitchFamily="18" charset="0"/>
              </a:rPr>
              <a:t>X is the mean value</a:t>
            </a:r>
          </a:p>
          <a:p>
            <a:pPr>
              <a:spcAft>
                <a:spcPts val="0"/>
              </a:spcAft>
            </a:pPr>
            <a:r>
              <a:rPr lang="en-GB" dirty="0">
                <a:effectLst/>
                <a:latin typeface="Calibri" panose="020F0502020204030204" pitchFamily="34" charset="0"/>
                <a:ea typeface="Calibri" panose="020F0502020204030204" pitchFamily="34" charset="0"/>
                <a:cs typeface="Times New Roman" panose="02020603050405020304" pitchFamily="18" charset="0"/>
              </a:rPr>
              <a:t>Z is 1.96</a:t>
            </a:r>
          </a:p>
          <a:p>
            <a:pPr>
              <a:spcAft>
                <a:spcPts val="0"/>
              </a:spcAft>
            </a:pPr>
            <a:r>
              <a:rPr lang="en-GB" dirty="0">
                <a:effectLst/>
                <a:latin typeface="Calibri" panose="020F0502020204030204" pitchFamily="34" charset="0"/>
                <a:ea typeface="Calibri" panose="020F0502020204030204" pitchFamily="34" charset="0"/>
                <a:cs typeface="Times New Roman" panose="02020603050405020304" pitchFamily="18" charset="0"/>
              </a:rPr>
              <a:t>S is the standard deviation</a:t>
            </a:r>
          </a:p>
          <a:p>
            <a:pPr>
              <a:spcAft>
                <a:spcPts val="0"/>
              </a:spcAft>
            </a:pPr>
            <a:r>
              <a:rPr lang="en-GB" dirty="0">
                <a:effectLst/>
                <a:latin typeface="Calibri" panose="020F0502020204030204" pitchFamily="34" charset="0"/>
                <a:ea typeface="Calibri" panose="020F0502020204030204" pitchFamily="34" charset="0"/>
                <a:cs typeface="Times New Roman" panose="02020603050405020304" pitchFamily="18" charset="0"/>
              </a:rPr>
              <a:t>N is the number of data points</a:t>
            </a:r>
          </a:p>
        </p:txBody>
      </p:sp>
    </p:spTree>
    <p:extLst>
      <p:ext uri="{BB962C8B-B14F-4D97-AF65-F5344CB8AC3E}">
        <p14:creationId xmlns:p14="http://schemas.microsoft.com/office/powerpoint/2010/main" val="42650394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839788" y="141190"/>
            <a:ext cx="10515600" cy="785651"/>
          </a:xfrm>
        </p:spPr>
        <p:txBody>
          <a:bodyPr>
            <a:normAutofit/>
          </a:bodyPr>
          <a:lstStyle/>
          <a:p>
            <a:pPr algn="ctr"/>
            <a:r>
              <a:rPr lang="en-GB" u="sng" dirty="0" smtClean="0"/>
              <a:t>Distribution</a:t>
            </a:r>
            <a:endParaRPr lang="en-GB" u="sng" dirty="0"/>
          </a:p>
        </p:txBody>
      </p:sp>
      <p:sp>
        <p:nvSpPr>
          <p:cNvPr id="11" name="Text Placeholder 10"/>
          <p:cNvSpPr>
            <a:spLocks noGrp="1"/>
          </p:cNvSpPr>
          <p:nvPr>
            <p:ph type="body" idx="1"/>
          </p:nvPr>
        </p:nvSpPr>
        <p:spPr>
          <a:xfrm>
            <a:off x="721600" y="885438"/>
            <a:ext cx="5157787" cy="626608"/>
          </a:xfrm>
        </p:spPr>
        <p:txBody>
          <a:bodyPr>
            <a:normAutofit lnSpcReduction="10000"/>
          </a:bodyPr>
          <a:lstStyle/>
          <a:p>
            <a:pPr algn="ctr"/>
            <a:r>
              <a:rPr lang="en-GB" sz="4000" dirty="0" smtClean="0">
                <a:solidFill>
                  <a:srgbClr val="FF0000"/>
                </a:solidFill>
              </a:rPr>
              <a:t>Parametric</a:t>
            </a:r>
            <a:endParaRPr lang="en-GB" sz="4000" dirty="0">
              <a:solidFill>
                <a:srgbClr val="FF0000"/>
              </a:solidFill>
            </a:endParaRPr>
          </a:p>
        </p:txBody>
      </p:sp>
      <p:sp>
        <p:nvSpPr>
          <p:cNvPr id="12" name="Content Placeholder 11"/>
          <p:cNvSpPr>
            <a:spLocks noGrp="1"/>
          </p:cNvSpPr>
          <p:nvPr>
            <p:ph sz="half" idx="2"/>
          </p:nvPr>
        </p:nvSpPr>
        <p:spPr>
          <a:xfrm>
            <a:off x="354596" y="1572013"/>
            <a:ext cx="5816049" cy="3684588"/>
          </a:xfrm>
        </p:spPr>
        <p:txBody>
          <a:bodyPr>
            <a:normAutofit/>
          </a:bodyPr>
          <a:lstStyle/>
          <a:p>
            <a:pPr marL="0" indent="0">
              <a:buNone/>
            </a:pPr>
            <a:r>
              <a:rPr lang="en-GB" sz="2400" dirty="0" smtClean="0"/>
              <a:t>Statistical use is based on the groups mean.</a:t>
            </a:r>
          </a:p>
          <a:p>
            <a:pPr marL="0" indent="0">
              <a:buNone/>
            </a:pPr>
            <a:r>
              <a:rPr lang="en-GB" sz="2400" dirty="0" smtClean="0"/>
              <a:t>Has a normal distribution.</a:t>
            </a:r>
          </a:p>
          <a:p>
            <a:pPr marL="0" indent="0">
              <a:buNone/>
            </a:pPr>
            <a:r>
              <a:rPr lang="en-GB" sz="2400" dirty="0" smtClean="0"/>
              <a:t>Sample size greater than 12.</a:t>
            </a:r>
          </a:p>
          <a:p>
            <a:pPr marL="0" indent="0">
              <a:buNone/>
            </a:pPr>
            <a:r>
              <a:rPr lang="en-GB" sz="2400" dirty="0" smtClean="0"/>
              <a:t>Outliers can be removed.</a:t>
            </a:r>
          </a:p>
          <a:p>
            <a:pPr marL="0" indent="0">
              <a:buNone/>
            </a:pPr>
            <a:r>
              <a:rPr lang="en-GB" sz="2400" dirty="0" smtClean="0"/>
              <a:t>Type of data must be scale (interval or ratio)</a:t>
            </a:r>
            <a:endParaRPr lang="en-GB" sz="2400" dirty="0"/>
          </a:p>
        </p:txBody>
      </p:sp>
      <p:sp>
        <p:nvSpPr>
          <p:cNvPr id="13" name="Text Placeholder 12"/>
          <p:cNvSpPr>
            <a:spLocks noGrp="1"/>
          </p:cNvSpPr>
          <p:nvPr>
            <p:ph type="body" sz="quarter" idx="3"/>
          </p:nvPr>
        </p:nvSpPr>
        <p:spPr>
          <a:xfrm>
            <a:off x="6097588" y="885438"/>
            <a:ext cx="5183188" cy="626608"/>
          </a:xfrm>
        </p:spPr>
        <p:txBody>
          <a:bodyPr>
            <a:normAutofit lnSpcReduction="10000"/>
          </a:bodyPr>
          <a:lstStyle/>
          <a:p>
            <a:pPr algn="ctr"/>
            <a:r>
              <a:rPr lang="en-GB" sz="4000" dirty="0" smtClean="0">
                <a:solidFill>
                  <a:srgbClr val="0070C0"/>
                </a:solidFill>
              </a:rPr>
              <a:t>Nonparametric</a:t>
            </a:r>
            <a:endParaRPr lang="en-GB" sz="4000" dirty="0">
              <a:solidFill>
                <a:srgbClr val="0070C0"/>
              </a:solidFill>
            </a:endParaRPr>
          </a:p>
        </p:txBody>
      </p:sp>
      <p:sp>
        <p:nvSpPr>
          <p:cNvPr id="14" name="Content Placeholder 13"/>
          <p:cNvSpPr>
            <a:spLocks noGrp="1"/>
          </p:cNvSpPr>
          <p:nvPr>
            <p:ph sz="quarter" idx="4"/>
          </p:nvPr>
        </p:nvSpPr>
        <p:spPr>
          <a:xfrm>
            <a:off x="6284166" y="1572013"/>
            <a:ext cx="5814528" cy="3684588"/>
          </a:xfrm>
        </p:spPr>
        <p:txBody>
          <a:bodyPr>
            <a:normAutofit/>
          </a:bodyPr>
          <a:lstStyle/>
          <a:p>
            <a:pPr marL="0" indent="0">
              <a:buNone/>
            </a:pPr>
            <a:r>
              <a:rPr lang="en-GB" sz="2400" dirty="0" smtClean="0"/>
              <a:t>Statistical use is based on the groups median.</a:t>
            </a:r>
          </a:p>
          <a:p>
            <a:pPr marL="0" indent="0">
              <a:buNone/>
            </a:pPr>
            <a:r>
              <a:rPr lang="en-GB" sz="2400" dirty="0" smtClean="0"/>
              <a:t>May not have a normal distribution.</a:t>
            </a:r>
          </a:p>
          <a:p>
            <a:pPr marL="0" indent="0">
              <a:buNone/>
            </a:pPr>
            <a:r>
              <a:rPr lang="en-GB" sz="2400" dirty="0" smtClean="0"/>
              <a:t>Sample size may be less than 12</a:t>
            </a:r>
          </a:p>
          <a:p>
            <a:pPr marL="0" indent="0">
              <a:buNone/>
            </a:pPr>
            <a:r>
              <a:rPr lang="en-GB" sz="2400" dirty="0" smtClean="0"/>
              <a:t>Outliers can’t be removed</a:t>
            </a:r>
          </a:p>
          <a:p>
            <a:pPr marL="0" indent="0">
              <a:buNone/>
            </a:pPr>
            <a:r>
              <a:rPr lang="en-GB" sz="2400" dirty="0" smtClean="0"/>
              <a:t>Type of data – nominal or ordinal</a:t>
            </a:r>
            <a:endParaRPr lang="en-GB" sz="2400" dirty="0"/>
          </a:p>
        </p:txBody>
      </p:sp>
      <p:pic>
        <p:nvPicPr>
          <p:cNvPr id="15" name="Picture 14" descr="F:\PHd\9928670.jpg"/>
          <p:cNvPicPr/>
          <p:nvPr/>
        </p:nvPicPr>
        <p:blipFill>
          <a:blip r:embed="rId2">
            <a:extLst>
              <a:ext uri="{28A0092B-C50C-407E-A947-70E740481C1C}">
                <a14:useLocalDpi xmlns:a14="http://schemas.microsoft.com/office/drawing/2010/main" val="0"/>
              </a:ext>
            </a:extLst>
          </a:blip>
          <a:srcRect/>
          <a:stretch>
            <a:fillRect/>
          </a:stretch>
        </p:blipFill>
        <p:spPr bwMode="auto">
          <a:xfrm>
            <a:off x="2965612" y="3837992"/>
            <a:ext cx="6263951" cy="2927713"/>
          </a:xfrm>
          <a:prstGeom prst="rect">
            <a:avLst/>
          </a:prstGeom>
          <a:noFill/>
          <a:ln>
            <a:noFill/>
          </a:ln>
        </p:spPr>
      </p:pic>
    </p:spTree>
    <p:extLst>
      <p:ext uri="{BB962C8B-B14F-4D97-AF65-F5344CB8AC3E}">
        <p14:creationId xmlns:p14="http://schemas.microsoft.com/office/powerpoint/2010/main" val="28378824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smtClean="0"/>
              <a:t>Normal Distribution</a:t>
            </a:r>
            <a:endParaRPr lang="en-GB" dirty="0"/>
          </a:p>
        </p:txBody>
      </p:sp>
      <p:sp>
        <p:nvSpPr>
          <p:cNvPr id="8" name="Content Placeholder 7"/>
          <p:cNvSpPr>
            <a:spLocks noGrp="1"/>
          </p:cNvSpPr>
          <p:nvPr>
            <p:ph idx="1"/>
          </p:nvPr>
        </p:nvSpPr>
        <p:spPr>
          <a:xfrm>
            <a:off x="838200" y="1825625"/>
            <a:ext cx="10515600" cy="849151"/>
          </a:xfrm>
        </p:spPr>
        <p:txBody>
          <a:bodyPr>
            <a:normAutofit lnSpcReduction="10000"/>
          </a:bodyPr>
          <a:lstStyle/>
          <a:p>
            <a:pPr marL="0" indent="0">
              <a:buNone/>
            </a:pPr>
            <a:r>
              <a:rPr lang="en-GB" dirty="0" smtClean="0"/>
              <a:t>To calculate whether a data set has a normal distribution plot a frequency histogram</a:t>
            </a:r>
            <a:endParaRPr lang="en-GB" dirty="0"/>
          </a:p>
        </p:txBody>
      </p:sp>
      <p:sp>
        <p:nvSpPr>
          <p:cNvPr id="9" name="Text Box 2"/>
          <p:cNvSpPr txBox="1">
            <a:spLocks noChangeArrowheads="1"/>
          </p:cNvSpPr>
          <p:nvPr/>
        </p:nvSpPr>
        <p:spPr bwMode="auto">
          <a:xfrm>
            <a:off x="736729" y="2864012"/>
            <a:ext cx="4000500" cy="2056331"/>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marL="342900" lvl="0" indent="-342900">
              <a:spcAft>
                <a:spcPts val="0"/>
              </a:spcAft>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Analyse</a:t>
            </a:r>
          </a:p>
          <a:p>
            <a:pPr marL="342900" lvl="0" indent="-342900">
              <a:spcAft>
                <a:spcPts val="0"/>
              </a:spcAft>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Descriptive statistics</a:t>
            </a:r>
          </a:p>
          <a:p>
            <a:pPr marL="342900" lvl="0" indent="-342900">
              <a:spcAft>
                <a:spcPts val="0"/>
              </a:spcAft>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Frequencies</a:t>
            </a:r>
          </a:p>
          <a:p>
            <a:pPr marL="342900" lvl="0" indent="-342900">
              <a:spcAft>
                <a:spcPts val="0"/>
              </a:spcAft>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Move flexibility across</a:t>
            </a:r>
          </a:p>
          <a:p>
            <a:pPr marL="342900" lvl="0" indent="-342900">
              <a:spcAft>
                <a:spcPts val="0"/>
              </a:spcAft>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In statistics tick Mean and then continue</a:t>
            </a:r>
          </a:p>
          <a:p>
            <a:pPr marL="342900" lvl="0" indent="-342900">
              <a:spcAft>
                <a:spcPts val="0"/>
              </a:spcAft>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In charts tick Histogram and show normal distribution and continue</a:t>
            </a:r>
          </a:p>
          <a:p>
            <a:pPr>
              <a:lnSpc>
                <a:spcPct val="115000"/>
              </a:lnSpc>
              <a:spcAft>
                <a:spcPts val="10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pic>
        <p:nvPicPr>
          <p:cNvPr id="11" name="Picture 10"/>
          <p:cNvPicPr/>
          <p:nvPr/>
        </p:nvPicPr>
        <p:blipFill>
          <a:blip r:embed="rId2">
            <a:extLst>
              <a:ext uri="{28A0092B-C50C-407E-A947-70E740481C1C}">
                <a14:useLocalDpi xmlns:a14="http://schemas.microsoft.com/office/drawing/2010/main" val="0"/>
              </a:ext>
            </a:extLst>
          </a:blip>
          <a:srcRect/>
          <a:stretch>
            <a:fillRect/>
          </a:stretch>
        </p:blipFill>
        <p:spPr bwMode="auto">
          <a:xfrm>
            <a:off x="5214644" y="2809713"/>
            <a:ext cx="3002513" cy="2832197"/>
          </a:xfrm>
          <a:prstGeom prst="rect">
            <a:avLst/>
          </a:prstGeom>
          <a:noFill/>
          <a:ln>
            <a:noFill/>
          </a:ln>
        </p:spPr>
      </p:pic>
      <p:sp>
        <p:nvSpPr>
          <p:cNvPr id="12" name="TextBox 11"/>
          <p:cNvSpPr txBox="1"/>
          <p:nvPr/>
        </p:nvSpPr>
        <p:spPr>
          <a:xfrm>
            <a:off x="8042986" y="2752758"/>
            <a:ext cx="3968622" cy="2862322"/>
          </a:xfrm>
          <a:prstGeom prst="rect">
            <a:avLst/>
          </a:prstGeom>
          <a:noFill/>
        </p:spPr>
        <p:txBody>
          <a:bodyPr wrap="square" rtlCol="0">
            <a:spAutoFit/>
          </a:bodyPr>
          <a:lstStyle/>
          <a:p>
            <a:r>
              <a:rPr lang="en-GB" dirty="0" smtClean="0">
                <a:solidFill>
                  <a:srgbClr val="FF0000"/>
                </a:solidFill>
              </a:rPr>
              <a:t>Using data set 1 determine </a:t>
            </a:r>
            <a:r>
              <a:rPr lang="en-GB" dirty="0" smtClean="0">
                <a:solidFill>
                  <a:srgbClr val="FF0000"/>
                </a:solidFill>
              </a:rPr>
              <a:t>the </a:t>
            </a:r>
            <a:r>
              <a:rPr lang="en-GB" dirty="0" smtClean="0">
                <a:solidFill>
                  <a:srgbClr val="FF0000"/>
                </a:solidFill>
              </a:rPr>
              <a:t>plot a histogram and curve to determine normal </a:t>
            </a:r>
            <a:r>
              <a:rPr lang="en-GB" dirty="0" smtClean="0">
                <a:solidFill>
                  <a:srgbClr val="FF0000"/>
                </a:solidFill>
              </a:rPr>
              <a:t>distribution of;</a:t>
            </a:r>
          </a:p>
          <a:p>
            <a:endParaRPr lang="en-GB" dirty="0">
              <a:solidFill>
                <a:srgbClr val="FF0000"/>
              </a:solidFill>
            </a:endParaRPr>
          </a:p>
          <a:p>
            <a:pPr algn="ctr"/>
            <a:r>
              <a:rPr lang="en-GB" dirty="0" smtClean="0">
                <a:solidFill>
                  <a:srgbClr val="FF0000"/>
                </a:solidFill>
              </a:rPr>
              <a:t>Weight</a:t>
            </a:r>
          </a:p>
          <a:p>
            <a:pPr algn="ctr"/>
            <a:r>
              <a:rPr lang="en-GB" dirty="0" smtClean="0">
                <a:solidFill>
                  <a:srgbClr val="FF0000"/>
                </a:solidFill>
              </a:rPr>
              <a:t>BMI</a:t>
            </a:r>
          </a:p>
          <a:p>
            <a:pPr algn="ctr"/>
            <a:r>
              <a:rPr lang="en-GB" dirty="0" smtClean="0">
                <a:solidFill>
                  <a:srgbClr val="FF0000"/>
                </a:solidFill>
              </a:rPr>
              <a:t>MVJ</a:t>
            </a:r>
          </a:p>
          <a:p>
            <a:pPr algn="ctr"/>
            <a:r>
              <a:rPr lang="en-GB" dirty="0" smtClean="0">
                <a:solidFill>
                  <a:srgbClr val="FF0000"/>
                </a:solidFill>
              </a:rPr>
              <a:t>RPE</a:t>
            </a:r>
          </a:p>
          <a:p>
            <a:endParaRPr lang="en-GB" dirty="0"/>
          </a:p>
          <a:p>
            <a:endParaRPr lang="en-GB" dirty="0"/>
          </a:p>
        </p:txBody>
      </p:sp>
    </p:spTree>
    <p:extLst>
      <p:ext uri="{BB962C8B-B14F-4D97-AF65-F5344CB8AC3E}">
        <p14:creationId xmlns:p14="http://schemas.microsoft.com/office/powerpoint/2010/main" val="3235075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36844"/>
          </a:xfrm>
        </p:spPr>
        <p:txBody>
          <a:bodyPr/>
          <a:lstStyle/>
          <a:p>
            <a:pPr algn="ctr"/>
            <a:r>
              <a:rPr lang="en-GB" dirty="0" smtClean="0"/>
              <a:t>Normal Distribution</a:t>
            </a:r>
            <a:endParaRPr lang="en-GB" dirty="0"/>
          </a:p>
        </p:txBody>
      </p:sp>
      <p:sp>
        <p:nvSpPr>
          <p:cNvPr id="3" name="Content Placeholder 2"/>
          <p:cNvSpPr>
            <a:spLocks noGrp="1"/>
          </p:cNvSpPr>
          <p:nvPr>
            <p:ph idx="1"/>
          </p:nvPr>
        </p:nvSpPr>
        <p:spPr>
          <a:xfrm>
            <a:off x="838200" y="1101970"/>
            <a:ext cx="10515600" cy="5627075"/>
          </a:xfrm>
        </p:spPr>
        <p:txBody>
          <a:bodyPr>
            <a:normAutofit/>
          </a:bodyPr>
          <a:lstStyle/>
          <a:p>
            <a:pPr marL="0" indent="0">
              <a:buNone/>
            </a:pPr>
            <a:r>
              <a:rPr lang="en-GB" dirty="0" smtClean="0"/>
              <a:t>You can a also determine whether data is normally distributed using a Shapiro-Wilks assessment in SPSS.</a:t>
            </a:r>
          </a:p>
          <a:p>
            <a:pPr marL="0" indent="0">
              <a:buNone/>
            </a:pPr>
            <a:endParaRPr lang="en-GB" dirty="0"/>
          </a:p>
          <a:p>
            <a:pPr marL="0" indent="0">
              <a:buNone/>
            </a:pPr>
            <a:r>
              <a:rPr lang="en-GB" sz="2000" b="1" dirty="0" smtClean="0"/>
              <a:t>						You will get output of a table and histogram.</a:t>
            </a:r>
          </a:p>
          <a:p>
            <a:pPr marL="0" indent="0">
              <a:buNone/>
            </a:pPr>
            <a:endParaRPr lang="en-GB" sz="2000" b="1" dirty="0" smtClean="0"/>
          </a:p>
          <a:p>
            <a:pPr marL="0" indent="0">
              <a:buNone/>
            </a:pPr>
            <a:endParaRPr lang="en-GB" sz="2000" b="1" dirty="0"/>
          </a:p>
          <a:p>
            <a:endParaRPr lang="en-GB" dirty="0" smtClean="0"/>
          </a:p>
          <a:p>
            <a:pPr marL="0" indent="0">
              <a:buNone/>
            </a:pPr>
            <a:endParaRPr lang="en-GB" sz="2000" dirty="0" smtClean="0"/>
          </a:p>
          <a:p>
            <a:pPr marL="0" indent="0">
              <a:buNone/>
            </a:pPr>
            <a:endParaRPr lang="en-GB" sz="2000" dirty="0" smtClean="0"/>
          </a:p>
        </p:txBody>
      </p:sp>
      <p:sp>
        <p:nvSpPr>
          <p:cNvPr id="5" name="TextBox 4"/>
          <p:cNvSpPr txBox="1"/>
          <p:nvPr/>
        </p:nvSpPr>
        <p:spPr>
          <a:xfrm>
            <a:off x="351692" y="2266461"/>
            <a:ext cx="5244123" cy="2862322"/>
          </a:xfrm>
          <a:prstGeom prst="rect">
            <a:avLst/>
          </a:prstGeom>
          <a:noFill/>
        </p:spPr>
        <p:txBody>
          <a:bodyPr wrap="square" rtlCol="0">
            <a:spAutoFit/>
          </a:bodyPr>
          <a:lstStyle/>
          <a:p>
            <a:pPr marL="342900" indent="-342900">
              <a:buFont typeface="+mj-lt"/>
              <a:buAutoNum type="arabicPeriod"/>
            </a:pPr>
            <a:r>
              <a:rPr lang="en-GB" dirty="0"/>
              <a:t>Set up SPSS and copy / paste the data across.</a:t>
            </a:r>
          </a:p>
          <a:p>
            <a:pPr marL="342900" indent="-342900">
              <a:buFont typeface="+mj-lt"/>
              <a:buAutoNum type="arabicPeriod"/>
            </a:pPr>
            <a:r>
              <a:rPr lang="en-GB" dirty="0"/>
              <a:t>Analyse</a:t>
            </a:r>
          </a:p>
          <a:p>
            <a:pPr marL="342900" indent="-342900">
              <a:buFont typeface="+mj-lt"/>
              <a:buAutoNum type="arabicPeriod"/>
            </a:pPr>
            <a:r>
              <a:rPr lang="en-GB" dirty="0"/>
              <a:t>Descriptive stats</a:t>
            </a:r>
          </a:p>
          <a:p>
            <a:pPr marL="342900" indent="-342900">
              <a:buFont typeface="+mj-lt"/>
              <a:buAutoNum type="arabicPeriod"/>
            </a:pPr>
            <a:r>
              <a:rPr lang="en-GB" dirty="0"/>
              <a:t>Explore</a:t>
            </a:r>
          </a:p>
          <a:p>
            <a:pPr marL="342900" indent="-342900">
              <a:buFont typeface="+mj-lt"/>
              <a:buAutoNum type="arabicPeriod"/>
            </a:pPr>
            <a:r>
              <a:rPr lang="en-GB" dirty="0"/>
              <a:t>Move the variable across to the dependent list</a:t>
            </a:r>
          </a:p>
          <a:p>
            <a:pPr marL="342900" indent="-342900">
              <a:buFont typeface="+mj-lt"/>
              <a:buAutoNum type="arabicPeriod"/>
            </a:pPr>
            <a:r>
              <a:rPr lang="en-GB" dirty="0"/>
              <a:t>Click statistics and make sure </a:t>
            </a:r>
            <a:r>
              <a:rPr lang="en-GB" dirty="0" err="1"/>
              <a:t>descriptives</a:t>
            </a:r>
            <a:r>
              <a:rPr lang="en-GB" dirty="0"/>
              <a:t> is ticked – continue</a:t>
            </a:r>
          </a:p>
          <a:p>
            <a:pPr marL="342900" indent="-342900">
              <a:buFont typeface="+mj-lt"/>
              <a:buAutoNum type="arabicPeriod"/>
            </a:pPr>
            <a:r>
              <a:rPr lang="en-GB" dirty="0"/>
              <a:t>Click plots and tick histogram and normality plots with tests - continue</a:t>
            </a:r>
          </a:p>
          <a:p>
            <a:pPr marL="342900" indent="-342900">
              <a:buFont typeface="+mj-lt"/>
              <a:buAutoNum type="arabicPeriod"/>
            </a:pPr>
            <a:r>
              <a:rPr lang="en-GB" dirty="0"/>
              <a:t>Display both and OK</a:t>
            </a:r>
          </a:p>
        </p:txBody>
      </p:sp>
      <p:pic>
        <p:nvPicPr>
          <p:cNvPr id="7" name="Picture 6"/>
          <p:cNvPicPr/>
          <p:nvPr/>
        </p:nvPicPr>
        <p:blipFill>
          <a:blip r:embed="rId2">
            <a:extLst>
              <a:ext uri="{28A0092B-C50C-407E-A947-70E740481C1C}">
                <a14:useLocalDpi xmlns:a14="http://schemas.microsoft.com/office/drawing/2010/main" val="0"/>
              </a:ext>
            </a:extLst>
          </a:blip>
          <a:srcRect/>
          <a:stretch>
            <a:fillRect/>
          </a:stretch>
        </p:blipFill>
        <p:spPr bwMode="auto">
          <a:xfrm>
            <a:off x="5692213" y="3154288"/>
            <a:ext cx="3277235" cy="2621280"/>
          </a:xfrm>
          <a:prstGeom prst="rect">
            <a:avLst/>
          </a:prstGeom>
          <a:noFill/>
          <a:ln>
            <a:noFill/>
          </a:ln>
        </p:spPr>
      </p:pic>
      <p:pic>
        <p:nvPicPr>
          <p:cNvPr id="8" name="Picture 7"/>
          <p:cNvPicPr/>
          <p:nvPr/>
        </p:nvPicPr>
        <p:blipFill>
          <a:blip r:embed="rId3">
            <a:extLst>
              <a:ext uri="{28A0092B-C50C-407E-A947-70E740481C1C}">
                <a14:useLocalDpi xmlns:a14="http://schemas.microsoft.com/office/drawing/2010/main" val="0"/>
              </a:ext>
            </a:extLst>
          </a:blip>
          <a:srcRect/>
          <a:stretch>
            <a:fillRect/>
          </a:stretch>
        </p:blipFill>
        <p:spPr bwMode="auto">
          <a:xfrm>
            <a:off x="8790024" y="3214858"/>
            <a:ext cx="3050284" cy="2560710"/>
          </a:xfrm>
          <a:prstGeom prst="rect">
            <a:avLst/>
          </a:prstGeom>
          <a:noFill/>
          <a:ln>
            <a:noFill/>
          </a:ln>
        </p:spPr>
      </p:pic>
    </p:spTree>
    <p:extLst>
      <p:ext uri="{BB962C8B-B14F-4D97-AF65-F5344CB8AC3E}">
        <p14:creationId xmlns:p14="http://schemas.microsoft.com/office/powerpoint/2010/main" val="1596046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92274"/>
          </a:xfrm>
        </p:spPr>
        <p:txBody>
          <a:bodyPr/>
          <a:lstStyle/>
          <a:p>
            <a:pPr algn="ctr"/>
            <a:r>
              <a:rPr lang="en-GB" dirty="0" smtClean="0"/>
              <a:t>SPSS output for Normal Distribution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94472782"/>
              </p:ext>
            </p:extLst>
          </p:nvPr>
        </p:nvGraphicFramePr>
        <p:xfrm>
          <a:off x="1836614" y="1352926"/>
          <a:ext cx="9081478" cy="1883551"/>
        </p:xfrm>
        <a:graphic>
          <a:graphicData uri="http://schemas.openxmlformats.org/drawingml/2006/table">
            <a:tbl>
              <a:tblPr>
                <a:tableStyleId>{5C22544A-7EE6-4342-B048-85BDC9FD1C3A}</a:tableStyleId>
              </a:tblPr>
              <a:tblGrid>
                <a:gridCol w="1297354">
                  <a:extLst>
                    <a:ext uri="{9D8B030D-6E8A-4147-A177-3AD203B41FA5}">
                      <a16:colId xmlns:a16="http://schemas.microsoft.com/office/drawing/2014/main" val="2807726206"/>
                    </a:ext>
                  </a:extLst>
                </a:gridCol>
                <a:gridCol w="1297354">
                  <a:extLst>
                    <a:ext uri="{9D8B030D-6E8A-4147-A177-3AD203B41FA5}">
                      <a16:colId xmlns:a16="http://schemas.microsoft.com/office/drawing/2014/main" val="804959323"/>
                    </a:ext>
                  </a:extLst>
                </a:gridCol>
                <a:gridCol w="1297354">
                  <a:extLst>
                    <a:ext uri="{9D8B030D-6E8A-4147-A177-3AD203B41FA5}">
                      <a16:colId xmlns:a16="http://schemas.microsoft.com/office/drawing/2014/main" val="2709609514"/>
                    </a:ext>
                  </a:extLst>
                </a:gridCol>
                <a:gridCol w="1297354">
                  <a:extLst>
                    <a:ext uri="{9D8B030D-6E8A-4147-A177-3AD203B41FA5}">
                      <a16:colId xmlns:a16="http://schemas.microsoft.com/office/drawing/2014/main" val="1900509471"/>
                    </a:ext>
                  </a:extLst>
                </a:gridCol>
                <a:gridCol w="1297354">
                  <a:extLst>
                    <a:ext uri="{9D8B030D-6E8A-4147-A177-3AD203B41FA5}">
                      <a16:colId xmlns:a16="http://schemas.microsoft.com/office/drawing/2014/main" val="3853552244"/>
                    </a:ext>
                  </a:extLst>
                </a:gridCol>
                <a:gridCol w="1297354">
                  <a:extLst>
                    <a:ext uri="{9D8B030D-6E8A-4147-A177-3AD203B41FA5}">
                      <a16:colId xmlns:a16="http://schemas.microsoft.com/office/drawing/2014/main" val="2486897094"/>
                    </a:ext>
                  </a:extLst>
                </a:gridCol>
                <a:gridCol w="1297354">
                  <a:extLst>
                    <a:ext uri="{9D8B030D-6E8A-4147-A177-3AD203B41FA5}">
                      <a16:colId xmlns:a16="http://schemas.microsoft.com/office/drawing/2014/main" val="2869364817"/>
                    </a:ext>
                  </a:extLst>
                </a:gridCol>
              </a:tblGrid>
              <a:tr h="312617">
                <a:tc gridSpan="7">
                  <a:txBody>
                    <a:bodyPr/>
                    <a:lstStyle/>
                    <a:p>
                      <a:pPr marL="38100" marR="38100" algn="ctr">
                        <a:lnSpc>
                          <a:spcPts val="1600"/>
                        </a:lnSpc>
                        <a:spcAft>
                          <a:spcPts val="0"/>
                        </a:spcAft>
                      </a:pPr>
                      <a:r>
                        <a:rPr lang="en-GB" sz="3600" dirty="0">
                          <a:effectLst/>
                        </a:rPr>
                        <a:t>Tests of Normality</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52537137"/>
                  </a:ext>
                </a:extLst>
              </a:tr>
              <a:tr h="230908">
                <a:tc rowSpan="2">
                  <a:txBody>
                    <a:bodyPr/>
                    <a:lstStyle/>
                    <a:p>
                      <a:pPr>
                        <a:lnSpc>
                          <a:spcPct val="107000"/>
                        </a:lnSpc>
                        <a:spcAft>
                          <a:spcPts val="0"/>
                        </a:spcAft>
                      </a:pPr>
                      <a:r>
                        <a:rPr lang="en-GB" sz="4000" dirty="0">
                          <a:effectLst/>
                        </a:rPr>
                        <a:t>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gridSpan="3">
                  <a:txBody>
                    <a:bodyPr/>
                    <a:lstStyle/>
                    <a:p>
                      <a:pPr marL="38100" marR="38100" algn="ctr">
                        <a:lnSpc>
                          <a:spcPts val="1600"/>
                        </a:lnSpc>
                        <a:spcAft>
                          <a:spcPts val="0"/>
                        </a:spcAft>
                      </a:pPr>
                      <a:r>
                        <a:rPr lang="en-GB" sz="2400" dirty="0">
                          <a:effectLst/>
                        </a:rPr>
                        <a:t>Kolmogorov-</a:t>
                      </a:r>
                      <a:r>
                        <a:rPr lang="en-GB" sz="2400" dirty="0" err="1">
                          <a:effectLst/>
                        </a:rPr>
                        <a:t>Smirnov</a:t>
                      </a:r>
                      <a:r>
                        <a:rPr lang="en-GB" sz="2400" baseline="30000" dirty="0" err="1">
                          <a:effectLst/>
                        </a:rPr>
                        <a:t>a</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hMerge="1">
                  <a:txBody>
                    <a:bodyPr/>
                    <a:lstStyle/>
                    <a:p>
                      <a:endParaRPr lang="en-GB"/>
                    </a:p>
                  </a:txBody>
                  <a:tcPr/>
                </a:tc>
                <a:tc gridSpan="3">
                  <a:txBody>
                    <a:bodyPr/>
                    <a:lstStyle/>
                    <a:p>
                      <a:pPr marL="38100" marR="38100" algn="ctr">
                        <a:lnSpc>
                          <a:spcPts val="1600"/>
                        </a:lnSpc>
                        <a:spcAft>
                          <a:spcPts val="0"/>
                        </a:spcAft>
                      </a:pPr>
                      <a:r>
                        <a:rPr lang="en-GB" sz="2400" dirty="0">
                          <a:effectLst/>
                        </a:rPr>
                        <a:t>Shapiro-Wilk</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17589873"/>
                  </a:ext>
                </a:extLst>
              </a:tr>
              <a:tr h="404995">
                <a:tc vMerge="1">
                  <a:txBody>
                    <a:bodyPr/>
                    <a:lstStyle/>
                    <a:p>
                      <a:endParaRPr lang="en-GB"/>
                    </a:p>
                  </a:txBody>
                  <a:tcPr/>
                </a:tc>
                <a:tc>
                  <a:txBody>
                    <a:bodyPr/>
                    <a:lstStyle/>
                    <a:p>
                      <a:pPr marL="38100" marR="38100" algn="ctr">
                        <a:lnSpc>
                          <a:spcPts val="1600"/>
                        </a:lnSpc>
                        <a:spcAft>
                          <a:spcPts val="0"/>
                        </a:spcAft>
                      </a:pPr>
                      <a:r>
                        <a:rPr lang="en-GB" sz="2400" dirty="0">
                          <a:effectLst/>
                        </a:rPr>
                        <a:t>Statistic</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err="1">
                          <a:effectLst/>
                        </a:rPr>
                        <a:t>df</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Sig.</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effectLst/>
                        </a:rPr>
                        <a:t>Statistic</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err="1">
                          <a:effectLst/>
                        </a:rPr>
                        <a:t>df</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solidFill>
                            <a:srgbClr val="FF0000"/>
                          </a:solidFill>
                          <a:effectLst/>
                        </a:rPr>
                        <a:t>Sig.</a:t>
                      </a:r>
                      <a:endParaRPr lang="en-GB" sz="36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4013310431"/>
                  </a:ext>
                </a:extLst>
              </a:tr>
              <a:tr h="269142">
                <a:tc>
                  <a:txBody>
                    <a:bodyPr/>
                    <a:lstStyle/>
                    <a:p>
                      <a:pPr marL="38100" marR="38100">
                        <a:lnSpc>
                          <a:spcPts val="1600"/>
                        </a:lnSpc>
                        <a:spcAft>
                          <a:spcPts val="0"/>
                        </a:spcAft>
                      </a:pPr>
                      <a:r>
                        <a:rPr lang="en-GB" sz="2400">
                          <a:effectLst/>
                        </a:rPr>
                        <a:t>weight</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effectLst/>
                        </a:rPr>
                        <a:t>.198</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effectLst/>
                        </a:rPr>
                        <a:t>46</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effectLst/>
                        </a:rPr>
                        <a:t>.000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effectLst/>
                        </a:rPr>
                        <a:t>.833</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effectLst/>
                        </a:rPr>
                        <a:t>46</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solidFill>
                            <a:srgbClr val="FF0000"/>
                          </a:solidFill>
                          <a:effectLst/>
                        </a:rPr>
                        <a:t>.000</a:t>
                      </a:r>
                      <a:endParaRPr lang="en-GB" sz="36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022453991"/>
                  </a:ext>
                </a:extLst>
              </a:tr>
              <a:tr h="418612">
                <a:tc>
                  <a:txBody>
                    <a:bodyPr/>
                    <a:lstStyle/>
                    <a:p>
                      <a:pPr marL="38100" marR="38100">
                        <a:lnSpc>
                          <a:spcPts val="1600"/>
                        </a:lnSpc>
                        <a:spcAft>
                          <a:spcPts val="0"/>
                        </a:spcAft>
                      </a:pPr>
                      <a:r>
                        <a:rPr lang="en-GB" sz="2400">
                          <a:effectLst/>
                        </a:rPr>
                        <a:t>BMI</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.114</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effectLst/>
                        </a:rPr>
                        <a:t>46</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.165</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effectLst/>
                        </a:rPr>
                        <a:t>.952</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effectLst/>
                        </a:rPr>
                        <a:t>46</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solidFill>
                            <a:srgbClr val="0070C0"/>
                          </a:solidFill>
                          <a:effectLst/>
                        </a:rPr>
                        <a:t>.054</a:t>
                      </a:r>
                      <a:endParaRPr lang="en-GB" sz="36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849589351"/>
                  </a:ext>
                </a:extLst>
              </a:tr>
              <a:tr h="230908">
                <a:tc gridSpan="7">
                  <a:txBody>
                    <a:bodyPr/>
                    <a:lstStyle/>
                    <a:p>
                      <a:pPr marL="38100" marR="38100">
                        <a:lnSpc>
                          <a:spcPts val="1600"/>
                        </a:lnSpc>
                        <a:spcAft>
                          <a:spcPts val="0"/>
                        </a:spcAft>
                      </a:pPr>
                      <a:r>
                        <a:rPr lang="en-GB" sz="900" dirty="0">
                          <a:effectLst/>
                        </a:rPr>
                        <a:t>a. Lilliefors Significance Correction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62259037"/>
                  </a:ext>
                </a:extLst>
              </a:tr>
            </a:tbl>
          </a:graphicData>
        </a:graphic>
      </p:graphicFrame>
      <p:sp>
        <p:nvSpPr>
          <p:cNvPr id="5" name="TextBox 4"/>
          <p:cNvSpPr txBox="1"/>
          <p:nvPr/>
        </p:nvSpPr>
        <p:spPr>
          <a:xfrm>
            <a:off x="838200" y="3432004"/>
            <a:ext cx="10611338" cy="3416320"/>
          </a:xfrm>
          <a:prstGeom prst="rect">
            <a:avLst/>
          </a:prstGeom>
          <a:noFill/>
        </p:spPr>
        <p:txBody>
          <a:bodyPr wrap="square" rtlCol="0">
            <a:spAutoFit/>
          </a:bodyPr>
          <a:lstStyle/>
          <a:p>
            <a:r>
              <a:rPr lang="en-GB" sz="2400" dirty="0" smtClean="0"/>
              <a:t>You will get both a histogram and table output,</a:t>
            </a:r>
          </a:p>
          <a:p>
            <a:endParaRPr lang="en-GB" sz="2400" dirty="0"/>
          </a:p>
          <a:p>
            <a:r>
              <a:rPr lang="en-GB" sz="2400" dirty="0" smtClean="0"/>
              <a:t>The values to consider are the sig value is Shapiro-Wilks.</a:t>
            </a:r>
          </a:p>
          <a:p>
            <a:endParaRPr lang="en-GB" sz="2400" dirty="0"/>
          </a:p>
          <a:p>
            <a:r>
              <a:rPr lang="en-GB" sz="2400" dirty="0" smtClean="0">
                <a:solidFill>
                  <a:srgbClr val="FF0000"/>
                </a:solidFill>
              </a:rPr>
              <a:t>If the sig value is below 0.05 then the test show that the data is </a:t>
            </a:r>
            <a:r>
              <a:rPr lang="en-GB" sz="2400" dirty="0" err="1" smtClean="0">
                <a:solidFill>
                  <a:srgbClr val="FF0000"/>
                </a:solidFill>
              </a:rPr>
              <a:t>significanctly</a:t>
            </a:r>
            <a:r>
              <a:rPr lang="en-GB" sz="2400" dirty="0" smtClean="0">
                <a:solidFill>
                  <a:srgbClr val="FF0000"/>
                </a:solidFill>
              </a:rPr>
              <a:t> different from that which you would expect in normally distribute data. – weight.</a:t>
            </a:r>
          </a:p>
          <a:p>
            <a:endParaRPr lang="en-GB" sz="2400" dirty="0"/>
          </a:p>
          <a:p>
            <a:r>
              <a:rPr lang="en-GB" sz="2400" dirty="0">
                <a:solidFill>
                  <a:srgbClr val="0070C0"/>
                </a:solidFill>
              </a:rPr>
              <a:t>If the sig value is </a:t>
            </a:r>
            <a:r>
              <a:rPr lang="en-GB" sz="2400" dirty="0" smtClean="0">
                <a:solidFill>
                  <a:srgbClr val="0070C0"/>
                </a:solidFill>
              </a:rPr>
              <a:t>greater than </a:t>
            </a:r>
            <a:r>
              <a:rPr lang="en-GB" sz="2400" dirty="0">
                <a:solidFill>
                  <a:srgbClr val="0070C0"/>
                </a:solidFill>
              </a:rPr>
              <a:t>0.05 then the test show that the data is </a:t>
            </a:r>
            <a:r>
              <a:rPr lang="en-GB" sz="2400" dirty="0" smtClean="0">
                <a:solidFill>
                  <a:srgbClr val="0070C0"/>
                </a:solidFill>
              </a:rPr>
              <a:t>similar to that which </a:t>
            </a:r>
            <a:r>
              <a:rPr lang="en-GB" sz="2400" dirty="0">
                <a:solidFill>
                  <a:srgbClr val="0070C0"/>
                </a:solidFill>
              </a:rPr>
              <a:t>you would expect in normally distribute </a:t>
            </a:r>
            <a:r>
              <a:rPr lang="en-GB" sz="2400" dirty="0" smtClean="0">
                <a:solidFill>
                  <a:srgbClr val="0070C0"/>
                </a:solidFill>
              </a:rPr>
              <a:t>data – BMI.</a:t>
            </a:r>
            <a:endParaRPr lang="en-GB" sz="2400" dirty="0"/>
          </a:p>
        </p:txBody>
      </p:sp>
    </p:spTree>
    <p:extLst>
      <p:ext uri="{BB962C8B-B14F-4D97-AF65-F5344CB8AC3E}">
        <p14:creationId xmlns:p14="http://schemas.microsoft.com/office/powerpoint/2010/main" val="2491244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24413"/>
          </a:xfrm>
        </p:spPr>
        <p:txBody>
          <a:bodyPr/>
          <a:lstStyle/>
          <a:p>
            <a:pPr algn="ctr"/>
            <a:r>
              <a:rPr lang="en-GB" dirty="0" smtClean="0"/>
              <a:t>Percentiles / Quartiles</a:t>
            </a:r>
            <a:endParaRPr lang="en-GB" dirty="0"/>
          </a:p>
        </p:txBody>
      </p:sp>
      <p:sp>
        <p:nvSpPr>
          <p:cNvPr id="3" name="Content Placeholder 2"/>
          <p:cNvSpPr>
            <a:spLocks noGrp="1"/>
          </p:cNvSpPr>
          <p:nvPr>
            <p:ph idx="1"/>
          </p:nvPr>
        </p:nvSpPr>
        <p:spPr>
          <a:xfrm>
            <a:off x="838200" y="1211385"/>
            <a:ext cx="10515600" cy="4965578"/>
          </a:xfrm>
        </p:spPr>
        <p:txBody>
          <a:bodyPr>
            <a:normAutofit fontScale="92500" lnSpcReduction="10000"/>
          </a:bodyPr>
          <a:lstStyle/>
          <a:p>
            <a:pPr marL="0" indent="0">
              <a:buNone/>
            </a:pPr>
            <a:r>
              <a:rPr lang="en-GB" dirty="0" smtClean="0"/>
              <a:t>These measures spilt the data set into 100 equal parts and tell us what percentage of total frequency of the data is </a:t>
            </a:r>
            <a:r>
              <a:rPr lang="en-GB" dirty="0" smtClean="0"/>
              <a:t>below the </a:t>
            </a:r>
            <a:r>
              <a:rPr lang="en-GB" dirty="0" smtClean="0"/>
              <a:t>desired level.</a:t>
            </a:r>
          </a:p>
          <a:p>
            <a:pPr marL="0" indent="0">
              <a:buNone/>
            </a:pPr>
            <a:endParaRPr lang="en-GB" dirty="0"/>
          </a:p>
          <a:p>
            <a:pPr marL="0" indent="0">
              <a:buNone/>
            </a:pPr>
            <a:r>
              <a:rPr lang="en-GB" dirty="0" smtClean="0">
                <a:solidFill>
                  <a:srgbClr val="0070C0"/>
                </a:solidFill>
              </a:rPr>
              <a:t>A Percentile is a measure used to indicate a value to which a given percentage of data are below.</a:t>
            </a:r>
          </a:p>
          <a:p>
            <a:pPr marL="0" indent="0">
              <a:buNone/>
            </a:pPr>
            <a:endParaRPr lang="en-GB" dirty="0"/>
          </a:p>
          <a:p>
            <a:pPr marL="0" indent="0">
              <a:buNone/>
            </a:pPr>
            <a:r>
              <a:rPr lang="en-GB" dirty="0" smtClean="0"/>
              <a:t>e.g. the 10</a:t>
            </a:r>
            <a:r>
              <a:rPr lang="en-GB" baseline="30000" dirty="0" smtClean="0"/>
              <a:t>th</a:t>
            </a:r>
            <a:r>
              <a:rPr lang="en-GB" dirty="0" smtClean="0"/>
              <a:t>  percentile is the value or score below which 10% of the data can be found.</a:t>
            </a:r>
          </a:p>
          <a:p>
            <a:pPr marL="0" indent="0">
              <a:buNone/>
            </a:pPr>
            <a:endParaRPr lang="en-GB" dirty="0"/>
          </a:p>
          <a:p>
            <a:pPr marL="0" indent="0">
              <a:buNone/>
            </a:pPr>
            <a:r>
              <a:rPr lang="en-GB" dirty="0" smtClean="0">
                <a:solidFill>
                  <a:srgbClr val="0070C0"/>
                </a:solidFill>
              </a:rPr>
              <a:t>Quartiles divides the data into 3 (</a:t>
            </a:r>
            <a:r>
              <a:rPr lang="en-GB" dirty="0">
                <a:solidFill>
                  <a:srgbClr val="0070C0"/>
                </a:solidFill>
              </a:rPr>
              <a:t>lower, median and upper </a:t>
            </a:r>
            <a:r>
              <a:rPr lang="en-GB" dirty="0" smtClean="0">
                <a:solidFill>
                  <a:srgbClr val="0070C0"/>
                </a:solidFill>
              </a:rPr>
              <a:t>quartiles) and provides values (lower </a:t>
            </a:r>
            <a:r>
              <a:rPr lang="en-GB" dirty="0" smtClean="0">
                <a:solidFill>
                  <a:srgbClr val="0070C0"/>
                </a:solidFill>
              </a:rPr>
              <a:t>24.9%, 25-74.9, </a:t>
            </a:r>
            <a:r>
              <a:rPr lang="en-GB" dirty="0">
                <a:solidFill>
                  <a:srgbClr val="0070C0"/>
                </a:solidFill>
              </a:rPr>
              <a:t>upper 75</a:t>
            </a:r>
            <a:r>
              <a:rPr lang="en-GB" dirty="0" smtClean="0">
                <a:solidFill>
                  <a:srgbClr val="0070C0"/>
                </a:solidFill>
              </a:rPr>
              <a:t>%) to which that percentage of the data is.</a:t>
            </a:r>
          </a:p>
          <a:p>
            <a:pPr marL="0" indent="0">
              <a:buNone/>
            </a:pPr>
            <a:endParaRPr lang="en-GB" dirty="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9626258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Percentiles / </a:t>
            </a:r>
            <a:r>
              <a:rPr lang="en-GB" dirty="0" smtClean="0"/>
              <a:t>Quartiles in SPSS</a:t>
            </a:r>
            <a:endParaRPr lang="en-GB" dirty="0"/>
          </a:p>
        </p:txBody>
      </p:sp>
      <p:sp>
        <p:nvSpPr>
          <p:cNvPr id="3" name="Content Placeholder 2"/>
          <p:cNvSpPr>
            <a:spLocks noGrp="1"/>
          </p:cNvSpPr>
          <p:nvPr>
            <p:ph idx="1"/>
          </p:nvPr>
        </p:nvSpPr>
        <p:spPr>
          <a:xfrm>
            <a:off x="289170" y="1825625"/>
            <a:ext cx="5064368" cy="4351338"/>
          </a:xfrm>
        </p:spPr>
        <p:txBody>
          <a:bodyPr>
            <a:normAutofit fontScale="92500" lnSpcReduction="10000"/>
          </a:bodyPr>
          <a:lstStyle/>
          <a:p>
            <a:pPr marL="514350" indent="-514350">
              <a:buFont typeface="+mj-lt"/>
              <a:buAutoNum type="arabicPeriod"/>
            </a:pPr>
            <a:r>
              <a:rPr lang="en-GB" dirty="0" smtClean="0"/>
              <a:t>Input data into SPSS</a:t>
            </a:r>
          </a:p>
          <a:p>
            <a:pPr marL="514350" indent="-514350">
              <a:buFont typeface="+mj-lt"/>
              <a:buAutoNum type="arabicPeriod"/>
            </a:pPr>
            <a:r>
              <a:rPr lang="en-GB" dirty="0" smtClean="0"/>
              <a:t>Analyse</a:t>
            </a:r>
          </a:p>
          <a:p>
            <a:pPr marL="514350" indent="-514350">
              <a:buFont typeface="+mj-lt"/>
              <a:buAutoNum type="arabicPeriod"/>
            </a:pPr>
            <a:r>
              <a:rPr lang="en-GB" dirty="0" smtClean="0"/>
              <a:t>Descriptive statistics</a:t>
            </a:r>
          </a:p>
          <a:p>
            <a:pPr marL="514350" indent="-514350">
              <a:buFont typeface="+mj-lt"/>
              <a:buAutoNum type="arabicPeriod"/>
            </a:pPr>
            <a:r>
              <a:rPr lang="en-GB" dirty="0" smtClean="0"/>
              <a:t>Frequencies</a:t>
            </a:r>
          </a:p>
          <a:p>
            <a:pPr marL="514350" indent="-514350">
              <a:buFont typeface="+mj-lt"/>
              <a:buAutoNum type="arabicPeriod"/>
            </a:pPr>
            <a:r>
              <a:rPr lang="en-GB" dirty="0" smtClean="0"/>
              <a:t>Move variables across</a:t>
            </a:r>
          </a:p>
          <a:p>
            <a:pPr marL="514350" indent="-514350">
              <a:buFont typeface="+mj-lt"/>
              <a:buAutoNum type="arabicPeriod"/>
            </a:pPr>
            <a:r>
              <a:rPr lang="en-GB" dirty="0" smtClean="0"/>
              <a:t>Click </a:t>
            </a:r>
            <a:r>
              <a:rPr lang="en-GB" dirty="0" smtClean="0"/>
              <a:t>statistics </a:t>
            </a:r>
            <a:r>
              <a:rPr lang="en-GB" dirty="0" smtClean="0"/>
              <a:t>– chose what you want i.e. </a:t>
            </a:r>
            <a:r>
              <a:rPr lang="en-GB" dirty="0" smtClean="0">
                <a:solidFill>
                  <a:srgbClr val="FF0000"/>
                </a:solidFill>
              </a:rPr>
              <a:t>Quartiles, percentiles (60%), mean, min and max.</a:t>
            </a:r>
          </a:p>
          <a:p>
            <a:pPr marL="514350" indent="-514350">
              <a:buFont typeface="+mj-lt"/>
              <a:buAutoNum type="arabicPeriod"/>
            </a:pPr>
            <a:r>
              <a:rPr lang="en-GB" dirty="0" smtClean="0"/>
              <a:t>Unclick display frequency tables and then OK</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522515707"/>
              </p:ext>
            </p:extLst>
          </p:nvPr>
        </p:nvGraphicFramePr>
        <p:xfrm>
          <a:off x="6030105" y="1758274"/>
          <a:ext cx="4465956" cy="3501479"/>
        </p:xfrm>
        <a:graphic>
          <a:graphicData uri="http://schemas.openxmlformats.org/drawingml/2006/table">
            <a:tbl>
              <a:tblPr>
                <a:tableStyleId>{5C22544A-7EE6-4342-B048-85BDC9FD1C3A}</a:tableStyleId>
              </a:tblPr>
              <a:tblGrid>
                <a:gridCol w="1622826">
                  <a:extLst>
                    <a:ext uri="{9D8B030D-6E8A-4147-A177-3AD203B41FA5}">
                      <a16:colId xmlns:a16="http://schemas.microsoft.com/office/drawing/2014/main" val="3673619232"/>
                    </a:ext>
                  </a:extLst>
                </a:gridCol>
                <a:gridCol w="1421565">
                  <a:extLst>
                    <a:ext uri="{9D8B030D-6E8A-4147-A177-3AD203B41FA5}">
                      <a16:colId xmlns:a16="http://schemas.microsoft.com/office/drawing/2014/main" val="2516478882"/>
                    </a:ext>
                  </a:extLst>
                </a:gridCol>
                <a:gridCol w="1421565">
                  <a:extLst>
                    <a:ext uri="{9D8B030D-6E8A-4147-A177-3AD203B41FA5}">
                      <a16:colId xmlns:a16="http://schemas.microsoft.com/office/drawing/2014/main" val="3067670600"/>
                    </a:ext>
                  </a:extLst>
                </a:gridCol>
              </a:tblGrid>
              <a:tr h="328949">
                <a:tc gridSpan="3">
                  <a:txBody>
                    <a:bodyPr/>
                    <a:lstStyle/>
                    <a:p>
                      <a:pPr marL="38100" marR="38100" algn="l">
                        <a:lnSpc>
                          <a:spcPts val="1600"/>
                        </a:lnSpc>
                        <a:spcAft>
                          <a:spcPts val="0"/>
                        </a:spcAft>
                      </a:pPr>
                      <a:r>
                        <a:rPr lang="en-GB" sz="3600" dirty="0">
                          <a:effectLst/>
                        </a:rPr>
                        <a:t>Statistics</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304336366"/>
                  </a:ext>
                </a:extLst>
              </a:tr>
              <a:tr h="317253">
                <a:tc gridSpan="3">
                  <a:txBody>
                    <a:bodyPr/>
                    <a:lstStyle/>
                    <a:p>
                      <a:pPr algn="l">
                        <a:lnSpc>
                          <a:spcPts val="1600"/>
                        </a:lnSpc>
                        <a:spcAft>
                          <a:spcPts val="0"/>
                        </a:spcAft>
                      </a:pPr>
                      <a:r>
                        <a:rPr lang="en-GB" sz="2400" dirty="0">
                          <a:effectLst/>
                        </a:rPr>
                        <a:t>weight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141819722"/>
                  </a:ext>
                </a:extLst>
              </a:tr>
              <a:tr h="317253">
                <a:tc rowSpan="2">
                  <a:txBody>
                    <a:bodyPr/>
                    <a:lstStyle/>
                    <a:p>
                      <a:pPr marL="38100" marR="38100" algn="l">
                        <a:lnSpc>
                          <a:spcPts val="1600"/>
                        </a:lnSpc>
                        <a:spcAft>
                          <a:spcPts val="0"/>
                        </a:spcAft>
                      </a:pPr>
                      <a:r>
                        <a:rPr lang="en-GB" sz="2400">
                          <a:effectLst/>
                        </a:rPr>
                        <a:t>N</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l">
                        <a:lnSpc>
                          <a:spcPts val="1600"/>
                        </a:lnSpc>
                        <a:spcAft>
                          <a:spcPts val="0"/>
                        </a:spcAft>
                      </a:pPr>
                      <a:r>
                        <a:rPr lang="en-GB" sz="2400" dirty="0">
                          <a:effectLst/>
                        </a:rPr>
                        <a:t>Valid</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l">
                        <a:lnSpc>
                          <a:spcPts val="1600"/>
                        </a:lnSpc>
                        <a:spcAft>
                          <a:spcPts val="0"/>
                        </a:spcAft>
                      </a:pPr>
                      <a:r>
                        <a:rPr lang="en-GB" sz="2400">
                          <a:effectLst/>
                        </a:rPr>
                        <a:t>46</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57547434"/>
                  </a:ext>
                </a:extLst>
              </a:tr>
              <a:tr h="317253">
                <a:tc vMerge="1">
                  <a:txBody>
                    <a:bodyPr/>
                    <a:lstStyle/>
                    <a:p>
                      <a:endParaRPr lang="en-GB"/>
                    </a:p>
                  </a:txBody>
                  <a:tcPr/>
                </a:tc>
                <a:tc>
                  <a:txBody>
                    <a:bodyPr/>
                    <a:lstStyle/>
                    <a:p>
                      <a:pPr marL="38100" marR="38100" algn="l">
                        <a:lnSpc>
                          <a:spcPts val="1600"/>
                        </a:lnSpc>
                        <a:spcAft>
                          <a:spcPts val="0"/>
                        </a:spcAft>
                      </a:pPr>
                      <a:r>
                        <a:rPr lang="en-GB" sz="2400" dirty="0">
                          <a:effectLst/>
                        </a:rPr>
                        <a:t>Missing</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l">
                        <a:lnSpc>
                          <a:spcPts val="1600"/>
                        </a:lnSpc>
                        <a:spcAft>
                          <a:spcPts val="0"/>
                        </a:spcAft>
                      </a:pPr>
                      <a:r>
                        <a:rPr lang="en-GB" sz="2400">
                          <a:effectLst/>
                        </a:rPr>
                        <a:t>0</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650956897"/>
                  </a:ext>
                </a:extLst>
              </a:tr>
              <a:tr h="317253">
                <a:tc gridSpan="2">
                  <a:txBody>
                    <a:bodyPr/>
                    <a:lstStyle/>
                    <a:p>
                      <a:pPr marL="38100" marR="38100" algn="l">
                        <a:lnSpc>
                          <a:spcPts val="1600"/>
                        </a:lnSpc>
                        <a:spcAft>
                          <a:spcPts val="0"/>
                        </a:spcAft>
                      </a:pPr>
                      <a:r>
                        <a:rPr lang="en-GB" sz="2400" dirty="0">
                          <a:effectLst/>
                        </a:rPr>
                        <a:t>Mean</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a:txBody>
                    <a:bodyPr/>
                    <a:lstStyle/>
                    <a:p>
                      <a:pPr marL="38100" marR="38100" algn="l">
                        <a:lnSpc>
                          <a:spcPts val="1600"/>
                        </a:lnSpc>
                        <a:spcAft>
                          <a:spcPts val="0"/>
                        </a:spcAft>
                      </a:pPr>
                      <a:r>
                        <a:rPr lang="en-GB" sz="2400" dirty="0">
                          <a:effectLst/>
                        </a:rPr>
                        <a:t>93.1739</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4145016612"/>
                  </a:ext>
                </a:extLst>
              </a:tr>
              <a:tr h="317253">
                <a:tc gridSpan="2">
                  <a:txBody>
                    <a:bodyPr/>
                    <a:lstStyle/>
                    <a:p>
                      <a:pPr marL="38100" marR="38100" algn="l">
                        <a:lnSpc>
                          <a:spcPts val="1600"/>
                        </a:lnSpc>
                        <a:spcAft>
                          <a:spcPts val="0"/>
                        </a:spcAft>
                      </a:pPr>
                      <a:r>
                        <a:rPr lang="en-GB" sz="2400">
                          <a:effectLst/>
                        </a:rPr>
                        <a:t>Minimum</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a:txBody>
                    <a:bodyPr/>
                    <a:lstStyle/>
                    <a:p>
                      <a:pPr marL="38100" marR="38100" algn="l">
                        <a:lnSpc>
                          <a:spcPts val="1600"/>
                        </a:lnSpc>
                        <a:spcAft>
                          <a:spcPts val="0"/>
                        </a:spcAft>
                      </a:pPr>
                      <a:r>
                        <a:rPr lang="en-GB" sz="2400" dirty="0">
                          <a:effectLst/>
                        </a:rPr>
                        <a:t>55.00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186776809"/>
                  </a:ext>
                </a:extLst>
              </a:tr>
              <a:tr h="317253">
                <a:tc gridSpan="2">
                  <a:txBody>
                    <a:bodyPr/>
                    <a:lstStyle/>
                    <a:p>
                      <a:pPr marL="38100" marR="38100" algn="l">
                        <a:lnSpc>
                          <a:spcPts val="1600"/>
                        </a:lnSpc>
                        <a:spcAft>
                          <a:spcPts val="0"/>
                        </a:spcAft>
                      </a:pPr>
                      <a:r>
                        <a:rPr lang="en-GB" sz="2400">
                          <a:effectLst/>
                        </a:rPr>
                        <a:t>Maximum</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a:txBody>
                    <a:bodyPr/>
                    <a:lstStyle/>
                    <a:p>
                      <a:pPr marL="38100" marR="38100" algn="l">
                        <a:lnSpc>
                          <a:spcPts val="1600"/>
                        </a:lnSpc>
                        <a:spcAft>
                          <a:spcPts val="0"/>
                        </a:spcAft>
                      </a:pPr>
                      <a:r>
                        <a:rPr lang="en-GB" sz="2400" dirty="0">
                          <a:effectLst/>
                        </a:rPr>
                        <a:t>187.00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61699175"/>
                  </a:ext>
                </a:extLst>
              </a:tr>
              <a:tr h="317253">
                <a:tc rowSpan="4">
                  <a:txBody>
                    <a:bodyPr/>
                    <a:lstStyle/>
                    <a:p>
                      <a:pPr marL="38100" marR="38100" algn="l">
                        <a:lnSpc>
                          <a:spcPts val="1600"/>
                        </a:lnSpc>
                        <a:spcAft>
                          <a:spcPts val="0"/>
                        </a:spcAft>
                      </a:pPr>
                      <a:r>
                        <a:rPr lang="en-GB" sz="2400" dirty="0">
                          <a:effectLst/>
                        </a:rPr>
                        <a:t>Percentiles</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l">
                        <a:lnSpc>
                          <a:spcPts val="1600"/>
                        </a:lnSpc>
                        <a:spcAft>
                          <a:spcPts val="0"/>
                        </a:spcAft>
                      </a:pPr>
                      <a:r>
                        <a:rPr lang="en-GB" sz="2400">
                          <a:effectLst/>
                        </a:rPr>
                        <a:t>25</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l">
                        <a:lnSpc>
                          <a:spcPts val="1600"/>
                        </a:lnSpc>
                        <a:spcAft>
                          <a:spcPts val="0"/>
                        </a:spcAft>
                      </a:pPr>
                      <a:r>
                        <a:rPr lang="en-GB" sz="2400" dirty="0">
                          <a:effectLst/>
                        </a:rPr>
                        <a:t>75.0000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983962604"/>
                  </a:ext>
                </a:extLst>
              </a:tr>
              <a:tr h="317253">
                <a:tc vMerge="1">
                  <a:txBody>
                    <a:bodyPr/>
                    <a:lstStyle/>
                    <a:p>
                      <a:endParaRPr lang="en-GB"/>
                    </a:p>
                  </a:txBody>
                  <a:tcPr/>
                </a:tc>
                <a:tc>
                  <a:txBody>
                    <a:bodyPr/>
                    <a:lstStyle/>
                    <a:p>
                      <a:pPr marL="38100" marR="38100" algn="l">
                        <a:lnSpc>
                          <a:spcPts val="1600"/>
                        </a:lnSpc>
                        <a:spcAft>
                          <a:spcPts val="0"/>
                        </a:spcAft>
                      </a:pPr>
                      <a:r>
                        <a:rPr lang="en-GB" sz="2400">
                          <a:effectLst/>
                        </a:rPr>
                        <a:t>50</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l">
                        <a:lnSpc>
                          <a:spcPts val="1600"/>
                        </a:lnSpc>
                        <a:spcAft>
                          <a:spcPts val="0"/>
                        </a:spcAft>
                      </a:pPr>
                      <a:r>
                        <a:rPr lang="en-GB" sz="2400" dirty="0">
                          <a:effectLst/>
                        </a:rPr>
                        <a:t>87.5000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44848793"/>
                  </a:ext>
                </a:extLst>
              </a:tr>
              <a:tr h="317253">
                <a:tc vMerge="1">
                  <a:txBody>
                    <a:bodyPr/>
                    <a:lstStyle/>
                    <a:p>
                      <a:endParaRPr lang="en-GB"/>
                    </a:p>
                  </a:txBody>
                  <a:tcPr/>
                </a:tc>
                <a:tc>
                  <a:txBody>
                    <a:bodyPr/>
                    <a:lstStyle/>
                    <a:p>
                      <a:pPr marL="38100" marR="38100" algn="l">
                        <a:lnSpc>
                          <a:spcPts val="1600"/>
                        </a:lnSpc>
                        <a:spcAft>
                          <a:spcPts val="0"/>
                        </a:spcAft>
                      </a:pPr>
                      <a:r>
                        <a:rPr lang="en-GB" sz="2400">
                          <a:effectLst/>
                        </a:rPr>
                        <a:t>60</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l">
                        <a:lnSpc>
                          <a:spcPts val="1600"/>
                        </a:lnSpc>
                        <a:spcAft>
                          <a:spcPts val="0"/>
                        </a:spcAft>
                      </a:pPr>
                      <a:r>
                        <a:rPr lang="en-GB" sz="2400" dirty="0">
                          <a:effectLst/>
                        </a:rPr>
                        <a:t>91.2000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076173739"/>
                  </a:ext>
                </a:extLst>
              </a:tr>
              <a:tr h="317253">
                <a:tc vMerge="1">
                  <a:txBody>
                    <a:bodyPr/>
                    <a:lstStyle/>
                    <a:p>
                      <a:endParaRPr lang="en-GB"/>
                    </a:p>
                  </a:txBody>
                  <a:tcPr/>
                </a:tc>
                <a:tc>
                  <a:txBody>
                    <a:bodyPr/>
                    <a:lstStyle/>
                    <a:p>
                      <a:pPr marL="38100" marR="38100" algn="l">
                        <a:lnSpc>
                          <a:spcPts val="1600"/>
                        </a:lnSpc>
                        <a:spcAft>
                          <a:spcPts val="0"/>
                        </a:spcAft>
                      </a:pPr>
                      <a:r>
                        <a:rPr lang="en-GB" sz="2400">
                          <a:effectLst/>
                        </a:rPr>
                        <a:t>75</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l">
                        <a:lnSpc>
                          <a:spcPts val="1600"/>
                        </a:lnSpc>
                        <a:spcAft>
                          <a:spcPts val="0"/>
                        </a:spcAft>
                      </a:pPr>
                      <a:r>
                        <a:rPr lang="en-GB" sz="2400" dirty="0">
                          <a:effectLst/>
                        </a:rPr>
                        <a:t>105.0000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352497978"/>
                  </a:ext>
                </a:extLst>
              </a:tr>
            </a:tbl>
          </a:graphicData>
        </a:graphic>
      </p:graphicFrame>
    </p:spTree>
    <p:extLst>
      <p:ext uri="{BB962C8B-B14F-4D97-AF65-F5344CB8AC3E}">
        <p14:creationId xmlns:p14="http://schemas.microsoft.com/office/powerpoint/2010/main" val="1647287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Z scores or Standard Scores</a:t>
            </a:r>
            <a:endParaRPr lang="en-GB" dirty="0"/>
          </a:p>
        </p:txBody>
      </p:sp>
      <p:sp>
        <p:nvSpPr>
          <p:cNvPr id="3" name="Content Placeholder 2"/>
          <p:cNvSpPr>
            <a:spLocks noGrp="1"/>
          </p:cNvSpPr>
          <p:nvPr>
            <p:ph idx="1"/>
          </p:nvPr>
        </p:nvSpPr>
        <p:spPr>
          <a:xfrm>
            <a:off x="838200" y="1497379"/>
            <a:ext cx="10515600" cy="2832344"/>
          </a:xfrm>
        </p:spPr>
        <p:txBody>
          <a:bodyPr>
            <a:normAutofit fontScale="92500" lnSpcReduction="20000"/>
          </a:bodyPr>
          <a:lstStyle/>
          <a:p>
            <a:pPr marL="0" indent="0">
              <a:buNone/>
            </a:pPr>
            <a:r>
              <a:rPr lang="en-GB" dirty="0" smtClean="0">
                <a:solidFill>
                  <a:srgbClr val="FF0000"/>
                </a:solidFill>
              </a:rPr>
              <a:t>This is the number of standard deviations from the mean (above or below) a specific data point is. This gives us an exact position of a data point compared to the rest of the data and provides more detailed information than the general SD. This can then be used to determine the exact percentage of data points above or below a certain point.</a:t>
            </a:r>
          </a:p>
          <a:p>
            <a:pPr marL="0" indent="0">
              <a:buNone/>
            </a:pPr>
            <a:endParaRPr lang="en-GB" dirty="0"/>
          </a:p>
          <a:p>
            <a:pPr marL="0" indent="0">
              <a:buNone/>
            </a:pPr>
            <a:r>
              <a:rPr lang="en-GB" dirty="0" smtClean="0"/>
              <a:t>The process of converting data to Z scores is called standardising and is calculated from the value, mean and SD.</a:t>
            </a:r>
          </a:p>
          <a:p>
            <a:pPr marL="0" indent="0">
              <a:buNone/>
            </a:pPr>
            <a:endParaRPr lang="en-GB" dirty="0" smtClean="0"/>
          </a:p>
          <a:p>
            <a:pPr marL="0" indent="0">
              <a:buNone/>
            </a:pPr>
            <a:endParaRPr lang="en-GB" dirty="0"/>
          </a:p>
          <a:p>
            <a:pPr marL="0" indent="0">
              <a:buNone/>
            </a:pPr>
            <a:endParaRPr lang="en-GB" dirty="0"/>
          </a:p>
        </p:txBody>
      </p:sp>
      <p:sp>
        <p:nvSpPr>
          <p:cNvPr id="4" name="AutoShape 2" descr="z={x-\mu  \over \sigma }"/>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C:\Users\d.gardner\Desktop\GARDNER\Teaching\SHSS5069 Biomechanics\Z-score-formula.webp"/>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mc:AlternateContent xmlns:mc="http://schemas.openxmlformats.org/markup-compatibility/2006" xmlns:a14="http://schemas.microsoft.com/office/drawing/2010/main">
        <mc:Choice Requires="a14">
          <p:sp>
            <p:nvSpPr>
              <p:cNvPr id="9" name="TextBox 8"/>
              <p:cNvSpPr txBox="1"/>
              <p:nvPr/>
            </p:nvSpPr>
            <p:spPr>
              <a:xfrm>
                <a:off x="3559906" y="4329723"/>
                <a:ext cx="4388340" cy="843629"/>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GB" sz="3200" b="0" i="1" smtClean="0">
                          <a:latin typeface="Cambria Math" panose="02040503050406030204" pitchFamily="18" charset="0"/>
                        </a:rPr>
                        <m:t>𝑍</m:t>
                      </m:r>
                      <m:r>
                        <a:rPr lang="en-GB" sz="3200" b="0" i="1" smtClean="0">
                          <a:latin typeface="Cambria Math" panose="02040503050406030204" pitchFamily="18" charset="0"/>
                        </a:rPr>
                        <m:t>= </m:t>
                      </m:r>
                      <m:f>
                        <m:fPr>
                          <m:ctrlPr>
                            <a:rPr lang="en-GB" sz="3200" b="0" i="1" smtClean="0">
                              <a:latin typeface="Cambria Math" panose="02040503050406030204" pitchFamily="18" charset="0"/>
                            </a:rPr>
                          </m:ctrlPr>
                        </m:fPr>
                        <m:num>
                          <m:r>
                            <a:rPr lang="en-GB" sz="3200" b="0" i="1" smtClean="0">
                              <a:latin typeface="Cambria Math" panose="02040503050406030204" pitchFamily="18" charset="0"/>
                            </a:rPr>
                            <m:t>𝑠𝑐𝑜𝑟𝑒</m:t>
                          </m:r>
                          <m:r>
                            <a:rPr lang="en-GB" sz="3200" b="0" i="1" smtClean="0">
                              <a:latin typeface="Cambria Math" panose="02040503050406030204" pitchFamily="18" charset="0"/>
                            </a:rPr>
                            <m:t>−</m:t>
                          </m:r>
                          <m:r>
                            <a:rPr lang="en-GB" sz="3200" b="0" i="1" smtClean="0">
                              <a:latin typeface="Cambria Math" panose="02040503050406030204" pitchFamily="18" charset="0"/>
                            </a:rPr>
                            <m:t>𝑚𝑒𝑎𝑛</m:t>
                          </m:r>
                        </m:num>
                        <m:den>
                          <m:r>
                            <a:rPr lang="en-GB" sz="3200" b="0" i="1" smtClean="0">
                              <a:latin typeface="Cambria Math" panose="02040503050406030204" pitchFamily="18" charset="0"/>
                            </a:rPr>
                            <m:t>𝑆𝐷</m:t>
                          </m:r>
                        </m:den>
                      </m:f>
                    </m:oMath>
                  </m:oMathPara>
                </a14:m>
                <a:endParaRPr lang="en-GB" dirty="0"/>
              </a:p>
            </p:txBody>
          </p:sp>
        </mc:Choice>
        <mc:Fallback xmlns="">
          <p:sp>
            <p:nvSpPr>
              <p:cNvPr id="9" name="TextBox 8"/>
              <p:cNvSpPr txBox="1">
                <a:spLocks noRot="1" noChangeAspect="1" noMove="1" noResize="1" noEditPoints="1" noAdjustHandles="1" noChangeArrowheads="1" noChangeShapeType="1" noTextEdit="1"/>
              </p:cNvSpPr>
              <p:nvPr/>
            </p:nvSpPr>
            <p:spPr>
              <a:xfrm>
                <a:off x="3559906" y="4329723"/>
                <a:ext cx="4388340" cy="843629"/>
              </a:xfrm>
              <a:prstGeom prst="rect">
                <a:avLst/>
              </a:prstGeom>
              <a:blipFill>
                <a:blip r:embed="rId2"/>
                <a:stretch>
                  <a:fillRect/>
                </a:stretch>
              </a:blipFill>
            </p:spPr>
            <p:txBody>
              <a:bodyPr/>
              <a:lstStyle/>
              <a:p>
                <a:r>
                  <a:rPr lang="en-GB">
                    <a:noFill/>
                  </a:rPr>
                  <a:t> </a:t>
                </a:r>
              </a:p>
            </p:txBody>
          </p:sp>
        </mc:Fallback>
      </mc:AlternateContent>
      <p:sp>
        <p:nvSpPr>
          <p:cNvPr id="10" name="TextBox 9"/>
          <p:cNvSpPr txBox="1"/>
          <p:nvPr/>
        </p:nvSpPr>
        <p:spPr>
          <a:xfrm>
            <a:off x="726831" y="5384800"/>
            <a:ext cx="10300677" cy="461665"/>
          </a:xfrm>
          <a:prstGeom prst="rect">
            <a:avLst/>
          </a:prstGeom>
          <a:noFill/>
        </p:spPr>
        <p:txBody>
          <a:bodyPr wrap="square" rtlCol="0">
            <a:spAutoFit/>
          </a:bodyPr>
          <a:lstStyle/>
          <a:p>
            <a:pPr algn="ctr"/>
            <a:r>
              <a:rPr lang="en-GB" sz="2400" dirty="0" smtClean="0">
                <a:solidFill>
                  <a:srgbClr val="FF0000"/>
                </a:solidFill>
              </a:rPr>
              <a:t>In a normal distribution 95% of the data lies between a Z-score of +2 and -2.</a:t>
            </a:r>
            <a:endParaRPr lang="en-GB" sz="2400" dirty="0">
              <a:solidFill>
                <a:srgbClr val="FF0000"/>
              </a:solidFill>
            </a:endParaRPr>
          </a:p>
        </p:txBody>
      </p:sp>
    </p:spTree>
    <p:extLst>
      <p:ext uri="{BB962C8B-B14F-4D97-AF65-F5344CB8AC3E}">
        <p14:creationId xmlns:p14="http://schemas.microsoft.com/office/powerpoint/2010/main" val="12671380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Use of Z-scores</a:t>
            </a:r>
            <a:endParaRPr lang="en-GB" dirty="0"/>
          </a:p>
        </p:txBody>
      </p:sp>
      <p:sp>
        <p:nvSpPr>
          <p:cNvPr id="4" name="Text Placeholder 3"/>
          <p:cNvSpPr>
            <a:spLocks noGrp="1"/>
          </p:cNvSpPr>
          <p:nvPr>
            <p:ph type="body" idx="1"/>
          </p:nvPr>
        </p:nvSpPr>
        <p:spPr>
          <a:xfrm>
            <a:off x="839788" y="1681163"/>
            <a:ext cx="5157787" cy="402674"/>
          </a:xfrm>
        </p:spPr>
        <p:txBody>
          <a:bodyPr>
            <a:normAutofit lnSpcReduction="10000"/>
          </a:bodyPr>
          <a:lstStyle/>
          <a:p>
            <a:r>
              <a:rPr lang="en-GB" dirty="0" smtClean="0">
                <a:solidFill>
                  <a:srgbClr val="FF0000"/>
                </a:solidFill>
              </a:rPr>
              <a:t>Percentage location of a specific point </a:t>
            </a:r>
            <a:endParaRPr lang="en-GB" dirty="0">
              <a:solidFill>
                <a:srgbClr val="FF0000"/>
              </a:solidFill>
            </a:endParaRPr>
          </a:p>
        </p:txBody>
      </p:sp>
      <p:sp>
        <p:nvSpPr>
          <p:cNvPr id="5" name="Content Placeholder 4"/>
          <p:cNvSpPr>
            <a:spLocks noGrp="1"/>
          </p:cNvSpPr>
          <p:nvPr>
            <p:ph sz="half" idx="2"/>
          </p:nvPr>
        </p:nvSpPr>
        <p:spPr/>
        <p:txBody>
          <a:bodyPr/>
          <a:lstStyle/>
          <a:p>
            <a:pPr marL="0" indent="0">
              <a:buNone/>
            </a:pPr>
            <a:r>
              <a:rPr lang="en-GB" dirty="0" smtClean="0"/>
              <a:t>By using the z-score tables you can calculate the percentage of data below a value.</a:t>
            </a:r>
          </a:p>
          <a:p>
            <a:pPr marL="0" indent="0">
              <a:buNone/>
            </a:pPr>
            <a:endParaRPr lang="en-GB" dirty="0"/>
          </a:p>
          <a:p>
            <a:pPr marL="0" indent="0">
              <a:buNone/>
            </a:pPr>
            <a:r>
              <a:rPr lang="en-GB" dirty="0" smtClean="0"/>
              <a:t>i.e. if the Z-score is 0.71 then 76% of the data is below 95Kg weight.</a:t>
            </a:r>
          </a:p>
          <a:p>
            <a:pPr marL="0" indent="0">
              <a:buNone/>
            </a:pPr>
            <a:endParaRPr lang="en-GB" dirty="0"/>
          </a:p>
          <a:p>
            <a:pPr marL="0" indent="0">
              <a:buNone/>
            </a:pPr>
            <a:endParaRPr lang="en-GB" dirty="0"/>
          </a:p>
        </p:txBody>
      </p:sp>
      <p:sp>
        <p:nvSpPr>
          <p:cNvPr id="6" name="Text Placeholder 5"/>
          <p:cNvSpPr>
            <a:spLocks noGrp="1"/>
          </p:cNvSpPr>
          <p:nvPr>
            <p:ph type="body" sz="quarter" idx="3"/>
          </p:nvPr>
        </p:nvSpPr>
        <p:spPr>
          <a:xfrm>
            <a:off x="6172200" y="1681163"/>
            <a:ext cx="5183188" cy="402674"/>
          </a:xfrm>
        </p:spPr>
        <p:txBody>
          <a:bodyPr>
            <a:normAutofit lnSpcReduction="10000"/>
          </a:bodyPr>
          <a:lstStyle/>
          <a:p>
            <a:r>
              <a:rPr lang="en-GB" dirty="0" smtClean="0">
                <a:solidFill>
                  <a:srgbClr val="0070C0"/>
                </a:solidFill>
              </a:rPr>
              <a:t>Combining data</a:t>
            </a:r>
            <a:endParaRPr lang="en-GB" dirty="0">
              <a:solidFill>
                <a:srgbClr val="0070C0"/>
              </a:solidFill>
            </a:endParaRPr>
          </a:p>
        </p:txBody>
      </p:sp>
      <p:sp>
        <p:nvSpPr>
          <p:cNvPr id="7" name="Content Placeholder 6"/>
          <p:cNvSpPr>
            <a:spLocks noGrp="1"/>
          </p:cNvSpPr>
          <p:nvPr>
            <p:ph sz="quarter" idx="4"/>
          </p:nvPr>
        </p:nvSpPr>
        <p:spPr/>
        <p:txBody>
          <a:bodyPr/>
          <a:lstStyle/>
          <a:p>
            <a:pPr marL="0" indent="0">
              <a:buNone/>
            </a:pPr>
            <a:r>
              <a:rPr lang="en-GB" dirty="0" smtClean="0"/>
              <a:t>The z-score </a:t>
            </a:r>
            <a:r>
              <a:rPr lang="en-GB" dirty="0" smtClean="0"/>
              <a:t>converts </a:t>
            </a:r>
            <a:r>
              <a:rPr lang="en-GB" dirty="0" smtClean="0"/>
              <a:t>data sets with different means and standard deviations to data sets that have the same means and standard deviations.</a:t>
            </a:r>
          </a:p>
          <a:p>
            <a:pPr marL="0" indent="0">
              <a:buNone/>
            </a:pPr>
            <a:endParaRPr lang="en-GB" dirty="0"/>
          </a:p>
          <a:p>
            <a:pPr marL="0" indent="0">
              <a:buNone/>
            </a:pPr>
            <a:r>
              <a:rPr lang="en-GB" dirty="0" smtClean="0"/>
              <a:t>This means you can combine data sets to find composite scores.</a:t>
            </a:r>
          </a:p>
        </p:txBody>
      </p:sp>
    </p:spTree>
    <p:extLst>
      <p:ext uri="{BB962C8B-B14F-4D97-AF65-F5344CB8AC3E}">
        <p14:creationId xmlns:p14="http://schemas.microsoft.com/office/powerpoint/2010/main" val="8932735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Z-score in SPSS</a:t>
            </a:r>
            <a:endParaRPr lang="en-GB" dirty="0"/>
          </a:p>
        </p:txBody>
      </p:sp>
      <p:sp>
        <p:nvSpPr>
          <p:cNvPr id="3" name="Content Placeholder 2"/>
          <p:cNvSpPr>
            <a:spLocks noGrp="1"/>
          </p:cNvSpPr>
          <p:nvPr>
            <p:ph idx="1"/>
          </p:nvPr>
        </p:nvSpPr>
        <p:spPr/>
        <p:txBody>
          <a:bodyPr>
            <a:normAutofit lnSpcReduction="10000"/>
          </a:bodyPr>
          <a:lstStyle/>
          <a:p>
            <a:pPr marL="514350" indent="-514350">
              <a:buFont typeface="+mj-lt"/>
              <a:buAutoNum type="arabicPeriod"/>
            </a:pPr>
            <a:r>
              <a:rPr lang="en-GB" dirty="0" smtClean="0"/>
              <a:t>Input data into </a:t>
            </a:r>
            <a:r>
              <a:rPr lang="en-GB" dirty="0" err="1" smtClean="0"/>
              <a:t>spss</a:t>
            </a:r>
            <a:endParaRPr lang="en-GB" dirty="0" smtClean="0"/>
          </a:p>
          <a:p>
            <a:pPr marL="514350" indent="-514350">
              <a:buFont typeface="+mj-lt"/>
              <a:buAutoNum type="arabicPeriod"/>
            </a:pPr>
            <a:r>
              <a:rPr lang="en-GB" dirty="0" smtClean="0"/>
              <a:t>Analyse</a:t>
            </a:r>
          </a:p>
          <a:p>
            <a:pPr marL="514350" indent="-514350">
              <a:buFont typeface="+mj-lt"/>
              <a:buAutoNum type="arabicPeriod"/>
            </a:pPr>
            <a:r>
              <a:rPr lang="en-GB" dirty="0" smtClean="0"/>
              <a:t>Descriptive statistics</a:t>
            </a:r>
          </a:p>
          <a:p>
            <a:pPr marL="514350" indent="-514350">
              <a:buFont typeface="+mj-lt"/>
              <a:buAutoNum type="arabicPeriod"/>
            </a:pPr>
            <a:r>
              <a:rPr lang="en-GB" dirty="0" err="1" smtClean="0"/>
              <a:t>Descriptives</a:t>
            </a:r>
            <a:endParaRPr lang="en-GB" dirty="0" smtClean="0"/>
          </a:p>
          <a:p>
            <a:pPr marL="514350" indent="-514350">
              <a:buFont typeface="+mj-lt"/>
              <a:buAutoNum type="arabicPeriod"/>
            </a:pPr>
            <a:r>
              <a:rPr lang="en-GB" dirty="0" smtClean="0"/>
              <a:t>Move data across into variables</a:t>
            </a:r>
          </a:p>
          <a:p>
            <a:pPr marL="514350" indent="-514350">
              <a:buFont typeface="+mj-lt"/>
              <a:buAutoNum type="arabicPeriod"/>
            </a:pPr>
            <a:r>
              <a:rPr lang="en-GB" dirty="0" smtClean="0"/>
              <a:t>Tick ‘save </a:t>
            </a:r>
            <a:r>
              <a:rPr lang="en-GB" dirty="0" err="1" smtClean="0"/>
              <a:t>standarsized</a:t>
            </a:r>
            <a:r>
              <a:rPr lang="en-GB" dirty="0" smtClean="0"/>
              <a:t> values as variables’</a:t>
            </a:r>
          </a:p>
          <a:p>
            <a:pPr marL="457200" indent="-457200">
              <a:buFont typeface="+mj-lt"/>
              <a:buAutoNum type="arabicPeriod"/>
            </a:pPr>
            <a:endParaRPr lang="en-GB" sz="2000" b="1" dirty="0" smtClean="0">
              <a:solidFill>
                <a:srgbClr val="FF0000"/>
              </a:solidFill>
            </a:endParaRPr>
          </a:p>
          <a:p>
            <a:pPr marL="0" indent="0">
              <a:buNone/>
            </a:pPr>
            <a:r>
              <a:rPr lang="en-GB" sz="2000" b="1" dirty="0" smtClean="0">
                <a:solidFill>
                  <a:srgbClr val="FF0000"/>
                </a:solidFill>
              </a:rPr>
              <a:t>This will create new columns for in your data view as z-scores for each data point.</a:t>
            </a:r>
          </a:p>
          <a:p>
            <a:pPr marL="0" indent="0">
              <a:buNone/>
            </a:pPr>
            <a:endParaRPr lang="en-GB" sz="2000" b="1" dirty="0">
              <a:solidFill>
                <a:srgbClr val="FF0000"/>
              </a:solidFill>
            </a:endParaRPr>
          </a:p>
          <a:p>
            <a:pPr marL="0" indent="0">
              <a:buNone/>
            </a:pPr>
            <a:r>
              <a:rPr lang="en-GB" sz="2000" b="1" dirty="0" smtClean="0">
                <a:solidFill>
                  <a:srgbClr val="FF0000"/>
                </a:solidFill>
              </a:rPr>
              <a:t>Calculate the Z-scores for data set 1.</a:t>
            </a:r>
          </a:p>
          <a:p>
            <a:pPr marL="0" indent="0">
              <a:buNone/>
            </a:pPr>
            <a:endParaRPr lang="en-GB" sz="2000" b="1" dirty="0">
              <a:solidFill>
                <a:srgbClr val="FF0000"/>
              </a:solidFill>
            </a:endParaRPr>
          </a:p>
          <a:p>
            <a:pPr marL="0" indent="0">
              <a:buNone/>
            </a:pPr>
            <a:endParaRPr lang="en-GB" sz="2000" b="1" dirty="0">
              <a:solidFill>
                <a:srgbClr val="FF0000"/>
              </a:solidFill>
            </a:endParaRPr>
          </a:p>
        </p:txBody>
      </p:sp>
    </p:spTree>
    <p:extLst>
      <p:ext uri="{BB962C8B-B14F-4D97-AF65-F5344CB8AC3E}">
        <p14:creationId xmlns:p14="http://schemas.microsoft.com/office/powerpoint/2010/main" val="38078450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z table positiv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58911" y="258299"/>
            <a:ext cx="5071058" cy="529822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77416" y="78987"/>
            <a:ext cx="5798976" cy="1325563"/>
          </a:xfrm>
        </p:spPr>
        <p:txBody>
          <a:bodyPr/>
          <a:lstStyle/>
          <a:p>
            <a:pPr algn="ctr"/>
            <a:r>
              <a:rPr lang="en-GB" dirty="0" smtClean="0"/>
              <a:t>How to use Z-score tables</a:t>
            </a:r>
            <a:endParaRPr lang="en-GB" dirty="0"/>
          </a:p>
        </p:txBody>
      </p:sp>
      <p:sp>
        <p:nvSpPr>
          <p:cNvPr id="4" name="Content Placeholder 3"/>
          <p:cNvSpPr>
            <a:spLocks noGrp="1"/>
          </p:cNvSpPr>
          <p:nvPr>
            <p:ph sz="half" idx="1"/>
          </p:nvPr>
        </p:nvSpPr>
        <p:spPr>
          <a:xfrm>
            <a:off x="223934" y="1489723"/>
            <a:ext cx="5708780" cy="4351338"/>
          </a:xfrm>
        </p:spPr>
        <p:txBody>
          <a:bodyPr>
            <a:normAutofit fontScale="77500" lnSpcReduction="20000"/>
          </a:bodyPr>
          <a:lstStyle/>
          <a:p>
            <a:pPr marL="0" indent="0">
              <a:buNone/>
            </a:pPr>
            <a:r>
              <a:rPr lang="en-GB" dirty="0" smtClean="0"/>
              <a:t>Go to the row that represents the ones digit and the first decimal point of your Z-score.</a:t>
            </a:r>
          </a:p>
          <a:p>
            <a:pPr marL="0" indent="0">
              <a:buNone/>
            </a:pPr>
            <a:endParaRPr lang="en-GB" dirty="0"/>
          </a:p>
          <a:p>
            <a:pPr marL="0" indent="0">
              <a:buNone/>
            </a:pPr>
            <a:r>
              <a:rPr lang="en-GB" dirty="0" smtClean="0"/>
              <a:t>Go to the column that represents the second decimal point and read off that value. </a:t>
            </a:r>
          </a:p>
          <a:p>
            <a:pPr marL="0" indent="0">
              <a:buNone/>
            </a:pPr>
            <a:endParaRPr lang="en-GB" dirty="0"/>
          </a:p>
          <a:p>
            <a:pPr marL="0" indent="0">
              <a:buNone/>
            </a:pPr>
            <a:r>
              <a:rPr lang="en-GB" dirty="0" smtClean="0"/>
              <a:t>This is the probability value data below this point, or is you multiply by 100 the percentage of data below this point.</a:t>
            </a:r>
          </a:p>
          <a:p>
            <a:pPr marL="0" indent="0">
              <a:buNone/>
            </a:pPr>
            <a:endParaRPr lang="en-GB" dirty="0"/>
          </a:p>
          <a:p>
            <a:pPr marL="0" indent="0">
              <a:buNone/>
            </a:pPr>
            <a:r>
              <a:rPr lang="en-GB" dirty="0" err="1" smtClean="0"/>
              <a:t>i.e</a:t>
            </a:r>
            <a:r>
              <a:rPr lang="en-GB" dirty="0" smtClean="0"/>
              <a:t> if the z-score is 1.13 then the p value is 0.9082 or  ̴0.91. This means that this score is better than 91% of the data within the set.</a:t>
            </a:r>
            <a:endParaRPr lang="en-GB" dirty="0"/>
          </a:p>
        </p:txBody>
      </p:sp>
      <p:sp>
        <p:nvSpPr>
          <p:cNvPr id="7" name="Oval 6"/>
          <p:cNvSpPr/>
          <p:nvPr/>
        </p:nvSpPr>
        <p:spPr>
          <a:xfrm>
            <a:off x="5872066" y="2233126"/>
            <a:ext cx="398106" cy="335902"/>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a:off x="7725747" y="255035"/>
            <a:ext cx="398106" cy="335902"/>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7661565" y="2270448"/>
            <a:ext cx="513184" cy="22907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Arrow Connector 10"/>
          <p:cNvCxnSpPr/>
          <p:nvPr/>
        </p:nvCxnSpPr>
        <p:spPr>
          <a:xfrm>
            <a:off x="6178776" y="2394856"/>
            <a:ext cx="1546971" cy="1"/>
          </a:xfrm>
          <a:prstGeom prst="straightConnector1">
            <a:avLst/>
          </a:prstGeom>
          <a:ln w="3810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7917801" y="528733"/>
            <a:ext cx="6999" cy="1704393"/>
          </a:xfrm>
          <a:prstGeom prst="straightConnector1">
            <a:avLst/>
          </a:prstGeom>
          <a:ln w="38100">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6071119" y="5753878"/>
            <a:ext cx="4733730" cy="646331"/>
          </a:xfrm>
          <a:prstGeom prst="rect">
            <a:avLst/>
          </a:prstGeom>
          <a:noFill/>
        </p:spPr>
        <p:txBody>
          <a:bodyPr wrap="square" rtlCol="0">
            <a:spAutoFit/>
          </a:bodyPr>
          <a:lstStyle/>
          <a:p>
            <a:pPr algn="ctr"/>
            <a:r>
              <a:rPr lang="en-GB" dirty="0" smtClean="0">
                <a:solidFill>
                  <a:srgbClr val="00B0F0"/>
                </a:solidFill>
              </a:rPr>
              <a:t>There are z-score tables for negative vales as well – see Research manual</a:t>
            </a:r>
            <a:endParaRPr lang="en-GB" dirty="0">
              <a:solidFill>
                <a:srgbClr val="00B0F0"/>
              </a:solidFill>
            </a:endParaRPr>
          </a:p>
        </p:txBody>
      </p:sp>
    </p:spTree>
    <p:extLst>
      <p:ext uri="{BB962C8B-B14F-4D97-AF65-F5344CB8AC3E}">
        <p14:creationId xmlns:p14="http://schemas.microsoft.com/office/powerpoint/2010/main" val="15983913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z table positive"/>
          <p:cNvPicPr/>
          <p:nvPr/>
        </p:nvPicPr>
        <p:blipFill>
          <a:blip r:embed="rId2">
            <a:extLst>
              <a:ext uri="{28A0092B-C50C-407E-A947-70E740481C1C}">
                <a14:useLocalDpi xmlns:a14="http://schemas.microsoft.com/office/drawing/2010/main" val="0"/>
              </a:ext>
            </a:extLst>
          </a:blip>
          <a:srcRect/>
          <a:stretch>
            <a:fillRect/>
          </a:stretch>
        </p:blipFill>
        <p:spPr bwMode="auto">
          <a:xfrm>
            <a:off x="646922" y="917419"/>
            <a:ext cx="5225765" cy="5940581"/>
          </a:xfrm>
          <a:prstGeom prst="rect">
            <a:avLst/>
          </a:prstGeom>
          <a:noFill/>
          <a:ln>
            <a:noFill/>
          </a:ln>
        </p:spPr>
      </p:pic>
      <p:pic>
        <p:nvPicPr>
          <p:cNvPr id="11" name="Picture 10" descr="Z table negative"/>
          <p:cNvPicPr/>
          <p:nvPr/>
        </p:nvPicPr>
        <p:blipFill>
          <a:blip r:embed="rId3">
            <a:extLst>
              <a:ext uri="{28A0092B-C50C-407E-A947-70E740481C1C}">
                <a14:useLocalDpi xmlns:a14="http://schemas.microsoft.com/office/drawing/2010/main" val="0"/>
              </a:ext>
            </a:extLst>
          </a:blip>
          <a:srcRect/>
          <a:stretch>
            <a:fillRect/>
          </a:stretch>
        </p:blipFill>
        <p:spPr bwMode="auto">
          <a:xfrm>
            <a:off x="6221762" y="917418"/>
            <a:ext cx="5292213" cy="5940581"/>
          </a:xfrm>
          <a:prstGeom prst="rect">
            <a:avLst/>
          </a:prstGeom>
          <a:noFill/>
          <a:ln>
            <a:noFill/>
          </a:ln>
        </p:spPr>
      </p:pic>
      <p:sp>
        <p:nvSpPr>
          <p:cNvPr id="8" name="Rectangle 7"/>
          <p:cNvSpPr/>
          <p:nvPr/>
        </p:nvSpPr>
        <p:spPr>
          <a:xfrm>
            <a:off x="3887556" y="223974"/>
            <a:ext cx="3970261" cy="532903"/>
          </a:xfrm>
          <a:prstGeom prst="rect">
            <a:avLst/>
          </a:prstGeom>
        </p:spPr>
        <p:txBody>
          <a:bodyPr wrap="square">
            <a:spAutoFit/>
          </a:bodyPr>
          <a:lstStyle/>
          <a:p>
            <a:pPr algn="ctr">
              <a:lnSpc>
                <a:spcPct val="107000"/>
              </a:lnSpc>
              <a:spcAft>
                <a:spcPts val="800"/>
              </a:spcAft>
            </a:pPr>
            <a:r>
              <a:rPr lang="en-GB" sz="2800" dirty="0">
                <a:latin typeface="Calibri" panose="020F0502020204030204" pitchFamily="34" charset="0"/>
                <a:ea typeface="Calibri" panose="020F0502020204030204" pitchFamily="34" charset="0"/>
                <a:cs typeface="Times New Roman" panose="02020603050405020304" pitchFamily="18" charset="0"/>
              </a:rPr>
              <a:t>Z-Score tables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008097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5759" y="178513"/>
            <a:ext cx="10515600" cy="835414"/>
          </a:xfrm>
        </p:spPr>
        <p:txBody>
          <a:bodyPr/>
          <a:lstStyle/>
          <a:p>
            <a:pPr algn="ctr"/>
            <a:r>
              <a:rPr lang="en-GB" dirty="0" smtClean="0"/>
              <a:t>Using </a:t>
            </a:r>
            <a:r>
              <a:rPr lang="en-GB" dirty="0" smtClean="0"/>
              <a:t>of Z Scores</a:t>
            </a:r>
            <a:endParaRPr lang="en-GB" dirty="0"/>
          </a:p>
        </p:txBody>
      </p:sp>
      <p:sp>
        <p:nvSpPr>
          <p:cNvPr id="3" name="Content Placeholder 2"/>
          <p:cNvSpPr>
            <a:spLocks noGrp="1"/>
          </p:cNvSpPr>
          <p:nvPr>
            <p:ph sz="half" idx="1"/>
          </p:nvPr>
        </p:nvSpPr>
        <p:spPr>
          <a:xfrm>
            <a:off x="303245" y="1951167"/>
            <a:ext cx="5181600" cy="4351338"/>
          </a:xfrm>
        </p:spPr>
        <p:txBody>
          <a:bodyPr>
            <a:normAutofit fontScale="85000" lnSpcReduction="20000"/>
          </a:bodyPr>
          <a:lstStyle/>
          <a:p>
            <a:pPr marL="0" indent="0">
              <a:buNone/>
            </a:pPr>
            <a:r>
              <a:rPr lang="en-GB" dirty="0" smtClean="0"/>
              <a:t>To calculate the percentage of people in who;</a:t>
            </a:r>
          </a:p>
          <a:p>
            <a:pPr marL="514350" indent="-514350">
              <a:buFont typeface="+mj-lt"/>
              <a:buAutoNum type="arabicPeriod"/>
            </a:pPr>
            <a:endParaRPr lang="en-GB" dirty="0" smtClean="0"/>
          </a:p>
          <a:p>
            <a:pPr marL="514350" indent="-514350">
              <a:buFont typeface="+mj-lt"/>
              <a:buAutoNum type="arabicPeriod"/>
            </a:pPr>
            <a:r>
              <a:rPr lang="en-GB" dirty="0" smtClean="0">
                <a:solidFill>
                  <a:srgbClr val="0070C0"/>
                </a:solidFill>
              </a:rPr>
              <a:t>Weight less than 93kg</a:t>
            </a:r>
            <a:endParaRPr lang="en-GB" dirty="0" smtClean="0">
              <a:solidFill>
                <a:srgbClr val="0070C0"/>
              </a:solidFill>
            </a:endParaRPr>
          </a:p>
          <a:p>
            <a:pPr marL="514350" indent="-514350">
              <a:buFont typeface="+mj-lt"/>
              <a:buAutoNum type="arabicPeriod"/>
            </a:pPr>
            <a:endParaRPr lang="en-GB" dirty="0" smtClean="0"/>
          </a:p>
          <a:p>
            <a:pPr marL="514350" indent="-514350">
              <a:buFont typeface="+mj-lt"/>
              <a:buAutoNum type="arabicPeriod"/>
            </a:pPr>
            <a:r>
              <a:rPr lang="en-GB" dirty="0" smtClean="0">
                <a:solidFill>
                  <a:srgbClr val="FF0000"/>
                </a:solidFill>
              </a:rPr>
              <a:t>Have a BMI less than </a:t>
            </a:r>
            <a:r>
              <a:rPr lang="en-GB" dirty="0" smtClean="0">
                <a:solidFill>
                  <a:srgbClr val="FF0000"/>
                </a:solidFill>
              </a:rPr>
              <a:t>27.3kg/m</a:t>
            </a:r>
            <a:r>
              <a:rPr lang="en-GB" baseline="30000" dirty="0" smtClean="0">
                <a:solidFill>
                  <a:srgbClr val="FF0000"/>
                </a:solidFill>
              </a:rPr>
              <a:t>2</a:t>
            </a:r>
            <a:endParaRPr lang="en-GB" baseline="30000" dirty="0" smtClean="0">
              <a:solidFill>
                <a:srgbClr val="FF0000"/>
              </a:solidFill>
            </a:endParaRPr>
          </a:p>
          <a:p>
            <a:pPr marL="514350" indent="-514350">
              <a:buFont typeface="+mj-lt"/>
              <a:buAutoNum type="arabicPeriod"/>
            </a:pPr>
            <a:endParaRPr lang="en-GB" baseline="30000" dirty="0" smtClean="0"/>
          </a:p>
          <a:p>
            <a:pPr marL="514350" indent="-514350">
              <a:buFont typeface="+mj-lt"/>
              <a:buAutoNum type="arabicPeriod"/>
            </a:pPr>
            <a:r>
              <a:rPr lang="en-GB" dirty="0" smtClean="0">
                <a:solidFill>
                  <a:srgbClr val="00B050"/>
                </a:solidFill>
              </a:rPr>
              <a:t>Have a MVJ </a:t>
            </a:r>
            <a:r>
              <a:rPr lang="en-GB" dirty="0" smtClean="0">
                <a:solidFill>
                  <a:srgbClr val="00B050"/>
                </a:solidFill>
              </a:rPr>
              <a:t>less than </a:t>
            </a:r>
            <a:r>
              <a:rPr lang="en-GB" dirty="0" smtClean="0">
                <a:solidFill>
                  <a:srgbClr val="00B050"/>
                </a:solidFill>
              </a:rPr>
              <a:t>36</a:t>
            </a:r>
            <a:r>
              <a:rPr lang="en-GB" dirty="0" smtClean="0">
                <a:solidFill>
                  <a:srgbClr val="00B050"/>
                </a:solidFill>
              </a:rPr>
              <a:t>cm</a:t>
            </a:r>
            <a:endParaRPr lang="en-GB" dirty="0" smtClean="0">
              <a:solidFill>
                <a:srgbClr val="00B050"/>
              </a:solidFill>
            </a:endParaRPr>
          </a:p>
          <a:p>
            <a:pPr marL="514350" indent="-514350">
              <a:buFont typeface="+mj-lt"/>
              <a:buAutoNum type="arabicPeriod"/>
            </a:pPr>
            <a:endParaRPr lang="en-GB" dirty="0" smtClean="0"/>
          </a:p>
          <a:p>
            <a:pPr marL="514350" indent="-514350">
              <a:buFont typeface="+mj-lt"/>
              <a:buAutoNum type="arabicPeriod"/>
            </a:pPr>
            <a:r>
              <a:rPr lang="en-GB" dirty="0" smtClean="0"/>
              <a:t>Have a RPE less than 14</a:t>
            </a:r>
            <a:endParaRPr lang="en-GB" dirty="0"/>
          </a:p>
        </p:txBody>
      </p:sp>
      <p:sp>
        <p:nvSpPr>
          <p:cNvPr id="4" name="Content Placeholder 3"/>
          <p:cNvSpPr>
            <a:spLocks noGrp="1"/>
          </p:cNvSpPr>
          <p:nvPr>
            <p:ph sz="half" idx="2"/>
          </p:nvPr>
        </p:nvSpPr>
        <p:spPr>
          <a:xfrm>
            <a:off x="5484845" y="1884785"/>
            <a:ext cx="6643396" cy="3744686"/>
          </a:xfrm>
        </p:spPr>
        <p:txBody>
          <a:bodyPr>
            <a:normAutofit fontScale="85000" lnSpcReduction="20000"/>
          </a:bodyPr>
          <a:lstStyle/>
          <a:p>
            <a:endParaRPr lang="en-GB" dirty="0" smtClean="0"/>
          </a:p>
          <a:p>
            <a:endParaRPr lang="en-GB" dirty="0"/>
          </a:p>
          <a:p>
            <a:endParaRPr lang="en-GB" sz="2600" dirty="0" smtClean="0"/>
          </a:p>
          <a:p>
            <a:pPr marL="0" indent="0">
              <a:buNone/>
            </a:pPr>
            <a:r>
              <a:rPr lang="en-GB" sz="2600" dirty="0" smtClean="0">
                <a:solidFill>
                  <a:srgbClr val="0070C0"/>
                </a:solidFill>
              </a:rPr>
              <a:t>49.6% of people weight less than 93kg</a:t>
            </a:r>
          </a:p>
          <a:p>
            <a:pPr marL="0" indent="0">
              <a:buNone/>
            </a:pPr>
            <a:endParaRPr lang="en-GB" sz="2600" dirty="0"/>
          </a:p>
          <a:p>
            <a:pPr marL="0" indent="0">
              <a:buNone/>
            </a:pPr>
            <a:r>
              <a:rPr lang="en-GB" sz="2600" dirty="0" smtClean="0">
                <a:solidFill>
                  <a:srgbClr val="FF0000"/>
                </a:solidFill>
              </a:rPr>
              <a:t>73% of the people have a BMI less than </a:t>
            </a:r>
            <a:r>
              <a:rPr lang="en-GB" sz="2600" dirty="0">
                <a:solidFill>
                  <a:srgbClr val="FF0000"/>
                </a:solidFill>
              </a:rPr>
              <a:t> </a:t>
            </a:r>
            <a:r>
              <a:rPr lang="en-GB" sz="2600" dirty="0" smtClean="0">
                <a:solidFill>
                  <a:srgbClr val="FF0000"/>
                </a:solidFill>
              </a:rPr>
              <a:t>27.3kg/m</a:t>
            </a:r>
            <a:r>
              <a:rPr lang="en-GB" sz="2600" baseline="30000" dirty="0" smtClean="0">
                <a:solidFill>
                  <a:srgbClr val="FF0000"/>
                </a:solidFill>
              </a:rPr>
              <a:t>2.</a:t>
            </a:r>
          </a:p>
          <a:p>
            <a:pPr marL="0" indent="0">
              <a:buNone/>
            </a:pPr>
            <a:endParaRPr lang="en-GB" sz="2600" dirty="0" smtClean="0"/>
          </a:p>
          <a:p>
            <a:pPr marL="0" indent="0">
              <a:buNone/>
            </a:pPr>
            <a:r>
              <a:rPr lang="en-GB" sz="2600" dirty="0" smtClean="0">
                <a:solidFill>
                  <a:srgbClr val="00B050"/>
                </a:solidFill>
              </a:rPr>
              <a:t>37% of people have a MVJ less than 36cm</a:t>
            </a:r>
            <a:endParaRPr lang="en-GB" sz="2600" dirty="0">
              <a:solidFill>
                <a:srgbClr val="00B050"/>
              </a:solidFill>
            </a:endParaRPr>
          </a:p>
          <a:p>
            <a:pPr marL="0" indent="0">
              <a:buNone/>
            </a:pPr>
            <a:endParaRPr lang="en-GB" dirty="0"/>
          </a:p>
          <a:p>
            <a:pPr marL="0" indent="0">
              <a:buNone/>
            </a:pPr>
            <a:r>
              <a:rPr lang="en-GB" dirty="0" smtClean="0"/>
              <a:t>32% of people have a RPE less than 14</a:t>
            </a:r>
            <a:endParaRPr lang="en-GB" dirty="0"/>
          </a:p>
        </p:txBody>
      </p:sp>
      <p:sp>
        <p:nvSpPr>
          <p:cNvPr id="5" name="TextBox 4"/>
          <p:cNvSpPr txBox="1"/>
          <p:nvPr/>
        </p:nvSpPr>
        <p:spPr>
          <a:xfrm>
            <a:off x="825759" y="1076131"/>
            <a:ext cx="10234127" cy="646331"/>
          </a:xfrm>
          <a:prstGeom prst="rect">
            <a:avLst/>
          </a:prstGeom>
          <a:noFill/>
        </p:spPr>
        <p:txBody>
          <a:bodyPr wrap="square" rtlCol="0">
            <a:spAutoFit/>
          </a:bodyPr>
          <a:lstStyle/>
          <a:p>
            <a:pPr algn="ctr"/>
            <a:r>
              <a:rPr lang="en-GB" dirty="0" smtClean="0">
                <a:solidFill>
                  <a:srgbClr val="FF0000"/>
                </a:solidFill>
              </a:rPr>
              <a:t>Find the specific score in the SPSS column, read off the associated Z-score and use the tables to determine the % </a:t>
            </a:r>
            <a:r>
              <a:rPr lang="en-GB" dirty="0" err="1" smtClean="0">
                <a:solidFill>
                  <a:srgbClr val="FF0000"/>
                </a:solidFill>
              </a:rPr>
              <a:t>probabalities</a:t>
            </a:r>
            <a:r>
              <a:rPr lang="en-GB" dirty="0" smtClean="0">
                <a:solidFill>
                  <a:srgbClr val="FF0000"/>
                </a:solidFill>
              </a:rPr>
              <a:t> of people below this score. </a:t>
            </a:r>
            <a:endParaRPr lang="en-GB" dirty="0">
              <a:solidFill>
                <a:srgbClr val="FF0000"/>
              </a:solidFill>
            </a:endParaRPr>
          </a:p>
        </p:txBody>
      </p:sp>
    </p:spTree>
    <p:extLst>
      <p:ext uri="{BB962C8B-B14F-4D97-AF65-F5344CB8AC3E}">
        <p14:creationId xmlns:p14="http://schemas.microsoft.com/office/powerpoint/2010/main" val="25486997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Percentage Probabilities in SPSS</a:t>
            </a:r>
            <a:endParaRPr lang="en-GB" dirty="0"/>
          </a:p>
        </p:txBody>
      </p:sp>
      <p:sp>
        <p:nvSpPr>
          <p:cNvPr id="5" name="Content Placeholder 4"/>
          <p:cNvSpPr>
            <a:spLocks noGrp="1"/>
          </p:cNvSpPr>
          <p:nvPr>
            <p:ph idx="1"/>
          </p:nvPr>
        </p:nvSpPr>
        <p:spPr>
          <a:xfrm>
            <a:off x="838200" y="1499118"/>
            <a:ext cx="10515600" cy="4677845"/>
          </a:xfrm>
        </p:spPr>
        <p:txBody>
          <a:bodyPr>
            <a:normAutofit fontScale="85000" lnSpcReduction="20000"/>
          </a:bodyPr>
          <a:lstStyle/>
          <a:p>
            <a:pPr marL="514350" indent="-514350">
              <a:buFont typeface="+mj-lt"/>
              <a:buAutoNum type="arabicPeriod"/>
            </a:pPr>
            <a:r>
              <a:rPr lang="en-GB" dirty="0" smtClean="0"/>
              <a:t>Transform</a:t>
            </a:r>
          </a:p>
          <a:p>
            <a:pPr marL="514350" indent="-514350">
              <a:buFont typeface="+mj-lt"/>
              <a:buAutoNum type="arabicPeriod"/>
            </a:pPr>
            <a:r>
              <a:rPr lang="en-GB" dirty="0" smtClean="0"/>
              <a:t>Compute variables</a:t>
            </a:r>
          </a:p>
          <a:p>
            <a:pPr marL="514350" indent="-514350">
              <a:buFont typeface="+mj-lt"/>
              <a:buAutoNum type="arabicPeriod"/>
            </a:pPr>
            <a:r>
              <a:rPr lang="en-GB" dirty="0" smtClean="0"/>
              <a:t>In Target variable give the new value a name</a:t>
            </a:r>
          </a:p>
          <a:p>
            <a:pPr marL="514350" indent="-514350">
              <a:buFont typeface="+mj-lt"/>
              <a:buAutoNum type="arabicPeriod"/>
            </a:pPr>
            <a:r>
              <a:rPr lang="en-GB" dirty="0" smtClean="0"/>
              <a:t>In Function group Click on CDF &amp; </a:t>
            </a:r>
            <a:r>
              <a:rPr lang="en-GB" dirty="0" err="1" smtClean="0"/>
              <a:t>Noncentral</a:t>
            </a:r>
            <a:r>
              <a:rPr lang="en-GB" dirty="0" smtClean="0"/>
              <a:t> CDF</a:t>
            </a:r>
          </a:p>
          <a:p>
            <a:pPr marL="514350" indent="-514350">
              <a:buFont typeface="+mj-lt"/>
              <a:buAutoNum type="arabicPeriod"/>
            </a:pPr>
            <a:r>
              <a:rPr lang="en-GB" dirty="0" smtClean="0"/>
              <a:t>In Functions and Special variables click </a:t>
            </a:r>
            <a:r>
              <a:rPr lang="en-GB" dirty="0" err="1" smtClean="0"/>
              <a:t>Cdf</a:t>
            </a:r>
            <a:r>
              <a:rPr lang="en-GB" dirty="0" smtClean="0"/>
              <a:t> Normal – double click and it will move to Numeric Expression.</a:t>
            </a:r>
          </a:p>
          <a:p>
            <a:pPr marL="514350" indent="-514350">
              <a:buFont typeface="+mj-lt"/>
              <a:buAutoNum type="arabicPeriod"/>
            </a:pPr>
            <a:r>
              <a:rPr lang="en-GB" dirty="0" smtClean="0"/>
              <a:t>The fist ? Is the z score from the type and label box</a:t>
            </a:r>
          </a:p>
          <a:p>
            <a:pPr marL="514350" indent="-514350">
              <a:buFont typeface="+mj-lt"/>
              <a:buAutoNum type="arabicPeriod"/>
            </a:pPr>
            <a:r>
              <a:rPr lang="en-GB" dirty="0" smtClean="0"/>
              <a:t>The second ? –input 0</a:t>
            </a:r>
          </a:p>
          <a:p>
            <a:pPr marL="514350" indent="-514350">
              <a:buFont typeface="+mj-lt"/>
              <a:buAutoNum type="arabicPeriod"/>
            </a:pPr>
            <a:r>
              <a:rPr lang="en-GB" dirty="0" smtClean="0"/>
              <a:t>The 3</a:t>
            </a:r>
            <a:r>
              <a:rPr lang="en-GB" baseline="30000" dirty="0" smtClean="0"/>
              <a:t>rd</a:t>
            </a:r>
            <a:r>
              <a:rPr lang="en-GB" dirty="0" smtClean="0"/>
              <a:t> ? – input 1</a:t>
            </a:r>
          </a:p>
          <a:p>
            <a:pPr marL="514350" indent="-514350">
              <a:buFont typeface="+mj-lt"/>
              <a:buAutoNum type="arabicPeriod"/>
            </a:pPr>
            <a:r>
              <a:rPr lang="en-GB" dirty="0" smtClean="0"/>
              <a:t>OK</a:t>
            </a:r>
          </a:p>
          <a:p>
            <a:pPr marL="514350" indent="-514350">
              <a:buFont typeface="+mj-lt"/>
              <a:buAutoNum type="arabicPeriod"/>
            </a:pPr>
            <a:r>
              <a:rPr lang="en-GB" dirty="0" smtClean="0"/>
              <a:t>This the calculate the percentile probabilities for all values</a:t>
            </a:r>
          </a:p>
          <a:p>
            <a:pPr marL="514350" indent="-514350">
              <a:buFont typeface="+mj-lt"/>
              <a:buAutoNum type="arabicPeriod"/>
            </a:pPr>
            <a:r>
              <a:rPr lang="en-GB" dirty="0" smtClean="0"/>
              <a:t>Multiply by 100 to calculate the percentage of score below this value</a:t>
            </a:r>
          </a:p>
          <a:p>
            <a:pPr marL="0" indent="0">
              <a:buNone/>
            </a:pPr>
            <a:endParaRPr lang="en-GB" dirty="0"/>
          </a:p>
        </p:txBody>
      </p:sp>
    </p:spTree>
    <p:extLst>
      <p:ext uri="{BB962C8B-B14F-4D97-AF65-F5344CB8AC3E}">
        <p14:creationId xmlns:p14="http://schemas.microsoft.com/office/powerpoint/2010/main" val="17477865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331</TotalTime>
  <Words>1527</Words>
  <Application>Microsoft Office PowerPoint</Application>
  <PresentationFormat>Widescreen</PresentationFormat>
  <Paragraphs>245</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Calibri Light</vt:lpstr>
      <vt:lpstr>Cambria Math</vt:lpstr>
      <vt:lpstr>Times New Roman</vt:lpstr>
      <vt:lpstr>Office Theme</vt:lpstr>
      <vt:lpstr>Descriptive Statistics</vt:lpstr>
      <vt:lpstr>Mean, Median and Mode</vt:lpstr>
      <vt:lpstr>Standard Deviation</vt:lpstr>
      <vt:lpstr>Calculating Mean, Standard Deviation &amp; Range</vt:lpstr>
      <vt:lpstr>Confidence Intervals</vt:lpstr>
      <vt:lpstr>Calculating the Confidence Interval</vt:lpstr>
      <vt:lpstr>Distribution</vt:lpstr>
      <vt:lpstr>Normal Distribution</vt:lpstr>
      <vt:lpstr>Normal Distribution</vt:lpstr>
      <vt:lpstr>SPSS output for Normal Distribution</vt:lpstr>
      <vt:lpstr>Percentiles / Quartiles</vt:lpstr>
      <vt:lpstr>Percentiles / Quartiles in SPSS</vt:lpstr>
      <vt:lpstr>Z scores or Standard Scores</vt:lpstr>
      <vt:lpstr>Use of Z-scores</vt:lpstr>
      <vt:lpstr>Z-score in SPSS</vt:lpstr>
      <vt:lpstr>How to use Z-score tables</vt:lpstr>
      <vt:lpstr>PowerPoint Presentation</vt:lpstr>
      <vt:lpstr>Using of Z Scores</vt:lpstr>
      <vt:lpstr>Percentage Probabilities in SPSS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Descriptive Statistics</dc:title>
  <dc:creator>David Gardner</dc:creator>
  <cp:lastModifiedBy>David Gardner</cp:lastModifiedBy>
  <cp:revision>34</cp:revision>
  <dcterms:created xsi:type="dcterms:W3CDTF">2019-10-15T14:38:04Z</dcterms:created>
  <dcterms:modified xsi:type="dcterms:W3CDTF">2019-10-16T11:29:17Z</dcterms:modified>
</cp:coreProperties>
</file>