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93" name="Google Shape;93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c3938d156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02" name="Google Shape;102;g2c3938d1561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26" name="Google Shape;126;p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35" name="Google Shape;135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48" name="Google Shape;148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79" name="Google Shape;179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04" name="Google Shape;204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10" name="Google Shape;210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57575"/>
              </a:buClr>
              <a:buSzPts val="2400"/>
              <a:buNone/>
              <a:defRPr sz="2400">
                <a:solidFill>
                  <a:srgbClr val="757575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2000"/>
              <a:buNone/>
              <a:defRPr sz="2000">
                <a:solidFill>
                  <a:srgbClr val="757575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800"/>
              <a:buNone/>
              <a:defRPr sz="1800">
                <a:solidFill>
                  <a:srgbClr val="757575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9pPr>
          </a:lstStyle>
          <a:p/>
        </p:txBody>
      </p:sp>
      <p:sp>
        <p:nvSpPr>
          <p:cNvPr id="26" name="Google Shape;26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6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6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6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  <a:defRPr b="0" i="0" sz="4400" u="none" cap="none" strike="noStrik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jpg"/><Relationship Id="rId4" Type="http://schemas.openxmlformats.org/officeDocument/2006/relationships/image" Target="../media/image7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8.png"/><Relationship Id="rId4" Type="http://schemas.openxmlformats.org/officeDocument/2006/relationships/image" Target="../media/image3.png"/><Relationship Id="rId5" Type="http://schemas.openxmlformats.org/officeDocument/2006/relationships/image" Target="../media/image1.png"/><Relationship Id="rId6" Type="http://schemas.openxmlformats.org/officeDocument/2006/relationships/image" Target="../media/image9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.jpg"/><Relationship Id="rId4" Type="http://schemas.openxmlformats.org/officeDocument/2006/relationships/hyperlink" Target="https://sodelicious.recipes/food-culture/christmas-foods-in-romania/" TargetMode="External"/><Relationship Id="rId5" Type="http://schemas.openxmlformats.org/officeDocument/2006/relationships/hyperlink" Target="https://creativecommons.org/licenses/by-nd/3.0/" TargetMode="Externa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0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png"/><Relationship Id="rId4" Type="http://schemas.openxmlformats.org/officeDocument/2006/relationships/image" Target="../media/image3.png"/><Relationship Id="rId5" Type="http://schemas.openxmlformats.org/officeDocument/2006/relationships/image" Target="../media/image1.png"/><Relationship Id="rId6" Type="http://schemas.openxmlformats.org/officeDocument/2006/relationships/image" Target="../media/image11.png"/><Relationship Id="rId7" Type="http://schemas.openxmlformats.org/officeDocument/2006/relationships/image" Target="../media/image9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6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A table with plates of food&#10;&#10;Description automatically generated" id="85" name="Google Shape;85;p13"/>
          <p:cNvPicPr preferRelativeResize="0"/>
          <p:nvPr/>
        </p:nvPicPr>
        <p:blipFill rotWithShape="1">
          <a:blip r:embed="rId3">
            <a:alphaModFix/>
          </a:blip>
          <a:srcRect b="15628" l="0" r="0" t="3053"/>
          <a:stretch/>
        </p:blipFill>
        <p:spPr>
          <a:xfrm>
            <a:off x="4267201" y="10"/>
            <a:ext cx="7924800" cy="338327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restaurant with wood walls and tables&#10;&#10;Description automatically generated" id="86" name="Google Shape;86;p13"/>
          <p:cNvPicPr preferRelativeResize="0"/>
          <p:nvPr/>
        </p:nvPicPr>
        <p:blipFill rotWithShape="1">
          <a:blip r:embed="rId4">
            <a:alphaModFix/>
          </a:blip>
          <a:srcRect b="21657" l="0" r="2" t="18642"/>
          <a:stretch/>
        </p:blipFill>
        <p:spPr>
          <a:xfrm>
            <a:off x="4650916" y="3474720"/>
            <a:ext cx="7555832" cy="3383280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3"/>
          <p:cNvSpPr/>
          <p:nvPr/>
        </p:nvSpPr>
        <p:spPr>
          <a:xfrm>
            <a:off x="0" y="0"/>
            <a:ext cx="6244272" cy="6858000"/>
          </a:xfrm>
          <a:custGeom>
            <a:rect b="b" l="l" r="r" t="t"/>
            <a:pathLst>
              <a:path extrusionOk="0" h="6858000" w="6244272">
                <a:moveTo>
                  <a:pt x="0" y="0"/>
                </a:moveTo>
                <a:lnTo>
                  <a:pt x="732568" y="0"/>
                </a:lnTo>
                <a:lnTo>
                  <a:pt x="947849" y="0"/>
                </a:lnTo>
                <a:lnTo>
                  <a:pt x="1823619" y="0"/>
                </a:lnTo>
                <a:lnTo>
                  <a:pt x="5235673" y="0"/>
                </a:lnTo>
                <a:cubicBezTo>
                  <a:pt x="5133912" y="35571"/>
                  <a:pt x="5035058" y="78255"/>
                  <a:pt x="4933297" y="110269"/>
                </a:cubicBezTo>
                <a:cubicBezTo>
                  <a:pt x="4947835" y="145839"/>
                  <a:pt x="4962372" y="138725"/>
                  <a:pt x="4976910" y="135168"/>
                </a:cubicBezTo>
                <a:cubicBezTo>
                  <a:pt x="5064133" y="120941"/>
                  <a:pt x="5154264" y="110269"/>
                  <a:pt x="5238580" y="71141"/>
                </a:cubicBezTo>
                <a:cubicBezTo>
                  <a:pt x="5258933" y="64027"/>
                  <a:pt x="5282192" y="64027"/>
                  <a:pt x="5290914" y="88927"/>
                </a:cubicBezTo>
                <a:cubicBezTo>
                  <a:pt x="5305452" y="124497"/>
                  <a:pt x="5285100" y="145839"/>
                  <a:pt x="5264747" y="163625"/>
                </a:cubicBezTo>
                <a:cubicBezTo>
                  <a:pt x="5229858" y="195638"/>
                  <a:pt x="5189154" y="188525"/>
                  <a:pt x="5151357" y="192082"/>
                </a:cubicBezTo>
                <a:cubicBezTo>
                  <a:pt x="5046689" y="209867"/>
                  <a:pt x="4997261" y="259665"/>
                  <a:pt x="4974002" y="373491"/>
                </a:cubicBezTo>
                <a:cubicBezTo>
                  <a:pt x="5064133" y="327250"/>
                  <a:pt x="5154264" y="384162"/>
                  <a:pt x="5241488" y="352148"/>
                </a:cubicBezTo>
                <a:cubicBezTo>
                  <a:pt x="5264747" y="345034"/>
                  <a:pt x="5299637" y="355706"/>
                  <a:pt x="5288007" y="394834"/>
                </a:cubicBezTo>
                <a:cubicBezTo>
                  <a:pt x="5276378" y="430405"/>
                  <a:pt x="5238580" y="458860"/>
                  <a:pt x="5305452" y="451747"/>
                </a:cubicBezTo>
                <a:cubicBezTo>
                  <a:pt x="5354879" y="448189"/>
                  <a:pt x="5369416" y="405504"/>
                  <a:pt x="5383953" y="359262"/>
                </a:cubicBezTo>
                <a:cubicBezTo>
                  <a:pt x="5395583" y="334364"/>
                  <a:pt x="5427565" y="320135"/>
                  <a:pt x="5450825" y="334364"/>
                </a:cubicBezTo>
                <a:cubicBezTo>
                  <a:pt x="5479899" y="348592"/>
                  <a:pt x="5471177" y="387720"/>
                  <a:pt x="5471177" y="416176"/>
                </a:cubicBezTo>
                <a:cubicBezTo>
                  <a:pt x="5474085" y="469532"/>
                  <a:pt x="5450825" y="494431"/>
                  <a:pt x="5410121" y="505101"/>
                </a:cubicBezTo>
                <a:cubicBezTo>
                  <a:pt x="5360693" y="519330"/>
                  <a:pt x="5311267" y="537116"/>
                  <a:pt x="5247303" y="558458"/>
                </a:cubicBezTo>
                <a:cubicBezTo>
                  <a:pt x="5317082" y="594028"/>
                  <a:pt x="5369416" y="586915"/>
                  <a:pt x="5421750" y="558458"/>
                </a:cubicBezTo>
                <a:cubicBezTo>
                  <a:pt x="5485714" y="526444"/>
                  <a:pt x="5570030" y="483759"/>
                  <a:pt x="5622364" y="522887"/>
                </a:cubicBezTo>
                <a:cubicBezTo>
                  <a:pt x="5700865" y="579800"/>
                  <a:pt x="5764829" y="544229"/>
                  <a:pt x="5834608" y="533558"/>
                </a:cubicBezTo>
                <a:cubicBezTo>
                  <a:pt x="5979982" y="512216"/>
                  <a:pt x="5889850" y="480203"/>
                  <a:pt x="6035223" y="462417"/>
                </a:cubicBezTo>
                <a:cubicBezTo>
                  <a:pt x="6093372" y="455303"/>
                  <a:pt x="6154429" y="426847"/>
                  <a:pt x="6238745" y="465975"/>
                </a:cubicBezTo>
                <a:cubicBezTo>
                  <a:pt x="5857868" y="672284"/>
                  <a:pt x="5677606" y="658055"/>
                  <a:pt x="5337434" y="910606"/>
                </a:cubicBezTo>
                <a:cubicBezTo>
                  <a:pt x="5351971" y="935506"/>
                  <a:pt x="5366508" y="924835"/>
                  <a:pt x="5381046" y="921277"/>
                </a:cubicBezTo>
                <a:cubicBezTo>
                  <a:pt x="5404305" y="917720"/>
                  <a:pt x="5433380" y="903491"/>
                  <a:pt x="5439195" y="949734"/>
                </a:cubicBezTo>
                <a:cubicBezTo>
                  <a:pt x="5442103" y="985305"/>
                  <a:pt x="5424657" y="1003089"/>
                  <a:pt x="5395583" y="1006647"/>
                </a:cubicBezTo>
                <a:cubicBezTo>
                  <a:pt x="5311267" y="1020875"/>
                  <a:pt x="5235673" y="1070674"/>
                  <a:pt x="5160079" y="1113358"/>
                </a:cubicBezTo>
                <a:cubicBezTo>
                  <a:pt x="5125190" y="1131144"/>
                  <a:pt x="5087393" y="1156043"/>
                  <a:pt x="5101930" y="1220069"/>
                </a:cubicBezTo>
                <a:cubicBezTo>
                  <a:pt x="5131004" y="1237855"/>
                  <a:pt x="5151357" y="1212955"/>
                  <a:pt x="5174617" y="1209399"/>
                </a:cubicBezTo>
                <a:cubicBezTo>
                  <a:pt x="5197876" y="1205842"/>
                  <a:pt x="5253118" y="1220069"/>
                  <a:pt x="5238580" y="1230741"/>
                </a:cubicBezTo>
                <a:cubicBezTo>
                  <a:pt x="5171709" y="1269868"/>
                  <a:pt x="5293822" y="1365909"/>
                  <a:pt x="5212414" y="1365909"/>
                </a:cubicBezTo>
                <a:cubicBezTo>
                  <a:pt x="5078671" y="1365909"/>
                  <a:pt x="5005984" y="1536647"/>
                  <a:pt x="4878056" y="1540204"/>
                </a:cubicBezTo>
                <a:cubicBezTo>
                  <a:pt x="4857704" y="1540204"/>
                  <a:pt x="4848982" y="1572219"/>
                  <a:pt x="4848982" y="1597117"/>
                </a:cubicBezTo>
                <a:cubicBezTo>
                  <a:pt x="4848982" y="1629132"/>
                  <a:pt x="4869333" y="1632688"/>
                  <a:pt x="4889686" y="1636245"/>
                </a:cubicBezTo>
                <a:cubicBezTo>
                  <a:pt x="4921668" y="1639802"/>
                  <a:pt x="4956557" y="1597117"/>
                  <a:pt x="4997261" y="1657587"/>
                </a:cubicBezTo>
                <a:cubicBezTo>
                  <a:pt x="4921668" y="1693158"/>
                  <a:pt x="4843167" y="1728729"/>
                  <a:pt x="4846074" y="1849668"/>
                </a:cubicBezTo>
                <a:cubicBezTo>
                  <a:pt x="4846074" y="1881683"/>
                  <a:pt x="4814092" y="1895910"/>
                  <a:pt x="4790832" y="1903025"/>
                </a:cubicBezTo>
                <a:cubicBezTo>
                  <a:pt x="4750128" y="1917252"/>
                  <a:pt x="4718146" y="1938595"/>
                  <a:pt x="4694886" y="1984836"/>
                </a:cubicBezTo>
                <a:cubicBezTo>
                  <a:pt x="4694886" y="1995507"/>
                  <a:pt x="4694886" y="2002622"/>
                  <a:pt x="4694886" y="2013292"/>
                </a:cubicBezTo>
                <a:cubicBezTo>
                  <a:pt x="4700701" y="2123562"/>
                  <a:pt x="4758850" y="2120004"/>
                  <a:pt x="4822814" y="2102219"/>
                </a:cubicBezTo>
                <a:cubicBezTo>
                  <a:pt x="4898408" y="2080877"/>
                  <a:pt x="4974002" y="2038192"/>
                  <a:pt x="5055411" y="2077320"/>
                </a:cubicBezTo>
                <a:cubicBezTo>
                  <a:pt x="4942020" y="2130676"/>
                  <a:pt x="4817000" y="2134233"/>
                  <a:pt x="4712331" y="2208931"/>
                </a:cubicBezTo>
                <a:cubicBezTo>
                  <a:pt x="5101930" y="2223159"/>
                  <a:pt x="5445010" y="1984836"/>
                  <a:pt x="5822979" y="1892353"/>
                </a:cubicBezTo>
                <a:cubicBezTo>
                  <a:pt x="5811349" y="1952823"/>
                  <a:pt x="5779367" y="1967051"/>
                  <a:pt x="5753200" y="1974165"/>
                </a:cubicBezTo>
                <a:cubicBezTo>
                  <a:pt x="5613642" y="2020407"/>
                  <a:pt x="5491529" y="2112891"/>
                  <a:pt x="5363601" y="2191146"/>
                </a:cubicBezTo>
                <a:cubicBezTo>
                  <a:pt x="5311267" y="2223159"/>
                  <a:pt x="5273470" y="2258731"/>
                  <a:pt x="5253118" y="2326314"/>
                </a:cubicBezTo>
                <a:cubicBezTo>
                  <a:pt x="5235673" y="2390340"/>
                  <a:pt x="5200783" y="2418796"/>
                  <a:pt x="5136819" y="2401012"/>
                </a:cubicBezTo>
                <a:cubicBezTo>
                  <a:pt x="5084485" y="2386784"/>
                  <a:pt x="5029243" y="2393898"/>
                  <a:pt x="4974002" y="2401012"/>
                </a:cubicBezTo>
                <a:cubicBezTo>
                  <a:pt x="4912946" y="2408126"/>
                  <a:pt x="4843167" y="2479267"/>
                  <a:pt x="4857704" y="2518395"/>
                </a:cubicBezTo>
                <a:cubicBezTo>
                  <a:pt x="4886778" y="2582422"/>
                  <a:pt x="4936205" y="2550408"/>
                  <a:pt x="4976910" y="2543294"/>
                </a:cubicBezTo>
                <a:cubicBezTo>
                  <a:pt x="5026336" y="2536181"/>
                  <a:pt x="5116467" y="2518395"/>
                  <a:pt x="5116467" y="2525509"/>
                </a:cubicBezTo>
                <a:cubicBezTo>
                  <a:pt x="5148450" y="2685576"/>
                  <a:pt x="5221136" y="2564636"/>
                  <a:pt x="5273470" y="2564636"/>
                </a:cubicBezTo>
                <a:cubicBezTo>
                  <a:pt x="5322897" y="2564636"/>
                  <a:pt x="5372323" y="2546851"/>
                  <a:pt x="5418843" y="2532623"/>
                </a:cubicBezTo>
                <a:cubicBezTo>
                  <a:pt x="5479899" y="2514837"/>
                  <a:pt x="5535140" y="2546851"/>
                  <a:pt x="5593290" y="2553965"/>
                </a:cubicBezTo>
                <a:cubicBezTo>
                  <a:pt x="5645624" y="2561080"/>
                  <a:pt x="5616550" y="2653563"/>
                  <a:pt x="5648532" y="2692689"/>
                </a:cubicBezTo>
                <a:cubicBezTo>
                  <a:pt x="5654346" y="2703362"/>
                  <a:pt x="5660161" y="2703362"/>
                  <a:pt x="5665976" y="2703362"/>
                </a:cubicBezTo>
                <a:cubicBezTo>
                  <a:pt x="5683421" y="2980812"/>
                  <a:pt x="5988704" y="2913227"/>
                  <a:pt x="5988704" y="2923898"/>
                </a:cubicBezTo>
                <a:cubicBezTo>
                  <a:pt x="6014871" y="2941684"/>
                  <a:pt x="6046853" y="2899000"/>
                  <a:pt x="6078835" y="2941684"/>
                </a:cubicBezTo>
                <a:cubicBezTo>
                  <a:pt x="5942185" y="3137322"/>
                  <a:pt x="5732847" y="3183563"/>
                  <a:pt x="5546771" y="3329402"/>
                </a:cubicBezTo>
                <a:cubicBezTo>
                  <a:pt x="5700865" y="3379202"/>
                  <a:pt x="5790997" y="3208463"/>
                  <a:pt x="5904388" y="3229805"/>
                </a:cubicBezTo>
                <a:cubicBezTo>
                  <a:pt x="5959629" y="3283162"/>
                  <a:pt x="5793904" y="3368530"/>
                  <a:pt x="5953814" y="3393429"/>
                </a:cubicBezTo>
                <a:cubicBezTo>
                  <a:pt x="5884036" y="3439672"/>
                  <a:pt x="5834608" y="3485914"/>
                  <a:pt x="5785182" y="3539269"/>
                </a:cubicBezTo>
                <a:cubicBezTo>
                  <a:pt x="5700865" y="3635309"/>
                  <a:pt x="5683421" y="3699337"/>
                  <a:pt x="5724125" y="3827390"/>
                </a:cubicBezTo>
                <a:cubicBezTo>
                  <a:pt x="5750293" y="3912759"/>
                  <a:pt x="5788089" y="3991015"/>
                  <a:pt x="5753200" y="4090612"/>
                </a:cubicBezTo>
                <a:cubicBezTo>
                  <a:pt x="5729940" y="4158196"/>
                  <a:pt x="5738663" y="4204438"/>
                  <a:pt x="5825886" y="4172424"/>
                </a:cubicBezTo>
                <a:cubicBezTo>
                  <a:pt x="5918925" y="4140411"/>
                  <a:pt x="5953814" y="4200882"/>
                  <a:pt x="5930554" y="4321821"/>
                </a:cubicBezTo>
                <a:cubicBezTo>
                  <a:pt x="5916018" y="4400076"/>
                  <a:pt x="5930554" y="4424975"/>
                  <a:pt x="5994519" y="4414305"/>
                </a:cubicBezTo>
                <a:cubicBezTo>
                  <a:pt x="6064297" y="4403633"/>
                  <a:pt x="6131169" y="4353835"/>
                  <a:pt x="6218393" y="4378734"/>
                </a:cubicBezTo>
                <a:cubicBezTo>
                  <a:pt x="6148614" y="4521016"/>
                  <a:pt x="6000333" y="4478331"/>
                  <a:pt x="5918925" y="4613499"/>
                </a:cubicBezTo>
                <a:cubicBezTo>
                  <a:pt x="6014871" y="4613499"/>
                  <a:pt x="6090465" y="4613499"/>
                  <a:pt x="6160243" y="4585042"/>
                </a:cubicBezTo>
                <a:cubicBezTo>
                  <a:pt x="6189318" y="4574373"/>
                  <a:pt x="6221300" y="4560144"/>
                  <a:pt x="6238745" y="4602828"/>
                </a:cubicBezTo>
                <a:cubicBezTo>
                  <a:pt x="6259098" y="4652628"/>
                  <a:pt x="6218393" y="4670412"/>
                  <a:pt x="6195133" y="4677526"/>
                </a:cubicBezTo>
                <a:cubicBezTo>
                  <a:pt x="6128261" y="4702425"/>
                  <a:pt x="6075928" y="4759339"/>
                  <a:pt x="6017778" y="4805580"/>
                </a:cubicBezTo>
                <a:cubicBezTo>
                  <a:pt x="5892758" y="4905177"/>
                  <a:pt x="5756107" y="4990547"/>
                  <a:pt x="5651439" y="5154171"/>
                </a:cubicBezTo>
                <a:cubicBezTo>
                  <a:pt x="5782275" y="5111487"/>
                  <a:pt x="5881128" y="5011889"/>
                  <a:pt x="6006149" y="4994104"/>
                </a:cubicBezTo>
                <a:cubicBezTo>
                  <a:pt x="5898572" y="5143500"/>
                  <a:pt x="5761922" y="5243097"/>
                  <a:pt x="5633994" y="5353367"/>
                </a:cubicBezTo>
                <a:cubicBezTo>
                  <a:pt x="5596197" y="5385379"/>
                  <a:pt x="5558400" y="5406721"/>
                  <a:pt x="5552586" y="5474306"/>
                </a:cubicBezTo>
                <a:cubicBezTo>
                  <a:pt x="5535140" y="5605917"/>
                  <a:pt x="5488622" y="5712629"/>
                  <a:pt x="5383953" y="5769542"/>
                </a:cubicBezTo>
                <a:cubicBezTo>
                  <a:pt x="5383953" y="5769542"/>
                  <a:pt x="5389768" y="5790884"/>
                  <a:pt x="5392675" y="5801555"/>
                </a:cubicBezTo>
                <a:cubicBezTo>
                  <a:pt x="5456640" y="5805112"/>
                  <a:pt x="5506066" y="5726858"/>
                  <a:pt x="5584568" y="5755314"/>
                </a:cubicBezTo>
                <a:cubicBezTo>
                  <a:pt x="5506066" y="5862025"/>
                  <a:pt x="5442103" y="5954508"/>
                  <a:pt x="5334526" y="6004307"/>
                </a:cubicBezTo>
                <a:cubicBezTo>
                  <a:pt x="5247303" y="6043434"/>
                  <a:pt x="5139727" y="6068335"/>
                  <a:pt x="5075763" y="6196388"/>
                </a:cubicBezTo>
                <a:cubicBezTo>
                  <a:pt x="5148450" y="6221287"/>
                  <a:pt x="5203691" y="6189274"/>
                  <a:pt x="5258933" y="6167932"/>
                </a:cubicBezTo>
                <a:cubicBezTo>
                  <a:pt x="5343249" y="6132361"/>
                  <a:pt x="5427565" y="6093234"/>
                  <a:pt x="5511881" y="6057663"/>
                </a:cubicBezTo>
                <a:cubicBezTo>
                  <a:pt x="5543864" y="6043434"/>
                  <a:pt x="5578753" y="6036320"/>
                  <a:pt x="5599105" y="6100347"/>
                </a:cubicBezTo>
                <a:cubicBezTo>
                  <a:pt x="5491529" y="6114575"/>
                  <a:pt x="5427565" y="6199945"/>
                  <a:pt x="5360693" y="6281757"/>
                </a:cubicBezTo>
                <a:cubicBezTo>
                  <a:pt x="5322897" y="6327999"/>
                  <a:pt x="5290914" y="6388469"/>
                  <a:pt x="5224043" y="6367127"/>
                </a:cubicBezTo>
                <a:cubicBezTo>
                  <a:pt x="5189154" y="6356456"/>
                  <a:pt x="5165894" y="6388469"/>
                  <a:pt x="5168801" y="6431153"/>
                </a:cubicBezTo>
                <a:cubicBezTo>
                  <a:pt x="5183339" y="6580550"/>
                  <a:pt x="5099022" y="6630349"/>
                  <a:pt x="5011799" y="6658805"/>
                </a:cubicBezTo>
                <a:cubicBezTo>
                  <a:pt x="4883871" y="6701489"/>
                  <a:pt x="4770480" y="6786859"/>
                  <a:pt x="4651275" y="6858000"/>
                </a:cubicBezTo>
                <a:lnTo>
                  <a:pt x="1823619" y="6858000"/>
                </a:lnTo>
                <a:lnTo>
                  <a:pt x="947849" y="6858000"/>
                </a:lnTo>
                <a:lnTo>
                  <a:pt x="73256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" name="Google Shape;88;p13"/>
          <p:cNvSpPr txBox="1"/>
          <p:nvPr>
            <p:ph type="ctrTitle"/>
          </p:nvPr>
        </p:nvSpPr>
        <p:spPr>
          <a:xfrm>
            <a:off x="261257" y="4329675"/>
            <a:ext cx="5443008" cy="137851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</a:pPr>
            <a:r>
              <a:rPr lang="en-US" sz="2000">
                <a:latin typeface="Arial"/>
                <a:ea typeface="Arial"/>
                <a:cs typeface="Arial"/>
                <a:sym typeface="Arial"/>
              </a:rPr>
              <a:t>Name: Cristina Marin</a:t>
            </a:r>
            <a:br>
              <a:rPr lang="en-US" sz="2000">
                <a:latin typeface="Arial"/>
                <a:ea typeface="Arial"/>
                <a:cs typeface="Arial"/>
                <a:sym typeface="Arial"/>
              </a:rPr>
            </a:br>
            <a:r>
              <a:rPr lang="en-US" sz="2000">
                <a:latin typeface="Arial"/>
                <a:ea typeface="Arial"/>
                <a:cs typeface="Arial"/>
                <a:sym typeface="Arial"/>
              </a:rPr>
              <a:t>Student id:2213202</a:t>
            </a:r>
            <a:br>
              <a:rPr lang="en-US" sz="2000">
                <a:latin typeface="Arial"/>
                <a:ea typeface="Arial"/>
                <a:cs typeface="Arial"/>
                <a:sym typeface="Arial"/>
              </a:rPr>
            </a:br>
            <a:r>
              <a:rPr lang="en-US" sz="2000">
                <a:latin typeface="Arial"/>
                <a:ea typeface="Arial"/>
                <a:cs typeface="Arial"/>
                <a:sym typeface="Arial"/>
              </a:rPr>
              <a:t>Module : Entrepreneurship</a:t>
            </a:r>
            <a:br>
              <a:rPr lang="en-US" sz="2000">
                <a:latin typeface="Arial"/>
                <a:ea typeface="Arial"/>
                <a:cs typeface="Arial"/>
                <a:sym typeface="Arial"/>
              </a:rPr>
            </a:br>
            <a:r>
              <a:rPr lang="en-US" sz="2000">
                <a:latin typeface="Arial"/>
                <a:ea typeface="Arial"/>
                <a:cs typeface="Arial"/>
                <a:sym typeface="Arial"/>
              </a:rPr>
              <a:t>Module id:LCBB5001</a:t>
            </a:r>
            <a:endParaRPr sz="20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9" name="Google Shape;89;p13"/>
          <p:cNvSpPr txBox="1"/>
          <p:nvPr/>
        </p:nvSpPr>
        <p:spPr>
          <a:xfrm>
            <a:off x="157693" y="2702611"/>
            <a:ext cx="5859624" cy="154421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</a:pPr>
            <a:r>
              <a:rPr b="1" i="0" lang="en-US" sz="6000" u="none" cap="none" strike="noStrike">
                <a:solidFill>
                  <a:schemeClr val="lt1"/>
                </a:solidFill>
                <a:highlight>
                  <a:srgbClr val="FF0000"/>
                </a:highlight>
                <a:latin typeface="Arial"/>
                <a:ea typeface="Arial"/>
                <a:cs typeface="Arial"/>
                <a:sym typeface="Arial"/>
              </a:rPr>
              <a:t>Transylvania</a:t>
            </a:r>
            <a:r>
              <a:rPr b="1" i="0" lang="en-US" sz="4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</a:pPr>
            <a:r>
              <a:rPr b="1" i="0" lang="en-US" sz="4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Table Restaurant</a:t>
            </a:r>
            <a:endParaRPr b="0" i="0" sz="4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90" name="Google Shape;90;p13"/>
          <p:cNvCxnSpPr/>
          <p:nvPr/>
        </p:nvCxnSpPr>
        <p:spPr>
          <a:xfrm>
            <a:off x="261257" y="4246827"/>
            <a:ext cx="4823926" cy="0"/>
          </a:xfrm>
          <a:prstGeom prst="straightConnector1">
            <a:avLst/>
          </a:prstGeom>
          <a:noFill/>
          <a:ln cap="flat" cmpd="sng" w="9525">
            <a:solidFill>
              <a:srgbClr val="E76C2B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7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4"/>
          <p:cNvSpPr/>
          <p:nvPr/>
        </p:nvSpPr>
        <p:spPr>
          <a:xfrm>
            <a:off x="-1" y="0"/>
            <a:ext cx="12191999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" name="Google Shape;96;p14"/>
          <p:cNvSpPr/>
          <p:nvPr/>
        </p:nvSpPr>
        <p:spPr>
          <a:xfrm>
            <a:off x="1" y="0"/>
            <a:ext cx="8522446" cy="2285999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96900" sx="90000" rotWithShape="0" algn="t" dir="7140000" dist="304800" sy="90000">
              <a:srgbClr val="000000">
                <a:alpha val="14509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" name="Google Shape;97;p14"/>
          <p:cNvSpPr txBox="1"/>
          <p:nvPr>
            <p:ph type="title"/>
          </p:nvPr>
        </p:nvSpPr>
        <p:spPr>
          <a:xfrm>
            <a:off x="761803" y="350196"/>
            <a:ext cx="4646904" cy="162452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Play"/>
              <a:buNone/>
            </a:pPr>
            <a:r>
              <a:rPr lang="en-US" sz="4000"/>
              <a:t>Introduction</a:t>
            </a:r>
            <a:endParaRPr/>
          </a:p>
        </p:txBody>
      </p:sp>
      <p:sp>
        <p:nvSpPr>
          <p:cNvPr id="98" name="Google Shape;98;p14"/>
          <p:cNvSpPr txBox="1"/>
          <p:nvPr>
            <p:ph idx="1" type="body"/>
          </p:nvPr>
        </p:nvSpPr>
        <p:spPr>
          <a:xfrm>
            <a:off x="761802" y="2743200"/>
            <a:ext cx="4646905" cy="361314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Worcester is a home city to people from diverse backgrounds,  there are many </a:t>
            </a:r>
            <a:r>
              <a:rPr lang="en-US" sz="2000"/>
              <a:t>dining</a:t>
            </a:r>
            <a:r>
              <a:rPr lang="en-US" sz="2000"/>
              <a:t> option, Romanian cuisine is noticeably absent despite of the presence of over 20,000 Romanians in Worcestershire and 43,000 in  West  Midlands.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sz="2000"/>
              <a:t>This presentation purpose is to talk through important parts of making Transylvania table successful.</a:t>
            </a:r>
            <a:endParaRPr/>
          </a:p>
        </p:txBody>
      </p:sp>
      <p:pic>
        <p:nvPicPr>
          <p:cNvPr descr="Houses in an area" id="99" name="Google Shape;99;p14"/>
          <p:cNvPicPr preferRelativeResize="0"/>
          <p:nvPr/>
        </p:nvPicPr>
        <p:blipFill rotWithShape="1">
          <a:blip r:embed="rId3">
            <a:alphaModFix/>
          </a:blip>
          <a:srcRect b="-2" l="15544" r="25054" t="0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5" name="Google Shape;105;p15"/>
          <p:cNvSpPr txBox="1"/>
          <p:nvPr>
            <p:ph type="title"/>
          </p:nvPr>
        </p:nvSpPr>
        <p:spPr>
          <a:xfrm>
            <a:off x="898175" y="188997"/>
            <a:ext cx="9807900" cy="1557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Play"/>
              <a:buNone/>
            </a:pPr>
            <a:r>
              <a:rPr lang="en-US" sz="5200"/>
              <a:t>Target Market,Location and </a:t>
            </a:r>
            <a:r>
              <a:rPr lang="en-US" sz="5200"/>
              <a:t>Unique</a:t>
            </a:r>
            <a:r>
              <a:rPr lang="en-US" sz="5200"/>
              <a:t> Selling Point </a:t>
            </a:r>
            <a:endParaRPr/>
          </a:p>
        </p:txBody>
      </p:sp>
      <p:cxnSp>
        <p:nvCxnSpPr>
          <p:cNvPr id="106" name="Google Shape;106;p15"/>
          <p:cNvCxnSpPr/>
          <p:nvPr/>
        </p:nvCxnSpPr>
        <p:spPr>
          <a:xfrm>
            <a:off x="715890" y="356812"/>
            <a:ext cx="0" cy="6492900"/>
          </a:xfrm>
          <a:prstGeom prst="straightConnector1">
            <a:avLst/>
          </a:prstGeom>
          <a:noFill/>
          <a:ln cap="sq" cmpd="sng" w="25400">
            <a:solidFill>
              <a:schemeClr val="accent1"/>
            </a:solidFill>
            <a:prstDash val="solid"/>
            <a:bevel/>
            <a:headEnd len="sm" w="sm" type="none"/>
            <a:tailEnd len="sm" w="sm" type="none"/>
          </a:ln>
        </p:spPr>
      </p:cxnSp>
      <p:sp>
        <p:nvSpPr>
          <p:cNvPr id="107" name="Google Shape;107;p15"/>
          <p:cNvSpPr/>
          <p:nvPr/>
        </p:nvSpPr>
        <p:spPr>
          <a:xfrm>
            <a:off x="10903882" y="591829"/>
            <a:ext cx="139039" cy="139039"/>
          </a:xfrm>
          <a:custGeom>
            <a:rect b="b" l="l" r="r" t="t"/>
            <a:pathLst>
              <a:path extrusionOk="0" h="139039" w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8" name="Google Shape;108;p15"/>
          <p:cNvSpPr/>
          <p:nvPr/>
        </p:nvSpPr>
        <p:spPr>
          <a:xfrm>
            <a:off x="11262662" y="821124"/>
            <a:ext cx="91138" cy="91138"/>
          </a:xfrm>
          <a:custGeom>
            <a:rect b="b" l="l" r="r" t="t"/>
            <a:pathLst>
              <a:path extrusionOk="0" h="91138" w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" name="Google Shape;109;p15"/>
          <p:cNvSpPr/>
          <p:nvPr/>
        </p:nvSpPr>
        <p:spPr>
          <a:xfrm>
            <a:off x="10888342" y="1336268"/>
            <a:ext cx="127714" cy="127714"/>
          </a:xfrm>
          <a:custGeom>
            <a:rect b="b" l="l" r="r" t="t"/>
            <a:pathLst>
              <a:path extrusionOk="0" h="127714" w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10" name="Google Shape;110;p15"/>
          <p:cNvGrpSpPr/>
          <p:nvPr/>
        </p:nvGrpSpPr>
        <p:grpSpPr>
          <a:xfrm>
            <a:off x="838200" y="1860474"/>
            <a:ext cx="10515600" cy="4344727"/>
            <a:chOff x="0" y="3399"/>
            <a:chExt cx="10515600" cy="4344727"/>
          </a:xfrm>
        </p:grpSpPr>
        <p:sp>
          <p:nvSpPr>
            <p:cNvPr id="111" name="Google Shape;111;p15"/>
            <p:cNvSpPr/>
            <p:nvPr/>
          </p:nvSpPr>
          <p:spPr>
            <a:xfrm>
              <a:off x="0" y="3401"/>
              <a:ext cx="10515600" cy="1182300"/>
            </a:xfrm>
            <a:prstGeom prst="roundRect">
              <a:avLst>
                <a:gd fmla="val 10000" name="adj"/>
              </a:avLst>
            </a:prstGeom>
            <a:solidFill>
              <a:srgbClr val="E971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" name="Google Shape;112;p15"/>
            <p:cNvSpPr/>
            <p:nvPr/>
          </p:nvSpPr>
          <p:spPr>
            <a:xfrm>
              <a:off x="219037" y="351269"/>
              <a:ext cx="398100" cy="398100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" name="Google Shape;113;p15"/>
            <p:cNvSpPr/>
            <p:nvPr/>
          </p:nvSpPr>
          <p:spPr>
            <a:xfrm>
              <a:off x="836323" y="3399"/>
              <a:ext cx="9679200" cy="724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4" name="Google Shape;114;p15"/>
            <p:cNvSpPr txBox="1"/>
            <p:nvPr/>
          </p:nvSpPr>
          <p:spPr>
            <a:xfrm>
              <a:off x="836325" y="212063"/>
              <a:ext cx="9679200" cy="8586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625" lIns="76625" spcFirstLastPara="1" rIns="76625" wrap="square" tIns="76625">
              <a:noAutofit/>
            </a:bodyPr>
            <a:lstStyle/>
            <a:p>
              <a:pPr indent="0" lvl="0" marL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-US" sz="1600">
                  <a:solidFill>
                    <a:schemeClr val="dk1"/>
                  </a:solidFill>
                </a:rPr>
                <a:t>Main customers will be the Romanian community living in Worcestershire. Recent statistics shows that it is a big group of Romanians  people excited to find a place where they can enjoy food and a warm place to feel like home . In addition, we are aiming to attract people who are fascinated by the legends of Dracula`s castle and the rich traditions of Transylvania .</a:t>
              </a:r>
              <a:endParaRPr sz="1900">
                <a:solidFill>
                  <a:schemeClr val="dk1"/>
                </a:solidFill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t/>
              </a:r>
              <a:endParaRPr sz="2000">
                <a:solidFill>
                  <a:schemeClr val="dk1"/>
                </a:solidFill>
              </a:endParaRPr>
            </a:p>
          </p:txBody>
        </p:sp>
        <p:sp>
          <p:nvSpPr>
            <p:cNvPr id="115" name="Google Shape;115;p15"/>
            <p:cNvSpPr/>
            <p:nvPr/>
          </p:nvSpPr>
          <p:spPr>
            <a:xfrm>
              <a:off x="344862" y="1071569"/>
              <a:ext cx="398100" cy="398100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6" name="Google Shape;116;p15"/>
            <p:cNvSpPr/>
            <p:nvPr/>
          </p:nvSpPr>
          <p:spPr>
            <a:xfrm>
              <a:off x="0" y="1543600"/>
              <a:ext cx="10515600" cy="1182300"/>
            </a:xfrm>
            <a:prstGeom prst="roundRect">
              <a:avLst>
                <a:gd fmla="val 10000" name="adj"/>
              </a:avLst>
            </a:prstGeom>
            <a:solidFill>
              <a:srgbClr val="0C9ED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7" name="Google Shape;117;p15"/>
            <p:cNvSpPr/>
            <p:nvPr/>
          </p:nvSpPr>
          <p:spPr>
            <a:xfrm>
              <a:off x="219037" y="1976544"/>
              <a:ext cx="398100" cy="398100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8" name="Google Shape;118;p15"/>
            <p:cNvSpPr/>
            <p:nvPr/>
          </p:nvSpPr>
          <p:spPr>
            <a:xfrm>
              <a:off x="836323" y="1813624"/>
              <a:ext cx="9679200" cy="724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9" name="Google Shape;119;p15"/>
            <p:cNvSpPr txBox="1"/>
            <p:nvPr/>
          </p:nvSpPr>
          <p:spPr>
            <a:xfrm>
              <a:off x="836325" y="1675825"/>
              <a:ext cx="9679200" cy="967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625" lIns="76625" spcFirstLastPara="1" rIns="76625" wrap="square" tIns="76625">
              <a:noAutofit/>
            </a:bodyPr>
            <a:lstStyle/>
            <a:p>
              <a:pPr indent="0" lvl="0" marL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-US" sz="1700">
                  <a:solidFill>
                    <a:schemeClr val="dk1"/>
                  </a:solidFill>
                </a:rPr>
                <a:t>The restaurant will be located on High Street in the city centre  of Worcester ,ensuring that is visible and accessible, making it a convenient choice for both locals and visitors or planned dining experiences and spontaneous meal decisions.</a:t>
              </a:r>
              <a:endParaRPr sz="2000">
                <a:solidFill>
                  <a:schemeClr val="dk1"/>
                </a:solidFill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t/>
              </a:r>
              <a:endParaRPr sz="2100">
                <a:solidFill>
                  <a:schemeClr val="dk1"/>
                </a:solidFill>
              </a:endParaRPr>
            </a:p>
          </p:txBody>
        </p:sp>
        <p:sp>
          <p:nvSpPr>
            <p:cNvPr id="120" name="Google Shape;120;p15"/>
            <p:cNvSpPr/>
            <p:nvPr/>
          </p:nvSpPr>
          <p:spPr>
            <a:xfrm>
              <a:off x="0" y="3165826"/>
              <a:ext cx="10515600" cy="1182300"/>
            </a:xfrm>
            <a:prstGeom prst="roundRect">
              <a:avLst>
                <a:gd fmla="val 10000" name="adj"/>
              </a:avLst>
            </a:prstGeom>
            <a:solidFill>
              <a:srgbClr val="4EA62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1" name="Google Shape;121;p15"/>
            <p:cNvSpPr/>
            <p:nvPr/>
          </p:nvSpPr>
          <p:spPr>
            <a:xfrm>
              <a:off x="219025" y="3520126"/>
              <a:ext cx="398100" cy="473700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2" name="Google Shape;122;p15"/>
            <p:cNvSpPr/>
            <p:nvPr/>
          </p:nvSpPr>
          <p:spPr>
            <a:xfrm>
              <a:off x="836323" y="3623848"/>
              <a:ext cx="9679200" cy="724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3" name="Google Shape;123;p15"/>
            <p:cNvSpPr txBox="1"/>
            <p:nvPr/>
          </p:nvSpPr>
          <p:spPr>
            <a:xfrm>
              <a:off x="836325" y="3260201"/>
              <a:ext cx="9679200" cy="1087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625" lIns="76625" spcFirstLastPara="1" rIns="76625" wrap="square" tIns="76625">
              <a:noAutofit/>
            </a:bodyPr>
            <a:lstStyle/>
            <a:p>
              <a:pPr indent="0" lvl="0" marL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lang="en-US" sz="2000">
                  <a:solidFill>
                    <a:schemeClr val="dk1"/>
                  </a:solidFill>
                </a:rPr>
                <a:t>Transylvania table going to be the first restaurant in Worcester to offer a full range of Romanian dishes ,providing  an authentic taste of romanian culture.</a:t>
              </a:r>
              <a:endParaRPr sz="2300">
                <a:solidFill>
                  <a:schemeClr val="dk1"/>
                </a:solidFill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t/>
              </a:r>
              <a:endParaRPr sz="2400">
                <a:solidFill>
                  <a:schemeClr val="dk1"/>
                </a:solidFill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6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9" name="Google Shape;129;p16"/>
          <p:cNvSpPr txBox="1"/>
          <p:nvPr>
            <p:ph type="title"/>
          </p:nvPr>
        </p:nvSpPr>
        <p:spPr>
          <a:xfrm>
            <a:off x="838201" y="365125"/>
            <a:ext cx="5251316" cy="180730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11111"/>
              <a:buFont typeface="Play"/>
              <a:buNone/>
            </a:pPr>
            <a:r>
              <a:rPr lang="en-US"/>
              <a:t>Legal format. Licenses and Permits</a:t>
            </a:r>
            <a:endParaRPr/>
          </a:p>
        </p:txBody>
      </p:sp>
      <p:sp>
        <p:nvSpPr>
          <p:cNvPr id="130" name="Google Shape;130;p16"/>
          <p:cNvSpPr txBox="1"/>
          <p:nvPr>
            <p:ph idx="1" type="body"/>
          </p:nvPr>
        </p:nvSpPr>
        <p:spPr>
          <a:xfrm>
            <a:off x="838200" y="2333297"/>
            <a:ext cx="4619621" cy="384366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10000"/>
          </a:bodyPr>
          <a:lstStyle/>
          <a:p>
            <a:pPr indent="-228631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1700"/>
              <a:t>The chosen structure is LTD ,ideal for providing legal protection to the owners which is important given the potential risks involved in the restaurant industry.</a:t>
            </a:r>
            <a:endParaRPr/>
          </a:p>
          <a:p>
            <a:pPr indent="-228631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1700"/>
              <a:t>Food Premises Approval : necessary to prepare and serve food , ensuring compliance with food safety standards.</a:t>
            </a:r>
            <a:endParaRPr/>
          </a:p>
          <a:p>
            <a:pPr indent="-228631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1700"/>
              <a:t>Food Hygiene Certification : to confirm that the restaurant meets the  highest  standards of health and safety in food preparation and handling.</a:t>
            </a:r>
            <a:endParaRPr/>
          </a:p>
          <a:p>
            <a:pPr indent="-228631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1700"/>
              <a:t>Premises License : essential for alcohol sale.</a:t>
            </a:r>
            <a:endParaRPr/>
          </a:p>
          <a:p>
            <a:pPr indent="-228631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 sz="1700"/>
              <a:t>Insurance:in this industry ,comprehensive insurance coverage is essential due to the various risks and liabilities that restaurant owners face.</a:t>
            </a:r>
            <a:endParaRPr sz="1700"/>
          </a:p>
        </p:txBody>
      </p:sp>
      <p:pic>
        <p:nvPicPr>
          <p:cNvPr id="131" name="Google Shape;131;p16"/>
          <p:cNvPicPr preferRelativeResize="0"/>
          <p:nvPr/>
        </p:nvPicPr>
        <p:blipFill rotWithShape="1">
          <a:blip r:embed="rId3">
            <a:alphaModFix/>
          </a:blip>
          <a:srcRect b="0" l="15459" r="22374" t="0"/>
          <a:stretch/>
        </p:blipFill>
        <p:spPr>
          <a:xfrm>
            <a:off x="6229215" y="10"/>
            <a:ext cx="5962785" cy="6857990"/>
          </a:xfrm>
          <a:custGeom>
            <a:rect b="b" l="l" r="r" t="t"/>
            <a:pathLst>
              <a:path extrusionOk="0" h="6858000" w="5962785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ln>
            <a:noFill/>
          </a:ln>
        </p:spPr>
      </p:pic>
      <p:sp>
        <p:nvSpPr>
          <p:cNvPr id="132" name="Google Shape;132;p16"/>
          <p:cNvSpPr txBox="1"/>
          <p:nvPr/>
        </p:nvSpPr>
        <p:spPr>
          <a:xfrm>
            <a:off x="9750306" y="6657945"/>
            <a:ext cx="2441694" cy="20005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</a:pPr>
            <a:r>
              <a:rPr b="0" i="0" lang="en-US" sz="700" u="sng" cap="none" strike="noStrik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4"/>
              </a:rPr>
              <a:t>This Photo</a:t>
            </a:r>
            <a:r>
              <a:rPr b="0" i="0" lang="en-US" sz="7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by Unknown Author is licensed under </a:t>
            </a:r>
            <a:r>
              <a:rPr b="0" i="0" lang="en-US" sz="700" u="sng" cap="none" strike="noStrike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5"/>
              </a:rPr>
              <a:t>CC BY-ND</a:t>
            </a:r>
            <a:endParaRPr b="0" i="0" sz="7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Google Shape;138;p17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9" name="Google Shape;139;p17"/>
          <p:cNvSpPr txBox="1"/>
          <p:nvPr>
            <p:ph type="title"/>
          </p:nvPr>
        </p:nvSpPr>
        <p:spPr>
          <a:xfrm>
            <a:off x="6094105" y="802955"/>
            <a:ext cx="4977976" cy="145405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Font typeface="Play"/>
              <a:buNone/>
            </a:pPr>
            <a:r>
              <a:rPr lang="en-US" sz="3200">
                <a:solidFill>
                  <a:schemeClr val="dk2"/>
                </a:solidFill>
              </a:rPr>
              <a:t>Management of Transylvania table</a:t>
            </a:r>
            <a:endParaRPr/>
          </a:p>
        </p:txBody>
      </p:sp>
      <p:pic>
        <p:nvPicPr>
          <p:cNvPr descr="Users" id="140" name="Google Shape;140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72008" y="1793846"/>
            <a:ext cx="3620021" cy="3620021"/>
          </a:xfrm>
          <a:prstGeom prst="rect">
            <a:avLst/>
          </a:prstGeom>
          <a:noFill/>
          <a:ln>
            <a:noFill/>
          </a:ln>
        </p:spPr>
      </p:pic>
      <p:sp>
        <p:nvSpPr>
          <p:cNvPr id="141" name="Google Shape;141;p17"/>
          <p:cNvSpPr txBox="1"/>
          <p:nvPr>
            <p:ph idx="1" type="body"/>
          </p:nvPr>
        </p:nvSpPr>
        <p:spPr>
          <a:xfrm>
            <a:off x="6090574" y="2421682"/>
            <a:ext cx="4977578" cy="363928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•"/>
            </a:pPr>
            <a:r>
              <a:rPr lang="en-US" sz="1800">
                <a:solidFill>
                  <a:schemeClr val="dk2"/>
                </a:solidFill>
              </a:rPr>
              <a:t>I, Cristina Marin, will lead Transylvania Table, ensuring that each member of our team is equipped to deliver exceptional services.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800"/>
              <a:buChar char="•"/>
            </a:pPr>
            <a:r>
              <a:rPr lang="en-US" sz="1800">
                <a:solidFill>
                  <a:schemeClr val="dk2"/>
                </a:solidFill>
              </a:rPr>
              <a:t>Employees: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oto Sans Symbols"/>
              <a:buChar char="⮚"/>
            </a:pPr>
            <a:r>
              <a:rPr lang="en-US" sz="1800">
                <a:solidFill>
                  <a:schemeClr val="dk2"/>
                </a:solidFill>
              </a:rPr>
              <a:t>  2 cooks skilled in various aspects of cooking authentic and delicious dishes of Romanian cuisine.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Noto Sans Symbols"/>
              <a:buChar char="⮚"/>
            </a:pPr>
            <a:r>
              <a:rPr lang="en-US" sz="1800">
                <a:solidFill>
                  <a:schemeClr val="dk2"/>
                </a:solidFill>
              </a:rPr>
              <a:t>  2 waiters that will interact with the guests, take orders, serve food, making sure everyone feels welcome.</a:t>
            </a:r>
            <a:endParaRPr/>
          </a:p>
          <a:p>
            <a:pPr indent="-1143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  <a:p>
            <a:pPr indent="-1143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  <p:grpSp>
        <p:nvGrpSpPr>
          <p:cNvPr id="142" name="Google Shape;142;p17"/>
          <p:cNvGrpSpPr/>
          <p:nvPr/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</p:grpSpPr>
        <p:sp>
          <p:nvSpPr>
            <p:cNvPr id="143" name="Google Shape;143;p17"/>
            <p:cNvSpPr/>
            <p:nvPr/>
          </p:nvSpPr>
          <p:spPr>
            <a:xfrm>
              <a:off x="6096001" y="52996"/>
              <a:ext cx="6093361" cy="6805003"/>
            </a:xfrm>
            <a:custGeom>
              <a:rect b="b" l="l" r="r" t="t"/>
              <a:pathLst>
                <a:path extrusionOk="0" h="6578438" w="5890489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0">
                  <a:srgbClr val="FFFFFF">
                    <a:alpha val="9411"/>
                  </a:srgbClr>
                </a:gs>
                <a:gs pos="2000">
                  <a:srgbClr val="FFFFFF">
                    <a:alpha val="9411"/>
                  </a:srgbClr>
                </a:gs>
                <a:gs pos="16000">
                  <a:srgbClr val="4EA72E">
                    <a:alpha val="9411"/>
                  </a:srgbClr>
                </a:gs>
                <a:gs pos="85000">
                  <a:srgbClr val="156082">
                    <a:alpha val="9411"/>
                  </a:srgbClr>
                </a:gs>
                <a:gs pos="100000">
                  <a:srgbClr val="FFFFFF">
                    <a:alpha val="9411"/>
                  </a:srgbClr>
                </a:gs>
              </a:gsLst>
              <a:lin ang="12000000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4" name="Google Shape;144;p17"/>
            <p:cNvSpPr/>
            <p:nvPr/>
          </p:nvSpPr>
          <p:spPr>
            <a:xfrm>
              <a:off x="6095999" y="52997"/>
              <a:ext cx="6093363" cy="6805004"/>
            </a:xfrm>
            <a:custGeom>
              <a:rect b="b" l="l" r="r" t="t"/>
              <a:pathLst>
                <a:path extrusionOk="0" h="6578439" w="5890491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9411"/>
                  </a:srgbClr>
                </a:gs>
                <a:gs pos="2000">
                  <a:srgbClr val="FFFFFF">
                    <a:alpha val="9411"/>
                  </a:srgbClr>
                </a:gs>
                <a:gs pos="16000">
                  <a:srgbClr val="4EA72E">
                    <a:alpha val="9411"/>
                  </a:srgbClr>
                </a:gs>
                <a:gs pos="85000">
                  <a:srgbClr val="156082">
                    <a:alpha val="9411"/>
                  </a:srgbClr>
                </a:gs>
                <a:gs pos="100000">
                  <a:srgbClr val="FFFFFF">
                    <a:alpha val="9411"/>
                  </a:srgbClr>
                </a:gs>
              </a:gsLst>
              <a:lin ang="12000000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" name="Google Shape;145;p17"/>
            <p:cNvSpPr/>
            <p:nvPr/>
          </p:nvSpPr>
          <p:spPr>
            <a:xfrm>
              <a:off x="6096000" y="52997"/>
              <a:ext cx="6093362" cy="6805004"/>
            </a:xfrm>
            <a:custGeom>
              <a:rect b="b" l="l" r="r" t="t"/>
              <a:pathLst>
                <a:path extrusionOk="0" h="6578439" w="5890490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9411"/>
                  </a:srgbClr>
                </a:gs>
                <a:gs pos="2000">
                  <a:srgbClr val="FFFFFF">
                    <a:alpha val="9411"/>
                  </a:srgbClr>
                </a:gs>
                <a:gs pos="16000">
                  <a:srgbClr val="4EA72E">
                    <a:alpha val="9411"/>
                  </a:srgbClr>
                </a:gs>
                <a:gs pos="85000">
                  <a:srgbClr val="156082">
                    <a:alpha val="9411"/>
                  </a:srgbClr>
                </a:gs>
                <a:gs pos="100000">
                  <a:srgbClr val="FFFFFF">
                    <a:alpha val="9411"/>
                  </a:srgbClr>
                </a:gs>
              </a:gsLst>
              <a:lin ang="12000000" scaled="0"/>
            </a:gra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1" name="Google Shape;151;p18"/>
          <p:cNvSpPr txBox="1"/>
          <p:nvPr>
            <p:ph type="title"/>
          </p:nvPr>
        </p:nvSpPr>
        <p:spPr>
          <a:xfrm>
            <a:off x="1737854" y="-181037"/>
            <a:ext cx="9842237" cy="209545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200"/>
              <a:buFont typeface="Play"/>
              <a:buNone/>
            </a:pPr>
            <a:r>
              <a:rPr lang="en-US" sz="5200"/>
              <a:t>SWOT Analysis of Transylvania table</a:t>
            </a:r>
            <a:endParaRPr/>
          </a:p>
        </p:txBody>
      </p:sp>
      <p:cxnSp>
        <p:nvCxnSpPr>
          <p:cNvPr id="152" name="Google Shape;152;p18"/>
          <p:cNvCxnSpPr/>
          <p:nvPr/>
        </p:nvCxnSpPr>
        <p:spPr>
          <a:xfrm>
            <a:off x="715890" y="356812"/>
            <a:ext cx="0" cy="6492875"/>
          </a:xfrm>
          <a:prstGeom prst="straightConnector1">
            <a:avLst/>
          </a:prstGeom>
          <a:noFill/>
          <a:ln cap="sq" cmpd="sng" w="25400">
            <a:solidFill>
              <a:schemeClr val="accent1"/>
            </a:solidFill>
            <a:prstDash val="solid"/>
            <a:bevel/>
            <a:headEnd len="sm" w="sm" type="none"/>
            <a:tailEnd len="sm" w="sm" type="none"/>
          </a:ln>
        </p:spPr>
      </p:cxnSp>
      <p:sp>
        <p:nvSpPr>
          <p:cNvPr id="153" name="Google Shape;153;p18"/>
          <p:cNvSpPr/>
          <p:nvPr/>
        </p:nvSpPr>
        <p:spPr>
          <a:xfrm>
            <a:off x="10903882" y="591829"/>
            <a:ext cx="139039" cy="139039"/>
          </a:xfrm>
          <a:custGeom>
            <a:rect b="b" l="l" r="r" t="t"/>
            <a:pathLst>
              <a:path extrusionOk="0" h="139039" w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4" name="Google Shape;154;p18"/>
          <p:cNvSpPr/>
          <p:nvPr/>
        </p:nvSpPr>
        <p:spPr>
          <a:xfrm>
            <a:off x="11262662" y="821124"/>
            <a:ext cx="91138" cy="91138"/>
          </a:xfrm>
          <a:custGeom>
            <a:rect b="b" l="l" r="r" t="t"/>
            <a:pathLst>
              <a:path extrusionOk="0" h="91138" w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5" name="Google Shape;155;p18"/>
          <p:cNvSpPr/>
          <p:nvPr/>
        </p:nvSpPr>
        <p:spPr>
          <a:xfrm>
            <a:off x="10888342" y="1336268"/>
            <a:ext cx="127714" cy="127714"/>
          </a:xfrm>
          <a:custGeom>
            <a:rect b="b" l="l" r="r" t="t"/>
            <a:pathLst>
              <a:path extrusionOk="0" h="127714" w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56" name="Google Shape;156;p18"/>
          <p:cNvGrpSpPr/>
          <p:nvPr/>
        </p:nvGrpSpPr>
        <p:grpSpPr>
          <a:xfrm>
            <a:off x="838200" y="1829024"/>
            <a:ext cx="10515600" cy="4344538"/>
            <a:chOff x="0" y="3399"/>
            <a:chExt cx="10515600" cy="4344538"/>
          </a:xfrm>
        </p:grpSpPr>
        <p:sp>
          <p:nvSpPr>
            <p:cNvPr id="157" name="Google Shape;157;p18"/>
            <p:cNvSpPr/>
            <p:nvPr/>
          </p:nvSpPr>
          <p:spPr>
            <a:xfrm>
              <a:off x="0" y="3399"/>
              <a:ext cx="10515600" cy="724089"/>
            </a:xfrm>
            <a:prstGeom prst="roundRect">
              <a:avLst>
                <a:gd fmla="val 10000" name="adj"/>
              </a:avLst>
            </a:prstGeom>
            <a:solidFill>
              <a:srgbClr val="E9713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8" name="Google Shape;158;p18"/>
            <p:cNvSpPr/>
            <p:nvPr/>
          </p:nvSpPr>
          <p:spPr>
            <a:xfrm>
              <a:off x="219037" y="166319"/>
              <a:ext cx="398249" cy="398249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9" name="Google Shape;159;p18"/>
            <p:cNvSpPr/>
            <p:nvPr/>
          </p:nvSpPr>
          <p:spPr>
            <a:xfrm>
              <a:off x="836323" y="3399"/>
              <a:ext cx="9679276" cy="7240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0" name="Google Shape;160;p18"/>
            <p:cNvSpPr txBox="1"/>
            <p:nvPr/>
          </p:nvSpPr>
          <p:spPr>
            <a:xfrm>
              <a:off x="836323" y="3399"/>
              <a:ext cx="9679276" cy="7240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625" lIns="76625" spcFirstLastPara="1" rIns="76625" wrap="square" tIns="766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b="0" i="0" lang="en-US" sz="1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This analysis helps in strategic planning ,identifying areas of improvement  and opportunities to enhance competitive edges in the market.</a:t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1" name="Google Shape;161;p18"/>
            <p:cNvSpPr/>
            <p:nvPr/>
          </p:nvSpPr>
          <p:spPr>
            <a:xfrm>
              <a:off x="0" y="908511"/>
              <a:ext cx="10515600" cy="724089"/>
            </a:xfrm>
            <a:prstGeom prst="roundRect">
              <a:avLst>
                <a:gd fmla="val 10000" name="adj"/>
              </a:avLst>
            </a:prstGeom>
            <a:solidFill>
              <a:srgbClr val="176B2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2" name="Google Shape;162;p18"/>
            <p:cNvSpPr/>
            <p:nvPr/>
          </p:nvSpPr>
          <p:spPr>
            <a:xfrm>
              <a:off x="219037" y="1071431"/>
              <a:ext cx="398249" cy="398249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3" name="Google Shape;163;p18"/>
            <p:cNvSpPr/>
            <p:nvPr/>
          </p:nvSpPr>
          <p:spPr>
            <a:xfrm>
              <a:off x="836323" y="908511"/>
              <a:ext cx="9679276" cy="7240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4" name="Google Shape;164;p18"/>
            <p:cNvSpPr txBox="1"/>
            <p:nvPr/>
          </p:nvSpPr>
          <p:spPr>
            <a:xfrm>
              <a:off x="836323" y="908511"/>
              <a:ext cx="9679276" cy="7240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625" lIns="76625" spcFirstLastPara="1" rIns="76625" wrap="square" tIns="766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b="0" i="0" lang="en-US" sz="1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STRENGTHS : good location(City Centre);qualified team ;wide menu , fresh and tasty food.</a:t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5" name="Google Shape;165;p18"/>
            <p:cNvSpPr/>
            <p:nvPr/>
          </p:nvSpPr>
          <p:spPr>
            <a:xfrm>
              <a:off x="0" y="1813624"/>
              <a:ext cx="10515600" cy="724089"/>
            </a:xfrm>
            <a:prstGeom prst="roundRect">
              <a:avLst>
                <a:gd fmla="val 10000" name="adj"/>
              </a:avLst>
            </a:prstGeom>
            <a:solidFill>
              <a:srgbClr val="0C9ED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6" name="Google Shape;166;p18"/>
            <p:cNvSpPr/>
            <p:nvPr/>
          </p:nvSpPr>
          <p:spPr>
            <a:xfrm>
              <a:off x="219037" y="1976544"/>
              <a:ext cx="398249" cy="398249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7" name="Google Shape;167;p18"/>
            <p:cNvSpPr/>
            <p:nvPr/>
          </p:nvSpPr>
          <p:spPr>
            <a:xfrm>
              <a:off x="836323" y="1813624"/>
              <a:ext cx="9679276" cy="7240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8" name="Google Shape;168;p18"/>
            <p:cNvSpPr txBox="1"/>
            <p:nvPr/>
          </p:nvSpPr>
          <p:spPr>
            <a:xfrm>
              <a:off x="836323" y="1813624"/>
              <a:ext cx="9679276" cy="7240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625" lIns="76625" spcFirstLastPara="1" rIns="76625" wrap="square" tIns="766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b="0" i="0" lang="en-US" sz="1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WEAKNESESS : not enough space ;building brand recognition and customer trust .</a:t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9" name="Google Shape;169;p18"/>
            <p:cNvSpPr/>
            <p:nvPr/>
          </p:nvSpPr>
          <p:spPr>
            <a:xfrm>
              <a:off x="0" y="2718736"/>
              <a:ext cx="10515600" cy="724089"/>
            </a:xfrm>
            <a:prstGeom prst="roundRect">
              <a:avLst>
                <a:gd fmla="val 10000" name="adj"/>
              </a:avLst>
            </a:prstGeom>
            <a:solidFill>
              <a:srgbClr val="A0289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0" name="Google Shape;170;p18"/>
            <p:cNvSpPr/>
            <p:nvPr/>
          </p:nvSpPr>
          <p:spPr>
            <a:xfrm>
              <a:off x="219037" y="2881656"/>
              <a:ext cx="398249" cy="398249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1" name="Google Shape;171;p18"/>
            <p:cNvSpPr/>
            <p:nvPr/>
          </p:nvSpPr>
          <p:spPr>
            <a:xfrm>
              <a:off x="836323" y="2718736"/>
              <a:ext cx="9679276" cy="7240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2" name="Google Shape;172;p18"/>
            <p:cNvSpPr txBox="1"/>
            <p:nvPr/>
          </p:nvSpPr>
          <p:spPr>
            <a:xfrm>
              <a:off x="836323" y="2718736"/>
              <a:ext cx="9679276" cy="7240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625" lIns="76625" spcFirstLastPara="1" rIns="76625" wrap="square" tIns="766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b="0" i="0" lang="en-US" sz="1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OPPORTUNITIES : diverse  menus and customers ; online ordering ; catering for events and hosting private functions ; implementing social media and online advertising focusing on highlighting unique aspects of Romanian cuisine .</a:t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3" name="Google Shape;173;p18"/>
            <p:cNvSpPr/>
            <p:nvPr/>
          </p:nvSpPr>
          <p:spPr>
            <a:xfrm>
              <a:off x="0" y="3623848"/>
              <a:ext cx="10515600" cy="724089"/>
            </a:xfrm>
            <a:prstGeom prst="roundRect">
              <a:avLst>
                <a:gd fmla="val 10000" name="adj"/>
              </a:avLst>
            </a:prstGeom>
            <a:solidFill>
              <a:srgbClr val="4EA62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4" name="Google Shape;174;p18"/>
            <p:cNvSpPr/>
            <p:nvPr/>
          </p:nvSpPr>
          <p:spPr>
            <a:xfrm>
              <a:off x="219037" y="3786768"/>
              <a:ext cx="398249" cy="398249"/>
            </a:xfrm>
            <a:prstGeom prst="rect">
              <a:avLst/>
            </a:prstGeom>
            <a:blipFill rotWithShape="1">
              <a:blip r:embed="rId7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5" name="Google Shape;175;p18"/>
            <p:cNvSpPr/>
            <p:nvPr/>
          </p:nvSpPr>
          <p:spPr>
            <a:xfrm>
              <a:off x="836323" y="3623848"/>
              <a:ext cx="9679276" cy="7240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6" name="Google Shape;176;p18"/>
            <p:cNvSpPr txBox="1"/>
            <p:nvPr/>
          </p:nvSpPr>
          <p:spPr>
            <a:xfrm>
              <a:off x="836323" y="3623848"/>
              <a:ext cx="9679276" cy="72408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76625" lIns="76625" spcFirstLastPara="1" rIns="76625" wrap="square" tIns="766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b="0" i="0" lang="en-US" sz="1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THREATS : competition ; market cost fluctuations ;economic fluctuations ; changing consumer trends </a:t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2" name="Google Shape;182;p19"/>
          <p:cNvSpPr txBox="1"/>
          <p:nvPr>
            <p:ph type="title"/>
          </p:nvPr>
        </p:nvSpPr>
        <p:spPr>
          <a:xfrm>
            <a:off x="838200" y="365125"/>
            <a:ext cx="9842237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600"/>
              <a:buFont typeface="Play"/>
              <a:buNone/>
            </a:pPr>
            <a:r>
              <a:rPr lang="en-US" sz="5600"/>
              <a:t>Applying</a:t>
            </a:r>
            <a:r>
              <a:rPr lang="en-US" sz="5600"/>
              <a:t> 4Ps</a:t>
            </a:r>
            <a:endParaRPr/>
          </a:p>
        </p:txBody>
      </p:sp>
      <p:cxnSp>
        <p:nvCxnSpPr>
          <p:cNvPr id="183" name="Google Shape;183;p19"/>
          <p:cNvCxnSpPr/>
          <p:nvPr/>
        </p:nvCxnSpPr>
        <p:spPr>
          <a:xfrm>
            <a:off x="715890" y="356812"/>
            <a:ext cx="0" cy="6492875"/>
          </a:xfrm>
          <a:prstGeom prst="straightConnector1">
            <a:avLst/>
          </a:prstGeom>
          <a:noFill/>
          <a:ln cap="sq" cmpd="sng" w="25400">
            <a:solidFill>
              <a:schemeClr val="accent1"/>
            </a:solidFill>
            <a:prstDash val="solid"/>
            <a:bevel/>
            <a:headEnd len="sm" w="sm" type="none"/>
            <a:tailEnd len="sm" w="sm" type="none"/>
          </a:ln>
        </p:spPr>
      </p:cxnSp>
      <p:sp>
        <p:nvSpPr>
          <p:cNvPr id="184" name="Google Shape;184;p19"/>
          <p:cNvSpPr/>
          <p:nvPr/>
        </p:nvSpPr>
        <p:spPr>
          <a:xfrm>
            <a:off x="10903882" y="591829"/>
            <a:ext cx="139039" cy="139039"/>
          </a:xfrm>
          <a:custGeom>
            <a:rect b="b" l="l" r="r" t="t"/>
            <a:pathLst>
              <a:path extrusionOk="0" h="139039" w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5" name="Google Shape;185;p19"/>
          <p:cNvSpPr/>
          <p:nvPr/>
        </p:nvSpPr>
        <p:spPr>
          <a:xfrm>
            <a:off x="11262662" y="821124"/>
            <a:ext cx="91138" cy="91138"/>
          </a:xfrm>
          <a:custGeom>
            <a:rect b="b" l="l" r="r" t="t"/>
            <a:pathLst>
              <a:path extrusionOk="0" h="91138" w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6" name="Google Shape;186;p19"/>
          <p:cNvSpPr/>
          <p:nvPr/>
        </p:nvSpPr>
        <p:spPr>
          <a:xfrm>
            <a:off x="10888342" y="1336268"/>
            <a:ext cx="127714" cy="127714"/>
          </a:xfrm>
          <a:custGeom>
            <a:rect b="b" l="l" r="r" t="t"/>
            <a:pathLst>
              <a:path extrusionOk="0" h="127714" w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87" name="Google Shape;187;p19"/>
          <p:cNvGrpSpPr/>
          <p:nvPr/>
        </p:nvGrpSpPr>
        <p:grpSpPr>
          <a:xfrm>
            <a:off x="838200" y="1825625"/>
            <a:ext cx="10515599" cy="4351337"/>
            <a:chOff x="0" y="0"/>
            <a:chExt cx="10515599" cy="4351337"/>
          </a:xfrm>
        </p:grpSpPr>
        <p:sp>
          <p:nvSpPr>
            <p:cNvPr id="188" name="Google Shape;188;p19"/>
            <p:cNvSpPr/>
            <p:nvPr/>
          </p:nvSpPr>
          <p:spPr>
            <a:xfrm>
              <a:off x="0" y="0"/>
              <a:ext cx="8412480" cy="957294"/>
            </a:xfrm>
            <a:prstGeom prst="roundRect">
              <a:avLst>
                <a:gd fmla="val 10000" name="adj"/>
              </a:avLst>
            </a:prstGeom>
            <a:solidFill>
              <a:srgbClr val="E97131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9" name="Google Shape;189;p19"/>
            <p:cNvSpPr txBox="1"/>
            <p:nvPr/>
          </p:nvSpPr>
          <p:spPr>
            <a:xfrm>
              <a:off x="28038" y="28038"/>
              <a:ext cx="7298593" cy="90121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5250" lIns="95250" spcFirstLastPara="1" rIns="95250" wrap="square" tIns="952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500"/>
                <a:buFont typeface="Arial"/>
                <a:buNone/>
              </a:pPr>
              <a:r>
                <a:rPr b="0" i="0" lang="en-US" sz="25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Product: variety,quality.</a:t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0" name="Google Shape;190;p19"/>
            <p:cNvSpPr/>
            <p:nvPr/>
          </p:nvSpPr>
          <p:spPr>
            <a:xfrm>
              <a:off x="704545" y="1131347"/>
              <a:ext cx="8412480" cy="957294"/>
            </a:xfrm>
            <a:prstGeom prst="roundRect">
              <a:avLst>
                <a:gd fmla="val 10000" name="adj"/>
              </a:avLst>
            </a:prstGeom>
            <a:solidFill>
              <a:srgbClr val="C8BE1E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1" name="Google Shape;191;p19"/>
            <p:cNvSpPr txBox="1"/>
            <p:nvPr/>
          </p:nvSpPr>
          <p:spPr>
            <a:xfrm>
              <a:off x="732583" y="1159385"/>
              <a:ext cx="7029617" cy="90121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5250" lIns="95250" spcFirstLastPara="1" rIns="95250" wrap="square" tIns="952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500"/>
                <a:buFont typeface="Arial"/>
                <a:buNone/>
              </a:pPr>
              <a:r>
                <a:rPr b="0" i="0" lang="en-US" sz="25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Price: discounts, promotions and  affordable prices.</a:t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2" name="Google Shape;192;p19"/>
            <p:cNvSpPr/>
            <p:nvPr/>
          </p:nvSpPr>
          <p:spPr>
            <a:xfrm>
              <a:off x="1398574" y="2262695"/>
              <a:ext cx="8412480" cy="957294"/>
            </a:xfrm>
            <a:prstGeom prst="roundRect">
              <a:avLst>
                <a:gd fmla="val 10000" name="adj"/>
              </a:avLst>
            </a:prstGeom>
            <a:solidFill>
              <a:srgbClr val="55971D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3" name="Google Shape;193;p19"/>
            <p:cNvSpPr txBox="1"/>
            <p:nvPr/>
          </p:nvSpPr>
          <p:spPr>
            <a:xfrm>
              <a:off x="1426612" y="2290733"/>
              <a:ext cx="7040133" cy="90121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5250" lIns="95250" spcFirstLastPara="1" rIns="95250" wrap="square" tIns="952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500"/>
                <a:buFont typeface="Arial"/>
                <a:buNone/>
              </a:pPr>
              <a:r>
                <a:rPr b="0" i="0" lang="en-US" sz="25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Place: high visibility and easy access for locals and visitors.</a:t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4" name="Google Shape;194;p19"/>
            <p:cNvSpPr/>
            <p:nvPr/>
          </p:nvSpPr>
          <p:spPr>
            <a:xfrm>
              <a:off x="2103119" y="3394043"/>
              <a:ext cx="8412480" cy="957294"/>
            </a:xfrm>
            <a:prstGeom prst="roundRect">
              <a:avLst>
                <a:gd fmla="val 10000" name="adj"/>
              </a:avLst>
            </a:prstGeom>
            <a:solidFill>
              <a:srgbClr val="186923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5" name="Google Shape;195;p19"/>
            <p:cNvSpPr txBox="1"/>
            <p:nvPr/>
          </p:nvSpPr>
          <p:spPr>
            <a:xfrm>
              <a:off x="2131157" y="3422081"/>
              <a:ext cx="7029617" cy="90121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5250" lIns="95250" spcFirstLastPara="1" rIns="95250" wrap="square" tIns="952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500"/>
                <a:buFont typeface="Arial"/>
                <a:buNone/>
              </a:pPr>
              <a:r>
                <a:rPr b="0" i="0" lang="en-US" sz="25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Promotion: social media, advertising.</a:t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6" name="Google Shape;196;p19"/>
            <p:cNvSpPr/>
            <p:nvPr/>
          </p:nvSpPr>
          <p:spPr>
            <a:xfrm>
              <a:off x="7790238" y="733200"/>
              <a:ext cx="622241" cy="622241"/>
            </a:xfrm>
            <a:prstGeom prst="downArrow">
              <a:avLst>
                <a:gd fmla="val 55000" name="adj1"/>
                <a:gd fmla="val 45000" name="adj2"/>
              </a:avLst>
            </a:prstGeom>
            <a:solidFill>
              <a:srgbClr val="F6D4CC">
                <a:alpha val="89411"/>
              </a:srgbClr>
            </a:solidFill>
            <a:ln cap="flat" cmpd="sng" w="19050">
              <a:solidFill>
                <a:srgbClr val="F6D4CC">
                  <a:alpha val="89411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7" name="Google Shape;197;p19"/>
            <p:cNvSpPr txBox="1"/>
            <p:nvPr/>
          </p:nvSpPr>
          <p:spPr>
            <a:xfrm>
              <a:off x="7930242" y="733200"/>
              <a:ext cx="342233" cy="46823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35550" lIns="35550" spcFirstLastPara="1" rIns="35550" wrap="square" tIns="355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800"/>
                <a:buFont typeface="Arial"/>
                <a:buNone/>
              </a:pPr>
              <a:r>
                <a:t/>
              </a:r>
              <a:endPara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8" name="Google Shape;198;p19"/>
            <p:cNvSpPr/>
            <p:nvPr/>
          </p:nvSpPr>
          <p:spPr>
            <a:xfrm>
              <a:off x="8494783" y="1864548"/>
              <a:ext cx="622241" cy="622241"/>
            </a:xfrm>
            <a:prstGeom prst="downArrow">
              <a:avLst>
                <a:gd fmla="val 55000" name="adj1"/>
                <a:gd fmla="val 45000" name="adj2"/>
              </a:avLst>
            </a:prstGeom>
            <a:solidFill>
              <a:srgbClr val="E2E6C8">
                <a:alpha val="89411"/>
              </a:srgbClr>
            </a:solidFill>
            <a:ln cap="flat" cmpd="sng" w="19050">
              <a:solidFill>
                <a:srgbClr val="E2E6C8">
                  <a:alpha val="89411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9" name="Google Shape;199;p19"/>
            <p:cNvSpPr txBox="1"/>
            <p:nvPr/>
          </p:nvSpPr>
          <p:spPr>
            <a:xfrm>
              <a:off x="8634787" y="1864548"/>
              <a:ext cx="342233" cy="46823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35550" lIns="35550" spcFirstLastPara="1" rIns="35550" wrap="square" tIns="355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800"/>
                <a:buFont typeface="Arial"/>
                <a:buNone/>
              </a:pPr>
              <a:r>
                <a:t/>
              </a:r>
              <a:endPara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0" name="Google Shape;200;p19"/>
            <p:cNvSpPr/>
            <p:nvPr/>
          </p:nvSpPr>
          <p:spPr>
            <a:xfrm>
              <a:off x="9188813" y="2995896"/>
              <a:ext cx="622241" cy="622241"/>
            </a:xfrm>
            <a:prstGeom prst="downArrow">
              <a:avLst>
                <a:gd fmla="val 55000" name="adj1"/>
                <a:gd fmla="val 45000" name="adj2"/>
              </a:avLst>
            </a:prstGeom>
            <a:solidFill>
              <a:srgbClr val="CAD2CA">
                <a:alpha val="89411"/>
              </a:srgbClr>
            </a:solidFill>
            <a:ln cap="flat" cmpd="sng" w="19050">
              <a:solidFill>
                <a:srgbClr val="CAD2CA">
                  <a:alpha val="89411"/>
                </a:srgbClr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1" name="Google Shape;201;p19"/>
            <p:cNvSpPr txBox="1"/>
            <p:nvPr/>
          </p:nvSpPr>
          <p:spPr>
            <a:xfrm>
              <a:off x="9328817" y="2995896"/>
              <a:ext cx="342233" cy="46823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35550" lIns="35550" spcFirstLastPara="1" rIns="35550" wrap="square" tIns="355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800"/>
                <a:buFont typeface="Arial"/>
                <a:buNone/>
              </a:pPr>
              <a:r>
                <a:t/>
              </a:r>
              <a:endPara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20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lang="en-US"/>
              <a:t>Cash flow</a:t>
            </a:r>
            <a:endParaRPr/>
          </a:p>
        </p:txBody>
      </p:sp>
      <p:pic>
        <p:nvPicPr>
          <p:cNvPr id="207" name="Google Shape;207;p20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38200" y="1240972"/>
            <a:ext cx="10515600" cy="56170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1"/>
          <p:cNvSpPr txBox="1"/>
          <p:nvPr>
            <p:ph type="title"/>
          </p:nvPr>
        </p:nvSpPr>
        <p:spPr>
          <a:xfrm>
            <a:off x="838200" y="648154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lang="en-US"/>
              <a:t>References </a:t>
            </a:r>
            <a:endParaRPr/>
          </a:p>
        </p:txBody>
      </p:sp>
      <p:sp>
        <p:nvSpPr>
          <p:cNvPr id="213" name="Google Shape;213;p21"/>
          <p:cNvSpPr txBox="1"/>
          <p:nvPr>
            <p:ph idx="1" type="body"/>
          </p:nvPr>
        </p:nvSpPr>
        <p:spPr>
          <a:xfrm>
            <a:off x="838200" y="1654628"/>
            <a:ext cx="10515600" cy="482237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55000" lnSpcReduction="20000"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/>
              <a:t>Accounts and Legal (2023). Private limited company advantages and disadvantages. [online] Accounts And Legal. Available at: https://accountsandlegal.co.uk/small-business-advice/private-limited-company-advantages-and-disadvantages/.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/>
              <a:t>Insurance, R.M.S. (2023). Why Restaurant Owners Need Comprehensive Insurance? [online] RMS Insurance - Welcome to RMS Insurance. Available at: https://www.rmsinsurance.com/blog/why-restaurant-owners-need-comprehensive-insurance/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/>
              <a:t>Kenton, W. (2023). SWOT Analysis: How to with Table and Example. [online] Investopedia. Available at: https://www.investopedia.com/terms/s/swot.asp.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/>
              <a:t>Migration Observatory Regional Profile UK’s top 10 countries of birth Percent of UK’s foreign born. (n.d.). Available at: https://migrationobservatory.ox.ac.uk/wp-content/uploads/2018/12/Migration-Observatory-Regional-Profile-West-Midlands.pdf.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/>
              <a:t>Premier Insurance Centre. (2017). What insurance do I need to set up a new Restaurant or Cafe? [online] Available at: https://www.premierins.co.uk/what-insurance-do-i-need-when-setting-up-a-new-restaurant-or-cafe-business/.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/>
              <a:t>Repanich, J. and Repanich, J. (2022). More Than 70,000 Restaurants Closed Because of the Pandemic, a New Report Estimates. [online] Robb Report. Available at: https://robbreport.com/lifestyle/news/how-many-restaurants-closed-pandemic-1234694652/.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/>
              <a:t>rmcentre.org.uk. (n.d.). Home Office stats on EU Settlement - Refugee and Migrant Centre. [online] Available at: https://rmcentre.org.uk/home-office-stats-on-eu-settlement/#:~:text=The%20top%20four%20nationalities%20in 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/>
              <a:t>Twin, A. (2024). The 4 Ps of Marketing and How To Use Them in Your Strategy. [online] Investopedia. Available at: https://www.investopedia.com/terms/f/four-ps.asp.</a:t>
            </a:r>
            <a:endParaRPr/>
          </a:p>
          <a:p>
            <a:pPr indent="-13081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/>
          </a:p>
          <a:p>
            <a:pPr indent="-13081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