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32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0AF74F-427C-DFD4-1494-25A3D6856557}" v="71" dt="2023-03-08T17:23:58.670"/>
    <p1510:client id="{9AFDFF58-A979-4CA3-810A-43AA37813403}" v="85" dt="2023-03-09T13:10:33.8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personio.com/hr-lexicon/team-models/" TargetMode="External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personio.com/hr-lexicon/team-models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9FD403-CED5-4FEC-9F52-70F697B33E6A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319BF7B-F03A-4CA4-9193-D0C7D24E22F6}">
      <dgm:prSet/>
      <dgm:spPr/>
      <dgm:t>
        <a:bodyPr/>
        <a:lstStyle/>
        <a:p>
          <a:r>
            <a:rPr lang="en-US"/>
            <a:t>A group of individuals who, while having varied levels of expertise and experience, can act as an integrated unit.</a:t>
          </a:r>
        </a:p>
      </dgm:t>
    </dgm:pt>
    <dgm:pt modelId="{BDE08B2D-3F53-4C63-A40E-CA17C716BF76}" type="parTrans" cxnId="{8D778FF7-800D-4805-9737-32F4D00A4E91}">
      <dgm:prSet/>
      <dgm:spPr/>
      <dgm:t>
        <a:bodyPr/>
        <a:lstStyle/>
        <a:p>
          <a:endParaRPr lang="en-US"/>
        </a:p>
      </dgm:t>
    </dgm:pt>
    <dgm:pt modelId="{C7577237-7F38-4A09-BB72-7ABB1AC25CF5}" type="sibTrans" cxnId="{8D778FF7-800D-4805-9737-32F4D00A4E91}">
      <dgm:prSet/>
      <dgm:spPr/>
      <dgm:t>
        <a:bodyPr/>
        <a:lstStyle/>
        <a:p>
          <a:endParaRPr lang="en-US"/>
        </a:p>
      </dgm:t>
    </dgm:pt>
    <dgm:pt modelId="{6E33A3C4-3B45-4C7C-88FC-A94A7CA71197}">
      <dgm:prSet/>
      <dgm:spPr/>
      <dgm:t>
        <a:bodyPr/>
        <a:lstStyle/>
        <a:p>
          <a:r>
            <a:rPr lang="en-US"/>
            <a:t>Keep open lines of communication and a collaborative spirit to solve patient concerns that a single medical profession cannot satisfactorily address.</a:t>
          </a:r>
        </a:p>
      </dgm:t>
    </dgm:pt>
    <dgm:pt modelId="{0A0841B5-F1DC-4AE1-B1EB-76D0A6996114}" type="parTrans" cxnId="{02C66C21-A0F2-4374-8B45-84D0B43B13F1}">
      <dgm:prSet/>
      <dgm:spPr/>
      <dgm:t>
        <a:bodyPr/>
        <a:lstStyle/>
        <a:p>
          <a:endParaRPr lang="en-US"/>
        </a:p>
      </dgm:t>
    </dgm:pt>
    <dgm:pt modelId="{A6A59BD9-98E3-4E2D-AA71-16F5C70D0D68}" type="sibTrans" cxnId="{02C66C21-A0F2-4374-8B45-84D0B43B13F1}">
      <dgm:prSet/>
      <dgm:spPr/>
      <dgm:t>
        <a:bodyPr/>
        <a:lstStyle/>
        <a:p>
          <a:endParaRPr lang="en-US"/>
        </a:p>
      </dgm:t>
    </dgm:pt>
    <dgm:pt modelId="{7EC43052-8792-416A-A13D-0A74A0AA85A9}">
      <dgm:prSet/>
      <dgm:spPr/>
      <dgm:t>
        <a:bodyPr/>
        <a:lstStyle/>
        <a:p>
          <a:r>
            <a:rPr lang="en-US"/>
            <a:t>Participate in the diagnosis and treatment of patient concerns together.</a:t>
          </a:r>
        </a:p>
      </dgm:t>
    </dgm:pt>
    <dgm:pt modelId="{B61EA73C-C10B-4A7D-BAC5-C3FD1B697C5E}" type="parTrans" cxnId="{156C4EAB-3559-4498-89E2-9497D388587A}">
      <dgm:prSet/>
      <dgm:spPr/>
      <dgm:t>
        <a:bodyPr/>
        <a:lstStyle/>
        <a:p>
          <a:endParaRPr lang="en-US"/>
        </a:p>
      </dgm:t>
    </dgm:pt>
    <dgm:pt modelId="{F39A4B71-CD2F-40D8-8221-312BCE50F21E}" type="sibTrans" cxnId="{156C4EAB-3559-4498-89E2-9497D388587A}">
      <dgm:prSet/>
      <dgm:spPr/>
      <dgm:t>
        <a:bodyPr/>
        <a:lstStyle/>
        <a:p>
          <a:endParaRPr lang="en-US"/>
        </a:p>
      </dgm:t>
    </dgm:pt>
    <dgm:pt modelId="{78DCE00C-8F98-440F-957F-97814AC3FE7A}">
      <dgm:prSet/>
      <dgm:spPr/>
      <dgm:t>
        <a:bodyPr/>
        <a:lstStyle/>
        <a:p>
          <a:r>
            <a:rPr lang="en-US"/>
            <a:t>Shared responsibilities for guiding the ship in the right direction.</a:t>
          </a:r>
        </a:p>
      </dgm:t>
    </dgm:pt>
    <dgm:pt modelId="{E5EC251B-8152-4F23-985F-B9CFA0903B6A}" type="parTrans" cxnId="{C3BE6DF5-770A-4B9B-9F98-49E16041271D}">
      <dgm:prSet/>
      <dgm:spPr/>
      <dgm:t>
        <a:bodyPr/>
        <a:lstStyle/>
        <a:p>
          <a:endParaRPr lang="en-US"/>
        </a:p>
      </dgm:t>
    </dgm:pt>
    <dgm:pt modelId="{DB806BA8-D22E-4E52-863A-51E7A97A5596}" type="sibTrans" cxnId="{C3BE6DF5-770A-4B9B-9F98-49E16041271D}">
      <dgm:prSet/>
      <dgm:spPr/>
      <dgm:t>
        <a:bodyPr/>
        <a:lstStyle/>
        <a:p>
          <a:endParaRPr lang="en-US"/>
        </a:p>
      </dgm:t>
    </dgm:pt>
    <dgm:pt modelId="{139C5995-8D24-4C42-BF61-6189255CC333}">
      <dgm:prSet/>
      <dgm:spPr/>
      <dgm:t>
        <a:bodyPr/>
        <a:lstStyle/>
        <a:p>
          <a:r>
            <a:rPr lang="en-US"/>
            <a:t>In this presentation, my topic of discussion is significance of working in teams in health and social care.</a:t>
          </a:r>
        </a:p>
      </dgm:t>
    </dgm:pt>
    <dgm:pt modelId="{3A7A9C1C-30BD-40D2-B5BA-5A7005DB88CC}" type="parTrans" cxnId="{CB2574BE-F6FF-48FC-9CEC-A03D38B10E3C}">
      <dgm:prSet/>
      <dgm:spPr/>
      <dgm:t>
        <a:bodyPr/>
        <a:lstStyle/>
        <a:p>
          <a:endParaRPr lang="en-US"/>
        </a:p>
      </dgm:t>
    </dgm:pt>
    <dgm:pt modelId="{14C58AE7-EF81-476F-928E-A17496B439B8}" type="sibTrans" cxnId="{CB2574BE-F6FF-48FC-9CEC-A03D38B10E3C}">
      <dgm:prSet/>
      <dgm:spPr/>
      <dgm:t>
        <a:bodyPr/>
        <a:lstStyle/>
        <a:p>
          <a:endParaRPr lang="en-US"/>
        </a:p>
      </dgm:t>
    </dgm:pt>
    <dgm:pt modelId="{38C838E7-F2D2-4728-A7DA-D9F5501B2CA6}" type="pres">
      <dgm:prSet presAssocID="{DF9FD403-CED5-4FEC-9F52-70F697B33E6A}" presName="outerComposite" presStyleCnt="0">
        <dgm:presLayoutVars>
          <dgm:chMax val="5"/>
          <dgm:dir/>
          <dgm:resizeHandles val="exact"/>
        </dgm:presLayoutVars>
      </dgm:prSet>
      <dgm:spPr/>
    </dgm:pt>
    <dgm:pt modelId="{43A58FC0-61B3-4E01-A4E8-C5257DEC538F}" type="pres">
      <dgm:prSet presAssocID="{DF9FD403-CED5-4FEC-9F52-70F697B33E6A}" presName="dummyMaxCanvas" presStyleCnt="0">
        <dgm:presLayoutVars/>
      </dgm:prSet>
      <dgm:spPr/>
    </dgm:pt>
    <dgm:pt modelId="{0C03135C-21FB-4D3A-83A4-F3A5408B6217}" type="pres">
      <dgm:prSet presAssocID="{DF9FD403-CED5-4FEC-9F52-70F697B33E6A}" presName="FiveNodes_1" presStyleLbl="node1" presStyleIdx="0" presStyleCnt="5">
        <dgm:presLayoutVars>
          <dgm:bulletEnabled val="1"/>
        </dgm:presLayoutVars>
      </dgm:prSet>
      <dgm:spPr/>
    </dgm:pt>
    <dgm:pt modelId="{2859FD07-1766-46E2-BE66-9723A417B154}" type="pres">
      <dgm:prSet presAssocID="{DF9FD403-CED5-4FEC-9F52-70F697B33E6A}" presName="FiveNodes_2" presStyleLbl="node1" presStyleIdx="1" presStyleCnt="5">
        <dgm:presLayoutVars>
          <dgm:bulletEnabled val="1"/>
        </dgm:presLayoutVars>
      </dgm:prSet>
      <dgm:spPr/>
    </dgm:pt>
    <dgm:pt modelId="{E31B48D6-6810-4E7F-8D11-5BFD08D51A32}" type="pres">
      <dgm:prSet presAssocID="{DF9FD403-CED5-4FEC-9F52-70F697B33E6A}" presName="FiveNodes_3" presStyleLbl="node1" presStyleIdx="2" presStyleCnt="5">
        <dgm:presLayoutVars>
          <dgm:bulletEnabled val="1"/>
        </dgm:presLayoutVars>
      </dgm:prSet>
      <dgm:spPr/>
    </dgm:pt>
    <dgm:pt modelId="{38CA0D95-A26E-467C-A880-C5F1C9821FE9}" type="pres">
      <dgm:prSet presAssocID="{DF9FD403-CED5-4FEC-9F52-70F697B33E6A}" presName="FiveNodes_4" presStyleLbl="node1" presStyleIdx="3" presStyleCnt="5">
        <dgm:presLayoutVars>
          <dgm:bulletEnabled val="1"/>
        </dgm:presLayoutVars>
      </dgm:prSet>
      <dgm:spPr/>
    </dgm:pt>
    <dgm:pt modelId="{C5037C3E-D1EA-4E0A-9B7A-5393F1864D3D}" type="pres">
      <dgm:prSet presAssocID="{DF9FD403-CED5-4FEC-9F52-70F697B33E6A}" presName="FiveNodes_5" presStyleLbl="node1" presStyleIdx="4" presStyleCnt="5">
        <dgm:presLayoutVars>
          <dgm:bulletEnabled val="1"/>
        </dgm:presLayoutVars>
      </dgm:prSet>
      <dgm:spPr/>
    </dgm:pt>
    <dgm:pt modelId="{ED666C33-9881-4746-9612-99BD1A379A6C}" type="pres">
      <dgm:prSet presAssocID="{DF9FD403-CED5-4FEC-9F52-70F697B33E6A}" presName="FiveConn_1-2" presStyleLbl="fgAccFollowNode1" presStyleIdx="0" presStyleCnt="4">
        <dgm:presLayoutVars>
          <dgm:bulletEnabled val="1"/>
        </dgm:presLayoutVars>
      </dgm:prSet>
      <dgm:spPr/>
    </dgm:pt>
    <dgm:pt modelId="{EC0F3881-7B82-43FD-933E-F76BC5D37F95}" type="pres">
      <dgm:prSet presAssocID="{DF9FD403-CED5-4FEC-9F52-70F697B33E6A}" presName="FiveConn_2-3" presStyleLbl="fgAccFollowNode1" presStyleIdx="1" presStyleCnt="4">
        <dgm:presLayoutVars>
          <dgm:bulletEnabled val="1"/>
        </dgm:presLayoutVars>
      </dgm:prSet>
      <dgm:spPr/>
    </dgm:pt>
    <dgm:pt modelId="{EB3A78A4-E7DF-4A9D-B9C5-A091A5ACE19A}" type="pres">
      <dgm:prSet presAssocID="{DF9FD403-CED5-4FEC-9F52-70F697B33E6A}" presName="FiveConn_3-4" presStyleLbl="fgAccFollowNode1" presStyleIdx="2" presStyleCnt="4">
        <dgm:presLayoutVars>
          <dgm:bulletEnabled val="1"/>
        </dgm:presLayoutVars>
      </dgm:prSet>
      <dgm:spPr/>
    </dgm:pt>
    <dgm:pt modelId="{81520D71-0F32-4E1B-8ED9-6459ACD0345A}" type="pres">
      <dgm:prSet presAssocID="{DF9FD403-CED5-4FEC-9F52-70F697B33E6A}" presName="FiveConn_4-5" presStyleLbl="fgAccFollowNode1" presStyleIdx="3" presStyleCnt="4">
        <dgm:presLayoutVars>
          <dgm:bulletEnabled val="1"/>
        </dgm:presLayoutVars>
      </dgm:prSet>
      <dgm:spPr/>
    </dgm:pt>
    <dgm:pt modelId="{4EAF886B-D3C8-46C9-BD92-71C315109E44}" type="pres">
      <dgm:prSet presAssocID="{DF9FD403-CED5-4FEC-9F52-70F697B33E6A}" presName="FiveNodes_1_text" presStyleLbl="node1" presStyleIdx="4" presStyleCnt="5">
        <dgm:presLayoutVars>
          <dgm:bulletEnabled val="1"/>
        </dgm:presLayoutVars>
      </dgm:prSet>
      <dgm:spPr/>
    </dgm:pt>
    <dgm:pt modelId="{4E595497-23EE-4A1D-BD3D-3D41DD066452}" type="pres">
      <dgm:prSet presAssocID="{DF9FD403-CED5-4FEC-9F52-70F697B33E6A}" presName="FiveNodes_2_text" presStyleLbl="node1" presStyleIdx="4" presStyleCnt="5">
        <dgm:presLayoutVars>
          <dgm:bulletEnabled val="1"/>
        </dgm:presLayoutVars>
      </dgm:prSet>
      <dgm:spPr/>
    </dgm:pt>
    <dgm:pt modelId="{0329E4CD-3300-40E9-BD87-64C69A9A7D85}" type="pres">
      <dgm:prSet presAssocID="{DF9FD403-CED5-4FEC-9F52-70F697B33E6A}" presName="FiveNodes_3_text" presStyleLbl="node1" presStyleIdx="4" presStyleCnt="5">
        <dgm:presLayoutVars>
          <dgm:bulletEnabled val="1"/>
        </dgm:presLayoutVars>
      </dgm:prSet>
      <dgm:spPr/>
    </dgm:pt>
    <dgm:pt modelId="{714A65AA-CBA6-4680-A683-41C4A50CD8B7}" type="pres">
      <dgm:prSet presAssocID="{DF9FD403-CED5-4FEC-9F52-70F697B33E6A}" presName="FiveNodes_4_text" presStyleLbl="node1" presStyleIdx="4" presStyleCnt="5">
        <dgm:presLayoutVars>
          <dgm:bulletEnabled val="1"/>
        </dgm:presLayoutVars>
      </dgm:prSet>
      <dgm:spPr/>
    </dgm:pt>
    <dgm:pt modelId="{AF04E259-B8CE-4EF1-AE2E-7AFF2F603147}" type="pres">
      <dgm:prSet presAssocID="{DF9FD403-CED5-4FEC-9F52-70F697B33E6A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B8F650E-58CC-44C5-8E1A-8329F0B83791}" type="presOf" srcId="{DB806BA8-D22E-4E52-863A-51E7A97A5596}" destId="{81520D71-0F32-4E1B-8ED9-6459ACD0345A}" srcOrd="0" destOrd="0" presId="urn:microsoft.com/office/officeart/2005/8/layout/vProcess5"/>
    <dgm:cxn modelId="{FD8CDB17-4BF7-4743-A841-889DC773488D}" type="presOf" srcId="{A6A59BD9-98E3-4E2D-AA71-16F5C70D0D68}" destId="{EC0F3881-7B82-43FD-933E-F76BC5D37F95}" srcOrd="0" destOrd="0" presId="urn:microsoft.com/office/officeart/2005/8/layout/vProcess5"/>
    <dgm:cxn modelId="{78A4A41F-86B3-48CC-9DAC-09AD37097A1F}" type="presOf" srcId="{6E33A3C4-3B45-4C7C-88FC-A94A7CA71197}" destId="{2859FD07-1766-46E2-BE66-9723A417B154}" srcOrd="0" destOrd="0" presId="urn:microsoft.com/office/officeart/2005/8/layout/vProcess5"/>
    <dgm:cxn modelId="{02C66C21-A0F2-4374-8B45-84D0B43B13F1}" srcId="{DF9FD403-CED5-4FEC-9F52-70F697B33E6A}" destId="{6E33A3C4-3B45-4C7C-88FC-A94A7CA71197}" srcOrd="1" destOrd="0" parTransId="{0A0841B5-F1DC-4AE1-B1EB-76D0A6996114}" sibTransId="{A6A59BD9-98E3-4E2D-AA71-16F5C70D0D68}"/>
    <dgm:cxn modelId="{2A074525-DA2F-4D1E-A9C7-1A4C1F0D5AC3}" type="presOf" srcId="{C7577237-7F38-4A09-BB72-7ABB1AC25CF5}" destId="{ED666C33-9881-4746-9612-99BD1A379A6C}" srcOrd="0" destOrd="0" presId="urn:microsoft.com/office/officeart/2005/8/layout/vProcess5"/>
    <dgm:cxn modelId="{0BCFA737-EF2E-40E9-A0B6-43E9C6FD8DCB}" type="presOf" srcId="{DF9FD403-CED5-4FEC-9F52-70F697B33E6A}" destId="{38C838E7-F2D2-4728-A7DA-D9F5501B2CA6}" srcOrd="0" destOrd="0" presId="urn:microsoft.com/office/officeart/2005/8/layout/vProcess5"/>
    <dgm:cxn modelId="{9A987A4C-839D-471D-9AD7-79D3D622F8C2}" type="presOf" srcId="{78DCE00C-8F98-440F-957F-97814AC3FE7A}" destId="{38CA0D95-A26E-467C-A880-C5F1C9821FE9}" srcOrd="0" destOrd="0" presId="urn:microsoft.com/office/officeart/2005/8/layout/vProcess5"/>
    <dgm:cxn modelId="{E19FFC74-315E-403C-9254-BAB4E46BF320}" type="presOf" srcId="{139C5995-8D24-4C42-BF61-6189255CC333}" destId="{C5037C3E-D1EA-4E0A-9B7A-5393F1864D3D}" srcOrd="0" destOrd="0" presId="urn:microsoft.com/office/officeart/2005/8/layout/vProcess5"/>
    <dgm:cxn modelId="{C7AA2D82-DBE3-4A59-9CC1-6FE4C339076D}" type="presOf" srcId="{139C5995-8D24-4C42-BF61-6189255CC333}" destId="{AF04E259-B8CE-4EF1-AE2E-7AFF2F603147}" srcOrd="1" destOrd="0" presId="urn:microsoft.com/office/officeart/2005/8/layout/vProcess5"/>
    <dgm:cxn modelId="{CBFC2A87-61B9-498E-9DCD-A0E6E0EE1899}" type="presOf" srcId="{7EC43052-8792-416A-A13D-0A74A0AA85A9}" destId="{E31B48D6-6810-4E7F-8D11-5BFD08D51A32}" srcOrd="0" destOrd="0" presId="urn:microsoft.com/office/officeart/2005/8/layout/vProcess5"/>
    <dgm:cxn modelId="{8FE56B96-29D4-4897-91A9-312C05BB9847}" type="presOf" srcId="{E319BF7B-F03A-4CA4-9193-D0C7D24E22F6}" destId="{4EAF886B-D3C8-46C9-BD92-71C315109E44}" srcOrd="1" destOrd="0" presId="urn:microsoft.com/office/officeart/2005/8/layout/vProcess5"/>
    <dgm:cxn modelId="{F4D199A0-94E2-4C2D-9B86-4EF3D7865F06}" type="presOf" srcId="{E319BF7B-F03A-4CA4-9193-D0C7D24E22F6}" destId="{0C03135C-21FB-4D3A-83A4-F3A5408B6217}" srcOrd="0" destOrd="0" presId="urn:microsoft.com/office/officeart/2005/8/layout/vProcess5"/>
    <dgm:cxn modelId="{B2E59CA4-AB1E-42D6-B8AB-6A127026F643}" type="presOf" srcId="{7EC43052-8792-416A-A13D-0A74A0AA85A9}" destId="{0329E4CD-3300-40E9-BD87-64C69A9A7D85}" srcOrd="1" destOrd="0" presId="urn:microsoft.com/office/officeart/2005/8/layout/vProcess5"/>
    <dgm:cxn modelId="{9ED152A6-2B32-415F-B80C-C6E03DDAE7E4}" type="presOf" srcId="{6E33A3C4-3B45-4C7C-88FC-A94A7CA71197}" destId="{4E595497-23EE-4A1D-BD3D-3D41DD066452}" srcOrd="1" destOrd="0" presId="urn:microsoft.com/office/officeart/2005/8/layout/vProcess5"/>
    <dgm:cxn modelId="{156C4EAB-3559-4498-89E2-9497D388587A}" srcId="{DF9FD403-CED5-4FEC-9F52-70F697B33E6A}" destId="{7EC43052-8792-416A-A13D-0A74A0AA85A9}" srcOrd="2" destOrd="0" parTransId="{B61EA73C-C10B-4A7D-BAC5-C3FD1B697C5E}" sibTransId="{F39A4B71-CD2F-40D8-8221-312BCE50F21E}"/>
    <dgm:cxn modelId="{CB2574BE-F6FF-48FC-9CEC-A03D38B10E3C}" srcId="{DF9FD403-CED5-4FEC-9F52-70F697B33E6A}" destId="{139C5995-8D24-4C42-BF61-6189255CC333}" srcOrd="4" destOrd="0" parTransId="{3A7A9C1C-30BD-40D2-B5BA-5A7005DB88CC}" sibTransId="{14C58AE7-EF81-476F-928E-A17496B439B8}"/>
    <dgm:cxn modelId="{CF6647EE-1A3B-4CCD-AD0E-F8C0D6E2B1C6}" type="presOf" srcId="{78DCE00C-8F98-440F-957F-97814AC3FE7A}" destId="{714A65AA-CBA6-4680-A683-41C4A50CD8B7}" srcOrd="1" destOrd="0" presId="urn:microsoft.com/office/officeart/2005/8/layout/vProcess5"/>
    <dgm:cxn modelId="{C3BE6DF5-770A-4B9B-9F98-49E16041271D}" srcId="{DF9FD403-CED5-4FEC-9F52-70F697B33E6A}" destId="{78DCE00C-8F98-440F-957F-97814AC3FE7A}" srcOrd="3" destOrd="0" parTransId="{E5EC251B-8152-4F23-985F-B9CFA0903B6A}" sibTransId="{DB806BA8-D22E-4E52-863A-51E7A97A5596}"/>
    <dgm:cxn modelId="{8D778FF7-800D-4805-9737-32F4D00A4E91}" srcId="{DF9FD403-CED5-4FEC-9F52-70F697B33E6A}" destId="{E319BF7B-F03A-4CA4-9193-D0C7D24E22F6}" srcOrd="0" destOrd="0" parTransId="{BDE08B2D-3F53-4C63-A40E-CA17C716BF76}" sibTransId="{C7577237-7F38-4A09-BB72-7ABB1AC25CF5}"/>
    <dgm:cxn modelId="{A74CE9F8-D380-43D9-A5B3-CD654D6E1764}" type="presOf" srcId="{F39A4B71-CD2F-40D8-8221-312BCE50F21E}" destId="{EB3A78A4-E7DF-4A9D-B9C5-A091A5ACE19A}" srcOrd="0" destOrd="0" presId="urn:microsoft.com/office/officeart/2005/8/layout/vProcess5"/>
    <dgm:cxn modelId="{E87E3F25-ED11-4CC7-A950-C8ABA4419602}" type="presParOf" srcId="{38C838E7-F2D2-4728-A7DA-D9F5501B2CA6}" destId="{43A58FC0-61B3-4E01-A4E8-C5257DEC538F}" srcOrd="0" destOrd="0" presId="urn:microsoft.com/office/officeart/2005/8/layout/vProcess5"/>
    <dgm:cxn modelId="{47B10C19-82A3-4280-B2AE-7401547B1E73}" type="presParOf" srcId="{38C838E7-F2D2-4728-A7DA-D9F5501B2CA6}" destId="{0C03135C-21FB-4D3A-83A4-F3A5408B6217}" srcOrd="1" destOrd="0" presId="urn:microsoft.com/office/officeart/2005/8/layout/vProcess5"/>
    <dgm:cxn modelId="{2A6CDE73-DBE3-4021-8A65-40428338C0F4}" type="presParOf" srcId="{38C838E7-F2D2-4728-A7DA-D9F5501B2CA6}" destId="{2859FD07-1766-46E2-BE66-9723A417B154}" srcOrd="2" destOrd="0" presId="urn:microsoft.com/office/officeart/2005/8/layout/vProcess5"/>
    <dgm:cxn modelId="{80667F73-AFD5-41A9-A2D9-9C749310CBBC}" type="presParOf" srcId="{38C838E7-F2D2-4728-A7DA-D9F5501B2CA6}" destId="{E31B48D6-6810-4E7F-8D11-5BFD08D51A32}" srcOrd="3" destOrd="0" presId="urn:microsoft.com/office/officeart/2005/8/layout/vProcess5"/>
    <dgm:cxn modelId="{DD5824EB-0DB8-45D5-87F7-0C8F4EFBA49F}" type="presParOf" srcId="{38C838E7-F2D2-4728-A7DA-D9F5501B2CA6}" destId="{38CA0D95-A26E-467C-A880-C5F1C9821FE9}" srcOrd="4" destOrd="0" presId="urn:microsoft.com/office/officeart/2005/8/layout/vProcess5"/>
    <dgm:cxn modelId="{6F716CB6-EA8D-453C-81BE-C1F7BCEF33DD}" type="presParOf" srcId="{38C838E7-F2D2-4728-A7DA-D9F5501B2CA6}" destId="{C5037C3E-D1EA-4E0A-9B7A-5393F1864D3D}" srcOrd="5" destOrd="0" presId="urn:microsoft.com/office/officeart/2005/8/layout/vProcess5"/>
    <dgm:cxn modelId="{433F2633-36B9-4803-A57D-E0C36A4078A2}" type="presParOf" srcId="{38C838E7-F2D2-4728-A7DA-D9F5501B2CA6}" destId="{ED666C33-9881-4746-9612-99BD1A379A6C}" srcOrd="6" destOrd="0" presId="urn:microsoft.com/office/officeart/2005/8/layout/vProcess5"/>
    <dgm:cxn modelId="{A6BA6517-3EF6-4AC1-83B3-9A3FFB69169C}" type="presParOf" srcId="{38C838E7-F2D2-4728-A7DA-D9F5501B2CA6}" destId="{EC0F3881-7B82-43FD-933E-F76BC5D37F95}" srcOrd="7" destOrd="0" presId="urn:microsoft.com/office/officeart/2005/8/layout/vProcess5"/>
    <dgm:cxn modelId="{16DFF510-E55C-4A36-A387-AC0E3406D785}" type="presParOf" srcId="{38C838E7-F2D2-4728-A7DA-D9F5501B2CA6}" destId="{EB3A78A4-E7DF-4A9D-B9C5-A091A5ACE19A}" srcOrd="8" destOrd="0" presId="urn:microsoft.com/office/officeart/2005/8/layout/vProcess5"/>
    <dgm:cxn modelId="{C1DFC4B2-04D5-40A0-9786-3193DD32302A}" type="presParOf" srcId="{38C838E7-F2D2-4728-A7DA-D9F5501B2CA6}" destId="{81520D71-0F32-4E1B-8ED9-6459ACD0345A}" srcOrd="9" destOrd="0" presId="urn:microsoft.com/office/officeart/2005/8/layout/vProcess5"/>
    <dgm:cxn modelId="{7DEFE938-2F9D-461E-AEA6-E6EC061940FF}" type="presParOf" srcId="{38C838E7-F2D2-4728-A7DA-D9F5501B2CA6}" destId="{4EAF886B-D3C8-46C9-BD92-71C315109E44}" srcOrd="10" destOrd="0" presId="urn:microsoft.com/office/officeart/2005/8/layout/vProcess5"/>
    <dgm:cxn modelId="{7C623D86-7A25-4AED-96EA-2C4AAB2DD1B7}" type="presParOf" srcId="{38C838E7-F2D2-4728-A7DA-D9F5501B2CA6}" destId="{4E595497-23EE-4A1D-BD3D-3D41DD066452}" srcOrd="11" destOrd="0" presId="urn:microsoft.com/office/officeart/2005/8/layout/vProcess5"/>
    <dgm:cxn modelId="{DB43E1DA-79B0-462D-9C87-4C09E157F726}" type="presParOf" srcId="{38C838E7-F2D2-4728-A7DA-D9F5501B2CA6}" destId="{0329E4CD-3300-40E9-BD87-64C69A9A7D85}" srcOrd="12" destOrd="0" presId="urn:microsoft.com/office/officeart/2005/8/layout/vProcess5"/>
    <dgm:cxn modelId="{7E67731D-7241-4698-BAAF-282BB0F023BD}" type="presParOf" srcId="{38C838E7-F2D2-4728-A7DA-D9F5501B2CA6}" destId="{714A65AA-CBA6-4680-A683-41C4A50CD8B7}" srcOrd="13" destOrd="0" presId="urn:microsoft.com/office/officeart/2005/8/layout/vProcess5"/>
    <dgm:cxn modelId="{2C7A47E2-C8AD-4D09-B016-B726C6A36FDF}" type="presParOf" srcId="{38C838E7-F2D2-4728-A7DA-D9F5501B2CA6}" destId="{AF04E259-B8CE-4EF1-AE2E-7AFF2F603147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35246E7-4F23-4F68-8F1A-5D9844D34A03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DEDC8E2-B62D-41FA-B254-A591552EA9D1}">
      <dgm:prSet/>
      <dgm:spPr/>
      <dgm:t>
        <a:bodyPr/>
        <a:lstStyle/>
        <a:p>
          <a:r>
            <a:rPr lang="en-US"/>
            <a:t>The available evidence implies that</a:t>
          </a:r>
        </a:p>
      </dgm:t>
    </dgm:pt>
    <dgm:pt modelId="{5D1E4C22-7017-499A-B3EF-3E1156F73A7F}" type="parTrans" cxnId="{4699BE97-2F63-46DB-95BC-D300E7E976D1}">
      <dgm:prSet/>
      <dgm:spPr/>
      <dgm:t>
        <a:bodyPr/>
        <a:lstStyle/>
        <a:p>
          <a:endParaRPr lang="en-US"/>
        </a:p>
      </dgm:t>
    </dgm:pt>
    <dgm:pt modelId="{500F943C-46A3-4EC8-BA3D-56D9FBDD3E84}" type="sibTrans" cxnId="{4699BE97-2F63-46DB-95BC-D300E7E976D1}">
      <dgm:prSet/>
      <dgm:spPr/>
      <dgm:t>
        <a:bodyPr/>
        <a:lstStyle/>
        <a:p>
          <a:endParaRPr lang="en-US"/>
        </a:p>
      </dgm:t>
    </dgm:pt>
    <dgm:pt modelId="{20C8063A-AF7E-4745-94FB-8178C55674A6}">
      <dgm:prSet/>
      <dgm:spPr/>
      <dgm:t>
        <a:bodyPr/>
        <a:lstStyle/>
        <a:p>
          <a:r>
            <a:rPr lang="en-US"/>
            <a:t>team-based treatment is superior.</a:t>
          </a:r>
        </a:p>
      </dgm:t>
    </dgm:pt>
    <dgm:pt modelId="{53585754-512C-4F7D-BF0C-0609F9AD5E9D}" type="parTrans" cxnId="{3D3529CD-0C1F-42DD-A556-BCF39B84D7C0}">
      <dgm:prSet/>
      <dgm:spPr/>
      <dgm:t>
        <a:bodyPr/>
        <a:lstStyle/>
        <a:p>
          <a:endParaRPr lang="en-US"/>
        </a:p>
      </dgm:t>
    </dgm:pt>
    <dgm:pt modelId="{5B35D88C-849C-499C-A748-714242982B8A}" type="sibTrans" cxnId="{3D3529CD-0C1F-42DD-A556-BCF39B84D7C0}">
      <dgm:prSet/>
      <dgm:spPr/>
      <dgm:t>
        <a:bodyPr/>
        <a:lstStyle/>
        <a:p>
          <a:endParaRPr lang="en-US"/>
        </a:p>
      </dgm:t>
    </dgm:pt>
    <dgm:pt modelId="{D3DC0EE4-C2BC-404B-B400-4B42BC2A0F20}">
      <dgm:prSet/>
      <dgm:spPr/>
      <dgm:t>
        <a:bodyPr/>
        <a:lstStyle/>
        <a:p>
          <a:r>
            <a:rPr lang="en-US"/>
            <a:t>improve safety and security,</a:t>
          </a:r>
        </a:p>
      </dgm:t>
    </dgm:pt>
    <dgm:pt modelId="{0A97BEF7-F939-402B-92B1-BD6FE9F4B2CF}" type="parTrans" cxnId="{F5099BFF-6444-4DF8-8913-AE426429EB69}">
      <dgm:prSet/>
      <dgm:spPr/>
      <dgm:t>
        <a:bodyPr/>
        <a:lstStyle/>
        <a:p>
          <a:endParaRPr lang="en-US"/>
        </a:p>
      </dgm:t>
    </dgm:pt>
    <dgm:pt modelId="{340B4FEC-DB0E-4411-8F60-221C29B01ED6}" type="sibTrans" cxnId="{F5099BFF-6444-4DF8-8913-AE426429EB69}">
      <dgm:prSet/>
      <dgm:spPr/>
      <dgm:t>
        <a:bodyPr/>
        <a:lstStyle/>
        <a:p>
          <a:endParaRPr lang="en-US"/>
        </a:p>
      </dgm:t>
    </dgm:pt>
    <dgm:pt modelId="{C8936D44-C25C-468E-9353-9C4D058E01E0}">
      <dgm:prSet/>
      <dgm:spPr/>
      <dgm:t>
        <a:bodyPr/>
        <a:lstStyle/>
        <a:p>
          <a:r>
            <a:rPr lang="en-US"/>
            <a:t>therapy for health issues that is not only successful but also quick.</a:t>
          </a:r>
        </a:p>
      </dgm:t>
    </dgm:pt>
    <dgm:pt modelId="{9AAACFF0-9A00-4FF6-B734-D7B117013662}" type="parTrans" cxnId="{B35144B0-BCF8-4EEB-9466-2D5CBA419383}">
      <dgm:prSet/>
      <dgm:spPr/>
      <dgm:t>
        <a:bodyPr/>
        <a:lstStyle/>
        <a:p>
          <a:endParaRPr lang="en-US"/>
        </a:p>
      </dgm:t>
    </dgm:pt>
    <dgm:pt modelId="{FD2B9E1E-AA68-4AB3-B1C0-89BA3E09ECF4}" type="sibTrans" cxnId="{B35144B0-BCF8-4EEB-9466-2D5CBA419383}">
      <dgm:prSet/>
      <dgm:spPr/>
      <dgm:t>
        <a:bodyPr/>
        <a:lstStyle/>
        <a:p>
          <a:endParaRPr lang="en-US"/>
        </a:p>
      </dgm:t>
    </dgm:pt>
    <dgm:pt modelId="{7C59616F-E667-4D23-A1A0-90F60FAEB88F}">
      <dgm:prSet/>
      <dgm:spPr/>
      <dgm:t>
        <a:bodyPr/>
        <a:lstStyle/>
        <a:p>
          <a:r>
            <a:rPr lang="en-US"/>
            <a:t>using a one-of-a-kind blend of talents and abilities</a:t>
          </a:r>
        </a:p>
      </dgm:t>
    </dgm:pt>
    <dgm:pt modelId="{57FACB2E-6C79-4C7A-92CE-88F925902582}" type="parTrans" cxnId="{ACACE72E-98F2-49DA-9EB9-8FB29F7E3B49}">
      <dgm:prSet/>
      <dgm:spPr/>
      <dgm:t>
        <a:bodyPr/>
        <a:lstStyle/>
        <a:p>
          <a:endParaRPr lang="en-US"/>
        </a:p>
      </dgm:t>
    </dgm:pt>
    <dgm:pt modelId="{B627B40F-13FA-4B35-97B6-935692C61F6C}" type="sibTrans" cxnId="{ACACE72E-98F2-49DA-9EB9-8FB29F7E3B49}">
      <dgm:prSet/>
      <dgm:spPr/>
      <dgm:t>
        <a:bodyPr/>
        <a:lstStyle/>
        <a:p>
          <a:endParaRPr lang="en-US"/>
        </a:p>
      </dgm:t>
    </dgm:pt>
    <dgm:pt modelId="{6D653165-2ACA-4799-8845-B94F241079AA}">
      <dgm:prSet/>
      <dgm:spPr/>
      <dgm:t>
        <a:bodyPr/>
        <a:lstStyle/>
        <a:p>
          <a:r>
            <a:rPr lang="en-US"/>
            <a:t>The team comprises a diverse group of individuals, each bringing a unique set of capabilities, experiences, and points of view. </a:t>
          </a:r>
        </a:p>
      </dgm:t>
    </dgm:pt>
    <dgm:pt modelId="{A5DA7885-F885-4FE9-A0CC-8255BF62EF74}" type="parTrans" cxnId="{A0532C4C-2F89-4D54-8660-D3C357ACD90E}">
      <dgm:prSet/>
      <dgm:spPr/>
      <dgm:t>
        <a:bodyPr/>
        <a:lstStyle/>
        <a:p>
          <a:endParaRPr lang="en-US"/>
        </a:p>
      </dgm:t>
    </dgm:pt>
    <dgm:pt modelId="{97E30240-65B9-4B8E-9641-FF16F7258DC1}" type="sibTrans" cxnId="{A0532C4C-2F89-4D54-8660-D3C357ACD90E}">
      <dgm:prSet/>
      <dgm:spPr/>
      <dgm:t>
        <a:bodyPr/>
        <a:lstStyle/>
        <a:p>
          <a:endParaRPr lang="en-US"/>
        </a:p>
      </dgm:t>
    </dgm:pt>
    <dgm:pt modelId="{9140EE8E-9EB4-43B7-A164-6C9BB36B0BC3}" type="pres">
      <dgm:prSet presAssocID="{E35246E7-4F23-4F68-8F1A-5D9844D34A03}" presName="diagram" presStyleCnt="0">
        <dgm:presLayoutVars>
          <dgm:dir/>
          <dgm:resizeHandles val="exact"/>
        </dgm:presLayoutVars>
      </dgm:prSet>
      <dgm:spPr/>
    </dgm:pt>
    <dgm:pt modelId="{1D3B9A4A-9BEF-4704-9FF5-F02AB592551C}" type="pres">
      <dgm:prSet presAssocID="{3DEDC8E2-B62D-41FA-B254-A591552EA9D1}" presName="node" presStyleLbl="node1" presStyleIdx="0" presStyleCnt="6">
        <dgm:presLayoutVars>
          <dgm:bulletEnabled val="1"/>
        </dgm:presLayoutVars>
      </dgm:prSet>
      <dgm:spPr/>
    </dgm:pt>
    <dgm:pt modelId="{3A3BB214-36D4-44A5-BF61-8F2FE3800DC0}" type="pres">
      <dgm:prSet presAssocID="{500F943C-46A3-4EC8-BA3D-56D9FBDD3E84}" presName="sibTrans" presStyleCnt="0"/>
      <dgm:spPr/>
    </dgm:pt>
    <dgm:pt modelId="{298CED59-0566-4991-8F8A-2A1361CCF255}" type="pres">
      <dgm:prSet presAssocID="{20C8063A-AF7E-4745-94FB-8178C55674A6}" presName="node" presStyleLbl="node1" presStyleIdx="1" presStyleCnt="6">
        <dgm:presLayoutVars>
          <dgm:bulletEnabled val="1"/>
        </dgm:presLayoutVars>
      </dgm:prSet>
      <dgm:spPr/>
    </dgm:pt>
    <dgm:pt modelId="{B48B4A7C-403D-4358-8A53-1D5A831DBEC4}" type="pres">
      <dgm:prSet presAssocID="{5B35D88C-849C-499C-A748-714242982B8A}" presName="sibTrans" presStyleCnt="0"/>
      <dgm:spPr/>
    </dgm:pt>
    <dgm:pt modelId="{D56F6B7E-F69E-4AA2-9658-86F8FE898DB6}" type="pres">
      <dgm:prSet presAssocID="{D3DC0EE4-C2BC-404B-B400-4B42BC2A0F20}" presName="node" presStyleLbl="node1" presStyleIdx="2" presStyleCnt="6">
        <dgm:presLayoutVars>
          <dgm:bulletEnabled val="1"/>
        </dgm:presLayoutVars>
      </dgm:prSet>
      <dgm:spPr/>
    </dgm:pt>
    <dgm:pt modelId="{19308E12-8430-4015-8865-C3ACC364F09F}" type="pres">
      <dgm:prSet presAssocID="{340B4FEC-DB0E-4411-8F60-221C29B01ED6}" presName="sibTrans" presStyleCnt="0"/>
      <dgm:spPr/>
    </dgm:pt>
    <dgm:pt modelId="{400AA78C-E39A-42B8-AD46-2D80BE4528FA}" type="pres">
      <dgm:prSet presAssocID="{C8936D44-C25C-468E-9353-9C4D058E01E0}" presName="node" presStyleLbl="node1" presStyleIdx="3" presStyleCnt="6">
        <dgm:presLayoutVars>
          <dgm:bulletEnabled val="1"/>
        </dgm:presLayoutVars>
      </dgm:prSet>
      <dgm:spPr/>
    </dgm:pt>
    <dgm:pt modelId="{134B84EC-731C-4512-BCCA-29B97792D652}" type="pres">
      <dgm:prSet presAssocID="{FD2B9E1E-AA68-4AB3-B1C0-89BA3E09ECF4}" presName="sibTrans" presStyleCnt="0"/>
      <dgm:spPr/>
    </dgm:pt>
    <dgm:pt modelId="{5BA361C3-6B31-4FC2-AB77-B2A268DF9BC1}" type="pres">
      <dgm:prSet presAssocID="{7C59616F-E667-4D23-A1A0-90F60FAEB88F}" presName="node" presStyleLbl="node1" presStyleIdx="4" presStyleCnt="6">
        <dgm:presLayoutVars>
          <dgm:bulletEnabled val="1"/>
        </dgm:presLayoutVars>
      </dgm:prSet>
      <dgm:spPr/>
    </dgm:pt>
    <dgm:pt modelId="{42106861-0A41-4F80-98EE-BAC8619812B5}" type="pres">
      <dgm:prSet presAssocID="{B627B40F-13FA-4B35-97B6-935692C61F6C}" presName="sibTrans" presStyleCnt="0"/>
      <dgm:spPr/>
    </dgm:pt>
    <dgm:pt modelId="{2ECB61C6-8374-4D22-B22E-BE0229B578EC}" type="pres">
      <dgm:prSet presAssocID="{6D653165-2ACA-4799-8845-B94F241079AA}" presName="node" presStyleLbl="node1" presStyleIdx="5" presStyleCnt="6">
        <dgm:presLayoutVars>
          <dgm:bulletEnabled val="1"/>
        </dgm:presLayoutVars>
      </dgm:prSet>
      <dgm:spPr/>
    </dgm:pt>
  </dgm:ptLst>
  <dgm:cxnLst>
    <dgm:cxn modelId="{0CFF0422-559B-447C-9CCE-2AEF29574766}" type="presOf" srcId="{3DEDC8E2-B62D-41FA-B254-A591552EA9D1}" destId="{1D3B9A4A-9BEF-4704-9FF5-F02AB592551C}" srcOrd="0" destOrd="0" presId="urn:microsoft.com/office/officeart/2005/8/layout/default"/>
    <dgm:cxn modelId="{5ADF742B-0DE3-4B29-B0C2-E63B7E717ACA}" type="presOf" srcId="{7C59616F-E667-4D23-A1A0-90F60FAEB88F}" destId="{5BA361C3-6B31-4FC2-AB77-B2A268DF9BC1}" srcOrd="0" destOrd="0" presId="urn:microsoft.com/office/officeart/2005/8/layout/default"/>
    <dgm:cxn modelId="{ACACE72E-98F2-49DA-9EB9-8FB29F7E3B49}" srcId="{E35246E7-4F23-4F68-8F1A-5D9844D34A03}" destId="{7C59616F-E667-4D23-A1A0-90F60FAEB88F}" srcOrd="4" destOrd="0" parTransId="{57FACB2E-6C79-4C7A-92CE-88F925902582}" sibTransId="{B627B40F-13FA-4B35-97B6-935692C61F6C}"/>
    <dgm:cxn modelId="{25AFF85E-9340-4947-863A-92CB383F4CD1}" type="presOf" srcId="{20C8063A-AF7E-4745-94FB-8178C55674A6}" destId="{298CED59-0566-4991-8F8A-2A1361CCF255}" srcOrd="0" destOrd="0" presId="urn:microsoft.com/office/officeart/2005/8/layout/default"/>
    <dgm:cxn modelId="{A0532C4C-2F89-4D54-8660-D3C357ACD90E}" srcId="{E35246E7-4F23-4F68-8F1A-5D9844D34A03}" destId="{6D653165-2ACA-4799-8845-B94F241079AA}" srcOrd="5" destOrd="0" parTransId="{A5DA7885-F885-4FE9-A0CC-8255BF62EF74}" sibTransId="{97E30240-65B9-4B8E-9641-FF16F7258DC1}"/>
    <dgm:cxn modelId="{1AC09E6E-465B-4847-AADD-05DD36DE6C78}" type="presOf" srcId="{D3DC0EE4-C2BC-404B-B400-4B42BC2A0F20}" destId="{D56F6B7E-F69E-4AA2-9658-86F8FE898DB6}" srcOrd="0" destOrd="0" presId="urn:microsoft.com/office/officeart/2005/8/layout/default"/>
    <dgm:cxn modelId="{F6D92871-D2B1-40BD-A6EC-BB5C50CE5803}" type="presOf" srcId="{C8936D44-C25C-468E-9353-9C4D058E01E0}" destId="{400AA78C-E39A-42B8-AD46-2D80BE4528FA}" srcOrd="0" destOrd="0" presId="urn:microsoft.com/office/officeart/2005/8/layout/default"/>
    <dgm:cxn modelId="{A43BED8D-EC86-487C-937C-A3E9BFD0211D}" type="presOf" srcId="{6D653165-2ACA-4799-8845-B94F241079AA}" destId="{2ECB61C6-8374-4D22-B22E-BE0229B578EC}" srcOrd="0" destOrd="0" presId="urn:microsoft.com/office/officeart/2005/8/layout/default"/>
    <dgm:cxn modelId="{4699BE97-2F63-46DB-95BC-D300E7E976D1}" srcId="{E35246E7-4F23-4F68-8F1A-5D9844D34A03}" destId="{3DEDC8E2-B62D-41FA-B254-A591552EA9D1}" srcOrd="0" destOrd="0" parTransId="{5D1E4C22-7017-499A-B3EF-3E1156F73A7F}" sibTransId="{500F943C-46A3-4EC8-BA3D-56D9FBDD3E84}"/>
    <dgm:cxn modelId="{B35144B0-BCF8-4EEB-9466-2D5CBA419383}" srcId="{E35246E7-4F23-4F68-8F1A-5D9844D34A03}" destId="{C8936D44-C25C-468E-9353-9C4D058E01E0}" srcOrd="3" destOrd="0" parTransId="{9AAACFF0-9A00-4FF6-B734-D7B117013662}" sibTransId="{FD2B9E1E-AA68-4AB3-B1C0-89BA3E09ECF4}"/>
    <dgm:cxn modelId="{9577C8CB-1E29-43FC-9B7D-E50A21B6C5AA}" type="presOf" srcId="{E35246E7-4F23-4F68-8F1A-5D9844D34A03}" destId="{9140EE8E-9EB4-43B7-A164-6C9BB36B0BC3}" srcOrd="0" destOrd="0" presId="urn:microsoft.com/office/officeart/2005/8/layout/default"/>
    <dgm:cxn modelId="{3D3529CD-0C1F-42DD-A556-BCF39B84D7C0}" srcId="{E35246E7-4F23-4F68-8F1A-5D9844D34A03}" destId="{20C8063A-AF7E-4745-94FB-8178C55674A6}" srcOrd="1" destOrd="0" parTransId="{53585754-512C-4F7D-BF0C-0609F9AD5E9D}" sibTransId="{5B35D88C-849C-499C-A748-714242982B8A}"/>
    <dgm:cxn modelId="{F5099BFF-6444-4DF8-8913-AE426429EB69}" srcId="{E35246E7-4F23-4F68-8F1A-5D9844D34A03}" destId="{D3DC0EE4-C2BC-404B-B400-4B42BC2A0F20}" srcOrd="2" destOrd="0" parTransId="{0A97BEF7-F939-402B-92B1-BD6FE9F4B2CF}" sibTransId="{340B4FEC-DB0E-4411-8F60-221C29B01ED6}"/>
    <dgm:cxn modelId="{3B33C12A-095F-48E6-B1DA-5F61458718CB}" type="presParOf" srcId="{9140EE8E-9EB4-43B7-A164-6C9BB36B0BC3}" destId="{1D3B9A4A-9BEF-4704-9FF5-F02AB592551C}" srcOrd="0" destOrd="0" presId="urn:microsoft.com/office/officeart/2005/8/layout/default"/>
    <dgm:cxn modelId="{8A8D8D5C-6EDB-435A-8570-36643A148E37}" type="presParOf" srcId="{9140EE8E-9EB4-43B7-A164-6C9BB36B0BC3}" destId="{3A3BB214-36D4-44A5-BF61-8F2FE3800DC0}" srcOrd="1" destOrd="0" presId="urn:microsoft.com/office/officeart/2005/8/layout/default"/>
    <dgm:cxn modelId="{1122539A-EF33-42DB-A9E7-27D2FD6DF3EC}" type="presParOf" srcId="{9140EE8E-9EB4-43B7-A164-6C9BB36B0BC3}" destId="{298CED59-0566-4991-8F8A-2A1361CCF255}" srcOrd="2" destOrd="0" presId="urn:microsoft.com/office/officeart/2005/8/layout/default"/>
    <dgm:cxn modelId="{A33ED5DF-C1BD-408F-B456-8762F418CB4D}" type="presParOf" srcId="{9140EE8E-9EB4-43B7-A164-6C9BB36B0BC3}" destId="{B48B4A7C-403D-4358-8A53-1D5A831DBEC4}" srcOrd="3" destOrd="0" presId="urn:microsoft.com/office/officeart/2005/8/layout/default"/>
    <dgm:cxn modelId="{D8CFA233-20AD-4CB7-B95B-1831EF6F5D04}" type="presParOf" srcId="{9140EE8E-9EB4-43B7-A164-6C9BB36B0BC3}" destId="{D56F6B7E-F69E-4AA2-9658-86F8FE898DB6}" srcOrd="4" destOrd="0" presId="urn:microsoft.com/office/officeart/2005/8/layout/default"/>
    <dgm:cxn modelId="{2AD1632F-A0AC-4A3D-8F09-3E0A910F9A9F}" type="presParOf" srcId="{9140EE8E-9EB4-43B7-A164-6C9BB36B0BC3}" destId="{19308E12-8430-4015-8865-C3ACC364F09F}" srcOrd="5" destOrd="0" presId="urn:microsoft.com/office/officeart/2005/8/layout/default"/>
    <dgm:cxn modelId="{784865B6-7948-41A6-A2E2-116DA86AD031}" type="presParOf" srcId="{9140EE8E-9EB4-43B7-A164-6C9BB36B0BC3}" destId="{400AA78C-E39A-42B8-AD46-2D80BE4528FA}" srcOrd="6" destOrd="0" presId="urn:microsoft.com/office/officeart/2005/8/layout/default"/>
    <dgm:cxn modelId="{2BC1E46C-2F70-46C0-B426-2AA9B8E316A6}" type="presParOf" srcId="{9140EE8E-9EB4-43B7-A164-6C9BB36B0BC3}" destId="{134B84EC-731C-4512-BCCA-29B97792D652}" srcOrd="7" destOrd="0" presId="urn:microsoft.com/office/officeart/2005/8/layout/default"/>
    <dgm:cxn modelId="{34FB861F-284F-4198-9FDA-6141BBB12011}" type="presParOf" srcId="{9140EE8E-9EB4-43B7-A164-6C9BB36B0BC3}" destId="{5BA361C3-6B31-4FC2-AB77-B2A268DF9BC1}" srcOrd="8" destOrd="0" presId="urn:microsoft.com/office/officeart/2005/8/layout/default"/>
    <dgm:cxn modelId="{89125A94-A5F7-4820-9336-23613E1AC8D1}" type="presParOf" srcId="{9140EE8E-9EB4-43B7-A164-6C9BB36B0BC3}" destId="{42106861-0A41-4F80-98EE-BAC8619812B5}" srcOrd="9" destOrd="0" presId="urn:microsoft.com/office/officeart/2005/8/layout/default"/>
    <dgm:cxn modelId="{254DB8A0-A4FD-4993-B0F1-84B90DC2BF94}" type="presParOf" srcId="{9140EE8E-9EB4-43B7-A164-6C9BB36B0BC3}" destId="{2ECB61C6-8374-4D22-B22E-BE0229B578EC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515F577-B847-4BC1-A667-6922C0746FA0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885AD74-A653-4287-81D6-D13FE68A4931}">
      <dgm:prSet/>
      <dgm:spPr/>
      <dgm:t>
        <a:bodyPr/>
        <a:lstStyle/>
        <a:p>
          <a:r>
            <a:rPr lang="en-US"/>
            <a:t>According to the findings of this study, collaboration is crucial in every profession. When workers pull together, the organization can:</a:t>
          </a:r>
        </a:p>
      </dgm:t>
    </dgm:pt>
    <dgm:pt modelId="{9F1BD6C4-5D93-4110-90AE-27718972F832}" type="parTrans" cxnId="{24691C3E-E244-4DA8-9849-C4DD945ED66A}">
      <dgm:prSet/>
      <dgm:spPr/>
      <dgm:t>
        <a:bodyPr/>
        <a:lstStyle/>
        <a:p>
          <a:endParaRPr lang="en-US"/>
        </a:p>
      </dgm:t>
    </dgm:pt>
    <dgm:pt modelId="{0D37186D-5623-4420-8E86-95BAFA9EBE9E}" type="sibTrans" cxnId="{24691C3E-E244-4DA8-9849-C4DD945ED66A}">
      <dgm:prSet/>
      <dgm:spPr/>
      <dgm:t>
        <a:bodyPr/>
        <a:lstStyle/>
        <a:p>
          <a:endParaRPr lang="en-US"/>
        </a:p>
      </dgm:t>
    </dgm:pt>
    <dgm:pt modelId="{A2AC2B98-97B7-49E8-8879-C69E3523E3C1}">
      <dgm:prSet/>
      <dgm:spPr/>
      <dgm:t>
        <a:bodyPr/>
        <a:lstStyle/>
        <a:p>
          <a:r>
            <a:rPr lang="en-US"/>
            <a:t>Divide complex jobs into manageable chunks,</a:t>
          </a:r>
        </a:p>
      </dgm:t>
    </dgm:pt>
    <dgm:pt modelId="{4A67603A-8008-4E57-AEFE-19C5243025F1}" type="parTrans" cxnId="{188B1889-DF61-492E-A458-0AD8266256D6}">
      <dgm:prSet/>
      <dgm:spPr/>
      <dgm:t>
        <a:bodyPr/>
        <a:lstStyle/>
        <a:p>
          <a:endParaRPr lang="en-US"/>
        </a:p>
      </dgm:t>
    </dgm:pt>
    <dgm:pt modelId="{406FB8EE-517C-48AD-B56F-DF0F423CD6F6}" type="sibTrans" cxnId="{188B1889-DF61-492E-A458-0AD8266256D6}">
      <dgm:prSet/>
      <dgm:spPr/>
      <dgm:t>
        <a:bodyPr/>
        <a:lstStyle/>
        <a:p>
          <a:endParaRPr lang="en-US"/>
        </a:p>
      </dgm:t>
    </dgm:pt>
    <dgm:pt modelId="{A549E11C-659F-4FE2-B4D1-A20BE60C044F}">
      <dgm:prSet/>
      <dgm:spPr/>
      <dgm:t>
        <a:bodyPr/>
        <a:lstStyle/>
        <a:p>
          <a:r>
            <a:rPr lang="en-US"/>
            <a:t>After which you should collaborate to finish them off quicker.</a:t>
          </a:r>
        </a:p>
      </dgm:t>
    </dgm:pt>
    <dgm:pt modelId="{8D049F81-AFCE-48EB-A451-F03A8F063668}" type="parTrans" cxnId="{1C1E7DB9-0167-48A3-B65B-EBB55F4A132B}">
      <dgm:prSet/>
      <dgm:spPr/>
      <dgm:t>
        <a:bodyPr/>
        <a:lstStyle/>
        <a:p>
          <a:endParaRPr lang="en-US"/>
        </a:p>
      </dgm:t>
    </dgm:pt>
    <dgm:pt modelId="{39D0C645-AB75-4343-98F0-FC79EFC67398}" type="sibTrans" cxnId="{1C1E7DB9-0167-48A3-B65B-EBB55F4A132B}">
      <dgm:prSet/>
      <dgm:spPr/>
      <dgm:t>
        <a:bodyPr/>
        <a:lstStyle/>
        <a:p>
          <a:endParaRPr lang="en-US"/>
        </a:p>
      </dgm:t>
    </dgm:pt>
    <dgm:pt modelId="{0835BE89-387D-40B1-AD96-A164C1274B9A}">
      <dgm:prSet/>
      <dgm:spPr/>
      <dgm:t>
        <a:bodyPr/>
        <a:lstStyle/>
        <a:p>
          <a:r>
            <a:rPr lang="en-US"/>
            <a:t>The ideal individual for each job can execute it more efficiently and effectively if they have specialized abilities.</a:t>
          </a:r>
        </a:p>
      </dgm:t>
    </dgm:pt>
    <dgm:pt modelId="{75D21960-A28D-4155-BA68-C7CF9C19182A}" type="parTrans" cxnId="{B84816E4-EAEB-48DC-B857-6BDB5877B9C7}">
      <dgm:prSet/>
      <dgm:spPr/>
      <dgm:t>
        <a:bodyPr/>
        <a:lstStyle/>
        <a:p>
          <a:endParaRPr lang="en-US"/>
        </a:p>
      </dgm:t>
    </dgm:pt>
    <dgm:pt modelId="{D5E27FFE-4AB8-4635-AB98-33AB621417AB}" type="sibTrans" cxnId="{B84816E4-EAEB-48DC-B857-6BDB5877B9C7}">
      <dgm:prSet/>
      <dgm:spPr/>
      <dgm:t>
        <a:bodyPr/>
        <a:lstStyle/>
        <a:p>
          <a:endParaRPr lang="en-US"/>
        </a:p>
      </dgm:t>
    </dgm:pt>
    <dgm:pt modelId="{CB48E0F2-EE7D-4D2D-84FE-66216B1FC17C}">
      <dgm:prSet/>
      <dgm:spPr/>
      <dgm:t>
        <a:bodyPr/>
        <a:lstStyle/>
        <a:p>
          <a:r>
            <a:rPr lang="en-US"/>
            <a:t>Group members  better understand patient needs via teamwork and collaborative treatment, especially in economically and medically disadvantaged communities.</a:t>
          </a:r>
        </a:p>
      </dgm:t>
    </dgm:pt>
    <dgm:pt modelId="{BEF67D8C-DBCB-4E32-8C7B-A100A285F929}" type="parTrans" cxnId="{1E0A8A13-8E97-469A-9153-1B346458AF34}">
      <dgm:prSet/>
      <dgm:spPr/>
      <dgm:t>
        <a:bodyPr/>
        <a:lstStyle/>
        <a:p>
          <a:endParaRPr lang="en-US"/>
        </a:p>
      </dgm:t>
    </dgm:pt>
    <dgm:pt modelId="{B8440DBA-2392-426A-9F6E-8ED63D7DA498}" type="sibTrans" cxnId="{1E0A8A13-8E97-469A-9153-1B346458AF34}">
      <dgm:prSet/>
      <dgm:spPr/>
      <dgm:t>
        <a:bodyPr/>
        <a:lstStyle/>
        <a:p>
          <a:endParaRPr lang="en-US"/>
        </a:p>
      </dgm:t>
    </dgm:pt>
    <dgm:pt modelId="{372D00CF-6D41-4A86-A419-380C08DDE465}" type="pres">
      <dgm:prSet presAssocID="{0515F577-B847-4BC1-A667-6922C0746FA0}" presName="diagram" presStyleCnt="0">
        <dgm:presLayoutVars>
          <dgm:dir/>
          <dgm:resizeHandles val="exact"/>
        </dgm:presLayoutVars>
      </dgm:prSet>
      <dgm:spPr/>
    </dgm:pt>
    <dgm:pt modelId="{AD38DD9A-820C-4433-84DF-39DC0A580FB9}" type="pres">
      <dgm:prSet presAssocID="{5885AD74-A653-4287-81D6-D13FE68A4931}" presName="node" presStyleLbl="node1" presStyleIdx="0" presStyleCnt="5">
        <dgm:presLayoutVars>
          <dgm:bulletEnabled val="1"/>
        </dgm:presLayoutVars>
      </dgm:prSet>
      <dgm:spPr/>
    </dgm:pt>
    <dgm:pt modelId="{A23095AC-7D8A-495E-B2EE-564E478AAEDB}" type="pres">
      <dgm:prSet presAssocID="{0D37186D-5623-4420-8E86-95BAFA9EBE9E}" presName="sibTrans" presStyleCnt="0"/>
      <dgm:spPr/>
    </dgm:pt>
    <dgm:pt modelId="{574681C4-3F58-4495-BAD5-6A8878D69D55}" type="pres">
      <dgm:prSet presAssocID="{A2AC2B98-97B7-49E8-8879-C69E3523E3C1}" presName="node" presStyleLbl="node1" presStyleIdx="1" presStyleCnt="5">
        <dgm:presLayoutVars>
          <dgm:bulletEnabled val="1"/>
        </dgm:presLayoutVars>
      </dgm:prSet>
      <dgm:spPr/>
    </dgm:pt>
    <dgm:pt modelId="{02B5C4A1-2215-41AE-B09D-33548278D8F9}" type="pres">
      <dgm:prSet presAssocID="{406FB8EE-517C-48AD-B56F-DF0F423CD6F6}" presName="sibTrans" presStyleCnt="0"/>
      <dgm:spPr/>
    </dgm:pt>
    <dgm:pt modelId="{C0255614-F48B-4C4F-BDF2-B644793FA970}" type="pres">
      <dgm:prSet presAssocID="{A549E11C-659F-4FE2-B4D1-A20BE60C044F}" presName="node" presStyleLbl="node1" presStyleIdx="2" presStyleCnt="5">
        <dgm:presLayoutVars>
          <dgm:bulletEnabled val="1"/>
        </dgm:presLayoutVars>
      </dgm:prSet>
      <dgm:spPr/>
    </dgm:pt>
    <dgm:pt modelId="{065B2658-2F2E-401F-9E02-A07B0C7A3933}" type="pres">
      <dgm:prSet presAssocID="{39D0C645-AB75-4343-98F0-FC79EFC67398}" presName="sibTrans" presStyleCnt="0"/>
      <dgm:spPr/>
    </dgm:pt>
    <dgm:pt modelId="{202D268C-50D9-41B4-8C8F-662BB90757FD}" type="pres">
      <dgm:prSet presAssocID="{0835BE89-387D-40B1-AD96-A164C1274B9A}" presName="node" presStyleLbl="node1" presStyleIdx="3" presStyleCnt="5">
        <dgm:presLayoutVars>
          <dgm:bulletEnabled val="1"/>
        </dgm:presLayoutVars>
      </dgm:prSet>
      <dgm:spPr/>
    </dgm:pt>
    <dgm:pt modelId="{502D8B30-D931-4C5C-A064-94D1961A3580}" type="pres">
      <dgm:prSet presAssocID="{D5E27FFE-4AB8-4635-AB98-33AB621417AB}" presName="sibTrans" presStyleCnt="0"/>
      <dgm:spPr/>
    </dgm:pt>
    <dgm:pt modelId="{2604B16C-FC59-48F9-AD5C-EE55D3550F89}" type="pres">
      <dgm:prSet presAssocID="{CB48E0F2-EE7D-4D2D-84FE-66216B1FC17C}" presName="node" presStyleLbl="node1" presStyleIdx="4" presStyleCnt="5">
        <dgm:presLayoutVars>
          <dgm:bulletEnabled val="1"/>
        </dgm:presLayoutVars>
      </dgm:prSet>
      <dgm:spPr/>
    </dgm:pt>
  </dgm:ptLst>
  <dgm:cxnLst>
    <dgm:cxn modelId="{1E0A8A13-8E97-469A-9153-1B346458AF34}" srcId="{0515F577-B847-4BC1-A667-6922C0746FA0}" destId="{CB48E0F2-EE7D-4D2D-84FE-66216B1FC17C}" srcOrd="4" destOrd="0" parTransId="{BEF67D8C-DBCB-4E32-8C7B-A100A285F929}" sibTransId="{B8440DBA-2392-426A-9F6E-8ED63D7DA498}"/>
    <dgm:cxn modelId="{1749BA2D-F1DB-4222-90AF-C2AB9DBACBC8}" type="presOf" srcId="{0835BE89-387D-40B1-AD96-A164C1274B9A}" destId="{202D268C-50D9-41B4-8C8F-662BB90757FD}" srcOrd="0" destOrd="0" presId="urn:microsoft.com/office/officeart/2005/8/layout/default"/>
    <dgm:cxn modelId="{351BBA33-2A95-4996-A512-A5F082ACA089}" type="presOf" srcId="{0515F577-B847-4BC1-A667-6922C0746FA0}" destId="{372D00CF-6D41-4A86-A419-380C08DDE465}" srcOrd="0" destOrd="0" presId="urn:microsoft.com/office/officeart/2005/8/layout/default"/>
    <dgm:cxn modelId="{24691C3E-E244-4DA8-9849-C4DD945ED66A}" srcId="{0515F577-B847-4BC1-A667-6922C0746FA0}" destId="{5885AD74-A653-4287-81D6-D13FE68A4931}" srcOrd="0" destOrd="0" parTransId="{9F1BD6C4-5D93-4110-90AE-27718972F832}" sibTransId="{0D37186D-5623-4420-8E86-95BAFA9EBE9E}"/>
    <dgm:cxn modelId="{4BC2025E-52F4-41E8-9075-917B6E4DC053}" type="presOf" srcId="{5885AD74-A653-4287-81D6-D13FE68A4931}" destId="{AD38DD9A-820C-4433-84DF-39DC0A580FB9}" srcOrd="0" destOrd="0" presId="urn:microsoft.com/office/officeart/2005/8/layout/default"/>
    <dgm:cxn modelId="{15CEF341-9BFB-4619-9957-B9BDAEC925D1}" type="presOf" srcId="{A2AC2B98-97B7-49E8-8879-C69E3523E3C1}" destId="{574681C4-3F58-4495-BAD5-6A8878D69D55}" srcOrd="0" destOrd="0" presId="urn:microsoft.com/office/officeart/2005/8/layout/default"/>
    <dgm:cxn modelId="{E6949B70-65A3-48DA-A292-A56404BDA63D}" type="presOf" srcId="{CB48E0F2-EE7D-4D2D-84FE-66216B1FC17C}" destId="{2604B16C-FC59-48F9-AD5C-EE55D3550F89}" srcOrd="0" destOrd="0" presId="urn:microsoft.com/office/officeart/2005/8/layout/default"/>
    <dgm:cxn modelId="{188B1889-DF61-492E-A458-0AD8266256D6}" srcId="{0515F577-B847-4BC1-A667-6922C0746FA0}" destId="{A2AC2B98-97B7-49E8-8879-C69E3523E3C1}" srcOrd="1" destOrd="0" parTransId="{4A67603A-8008-4E57-AEFE-19C5243025F1}" sibTransId="{406FB8EE-517C-48AD-B56F-DF0F423CD6F6}"/>
    <dgm:cxn modelId="{871760B4-F4BA-4FA4-9F63-CC3209691720}" type="presOf" srcId="{A549E11C-659F-4FE2-B4D1-A20BE60C044F}" destId="{C0255614-F48B-4C4F-BDF2-B644793FA970}" srcOrd="0" destOrd="0" presId="urn:microsoft.com/office/officeart/2005/8/layout/default"/>
    <dgm:cxn modelId="{1C1E7DB9-0167-48A3-B65B-EBB55F4A132B}" srcId="{0515F577-B847-4BC1-A667-6922C0746FA0}" destId="{A549E11C-659F-4FE2-B4D1-A20BE60C044F}" srcOrd="2" destOrd="0" parTransId="{8D049F81-AFCE-48EB-A451-F03A8F063668}" sibTransId="{39D0C645-AB75-4343-98F0-FC79EFC67398}"/>
    <dgm:cxn modelId="{B84816E4-EAEB-48DC-B857-6BDB5877B9C7}" srcId="{0515F577-B847-4BC1-A667-6922C0746FA0}" destId="{0835BE89-387D-40B1-AD96-A164C1274B9A}" srcOrd="3" destOrd="0" parTransId="{75D21960-A28D-4155-BA68-C7CF9C19182A}" sibTransId="{D5E27FFE-4AB8-4635-AB98-33AB621417AB}"/>
    <dgm:cxn modelId="{643DB1E3-0516-4D09-95F9-CE56651B1CE5}" type="presParOf" srcId="{372D00CF-6D41-4A86-A419-380C08DDE465}" destId="{AD38DD9A-820C-4433-84DF-39DC0A580FB9}" srcOrd="0" destOrd="0" presId="urn:microsoft.com/office/officeart/2005/8/layout/default"/>
    <dgm:cxn modelId="{C8E9067B-ABB2-4D04-A22F-058DA6FFAF7B}" type="presParOf" srcId="{372D00CF-6D41-4A86-A419-380C08DDE465}" destId="{A23095AC-7D8A-495E-B2EE-564E478AAEDB}" srcOrd="1" destOrd="0" presId="urn:microsoft.com/office/officeart/2005/8/layout/default"/>
    <dgm:cxn modelId="{831B7C3F-3C33-49D6-A092-743650F7D91C}" type="presParOf" srcId="{372D00CF-6D41-4A86-A419-380C08DDE465}" destId="{574681C4-3F58-4495-BAD5-6A8878D69D55}" srcOrd="2" destOrd="0" presId="urn:microsoft.com/office/officeart/2005/8/layout/default"/>
    <dgm:cxn modelId="{F873B098-AB0B-4018-81AB-C930A136C611}" type="presParOf" srcId="{372D00CF-6D41-4A86-A419-380C08DDE465}" destId="{02B5C4A1-2215-41AE-B09D-33548278D8F9}" srcOrd="3" destOrd="0" presId="urn:microsoft.com/office/officeart/2005/8/layout/default"/>
    <dgm:cxn modelId="{6C194EAD-FDE7-48C1-9596-0D306050A262}" type="presParOf" srcId="{372D00CF-6D41-4A86-A419-380C08DDE465}" destId="{C0255614-F48B-4C4F-BDF2-B644793FA970}" srcOrd="4" destOrd="0" presId="urn:microsoft.com/office/officeart/2005/8/layout/default"/>
    <dgm:cxn modelId="{EC4002B3-65EF-4513-9EE1-1D49328A6D19}" type="presParOf" srcId="{372D00CF-6D41-4A86-A419-380C08DDE465}" destId="{065B2658-2F2E-401F-9E02-A07B0C7A3933}" srcOrd="5" destOrd="0" presId="urn:microsoft.com/office/officeart/2005/8/layout/default"/>
    <dgm:cxn modelId="{2B623AC2-E760-47A6-993D-011E8D6174E1}" type="presParOf" srcId="{372D00CF-6D41-4A86-A419-380C08DDE465}" destId="{202D268C-50D9-41B4-8C8F-662BB90757FD}" srcOrd="6" destOrd="0" presId="urn:microsoft.com/office/officeart/2005/8/layout/default"/>
    <dgm:cxn modelId="{D0C69D5D-FEB8-4BC7-BDB2-2A6635BD33AF}" type="presParOf" srcId="{372D00CF-6D41-4A86-A419-380C08DDE465}" destId="{502D8B30-D931-4C5C-A064-94D1961A3580}" srcOrd="7" destOrd="0" presId="urn:microsoft.com/office/officeart/2005/8/layout/default"/>
    <dgm:cxn modelId="{4BDF5A2C-97C7-457F-9D91-E04F7C4C55D2}" type="presParOf" srcId="{372D00CF-6D41-4A86-A419-380C08DDE465}" destId="{2604B16C-FC59-48F9-AD5C-EE55D3550F89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4B76F79-ED3B-4A3E-A4B2-5F994A01AD3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E363C99-9808-4BED-8D6C-3FFE492CBFA6}">
      <dgm:prSet/>
      <dgm:spPr/>
      <dgm:t>
        <a:bodyPr/>
        <a:lstStyle/>
        <a:p>
          <a:r>
            <a:rPr lang="en-US" dirty="0"/>
            <a:t>Teisberg, E., Wallace, S. and O’Hara, S. (2020). Defining and implementing value-based health care: a strategic framework. Academic Medicine, 95(5), p.682.</a:t>
          </a:r>
        </a:p>
      </dgm:t>
    </dgm:pt>
    <dgm:pt modelId="{B6ABC748-EE35-46E2-B45E-5A8F30EC531E}" type="parTrans" cxnId="{39A1C617-8EE1-4960-9631-29C49FC5C54F}">
      <dgm:prSet/>
      <dgm:spPr/>
      <dgm:t>
        <a:bodyPr/>
        <a:lstStyle/>
        <a:p>
          <a:endParaRPr lang="en-US"/>
        </a:p>
      </dgm:t>
    </dgm:pt>
    <dgm:pt modelId="{4699E430-B539-4E37-B538-74773AF640B9}" type="sibTrans" cxnId="{39A1C617-8EE1-4960-9631-29C49FC5C54F}">
      <dgm:prSet/>
      <dgm:spPr/>
      <dgm:t>
        <a:bodyPr/>
        <a:lstStyle/>
        <a:p>
          <a:endParaRPr lang="en-US"/>
        </a:p>
      </dgm:t>
    </dgm:pt>
    <dgm:pt modelId="{302B2A34-464C-4E2C-9382-74930AD5EE9C}">
      <dgm:prSet/>
      <dgm:spPr/>
      <dgm:t>
        <a:bodyPr/>
        <a:lstStyle/>
        <a:p>
          <a:r>
            <a:rPr lang="en-US" dirty="0"/>
            <a:t>Wang, J.J., Liu, H. and Ye, J. (2022). The impact of individual and team professional capital on physicians’ performance in online health-care communities: A cross-level investigation. Internet Research.</a:t>
          </a:r>
        </a:p>
      </dgm:t>
    </dgm:pt>
    <dgm:pt modelId="{D1D58F02-E9F6-437D-B7C6-255A1142F0DC}" type="parTrans" cxnId="{F5755B73-BC65-40F6-A11E-252372BF662D}">
      <dgm:prSet/>
      <dgm:spPr/>
      <dgm:t>
        <a:bodyPr/>
        <a:lstStyle/>
        <a:p>
          <a:endParaRPr lang="en-US"/>
        </a:p>
      </dgm:t>
    </dgm:pt>
    <dgm:pt modelId="{22160A3D-D987-4065-A38D-A58FC496A936}" type="sibTrans" cxnId="{F5755B73-BC65-40F6-A11E-252372BF662D}">
      <dgm:prSet/>
      <dgm:spPr/>
      <dgm:t>
        <a:bodyPr/>
        <a:lstStyle/>
        <a:p>
          <a:endParaRPr lang="en-US"/>
        </a:p>
      </dgm:t>
    </dgm:pt>
    <dgm:pt modelId="{26EA59B7-FE85-4BE6-AD93-BE2F8099855E}">
      <dgm:prSet phldr="0"/>
      <dgm:spPr/>
      <dgm:t>
        <a:bodyPr/>
        <a:lstStyle/>
        <a:p>
          <a:r>
            <a:rPr lang="en-US" dirty="0" err="1"/>
            <a:t>Personia</a:t>
          </a:r>
          <a:r>
            <a:rPr lang="en-US" dirty="0"/>
            <a:t> SE and Co, (2023) 'Team effectiveness Models: Types, selection and Implementations' Available at: </a:t>
          </a:r>
          <a:r>
            <a:rPr lang="en-US" u="sng" dirty="0">
              <a:hlinkClick xmlns:r="http://schemas.openxmlformats.org/officeDocument/2006/relationships" r:id="rId1"/>
            </a:rPr>
            <a:t>https://www.personio.com/hr-lexicon/team-models/</a:t>
          </a:r>
          <a:r>
            <a:rPr lang="en-US" dirty="0"/>
            <a:t> Accessed on 9 March 2023 </a:t>
          </a:r>
        </a:p>
      </dgm:t>
    </dgm:pt>
    <dgm:pt modelId="{7ED1BEA4-A82D-4156-9857-6720B1F8529B}" type="parTrans" cxnId="{F1BFF04F-FB0A-4379-A6AA-B82C21A37274}">
      <dgm:prSet/>
      <dgm:spPr/>
    </dgm:pt>
    <dgm:pt modelId="{C83CF97F-271F-4630-A2FA-D250D54ECB99}" type="sibTrans" cxnId="{F1BFF04F-FB0A-4379-A6AA-B82C21A37274}">
      <dgm:prSet/>
      <dgm:spPr/>
    </dgm:pt>
    <dgm:pt modelId="{BB360848-D8F2-460A-A692-744FB3748436}">
      <dgm:prSet phldr="0"/>
      <dgm:spPr/>
      <dgm:t>
        <a:bodyPr/>
        <a:lstStyle/>
        <a:p>
          <a:pPr rtl="0"/>
          <a:r>
            <a:rPr lang="en-US" dirty="0"/>
            <a:t>Delva, D., Jamieson, M. and Lemieux, M. (2008). Team effectiveness in academic primary health care teams. Journal of interprofessional care, 22(6), pp.598-611.</a:t>
          </a:r>
        </a:p>
      </dgm:t>
    </dgm:pt>
    <dgm:pt modelId="{0C55ECDF-D3C3-40DE-87A4-54FCEE7C752C}" type="parTrans" cxnId="{16E3F967-C251-4E8E-B1EF-6F7FD4352248}">
      <dgm:prSet/>
      <dgm:spPr/>
    </dgm:pt>
    <dgm:pt modelId="{495E11C5-03A4-4A43-BD2F-218E7F00EA00}" type="sibTrans" cxnId="{16E3F967-C251-4E8E-B1EF-6F7FD4352248}">
      <dgm:prSet/>
      <dgm:spPr/>
    </dgm:pt>
    <dgm:pt modelId="{0E160503-F3E7-460B-BE18-201F8D3857B0}" type="pres">
      <dgm:prSet presAssocID="{84B76F79-ED3B-4A3E-A4B2-5F994A01AD3F}" presName="linear" presStyleCnt="0">
        <dgm:presLayoutVars>
          <dgm:animLvl val="lvl"/>
          <dgm:resizeHandles val="exact"/>
        </dgm:presLayoutVars>
      </dgm:prSet>
      <dgm:spPr/>
    </dgm:pt>
    <dgm:pt modelId="{A748BF2D-B484-4EE2-A233-E3A1CE57A8B9}" type="pres">
      <dgm:prSet presAssocID="{BB360848-D8F2-460A-A692-744FB374843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59E2526F-71CE-49D1-B036-4E94CB1AE732}" type="pres">
      <dgm:prSet presAssocID="{495E11C5-03A4-4A43-BD2F-218E7F00EA00}" presName="spacer" presStyleCnt="0"/>
      <dgm:spPr/>
    </dgm:pt>
    <dgm:pt modelId="{7E74F315-551C-4A78-B041-669100BD261A}" type="pres">
      <dgm:prSet presAssocID="{26EA59B7-FE85-4BE6-AD93-BE2F8099855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AA44DFB-5D08-4550-B918-CD81DE01A2B2}" type="pres">
      <dgm:prSet presAssocID="{C83CF97F-271F-4630-A2FA-D250D54ECB99}" presName="spacer" presStyleCnt="0"/>
      <dgm:spPr/>
    </dgm:pt>
    <dgm:pt modelId="{4F47D47D-3072-4467-B5F9-878CE8FD4A97}" type="pres">
      <dgm:prSet presAssocID="{7E363C99-9808-4BED-8D6C-3FFE492CBFA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5F57D981-30EC-4403-9269-B32F18AF4F8B}" type="pres">
      <dgm:prSet presAssocID="{4699E430-B539-4E37-B538-74773AF640B9}" presName="spacer" presStyleCnt="0"/>
      <dgm:spPr/>
    </dgm:pt>
    <dgm:pt modelId="{18B9CFC8-5853-46D2-A3C6-7739DA8E1F16}" type="pres">
      <dgm:prSet presAssocID="{302B2A34-464C-4E2C-9382-74930AD5EE9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9A1C617-8EE1-4960-9631-29C49FC5C54F}" srcId="{84B76F79-ED3B-4A3E-A4B2-5F994A01AD3F}" destId="{7E363C99-9808-4BED-8D6C-3FFE492CBFA6}" srcOrd="2" destOrd="0" parTransId="{B6ABC748-EE35-46E2-B45E-5A8F30EC531E}" sibTransId="{4699E430-B539-4E37-B538-74773AF640B9}"/>
    <dgm:cxn modelId="{62F49126-E766-45FC-8435-E203D9CF8C67}" type="presOf" srcId="{BB360848-D8F2-460A-A692-744FB3748436}" destId="{A748BF2D-B484-4EE2-A233-E3A1CE57A8B9}" srcOrd="0" destOrd="0" presId="urn:microsoft.com/office/officeart/2005/8/layout/vList2"/>
    <dgm:cxn modelId="{16E3F967-C251-4E8E-B1EF-6F7FD4352248}" srcId="{84B76F79-ED3B-4A3E-A4B2-5F994A01AD3F}" destId="{BB360848-D8F2-460A-A692-744FB3748436}" srcOrd="0" destOrd="0" parTransId="{0C55ECDF-D3C3-40DE-87A4-54FCEE7C752C}" sibTransId="{495E11C5-03A4-4A43-BD2F-218E7F00EA00}"/>
    <dgm:cxn modelId="{46F3AD6B-A956-4B5F-9934-5119917A5C73}" type="presOf" srcId="{302B2A34-464C-4E2C-9382-74930AD5EE9C}" destId="{18B9CFC8-5853-46D2-A3C6-7739DA8E1F16}" srcOrd="0" destOrd="0" presId="urn:microsoft.com/office/officeart/2005/8/layout/vList2"/>
    <dgm:cxn modelId="{F1BFF04F-FB0A-4379-A6AA-B82C21A37274}" srcId="{84B76F79-ED3B-4A3E-A4B2-5F994A01AD3F}" destId="{26EA59B7-FE85-4BE6-AD93-BE2F8099855E}" srcOrd="1" destOrd="0" parTransId="{7ED1BEA4-A82D-4156-9857-6720B1F8529B}" sibTransId="{C83CF97F-271F-4630-A2FA-D250D54ECB99}"/>
    <dgm:cxn modelId="{F5755B73-BC65-40F6-A11E-252372BF662D}" srcId="{84B76F79-ED3B-4A3E-A4B2-5F994A01AD3F}" destId="{302B2A34-464C-4E2C-9382-74930AD5EE9C}" srcOrd="3" destOrd="0" parTransId="{D1D58F02-E9F6-437D-B7C6-255A1142F0DC}" sibTransId="{22160A3D-D987-4065-A38D-A58FC496A936}"/>
    <dgm:cxn modelId="{51416CC6-B739-4FCE-A596-38E0C8D0DBF5}" type="presOf" srcId="{7E363C99-9808-4BED-8D6C-3FFE492CBFA6}" destId="{4F47D47D-3072-4467-B5F9-878CE8FD4A97}" srcOrd="0" destOrd="0" presId="urn:microsoft.com/office/officeart/2005/8/layout/vList2"/>
    <dgm:cxn modelId="{0E32EBCE-3245-4288-ABA9-69B36834D94E}" type="presOf" srcId="{84B76F79-ED3B-4A3E-A4B2-5F994A01AD3F}" destId="{0E160503-F3E7-460B-BE18-201F8D3857B0}" srcOrd="0" destOrd="0" presId="urn:microsoft.com/office/officeart/2005/8/layout/vList2"/>
    <dgm:cxn modelId="{C6E929DC-C588-433B-B02C-371571D25C80}" type="presOf" srcId="{26EA59B7-FE85-4BE6-AD93-BE2F8099855E}" destId="{7E74F315-551C-4A78-B041-669100BD261A}" srcOrd="0" destOrd="0" presId="urn:microsoft.com/office/officeart/2005/8/layout/vList2"/>
    <dgm:cxn modelId="{D219B734-0B1F-435D-9202-F6134B0E1E2D}" type="presParOf" srcId="{0E160503-F3E7-460B-BE18-201F8D3857B0}" destId="{A748BF2D-B484-4EE2-A233-E3A1CE57A8B9}" srcOrd="0" destOrd="0" presId="urn:microsoft.com/office/officeart/2005/8/layout/vList2"/>
    <dgm:cxn modelId="{EB8DA5CD-525C-48EA-ACCB-9ED449A52697}" type="presParOf" srcId="{0E160503-F3E7-460B-BE18-201F8D3857B0}" destId="{59E2526F-71CE-49D1-B036-4E94CB1AE732}" srcOrd="1" destOrd="0" presId="urn:microsoft.com/office/officeart/2005/8/layout/vList2"/>
    <dgm:cxn modelId="{B44BCFE6-C029-448D-AFE9-16C57DA9AD66}" type="presParOf" srcId="{0E160503-F3E7-460B-BE18-201F8D3857B0}" destId="{7E74F315-551C-4A78-B041-669100BD261A}" srcOrd="2" destOrd="0" presId="urn:microsoft.com/office/officeart/2005/8/layout/vList2"/>
    <dgm:cxn modelId="{5D6E6EA5-ED64-4A68-A2BE-4A06A49C20B7}" type="presParOf" srcId="{0E160503-F3E7-460B-BE18-201F8D3857B0}" destId="{8AA44DFB-5D08-4550-B918-CD81DE01A2B2}" srcOrd="3" destOrd="0" presId="urn:microsoft.com/office/officeart/2005/8/layout/vList2"/>
    <dgm:cxn modelId="{05BFEAA0-AE3E-4A69-90D5-AFD7DD99A7FA}" type="presParOf" srcId="{0E160503-F3E7-460B-BE18-201F8D3857B0}" destId="{4F47D47D-3072-4467-B5F9-878CE8FD4A97}" srcOrd="4" destOrd="0" presId="urn:microsoft.com/office/officeart/2005/8/layout/vList2"/>
    <dgm:cxn modelId="{F0B29073-9DB5-49E5-B2D6-C943EEF4E858}" type="presParOf" srcId="{0E160503-F3E7-460B-BE18-201F8D3857B0}" destId="{5F57D981-30EC-4403-9269-B32F18AF4F8B}" srcOrd="5" destOrd="0" presId="urn:microsoft.com/office/officeart/2005/8/layout/vList2"/>
    <dgm:cxn modelId="{D78BD512-81A5-422B-A428-9B5392586C4B}" type="presParOf" srcId="{0E160503-F3E7-460B-BE18-201F8D3857B0}" destId="{18B9CFC8-5853-46D2-A3C6-7739DA8E1F1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03135C-21FB-4D3A-83A4-F3A5408B6217}">
      <dsp:nvSpPr>
        <dsp:cNvPr id="0" name=""/>
        <dsp:cNvSpPr/>
      </dsp:nvSpPr>
      <dsp:spPr>
        <a:xfrm>
          <a:off x="0" y="0"/>
          <a:ext cx="4966028" cy="632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A group of individuals who, while having varied levels of expertise and experience, can act as an integrated unit.</a:t>
          </a:r>
        </a:p>
      </dsp:txBody>
      <dsp:txXfrm>
        <a:off x="18535" y="18535"/>
        <a:ext cx="4209117" cy="595757"/>
      </dsp:txXfrm>
    </dsp:sp>
    <dsp:sp modelId="{2859FD07-1766-46E2-BE66-9723A417B154}">
      <dsp:nvSpPr>
        <dsp:cNvPr id="0" name=""/>
        <dsp:cNvSpPr/>
      </dsp:nvSpPr>
      <dsp:spPr>
        <a:xfrm>
          <a:off x="370839" y="720719"/>
          <a:ext cx="4966028" cy="632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Keep open lines of communication and a collaborative spirit to solve patient concerns that a single medical profession cannot satisfactorily address.</a:t>
          </a:r>
        </a:p>
      </dsp:txBody>
      <dsp:txXfrm>
        <a:off x="389374" y="739254"/>
        <a:ext cx="4146781" cy="595757"/>
      </dsp:txXfrm>
    </dsp:sp>
    <dsp:sp modelId="{E31B48D6-6810-4E7F-8D11-5BFD08D51A32}">
      <dsp:nvSpPr>
        <dsp:cNvPr id="0" name=""/>
        <dsp:cNvSpPr/>
      </dsp:nvSpPr>
      <dsp:spPr>
        <a:xfrm>
          <a:off x="741679" y="1441439"/>
          <a:ext cx="4966028" cy="632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Participate in the diagnosis and treatment of patient concerns together.</a:t>
          </a:r>
        </a:p>
      </dsp:txBody>
      <dsp:txXfrm>
        <a:off x="760214" y="1459974"/>
        <a:ext cx="4146781" cy="595757"/>
      </dsp:txXfrm>
    </dsp:sp>
    <dsp:sp modelId="{38CA0D95-A26E-467C-A880-C5F1C9821FE9}">
      <dsp:nvSpPr>
        <dsp:cNvPr id="0" name=""/>
        <dsp:cNvSpPr/>
      </dsp:nvSpPr>
      <dsp:spPr>
        <a:xfrm>
          <a:off x="1112519" y="2162159"/>
          <a:ext cx="4966028" cy="632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Shared responsibilities for guiding the ship in the right direction.</a:t>
          </a:r>
        </a:p>
      </dsp:txBody>
      <dsp:txXfrm>
        <a:off x="1131054" y="2180694"/>
        <a:ext cx="4146781" cy="595757"/>
      </dsp:txXfrm>
    </dsp:sp>
    <dsp:sp modelId="{C5037C3E-D1EA-4E0A-9B7A-5393F1864D3D}">
      <dsp:nvSpPr>
        <dsp:cNvPr id="0" name=""/>
        <dsp:cNvSpPr/>
      </dsp:nvSpPr>
      <dsp:spPr>
        <a:xfrm>
          <a:off x="1483359" y="2882878"/>
          <a:ext cx="4966028" cy="6328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In this presentation, my topic of discussion is significance of working in teams in health and social care.</a:t>
          </a:r>
        </a:p>
      </dsp:txBody>
      <dsp:txXfrm>
        <a:off x="1501894" y="2901413"/>
        <a:ext cx="4146781" cy="595757"/>
      </dsp:txXfrm>
    </dsp:sp>
    <dsp:sp modelId="{ED666C33-9881-4746-9612-99BD1A379A6C}">
      <dsp:nvSpPr>
        <dsp:cNvPr id="0" name=""/>
        <dsp:cNvSpPr/>
      </dsp:nvSpPr>
      <dsp:spPr>
        <a:xfrm>
          <a:off x="4554691" y="462315"/>
          <a:ext cx="411337" cy="41133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4647242" y="462315"/>
        <a:ext cx="226235" cy="309531"/>
      </dsp:txXfrm>
    </dsp:sp>
    <dsp:sp modelId="{EC0F3881-7B82-43FD-933E-F76BC5D37F95}">
      <dsp:nvSpPr>
        <dsp:cNvPr id="0" name=""/>
        <dsp:cNvSpPr/>
      </dsp:nvSpPr>
      <dsp:spPr>
        <a:xfrm>
          <a:off x="4925530" y="1183035"/>
          <a:ext cx="411337" cy="41133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5018081" y="1183035"/>
        <a:ext cx="226235" cy="309531"/>
      </dsp:txXfrm>
    </dsp:sp>
    <dsp:sp modelId="{EB3A78A4-E7DF-4A9D-B9C5-A091A5ACE19A}">
      <dsp:nvSpPr>
        <dsp:cNvPr id="0" name=""/>
        <dsp:cNvSpPr/>
      </dsp:nvSpPr>
      <dsp:spPr>
        <a:xfrm>
          <a:off x="5296370" y="1893207"/>
          <a:ext cx="411337" cy="41133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5388921" y="1893207"/>
        <a:ext cx="226235" cy="309531"/>
      </dsp:txXfrm>
    </dsp:sp>
    <dsp:sp modelId="{81520D71-0F32-4E1B-8ED9-6459ACD0345A}">
      <dsp:nvSpPr>
        <dsp:cNvPr id="0" name=""/>
        <dsp:cNvSpPr/>
      </dsp:nvSpPr>
      <dsp:spPr>
        <a:xfrm>
          <a:off x="5667210" y="2620958"/>
          <a:ext cx="411337" cy="41133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5759761" y="2620958"/>
        <a:ext cx="226235" cy="3095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3B9A4A-9BEF-4704-9FF5-F02AB592551C}">
      <dsp:nvSpPr>
        <dsp:cNvPr id="0" name=""/>
        <dsp:cNvSpPr/>
      </dsp:nvSpPr>
      <dsp:spPr>
        <a:xfrm>
          <a:off x="48170" y="660"/>
          <a:ext cx="2210431" cy="132625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available evidence implies that</a:t>
          </a:r>
        </a:p>
      </dsp:txBody>
      <dsp:txXfrm>
        <a:off x="48170" y="660"/>
        <a:ext cx="2210431" cy="1326259"/>
      </dsp:txXfrm>
    </dsp:sp>
    <dsp:sp modelId="{298CED59-0566-4991-8F8A-2A1361CCF255}">
      <dsp:nvSpPr>
        <dsp:cNvPr id="0" name=""/>
        <dsp:cNvSpPr/>
      </dsp:nvSpPr>
      <dsp:spPr>
        <a:xfrm>
          <a:off x="2479645" y="660"/>
          <a:ext cx="2210431" cy="1326259"/>
        </a:xfrm>
        <a:prstGeom prst="rect">
          <a:avLst/>
        </a:prstGeom>
        <a:solidFill>
          <a:schemeClr val="accent2">
            <a:hueOff val="672631"/>
            <a:satOff val="-714"/>
            <a:lumOff val="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team-based treatment is superior.</a:t>
          </a:r>
        </a:p>
      </dsp:txBody>
      <dsp:txXfrm>
        <a:off x="2479645" y="660"/>
        <a:ext cx="2210431" cy="1326259"/>
      </dsp:txXfrm>
    </dsp:sp>
    <dsp:sp modelId="{D56F6B7E-F69E-4AA2-9658-86F8FE898DB6}">
      <dsp:nvSpPr>
        <dsp:cNvPr id="0" name=""/>
        <dsp:cNvSpPr/>
      </dsp:nvSpPr>
      <dsp:spPr>
        <a:xfrm>
          <a:off x="4911120" y="660"/>
          <a:ext cx="2210431" cy="1326259"/>
        </a:xfrm>
        <a:prstGeom prst="rect">
          <a:avLst/>
        </a:prstGeom>
        <a:solidFill>
          <a:schemeClr val="accent2">
            <a:hueOff val="1345262"/>
            <a:satOff val="-1429"/>
            <a:lumOff val="1098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improve safety and security,</a:t>
          </a:r>
        </a:p>
      </dsp:txBody>
      <dsp:txXfrm>
        <a:off x="4911120" y="660"/>
        <a:ext cx="2210431" cy="1326259"/>
      </dsp:txXfrm>
    </dsp:sp>
    <dsp:sp modelId="{400AA78C-E39A-42B8-AD46-2D80BE4528FA}">
      <dsp:nvSpPr>
        <dsp:cNvPr id="0" name=""/>
        <dsp:cNvSpPr/>
      </dsp:nvSpPr>
      <dsp:spPr>
        <a:xfrm>
          <a:off x="7342595" y="660"/>
          <a:ext cx="2210431" cy="1326259"/>
        </a:xfrm>
        <a:prstGeom prst="rect">
          <a:avLst/>
        </a:prstGeom>
        <a:solidFill>
          <a:schemeClr val="accent2">
            <a:hueOff val="2017893"/>
            <a:satOff val="-2143"/>
            <a:lumOff val="164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therapy for health issues that is not only successful but also quick.</a:t>
          </a:r>
        </a:p>
      </dsp:txBody>
      <dsp:txXfrm>
        <a:off x="7342595" y="660"/>
        <a:ext cx="2210431" cy="1326259"/>
      </dsp:txXfrm>
    </dsp:sp>
    <dsp:sp modelId="{5BA361C3-6B31-4FC2-AB77-B2A268DF9BC1}">
      <dsp:nvSpPr>
        <dsp:cNvPr id="0" name=""/>
        <dsp:cNvSpPr/>
      </dsp:nvSpPr>
      <dsp:spPr>
        <a:xfrm>
          <a:off x="2479645" y="1547963"/>
          <a:ext cx="2210431" cy="1326259"/>
        </a:xfrm>
        <a:prstGeom prst="rect">
          <a:avLst/>
        </a:prstGeom>
        <a:solidFill>
          <a:schemeClr val="accent2">
            <a:hueOff val="2690524"/>
            <a:satOff val="-2858"/>
            <a:lumOff val="219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using a one-of-a-kind blend of talents and abilities</a:t>
          </a:r>
        </a:p>
      </dsp:txBody>
      <dsp:txXfrm>
        <a:off x="2479645" y="1547963"/>
        <a:ext cx="2210431" cy="1326259"/>
      </dsp:txXfrm>
    </dsp:sp>
    <dsp:sp modelId="{2ECB61C6-8374-4D22-B22E-BE0229B578EC}">
      <dsp:nvSpPr>
        <dsp:cNvPr id="0" name=""/>
        <dsp:cNvSpPr/>
      </dsp:nvSpPr>
      <dsp:spPr>
        <a:xfrm>
          <a:off x="4911120" y="1547963"/>
          <a:ext cx="2210431" cy="1326259"/>
        </a:xfrm>
        <a:prstGeom prst="rect">
          <a:avLst/>
        </a:prstGeom>
        <a:solidFill>
          <a:schemeClr val="accent2">
            <a:hueOff val="3363155"/>
            <a:satOff val="-3572"/>
            <a:lumOff val="274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team comprises a diverse group of individuals, each bringing a unique set of capabilities, experiences, and points of view. </a:t>
          </a:r>
        </a:p>
      </dsp:txBody>
      <dsp:txXfrm>
        <a:off x="4911120" y="1547963"/>
        <a:ext cx="2210431" cy="132625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38DD9A-820C-4433-84DF-39DC0A580FB9}">
      <dsp:nvSpPr>
        <dsp:cNvPr id="0" name=""/>
        <dsp:cNvSpPr/>
      </dsp:nvSpPr>
      <dsp:spPr>
        <a:xfrm>
          <a:off x="48170" y="660"/>
          <a:ext cx="2210431" cy="132625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According to the findings of this study, collaboration is crucial in every profession. When workers pull together, the organization can:</a:t>
          </a:r>
        </a:p>
      </dsp:txBody>
      <dsp:txXfrm>
        <a:off x="48170" y="660"/>
        <a:ext cx="2210431" cy="1326259"/>
      </dsp:txXfrm>
    </dsp:sp>
    <dsp:sp modelId="{574681C4-3F58-4495-BAD5-6A8878D69D55}">
      <dsp:nvSpPr>
        <dsp:cNvPr id="0" name=""/>
        <dsp:cNvSpPr/>
      </dsp:nvSpPr>
      <dsp:spPr>
        <a:xfrm>
          <a:off x="2479645" y="660"/>
          <a:ext cx="2210431" cy="132625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Divide complex jobs into manageable chunks,</a:t>
          </a:r>
        </a:p>
      </dsp:txBody>
      <dsp:txXfrm>
        <a:off x="2479645" y="660"/>
        <a:ext cx="2210431" cy="1326259"/>
      </dsp:txXfrm>
    </dsp:sp>
    <dsp:sp modelId="{C0255614-F48B-4C4F-BDF2-B644793FA970}">
      <dsp:nvSpPr>
        <dsp:cNvPr id="0" name=""/>
        <dsp:cNvSpPr/>
      </dsp:nvSpPr>
      <dsp:spPr>
        <a:xfrm>
          <a:off x="4911120" y="660"/>
          <a:ext cx="2210431" cy="132625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After which you should collaborate to finish them off quicker.</a:t>
          </a:r>
        </a:p>
      </dsp:txBody>
      <dsp:txXfrm>
        <a:off x="4911120" y="660"/>
        <a:ext cx="2210431" cy="1326259"/>
      </dsp:txXfrm>
    </dsp:sp>
    <dsp:sp modelId="{202D268C-50D9-41B4-8C8F-662BB90757FD}">
      <dsp:nvSpPr>
        <dsp:cNvPr id="0" name=""/>
        <dsp:cNvSpPr/>
      </dsp:nvSpPr>
      <dsp:spPr>
        <a:xfrm>
          <a:off x="7342595" y="660"/>
          <a:ext cx="2210431" cy="132625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The ideal individual for each job can execute it more efficiently and effectively if they have specialized abilities.</a:t>
          </a:r>
        </a:p>
      </dsp:txBody>
      <dsp:txXfrm>
        <a:off x="7342595" y="660"/>
        <a:ext cx="2210431" cy="1326259"/>
      </dsp:txXfrm>
    </dsp:sp>
    <dsp:sp modelId="{2604B16C-FC59-48F9-AD5C-EE55D3550F89}">
      <dsp:nvSpPr>
        <dsp:cNvPr id="0" name=""/>
        <dsp:cNvSpPr/>
      </dsp:nvSpPr>
      <dsp:spPr>
        <a:xfrm>
          <a:off x="3695382" y="1547963"/>
          <a:ext cx="2210431" cy="1326259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Group members  better understand patient needs via teamwork and collaborative treatment, especially in economically and medically disadvantaged communities.</a:t>
          </a:r>
        </a:p>
      </dsp:txBody>
      <dsp:txXfrm>
        <a:off x="3695382" y="1547963"/>
        <a:ext cx="2210431" cy="132625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48BF2D-B484-4EE2-A233-E3A1CE57A8B9}">
      <dsp:nvSpPr>
        <dsp:cNvPr id="0" name=""/>
        <dsp:cNvSpPr/>
      </dsp:nvSpPr>
      <dsp:spPr>
        <a:xfrm>
          <a:off x="0" y="11841"/>
          <a:ext cx="9601196" cy="673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Delva, D., Jamieson, M. and Lemieux, M. (2008). Team effectiveness in academic primary health care teams. Journal of interprofessional care, 22(6), pp.598-611.</a:t>
          </a:r>
        </a:p>
      </dsp:txBody>
      <dsp:txXfrm>
        <a:off x="32898" y="44739"/>
        <a:ext cx="9535400" cy="608124"/>
      </dsp:txXfrm>
    </dsp:sp>
    <dsp:sp modelId="{7E74F315-551C-4A78-B041-669100BD261A}">
      <dsp:nvSpPr>
        <dsp:cNvPr id="0" name=""/>
        <dsp:cNvSpPr/>
      </dsp:nvSpPr>
      <dsp:spPr>
        <a:xfrm>
          <a:off x="0" y="737601"/>
          <a:ext cx="9601196" cy="673920"/>
        </a:xfrm>
        <a:prstGeom prst="roundRect">
          <a:avLst/>
        </a:prstGeom>
        <a:solidFill>
          <a:schemeClr val="accent2">
            <a:hueOff val="1121052"/>
            <a:satOff val="-1191"/>
            <a:lumOff val="91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 err="1"/>
            <a:t>Personia</a:t>
          </a:r>
          <a:r>
            <a:rPr lang="en-US" sz="1800" kern="1200" dirty="0"/>
            <a:t> SE and Co, (2023) 'Team effectiveness Models: Types, selection and Implementations' Available at: </a:t>
          </a:r>
          <a:r>
            <a:rPr lang="en-US" sz="1800" u="sng" kern="1200" dirty="0">
              <a:hlinkClick xmlns:r="http://schemas.openxmlformats.org/officeDocument/2006/relationships" r:id="rId1"/>
            </a:rPr>
            <a:t>https://www.personio.com/hr-lexicon/team-models/</a:t>
          </a:r>
          <a:r>
            <a:rPr lang="en-US" sz="1800" kern="1200" dirty="0"/>
            <a:t> Accessed on 9 March 2023 </a:t>
          </a:r>
        </a:p>
      </dsp:txBody>
      <dsp:txXfrm>
        <a:off x="32898" y="770499"/>
        <a:ext cx="9535400" cy="608124"/>
      </dsp:txXfrm>
    </dsp:sp>
    <dsp:sp modelId="{4F47D47D-3072-4467-B5F9-878CE8FD4A97}">
      <dsp:nvSpPr>
        <dsp:cNvPr id="0" name=""/>
        <dsp:cNvSpPr/>
      </dsp:nvSpPr>
      <dsp:spPr>
        <a:xfrm>
          <a:off x="0" y="1463361"/>
          <a:ext cx="9601196" cy="673920"/>
        </a:xfrm>
        <a:prstGeom prst="roundRect">
          <a:avLst/>
        </a:prstGeom>
        <a:solidFill>
          <a:schemeClr val="accent2">
            <a:hueOff val="2242103"/>
            <a:satOff val="-2381"/>
            <a:lumOff val="18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Teisberg, E., Wallace, S. and O’Hara, S. (2020). Defining and implementing value-based health care: a strategic framework. Academic Medicine, 95(5), p.682.</a:t>
          </a:r>
        </a:p>
      </dsp:txBody>
      <dsp:txXfrm>
        <a:off x="32898" y="1496259"/>
        <a:ext cx="9535400" cy="608124"/>
      </dsp:txXfrm>
    </dsp:sp>
    <dsp:sp modelId="{18B9CFC8-5853-46D2-A3C6-7739DA8E1F16}">
      <dsp:nvSpPr>
        <dsp:cNvPr id="0" name=""/>
        <dsp:cNvSpPr/>
      </dsp:nvSpPr>
      <dsp:spPr>
        <a:xfrm>
          <a:off x="0" y="2189121"/>
          <a:ext cx="9601196" cy="673920"/>
        </a:xfrm>
        <a:prstGeom prst="roundRect">
          <a:avLst/>
        </a:prstGeom>
        <a:solidFill>
          <a:schemeClr val="accent2">
            <a:hueOff val="3363155"/>
            <a:satOff val="-3572"/>
            <a:lumOff val="274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Wang, J.J., Liu, H. and Ye, J. (2022). The impact of individual and team professional capital on physicians’ performance in online health-care communities: A cross-level investigation. Internet Research.</a:t>
          </a:r>
        </a:p>
      </dsp:txBody>
      <dsp:txXfrm>
        <a:off x="32898" y="2222019"/>
        <a:ext cx="9535400" cy="6081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4781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182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25146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3/9/2023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5229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5770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83340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64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3812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51360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7580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54000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53055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93002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421616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9410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62056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1330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90974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9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0" name="Group 1030">
            <a:extLst>
              <a:ext uri="{FF2B5EF4-FFF2-40B4-BE49-F238E27FC236}">
                <a16:creationId xmlns:a16="http://schemas.microsoft.com/office/drawing/2014/main" id="{3F6D81C7-B083-478E-82FE-089A8CB72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032" name="Picture 1031">
              <a:extLst>
                <a:ext uri="{FF2B5EF4-FFF2-40B4-BE49-F238E27FC236}">
                  <a16:creationId xmlns:a16="http://schemas.microsoft.com/office/drawing/2014/main" id="{8398EDA2-4889-433D-AC01-5214D79764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033" name="Rectangle 1032">
              <a:extLst>
                <a:ext uri="{FF2B5EF4-FFF2-40B4-BE49-F238E27FC236}">
                  <a16:creationId xmlns:a16="http://schemas.microsoft.com/office/drawing/2014/main" id="{0099D46A-AF52-46FD-938B-D31189460A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34" name="Picture 1033">
              <a:extLst>
                <a:ext uri="{FF2B5EF4-FFF2-40B4-BE49-F238E27FC236}">
                  <a16:creationId xmlns:a16="http://schemas.microsoft.com/office/drawing/2014/main" id="{C933E919-C473-4F0E-9DBC-CC65FC9E92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035" name="Picture 1034">
              <a:extLst>
                <a:ext uri="{FF2B5EF4-FFF2-40B4-BE49-F238E27FC236}">
                  <a16:creationId xmlns:a16="http://schemas.microsoft.com/office/drawing/2014/main" id="{FBBF3BDD-5C99-4FDC-BBCB-E711359D9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cxnSp>
        <p:nvCxnSpPr>
          <p:cNvPr id="1049" name="Straight Connector 1036">
            <a:extLst>
              <a:ext uri="{FF2B5EF4-FFF2-40B4-BE49-F238E27FC236}">
                <a16:creationId xmlns:a16="http://schemas.microsoft.com/office/drawing/2014/main" id="{F06B54F2-CD11-4359-A7D6-DA7C76C09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 useBgFill="1">
        <p:nvSpPr>
          <p:cNvPr id="1039" name="Rectangle 1038">
            <a:extLst>
              <a:ext uri="{FF2B5EF4-FFF2-40B4-BE49-F238E27FC236}">
                <a16:creationId xmlns:a16="http://schemas.microsoft.com/office/drawing/2014/main" id="{7E61F402-3445-458A-9A2B-D28FD28839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41" name="Group 1040">
            <a:extLst>
              <a:ext uri="{FF2B5EF4-FFF2-40B4-BE49-F238E27FC236}">
                <a16:creationId xmlns:a16="http://schemas.microsoft.com/office/drawing/2014/main" id="{A673C096-95AE-4644-B76C-1DF1B667D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1042" name="Picture 1041">
              <a:extLst>
                <a:ext uri="{FF2B5EF4-FFF2-40B4-BE49-F238E27FC236}">
                  <a16:creationId xmlns:a16="http://schemas.microsoft.com/office/drawing/2014/main" id="{77A91835-418B-4867-87D7-1376A57F3F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043" name="Rectangle 1042">
              <a:extLst>
                <a:ext uri="{FF2B5EF4-FFF2-40B4-BE49-F238E27FC236}">
                  <a16:creationId xmlns:a16="http://schemas.microsoft.com/office/drawing/2014/main" id="{65B511A1-E0EC-49FE-8068-9DA29CD00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44" name="Picture 1043">
              <a:extLst>
                <a:ext uri="{FF2B5EF4-FFF2-40B4-BE49-F238E27FC236}">
                  <a16:creationId xmlns:a16="http://schemas.microsoft.com/office/drawing/2014/main" id="{4A61BC5F-ADA4-4DBA-9C6B-E17E0B82EC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045" name="Picture 1044">
              <a:extLst>
                <a:ext uri="{FF2B5EF4-FFF2-40B4-BE49-F238E27FC236}">
                  <a16:creationId xmlns:a16="http://schemas.microsoft.com/office/drawing/2014/main" id="{1CE6F7D2-ACED-47D2-BEFD-FB26F7537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5402" y="982132"/>
            <a:ext cx="3660056" cy="132537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>
                <a:solidFill>
                  <a:srgbClr val="262626"/>
                </a:solidFill>
              </a:rPr>
              <a:t>Working in Teams</a:t>
            </a:r>
            <a:br>
              <a:rPr lang="en-US" sz="2800">
                <a:solidFill>
                  <a:srgbClr val="262626"/>
                </a:solidFill>
              </a:rPr>
            </a:br>
            <a:r>
              <a:rPr lang="en-US" sz="2800">
                <a:solidFill>
                  <a:srgbClr val="262626"/>
                </a:solidFill>
              </a:rPr>
              <a:t>Health and Social Care</a:t>
            </a:r>
          </a:p>
        </p:txBody>
      </p:sp>
      <p:cxnSp>
        <p:nvCxnSpPr>
          <p:cNvPr id="1047" name="Straight Connector 1046">
            <a:extLst>
              <a:ext uri="{FF2B5EF4-FFF2-40B4-BE49-F238E27FC236}">
                <a16:creationId xmlns:a16="http://schemas.microsoft.com/office/drawing/2014/main" id="{2BE880E9-2B86-4CDB-B5B7-308745CDD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1" y="2400639"/>
            <a:ext cx="366005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5401" y="2493774"/>
            <a:ext cx="3660057" cy="338209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US" sz="1600">
                <a:solidFill>
                  <a:srgbClr val="262626"/>
                </a:solidFill>
              </a:rPr>
              <a:t>Student Name:Ayesha Khan</a:t>
            </a:r>
          </a:p>
          <a:p>
            <a:pPr>
              <a:buFont typeface="Arial"/>
              <a:buChar char="•"/>
            </a:pPr>
            <a:r>
              <a:rPr lang="en-US" sz="1600">
                <a:solidFill>
                  <a:srgbClr val="262626"/>
                </a:solidFill>
              </a:rPr>
              <a:t>Student Number:2129615</a:t>
            </a:r>
          </a:p>
          <a:p>
            <a:pPr>
              <a:buFont typeface="Arial"/>
              <a:buChar char="•"/>
            </a:pPr>
            <a:r>
              <a:rPr lang="en-US" sz="1600">
                <a:solidFill>
                  <a:srgbClr val="262626"/>
                </a:solidFill>
              </a:rPr>
              <a:t>Module Code:LCSH4005</a:t>
            </a:r>
          </a:p>
          <a:p>
            <a:pPr>
              <a:buFont typeface="Arial"/>
              <a:buChar char="•"/>
            </a:pPr>
            <a:r>
              <a:rPr lang="en-US" sz="1600">
                <a:solidFill>
                  <a:srgbClr val="262626"/>
                </a:solidFill>
              </a:rPr>
              <a:t>Module Name:</a:t>
            </a:r>
          </a:p>
        </p:txBody>
      </p:sp>
      <p:pic>
        <p:nvPicPr>
          <p:cNvPr id="1026" name="Picture 2" descr="Leading Effective Teams in Health and Social Care | University of South  Wales">
            <a:extLst>
              <a:ext uri="{FF2B5EF4-FFF2-40B4-BE49-F238E27FC236}">
                <a16:creationId xmlns:a16="http://schemas.microsoft.com/office/drawing/2014/main" id="{E317550A-D61E-8CD8-DE41-190DCD6920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5418668" y="1890710"/>
            <a:ext cx="5469466" cy="3076576"/>
          </a:xfrm>
          <a:prstGeom prst="rect">
            <a:avLst/>
          </a:prstGeom>
          <a:noFill/>
          <a:ln w="57150" cmpd="thickThin">
            <a:solidFill>
              <a:srgbClr val="7F7F7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88852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 Rounded MT Bold" panose="020F0704030504030204" pitchFamily="34" charset="0"/>
              </a:rPr>
              <a:t>Health Care Team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7224" y="1920239"/>
            <a:ext cx="11236670" cy="1110343"/>
          </a:xfrm>
        </p:spPr>
        <p:txBody>
          <a:bodyPr/>
          <a:lstStyle/>
          <a:p>
            <a:pPr marL="0" indent="0" algn="just">
              <a:buNone/>
            </a:pPr>
            <a:r>
              <a:rPr lang="en-GB" dirty="0"/>
              <a:t> </a:t>
            </a:r>
          </a:p>
        </p:txBody>
      </p:sp>
      <p:pic>
        <p:nvPicPr>
          <p:cNvPr id="5" name="Picture 2" descr="Effective Team Building in a Healthcare Environment">
            <a:extLst>
              <a:ext uri="{FF2B5EF4-FFF2-40B4-BE49-F238E27FC236}">
                <a16:creationId xmlns:a16="http://schemas.microsoft.com/office/drawing/2014/main" id="{84F5276B-635A-E5B7-728D-4A631B7342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9280" y="3523827"/>
            <a:ext cx="3819160" cy="238760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pic>
        <p:nvPicPr>
          <p:cNvPr id="2052" name="Picture 4" descr="Creating Effective Health Care Markets | Commonwealth Fund">
            <a:extLst>
              <a:ext uri="{FF2B5EF4-FFF2-40B4-BE49-F238E27FC236}">
                <a16:creationId xmlns:a16="http://schemas.microsoft.com/office/drawing/2014/main" id="{02DF5AD6-D5C5-1A3F-C6E2-8324E78637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2089" y="1265753"/>
            <a:ext cx="3041805" cy="204049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graphicFrame>
        <p:nvGraphicFramePr>
          <p:cNvPr id="2058" name="TextBox 3">
            <a:extLst>
              <a:ext uri="{FF2B5EF4-FFF2-40B4-BE49-F238E27FC236}">
                <a16:creationId xmlns:a16="http://schemas.microsoft.com/office/drawing/2014/main" id="{3B67C660-95E5-9CEC-21EA-6F75899673CC}"/>
              </a:ext>
            </a:extLst>
          </p:cNvPr>
          <p:cNvGraphicFramePr/>
          <p:nvPr/>
        </p:nvGraphicFramePr>
        <p:xfrm>
          <a:off x="1495732" y="2475410"/>
          <a:ext cx="6449388" cy="3515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966243621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  <a:latin typeface="Arial Rounded MT Bold" panose="020F0704030504030204" pitchFamily="34" charset="0"/>
              </a:rPr>
              <a:t>Why Team work in health care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014F07B-9C2F-F5A5-794A-335C4C21D4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1376990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22433931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CF5BD3-480E-7031-C50F-E71CD18D3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Model of Teamwork</a:t>
            </a:r>
            <a:br>
              <a:rPr lang="en-US" dirty="0"/>
            </a:br>
            <a:r>
              <a:rPr lang="en-US" sz="2000" dirty="0"/>
              <a:t>The T7 Model by Michael Lombardo and Robert Eichinger (</a:t>
            </a:r>
            <a:r>
              <a:rPr lang="en-US" sz="2000" dirty="0" err="1"/>
              <a:t>Personio</a:t>
            </a:r>
            <a:r>
              <a:rPr lang="en-US" sz="2000" dirty="0"/>
              <a:t>, 2023)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529E6-EDBA-F4C5-3390-DE233991C7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Thrust</a:t>
            </a:r>
          </a:p>
          <a:p>
            <a:pPr>
              <a:buSzPct val="114999"/>
            </a:pPr>
            <a:r>
              <a:rPr lang="en-US" dirty="0"/>
              <a:t>Trust</a:t>
            </a:r>
          </a:p>
          <a:p>
            <a:pPr>
              <a:buSzPct val="114999"/>
            </a:pPr>
            <a:r>
              <a:rPr lang="en-US" dirty="0"/>
              <a:t>Talent</a:t>
            </a:r>
          </a:p>
          <a:p>
            <a:pPr>
              <a:buSzPct val="114999"/>
            </a:pPr>
            <a:r>
              <a:rPr lang="en-US" dirty="0"/>
              <a:t>Teaming Skills</a:t>
            </a:r>
          </a:p>
          <a:p>
            <a:pPr>
              <a:buSzPct val="114999"/>
            </a:pPr>
            <a:r>
              <a:rPr lang="en-US" dirty="0"/>
              <a:t>Task Skills</a:t>
            </a:r>
          </a:p>
        </p:txBody>
      </p:sp>
    </p:spTree>
    <p:extLst>
      <p:ext uri="{BB962C8B-B14F-4D97-AF65-F5344CB8AC3E}">
        <p14:creationId xmlns:p14="http://schemas.microsoft.com/office/powerpoint/2010/main" val="15982476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  <a:latin typeface="Arial Rounded MT Bold" panose="020F0704030504030204" pitchFamily="34" charset="0"/>
              </a:rPr>
              <a:t>Personal Experience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556932"/>
            <a:ext cx="6256866" cy="331893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262626"/>
                </a:solidFill>
              </a:rPr>
              <a:t>When my aunt, who was expecting at the time, started exhibiting indications of a heart issue, the physicians in the cardiac surgery department were contacted and urged to work closely with their colleagues in the maternity unit. </a:t>
            </a:r>
          </a:p>
          <a:p>
            <a:r>
              <a:rPr lang="en-US">
                <a:solidFill>
                  <a:srgbClr val="262626"/>
                </a:solidFill>
              </a:rPr>
              <a:t>I discovered that "teamwork" meant everyone collaborated to reach the most successful conclusion possible.</a:t>
            </a:r>
            <a:endParaRPr lang="en-GB">
              <a:solidFill>
                <a:srgbClr val="262626"/>
              </a:solidFill>
            </a:endParaRPr>
          </a:p>
        </p:txBody>
      </p:sp>
      <p:pic>
        <p:nvPicPr>
          <p:cNvPr id="3074" name="Picture 2" descr="Why Accessible Healthcare Forms are Vital to the Patient Experience |  Formstack Blog">
            <a:extLst>
              <a:ext uri="{FF2B5EF4-FFF2-40B4-BE49-F238E27FC236}">
                <a16:creationId xmlns:a16="http://schemas.microsoft.com/office/drawing/2014/main" id="{6C7FEB8F-6E53-3783-9FAF-92A536FAB77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8085026" y="2764485"/>
            <a:ext cx="2739728" cy="2726030"/>
          </a:xfrm>
          <a:prstGeom prst="rect">
            <a:avLst/>
          </a:prstGeom>
          <a:noFill/>
          <a:ln w="57150" cmpd="thickThin">
            <a:solidFill>
              <a:srgbClr val="7F7F7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0732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  <a:latin typeface="Arial Rounded MT Bold" panose="020F0704030504030204" pitchFamily="34" charset="0"/>
              </a:rPr>
              <a:t>Conclusion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DA829ADF-BC17-A474-FD6B-DF5A50C587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4305097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72219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  <a:latin typeface="Arial Rounded MT Bold" panose="020F0704030504030204" pitchFamily="34" charset="0"/>
              </a:rPr>
              <a:t>References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DBD7944E-1F38-D033-FA92-0FF7CF3A3E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9426097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67411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0</TotalTime>
  <Words>424</Words>
  <Application>Microsoft Office PowerPoint</Application>
  <PresentationFormat>Widescreen</PresentationFormat>
  <Paragraphs>29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Organic</vt:lpstr>
      <vt:lpstr>Working in Teams Health and Social Care</vt:lpstr>
      <vt:lpstr>Health Care Team</vt:lpstr>
      <vt:lpstr>Why Team work in health care </vt:lpstr>
      <vt:lpstr>Model of Teamwork The T7 Model by Michael Lombardo and Robert Eichinger (Personio, 2023)</vt:lpstr>
      <vt:lpstr>Personal Experience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in Teams Health and Social Care</dc:title>
  <dc:creator/>
  <cp:lastModifiedBy>A K</cp:lastModifiedBy>
  <cp:revision>106</cp:revision>
  <dcterms:created xsi:type="dcterms:W3CDTF">2023-03-07T15:45:52Z</dcterms:created>
  <dcterms:modified xsi:type="dcterms:W3CDTF">2023-03-09T13:17:01Z</dcterms:modified>
</cp:coreProperties>
</file>