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621" r:id="rId5"/>
    <p:sldId id="258" r:id="rId6"/>
    <p:sldId id="630" r:id="rId7"/>
    <p:sldId id="259" r:id="rId8"/>
    <p:sldId id="327" r:id="rId9"/>
    <p:sldId id="373" r:id="rId10"/>
    <p:sldId id="393" r:id="rId11"/>
    <p:sldId id="390" r:id="rId12"/>
    <p:sldId id="629" r:id="rId13"/>
    <p:sldId id="347" r:id="rId14"/>
    <p:sldId id="631" r:id="rId15"/>
    <p:sldId id="632" r:id="rId16"/>
    <p:sldId id="384" r:id="rId17"/>
    <p:sldId id="277" r:id="rId18"/>
    <p:sldId id="633" r:id="rId19"/>
    <p:sldId id="634" r:id="rId20"/>
  </p:sldIdLst>
  <p:sldSz cx="9144000" cy="6858000" type="screen4x3"/>
  <p:notesSz cx="6858000" cy="9144000"/>
  <p:embeddedFontLst>
    <p:embeddedFont>
      <p:font typeface="Comic Sans MS" panose="030F0702030302020204" pitchFamily="66" charset="0"/>
      <p:regular r:id="rId23"/>
      <p:bold r:id="rId24"/>
      <p:italic r:id="rId25"/>
      <p:boldItalic r:id="rId2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28" autoAdjust="0"/>
    <p:restoredTop sz="89344"/>
  </p:normalViewPr>
  <p:slideViewPr>
    <p:cSldViewPr>
      <p:cViewPr varScale="1">
        <p:scale>
          <a:sx n="100" d="100"/>
          <a:sy n="100" d="100"/>
        </p:scale>
        <p:origin x="1008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font" Target="fonts/font4.fntdata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font" Target="fonts/font3.fntdata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2.fntdata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font" Target="fonts/font1.fntdata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17/10/2025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pPr/>
              <a:t>10/17/2025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>
            <a:extLst>
              <a:ext uri="{FF2B5EF4-FFF2-40B4-BE49-F238E27FC236}">
                <a16:creationId xmlns:a16="http://schemas.microsoft.com/office/drawing/2014/main" id="{FAB9FD5E-4D32-4027-8F7F-BD108CFAFF3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C5D6488-46A6-408C-B288-6B59DEC7098C}" type="slidenum">
              <a:rPr lang="en-GB" altLang="en-US" smtClean="0"/>
              <a:pPr/>
              <a:t>2</a:t>
            </a:fld>
            <a:endParaRPr lang="en-GB" altLang="en-US"/>
          </a:p>
        </p:txBody>
      </p:sp>
      <p:sp>
        <p:nvSpPr>
          <p:cNvPr id="19459" name="Slide Image Placeholder 1">
            <a:extLst>
              <a:ext uri="{FF2B5EF4-FFF2-40B4-BE49-F238E27FC236}">
                <a16:creationId xmlns:a16="http://schemas.microsoft.com/office/drawing/2014/main" id="{B8392764-096C-4F3E-9DF3-3C6F323C7DD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Notes Placeholder 2">
            <a:extLst>
              <a:ext uri="{FF2B5EF4-FFF2-40B4-BE49-F238E27FC236}">
                <a16:creationId xmlns:a16="http://schemas.microsoft.com/office/drawing/2014/main" id="{2D7073F9-D5ED-4E19-9D4F-CE5ED25A460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lIns="91428" tIns="45714" rIns="91428" bIns="45714"/>
          <a:lstStyle/>
          <a:p>
            <a:pPr eaLnBrk="1" hangingPunct="1"/>
            <a:endParaRPr lang="en-GB" altLang="en-US" dirty="0"/>
          </a:p>
        </p:txBody>
      </p:sp>
      <p:sp>
        <p:nvSpPr>
          <p:cNvPr id="19461" name="Slide Number Placeholder 3">
            <a:extLst>
              <a:ext uri="{FF2B5EF4-FFF2-40B4-BE49-F238E27FC236}">
                <a16:creationId xmlns:a16="http://schemas.microsoft.com/office/drawing/2014/main" id="{154E03D6-FC1B-4732-AC3F-6DDEF53D7BFE}"/>
              </a:ext>
            </a:extLst>
          </p:cNvPr>
          <p:cNvSpPr txBox="1">
            <a:spLocks noGrp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8" tIns="45714" rIns="91428" bIns="45714"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01675" indent="-26987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079500" indent="-215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11300" indent="-215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943100" indent="-215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00300" indent="-215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857500" indent="-215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14700" indent="-215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771900" indent="-215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fld id="{BE5D0C7F-5ACD-4DAB-BEB3-7D930098D0E1}" type="slidenum">
              <a:rPr lang="en-GB" altLang="en-US" sz="1200">
                <a:latin typeface="Times New Roman" panose="02020603050405020304" pitchFamily="18" charset="0"/>
              </a:rPr>
              <a:pPr algn="r" eaLnBrk="1" hangingPunct="1"/>
              <a:t>2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27048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5433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17/10/2025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17/10/2025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17/10/2025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17/10/2025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youtube.com/watch?v=ptHIA5bMnio" TargetMode="Externa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lanetjune.com/blog/patchwork-embellished-tote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922FDDA-0D6E-49AD-AB27-0923E7B95F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340768"/>
            <a:ext cx="6858000" cy="2387600"/>
          </a:xfrm>
        </p:spPr>
        <p:txBody>
          <a:bodyPr>
            <a:normAutofit fontScale="90000"/>
          </a:bodyPr>
          <a:lstStyle/>
          <a:p>
            <a:pPr eaLnBrk="1" hangingPunct="1"/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tos" panose="020B00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LCLM4001</a:t>
            </a:r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Academic Skills (ACS) </a:t>
            </a:r>
            <a:b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en-GB" alt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ptos" panose="020B0004020202020204" pitchFamily="34" charset="0"/>
            </a:endParaRPr>
          </a:p>
          <a:p>
            <a:pPr eaLnBrk="1" hangingPunct="1"/>
            <a:r>
              <a:rPr lang="en-GB" altLang="en-US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Plagiarism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 smtClean="0"/>
              <a:pPr>
                <a:defRPr/>
              </a:pPr>
              <a:t>17/10/2025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42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35D95875-3B43-4584-AEF1-50037EC7CEE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Aims of the session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F4639A8F-AEB2-4A26-A11C-F928D1C64C7B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341784" y="1628800"/>
            <a:ext cx="8460432" cy="3298825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To understand the serious nature of committing an academic offence.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1180BE-37F1-4BC3-0AC3-5E1A4D76DC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5">
            <a:extLst>
              <a:ext uri="{FF2B5EF4-FFF2-40B4-BE49-F238E27FC236}">
                <a16:creationId xmlns:a16="http://schemas.microsoft.com/office/drawing/2014/main" id="{FD643570-96BB-BD3C-AC15-837083AA93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6791" y="476672"/>
            <a:ext cx="2890417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cs typeface="Arial" panose="020B0604020202020204" pitchFamily="34" charset="0"/>
              </a:rPr>
              <a:t>Plagiarism</a:t>
            </a:r>
          </a:p>
        </p:txBody>
      </p:sp>
      <p:sp>
        <p:nvSpPr>
          <p:cNvPr id="27654" name="Text Box 6">
            <a:extLst>
              <a:ext uri="{FF2B5EF4-FFF2-40B4-BE49-F238E27FC236}">
                <a16:creationId xmlns:a16="http://schemas.microsoft.com/office/drawing/2014/main" id="{2EABDE23-15CF-0EA2-B28B-1C426700B0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5963" y="1484784"/>
            <a:ext cx="7559833" cy="25483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buClr>
                <a:schemeClr val="accent2"/>
              </a:buClr>
              <a:buNone/>
              <a:defRPr/>
            </a:pPr>
            <a:r>
              <a:rPr lang="en-GB" altLang="en-US" sz="2800" dirty="0">
                <a:cs typeface="Arial" panose="020B0604020202020204" pitchFamily="34" charset="0"/>
              </a:rPr>
              <a:t>What is it? Discuss with a classmate and come with a definition and explanation of why it is an academic offence. </a:t>
            </a:r>
          </a:p>
          <a:p>
            <a:pPr eaLnBrk="1" hangingPunct="1">
              <a:buClr>
                <a:schemeClr val="accent2"/>
              </a:buClr>
              <a:buFontTx/>
              <a:buNone/>
              <a:defRPr/>
            </a:pPr>
            <a:endParaRPr lang="en-GB" altLang="en-US" sz="2800" dirty="0">
              <a:cs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endParaRPr lang="en-GB" altLang="en-US" sz="2800" dirty="0">
              <a:latin typeface="Comic Sans MS" panose="030F0702030302020204" pitchFamily="66" charset="0"/>
            </a:endParaRPr>
          </a:p>
        </p:txBody>
      </p:sp>
      <p:pic>
        <p:nvPicPr>
          <p:cNvPr id="3" name="Picture 2" descr="A group of people looking at a computer&#10;&#10;AI-generated content may be incorrect.">
            <a:extLst>
              <a:ext uri="{FF2B5EF4-FFF2-40B4-BE49-F238E27FC236}">
                <a16:creationId xmlns:a16="http://schemas.microsoft.com/office/drawing/2014/main" id="{1AACE332-5EC5-458C-4EA4-6A1825BA2D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3140968"/>
            <a:ext cx="4128241" cy="2312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1279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2765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5">
            <a:extLst>
              <a:ext uri="{FF2B5EF4-FFF2-40B4-BE49-F238E27FC236}">
                <a16:creationId xmlns:a16="http://schemas.microsoft.com/office/drawing/2014/main" id="{1B327046-3BB3-4478-8E20-122A32C83E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19872" y="615950"/>
            <a:ext cx="2890417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cs typeface="Arial" panose="020B0604020202020204" pitchFamily="34" charset="0"/>
              </a:rPr>
              <a:t>Plagiarism</a:t>
            </a:r>
          </a:p>
        </p:txBody>
      </p:sp>
      <p:sp>
        <p:nvSpPr>
          <p:cNvPr id="27654" name="Text Box 6">
            <a:extLst>
              <a:ext uri="{FF2B5EF4-FFF2-40B4-BE49-F238E27FC236}">
                <a16:creationId xmlns:a16="http://schemas.microsoft.com/office/drawing/2014/main" id="{27EFA00A-D9E8-4F83-BD0F-B3FABC56FD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47303" y="1491099"/>
            <a:ext cx="4464050" cy="158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Clr>
                <a:schemeClr val="accent2"/>
              </a:buClr>
              <a:buFontTx/>
              <a:buNone/>
              <a:defRPr/>
            </a:pPr>
            <a:r>
              <a:rPr lang="en-GB" altLang="en-US" sz="2800" dirty="0">
                <a:cs typeface="Arial" panose="020B0604020202020204" pitchFamily="34" charset="0"/>
              </a:rPr>
              <a:t>What is it and why is it an academic offence?</a:t>
            </a: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endParaRPr lang="en-GB" altLang="en-US" sz="2800" dirty="0">
              <a:latin typeface="Comic Sans MS" panose="030F0702030302020204" pitchFamily="66" charset="0"/>
            </a:endParaRPr>
          </a:p>
        </p:txBody>
      </p:sp>
      <p:sp>
        <p:nvSpPr>
          <p:cNvPr id="27655" name="Text Box 7">
            <a:extLst>
              <a:ext uri="{FF2B5EF4-FFF2-40B4-BE49-F238E27FC236}">
                <a16:creationId xmlns:a16="http://schemas.microsoft.com/office/drawing/2014/main" id="{873E572E-E8FE-498E-A791-16EA87C5A2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5536" y="2781300"/>
            <a:ext cx="8352928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2800" b="1" dirty="0">
                <a:cs typeface="Arial" panose="020B0604020202020204" pitchFamily="34" charset="0"/>
              </a:rPr>
              <a:t>Plagiarism is the deliberate or inadvertent theft of intellectual property.</a:t>
            </a:r>
          </a:p>
        </p:txBody>
      </p:sp>
      <p:sp>
        <p:nvSpPr>
          <p:cNvPr id="22533" name="AutoShape 9">
            <a:extLst>
              <a:ext uri="{FF2B5EF4-FFF2-40B4-BE49-F238E27FC236}">
                <a16:creationId xmlns:a16="http://schemas.microsoft.com/office/drawing/2014/main" id="{383ECFDC-4E6D-4913-B3C0-67028BA1A7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30438" y="3778250"/>
            <a:ext cx="5905500" cy="2087563"/>
          </a:xfrm>
          <a:prstGeom prst="wedgeEllipseCallout">
            <a:avLst>
              <a:gd name="adj1" fmla="val -43750"/>
              <a:gd name="adj2" fmla="val 70000"/>
            </a:avLst>
          </a:prstGeom>
          <a:solidFill>
            <a:srgbClr val="76F0D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2400">
                <a:solidFill>
                  <a:srgbClr val="262626"/>
                </a:solidFill>
                <a:latin typeface="Garamond" panose="02020404030301010803" pitchFamily="18" charset="0"/>
              </a:defRPr>
            </a:lvl1pPr>
            <a:lvl2pPr marL="742950" indent="-28575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2000">
                <a:solidFill>
                  <a:srgbClr val="262626"/>
                </a:solidFill>
                <a:latin typeface="Garamond" panose="02020404030301010803" pitchFamily="18" charset="0"/>
              </a:defRPr>
            </a:lvl2pPr>
            <a:lvl3pPr marL="11430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aramond" panose="02020404030301010803" pitchFamily="18" charset="0"/>
              </a:defRPr>
            </a:lvl3pPr>
            <a:lvl4pPr marL="16002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aramond" panose="02020404030301010803" pitchFamily="18" charset="0"/>
              </a:defRPr>
            </a:lvl4pPr>
            <a:lvl5pPr marL="20574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lang="en-US" altLang="en-US" sz="180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27658" name="Text Box 10">
            <a:extLst>
              <a:ext uri="{FF2B5EF4-FFF2-40B4-BE49-F238E27FC236}">
                <a16:creationId xmlns:a16="http://schemas.microsoft.com/office/drawing/2014/main" id="{C5835B34-4ACF-4496-AFFB-15C6818621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43213" y="4170363"/>
            <a:ext cx="4679950" cy="16158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Note the use of the word “inadvertent” – it is your responsibility to ensure that you understand what constitutes the academic offence of plagiarism – ignorance is no defence!</a:t>
            </a: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endParaRPr lang="en-GB" altLang="en-US" sz="1800" dirty="0">
              <a:latin typeface="Comic Sans MS" panose="030F0702030302020204" pitchFamily="66" charset="0"/>
            </a:endParaRPr>
          </a:p>
        </p:txBody>
      </p:sp>
      <p:pic>
        <p:nvPicPr>
          <p:cNvPr id="22535" name="Picture 11">
            <a:extLst>
              <a:ext uri="{FF2B5EF4-FFF2-40B4-BE49-F238E27FC236}">
                <a16:creationId xmlns:a16="http://schemas.microsoft.com/office/drawing/2014/main" id="{87006D2C-CC48-4DDF-9903-77ACBF1383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615950"/>
            <a:ext cx="1906587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76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76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27654" grpId="0"/>
      <p:bldP spid="27655" grpId="0"/>
      <p:bldP spid="22533" grpId="0" animBg="1"/>
      <p:bldP spid="2765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34580" y="260648"/>
            <a:ext cx="3898776" cy="563662"/>
          </a:xfrm>
        </p:spPr>
        <p:txBody>
          <a:bodyPr anchor="b">
            <a:normAutofit/>
          </a:bodyPr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What is Plagiarism?</a:t>
            </a:r>
          </a:p>
        </p:txBody>
      </p:sp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7F9BEACD-24B2-4777-A4CA-BC4D687DD59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607" r="42518"/>
          <a:stretch/>
        </p:blipFill>
        <p:spPr>
          <a:xfrm>
            <a:off x="4283968" y="990348"/>
            <a:ext cx="4402832" cy="4454875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type="body" sz="half" idx="2"/>
          </p:nvPr>
        </p:nvSpPr>
        <p:spPr>
          <a:xfrm>
            <a:off x="683568" y="1340768"/>
            <a:ext cx="3008313" cy="40298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Watch this video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65283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>
                <a:latin typeface="Calibri" panose="020F0502020204030204" pitchFamily="34" charset="0"/>
                <a:cs typeface="Calibri" panose="020F0502020204030204" pitchFamily="34" charset="0"/>
              </a:rPr>
              <a:t>Unfair Practice / Academic Misconduct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Don’t forget that plagiarism and similarity to other sources is not the only thing the lecturers look for in assessing submissions for unfair practice!</a:t>
            </a:r>
          </a:p>
          <a:p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3852682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7310C0BD-2621-465F-BD86-3127A32CF6B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90364" y="260648"/>
            <a:ext cx="8629972" cy="1143000"/>
          </a:xfrm>
        </p:spPr>
        <p:txBody>
          <a:bodyPr/>
          <a:lstStyle/>
          <a:p>
            <a:r>
              <a:rPr lang="en-GB" alt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Match the different kinds of academic misconduct to their definitions:</a:t>
            </a:r>
            <a:br>
              <a:rPr lang="en-GB" altLang="en-US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altLang="en-US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D9ADD035-D7A7-48A4-B2B1-05C8CBBFCC4F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altLang="en-US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D44A9B0-3696-41AF-B329-20BB5C4457D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3228963"/>
              </p:ext>
            </p:extLst>
          </p:nvPr>
        </p:nvGraphicFramePr>
        <p:xfrm>
          <a:off x="457200" y="742950"/>
          <a:ext cx="8496300" cy="47736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21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83415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5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Kind of misconduct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Times New Roman"/>
                        <a:cs typeface="Calibri" panose="020F0502020204030204" pitchFamily="34" charset="0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Definition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Times New Roman"/>
                        <a:cs typeface="Calibri" panose="020F0502020204030204" pitchFamily="34" charset="0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009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1.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Failing to reference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A. 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the use of sections of verbatim copied text often from a variety of sources, linked together with additional sentences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effectLst/>
                        <a:latin typeface="Calibri" panose="020F0502020204030204" pitchFamily="34" charset="0"/>
                        <a:ea typeface="Times New Roman"/>
                        <a:cs typeface="Calibri" panose="020F0502020204030204" pitchFamily="34" charset="0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185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2.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Poor paraphrasing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B.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copying text and /or ideas without indicating that this is the work of another author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900" dirty="0">
                        <a:effectLst/>
                        <a:latin typeface="Calibri" panose="020F0502020204030204" pitchFamily="34" charset="0"/>
                        <a:ea typeface="Times New Roman"/>
                        <a:cs typeface="Calibri" panose="020F0502020204030204" pitchFamily="34" charset="0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754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3.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Self-plagiarism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C.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the partial rewording or reordering of words of another person’s work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500" dirty="0">
                        <a:effectLst/>
                        <a:latin typeface="Calibri" panose="020F0502020204030204" pitchFamily="34" charset="0"/>
                        <a:ea typeface="Times New Roman"/>
                        <a:cs typeface="Calibri" panose="020F0502020204030204" pitchFamily="34" charset="0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411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4.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Submitting work for which you cannot legitimately claim credit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D.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the recycling of a student’s own work from other assessments without reference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600" dirty="0">
                        <a:effectLst/>
                        <a:latin typeface="Calibri" panose="020F0502020204030204" pitchFamily="34" charset="0"/>
                        <a:ea typeface="Times New Roman"/>
                        <a:cs typeface="Calibri" panose="020F0502020204030204" pitchFamily="34" charset="0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061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5.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600" dirty="0" err="1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Patchwriting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Times New Roman"/>
                        <a:cs typeface="Calibri" panose="020F0502020204030204" pitchFamily="34" charset="0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E.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the unauthorised collaboration of students (or others) in a piece of work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400" dirty="0">
                        <a:effectLst/>
                        <a:latin typeface="Calibri" panose="020F0502020204030204" pitchFamily="34" charset="0"/>
                        <a:ea typeface="Times New Roman"/>
                        <a:cs typeface="Calibri" panose="020F0502020204030204" pitchFamily="34" charset="0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607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6.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Collusion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F.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Use of a </a:t>
                      </a:r>
                      <a:r>
                        <a:rPr lang="en-GB" sz="1600" dirty="0" err="1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ghostwriting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firm, another person or AI to produce work </a:t>
                      </a: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011B5BE-1E45-4DE1-8839-01D92462D9C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altLang="en-US" b="1" dirty="0">
                <a:latin typeface="Calibri" panose="020F0502020204030204" pitchFamily="34" charset="0"/>
                <a:cs typeface="Calibri" panose="020F0502020204030204" pitchFamily="34" charset="0"/>
              </a:rPr>
              <a:t>Hint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C65F1033-6ECC-4A88-8EBB-7C4313DD249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052736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altLang="en-US" dirty="0">
                <a:latin typeface="Calibri" panose="020F0502020204030204" pitchFamily="34" charset="0"/>
                <a:cs typeface="Calibri" panose="020F0502020204030204" pitchFamily="34" charset="0"/>
              </a:rPr>
              <a:t>Is your essay like patchwork? </a:t>
            </a:r>
          </a:p>
          <a:p>
            <a:endParaRPr lang="en-GB" altLang="en-US" dirty="0"/>
          </a:p>
        </p:txBody>
      </p:sp>
      <p:pic>
        <p:nvPicPr>
          <p:cNvPr id="8196" name="Picture 2" descr="E:\patchwork3.jpg">
            <a:extLst>
              <a:ext uri="{FF2B5EF4-FFF2-40B4-BE49-F238E27FC236}">
                <a16:creationId xmlns:a16="http://schemas.microsoft.com/office/drawing/2014/main" id="{E5564016-20C8-42B1-A1E5-306794512B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6772" y="1821950"/>
            <a:ext cx="4044327" cy="36232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7" name="TextBox 3">
            <a:extLst>
              <a:ext uri="{FF2B5EF4-FFF2-40B4-BE49-F238E27FC236}">
                <a16:creationId xmlns:a16="http://schemas.microsoft.com/office/drawing/2014/main" id="{B83C90CA-4DDF-4D94-8703-B55807943A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68537" y="5445224"/>
            <a:ext cx="3992562" cy="50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latin typeface="Arial" panose="020B0604020202020204" pitchFamily="34" charset="0"/>
                <a:ea typeface="华文细黑" panose="02010600040101010101" pitchFamily="2" charset="-122"/>
              </a:defRPr>
            </a:lvl1pPr>
            <a:lvl2pPr marL="742950" indent="-28575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n"/>
              <a:defRPr b="1">
                <a:solidFill>
                  <a:schemeClr val="tx1"/>
                </a:solidFill>
                <a:latin typeface="Arial" panose="020B0604020202020204" pitchFamily="34" charset="0"/>
                <a:ea typeface="华文细黑" panose="02010600040101010101" pitchFamily="2" charset="-122"/>
              </a:defRPr>
            </a:lvl2pPr>
            <a:lvl3pPr marL="1143000" indent="-228600">
              <a:lnSpc>
                <a:spcPct val="120000"/>
              </a:lnSpc>
              <a:spcBef>
                <a:spcPct val="20000"/>
              </a:spcBef>
              <a:buClr>
                <a:schemeClr val="accent2"/>
              </a:buClr>
              <a:buFont typeface="Wingdings" panose="05000000000000000000" pitchFamily="2" charset="2"/>
              <a:buChar char="n"/>
              <a:defRPr sz="1600" b="1">
                <a:solidFill>
                  <a:schemeClr val="tx1"/>
                </a:solidFill>
                <a:latin typeface="Arial" panose="020B0604020202020204" pitchFamily="34" charset="0"/>
                <a:ea typeface="华文细黑" panose="02010600040101010101" pitchFamily="2" charset="-122"/>
              </a:defRPr>
            </a:lvl3pPr>
            <a:lvl4pPr marL="1600200" indent="-228600">
              <a:lnSpc>
                <a:spcPct val="120000"/>
              </a:lnSpc>
              <a:spcBef>
                <a:spcPct val="20000"/>
              </a:spcBef>
              <a:buClr>
                <a:schemeClr val="hlink"/>
              </a:buClr>
              <a:buFont typeface="Wingdings" panose="05000000000000000000" pitchFamily="2" charset="2"/>
              <a:buChar char="n"/>
              <a:defRPr sz="1400" b="1">
                <a:solidFill>
                  <a:schemeClr val="tx1"/>
                </a:solidFill>
                <a:latin typeface="Arial" panose="020B0604020202020204" pitchFamily="34" charset="0"/>
                <a:ea typeface="华文细黑" panose="0201060004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anose="0201060004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anose="0201060004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anose="0201060004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anose="0201060004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anose="02010600040101010101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 sz="900" b="0" dirty="0"/>
              <a:t>Image source: </a:t>
            </a:r>
            <a:r>
              <a:rPr lang="en-GB" altLang="en-US" sz="900" b="0" dirty="0">
                <a:hlinkClick r:id="rId3"/>
              </a:rPr>
              <a:t>http://www.planetjune.com/blog/patchwork-embellished-tote</a:t>
            </a:r>
            <a:endParaRPr lang="en-GB" altLang="en-US" sz="900" b="0" dirty="0"/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GB" alt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7310C0BD-2621-465F-BD86-3127A32CF6B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90364" y="260648"/>
            <a:ext cx="8629972" cy="1143000"/>
          </a:xfrm>
        </p:spPr>
        <p:txBody>
          <a:bodyPr/>
          <a:lstStyle/>
          <a:p>
            <a:r>
              <a:rPr lang="en-GB" altLang="en-US" sz="2000" b="1">
                <a:latin typeface="Calibri" panose="020F0502020204030204" pitchFamily="34" charset="0"/>
                <a:cs typeface="Calibri" panose="020F0502020204030204" pitchFamily="34" charset="0"/>
              </a:rPr>
              <a:t>ANSWERS</a:t>
            </a:r>
            <a:br>
              <a:rPr lang="en-GB" altLang="en-US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altLang="en-US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D9ADD035-D7A7-48A4-B2B1-05C8CBBFCC4F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altLang="en-US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D44A9B0-3696-41AF-B329-20BB5C4457D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7870798"/>
              </p:ext>
            </p:extLst>
          </p:nvPr>
        </p:nvGraphicFramePr>
        <p:xfrm>
          <a:off x="457200" y="742950"/>
          <a:ext cx="8496300" cy="47736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21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83415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5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Kind of misconduct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Times New Roman"/>
                        <a:cs typeface="Calibri" panose="020F0502020204030204" pitchFamily="34" charset="0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Definition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Times New Roman"/>
                        <a:cs typeface="Calibri" panose="020F0502020204030204" pitchFamily="34" charset="0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009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1.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Failing to reference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B.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copying text and /or ideas without indicating that this is the work of another author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effectLst/>
                        <a:latin typeface="Calibri" panose="020F0502020204030204" pitchFamily="34" charset="0"/>
                        <a:ea typeface="Times New Roman"/>
                        <a:cs typeface="Calibri" panose="020F0502020204030204" pitchFamily="34" charset="0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185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2.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Poor paraphrasing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C.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the partial rewording or reordering of words of another person’s work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Times New Roman"/>
                        <a:cs typeface="Calibri" panose="020F0502020204030204" pitchFamily="34" charset="0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754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3.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Self-plagiarism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D.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the recycling of a student’s own work from other assessments without reference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500" dirty="0">
                        <a:effectLst/>
                        <a:latin typeface="Calibri" panose="020F0502020204030204" pitchFamily="34" charset="0"/>
                        <a:ea typeface="Times New Roman"/>
                        <a:cs typeface="Calibri" panose="020F0502020204030204" pitchFamily="34" charset="0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411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4.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Submitting work for which you cannot legitimately claim credit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F. 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Use of a </a:t>
                      </a:r>
                      <a:r>
                        <a:rPr lang="en-GB" sz="1600" dirty="0" err="1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ghostwriting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firm or another person or AI to produce work </a:t>
                      </a:r>
                      <a:endParaRPr lang="en-GB" sz="600" dirty="0">
                        <a:effectLst/>
                        <a:latin typeface="Calibri" panose="020F0502020204030204" pitchFamily="34" charset="0"/>
                        <a:ea typeface="Times New Roman"/>
                        <a:cs typeface="Calibri" panose="020F0502020204030204" pitchFamily="34" charset="0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061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5.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600" dirty="0" err="1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Patchwriting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Times New Roman"/>
                        <a:cs typeface="Calibri" panose="020F0502020204030204" pitchFamily="34" charset="0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A. 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the use of sections of verbatim copied text often from a variety of sources, linked together with additional sentences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400" dirty="0">
                        <a:effectLst/>
                        <a:latin typeface="Calibri" panose="020F0502020204030204" pitchFamily="34" charset="0"/>
                        <a:ea typeface="Times New Roman"/>
                        <a:cs typeface="Calibri" panose="020F0502020204030204" pitchFamily="34" charset="0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607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6.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Collusion</a:t>
                      </a: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E.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Times New Roman"/>
                          <a:cs typeface="Calibri" panose="020F0502020204030204" pitchFamily="34" charset="0"/>
                        </a:rPr>
                        <a:t> the unauthorised collaboration of students (or others) in a piece of work</a:t>
                      </a: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052764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How to avoid plagiarism?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In what ways can we avoid it? </a:t>
            </a:r>
          </a:p>
        </p:txBody>
      </p:sp>
    </p:spTree>
    <p:extLst>
      <p:ext uri="{BB962C8B-B14F-4D97-AF65-F5344CB8AC3E}">
        <p14:creationId xmlns:p14="http://schemas.microsoft.com/office/powerpoint/2010/main" val="1605493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FCCD66-7823-B40B-6D0B-DFEA2B1131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962C4-B1B8-4E86-9391-CCEF894007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How to avoid plagiarism?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92D1B4-6A3E-AAEB-B934-17EB1D51DB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Acknowledge the source of information - referencing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Improve paraphrasing skills – it helps to reduce similarity, but does not eliminate the need for referencing</a:t>
            </a:r>
          </a:p>
        </p:txBody>
      </p:sp>
    </p:spTree>
    <p:extLst>
      <p:ext uri="{BB962C8B-B14F-4D97-AF65-F5344CB8AC3E}">
        <p14:creationId xmlns:p14="http://schemas.microsoft.com/office/powerpoint/2010/main" val="1524434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1D61F2-DC7A-9995-5C89-F4E53E161A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84E73-D44F-A484-1601-BF1D5195A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Turnitin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50D6F5-E8CB-1885-E9B1-69380B76DA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5443" y="908720"/>
            <a:ext cx="8229600" cy="4680520"/>
          </a:xfrm>
        </p:spPr>
        <p:txBody>
          <a:bodyPr>
            <a:no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 online tool that your college or university uses to check your written work for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similarities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with other texts.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Here’s how it works:</a:t>
            </a:r>
          </a:p>
          <a:p>
            <a:pPr>
              <a:buFont typeface="+mj-lt"/>
              <a:buAutoNum type="arabicPeriod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You upload your assignment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(via Moodle).</a:t>
            </a:r>
          </a:p>
          <a:p>
            <a:pPr>
              <a:buFont typeface="+mj-lt"/>
              <a:buAutoNum type="arabicPeriod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Turnitin scans your writing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and compares it with a huge database of: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Books, journals, and websites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Other students’ assignments (from your university and others)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Published papers and online sources</a:t>
            </a:r>
          </a:p>
          <a:p>
            <a:pPr>
              <a:buFont typeface="+mj-lt"/>
              <a:buAutoNum type="arabicPeriod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It produces a report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showing how much of your work matches other sources called a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similarity report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It highlights the parts of your text that appear elsewhere and gives a percentage score (e.g. 12%).</a:t>
            </a:r>
          </a:p>
        </p:txBody>
      </p:sp>
    </p:spTree>
    <p:extLst>
      <p:ext uri="{BB962C8B-B14F-4D97-AF65-F5344CB8AC3E}">
        <p14:creationId xmlns:p14="http://schemas.microsoft.com/office/powerpoint/2010/main" val="2556439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5">
            <a:extLst>
              <a:ext uri="{FF2B5EF4-FFF2-40B4-BE49-F238E27FC236}">
                <a16:creationId xmlns:a16="http://schemas.microsoft.com/office/drawing/2014/main" id="{C05D7965-CA75-404D-ADAD-FCDB5A1860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64" t="46584" r="3664" b="26541"/>
          <a:stretch/>
        </p:blipFill>
        <p:spPr bwMode="auto">
          <a:xfrm>
            <a:off x="0" y="3032956"/>
            <a:ext cx="9144001" cy="21214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652" name="Line 7">
            <a:extLst>
              <a:ext uri="{FF2B5EF4-FFF2-40B4-BE49-F238E27FC236}">
                <a16:creationId xmlns:a16="http://schemas.microsoft.com/office/drawing/2014/main" id="{92A0B26D-F04C-4AD8-B299-08BAF38A91DE}"/>
              </a:ext>
            </a:extLst>
          </p:cNvPr>
          <p:cNvSpPr>
            <a:spLocks noChangeShapeType="1"/>
          </p:cNvSpPr>
          <p:nvPr/>
        </p:nvSpPr>
        <p:spPr bwMode="auto">
          <a:xfrm>
            <a:off x="3995936" y="1772816"/>
            <a:ext cx="792088" cy="2520280"/>
          </a:xfrm>
          <a:prstGeom prst="line">
            <a:avLst/>
          </a:prstGeom>
          <a:noFill/>
          <a:ln w="57150">
            <a:solidFill>
              <a:schemeClr val="tx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E343DF4-497F-43D5-9AAD-3CE5472EEA7A}"/>
              </a:ext>
            </a:extLst>
          </p:cNvPr>
          <p:cNvSpPr txBox="1"/>
          <p:nvPr/>
        </p:nvSpPr>
        <p:spPr>
          <a:xfrm rot="10800000" flipV="1">
            <a:off x="449672" y="842966"/>
            <a:ext cx="78846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When you submit your work on Turnitin</a:t>
            </a:r>
            <a:r>
              <a:rPr lang="en-GB" altLang="en-US" sz="2400" dirty="0">
                <a:latin typeface="Arial" panose="020B0604020202020204" pitchFamily="34" charset="0"/>
              </a:rPr>
              <a:t> you will get a receipt  when your work is submitted with an originality report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F525372-3DEA-A327-0B96-FA408C373AFF}"/>
              </a:ext>
            </a:extLst>
          </p:cNvPr>
          <p:cNvSpPr txBox="1"/>
          <p:nvPr/>
        </p:nvSpPr>
        <p:spPr>
          <a:xfrm>
            <a:off x="3023828" y="259498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Calibri" panose="020F0502020204030204" pitchFamily="34" charset="0"/>
                <a:cs typeface="Calibri" panose="020F0502020204030204" pitchFamily="34" charset="0"/>
              </a:rPr>
              <a:t>Turnitin</a:t>
            </a:r>
            <a:endParaRPr lang="en-GB" sz="2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33415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>
            <a:extLst>
              <a:ext uri="{FF2B5EF4-FFF2-40B4-BE49-F238E27FC236}">
                <a16:creationId xmlns:a16="http://schemas.microsoft.com/office/drawing/2014/main" id="{56516261-92F8-476B-BA07-545CBB348F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564904"/>
            <a:ext cx="9036496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339" name="Text Box 3">
            <a:extLst>
              <a:ext uri="{FF2B5EF4-FFF2-40B4-BE49-F238E27FC236}">
                <a16:creationId xmlns:a16="http://schemas.microsoft.com/office/drawing/2014/main" id="{6B7DA90F-6AC7-4B23-8568-595F09CA1B4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5536" y="1052736"/>
            <a:ext cx="8280920" cy="22006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2000" b="1" dirty="0">
                <a:cs typeface="Arial" panose="020B0604020202020204" pitchFamily="34" charset="0"/>
              </a:rPr>
              <a:t>You are aiming for the report icon (your work) to be </a:t>
            </a:r>
            <a:r>
              <a:rPr lang="en-GB" altLang="en-US" sz="2000" b="1" dirty="0">
                <a:solidFill>
                  <a:srgbClr val="00B0F0"/>
                </a:solidFill>
                <a:cs typeface="Arial" panose="020B0604020202020204" pitchFamily="34" charset="0"/>
              </a:rPr>
              <a:t>blue</a:t>
            </a:r>
            <a:r>
              <a:rPr lang="en-GB" altLang="en-US" sz="2000" b="1" dirty="0">
                <a:cs typeface="Arial" panose="020B0604020202020204" pitchFamily="34" charset="0"/>
              </a:rPr>
              <a:t>, </a:t>
            </a:r>
            <a:r>
              <a:rPr lang="en-GB" altLang="en-US" sz="2000" b="1" dirty="0">
                <a:solidFill>
                  <a:srgbClr val="00B050"/>
                </a:solidFill>
                <a:cs typeface="Arial" panose="020B0604020202020204" pitchFamily="34" charset="0"/>
              </a:rPr>
              <a:t>green</a:t>
            </a:r>
            <a:r>
              <a:rPr lang="en-GB" altLang="en-US" sz="2000" b="1" dirty="0">
                <a:cs typeface="Arial" panose="020B0604020202020204" pitchFamily="34" charset="0"/>
              </a:rPr>
              <a:t> or  </a:t>
            </a:r>
            <a:r>
              <a:rPr lang="en-GB" altLang="en-US" sz="2000" b="1" dirty="0">
                <a:highlight>
                  <a:srgbClr val="FFFF00"/>
                </a:highlight>
                <a:cs typeface="Arial" panose="020B0604020202020204" pitchFamily="34" charset="0"/>
              </a:rPr>
              <a:t>yellow</a:t>
            </a:r>
            <a:r>
              <a:rPr lang="en-GB" altLang="en-US" sz="2000" b="1" dirty="0">
                <a:cs typeface="Arial" panose="020B0604020202020204" pitchFamily="34" charset="0"/>
              </a:rPr>
              <a:t>.  If it is </a:t>
            </a:r>
            <a:r>
              <a:rPr lang="en-GB" altLang="en-US" sz="2000" b="1" dirty="0">
                <a:solidFill>
                  <a:schemeClr val="accent6">
                    <a:lumMod val="75000"/>
                  </a:schemeClr>
                </a:solidFill>
                <a:cs typeface="Arial" panose="020B0604020202020204" pitchFamily="34" charset="0"/>
              </a:rPr>
              <a:t>orange</a:t>
            </a:r>
            <a:r>
              <a:rPr lang="en-GB" altLang="en-US" sz="2000" b="1" dirty="0">
                <a:cs typeface="Arial" panose="020B0604020202020204" pitchFamily="34" charset="0"/>
              </a:rPr>
              <a:t> or </a:t>
            </a:r>
            <a:r>
              <a:rPr lang="en-GB" altLang="en-US" sz="2000" b="1" dirty="0">
                <a:solidFill>
                  <a:srgbClr val="FF0000"/>
                </a:solidFill>
                <a:cs typeface="Arial" panose="020B0604020202020204" pitchFamily="34" charset="0"/>
              </a:rPr>
              <a:t>red</a:t>
            </a:r>
            <a:r>
              <a:rPr lang="en-GB" altLang="en-US" sz="2000" b="1" dirty="0">
                <a:cs typeface="Arial" panose="020B0604020202020204" pitchFamily="34" charset="0"/>
              </a:rPr>
              <a:t> it means you need to review your writing and resubmit it to Turnitin as it is too similar to others’ work. </a:t>
            </a: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2000" b="1" dirty="0">
                <a:cs typeface="Arial" panose="020B0604020202020204" pitchFamily="34" charset="0"/>
              </a:rPr>
              <a:t>You are aiming for a low percentage on the originality report</a:t>
            </a:r>
            <a:r>
              <a:rPr lang="en-GB" altLang="en-US" sz="2000" b="1" dirty="0">
                <a:latin typeface="+mn-lt"/>
              </a:rPr>
              <a:t>.</a:t>
            </a: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endParaRPr lang="en-GB" altLang="en-US" sz="1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315B0-4BC8-000F-DC41-5F61EB67697F}"/>
              </a:ext>
            </a:extLst>
          </p:cNvPr>
          <p:cNvSpPr txBox="1"/>
          <p:nvPr/>
        </p:nvSpPr>
        <p:spPr>
          <a:xfrm>
            <a:off x="3491880" y="260648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Calibri" panose="020F0502020204030204" pitchFamily="34" charset="0"/>
                <a:cs typeface="Calibri" panose="020F0502020204030204" pitchFamily="34" charset="0"/>
              </a:rPr>
              <a:t>Turnitin</a:t>
            </a:r>
            <a:endParaRPr lang="en-GB" sz="2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4043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62AED3-3379-602C-1E01-EB28EBA7A1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43561-FA3B-8856-917A-2F350F734C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Turnitin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D5C97F-6326-F5A0-CD85-7B2B13EA10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5443" y="908720"/>
            <a:ext cx="8229600" cy="46805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4. Your lecturer uses the report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to see whether you’ve used sources properly 	— for example, whether you’ve cited and paraphrased correctly, or if 	there might be plagiarism (using someone else’s words or ideas 	without proper credit).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5. Turnitin doesn’t “mark” your work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— it just checks for originality and referencing.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It’s a tool to help both you and your teachers make sure your writing is genuinely your own and that your sources are used correctly. Its function: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deterring plagiarism 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promoting academic integrity 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Improving student outcomes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5471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93807F-E99C-D2B0-E726-9CBC62A280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1AD3E-0F4F-06E5-F4ED-A32B788E43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548680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Questions? </a:t>
            </a:r>
          </a:p>
        </p:txBody>
      </p:sp>
      <p:pic>
        <p:nvPicPr>
          <p:cNvPr id="5" name="Content Placeholder 4" descr="A person biting a pencil in her mouth&#10;&#10;AI-generated content may be incorrect.">
            <a:extLst>
              <a:ext uri="{FF2B5EF4-FFF2-40B4-BE49-F238E27FC236}">
                <a16:creationId xmlns:a16="http://schemas.microsoft.com/office/drawing/2014/main" id="{38745ACB-BC58-EEE0-34CA-D86A580ACC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3388" y="1343819"/>
            <a:ext cx="5715000" cy="3810000"/>
          </a:xfrm>
        </p:spPr>
      </p:pic>
    </p:spTree>
    <p:extLst>
      <p:ext uri="{BB962C8B-B14F-4D97-AF65-F5344CB8AC3E}">
        <p14:creationId xmlns:p14="http://schemas.microsoft.com/office/powerpoint/2010/main" val="284301105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21913553D3EB4479A5F0D40DB0A3B87" ma:contentTypeVersion="7" ma:contentTypeDescription="Create a new document." ma:contentTypeScope="" ma:versionID="5c99d3f7400ecb08608f19776d26427f">
  <xsd:schema xmlns:xsd="http://www.w3.org/2001/XMLSchema" xmlns:xs="http://www.w3.org/2001/XMLSchema" xmlns:p="http://schemas.microsoft.com/office/2006/metadata/properties" xmlns:ns3="e2529e2e-246e-4beb-bcc0-0746cc8768ab" targetNamespace="http://schemas.microsoft.com/office/2006/metadata/properties" ma:root="true" ma:fieldsID="c65664f06f67c141f4e5f44021e00214" ns3:_="">
    <xsd:import namespace="e2529e2e-246e-4beb-bcc0-0746cc8768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Auto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529e2e-246e-4beb-bcc0-0746cc8768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AE99662-478F-44BE-BBDA-472DED10801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2529e2e-246e-4beb-bcc0-0746cc8768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781</Words>
  <Application>Microsoft Office PowerPoint</Application>
  <PresentationFormat>On-screen Show (4:3)</PresentationFormat>
  <Paragraphs>82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Calibri</vt:lpstr>
      <vt:lpstr>Arial</vt:lpstr>
      <vt:lpstr>Times New Roman</vt:lpstr>
      <vt:lpstr>Myriad Pro</vt:lpstr>
      <vt:lpstr>Aptos</vt:lpstr>
      <vt:lpstr>Comic Sans MS</vt:lpstr>
      <vt:lpstr>20140311PresentationUWTSDTemplate</vt:lpstr>
      <vt:lpstr> LCLM4001 Academic Skills (ACS)  </vt:lpstr>
      <vt:lpstr>Aims of the session</vt:lpstr>
      <vt:lpstr>PowerPoint Presentation</vt:lpstr>
      <vt:lpstr>PowerPoint Presentation</vt:lpstr>
      <vt:lpstr>What is Plagiarism?</vt:lpstr>
      <vt:lpstr>Unfair Practice / Academic Misconduct</vt:lpstr>
      <vt:lpstr>Match the different kinds of academic misconduct to their definitions: </vt:lpstr>
      <vt:lpstr>Hint</vt:lpstr>
      <vt:lpstr>ANSWERS </vt:lpstr>
      <vt:lpstr>How to avoid plagiarism?</vt:lpstr>
      <vt:lpstr>How to avoid plagiarism?</vt:lpstr>
      <vt:lpstr>Turnitin</vt:lpstr>
      <vt:lpstr>PowerPoint Presentation</vt:lpstr>
      <vt:lpstr>PowerPoint Presentation</vt:lpstr>
      <vt:lpstr>Turnitin</vt:lpstr>
      <vt:lpstr>Questions?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Academic and Employability Skills (LCLM4001) Understanding Referencing  &amp; Plagiarism</dc:title>
  <dc:creator>Matthew Brian</dc:creator>
  <cp:lastModifiedBy>Sylvia Hoffmann</cp:lastModifiedBy>
  <cp:revision>55</cp:revision>
  <dcterms:created xsi:type="dcterms:W3CDTF">2022-09-13T09:40:09Z</dcterms:created>
  <dcterms:modified xsi:type="dcterms:W3CDTF">2025-10-17T12:57:54Z</dcterms:modified>
</cp:coreProperties>
</file>