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86" r:id="rId3"/>
    <p:sldId id="288" r:id="rId4"/>
    <p:sldId id="290" r:id="rId5"/>
    <p:sldId id="292" r:id="rId6"/>
    <p:sldId id="273" r:id="rId7"/>
    <p:sldId id="287" r:id="rId8"/>
    <p:sldId id="274" r:id="rId9"/>
    <p:sldId id="275" r:id="rId10"/>
    <p:sldId id="28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ABFCF23-3B69-468F-B69F-88F6DE6A72F2}" styleName="Medium Style 1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278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67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497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C1E2767-6B6D-8CC6-ACC1-48D95DE0F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009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859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3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199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47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386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47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245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86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31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802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908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493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38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236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/>
          <a:lstStyle/>
          <a:p>
            <a:fld id="{8C7A0A3F-5FDF-4C84-983A-F516EE62D4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31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424E7AE-F858-4A8A-8C1F-47AF1E646B1F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64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black and red cube illustration">
            <a:extLst>
              <a:ext uri="{FF2B5EF4-FFF2-40B4-BE49-F238E27FC236}">
                <a16:creationId xmlns:a16="http://schemas.microsoft.com/office/drawing/2014/main" id="{50EB9844-9B2F-C850-AF91-7201AE6E93D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9091" b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A90905-2EC9-7784-BE26-0001C39EB4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Introduction to Laser Scanning Technology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060D8FF-5A59-1FF0-11D9-3C344CE82A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3555" y="4940665"/>
            <a:ext cx="8825658" cy="112267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Teaching Toolkit 1 Assignment 1 - Microteach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University of Wales Trinity St. David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Matthew Drummond - 2014426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1941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F8525F-B9D2-9D13-F05C-781311C27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58764ABD-494F-3F1B-6F52-52E472B6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A74F183-19BA-3E72-20E9-D1C06EBDE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FF2F95C5-1591-07CA-EC7B-B6F8E76B5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F9A763B-80E7-FB56-E417-C4E2C9D13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F42B0C1-1672-F8DF-D1AD-615D7AF29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070F8E66-35B4-5CA5-9B30-1F9EB729B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DBE4FA-EEF4-1785-3057-A11B9BECF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063" y="193440"/>
            <a:ext cx="7760166" cy="11414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7200" dirty="0"/>
              <a:t>Session Overview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C9C92D5-DDD1-16E0-824E-222E31661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B83B25-D94D-BE5B-D70A-3F04A7924619}"/>
              </a:ext>
            </a:extLst>
          </p:cNvPr>
          <p:cNvSpPr txBox="1">
            <a:spLocks/>
          </p:cNvSpPr>
          <p:nvPr/>
        </p:nvSpPr>
        <p:spPr>
          <a:xfrm>
            <a:off x="761206" y="1868247"/>
            <a:ext cx="8825658" cy="19308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dirty="0"/>
              <a:t>Overview of conventional methods of measuring building spaces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Introduction to Laser Scanners – What they are and how they work.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Demonstration of Laser Scanners – Live capture of data and differences between scanner types.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Applications of Laser Scanners – Examples of situations where Laser scanners are advantageous.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How is Laser Scan Data used – Examples of how the data from laser scanners is used.</a:t>
            </a:r>
          </a:p>
        </p:txBody>
      </p:sp>
    </p:spTree>
    <p:extLst>
      <p:ext uri="{BB962C8B-B14F-4D97-AF65-F5344CB8AC3E}">
        <p14:creationId xmlns:p14="http://schemas.microsoft.com/office/powerpoint/2010/main" val="217569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9E2AF04-E0D4-2226-203B-B23335101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2EEEC8D7-906B-785A-CEE8-F329DB653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E38FC4DA-A648-4FF7-5088-3969610A9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7A836D8F-194B-EE31-8FEF-48CAA7A97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E36ACE21-BD05-2DE0-20FE-5AFE40346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B8D6A82F-735F-55DC-B5C3-2282F33C4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4D5C91FA-8286-42FD-2387-3325DA71D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98EF1CD-D738-F3DE-97B6-DEDE0014D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7D854-0E44-965D-011E-098654FA6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8" y="255142"/>
            <a:ext cx="4478557" cy="75732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Measuring Spaces</a:t>
            </a:r>
            <a:br>
              <a:rPr lang="en-US" sz="3600" b="1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3600" b="1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Traditional Way</a:t>
            </a:r>
          </a:p>
        </p:txBody>
      </p:sp>
      <p:sp>
        <p:nvSpPr>
          <p:cNvPr id="81" name="Freeform 31">
            <a:extLst>
              <a:ext uri="{FF2B5EF4-FFF2-40B4-BE49-F238E27FC236}">
                <a16:creationId xmlns:a16="http://schemas.microsoft.com/office/drawing/2014/main" id="{8DA5B80C-8064-A334-57EE-599A70DC5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DB8D326C-2B15-C437-AED3-3C2FF2192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FC6DAF8-68AB-0EB5-7082-85ADF3F31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C0243-7B1D-C507-2608-EB14226F9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19" y="1600200"/>
            <a:ext cx="4691981" cy="500265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>
                <a:solidFill>
                  <a:srgbClr val="EBEBEB"/>
                </a:solidFill>
              </a:rPr>
              <a:t>Traditional methods of measuring spaces involve simple tools.</a:t>
            </a:r>
          </a:p>
          <a:p>
            <a:r>
              <a:rPr lang="en-US" dirty="0">
                <a:solidFill>
                  <a:srgbClr val="EBEBEB"/>
                </a:solidFill>
              </a:rPr>
              <a:t>When reconstructing spatial data this way from simple measurements many assumptions are made.</a:t>
            </a:r>
          </a:p>
          <a:p>
            <a:r>
              <a:rPr lang="en-US" dirty="0">
                <a:solidFill>
                  <a:srgbClr val="EBEBEB"/>
                </a:solidFill>
              </a:rPr>
              <a:t>Simple reconstructions will mostly assume that:</a:t>
            </a:r>
            <a:br>
              <a:rPr lang="en-US" dirty="0">
                <a:solidFill>
                  <a:srgbClr val="EBEBEB"/>
                </a:solidFill>
              </a:rPr>
            </a:br>
            <a:r>
              <a:rPr lang="en-US" dirty="0">
                <a:solidFill>
                  <a:srgbClr val="EBEBEB"/>
                </a:solidFill>
              </a:rPr>
              <a:t>- rooms are perfectly square or rectangular.</a:t>
            </a:r>
            <a:br>
              <a:rPr lang="en-US" dirty="0">
                <a:solidFill>
                  <a:srgbClr val="EBEBEB"/>
                </a:solidFill>
              </a:rPr>
            </a:br>
            <a:r>
              <a:rPr lang="en-US" dirty="0">
                <a:solidFill>
                  <a:srgbClr val="EBEBEB"/>
                </a:solidFill>
              </a:rPr>
              <a:t>- Walls are perfectly plumb and straight.</a:t>
            </a:r>
          </a:p>
          <a:p>
            <a:r>
              <a:rPr lang="en-US" dirty="0">
                <a:solidFill>
                  <a:srgbClr val="EBEBEB"/>
                </a:solidFill>
              </a:rPr>
              <a:t>In many situations these assumptions are problematic and/or building geometry is not simple.</a:t>
            </a:r>
          </a:p>
        </p:txBody>
      </p:sp>
      <p:pic>
        <p:nvPicPr>
          <p:cNvPr id="6" name="Picture 5" descr="A drawing of a house&#10;&#10;AI-generated content may be incorrect.">
            <a:extLst>
              <a:ext uri="{FF2B5EF4-FFF2-40B4-BE49-F238E27FC236}">
                <a16:creationId xmlns:a16="http://schemas.microsoft.com/office/drawing/2014/main" id="{900BEC73-0CD6-244C-CFC7-E7C3EB899A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9834" y="612910"/>
            <a:ext cx="5442541" cy="576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520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86024AD-9F5E-0B33-0D0C-0AE472E6E5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749F8A47-971C-52DE-BC0A-41D9F4823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5714BAEC-3473-8550-C941-DD89BF202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3EB43B7D-91FF-5331-789C-977C70C61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2BFD16D-C4DC-1A58-F557-A2E2EAA21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D859917F-727E-BE83-2DF4-B610EADC3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4DB28D7-FAF0-8867-49BA-48F107AA8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C3A2D66-D725-0427-38CC-7669AFEF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760604-5C39-DD58-330C-A418E18BF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488" y="237731"/>
            <a:ext cx="4738759" cy="75732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 dirty="0">
                <a:solidFill>
                  <a:srgbClr val="EBEBEB"/>
                </a:solidFill>
              </a:rPr>
              <a:t>How Laser Scanners Work</a:t>
            </a:r>
            <a:endParaRPr lang="en-US" sz="3600" b="1" i="0" kern="1200" dirty="0">
              <a:solidFill>
                <a:srgbClr val="EBEBEB"/>
              </a:solidFill>
            </a:endParaRPr>
          </a:p>
        </p:txBody>
      </p:sp>
      <p:sp>
        <p:nvSpPr>
          <p:cNvPr id="81" name="Freeform 31">
            <a:extLst>
              <a:ext uri="{FF2B5EF4-FFF2-40B4-BE49-F238E27FC236}">
                <a16:creationId xmlns:a16="http://schemas.microsoft.com/office/drawing/2014/main" id="{3D6170A2-66FF-8CAC-812F-81DEF5258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FE1E02E9-17EF-E463-52F5-9C33D1001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641C0ACE-994C-B3AB-DEF7-A5FE34547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1E745-0596-8B7F-3FC0-6F680377E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604" y="1933521"/>
            <a:ext cx="4305518" cy="1292147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dirty="0">
                <a:solidFill>
                  <a:srgbClr val="EBEBEB"/>
                </a:solidFill>
              </a:rPr>
              <a:t>Laser Scanners fire out laser pulses that are then reflected off surfaces back into the device.</a:t>
            </a:r>
          </a:p>
        </p:txBody>
      </p:sp>
      <p:pic>
        <p:nvPicPr>
          <p:cNvPr id="4" name="Picture 3" descr="A camera on a tripod with a blue line&#10;&#10;AI-generated content may be incorrect.">
            <a:extLst>
              <a:ext uri="{FF2B5EF4-FFF2-40B4-BE49-F238E27FC236}">
                <a16:creationId xmlns:a16="http://schemas.microsoft.com/office/drawing/2014/main" id="{8FCE2C0F-D4B1-48C9-A02F-53B248916F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" t="5176"/>
          <a:stretch>
            <a:fillRect/>
          </a:stretch>
        </p:blipFill>
        <p:spPr>
          <a:xfrm>
            <a:off x="6516432" y="0"/>
            <a:ext cx="5119374" cy="4186351"/>
          </a:xfrm>
          <a:prstGeom prst="rect">
            <a:avLst/>
          </a:prstGeom>
        </p:spPr>
      </p:pic>
      <p:pic>
        <p:nvPicPr>
          <p:cNvPr id="6" name="Picture 5" descr="A diagram of a laser&#10;&#10;AI-generated content may be incorrect.">
            <a:extLst>
              <a:ext uri="{FF2B5EF4-FFF2-40B4-BE49-F238E27FC236}">
                <a16:creationId xmlns:a16="http://schemas.microsoft.com/office/drawing/2014/main" id="{9BD917C8-F008-EC55-1100-F181C36978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09" b="3454"/>
          <a:stretch>
            <a:fillRect/>
          </a:stretch>
        </p:blipFill>
        <p:spPr>
          <a:xfrm>
            <a:off x="5792322" y="4113124"/>
            <a:ext cx="6096000" cy="2720467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01F1DCB-A28C-D603-FA1D-3F12C30B061E}"/>
              </a:ext>
            </a:extLst>
          </p:cNvPr>
          <p:cNvSpPr txBox="1">
            <a:spLocks/>
          </p:cNvSpPr>
          <p:nvPr/>
        </p:nvSpPr>
        <p:spPr>
          <a:xfrm>
            <a:off x="455603" y="4113124"/>
            <a:ext cx="4166509" cy="12921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400" dirty="0">
                <a:solidFill>
                  <a:srgbClr val="EBEBEB"/>
                </a:solidFill>
              </a:rPr>
              <a:t>The device measures the time it takes for these laser pulses to be reflected back.</a:t>
            </a:r>
          </a:p>
        </p:txBody>
      </p:sp>
    </p:spTree>
    <p:extLst>
      <p:ext uri="{BB962C8B-B14F-4D97-AF65-F5344CB8AC3E}">
        <p14:creationId xmlns:p14="http://schemas.microsoft.com/office/powerpoint/2010/main" val="27140099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48BA1128-D2B3-80F4-3A7A-69F493430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7A0A2F3F-60C0-55EC-BF2C-3A9825041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42019B05-4D59-FCDB-6CED-6558D0F19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66DFCA19-0E40-29B2-9A04-513E78002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505E390D-6B4C-99BE-D9AE-9E48186FB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9B461EC4-4CA6-7B30-8C2A-CAB12AA43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AAD4F57-F010-D9BA-78A9-6A49A90B2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A9889A8-F288-AEBF-BABE-35541F1CD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86AED-ABD5-2E6E-CED7-426886F46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488" y="237731"/>
            <a:ext cx="4738759" cy="75732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 dirty="0">
                <a:solidFill>
                  <a:srgbClr val="EBEBEB"/>
                </a:solidFill>
              </a:rPr>
              <a:t>How Laser Scanners Work</a:t>
            </a:r>
            <a:endParaRPr lang="en-US" sz="3600" b="1" i="0" kern="1200" dirty="0">
              <a:solidFill>
                <a:srgbClr val="EBEBEB"/>
              </a:solidFill>
            </a:endParaRPr>
          </a:p>
        </p:txBody>
      </p:sp>
      <p:sp>
        <p:nvSpPr>
          <p:cNvPr id="81" name="Freeform 31">
            <a:extLst>
              <a:ext uri="{FF2B5EF4-FFF2-40B4-BE49-F238E27FC236}">
                <a16:creationId xmlns:a16="http://schemas.microsoft.com/office/drawing/2014/main" id="{C1572AD0-6FF2-C282-77D5-36B6325DA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040CABB7-3BFD-AB87-ADC9-2C80F06B7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F957EDD-0AE7-7FCC-E756-AB8EB41F4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F02CAF5-B042-9198-2A43-0470B99C2300}"/>
              </a:ext>
            </a:extLst>
          </p:cNvPr>
          <p:cNvSpPr txBox="1">
            <a:spLocks/>
          </p:cNvSpPr>
          <p:nvPr/>
        </p:nvSpPr>
        <p:spPr>
          <a:xfrm>
            <a:off x="352926" y="1644522"/>
            <a:ext cx="4923612" cy="12921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200" dirty="0">
                <a:solidFill>
                  <a:srgbClr val="EBEBEB"/>
                </a:solidFill>
              </a:rPr>
              <a:t>The device also knows the angle at which it emitted these laser pulse received the reflected pulse back.</a:t>
            </a:r>
          </a:p>
        </p:txBody>
      </p:sp>
      <p:pic>
        <p:nvPicPr>
          <p:cNvPr id="10" name="Picture 9" descr="A diagram of a distance&#10;&#10;AI-generated content may be incorrect.">
            <a:extLst>
              <a:ext uri="{FF2B5EF4-FFF2-40B4-BE49-F238E27FC236}">
                <a16:creationId xmlns:a16="http://schemas.microsoft.com/office/drawing/2014/main" id="{E1507985-1D9C-3E0F-2275-F793A48EBBA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2921" y="1121102"/>
            <a:ext cx="5145491" cy="4715141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B870602-88F7-EB42-71A8-BB4047260657}"/>
              </a:ext>
            </a:extLst>
          </p:cNvPr>
          <p:cNvSpPr txBox="1">
            <a:spLocks/>
          </p:cNvSpPr>
          <p:nvPr/>
        </p:nvSpPr>
        <p:spPr>
          <a:xfrm>
            <a:off x="393383" y="3365850"/>
            <a:ext cx="4880373" cy="12921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200" dirty="0">
                <a:solidFill>
                  <a:srgbClr val="EBEBEB"/>
                </a:solidFill>
              </a:rPr>
              <a:t>With these two measurements it can generate a point representing a physical object.</a:t>
            </a:r>
          </a:p>
        </p:txBody>
      </p:sp>
      <p:pic>
        <p:nvPicPr>
          <p:cNvPr id="12" name="Picture 11" descr="A computer generated image of a building&#10;&#10;AI-generated content may be incorrect.">
            <a:extLst>
              <a:ext uri="{FF2B5EF4-FFF2-40B4-BE49-F238E27FC236}">
                <a16:creationId xmlns:a16="http://schemas.microsoft.com/office/drawing/2014/main" id="{0FE03A07-581B-4AA3-F7BD-F429689B0EE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98" y="995055"/>
            <a:ext cx="6678007" cy="5008506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1AC023B-68CA-F7E1-FC09-A4AAD4B6D6E5}"/>
              </a:ext>
            </a:extLst>
          </p:cNvPr>
          <p:cNvSpPr txBox="1">
            <a:spLocks/>
          </p:cNvSpPr>
          <p:nvPr/>
        </p:nvSpPr>
        <p:spPr>
          <a:xfrm>
            <a:off x="397666" y="4765752"/>
            <a:ext cx="5155826" cy="12921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US" sz="2200" dirty="0">
                <a:solidFill>
                  <a:srgbClr val="EBEBEB"/>
                </a:solidFill>
              </a:rPr>
              <a:t>By emitting millions of laser pulses these points can start to accurately 3D model an environment – creating a </a:t>
            </a:r>
            <a:r>
              <a:rPr lang="en-US" sz="2200" i="1" dirty="0">
                <a:solidFill>
                  <a:srgbClr val="EBEBEB"/>
                </a:solidFill>
              </a:rPr>
              <a:t>point cloud</a:t>
            </a:r>
            <a:r>
              <a:rPr lang="en-US" sz="2200" dirty="0">
                <a:solidFill>
                  <a:srgbClr val="EBEBEB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3985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D41EF6-8DEB-AECE-4C82-92CFD56A0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Picture 119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2" name="Picture 121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4" name="Oval 123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6" name="Picture 125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8" name="Picture 127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30" name="Rectangle 129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6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38" name="Freeform: Shape 13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D8C76-A903-3912-2D3C-5B12D635B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RTC360 vs. BLK2GO: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121BB-79C8-89DA-74DB-258656EA4A2E}"/>
              </a:ext>
            </a:extLst>
          </p:cNvPr>
          <p:cNvSpPr txBox="1">
            <a:spLocks/>
          </p:cNvSpPr>
          <p:nvPr/>
        </p:nvSpPr>
        <p:spPr>
          <a:xfrm>
            <a:off x="208816" y="6096000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dirty="0">
                <a:solidFill>
                  <a:schemeClr val="bg1"/>
                </a:solidFill>
              </a:rPr>
              <a:t>Comprehensively captures complex geometry in a way that its extremely difficult and time consuming to do using traditional techniques.</a:t>
            </a:r>
            <a:endParaRPr lang="en-US" cap="all" dirty="0">
              <a:solidFill>
                <a:schemeClr val="bg1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F2EF43A-543B-3C41-1E76-A255FCFD5BB0}"/>
              </a:ext>
            </a:extLst>
          </p:cNvPr>
          <p:cNvSpPr txBox="1">
            <a:spLocks/>
          </p:cNvSpPr>
          <p:nvPr/>
        </p:nvSpPr>
        <p:spPr>
          <a:xfrm>
            <a:off x="314495" y="2514975"/>
            <a:ext cx="2023672" cy="15600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US" sz="1400" dirty="0"/>
              <a:t>- 420,000 pts/s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- Relative error</a:t>
            </a:r>
            <a:br>
              <a:rPr lang="en-US" sz="1400" dirty="0"/>
            </a:br>
            <a:r>
              <a:rPr lang="en-US" sz="1400" b="1" i="1" dirty="0"/>
              <a:t>~3mm @ 10m</a:t>
            </a:r>
            <a:br>
              <a:rPr lang="en-US" sz="1400" dirty="0"/>
            </a:br>
            <a:endParaRPr lang="en-US" sz="1400" dirty="0"/>
          </a:p>
          <a:p>
            <a:pPr>
              <a:buFontTx/>
              <a:buChar char="-"/>
            </a:pPr>
            <a:endParaRPr lang="en-US" sz="14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C156BA3-8451-A859-64E4-19FEE8891626}"/>
              </a:ext>
            </a:extLst>
          </p:cNvPr>
          <p:cNvSpPr txBox="1">
            <a:spLocks/>
          </p:cNvSpPr>
          <p:nvPr/>
        </p:nvSpPr>
        <p:spPr>
          <a:xfrm>
            <a:off x="10301272" y="2587999"/>
            <a:ext cx="2023672" cy="156009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US" sz="1400" dirty="0"/>
              <a:t>- 2,000,000 pts/s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- Relative error</a:t>
            </a:r>
            <a:br>
              <a:rPr lang="en-US" sz="1400" dirty="0"/>
            </a:br>
            <a:r>
              <a:rPr lang="en-US" sz="1400" b="1" dirty="0"/>
              <a:t>~1mm @ 10m</a:t>
            </a:r>
            <a:br>
              <a:rPr lang="en-US" sz="1400" dirty="0"/>
            </a:br>
            <a:endParaRPr lang="en-US" sz="1400" dirty="0"/>
          </a:p>
          <a:p>
            <a:pPr>
              <a:buFontTx/>
              <a:buChar char="-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105102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105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8" name="Oval 107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D27CF008-4B18-436D-B2D5-C1346C12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CE22DAD8-5F67-4B73-ADA9-06EF381F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D9386-683F-DADA-C42C-39DA1CC6D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816" y="4466930"/>
            <a:ext cx="9704846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Laser Scanner </a:t>
            </a:r>
            <a:r>
              <a:rPr lang="en-US" sz="4800" dirty="0">
                <a:solidFill>
                  <a:srgbClr val="EBEBEB"/>
                </a:solidFill>
              </a:rPr>
              <a:t>E</a:t>
            </a:r>
            <a:r>
              <a:rPr lang="en-US" sz="4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xamples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266DD7B-80BA-AC78-6384-B6379824513B}"/>
              </a:ext>
            </a:extLst>
          </p:cNvPr>
          <p:cNvSpPr txBox="1">
            <a:spLocks/>
          </p:cNvSpPr>
          <p:nvPr/>
        </p:nvSpPr>
        <p:spPr>
          <a:xfrm>
            <a:off x="208816" y="5383152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dirty="0">
                <a:solidFill>
                  <a:schemeClr val="bg1"/>
                </a:solidFill>
              </a:rPr>
              <a:t>The use of innovative Reality Capture technology can able the creation of highly detailed and accurate 3D models</a:t>
            </a:r>
            <a:r>
              <a:rPr lang="en-US" cap="all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A7BE1-F0E5-071A-03F4-C6CC658BA64A}"/>
              </a:ext>
            </a:extLst>
          </p:cNvPr>
          <p:cNvSpPr txBox="1">
            <a:spLocks/>
          </p:cNvSpPr>
          <p:nvPr/>
        </p:nvSpPr>
        <p:spPr>
          <a:xfrm>
            <a:off x="208816" y="6096000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dirty="0">
                <a:solidFill>
                  <a:schemeClr val="bg1"/>
                </a:solidFill>
              </a:rPr>
              <a:t>Comprehensively captures complex geometry in a way that its extremely difficult and time consuming to do using traditional techniques.</a:t>
            </a:r>
            <a:endParaRPr lang="en-US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5130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2099DB3-375C-DF2F-F45E-DA940F942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105">
            <a:extLst>
              <a:ext uri="{FF2B5EF4-FFF2-40B4-BE49-F238E27FC236}">
                <a16:creationId xmlns:a16="http://schemas.microsoft.com/office/drawing/2014/main" id="{63A5F4FD-A31E-2C00-44CB-08D4EC309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69B2671B-97E4-3F54-7CDC-073BBBD36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8" name="Oval 107">
            <a:extLst>
              <a:ext uri="{FF2B5EF4-FFF2-40B4-BE49-F238E27FC236}">
                <a16:creationId xmlns:a16="http://schemas.microsoft.com/office/drawing/2014/main" id="{91850FB4-0DF9-C951-DD66-466CEA60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1902AE02-6048-764B-06C3-326956240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1946683C-81CC-260E-15C9-CA85B2977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CB3B3846-62C3-9C92-2C7A-FF479429D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3E00235B-85DF-19E3-6C08-8CA82D216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5C7CE58-6F67-1437-2926-E802B270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4" name="Freeform 16">
            <a:extLst>
              <a:ext uri="{FF2B5EF4-FFF2-40B4-BE49-F238E27FC236}">
                <a16:creationId xmlns:a16="http://schemas.microsoft.com/office/drawing/2014/main" id="{590346BE-F48C-3106-3D6E-4B3DA8877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8D8E71CC-80B0-9F69-4B8F-F886F62EC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8AAC2-BC3C-1100-5B22-8A658FC9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816" y="4466930"/>
            <a:ext cx="10914796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Combining Different Scan Data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17AF68F-BF6F-9485-1222-AD661EB5F3FF}"/>
              </a:ext>
            </a:extLst>
          </p:cNvPr>
          <p:cNvSpPr txBox="1">
            <a:spLocks/>
          </p:cNvSpPr>
          <p:nvPr/>
        </p:nvSpPr>
        <p:spPr>
          <a:xfrm>
            <a:off x="208816" y="5383152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dirty="0">
                <a:solidFill>
                  <a:schemeClr val="bg1"/>
                </a:solidFill>
              </a:rPr>
              <a:t>Multiple point clouds from different laser scanner types can be combined into a single unified point cloud. </a:t>
            </a:r>
            <a:endParaRPr lang="en-US" cap="all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0D13A-25AC-FE57-712F-6008302B08C4}"/>
              </a:ext>
            </a:extLst>
          </p:cNvPr>
          <p:cNvSpPr txBox="1">
            <a:spLocks/>
          </p:cNvSpPr>
          <p:nvPr/>
        </p:nvSpPr>
        <p:spPr>
          <a:xfrm>
            <a:off x="208816" y="6096000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dirty="0">
                <a:solidFill>
                  <a:schemeClr val="bg1"/>
                </a:solidFill>
              </a:rPr>
              <a:t>This point cloud was created from the RTC360, BLK2GO and a drone mounted laser scanner (</a:t>
            </a:r>
            <a:r>
              <a:rPr lang="en-US" dirty="0" err="1">
                <a:solidFill>
                  <a:schemeClr val="bg1"/>
                </a:solidFill>
              </a:rPr>
              <a:t>Zenmuse</a:t>
            </a:r>
            <a:r>
              <a:rPr lang="en-US" dirty="0">
                <a:solidFill>
                  <a:schemeClr val="bg1"/>
                </a:solidFill>
              </a:rPr>
              <a:t> L2).</a:t>
            </a:r>
            <a:endParaRPr lang="en-US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241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2099DB3-375C-DF2F-F45E-DA940F9420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105">
            <a:extLst>
              <a:ext uri="{FF2B5EF4-FFF2-40B4-BE49-F238E27FC236}">
                <a16:creationId xmlns:a16="http://schemas.microsoft.com/office/drawing/2014/main" id="{63A5F4FD-A31E-2C00-44CB-08D4EC309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69B2671B-97E4-3F54-7CDC-073BBBD36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8" name="Oval 107">
            <a:extLst>
              <a:ext uri="{FF2B5EF4-FFF2-40B4-BE49-F238E27FC236}">
                <a16:creationId xmlns:a16="http://schemas.microsoft.com/office/drawing/2014/main" id="{91850FB4-0DF9-C951-DD66-466CEA60A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1902AE02-6048-764B-06C3-326956240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1946683C-81CC-260E-15C9-CA85B2977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CB3B3846-62C3-9C92-2C7A-FF479429D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3E00235B-85DF-19E3-6C08-8CA82D216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5C7CE58-6F67-1437-2926-E802B270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4" name="Freeform 16">
            <a:extLst>
              <a:ext uri="{FF2B5EF4-FFF2-40B4-BE49-F238E27FC236}">
                <a16:creationId xmlns:a16="http://schemas.microsoft.com/office/drawing/2014/main" id="{590346BE-F48C-3106-3D6E-4B3DA8877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8D8E71CC-80B0-9F69-4B8F-F886F62EC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8AAC2-BC3C-1100-5B22-8A658FC9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816" y="4466930"/>
            <a:ext cx="11678384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Reality Capture vs. Traditional Survey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17AF68F-BF6F-9485-1222-AD661EB5F3FF}"/>
              </a:ext>
            </a:extLst>
          </p:cNvPr>
          <p:cNvSpPr txBox="1">
            <a:spLocks/>
          </p:cNvSpPr>
          <p:nvPr/>
        </p:nvSpPr>
        <p:spPr>
          <a:xfrm>
            <a:off x="208816" y="5383152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sz="1800" dirty="0">
                <a:solidFill>
                  <a:schemeClr val="bg1"/>
                </a:solidFill>
              </a:rPr>
              <a:t>A large and complex point cloud of a heritage building which has been 3D modelled in architectural modelling software.</a:t>
            </a:r>
            <a:endParaRPr lang="en-US" sz="1800" cap="all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0D13A-25AC-FE57-712F-6008302B08C4}"/>
              </a:ext>
            </a:extLst>
          </p:cNvPr>
          <p:cNvSpPr txBox="1">
            <a:spLocks/>
          </p:cNvSpPr>
          <p:nvPr/>
        </p:nvSpPr>
        <p:spPr>
          <a:xfrm>
            <a:off x="208816" y="6096000"/>
            <a:ext cx="11374994" cy="449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lnSpc>
                <a:spcPct val="90000"/>
              </a:lnSpc>
              <a:buFont typeface="Wingdings 3" charset="2"/>
              <a:buNone/>
            </a:pPr>
            <a:r>
              <a:rPr lang="en-US" sz="1800" dirty="0">
                <a:solidFill>
                  <a:schemeClr val="bg1"/>
                </a:solidFill>
              </a:rPr>
              <a:t>2D elevation drawings and floorplans can then be extracted from the 3D model.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A previous survey is shown to be inaccurate when compared against the laser scan derived data. </a:t>
            </a:r>
            <a:endParaRPr lang="en-US" sz="1800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214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9DE6BC-F9D3-3BF4-EC22-5E88092A8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BC0E0B4A-4813-A116-F5F1-06D530073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CE3E95D-EB70-8ECC-BAEA-82119FE7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CE5C49FD-FF02-5C0D-8CB5-0370118A7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A0CB30A2-53D7-1EB6-7585-4F55FED39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232A9B01-FAD5-8D6F-D09F-74B6D09BB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7D71983-A2D7-0561-243C-A40895984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5" name="Picture 24" descr="Pens and rulers">
            <a:extLst>
              <a:ext uri="{FF2B5EF4-FFF2-40B4-BE49-F238E27FC236}">
                <a16:creationId xmlns:a16="http://schemas.microsoft.com/office/drawing/2014/main" id="{BF729069-C96B-9216-E26C-412384D32001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2C0003-99C7-6F1B-CB93-472329F80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063" y="193440"/>
            <a:ext cx="6089907" cy="11414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7200" dirty="0"/>
              <a:t>Session Recap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29FE7F7-3D2E-8374-DC18-6DA9C9583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453D52B-2F3C-E3F0-F231-F8DA73D50C25}"/>
              </a:ext>
            </a:extLst>
          </p:cNvPr>
          <p:cNvSpPr txBox="1">
            <a:spLocks/>
          </p:cNvSpPr>
          <p:nvPr/>
        </p:nvSpPr>
        <p:spPr>
          <a:xfrm>
            <a:off x="600063" y="1852349"/>
            <a:ext cx="8825658" cy="19308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dirty="0"/>
              <a:t>Overview of conventional methods of measuring building spaces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Introduction to Laser Scanners – What they are and how they work.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Demonstration of Laser Scanners – Live capture of data and differences between scanner types.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Applications of Laser Scanners – Examples of situations where Laser scanners are advantageous.</a:t>
            </a:r>
            <a:br>
              <a:rPr lang="en-GB" dirty="0"/>
            </a:b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How is Laser Scan Data used – Examples of how the data from laser scanners is used.</a:t>
            </a:r>
          </a:p>
        </p:txBody>
      </p:sp>
    </p:spTree>
    <p:extLst>
      <p:ext uri="{BB962C8B-B14F-4D97-AF65-F5344CB8AC3E}">
        <p14:creationId xmlns:p14="http://schemas.microsoft.com/office/powerpoint/2010/main" val="176632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4243</TotalTime>
  <Words>540</Words>
  <Application>Microsoft Office PowerPoint</Application>
  <PresentationFormat>Widescreen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Century Gothic</vt:lpstr>
      <vt:lpstr>Wingdings 3</vt:lpstr>
      <vt:lpstr>Ion</vt:lpstr>
      <vt:lpstr>Introduction to Laser Scanning Technology</vt:lpstr>
      <vt:lpstr>Session Overview</vt:lpstr>
      <vt:lpstr>Measuring Spaces the Traditional Way</vt:lpstr>
      <vt:lpstr>How Laser Scanners Work</vt:lpstr>
      <vt:lpstr>How Laser Scanners Work</vt:lpstr>
      <vt:lpstr>RTC360 vs. BLK2GO: Comparison</vt:lpstr>
      <vt:lpstr>Laser Scanner Examples </vt:lpstr>
      <vt:lpstr>Combining Different Scan Data</vt:lpstr>
      <vt:lpstr>Reality Capture vs. Traditional Survey</vt:lpstr>
      <vt:lpstr>Session Recap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Matthew Drummond</dc:creator>
  <cp:lastModifiedBy>Matthew Drummond</cp:lastModifiedBy>
  <cp:revision>17</cp:revision>
  <dcterms:created xsi:type="dcterms:W3CDTF">2024-08-23T11:10:55Z</dcterms:created>
  <dcterms:modified xsi:type="dcterms:W3CDTF">2025-11-24T09:19:14Z</dcterms:modified>
</cp:coreProperties>
</file>