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  <p:sldMasterId id="2147484193" r:id="rId2"/>
  </p:sldMasterIdLst>
  <p:notesMasterIdLst>
    <p:notesMasterId r:id="rId9"/>
  </p:notesMasterIdLst>
  <p:handoutMasterIdLst>
    <p:handoutMasterId r:id="rId10"/>
  </p:handoutMasterIdLst>
  <p:sldIdLst>
    <p:sldId id="256" r:id="rId3"/>
    <p:sldId id="257" r:id="rId4"/>
    <p:sldId id="260" r:id="rId5"/>
    <p:sldId id="259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INA WU" initials="YW" lastIdx="1" clrIdx="0">
    <p:extLst>
      <p:ext uri="{19B8F6BF-5375-455C-9EA6-DF929625EA0E}">
        <p15:presenceInfo xmlns:p15="http://schemas.microsoft.com/office/powerpoint/2012/main" userId="ba0094da5021e85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EBC293-A049-404D-8592-82377C662A62}" v="3" dt="2024-11-20T11:34:34.202"/>
  </p1510:revLst>
</p1510:revInfo>
</file>

<file path=ppt/tableStyles.xml><?xml version="1.0" encoding="utf-8"?>
<a:tblStyleLst xmlns:a="http://schemas.openxmlformats.org/drawingml/2006/main" def="{5DA37D80-6434-44D0-A028-1B22A696006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5" autoAdjust="0"/>
    <p:restoredTop sz="94660"/>
  </p:normalViewPr>
  <p:slideViewPr>
    <p:cSldViewPr snapToGrid="0">
      <p:cViewPr varScale="1">
        <p:scale>
          <a:sx n="75" d="100"/>
          <a:sy n="75" d="100"/>
        </p:scale>
        <p:origin x="658" y="4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INA WU" userId="ba0094da5021e85a" providerId="LiveId" clId="{D77072DD-1662-4B3C-8DC7-B3968F3AAFBC}"/>
    <pc:docChg chg="modSld">
      <pc:chgData name="YINA WU" userId="ba0094da5021e85a" providerId="LiveId" clId="{D77072DD-1662-4B3C-8DC7-B3968F3AAFBC}" dt="2024-11-20T17:30:16.653" v="3" actId="20577"/>
      <pc:docMkLst>
        <pc:docMk/>
      </pc:docMkLst>
      <pc:sldChg chg="modNotesTx">
        <pc:chgData name="YINA WU" userId="ba0094da5021e85a" providerId="LiveId" clId="{D77072DD-1662-4B3C-8DC7-B3968F3AAFBC}" dt="2024-11-20T17:30:16.653" v="3" actId="20577"/>
        <pc:sldMkLst>
          <pc:docMk/>
          <pc:sldMk cId="1503902909" sldId="256"/>
        </pc:sldMkLst>
      </pc:sldChg>
      <pc:sldChg chg="modNotesTx">
        <pc:chgData name="YINA WU" userId="ba0094da5021e85a" providerId="LiveId" clId="{D77072DD-1662-4B3C-8DC7-B3968F3AAFBC}" dt="2024-11-20T17:29:55.195" v="0" actId="6549"/>
        <pc:sldMkLst>
          <pc:docMk/>
          <pc:sldMk cId="3327456264" sldId="257"/>
        </pc:sldMkLst>
      </pc:sldChg>
      <pc:sldChg chg="modNotesTx">
        <pc:chgData name="YINA WU" userId="ba0094da5021e85a" providerId="LiveId" clId="{D77072DD-1662-4B3C-8DC7-B3968F3AAFBC}" dt="2024-11-20T17:30:03.373" v="1" actId="6549"/>
        <pc:sldMkLst>
          <pc:docMk/>
          <pc:sldMk cId="1952036268" sldId="260"/>
        </pc:sldMkLst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4-11-20T18:07:24.073" idx="1">
    <p:pos x="10" y="10"/>
    <p:text/>
    <p:extLst>
      <p:ext uri="{C676402C-5697-4E1C-873F-D02D1690AC5C}">
        <p15:threadingInfo xmlns:p15="http://schemas.microsoft.com/office/powerpoint/2012/main" timeZoneBias="-48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1268B-8AC2-4239-8FAF-7C144C210720}" type="datetimeFigureOut">
              <a:rPr lang="en-US"/>
              <a:t>11/21/2024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BA2C8-71FC-43D0-BD87-0547616971F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292136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D8362-6D63-40AC-BAA9-90C3AE6D5875}" type="datetimeFigureOut">
              <a:rPr lang="en-US"/>
              <a:t>11/21/2024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539446-6953-447E-A4E3-E7CFBF87004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23929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539446-6953-447E-A4E3-E7CFBF87004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11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CN" dirty="0"/>
          </a:p>
          <a:p>
            <a:endParaRPr lang="en-GB" altLang="zh-CN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539446-6953-447E-A4E3-E7CFBF87004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814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539446-6953-447E-A4E3-E7CFBF87004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696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ater3"/>
          <p:cNvSpPr/>
          <p:nvPr/>
        </p:nvSpPr>
        <p:spPr bwMode="gray">
          <a:xfrm>
            <a:off x="2552" y="5243129"/>
            <a:ext cx="12188952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sky"/>
          <p:cNvSpPr/>
          <p:nvPr/>
        </p:nvSpPr>
        <p:spPr bwMode="white">
          <a:xfrm>
            <a:off x="2552" y="0"/>
            <a:ext cx="12188952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water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" r="9901"/>
          <a:stretch/>
        </p:blipFill>
        <p:spPr bwMode="ltGray">
          <a:xfrm>
            <a:off x="-1425" y="5497897"/>
            <a:ext cx="12188952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water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356"/>
          <a:stretch/>
        </p:blipFill>
        <p:spPr bwMode="gray">
          <a:xfrm flipH="1">
            <a:off x="-1425" y="5221111"/>
            <a:ext cx="12188952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Rectangle 7"/>
          <p:cNvSpPr/>
          <p:nvPr/>
        </p:nvSpPr>
        <p:spPr>
          <a:xfrm>
            <a:off x="-1425" y="5961106"/>
            <a:ext cx="12188952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5872" y="1309047"/>
            <a:ext cx="9602789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5872" y="4038600"/>
            <a:ext cx="96012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1">
              <a:rPr lang="en-US"/>
              <a:t>11/21/2024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1309047"/>
            <a:ext cx="9601252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038600"/>
            <a:ext cx="96012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F84E2-2D7A-43CF-AC90-352A289A783A}" type="datetime1">
              <a:rPr lang="en-US"/>
              <a:t>11/21/2024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572768"/>
            <a:ext cx="4572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1120" y="1572768"/>
            <a:ext cx="4572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1">
              <a:rPr lang="en-US"/>
              <a:t>11/21/2024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572768"/>
            <a:ext cx="4572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1120" y="2365861"/>
            <a:ext cx="4572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572768"/>
            <a:ext cx="4572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365861"/>
            <a:ext cx="4572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1">
              <a:rPr lang="en-US"/>
              <a:t>11/21/2024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1">
              <a:rPr lang="en-US"/>
              <a:t>11/21/2024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1">
              <a:rPr lang="en-US"/>
              <a:t>11/21/2024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479" y="762000"/>
            <a:ext cx="3377133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13" y="685800"/>
            <a:ext cx="68580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479" y="3554104"/>
            <a:ext cx="3377133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1">
              <a:rPr lang="en-US"/>
              <a:t>11/21/2024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479" y="762000"/>
            <a:ext cx="3377133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760413" y="685800"/>
            <a:ext cx="68580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479" y="3554104"/>
            <a:ext cx="3377133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74940-A916-4C8B-9648-02A2D3898F9E}" type="datetime1">
              <a:rPr lang="en-US"/>
              <a:t>11/21/2024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1">
              <a:rPr lang="en-US"/>
              <a:t>11/21/2024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274638"/>
            <a:ext cx="2628900" cy="5440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38"/>
            <a:ext cx="7734300" cy="5440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1">
              <a:rPr lang="en-US"/>
              <a:t>11/21/2024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6573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51010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F84E2-2D7A-43CF-AC90-352A289A783A}" type="datetime1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87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55431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697537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1">
              <a:rPr lang="en-US" smtClean="0"/>
              <a:t>11/21/2024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23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1">
              <a:rPr lang="en-US" smtClean="0"/>
              <a:t>11/21/2024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1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179198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44308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604525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66039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8" name="water3"/>
          <p:cNvSpPr/>
          <p:nvPr/>
        </p:nvSpPr>
        <p:spPr bwMode="gray">
          <a:xfrm>
            <a:off x="2552" y="6064101"/>
            <a:ext cx="12188952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water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" r="9901"/>
          <a:stretch/>
        </p:blipFill>
        <p:spPr bwMode="white">
          <a:xfrm>
            <a:off x="-1425" y="6256181"/>
            <a:ext cx="12188952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water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356"/>
          <a:stretch/>
        </p:blipFill>
        <p:spPr bwMode="gray">
          <a:xfrm flipH="1">
            <a:off x="-1425" y="5979395"/>
            <a:ext cx="12188952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265176"/>
            <a:ext cx="950975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572768"/>
            <a:ext cx="950976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601968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601968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601968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8pPr>
      <a:lvl9pPr marL="2240280" indent="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None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586B75A-687E-405C-8A0B-8D00578BA2C3}" type="datetime1">
              <a:rPr lang="en-US" smtClean="0"/>
              <a:pPr/>
              <a:t>11/21/2024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14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4" r:id="rId1"/>
    <p:sldLayoutId id="2147484195" r:id="rId2"/>
    <p:sldLayoutId id="2147484196" r:id="rId3"/>
    <p:sldLayoutId id="2147484197" r:id="rId4"/>
    <p:sldLayoutId id="2147484198" r:id="rId5"/>
    <p:sldLayoutId id="2147484199" r:id="rId6"/>
    <p:sldLayoutId id="2147484200" r:id="rId7"/>
    <p:sldLayoutId id="2147484201" r:id="rId8"/>
    <p:sldLayoutId id="2147484202" r:id="rId9"/>
    <p:sldLayoutId id="2147484203" r:id="rId10"/>
    <p:sldLayoutId id="214748420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078" y="516835"/>
            <a:ext cx="3100136" cy="21038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My</a:t>
            </a:r>
            <a:r>
              <a:rPr lang="en-US" altLang="zh-CN" sz="3600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 Connection to </a:t>
            </a:r>
            <a:r>
              <a:rPr lang="en-US" altLang="zh-CN" sz="3600" kern="1200" spc="-50" baseline="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Changjiang</a:t>
            </a:r>
            <a:r>
              <a:rPr lang="en-US" altLang="zh-CN" sz="3600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 River</a:t>
            </a:r>
            <a:endParaRPr lang="en-US" sz="3600" kern="1200" spc="-50" baseline="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74320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2371" y="2736574"/>
            <a:ext cx="3084844" cy="336604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Yina Wu</a:t>
            </a:r>
          </a:p>
          <a:p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Sacred Geography</a:t>
            </a:r>
          </a:p>
          <a:p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20/11/2024</a:t>
            </a:r>
          </a:p>
        </p:txBody>
      </p:sp>
      <p:pic>
        <p:nvPicPr>
          <p:cNvPr id="12" name="Picture 11" descr="Changjiang River at Zhenjiang Wufeng Mountain">
            <a:extLst>
              <a:ext uri="{FF2B5EF4-FFF2-40B4-BE49-F238E27FC236}">
                <a16:creationId xmlns:a16="http://schemas.microsoft.com/office/drawing/2014/main" id="{F1108F03-12E4-4AE2-9E9E-9BCD61E182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2576" y="23433"/>
            <a:ext cx="8625526" cy="646522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257683-B2B8-4A2C-B482-EBEF54AE5851}"/>
              </a:ext>
            </a:extLst>
          </p:cNvPr>
          <p:cNvSpPr txBox="1"/>
          <p:nvPr/>
        </p:nvSpPr>
        <p:spPr>
          <a:xfrm>
            <a:off x="3459637" y="6542202"/>
            <a:ext cx="8625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(Photo by Yina Wu, </a:t>
            </a:r>
            <a:r>
              <a:rPr lang="en-GB" dirty="0" err="1"/>
              <a:t>Wufengshan</a:t>
            </a:r>
            <a:r>
              <a:rPr lang="en-GB" dirty="0"/>
              <a:t> Bridge across the </a:t>
            </a:r>
            <a:r>
              <a:rPr lang="en-GB" dirty="0" err="1"/>
              <a:t>Changjiang</a:t>
            </a:r>
            <a:r>
              <a:rPr lang="en-GB" dirty="0"/>
              <a:t> River)</a:t>
            </a:r>
          </a:p>
        </p:txBody>
      </p:sp>
    </p:spTree>
    <p:extLst>
      <p:ext uri="{BB962C8B-B14F-4D97-AF65-F5344CB8AC3E}">
        <p14:creationId xmlns:p14="http://schemas.microsoft.com/office/powerpoint/2010/main" val="150390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625" y="454937"/>
            <a:ext cx="10763249" cy="1188720"/>
          </a:xfrm>
        </p:spPr>
        <p:txBody>
          <a:bodyPr>
            <a:normAutofit/>
          </a:bodyPr>
          <a:lstStyle/>
          <a:p>
            <a:r>
              <a:rPr lang="en-US" dirty="0" err="1"/>
              <a:t>Changjiang</a:t>
            </a:r>
            <a:r>
              <a:rPr lang="en-US" dirty="0"/>
              <a:t> River and Hometown Zhenjiang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2356" y="2219932"/>
            <a:ext cx="5430253" cy="2918211"/>
          </a:xfrm>
        </p:spPr>
        <p:txBody>
          <a:bodyPr>
            <a:normAutofit/>
          </a:bodyPr>
          <a:lstStyle/>
          <a:p>
            <a:r>
              <a:rPr lang="en-US" dirty="0" err="1"/>
              <a:t>Changjiang</a:t>
            </a:r>
            <a:r>
              <a:rPr lang="en-US" dirty="0"/>
              <a:t> River: the longest river in China, it is the Mother River of Chinese</a:t>
            </a:r>
          </a:p>
          <a:p>
            <a:r>
              <a:rPr lang="en-US" dirty="0"/>
              <a:t>Chinese culture cultivated along the riverside</a:t>
            </a:r>
          </a:p>
          <a:p>
            <a:r>
              <a:rPr lang="en-US" dirty="0"/>
              <a:t>Zhenjiang: 3000 years of history and numerous poems describing how the river impacts this city’s culture, politics, and econom</a:t>
            </a:r>
            <a:r>
              <a:rPr lang="en-US" altLang="zh-CN" dirty="0"/>
              <a:t>y</a:t>
            </a:r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 descr="A map of a land&#10;&#10;Description automatically generated">
            <a:extLst>
              <a:ext uri="{FF2B5EF4-FFF2-40B4-BE49-F238E27FC236}">
                <a16:creationId xmlns:a16="http://schemas.microsoft.com/office/drawing/2014/main" id="{705446EA-06DC-4384-B53F-6951E9F4E9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310" y="2076450"/>
            <a:ext cx="5389939" cy="30616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45A9CF-EB02-402E-9EEA-BC1DAA76888D}"/>
              </a:ext>
            </a:extLst>
          </p:cNvPr>
          <p:cNvSpPr txBox="1"/>
          <p:nvPr/>
        </p:nvSpPr>
        <p:spPr>
          <a:xfrm>
            <a:off x="809625" y="5307291"/>
            <a:ext cx="5389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Apple Maps, Zhenjiang Location, and the </a:t>
            </a:r>
            <a:r>
              <a:rPr lang="en-GB" dirty="0" err="1"/>
              <a:t>Changjiang</a:t>
            </a:r>
            <a:r>
              <a:rPr lang="en-GB" dirty="0"/>
              <a:t> River</a:t>
            </a:r>
          </a:p>
        </p:txBody>
      </p:sp>
    </p:spTree>
    <p:extLst>
      <p:ext uri="{BB962C8B-B14F-4D97-AF65-F5344CB8AC3E}">
        <p14:creationId xmlns:p14="http://schemas.microsoft.com/office/powerpoint/2010/main" val="33274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5088" y="316282"/>
            <a:ext cx="11639550" cy="1345248"/>
          </a:xfrm>
        </p:spPr>
        <p:txBody>
          <a:bodyPr>
            <a:normAutofit/>
          </a:bodyPr>
          <a:lstStyle/>
          <a:p>
            <a:r>
              <a:rPr lang="en-US" sz="4400" dirty="0"/>
              <a:t>P</a:t>
            </a:r>
            <a:r>
              <a:rPr lang="en-US" altLang="zh-CN" sz="4400" dirty="0"/>
              <a:t>assing by the Northern Mountains (</a:t>
            </a:r>
            <a:r>
              <a:rPr lang="zh-CN" altLang="en-US" sz="4400" dirty="0"/>
              <a:t>次北固山下）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US" sz="1700" dirty="0"/>
              <a:t>A</a:t>
            </a:r>
            <a:r>
              <a:rPr lang="en-US" altLang="zh-CN" sz="1700" dirty="0"/>
              <a:t>uthor</a:t>
            </a:r>
            <a:r>
              <a:rPr lang="zh-CN" altLang="en-US" sz="1700" dirty="0"/>
              <a:t>： </a:t>
            </a:r>
            <a:r>
              <a:rPr lang="en-GB" altLang="zh-CN" sz="1700" dirty="0"/>
              <a:t>W</a:t>
            </a:r>
            <a:r>
              <a:rPr lang="en-US" altLang="zh-CN" sz="1700" dirty="0"/>
              <a:t>ang Wan (Tang Dynasty)</a:t>
            </a:r>
          </a:p>
          <a:p>
            <a:pPr marL="45720" indent="0">
              <a:buNone/>
            </a:pPr>
            <a:r>
              <a:rPr lang="en-US" sz="1700" dirty="0"/>
              <a:t>Translated by Xu </a:t>
            </a:r>
            <a:r>
              <a:rPr lang="en-US" sz="1700" dirty="0" err="1"/>
              <a:t>Yuanchong</a:t>
            </a:r>
            <a:endParaRPr lang="en-US" sz="1700" dirty="0"/>
          </a:p>
          <a:p>
            <a:pPr marL="45720" indent="0">
              <a:buNone/>
            </a:pPr>
            <a:r>
              <a:rPr lang="en-US" dirty="0"/>
              <a:t>My boat goes by green mountains high,</a:t>
            </a:r>
          </a:p>
          <a:p>
            <a:pPr marL="45720" indent="0">
              <a:buNone/>
            </a:pPr>
            <a:r>
              <a:rPr lang="en-US" dirty="0"/>
              <a:t>And passed through the river blue.</a:t>
            </a:r>
          </a:p>
          <a:p>
            <a:pPr marL="45720" indent="0">
              <a:buNone/>
            </a:pPr>
            <a:r>
              <a:rPr lang="en-US" dirty="0"/>
              <a:t>The banks seem wide at the full tides;</a:t>
            </a:r>
          </a:p>
          <a:p>
            <a:pPr marL="45720" indent="0">
              <a:buNone/>
            </a:pPr>
            <a:r>
              <a:rPr lang="en-US" dirty="0"/>
              <a:t>A sail with ease hangs in soft breeze.</a:t>
            </a:r>
          </a:p>
          <a:p>
            <a:pPr marL="45720" indent="0">
              <a:buNone/>
            </a:pPr>
            <a:r>
              <a:rPr lang="en-US" dirty="0"/>
              <a:t>The sun brings light born of last night;</a:t>
            </a:r>
          </a:p>
          <a:p>
            <a:pPr marL="45720" indent="0">
              <a:buNone/>
            </a:pPr>
            <a:r>
              <a:rPr lang="en-US" dirty="0"/>
              <a:t>New spring invades old year which fades.</a:t>
            </a:r>
          </a:p>
          <a:p>
            <a:pPr marL="45720" indent="0">
              <a:buNone/>
            </a:pPr>
            <a:r>
              <a:rPr lang="en-US" dirty="0"/>
              <a:t>How can I send word to my friend?</a:t>
            </a:r>
          </a:p>
          <a:p>
            <a:pPr marL="45720" indent="0">
              <a:buNone/>
            </a:pPr>
            <a:r>
              <a:rPr lang="en-US" dirty="0"/>
              <a:t>Homing wild geese, fly westward please.</a:t>
            </a:r>
          </a:p>
        </p:txBody>
      </p:sp>
      <p:pic>
        <p:nvPicPr>
          <p:cNvPr id="7" name="Content Placeholder 6" descr="A painting of a city on a mountain&#10;&#10;Description automatically generated">
            <a:extLst>
              <a:ext uri="{FF2B5EF4-FFF2-40B4-BE49-F238E27FC236}">
                <a16:creationId xmlns:a16="http://schemas.microsoft.com/office/drawing/2014/main" id="{11DA649B-76AE-4D83-8C54-2390A0BC0A2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91275" y="1829112"/>
            <a:ext cx="5096112" cy="379775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F25B5F-4A26-4B68-A696-EF943F29B158}"/>
              </a:ext>
            </a:extLst>
          </p:cNvPr>
          <p:cNvSpPr txBox="1"/>
          <p:nvPr/>
        </p:nvSpPr>
        <p:spPr>
          <a:xfrm>
            <a:off x="6524863" y="5510651"/>
            <a:ext cx="457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(Painter: Zhou Hao, Qing Dynasty, Collection from the </a:t>
            </a:r>
            <a:r>
              <a:rPr lang="en-GB" i="1" dirty="0"/>
              <a:t>Twenty-four Attractions in Zhenjiang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5203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Moon over the River on a Spring Night (</a:t>
            </a:r>
            <a:r>
              <a:rPr lang="zh-CN" altLang="en-US" dirty="0"/>
              <a:t>春江花月夜）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8414" y="1845735"/>
            <a:ext cx="4937760" cy="4023360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/>
              <a:t>A</a:t>
            </a:r>
            <a:r>
              <a:rPr lang="en-US" altLang="zh-CN" sz="1800" dirty="0"/>
              <a:t>uthor: Zhang </a:t>
            </a:r>
            <a:r>
              <a:rPr lang="en-US" altLang="zh-CN" sz="1800" dirty="0" err="1"/>
              <a:t>Ruoxu</a:t>
            </a:r>
            <a:r>
              <a:rPr lang="en-US" altLang="zh-CN" sz="1800" dirty="0"/>
              <a:t> (Tang Dynasty)</a:t>
            </a:r>
          </a:p>
          <a:p>
            <a:r>
              <a:rPr lang="en-US" sz="1800" dirty="0"/>
              <a:t>Translated by</a:t>
            </a:r>
            <a:r>
              <a:rPr lang="en-GB" sz="1800" dirty="0"/>
              <a:t>:</a:t>
            </a:r>
            <a:r>
              <a:rPr lang="zh-CN" altLang="en-US" sz="1800" dirty="0"/>
              <a:t> </a:t>
            </a:r>
            <a:r>
              <a:rPr lang="en-GB" altLang="zh-CN" sz="1800" dirty="0"/>
              <a:t>Xu</a:t>
            </a:r>
            <a:r>
              <a:rPr lang="zh-CN" altLang="en-US" sz="1800" dirty="0"/>
              <a:t> </a:t>
            </a:r>
            <a:r>
              <a:rPr lang="en-GB" altLang="zh-CN" sz="1800" dirty="0" err="1"/>
              <a:t>Yuanchong</a:t>
            </a:r>
            <a:endParaRPr lang="en-GB" altLang="zh-CN" sz="1800" dirty="0"/>
          </a:p>
          <a:p>
            <a:endParaRPr lang="en-GB" dirty="0"/>
          </a:p>
          <a:p>
            <a:r>
              <a:rPr lang="en-GB" sz="2400" dirty="0"/>
              <a:t>Who by the riverside did first see the moon rise?</a:t>
            </a:r>
          </a:p>
          <a:p>
            <a:r>
              <a:rPr lang="en-GB" sz="2400" dirty="0"/>
              <a:t>When did the moon first see a man by riverside?</a:t>
            </a:r>
          </a:p>
          <a:p>
            <a:r>
              <a:rPr lang="en-GB" sz="2400" dirty="0"/>
              <a:t>Many Generations have come and passed sway;</a:t>
            </a:r>
          </a:p>
          <a:p>
            <a:r>
              <a:rPr lang="en-GB" sz="2400" dirty="0"/>
              <a:t>From year to year the moons look alike, old and new.</a:t>
            </a:r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7088A-9DC6-402C-AB36-8CD3110C5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2417033" cy="4023360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200" dirty="0"/>
              <a:t>Scholar Wen </a:t>
            </a:r>
            <a:r>
              <a:rPr lang="en-GB" sz="2200" dirty="0" err="1"/>
              <a:t>Yiduo</a:t>
            </a:r>
            <a:r>
              <a:rPr lang="en-GB" sz="2200" dirty="0"/>
              <a:t> commented on this poem as </a:t>
            </a:r>
          </a:p>
          <a:p>
            <a:pPr marL="0" indent="0">
              <a:buNone/>
            </a:pPr>
            <a:r>
              <a:rPr lang="en-GB" sz="2200" dirty="0"/>
              <a:t>“A strong cosmic consciousness, pure love sublimated by cosmic consciousness, and compassion radiating from love.”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35C4D-E7D5-41AC-AB44-F20D67A36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68AC14-5E51-4345-8621-94A7F5727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4953" y="1970202"/>
            <a:ext cx="2759746" cy="38988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F35FAD-3FE6-4C58-9ACA-6E88A638BE84}"/>
              </a:ext>
            </a:extLst>
          </p:cNvPr>
          <p:cNvSpPr txBox="1"/>
          <p:nvPr/>
        </p:nvSpPr>
        <p:spPr>
          <a:xfrm>
            <a:off x="8583610" y="5963437"/>
            <a:ext cx="34285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(Painter: Tao </a:t>
            </a:r>
            <a:r>
              <a:rPr lang="en-GB" sz="1200" dirty="0" err="1"/>
              <a:t>Lengyue</a:t>
            </a:r>
            <a:r>
              <a:rPr lang="en-GB" sz="1200" dirty="0"/>
              <a:t>, illustrating the glitter path)</a:t>
            </a:r>
          </a:p>
        </p:txBody>
      </p:sp>
    </p:spTree>
    <p:extLst>
      <p:ext uri="{BB962C8B-B14F-4D97-AF65-F5344CB8AC3E}">
        <p14:creationId xmlns:p14="http://schemas.microsoft.com/office/powerpoint/2010/main" val="144107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Xijin</a:t>
            </a:r>
            <a:r>
              <a:rPr lang="en-US" dirty="0"/>
              <a:t> Ferry(</a:t>
            </a:r>
            <a:r>
              <a:rPr lang="zh-CN" altLang="en-US" dirty="0"/>
              <a:t>西津渡</a:t>
            </a:r>
            <a:r>
              <a:rPr lang="en-GB" altLang="zh-CN" dirty="0"/>
              <a:t>), a remarkable power place</a:t>
            </a:r>
            <a:endParaRPr lang="en-US" dirty="0"/>
          </a:p>
        </p:txBody>
      </p:sp>
      <p:pic>
        <p:nvPicPr>
          <p:cNvPr id="3" name="Content Placeholder 2" descr="A stone wall with a water feature&#10;&#10;Description automatically generated">
            <a:extLst>
              <a:ext uri="{FF2B5EF4-FFF2-40B4-BE49-F238E27FC236}">
                <a16:creationId xmlns:a16="http://schemas.microsoft.com/office/drawing/2014/main" id="{07A50F85-2BA8-4ABD-B2CB-704D77CDB7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36315" y="1831545"/>
            <a:ext cx="2922760" cy="3700347"/>
          </a:xfrm>
        </p:spPr>
      </p:pic>
      <p:pic>
        <p:nvPicPr>
          <p:cNvPr id="5" name="Content Placeholder 4" descr="A street with a building and red lanterns&#10;&#10;Description automatically generated">
            <a:extLst>
              <a:ext uri="{FF2B5EF4-FFF2-40B4-BE49-F238E27FC236}">
                <a16:creationId xmlns:a16="http://schemas.microsoft.com/office/drawing/2014/main" id="{ECAB6414-7E45-4492-A58B-12E6D40CAD0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820483" y="1831545"/>
            <a:ext cx="6670406" cy="378518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13BB092-5C65-4F98-94B8-93C594575C46}"/>
              </a:ext>
            </a:extLst>
          </p:cNvPr>
          <p:cNvSpPr txBox="1"/>
          <p:nvPr/>
        </p:nvSpPr>
        <p:spPr>
          <a:xfrm>
            <a:off x="8036314" y="5531892"/>
            <a:ext cx="31193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(To see 1000 years by taking a glance of the archaeological soil evacuation sites)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ABC65A-3433-4144-86B1-5A7A99A86EE5}"/>
              </a:ext>
            </a:extLst>
          </p:cNvPr>
          <p:cNvSpPr txBox="1"/>
          <p:nvPr/>
        </p:nvSpPr>
        <p:spPr>
          <a:xfrm>
            <a:off x="820483" y="5710989"/>
            <a:ext cx="66704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Xinjin</a:t>
            </a:r>
            <a:r>
              <a:rPr lang="en-GB" dirty="0"/>
              <a:t> Ferry with 1000 year of history, was sacred for passengers who cross the </a:t>
            </a:r>
            <a:r>
              <a:rPr lang="en-GB" dirty="0" err="1"/>
              <a:t>Changjiang</a:t>
            </a:r>
            <a:r>
              <a:rPr lang="en-GB" dirty="0"/>
              <a:t> River by boat)</a:t>
            </a:r>
          </a:p>
        </p:txBody>
      </p:sp>
    </p:spTree>
    <p:extLst>
      <p:ext uri="{BB962C8B-B14F-4D97-AF65-F5344CB8AC3E}">
        <p14:creationId xmlns:p14="http://schemas.microsoft.com/office/powerpoint/2010/main" val="21272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421481-77D1-456C-A33D-86B1DAFB5552}"/>
              </a:ext>
            </a:extLst>
          </p:cNvPr>
          <p:cNvSpPr txBox="1"/>
          <p:nvPr/>
        </p:nvSpPr>
        <p:spPr>
          <a:xfrm>
            <a:off x="1195137" y="1941095"/>
            <a:ext cx="97776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n-ea"/>
              </a:rPr>
              <a:t>Wen </a:t>
            </a:r>
            <a:r>
              <a:rPr lang="en-GB" dirty="0" err="1">
                <a:latin typeface="+mn-ea"/>
              </a:rPr>
              <a:t>Yiduo</a:t>
            </a:r>
            <a:r>
              <a:rPr lang="en-GB" dirty="0">
                <a:latin typeface="+mn-ea"/>
              </a:rPr>
              <a:t>, </a:t>
            </a:r>
            <a:r>
              <a:rPr lang="zh-CN" altLang="en-US" dirty="0">
                <a:latin typeface="+mn-ea"/>
              </a:rPr>
              <a:t>唐诗杂论</a:t>
            </a:r>
            <a:r>
              <a:rPr lang="en-US" altLang="zh-CN" dirty="0">
                <a:latin typeface="+mn-ea"/>
              </a:rPr>
              <a:t>(</a:t>
            </a:r>
            <a:r>
              <a:rPr lang="en-GB" dirty="0">
                <a:latin typeface="+mn-ea"/>
              </a:rPr>
              <a:t>Tang poetry and miscellaneous essays), Shanghai: Shanghai Classics Publishing House, 1995</a:t>
            </a:r>
          </a:p>
          <a:p>
            <a:endParaRPr lang="en-GB" dirty="0">
              <a:latin typeface="+mn-ea"/>
            </a:endParaRPr>
          </a:p>
          <a:p>
            <a:r>
              <a:rPr lang="en-GB" dirty="0">
                <a:latin typeface="+mn-ea"/>
              </a:rPr>
              <a:t>Cao Dangling, </a:t>
            </a:r>
            <a:r>
              <a:rPr lang="zh-CN" altLang="en-US" dirty="0">
                <a:latin typeface="+mn-ea"/>
              </a:rPr>
              <a:t>镇江三山文化（</a:t>
            </a:r>
            <a:r>
              <a:rPr lang="en-GB" dirty="0">
                <a:latin typeface="+mn-ea"/>
              </a:rPr>
              <a:t>The Culture of Three Mountains in Zhenjiang）, Nanjing: Nanjing University Press, 2015</a:t>
            </a:r>
          </a:p>
        </p:txBody>
      </p:sp>
    </p:spTree>
    <p:extLst>
      <p:ext uri="{BB962C8B-B14F-4D97-AF65-F5344CB8AC3E}">
        <p14:creationId xmlns:p14="http://schemas.microsoft.com/office/powerpoint/2010/main" val="168935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cean painting presentation (widescreen).potx" id="{7D8F5DB3-F878-46D5-AF2D-2DD5B7369221}" vid="{9251DF30-C224-466C-9BFA-3064FAD55731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a="http://schemas.openxmlformats.org/drawingml/2006/main" name="Office Theme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401</Words>
  <Application>Microsoft Office PowerPoint</Application>
  <PresentationFormat>Widescreen</PresentationFormat>
  <Paragraphs>50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宋体</vt:lpstr>
      <vt:lpstr>Arial</vt:lpstr>
      <vt:lpstr>Calibri</vt:lpstr>
      <vt:lpstr>Calibri Light</vt:lpstr>
      <vt:lpstr>Georgia</vt:lpstr>
      <vt:lpstr>Ocean 16x9</vt:lpstr>
      <vt:lpstr>Retrospect</vt:lpstr>
      <vt:lpstr>My Connection to Changjiang River</vt:lpstr>
      <vt:lpstr>Changjiang River and Hometown Zhenjiang</vt:lpstr>
      <vt:lpstr>Passing by the Northern Mountains (次北固山下）</vt:lpstr>
      <vt:lpstr>The Moon over the River on a Spring Night (春江花月夜）</vt:lpstr>
      <vt:lpstr>Xijin Ferry(西津渡), a remarkable power place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Connection to Changjiang River</dc:title>
  <dc:creator>YINA WU</dc:creator>
  <cp:lastModifiedBy>YINA WU</cp:lastModifiedBy>
  <cp:revision>1</cp:revision>
  <dcterms:created xsi:type="dcterms:W3CDTF">2024-11-20T09:55:33Z</dcterms:created>
  <dcterms:modified xsi:type="dcterms:W3CDTF">2024-11-20T17:30:22Z</dcterms:modified>
</cp:coreProperties>
</file>