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7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615554-9886-4FD1-9558-E8454DB554F6}" v="3" dt="2023-10-26T10:04:35.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10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is Atkinson - 650021" userId="66c9e557-fda4-4cdc-ad5f-c3ca46aab9ae" providerId="ADAL" clId="{63615554-9886-4FD1-9558-E8454DB554F6}"/>
    <pc:docChg chg="custSel addSld modSld">
      <pc:chgData name="Anais Atkinson - 650021" userId="66c9e557-fda4-4cdc-ad5f-c3ca46aab9ae" providerId="ADAL" clId="{63615554-9886-4FD1-9558-E8454DB554F6}" dt="2023-10-26T10:26:35.325" v="5694" actId="313"/>
      <pc:docMkLst>
        <pc:docMk/>
      </pc:docMkLst>
      <pc:sldChg chg="addSp delSp modSp mod">
        <pc:chgData name="Anais Atkinson - 650021" userId="66c9e557-fda4-4cdc-ad5f-c3ca46aab9ae" providerId="ADAL" clId="{63615554-9886-4FD1-9558-E8454DB554F6}" dt="2023-10-26T10:26:35.325" v="5694" actId="313"/>
        <pc:sldMkLst>
          <pc:docMk/>
          <pc:sldMk cId="3297411543" sldId="256"/>
        </pc:sldMkLst>
        <pc:spChg chg="mod">
          <ac:chgData name="Anais Atkinson - 650021" userId="66c9e557-fda4-4cdc-ad5f-c3ca46aab9ae" providerId="ADAL" clId="{63615554-9886-4FD1-9558-E8454DB554F6}" dt="2023-10-26T09:14:53.950" v="3303" actId="1076"/>
          <ac:spMkLst>
            <pc:docMk/>
            <pc:sldMk cId="3297411543" sldId="256"/>
            <ac:spMk id="2" creationId="{E73704FA-7898-8DDC-009E-7F4F9E27FBED}"/>
          </ac:spMkLst>
        </pc:spChg>
        <pc:spChg chg="mod">
          <ac:chgData name="Anais Atkinson - 650021" userId="66c9e557-fda4-4cdc-ad5f-c3ca46aab9ae" providerId="ADAL" clId="{63615554-9886-4FD1-9558-E8454DB554F6}" dt="2023-10-26T09:23:46.200" v="3594" actId="255"/>
          <ac:spMkLst>
            <pc:docMk/>
            <pc:sldMk cId="3297411543" sldId="256"/>
            <ac:spMk id="3" creationId="{6C1FF33A-C67D-A71B-A77E-DB12A504C47B}"/>
          </ac:spMkLst>
        </pc:spChg>
        <pc:spChg chg="del mod">
          <ac:chgData name="Anais Atkinson - 650021" userId="66c9e557-fda4-4cdc-ad5f-c3ca46aab9ae" providerId="ADAL" clId="{63615554-9886-4FD1-9558-E8454DB554F6}" dt="2023-10-26T07:43:25.655" v="1223" actId="21"/>
          <ac:spMkLst>
            <pc:docMk/>
            <pc:sldMk cId="3297411543" sldId="256"/>
            <ac:spMk id="4" creationId="{CCCE5CF2-03F1-08F8-0335-7FDAE3837A52}"/>
          </ac:spMkLst>
        </pc:spChg>
        <pc:spChg chg="del">
          <ac:chgData name="Anais Atkinson - 650021" userId="66c9e557-fda4-4cdc-ad5f-c3ca46aab9ae" providerId="ADAL" clId="{63615554-9886-4FD1-9558-E8454DB554F6}" dt="2023-10-26T07:43:07.946" v="1221" actId="478"/>
          <ac:spMkLst>
            <pc:docMk/>
            <pc:sldMk cId="3297411543" sldId="256"/>
            <ac:spMk id="5" creationId="{73D620BC-FCA2-179B-DEBE-48B9E366C7C7}"/>
          </ac:spMkLst>
        </pc:spChg>
        <pc:spChg chg="del mod">
          <ac:chgData name="Anais Atkinson - 650021" userId="66c9e557-fda4-4cdc-ad5f-c3ca46aab9ae" providerId="ADAL" clId="{63615554-9886-4FD1-9558-E8454DB554F6}" dt="2023-10-26T07:43:06.082" v="1220" actId="478"/>
          <ac:spMkLst>
            <pc:docMk/>
            <pc:sldMk cId="3297411543" sldId="256"/>
            <ac:spMk id="6" creationId="{823EC825-51CC-97D6-DECA-82619F000A9C}"/>
          </ac:spMkLst>
        </pc:spChg>
        <pc:spChg chg="mod">
          <ac:chgData name="Anais Atkinson - 650021" userId="66c9e557-fda4-4cdc-ad5f-c3ca46aab9ae" providerId="ADAL" clId="{63615554-9886-4FD1-9558-E8454DB554F6}" dt="2023-10-26T09:18:54.350" v="3350" actId="207"/>
          <ac:spMkLst>
            <pc:docMk/>
            <pc:sldMk cId="3297411543" sldId="256"/>
            <ac:spMk id="7" creationId="{EDEF8739-2B96-BFF0-9774-0891E6AF13FA}"/>
          </ac:spMkLst>
        </pc:spChg>
        <pc:spChg chg="mod">
          <ac:chgData name="Anais Atkinson - 650021" userId="66c9e557-fda4-4cdc-ad5f-c3ca46aab9ae" providerId="ADAL" clId="{63615554-9886-4FD1-9558-E8454DB554F6}" dt="2023-10-26T09:58:03.606" v="4585" actId="1076"/>
          <ac:spMkLst>
            <pc:docMk/>
            <pc:sldMk cId="3297411543" sldId="256"/>
            <ac:spMk id="8" creationId="{42B9222D-1798-E798-74EF-5949ED315D2A}"/>
          </ac:spMkLst>
        </pc:spChg>
        <pc:spChg chg="mod">
          <ac:chgData name="Anais Atkinson - 650021" userId="66c9e557-fda4-4cdc-ad5f-c3ca46aab9ae" providerId="ADAL" clId="{63615554-9886-4FD1-9558-E8454DB554F6}" dt="2023-10-26T10:00:58.875" v="4787" actId="20577"/>
          <ac:spMkLst>
            <pc:docMk/>
            <pc:sldMk cId="3297411543" sldId="256"/>
            <ac:spMk id="9" creationId="{8C8703B3-939F-05FF-D36F-699A54EA3495}"/>
          </ac:spMkLst>
        </pc:spChg>
        <pc:spChg chg="add mod">
          <ac:chgData name="Anais Atkinson - 650021" userId="66c9e557-fda4-4cdc-ad5f-c3ca46aab9ae" providerId="ADAL" clId="{63615554-9886-4FD1-9558-E8454DB554F6}" dt="2023-10-26T09:16:08.455" v="3322" actId="1076"/>
          <ac:spMkLst>
            <pc:docMk/>
            <pc:sldMk cId="3297411543" sldId="256"/>
            <ac:spMk id="10" creationId="{3E31B54F-3918-4187-3AC3-6526C4E5A7FD}"/>
          </ac:spMkLst>
        </pc:spChg>
        <pc:spChg chg="add mod">
          <ac:chgData name="Anais Atkinson - 650021" userId="66c9e557-fda4-4cdc-ad5f-c3ca46aab9ae" providerId="ADAL" clId="{63615554-9886-4FD1-9558-E8454DB554F6}" dt="2023-10-26T10:26:35.325" v="5694" actId="313"/>
          <ac:spMkLst>
            <pc:docMk/>
            <pc:sldMk cId="3297411543" sldId="256"/>
            <ac:spMk id="11" creationId="{C3E93E18-D6D3-2B70-FC72-24556B87D96E}"/>
          </ac:spMkLst>
        </pc:spChg>
      </pc:sldChg>
      <pc:sldChg chg="modSp new mod">
        <pc:chgData name="Anais Atkinson - 650021" userId="66c9e557-fda4-4cdc-ad5f-c3ca46aab9ae" providerId="ADAL" clId="{63615554-9886-4FD1-9558-E8454DB554F6}" dt="2023-10-26T09:47:50.307" v="4390" actId="20577"/>
        <pc:sldMkLst>
          <pc:docMk/>
          <pc:sldMk cId="941596330" sldId="257"/>
        </pc:sldMkLst>
        <pc:spChg chg="mod">
          <ac:chgData name="Anais Atkinson - 650021" userId="66c9e557-fda4-4cdc-ad5f-c3ca46aab9ae" providerId="ADAL" clId="{63615554-9886-4FD1-9558-E8454DB554F6}" dt="2023-10-26T09:42:20.290" v="4121" actId="5793"/>
          <ac:spMkLst>
            <pc:docMk/>
            <pc:sldMk cId="941596330" sldId="257"/>
            <ac:spMk id="2" creationId="{DAB1DDE7-208C-067D-EFCE-4CB90BCE05BD}"/>
          </ac:spMkLst>
        </pc:spChg>
        <pc:spChg chg="mod">
          <ac:chgData name="Anais Atkinson - 650021" userId="66c9e557-fda4-4cdc-ad5f-c3ca46aab9ae" providerId="ADAL" clId="{63615554-9886-4FD1-9558-E8454DB554F6}" dt="2023-10-26T09:47:50.307" v="4390" actId="20577"/>
          <ac:spMkLst>
            <pc:docMk/>
            <pc:sldMk cId="941596330" sldId="257"/>
            <ac:spMk id="3" creationId="{A94CEE20-CC2E-2501-8701-036FE781384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83CEA-7402-1307-CAEB-B7D9ABE6FC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AA4AF6-6170-9530-EBB7-C2FA284261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A50C16-A045-5980-2CFF-15088250C741}"/>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5" name="Footer Placeholder 4">
            <a:extLst>
              <a:ext uri="{FF2B5EF4-FFF2-40B4-BE49-F238E27FC236}">
                <a16:creationId xmlns:a16="http://schemas.microsoft.com/office/drawing/2014/main" id="{22761040-55BE-59CC-DB3A-6CC673700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9CEFE-0243-CF19-C29F-850ED7F2181F}"/>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1014628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97FAB-D410-7D66-27C2-E7E71CCB67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F9A91C-3565-3DEC-A46E-D01BFE5E07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B43D4-64E8-A192-C37A-5299A5AB6AD5}"/>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5" name="Footer Placeholder 4">
            <a:extLst>
              <a:ext uri="{FF2B5EF4-FFF2-40B4-BE49-F238E27FC236}">
                <a16:creationId xmlns:a16="http://schemas.microsoft.com/office/drawing/2014/main" id="{0F15469E-429E-159E-E235-8E2A827E5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E0154-FB24-881F-0C03-1D081A9289A7}"/>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3228357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547F-DBEC-7B93-0F06-1DDEA7BA9F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78FAED-4BDD-3E44-BF06-9FDC40EB7A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3DF3B3-4290-C30A-8E97-5E9C27887A1F}"/>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5" name="Footer Placeholder 4">
            <a:extLst>
              <a:ext uri="{FF2B5EF4-FFF2-40B4-BE49-F238E27FC236}">
                <a16:creationId xmlns:a16="http://schemas.microsoft.com/office/drawing/2014/main" id="{CC978A65-7D6C-0EE3-5BD2-392535A5E6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7C2183-74E9-905E-61F9-B9278C848DFC}"/>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3940533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A5FE-158F-DB86-FBFF-ECB73453E2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055427-1CC1-011F-BA48-5C4DAC06E8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6C8651-D21B-F82C-0FBA-7C95DC8E715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AA655-8C77-A292-D9B4-23EBF49C8E3F}"/>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6" name="Footer Placeholder 5">
            <a:extLst>
              <a:ext uri="{FF2B5EF4-FFF2-40B4-BE49-F238E27FC236}">
                <a16:creationId xmlns:a16="http://schemas.microsoft.com/office/drawing/2014/main" id="{730C2C95-C071-146F-9775-8DACCF3C37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FCEC6B-F6C2-86A7-9FE9-842768156A77}"/>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3937114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13020-0F91-2BCD-0158-0E9BCA0198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F7A32D-2AAD-E2DA-8CC9-7AC9A2AD0E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3C7A09-8BB4-1828-BF4C-402F3EF5A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D057D9-E731-C7B3-3EC6-A425B98161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1FC0AE-8734-5AF0-250D-49B0346598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923F1-BCDC-5C2F-2D54-E01912B5B75B}"/>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8" name="Footer Placeholder 7">
            <a:extLst>
              <a:ext uri="{FF2B5EF4-FFF2-40B4-BE49-F238E27FC236}">
                <a16:creationId xmlns:a16="http://schemas.microsoft.com/office/drawing/2014/main" id="{CD5C7A17-C270-EE57-7C6B-906038B40F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08CDED-FCB2-7B46-81F3-6BC65559696B}"/>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2055864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5C8B8-A670-94C2-BD61-DB2E54710E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E97918-F4A9-5C35-05E4-5B31FE1366F8}"/>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4" name="Footer Placeholder 3">
            <a:extLst>
              <a:ext uri="{FF2B5EF4-FFF2-40B4-BE49-F238E27FC236}">
                <a16:creationId xmlns:a16="http://schemas.microsoft.com/office/drawing/2014/main" id="{0CCC96C0-86D5-16EA-CD7F-1B52F866495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5DCC3C-E89B-C5CB-E941-F290B5D9504B}"/>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3686663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200EF-A11D-2C47-A898-F9287FB72619}"/>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3" name="Footer Placeholder 2">
            <a:extLst>
              <a:ext uri="{FF2B5EF4-FFF2-40B4-BE49-F238E27FC236}">
                <a16:creationId xmlns:a16="http://schemas.microsoft.com/office/drawing/2014/main" id="{D4D91DA9-5EA6-8970-450F-B28FEC91F0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228620-EE7C-34F2-8BC5-A682CA9BC719}"/>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4174626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45E9-B76C-DB73-A9C2-0A5B6D782F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7DBF47-DF77-80EE-403B-89A881BE72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2F6F7B-27C1-4AB3-B439-6785DE67EB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EECB2A-EBE1-6626-98CF-D527F35DD7E0}"/>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6" name="Footer Placeholder 5">
            <a:extLst>
              <a:ext uri="{FF2B5EF4-FFF2-40B4-BE49-F238E27FC236}">
                <a16:creationId xmlns:a16="http://schemas.microsoft.com/office/drawing/2014/main" id="{77C8DD17-97CA-F89A-C43C-554E56D8B6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7B7936-2B07-81B3-BE84-428947E3A295}"/>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524896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345B9-918F-EA09-A333-0511326227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55D646-2F62-F914-8845-6BF01F6E74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44371D-A217-1E4C-712B-3B794145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AD3757-BCC0-46D6-5D8F-6212E6D05A4D}"/>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6" name="Footer Placeholder 5">
            <a:extLst>
              <a:ext uri="{FF2B5EF4-FFF2-40B4-BE49-F238E27FC236}">
                <a16:creationId xmlns:a16="http://schemas.microsoft.com/office/drawing/2014/main" id="{5292B21C-E4EF-8E35-B9E9-95B572984E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C01D82-DB3D-3273-4CD6-F87E4B9AC4A2}"/>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2699251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47D50-F6D8-1BB5-3687-87A2FF964F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0C92BB-9EF5-C0D3-0042-122DACC39F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F09135-F309-15FD-FA2B-1DCCD43E3C32}"/>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5" name="Footer Placeholder 4">
            <a:extLst>
              <a:ext uri="{FF2B5EF4-FFF2-40B4-BE49-F238E27FC236}">
                <a16:creationId xmlns:a16="http://schemas.microsoft.com/office/drawing/2014/main" id="{B28F2A91-5F30-2073-1E4A-F85581DB0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33D97A-99DC-4824-5207-50C835D6B4B8}"/>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2480046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199730-58A9-BFB8-248A-CEC67B7732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F9C44E-745C-1905-53BA-A426F46936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470C58-7539-28AF-AD7E-8A1358CDC91F}"/>
              </a:ext>
            </a:extLst>
          </p:cNvPr>
          <p:cNvSpPr>
            <a:spLocks noGrp="1"/>
          </p:cNvSpPr>
          <p:nvPr>
            <p:ph type="dt" sz="half" idx="10"/>
          </p:nvPr>
        </p:nvSpPr>
        <p:spPr/>
        <p:txBody>
          <a:bodyPr/>
          <a:lstStyle/>
          <a:p>
            <a:fld id="{6B95C387-999E-4FFA-810A-88EF7F6EDD1F}" type="datetimeFigureOut">
              <a:rPr lang="en-GB" smtClean="0"/>
              <a:t>24/10/2023</a:t>
            </a:fld>
            <a:endParaRPr lang="en-GB"/>
          </a:p>
        </p:txBody>
      </p:sp>
      <p:sp>
        <p:nvSpPr>
          <p:cNvPr id="5" name="Footer Placeholder 4">
            <a:extLst>
              <a:ext uri="{FF2B5EF4-FFF2-40B4-BE49-F238E27FC236}">
                <a16:creationId xmlns:a16="http://schemas.microsoft.com/office/drawing/2014/main" id="{9D56AD00-A848-1949-FAA9-53C7F9074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9E986-D116-AD26-2B23-5B8EC587BF83}"/>
              </a:ext>
            </a:extLst>
          </p:cNvPr>
          <p:cNvSpPr>
            <a:spLocks noGrp="1"/>
          </p:cNvSpPr>
          <p:nvPr>
            <p:ph type="sldNum" sz="quarter" idx="12"/>
          </p:nvPr>
        </p:nvSpPr>
        <p:spPr/>
        <p:txBody>
          <a:bodyPr/>
          <a:lstStyle/>
          <a:p>
            <a:fld id="{8E3E9D0E-E75C-451C-935C-CF5A7F2A7690}" type="slidenum">
              <a:rPr lang="en-GB" smtClean="0"/>
              <a:t>‹#›</a:t>
            </a:fld>
            <a:endParaRPr lang="en-GB"/>
          </a:p>
        </p:txBody>
      </p:sp>
    </p:spTree>
    <p:extLst>
      <p:ext uri="{BB962C8B-B14F-4D97-AF65-F5344CB8AC3E}">
        <p14:creationId xmlns:p14="http://schemas.microsoft.com/office/powerpoint/2010/main" val="1459323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34448A-9D75-6D9F-12D2-70ED4AEE8E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266CF7-6CDF-2414-84D3-5C68632F1D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C36EB4-D908-37BD-E02C-22396D36E4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95C387-999E-4FFA-810A-88EF7F6EDD1F}" type="datetimeFigureOut">
              <a:rPr lang="en-GB" smtClean="0"/>
              <a:t>24/10/2023</a:t>
            </a:fld>
            <a:endParaRPr lang="en-GB"/>
          </a:p>
        </p:txBody>
      </p:sp>
      <p:sp>
        <p:nvSpPr>
          <p:cNvPr id="5" name="Footer Placeholder 4">
            <a:extLst>
              <a:ext uri="{FF2B5EF4-FFF2-40B4-BE49-F238E27FC236}">
                <a16:creationId xmlns:a16="http://schemas.microsoft.com/office/drawing/2014/main" id="{D9551826-C4CA-0C37-01FA-CD1BAD142E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DEACF6-2B53-B341-FB03-EEFB22136B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3E9D0E-E75C-451C-935C-CF5A7F2A7690}" type="slidenum">
              <a:rPr lang="en-GB" smtClean="0"/>
              <a:t>‹#›</a:t>
            </a:fld>
            <a:endParaRPr lang="en-GB"/>
          </a:p>
        </p:txBody>
      </p:sp>
    </p:spTree>
    <p:extLst>
      <p:ext uri="{BB962C8B-B14F-4D97-AF65-F5344CB8AC3E}">
        <p14:creationId xmlns:p14="http://schemas.microsoft.com/office/powerpoint/2010/main" val="4009205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04FA-7898-8DDC-009E-7F4F9E27FBED}"/>
              </a:ext>
            </a:extLst>
          </p:cNvPr>
          <p:cNvSpPr>
            <a:spLocks noGrp="1"/>
          </p:cNvSpPr>
          <p:nvPr>
            <p:ph type="ctrTitle"/>
          </p:nvPr>
        </p:nvSpPr>
        <p:spPr>
          <a:xfrm>
            <a:off x="-146587" y="182673"/>
            <a:ext cx="10715626" cy="494877"/>
          </a:xfrm>
        </p:spPr>
        <p:txBody>
          <a:bodyPr>
            <a:normAutofit fontScale="90000"/>
          </a:bodyPr>
          <a:lstStyle/>
          <a:p>
            <a:r>
              <a:rPr lang="en-GB" sz="2400" b="1" u="sng" dirty="0">
                <a:solidFill>
                  <a:srgbClr val="FF97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Skills and personal qualities that contribute to the development of academic writing </a:t>
            </a:r>
          </a:p>
        </p:txBody>
      </p:sp>
      <p:sp>
        <p:nvSpPr>
          <p:cNvPr id="3" name="Subtitle 2">
            <a:extLst>
              <a:ext uri="{FF2B5EF4-FFF2-40B4-BE49-F238E27FC236}">
                <a16:creationId xmlns:a16="http://schemas.microsoft.com/office/drawing/2014/main" id="{6C1FF33A-C67D-A71B-A77E-DB12A504C47B}"/>
              </a:ext>
            </a:extLst>
          </p:cNvPr>
          <p:cNvSpPr>
            <a:spLocks noGrp="1"/>
          </p:cNvSpPr>
          <p:nvPr>
            <p:ph type="subTitle" idx="1"/>
          </p:nvPr>
        </p:nvSpPr>
        <p:spPr>
          <a:xfrm>
            <a:off x="222782" y="677550"/>
            <a:ext cx="11207217" cy="714881"/>
          </a:xfrm>
          <a:solidFill>
            <a:schemeClr val="bg2">
              <a:lumMod val="50000"/>
            </a:schemeClr>
          </a:solidFill>
        </p:spPr>
        <p:txBody>
          <a:bodyPr>
            <a:normAutofit fontScale="55000" lnSpcReduction="20000"/>
          </a:bodyPr>
          <a:lstStyle/>
          <a:p>
            <a:r>
              <a:rPr lang="en-GB" b="1" u="sng" dirty="0">
                <a:solidFill>
                  <a:srgbClr val="FF97FF"/>
                </a:solidFill>
                <a:latin typeface="Arial" panose="020B0604020202020204" pitchFamily="34" charset="0"/>
                <a:cs typeface="Arial" panose="020B0604020202020204" pitchFamily="34" charset="0"/>
              </a:rPr>
              <a:t>What are study skills, and why do we need them?</a:t>
            </a:r>
          </a:p>
          <a:p>
            <a:r>
              <a:rPr lang="en-GB" sz="1900" dirty="0">
                <a:latin typeface="Arial" panose="020B0604020202020204" pitchFamily="34" charset="0"/>
                <a:cs typeface="Arial" panose="020B0604020202020204" pitchFamily="34" charset="0"/>
              </a:rPr>
              <a:t>In order to retain and apply information to practice we can use a range of strategies and techniques which will support individuals differently. Study skills are essential for academic growth and will enable individuals to enhance their own learning potential. Within this poster I will discuss what skills are essential to me. Through this poster I aim to emphasize the significance of these skills in shaping my path for successful academic writing</a:t>
            </a:r>
            <a:r>
              <a:rPr lang="en-GB" sz="1900" dirty="0"/>
              <a:t>,</a:t>
            </a:r>
          </a:p>
        </p:txBody>
      </p:sp>
      <p:sp>
        <p:nvSpPr>
          <p:cNvPr id="7" name="TextBox 6">
            <a:extLst>
              <a:ext uri="{FF2B5EF4-FFF2-40B4-BE49-F238E27FC236}">
                <a16:creationId xmlns:a16="http://schemas.microsoft.com/office/drawing/2014/main" id="{EDEF8739-2B96-BFF0-9774-0891E6AF13FA}"/>
              </a:ext>
            </a:extLst>
          </p:cNvPr>
          <p:cNvSpPr txBox="1"/>
          <p:nvPr/>
        </p:nvSpPr>
        <p:spPr>
          <a:xfrm>
            <a:off x="66675" y="1489379"/>
            <a:ext cx="3903027" cy="4247317"/>
          </a:xfrm>
          <a:prstGeom prst="rect">
            <a:avLst/>
          </a:prstGeom>
          <a:solidFill>
            <a:schemeClr val="bg2">
              <a:lumMod val="50000"/>
            </a:schemeClr>
          </a:solidFill>
        </p:spPr>
        <p:txBody>
          <a:bodyPr wrap="square" rtlCol="0">
            <a:spAutoFit/>
          </a:bodyPr>
          <a:lstStyle/>
          <a:p>
            <a:r>
              <a:rPr lang="en-GB" b="1" u="sng" dirty="0">
                <a:solidFill>
                  <a:srgbClr val="FF97FF"/>
                </a:solidFill>
                <a:latin typeface="Arial" panose="020B0604020202020204" pitchFamily="34" charset="0"/>
                <a:cs typeface="Arial" panose="020B0604020202020204" pitchFamily="34" charset="0"/>
              </a:rPr>
              <a:t>Time management </a:t>
            </a:r>
            <a:endParaRPr lang="en-GB"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Time management is incredibly important for students, it enables them to gain a healthy study balance and achieve their educational goals. The biggest problem when it comes to time management is procrastination. This is supported by (Cottrell 2013) as she states we need to manage distractions and procrastinations. These distractions can lead to allocating time insufficiently. Cottrell(2013) suggests we should try out different time management techniques to ensure that students can find what works for them. When deciding what tasks, you need to complete first is always important to declare your priorities as Cottrell(2013) indicates we should manage our time depending on the most logical, important and urgent. To ensure you know you have the appropriate amount of time to complete assignments and complete tasks on due dates therefore, it is crucial that students “organise everything else around your deadlines”(Cottrell, 2013, p.136). Additionally, time management cultivates life skills such as organisation, prioritisation and discipline, which are all desirable traits with many careers. </a:t>
            </a:r>
          </a:p>
        </p:txBody>
      </p:sp>
      <p:sp>
        <p:nvSpPr>
          <p:cNvPr id="8" name="TextBox 7">
            <a:extLst>
              <a:ext uri="{FF2B5EF4-FFF2-40B4-BE49-F238E27FC236}">
                <a16:creationId xmlns:a16="http://schemas.microsoft.com/office/drawing/2014/main" id="{42B9222D-1798-E798-74EF-5949ED315D2A}"/>
              </a:ext>
            </a:extLst>
          </p:cNvPr>
          <p:cNvSpPr txBox="1"/>
          <p:nvPr/>
        </p:nvSpPr>
        <p:spPr>
          <a:xfrm>
            <a:off x="4094953" y="1489379"/>
            <a:ext cx="4229207" cy="4062651"/>
          </a:xfrm>
          <a:prstGeom prst="rect">
            <a:avLst/>
          </a:prstGeom>
          <a:solidFill>
            <a:schemeClr val="bg2">
              <a:lumMod val="50000"/>
            </a:schemeClr>
          </a:solidFill>
        </p:spPr>
        <p:txBody>
          <a:bodyPr wrap="square" rtlCol="0">
            <a:spAutoFit/>
          </a:bodyPr>
          <a:lstStyle/>
          <a:p>
            <a:r>
              <a:rPr lang="en-GB" b="1" u="sng" dirty="0">
                <a:solidFill>
                  <a:srgbClr val="FF97FF"/>
                </a:solidFill>
                <a:latin typeface="Arial" panose="020B0604020202020204" pitchFamily="34" charset="0"/>
                <a:cs typeface="Arial" panose="020B0604020202020204" pitchFamily="34" charset="0"/>
              </a:rPr>
              <a:t>Critical thinking </a:t>
            </a:r>
          </a:p>
          <a:p>
            <a:r>
              <a:rPr lang="en-GB" sz="1200" dirty="0">
                <a:latin typeface="Arial" panose="020B0604020202020204" pitchFamily="34" charset="0"/>
                <a:cs typeface="Arial" panose="020B0604020202020204" pitchFamily="34" charset="0"/>
              </a:rPr>
              <a:t>Critical thinking is a cognitive skill which requires analysing, evaluating and incorporating ideas and information in a logical manner. Cottrell(2017) implies that critical thinking enables students to not take in a precise way. It develops students to understand what is important and what is not. Critical thinking equips students with the correct mindset to approach challenges and tasks systematically and using informed decisions. Which inevitably will allow students who think critically can make well informed decisions without being reckless or not tactical. Critical thinking is an essential part of all students' academic journey. We need to be able to assess assess information and make a judgement and an opinion with evidence from different sources which is supported by Cottrell(2017) as she suggests that we need to identify the characteristics of information and come to a conclusion. Critical thinking is an essential skill that all students need to develop in order for them to prosper within their studies. It plays a central role in students intellectual and personal development, which will be views as a valuable and desirable skill. </a:t>
            </a:r>
          </a:p>
        </p:txBody>
      </p:sp>
      <p:sp>
        <p:nvSpPr>
          <p:cNvPr id="9" name="TextBox 8">
            <a:extLst>
              <a:ext uri="{FF2B5EF4-FFF2-40B4-BE49-F238E27FC236}">
                <a16:creationId xmlns:a16="http://schemas.microsoft.com/office/drawing/2014/main" id="{8C8703B3-939F-05FF-D36F-699A54EA3495}"/>
              </a:ext>
            </a:extLst>
          </p:cNvPr>
          <p:cNvSpPr txBox="1"/>
          <p:nvPr/>
        </p:nvSpPr>
        <p:spPr>
          <a:xfrm>
            <a:off x="8439934" y="1489379"/>
            <a:ext cx="3591560" cy="3877985"/>
          </a:xfrm>
          <a:prstGeom prst="rect">
            <a:avLst/>
          </a:prstGeom>
          <a:solidFill>
            <a:schemeClr val="bg2">
              <a:lumMod val="50000"/>
            </a:schemeClr>
          </a:solidFill>
        </p:spPr>
        <p:txBody>
          <a:bodyPr wrap="square" rtlCol="0">
            <a:spAutoFit/>
          </a:bodyPr>
          <a:lstStyle/>
          <a:p>
            <a:r>
              <a:rPr lang="en-GB" b="1" u="sng" dirty="0">
                <a:solidFill>
                  <a:srgbClr val="FF97FF"/>
                </a:solidFill>
                <a:latin typeface="Arial" panose="020B0604020202020204" pitchFamily="34" charset="0"/>
                <a:cs typeface="Arial" panose="020B0604020202020204" pitchFamily="34" charset="0"/>
              </a:rPr>
              <a:t>Academic writing </a:t>
            </a:r>
          </a:p>
          <a:p>
            <a:r>
              <a:rPr lang="en-GB" sz="1200" dirty="0">
                <a:latin typeface="Arial" panose="020B0604020202020204" pitchFamily="34" charset="0"/>
                <a:cs typeface="Arial" panose="020B0604020202020204" pitchFamily="34" charset="0"/>
              </a:rPr>
              <a:t>Academic writing is the formal style of writing which is expected from students at university level. It prepares students for the advanced level of writing which would also be expected within our future careers. According to Cottrell(2013), it is important that within academic writing you are able to identify the contrast between text, showing that that you understand the difference and the points within the information. (Cotrell2013) states students should learn to use the four main writing styles. The choice on writing style depends on the purpose and the audience. Academic writing contributes to the research that has already been displayed, building upon research and information creates a new sector of knowledge and conversation. In summery academic writing is a skill which will go beyond the classroom, it intertwines with many other skills which will be desirable in many other fields. </a:t>
            </a:r>
          </a:p>
        </p:txBody>
      </p:sp>
      <p:sp>
        <p:nvSpPr>
          <p:cNvPr id="10" name="TextBox 9">
            <a:extLst>
              <a:ext uri="{FF2B5EF4-FFF2-40B4-BE49-F238E27FC236}">
                <a16:creationId xmlns:a16="http://schemas.microsoft.com/office/drawing/2014/main" id="{3E31B54F-3918-4187-3AC3-6526C4E5A7FD}"/>
              </a:ext>
            </a:extLst>
          </p:cNvPr>
          <p:cNvSpPr txBox="1"/>
          <p:nvPr/>
        </p:nvSpPr>
        <p:spPr>
          <a:xfrm>
            <a:off x="11059576" y="0"/>
            <a:ext cx="2543175" cy="646331"/>
          </a:xfrm>
          <a:prstGeom prst="rect">
            <a:avLst/>
          </a:prstGeom>
          <a:noFill/>
        </p:spPr>
        <p:txBody>
          <a:bodyPr wrap="square" rtlCol="0">
            <a:spAutoFit/>
          </a:bodyPr>
          <a:lstStyle/>
          <a:p>
            <a:r>
              <a:rPr lang="en-GB" dirty="0"/>
              <a:t>2305863</a:t>
            </a:r>
          </a:p>
          <a:p>
            <a:r>
              <a:rPr lang="en-GB" dirty="0"/>
              <a:t>ECEY4008</a:t>
            </a:r>
          </a:p>
        </p:txBody>
      </p:sp>
      <p:sp>
        <p:nvSpPr>
          <p:cNvPr id="11" name="TextBox 10">
            <a:extLst>
              <a:ext uri="{FF2B5EF4-FFF2-40B4-BE49-F238E27FC236}">
                <a16:creationId xmlns:a16="http://schemas.microsoft.com/office/drawing/2014/main" id="{C3E93E18-D6D3-2B70-FC72-24556B87D96E}"/>
              </a:ext>
            </a:extLst>
          </p:cNvPr>
          <p:cNvSpPr txBox="1"/>
          <p:nvPr/>
        </p:nvSpPr>
        <p:spPr>
          <a:xfrm>
            <a:off x="222782" y="5833644"/>
            <a:ext cx="11808712" cy="707886"/>
          </a:xfrm>
          <a:prstGeom prst="rect">
            <a:avLst/>
          </a:prstGeom>
          <a:solidFill>
            <a:schemeClr val="bg2">
              <a:lumMod val="75000"/>
            </a:schemeClr>
          </a:solidFill>
        </p:spPr>
        <p:txBody>
          <a:bodyPr wrap="square" rtlCol="0">
            <a:spAutoFit/>
          </a:bodyPr>
          <a:lstStyle/>
          <a:p>
            <a:r>
              <a:rPr lang="en-GB" sz="1000" dirty="0">
                <a:latin typeface="Arial" panose="020B0604020202020204" pitchFamily="34" charset="0"/>
                <a:cs typeface="Arial" panose="020B0604020202020204" pitchFamily="34" charset="0"/>
              </a:rPr>
              <a:t>Overall time management, critical thinking and academic writing are the three essential skills that can significantly enhance students' academic journey and contribute to my success. Time management, critical thinking and academic writing are the collective of skills that will not only help you survive but thrive in your academic journey. The time management ensures you allocate your most precious resource wisely. Critical thinking equips you to explore, question and analyse knowledge effectively. Academic writing encourages you to communicate your insights with precision. Together, they form a formidable foundation for my academic success, enabling myself to excel in my studies and contribute meaningfully to the academic community.</a:t>
            </a:r>
          </a:p>
        </p:txBody>
      </p:sp>
    </p:spTree>
    <p:extLst>
      <p:ext uri="{BB962C8B-B14F-4D97-AF65-F5344CB8AC3E}">
        <p14:creationId xmlns:p14="http://schemas.microsoft.com/office/powerpoint/2010/main" val="3297411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1DDE7-208C-067D-EFCE-4CB90BCE05BD}"/>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94CEE20-CC2E-2501-8701-036FE7813840}"/>
              </a:ext>
            </a:extLst>
          </p:cNvPr>
          <p:cNvSpPr>
            <a:spLocks noGrp="1"/>
          </p:cNvSpPr>
          <p:nvPr>
            <p:ph idx="1"/>
          </p:nvPr>
        </p:nvSpPr>
        <p:spPr/>
        <p:txBody>
          <a:bodyPr>
            <a:normAutofit/>
          </a:bodyPr>
          <a:lstStyle/>
          <a:p>
            <a:pPr marL="0" indent="0">
              <a:buNone/>
            </a:pPr>
            <a:r>
              <a:rPr lang="en-GB" sz="2000" dirty="0" err="1"/>
              <a:t>Cotrell.S</a:t>
            </a:r>
            <a:r>
              <a:rPr lang="en-GB" sz="2000" dirty="0"/>
              <a:t> (2017) </a:t>
            </a:r>
            <a:r>
              <a:rPr lang="en-GB" sz="2000" i="1" dirty="0"/>
              <a:t>Critical thinking skills</a:t>
            </a:r>
            <a:r>
              <a:rPr lang="en-GB" sz="2000" dirty="0"/>
              <a:t>. 3</a:t>
            </a:r>
            <a:r>
              <a:rPr lang="en-GB" sz="2000" baseline="30000" dirty="0"/>
              <a:t>rd</a:t>
            </a:r>
            <a:r>
              <a:rPr lang="en-GB" sz="2000" dirty="0"/>
              <a:t> end: RED GLOBE PRESS</a:t>
            </a:r>
          </a:p>
          <a:p>
            <a:pPr marL="0" indent="0">
              <a:buNone/>
            </a:pPr>
            <a:r>
              <a:rPr lang="en-GB" sz="2000" dirty="0" err="1"/>
              <a:t>Cotrell.S</a:t>
            </a:r>
            <a:r>
              <a:rPr lang="en-GB" sz="2000" dirty="0"/>
              <a:t> (2013) the study skills Handbook. 4</a:t>
            </a:r>
            <a:r>
              <a:rPr lang="en-GB" sz="2000" baseline="30000" dirty="0"/>
              <a:t>th</a:t>
            </a:r>
            <a:r>
              <a:rPr lang="en-GB" sz="2000" dirty="0"/>
              <a:t> end. England: PALGRAVE MACMILLAN</a:t>
            </a:r>
          </a:p>
          <a:p>
            <a:pPr marL="0" indent="0">
              <a:buNone/>
            </a:pPr>
            <a:r>
              <a:rPr lang="en-GB" sz="2000" dirty="0"/>
              <a:t>University of Wales Saint David’s. (2023) Referencing Handbook Harvard. Wales: UWTSD</a:t>
            </a:r>
          </a:p>
        </p:txBody>
      </p:sp>
    </p:spTree>
    <p:extLst>
      <p:ext uri="{BB962C8B-B14F-4D97-AF65-F5344CB8AC3E}">
        <p14:creationId xmlns:p14="http://schemas.microsoft.com/office/powerpoint/2010/main" val="9415963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2630</TotalTime>
  <Words>821</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Skills and personal qualities that contribute to the development of academic writing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academic writing </dc:title>
  <dc:creator>Anais Atkinson - 650021</dc:creator>
  <cp:lastModifiedBy>Anais Atkinson - 650021</cp:lastModifiedBy>
  <cp:revision>1</cp:revision>
  <dcterms:created xsi:type="dcterms:W3CDTF">2023-10-24T14:35:57Z</dcterms:created>
  <dcterms:modified xsi:type="dcterms:W3CDTF">2023-10-26T10:26:44Z</dcterms:modified>
</cp:coreProperties>
</file>