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5"/>
  </p:notesMasterIdLst>
  <p:sldIdLst>
    <p:sldId id="304" r:id="rId2"/>
    <p:sldId id="258" r:id="rId3"/>
    <p:sldId id="285" r:id="rId4"/>
    <p:sldId id="292" r:id="rId5"/>
    <p:sldId id="298" r:id="rId6"/>
    <p:sldId id="279" r:id="rId7"/>
    <p:sldId id="262" r:id="rId8"/>
    <p:sldId id="264" r:id="rId9"/>
    <p:sldId id="265" r:id="rId10"/>
    <p:sldId id="291" r:id="rId11"/>
    <p:sldId id="284" r:id="rId12"/>
    <p:sldId id="306" r:id="rId13"/>
    <p:sldId id="308" r:id="rId14"/>
    <p:sldId id="305" r:id="rId15"/>
    <p:sldId id="271" r:id="rId16"/>
    <p:sldId id="274" r:id="rId17"/>
    <p:sldId id="296" r:id="rId18"/>
    <p:sldId id="293" r:id="rId19"/>
    <p:sldId id="294" r:id="rId20"/>
    <p:sldId id="309" r:id="rId21"/>
    <p:sldId id="310" r:id="rId22"/>
    <p:sldId id="295" r:id="rId23"/>
    <p:sldId id="297" r:id="rId24"/>
    <p:sldId id="314" r:id="rId25"/>
    <p:sldId id="312" r:id="rId26"/>
    <p:sldId id="299" r:id="rId27"/>
    <p:sldId id="275" r:id="rId28"/>
    <p:sldId id="277" r:id="rId29"/>
    <p:sldId id="276" r:id="rId30"/>
    <p:sldId id="278" r:id="rId31"/>
    <p:sldId id="280" r:id="rId32"/>
    <p:sldId id="288" r:id="rId33"/>
    <p:sldId id="300"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044" autoAdjust="0"/>
    <p:restoredTop sz="83268" autoAdjust="0"/>
  </p:normalViewPr>
  <p:slideViewPr>
    <p:cSldViewPr snapToGrid="0">
      <p:cViewPr varScale="1">
        <p:scale>
          <a:sx n="60" d="100"/>
          <a:sy n="60" d="100"/>
        </p:scale>
        <p:origin x="2170" y="274"/>
      </p:cViewPr>
      <p:guideLst/>
    </p:cSldViewPr>
  </p:slideViewPr>
  <p:notesTextViewPr>
    <p:cViewPr>
      <p:scale>
        <a:sx n="1" d="1"/>
        <a:sy n="1" d="1"/>
      </p:scale>
      <p:origin x="0" y="0"/>
    </p:cViewPr>
  </p:notesTextViewPr>
  <p:sorterViewPr>
    <p:cViewPr>
      <p:scale>
        <a:sx n="100" d="100"/>
        <a:sy n="100" d="100"/>
      </p:scale>
      <p:origin x="0" y="-5214"/>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8766B7-B700-4666-AD23-C190CB418E05}" type="datetimeFigureOut">
              <a:rPr lang="en-GB" smtClean="0"/>
              <a:t>18/01/2026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734E38-5C84-4E2A-B31C-B42A5A9DBFF7}" type="slidenum">
              <a:rPr lang="en-GB" smtClean="0"/>
              <a:t>‹#›</a:t>
            </a:fld>
            <a:endParaRPr lang="en-GB"/>
          </a:p>
        </p:txBody>
      </p:sp>
    </p:spTree>
    <p:extLst>
      <p:ext uri="{BB962C8B-B14F-4D97-AF65-F5344CB8AC3E}">
        <p14:creationId xmlns:p14="http://schemas.microsoft.com/office/powerpoint/2010/main" val="41226388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C0E8805-97BB-8248-9286-86E777550D4F}" type="slidenum">
              <a:rPr lang="en-US" smtClean="0"/>
              <a:t>2</a:t>
            </a:fld>
            <a:endParaRPr lang="en-US" dirty="0"/>
          </a:p>
        </p:txBody>
      </p:sp>
    </p:spTree>
    <p:extLst>
      <p:ext uri="{BB962C8B-B14F-4D97-AF65-F5344CB8AC3E}">
        <p14:creationId xmlns:p14="http://schemas.microsoft.com/office/powerpoint/2010/main" val="12134472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C0E8805-97BB-8248-9286-86E777550D4F}" type="slidenum">
              <a:rPr lang="en-US" smtClean="0"/>
              <a:t>4</a:t>
            </a:fld>
            <a:endParaRPr lang="en-US" dirty="0"/>
          </a:p>
        </p:txBody>
      </p:sp>
    </p:spTree>
    <p:extLst>
      <p:ext uri="{BB962C8B-B14F-4D97-AF65-F5344CB8AC3E}">
        <p14:creationId xmlns:p14="http://schemas.microsoft.com/office/powerpoint/2010/main" val="12134472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C0E8805-97BB-8248-9286-86E777550D4F}" type="slidenum">
              <a:rPr lang="en-US" smtClean="0"/>
              <a:t>6</a:t>
            </a:fld>
            <a:endParaRPr lang="en-US" dirty="0"/>
          </a:p>
        </p:txBody>
      </p:sp>
    </p:spTree>
    <p:extLst>
      <p:ext uri="{BB962C8B-B14F-4D97-AF65-F5344CB8AC3E}">
        <p14:creationId xmlns:p14="http://schemas.microsoft.com/office/powerpoint/2010/main" val="5376832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C0E8805-97BB-8248-9286-86E777550D4F}" type="slidenum">
              <a:rPr lang="en-US" smtClean="0"/>
              <a:t>7</a:t>
            </a:fld>
            <a:endParaRPr lang="en-US" dirty="0"/>
          </a:p>
        </p:txBody>
      </p:sp>
    </p:spTree>
    <p:extLst>
      <p:ext uri="{BB962C8B-B14F-4D97-AF65-F5344CB8AC3E}">
        <p14:creationId xmlns:p14="http://schemas.microsoft.com/office/powerpoint/2010/main" val="32887497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C0E8805-97BB-8248-9286-86E777550D4F}" type="slidenum">
              <a:rPr lang="en-US" smtClean="0"/>
              <a:t>8</a:t>
            </a:fld>
            <a:endParaRPr lang="en-US" dirty="0"/>
          </a:p>
        </p:txBody>
      </p:sp>
    </p:spTree>
    <p:extLst>
      <p:ext uri="{BB962C8B-B14F-4D97-AF65-F5344CB8AC3E}">
        <p14:creationId xmlns:p14="http://schemas.microsoft.com/office/powerpoint/2010/main" val="41841486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US"/>
              <a:t>Tuckman says that all teams go through these development stages.</a:t>
            </a:r>
          </a:p>
          <a:p>
            <a:pPr>
              <a:spcBef>
                <a:spcPct val="0"/>
              </a:spcBef>
            </a:pPr>
            <a:endParaRPr lang="en-US"/>
          </a:p>
          <a:p>
            <a:pPr>
              <a:spcBef>
                <a:spcPct val="0"/>
              </a:spcBef>
            </a:pPr>
            <a:r>
              <a:rPr lang="en-US"/>
              <a:t>What do you think about these?  Have you seen these?  Or experienced these?</a:t>
            </a:r>
          </a:p>
          <a:p>
            <a:pPr>
              <a:spcBef>
                <a:spcPct val="0"/>
              </a:spcBef>
            </a:pPr>
            <a:r>
              <a:rPr lang="en-US"/>
              <a:t>Forming – when we are all very polite, like today?</a:t>
            </a:r>
          </a:p>
          <a:p>
            <a:pPr>
              <a:spcBef>
                <a:spcPct val="0"/>
              </a:spcBef>
            </a:pPr>
            <a:r>
              <a:rPr lang="en-US"/>
              <a:t>Storming – in a couple of weeks when we start to question how we do things round here and bring in more of our own opinion!!!</a:t>
            </a:r>
          </a:p>
          <a:p>
            <a:pPr>
              <a:spcBef>
                <a:spcPct val="0"/>
              </a:spcBef>
            </a:pPr>
            <a:endParaRPr lang="en-US"/>
          </a:p>
          <a:p>
            <a:pPr>
              <a:spcBef>
                <a:spcPct val="0"/>
              </a:spcBef>
            </a:pPr>
            <a:r>
              <a:rPr lang="en-US"/>
              <a:t>Tuckman says this is a natural development – </a:t>
            </a:r>
          </a:p>
          <a:p>
            <a:pPr>
              <a:spcBef>
                <a:spcPct val="0"/>
              </a:spcBef>
            </a:pPr>
            <a:r>
              <a:rPr lang="en-US"/>
              <a:t>	We can get stuck and awareness helps us to label the behaviours, work with them and move on.</a:t>
            </a:r>
          </a:p>
          <a:p>
            <a:pPr>
              <a:spcBef>
                <a:spcPct val="0"/>
              </a:spcBef>
            </a:pPr>
            <a:endParaRPr lang="en-US"/>
          </a:p>
          <a:p>
            <a:pPr>
              <a:spcBef>
                <a:spcPct val="0"/>
              </a:spcBef>
            </a:pPr>
            <a:r>
              <a:rPr lang="en-US"/>
              <a:t>In my experience sometimes teams can go through this cycle several times ;</a:t>
            </a:r>
          </a:p>
          <a:p>
            <a:pPr>
              <a:spcBef>
                <a:spcPct val="0"/>
              </a:spcBef>
            </a:pPr>
            <a:r>
              <a:rPr lang="en-US"/>
              <a:t>	new members</a:t>
            </a:r>
          </a:p>
          <a:p>
            <a:pPr>
              <a:spcBef>
                <a:spcPct val="0"/>
              </a:spcBef>
            </a:pPr>
            <a:r>
              <a:rPr lang="en-US"/>
              <a:t>	external crisis</a:t>
            </a:r>
          </a:p>
          <a:p>
            <a:pPr>
              <a:spcBef>
                <a:spcPct val="0"/>
              </a:spcBef>
            </a:pPr>
            <a:r>
              <a:rPr lang="en-US"/>
              <a:t>	new phase of the project</a:t>
            </a:r>
          </a:p>
          <a:p>
            <a:pPr>
              <a:spcBef>
                <a:spcPct val="0"/>
              </a:spcBef>
            </a:pPr>
            <a:endParaRPr lang="en-US"/>
          </a:p>
          <a:p>
            <a:pPr>
              <a:spcBef>
                <a:spcPct val="0"/>
              </a:spcBef>
            </a:pPr>
            <a:endParaRPr lang="en-US"/>
          </a:p>
        </p:txBody>
      </p:sp>
      <p:sp>
        <p:nvSpPr>
          <p:cNvPr id="512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nstantia" pitchFamily="18" charset="0"/>
              </a:defRPr>
            </a:lvl1pPr>
            <a:lvl2pPr marL="742950" indent="-285750">
              <a:defRPr>
                <a:solidFill>
                  <a:schemeClr val="tx1"/>
                </a:solidFill>
                <a:latin typeface="Constantia" pitchFamily="18" charset="0"/>
              </a:defRPr>
            </a:lvl2pPr>
            <a:lvl3pPr marL="1143000" indent="-228600">
              <a:defRPr>
                <a:solidFill>
                  <a:schemeClr val="tx1"/>
                </a:solidFill>
                <a:latin typeface="Constantia" pitchFamily="18" charset="0"/>
              </a:defRPr>
            </a:lvl3pPr>
            <a:lvl4pPr marL="1600200" indent="-228600">
              <a:defRPr>
                <a:solidFill>
                  <a:schemeClr val="tx1"/>
                </a:solidFill>
                <a:latin typeface="Constantia" pitchFamily="18" charset="0"/>
              </a:defRPr>
            </a:lvl4pPr>
            <a:lvl5pPr marL="2057400" indent="-228600">
              <a:defRPr>
                <a:solidFill>
                  <a:schemeClr val="tx1"/>
                </a:solidFill>
                <a:latin typeface="Constantia" pitchFamily="18" charset="0"/>
              </a:defRPr>
            </a:lvl5pPr>
            <a:lvl6pPr marL="2514600" indent="-228600" fontAlgn="base">
              <a:spcBef>
                <a:spcPct val="0"/>
              </a:spcBef>
              <a:spcAft>
                <a:spcPct val="0"/>
              </a:spcAft>
              <a:defRPr>
                <a:solidFill>
                  <a:schemeClr val="tx1"/>
                </a:solidFill>
                <a:latin typeface="Constantia" pitchFamily="18" charset="0"/>
              </a:defRPr>
            </a:lvl6pPr>
            <a:lvl7pPr marL="2971800" indent="-228600" fontAlgn="base">
              <a:spcBef>
                <a:spcPct val="0"/>
              </a:spcBef>
              <a:spcAft>
                <a:spcPct val="0"/>
              </a:spcAft>
              <a:defRPr>
                <a:solidFill>
                  <a:schemeClr val="tx1"/>
                </a:solidFill>
                <a:latin typeface="Constantia" pitchFamily="18" charset="0"/>
              </a:defRPr>
            </a:lvl7pPr>
            <a:lvl8pPr marL="3429000" indent="-228600" fontAlgn="base">
              <a:spcBef>
                <a:spcPct val="0"/>
              </a:spcBef>
              <a:spcAft>
                <a:spcPct val="0"/>
              </a:spcAft>
              <a:defRPr>
                <a:solidFill>
                  <a:schemeClr val="tx1"/>
                </a:solidFill>
                <a:latin typeface="Constantia" pitchFamily="18" charset="0"/>
              </a:defRPr>
            </a:lvl8pPr>
            <a:lvl9pPr marL="3886200" indent="-228600" fontAlgn="base">
              <a:spcBef>
                <a:spcPct val="0"/>
              </a:spcBef>
              <a:spcAft>
                <a:spcPct val="0"/>
              </a:spcAft>
              <a:defRPr>
                <a:solidFill>
                  <a:schemeClr val="tx1"/>
                </a:solidFill>
                <a:latin typeface="Constantia" pitchFamily="18" charset="0"/>
              </a:defRPr>
            </a:lvl9pPr>
          </a:lstStyle>
          <a:p>
            <a:pPr fontAlgn="base">
              <a:spcBef>
                <a:spcPct val="0"/>
              </a:spcBef>
              <a:spcAft>
                <a:spcPct val="0"/>
              </a:spcAft>
            </a:pPr>
            <a:fld id="{3617FA4E-7987-49AA-A9F1-21A77F5AA45F}" type="slidenum">
              <a:rPr lang="en-US">
                <a:latin typeface="Calibri" pitchFamily="34" charset="0"/>
              </a:rPr>
              <a:pPr fontAlgn="base">
                <a:spcBef>
                  <a:spcPct val="0"/>
                </a:spcBef>
                <a:spcAft>
                  <a:spcPct val="0"/>
                </a:spcAft>
              </a:pPr>
              <a:t>10</a:t>
            </a:fld>
            <a:endParaRPr lang="en-US">
              <a:latin typeface="Calibri" pitchFamily="34" charset="0"/>
            </a:endParaRPr>
          </a:p>
        </p:txBody>
      </p:sp>
    </p:spTree>
    <p:extLst>
      <p:ext uri="{BB962C8B-B14F-4D97-AF65-F5344CB8AC3E}">
        <p14:creationId xmlns:p14="http://schemas.microsoft.com/office/powerpoint/2010/main" val="34229214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8805-97BB-8248-9286-86E777550D4F}" type="slidenum">
              <a:rPr lang="en-US" smtClean="0"/>
              <a:t>11</a:t>
            </a:fld>
            <a:endParaRPr lang="en-US" dirty="0"/>
          </a:p>
        </p:txBody>
      </p:sp>
    </p:spTree>
    <p:extLst>
      <p:ext uri="{BB962C8B-B14F-4D97-AF65-F5344CB8AC3E}">
        <p14:creationId xmlns:p14="http://schemas.microsoft.com/office/powerpoint/2010/main" val="4889352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Looking ahead to our tutorial</a:t>
            </a:r>
          </a:p>
        </p:txBody>
      </p:sp>
      <p:sp>
        <p:nvSpPr>
          <p:cNvPr id="4" name="Slide Number Placeholder 3"/>
          <p:cNvSpPr>
            <a:spLocks noGrp="1"/>
          </p:cNvSpPr>
          <p:nvPr>
            <p:ph type="sldNum" sz="quarter" idx="10"/>
          </p:nvPr>
        </p:nvSpPr>
        <p:spPr/>
        <p:txBody>
          <a:bodyPr/>
          <a:lstStyle/>
          <a:p>
            <a:fld id="{0C0E8805-97BB-8248-9286-86E777550D4F}" type="slidenum">
              <a:rPr lang="en-US" smtClean="0"/>
              <a:t>15</a:t>
            </a:fld>
            <a:endParaRPr lang="en-US" dirty="0"/>
          </a:p>
        </p:txBody>
      </p:sp>
    </p:spTree>
    <p:extLst>
      <p:ext uri="{BB962C8B-B14F-4D97-AF65-F5344CB8AC3E}">
        <p14:creationId xmlns:p14="http://schemas.microsoft.com/office/powerpoint/2010/main" val="42205356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C0E8805-97BB-8248-9286-86E777550D4F}" type="slidenum">
              <a:rPr lang="en-US" smtClean="0"/>
              <a:t>16</a:t>
            </a:fld>
            <a:endParaRPr lang="en-US" dirty="0"/>
          </a:p>
        </p:txBody>
      </p:sp>
    </p:spTree>
    <p:extLst>
      <p:ext uri="{BB962C8B-B14F-4D97-AF65-F5344CB8AC3E}">
        <p14:creationId xmlns:p14="http://schemas.microsoft.com/office/powerpoint/2010/main" val="2866232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C0E8805-97BB-8248-9286-86E777550D4F}" type="slidenum">
              <a:rPr lang="en-US" smtClean="0"/>
              <a:t>17</a:t>
            </a:fld>
            <a:endParaRPr lang="en-US" dirty="0"/>
          </a:p>
        </p:txBody>
      </p:sp>
    </p:spTree>
    <p:extLst>
      <p:ext uri="{BB962C8B-B14F-4D97-AF65-F5344CB8AC3E}">
        <p14:creationId xmlns:p14="http://schemas.microsoft.com/office/powerpoint/2010/main" val="2866232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C0E8805-97BB-8248-9286-86E777550D4F}" type="slidenum">
              <a:rPr lang="en-US" smtClean="0"/>
              <a:t>18</a:t>
            </a:fld>
            <a:endParaRPr lang="en-US" dirty="0"/>
          </a:p>
        </p:txBody>
      </p:sp>
    </p:spTree>
    <p:extLst>
      <p:ext uri="{BB962C8B-B14F-4D97-AF65-F5344CB8AC3E}">
        <p14:creationId xmlns:p14="http://schemas.microsoft.com/office/powerpoint/2010/main" val="2866232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C0E8805-97BB-8248-9286-86E777550D4F}" type="slidenum">
              <a:rPr lang="en-US" smtClean="0"/>
              <a:t>19</a:t>
            </a:fld>
            <a:endParaRPr lang="en-US" dirty="0"/>
          </a:p>
        </p:txBody>
      </p:sp>
    </p:spTree>
    <p:extLst>
      <p:ext uri="{BB962C8B-B14F-4D97-AF65-F5344CB8AC3E}">
        <p14:creationId xmlns:p14="http://schemas.microsoft.com/office/powerpoint/2010/main" val="2866232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C0E8805-97BB-8248-9286-86E777550D4F}" type="slidenum">
              <a:rPr lang="en-US" smtClean="0"/>
              <a:t>22</a:t>
            </a:fld>
            <a:endParaRPr lang="en-US" dirty="0"/>
          </a:p>
        </p:txBody>
      </p:sp>
    </p:spTree>
    <p:extLst>
      <p:ext uri="{BB962C8B-B14F-4D97-AF65-F5344CB8AC3E}">
        <p14:creationId xmlns:p14="http://schemas.microsoft.com/office/powerpoint/2010/main" val="2866232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C0E8805-97BB-8248-9286-86E777550D4F}" type="slidenum">
              <a:rPr lang="en-US" smtClean="0"/>
              <a:t>23</a:t>
            </a:fld>
            <a:endParaRPr lang="en-US" dirty="0"/>
          </a:p>
        </p:txBody>
      </p:sp>
    </p:spTree>
    <p:extLst>
      <p:ext uri="{BB962C8B-B14F-4D97-AF65-F5344CB8AC3E}">
        <p14:creationId xmlns:p14="http://schemas.microsoft.com/office/powerpoint/2010/main" val="327491497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ln/>
        </p:spPr>
        <p:txBody>
          <a:bodyPr/>
          <a:lstStyle/>
          <a:p>
            <a:endParaRPr lang="en-GB"/>
          </a:p>
        </p:txBody>
      </p:sp>
      <p:sp>
        <p:nvSpPr>
          <p:cNvPr id="32771" name="Notes Placeholder 2"/>
          <p:cNvSpPr>
            <a:spLocks noGrp="1"/>
          </p:cNvSpPr>
          <p:nvPr>
            <p:ph type="body" idx="1"/>
          </p:nvPr>
        </p:nvSpPr>
        <p:spPr>
          <a:xfrm>
            <a:off x="506413" y="4411663"/>
            <a:ext cx="5564187" cy="418941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342900" lvl="2" indent="-342900"/>
            <a:r>
              <a:rPr lang="en-US" altLang="en-US" u="sng" dirty="0">
                <a:latin typeface="Times New Roman" panose="02020603050405020304" pitchFamily="18" charset="0"/>
                <a:cs typeface="Times New Roman" panose="02020603050405020304" pitchFamily="18" charset="0"/>
              </a:rPr>
              <a:t>Focus on behaviors  </a:t>
            </a:r>
            <a:r>
              <a:rPr lang="en-US" altLang="en-US" dirty="0">
                <a:latin typeface="Times New Roman" panose="02020603050405020304" pitchFamily="18" charset="0"/>
                <a:cs typeface="Times New Roman" panose="02020603050405020304" pitchFamily="18" charset="0"/>
              </a:rPr>
              <a:t>NOT personal attribute: behavior can be changed (“your comments are off topic vs. you are naïve”)</a:t>
            </a:r>
          </a:p>
          <a:p>
            <a:pPr marL="342900" lvl="2" indent="-342900"/>
            <a:r>
              <a:rPr lang="en-US" altLang="en-US" u="sng" dirty="0">
                <a:latin typeface="Times New Roman" panose="02020603050405020304" pitchFamily="18" charset="0"/>
                <a:cs typeface="Times New Roman" panose="02020603050405020304" pitchFamily="18" charset="0"/>
              </a:rPr>
              <a:t>Focus on observations / descriptions </a:t>
            </a:r>
            <a:r>
              <a:rPr lang="en-US" altLang="en-US" dirty="0">
                <a:latin typeface="Times New Roman" panose="02020603050405020304" pitchFamily="18" charset="0"/>
                <a:cs typeface="Times New Roman" panose="02020603050405020304" pitchFamily="18" charset="0"/>
              </a:rPr>
              <a:t>NOT opinions / judgement: evidence is more trustworthy and acceptable (“the data does not support your argument” vs. “you just don’t get it, do you?”)</a:t>
            </a:r>
          </a:p>
          <a:p>
            <a:pPr marL="342900" lvl="2" indent="-342900"/>
            <a:r>
              <a:rPr lang="en-US" altLang="en-US" dirty="0">
                <a:latin typeface="Times New Roman" panose="02020603050405020304" pitchFamily="18" charset="0"/>
                <a:cs typeface="Times New Roman" panose="02020603050405020304" pitchFamily="18" charset="0"/>
              </a:rPr>
              <a:t>Focus on description</a:t>
            </a:r>
          </a:p>
          <a:p>
            <a:pPr marL="342900" lvl="2" indent="-342900"/>
            <a:r>
              <a:rPr lang="en-US" altLang="en-US" u="sng" dirty="0">
                <a:latin typeface="Times New Roman" panose="02020603050405020304" pitchFamily="18" charset="0"/>
                <a:cs typeface="Times New Roman" panose="02020603050405020304" pitchFamily="18" charset="0"/>
              </a:rPr>
              <a:t>Focus on specific situation </a:t>
            </a:r>
            <a:r>
              <a:rPr lang="en-US" altLang="en-US" dirty="0">
                <a:latin typeface="Times New Roman" panose="02020603050405020304" pitchFamily="18" charset="0"/>
                <a:cs typeface="Times New Roman" panose="02020603050405020304" pitchFamily="18" charset="0"/>
              </a:rPr>
              <a:t>/ incident: specific examples not general statements</a:t>
            </a:r>
          </a:p>
          <a:p>
            <a:pPr marL="342900" lvl="2" indent="-342900"/>
            <a:r>
              <a:rPr lang="en-US" altLang="en-US" u="sng" dirty="0">
                <a:latin typeface="Times New Roman" panose="02020603050405020304" pitchFamily="18" charset="0"/>
                <a:cs typeface="Times New Roman" panose="02020603050405020304" pitchFamily="18" charset="0"/>
              </a:rPr>
              <a:t>Focus on the present</a:t>
            </a:r>
          </a:p>
          <a:p>
            <a:pPr marL="342900" lvl="2" indent="-342900"/>
            <a:r>
              <a:rPr lang="en-US" altLang="en-US" u="sng" dirty="0">
                <a:latin typeface="Times New Roman" panose="02020603050405020304" pitchFamily="18" charset="0"/>
                <a:cs typeface="Times New Roman" panose="02020603050405020304" pitchFamily="18" charset="0"/>
              </a:rPr>
              <a:t>Share ideas and information</a:t>
            </a:r>
            <a:r>
              <a:rPr lang="en-US" altLang="en-US" dirty="0">
                <a:latin typeface="Times New Roman" panose="02020603050405020304" pitchFamily="18" charset="0"/>
                <a:cs typeface="Times New Roman" panose="02020603050405020304" pitchFamily="18" charset="0"/>
              </a:rPr>
              <a:t>: unless requested don’t give advice / direction (ex. “how would you suggest we…”)</a:t>
            </a:r>
          </a:p>
          <a:p>
            <a:pPr marL="342900" lvl="2" indent="-342900"/>
            <a:r>
              <a:rPr lang="en-US" altLang="en-US" u="sng" dirty="0">
                <a:latin typeface="Times New Roman" panose="02020603050405020304" pitchFamily="18" charset="0"/>
                <a:cs typeface="Times New Roman" panose="02020603050405020304" pitchFamily="18" charset="0"/>
              </a:rPr>
              <a:t>Give feedback </a:t>
            </a:r>
            <a:r>
              <a:rPr lang="en-US" altLang="en-US" dirty="0">
                <a:latin typeface="Times New Roman" panose="02020603050405020304" pitchFamily="18" charset="0"/>
                <a:cs typeface="Times New Roman" panose="02020603050405020304" pitchFamily="18" charset="0"/>
              </a:rPr>
              <a:t>that is valuable: give feedback to the amount the recipient can use not what you would like to give, don’t overwhelm. Information overload &amp; lack of information are both frustrating + purpose of feedback is to be valuable to receiver, not serve as emotional release for you   </a:t>
            </a:r>
          </a:p>
          <a:p>
            <a:pPr marL="342900" lvl="2" indent="-342900"/>
            <a:r>
              <a:rPr lang="en-US" altLang="en-US" dirty="0">
                <a:latin typeface="Times New Roman" panose="02020603050405020304" pitchFamily="18" charset="0"/>
                <a:cs typeface="Times New Roman" panose="02020603050405020304" pitchFamily="18" charset="0"/>
              </a:rPr>
              <a:t>Give feedback at </a:t>
            </a:r>
            <a:r>
              <a:rPr lang="en-US" altLang="en-US" u="sng" dirty="0">
                <a:latin typeface="Times New Roman" panose="02020603050405020304" pitchFamily="18" charset="0"/>
                <a:cs typeface="Times New Roman" panose="02020603050405020304" pitchFamily="18" charset="0"/>
              </a:rPr>
              <a:t>appropriate time and place</a:t>
            </a:r>
            <a:r>
              <a:rPr lang="en-US" altLang="en-US" dirty="0">
                <a:latin typeface="Times New Roman" panose="02020603050405020304" pitchFamily="18" charset="0"/>
                <a:cs typeface="Times New Roman" panose="02020603050405020304" pitchFamily="18" charset="0"/>
              </a:rPr>
              <a:t>: “during break, I would like to chat with you about something”. If receiver is not ready, they will not listen</a:t>
            </a:r>
            <a:endParaRPr lang="en-US" altLang="en-US" sz="2400" dirty="0">
              <a:latin typeface="Times New Roman" panose="02020603050405020304" pitchFamily="18" charset="0"/>
              <a:cs typeface="Times New Roman" panose="02020603050405020304" pitchFamily="18" charset="0"/>
            </a:endParaRPr>
          </a:p>
        </p:txBody>
      </p:sp>
      <p:sp>
        <p:nvSpPr>
          <p:cNvPr id="327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imes New Roman" panose="02020603050405020304" pitchFamily="18" charset="0"/>
              </a:defRPr>
            </a:lvl1pPr>
            <a:lvl2pPr marL="742950" indent="-285750">
              <a:defRPr>
                <a:solidFill>
                  <a:schemeClr val="tx1"/>
                </a:solidFill>
                <a:latin typeface="Times New Roman" panose="02020603050405020304" pitchFamily="18" charset="0"/>
              </a:defRPr>
            </a:lvl2pPr>
            <a:lvl3pPr marL="1143000" indent="-228600">
              <a:defRPr>
                <a:solidFill>
                  <a:schemeClr val="tx1"/>
                </a:solidFill>
                <a:latin typeface="Times New Roman" panose="02020603050405020304" pitchFamily="18" charset="0"/>
              </a:defRPr>
            </a:lvl3pPr>
            <a:lvl4pPr marL="1600200" indent="-228600">
              <a:defRPr>
                <a:solidFill>
                  <a:schemeClr val="tx1"/>
                </a:solidFill>
                <a:latin typeface="Times New Roman" panose="02020603050405020304" pitchFamily="18" charset="0"/>
              </a:defRPr>
            </a:lvl4pPr>
            <a:lvl5pPr marL="2057400" indent="-22860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fld id="{6D603ED9-E2B8-4F74-8197-92582E6F2153}" type="slidenum">
              <a:rPr lang="en-US" altLang="en-US" smtClean="0">
                <a:latin typeface="Arial" panose="020B0604020202020204" pitchFamily="34" charset="0"/>
              </a:rPr>
              <a:pPr/>
              <a:t>24</a:t>
            </a:fld>
            <a:endParaRPr lang="en-US" altLang="en-US">
              <a:latin typeface="Arial" panose="020B0604020202020204" pitchFamily="34" charset="0"/>
            </a:endParaRPr>
          </a:p>
        </p:txBody>
      </p:sp>
    </p:spTree>
    <p:extLst>
      <p:ext uri="{BB962C8B-B14F-4D97-AF65-F5344CB8AC3E}">
        <p14:creationId xmlns:p14="http://schemas.microsoft.com/office/powerpoint/2010/main" val="211500451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3F54D9F0-04AB-9943-BD88-2F95519E01A9}" type="datetimeFigureOut">
              <a:rPr lang="en-US" smtClean="0"/>
              <a:t>1/18/2026</a:t>
            </a:fld>
            <a:endParaRPr lang="en-US"/>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46156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1/18/2026</a:t>
            </a:fld>
            <a:endParaRPr lang="en-US"/>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804439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F54D9F0-04AB-9943-BD88-2F95519E01A9}" type="datetimeFigureOut">
              <a:rPr lang="en-US" smtClean="0"/>
              <a:t>1/18/2026</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0730750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F54D9F0-04AB-9943-BD88-2F95519E01A9}" type="datetimeFigureOut">
              <a:rPr lang="en-US" smtClean="0"/>
              <a:t>1/18/2026</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999245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F54D9F0-04AB-9943-BD88-2F95519E01A9}" type="datetimeFigureOut">
              <a:rPr lang="en-US" smtClean="0"/>
              <a:t>1/18/2026</a:t>
            </a:fld>
            <a:endParaRPr lang="en-US"/>
          </a:p>
        </p:txBody>
      </p:sp>
      <p:sp>
        <p:nvSpPr>
          <p:cNvPr id="9" name="Slide Number Placeholder 8"/>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54928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F54D9F0-04AB-9943-BD88-2F95519E01A9}" type="datetimeFigureOut">
              <a:rPr lang="en-US" smtClean="0"/>
              <a:t>1/18/2026</a:t>
            </a:fld>
            <a:endParaRPr lang="en-US"/>
          </a:p>
        </p:txBody>
      </p:sp>
      <p:sp>
        <p:nvSpPr>
          <p:cNvPr id="5" name="Slide Number Placeholder 4"/>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527341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54D9F0-04AB-9943-BD88-2F95519E01A9}" type="datetimeFigureOut">
              <a:rPr lang="en-US" smtClean="0"/>
              <a:t>1/18/2026</a:t>
            </a:fld>
            <a:endParaRPr lang="en-US"/>
          </a:p>
        </p:txBody>
      </p:sp>
      <p:sp>
        <p:nvSpPr>
          <p:cNvPr id="4" name="Slide Number Placeholder 3"/>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0487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1/18/2026</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9951814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1/18/2026</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413676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1/18/2026</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642303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1/18/2026</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9513799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3F54D9F0-04AB-9943-BD88-2F95519E01A9}" type="datetimeFigureOut">
              <a:rPr lang="en-US" smtClean="0"/>
              <a:t>1/18/2026</a:t>
            </a:fld>
            <a:endParaRPr lang="en-US"/>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47A7220B-D7BF-184F-A355-55C20C5E56CA}" type="slidenum">
              <a:rPr lang="en-US" smtClean="0"/>
              <a:t>‹#›</a:t>
            </a:fld>
            <a:endParaRPr lang="en-US"/>
          </a:p>
        </p:txBody>
      </p:sp>
    </p:spTree>
    <p:extLst>
      <p:ext uri="{BB962C8B-B14F-4D97-AF65-F5344CB8AC3E}">
        <p14:creationId xmlns:p14="http://schemas.microsoft.com/office/powerpoint/2010/main" val="23816199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www.effectivenessinstitute.com/articles"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908720"/>
            <a:ext cx="9144000" cy="4824536"/>
          </a:xfrm>
        </p:spPr>
        <p:txBody>
          <a:bodyPr>
            <a:normAutofit/>
          </a:bodyPr>
          <a:lstStyle/>
          <a:p>
            <a:r>
              <a:rPr lang="en-GB" altLang="en-US" sz="3200" b="1" dirty="0"/>
              <a:t>Master of Business Administration</a:t>
            </a:r>
            <a:br>
              <a:rPr lang="en-GB" altLang="en-US" sz="2800" dirty="0"/>
            </a:br>
            <a:br>
              <a:rPr lang="en-GB" altLang="en-US" sz="3600" dirty="0"/>
            </a:br>
            <a:r>
              <a:rPr lang="en-GB" sz="3600" dirty="0"/>
              <a:t> </a:t>
            </a:r>
            <a:r>
              <a:rPr lang="en-GB" sz="4000" b="1" dirty="0">
                <a:solidFill>
                  <a:schemeClr val="accent2">
                    <a:lumMod val="20000"/>
                    <a:lumOff val="80000"/>
                  </a:schemeClr>
                </a:solidFill>
              </a:rPr>
              <a:t>Human Capital Management </a:t>
            </a:r>
            <a:br>
              <a:rPr lang="en-GB" sz="5400" b="1" dirty="0">
                <a:solidFill>
                  <a:schemeClr val="accent2">
                    <a:lumMod val="20000"/>
                    <a:lumOff val="80000"/>
                  </a:schemeClr>
                </a:solidFill>
              </a:rPr>
            </a:br>
            <a:br>
              <a:rPr lang="en-GB" sz="3600" b="1" dirty="0">
                <a:solidFill>
                  <a:schemeClr val="accent2">
                    <a:lumMod val="20000"/>
                    <a:lumOff val="80000"/>
                  </a:schemeClr>
                </a:solidFill>
              </a:rPr>
            </a:br>
            <a:r>
              <a:rPr lang="en-GB" sz="4400" b="1" dirty="0"/>
              <a:t>International Team Management</a:t>
            </a:r>
            <a:endParaRPr lang="en-GB" altLang="en-US" sz="3600" b="1" dirty="0">
              <a:solidFill>
                <a:schemeClr val="accent2">
                  <a:lumMod val="20000"/>
                  <a:lumOff val="80000"/>
                </a:schemeClr>
              </a:solidFill>
            </a:endParaRPr>
          </a:p>
        </p:txBody>
      </p:sp>
    </p:spTree>
    <p:extLst>
      <p:ext uri="{BB962C8B-B14F-4D97-AF65-F5344CB8AC3E}">
        <p14:creationId xmlns:p14="http://schemas.microsoft.com/office/powerpoint/2010/main" val="9725704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749758"/>
          </a:xfrm>
        </p:spPr>
        <p:txBody>
          <a:bodyPr>
            <a:noAutofit/>
          </a:bodyPr>
          <a:lstStyle/>
          <a:p>
            <a:pPr algn="ctr"/>
            <a:r>
              <a:rPr lang="en-US" sz="4400" b="1" dirty="0"/>
              <a:t>What is a Team?</a:t>
            </a:r>
          </a:p>
        </p:txBody>
      </p:sp>
      <p:sp>
        <p:nvSpPr>
          <p:cNvPr id="3" name="Content Placeholder 2"/>
          <p:cNvSpPr>
            <a:spLocks noGrp="1"/>
          </p:cNvSpPr>
          <p:nvPr>
            <p:ph idx="1"/>
          </p:nvPr>
        </p:nvSpPr>
        <p:spPr>
          <a:xfrm>
            <a:off x="0" y="1028118"/>
            <a:ext cx="9144000" cy="3917032"/>
          </a:xfrm>
        </p:spPr>
        <p:txBody>
          <a:bodyPr>
            <a:normAutofit fontScale="92500"/>
          </a:bodyPr>
          <a:lstStyle/>
          <a:p>
            <a:pPr>
              <a:buClr>
                <a:schemeClr val="accent1"/>
              </a:buClr>
            </a:pPr>
            <a:r>
              <a:rPr lang="en-GB" dirty="0">
                <a:latin typeface="Arial"/>
                <a:cs typeface="Arial"/>
              </a:rPr>
              <a:t>“A </a:t>
            </a:r>
            <a:r>
              <a:rPr lang="en-GB" b="1" dirty="0">
                <a:solidFill>
                  <a:srgbClr val="FF0000"/>
                </a:solidFill>
                <a:latin typeface="Arial"/>
                <a:cs typeface="Arial"/>
              </a:rPr>
              <a:t>group</a:t>
            </a:r>
            <a:r>
              <a:rPr lang="en-GB" dirty="0">
                <a:latin typeface="Arial"/>
                <a:cs typeface="Arial"/>
              </a:rPr>
              <a:t> of people who work together and have </a:t>
            </a:r>
            <a:r>
              <a:rPr lang="en-GB" u="sng" dirty="0">
                <a:latin typeface="Arial"/>
                <a:cs typeface="Arial"/>
              </a:rPr>
              <a:t>shared goals</a:t>
            </a:r>
            <a:r>
              <a:rPr lang="en-GB" dirty="0">
                <a:latin typeface="Arial"/>
                <a:cs typeface="Arial"/>
              </a:rPr>
              <a:t>, </a:t>
            </a:r>
            <a:r>
              <a:rPr lang="en-GB" u="sng" dirty="0">
                <a:latin typeface="Arial"/>
                <a:cs typeface="Arial"/>
              </a:rPr>
              <a:t>co-operating</a:t>
            </a:r>
            <a:r>
              <a:rPr lang="en-GB" dirty="0">
                <a:latin typeface="Arial"/>
                <a:cs typeface="Arial"/>
              </a:rPr>
              <a:t> and working towards achieving their goals” </a:t>
            </a:r>
          </a:p>
          <a:p>
            <a:pPr>
              <a:buClr>
                <a:schemeClr val="accent1"/>
              </a:buClr>
            </a:pPr>
            <a:endParaRPr lang="en-GB" sz="900" dirty="0">
              <a:latin typeface="Arial"/>
              <a:cs typeface="Arial"/>
            </a:endParaRPr>
          </a:p>
          <a:p>
            <a:pPr>
              <a:buClr>
                <a:schemeClr val="accent1"/>
              </a:buClr>
            </a:pPr>
            <a:endParaRPr lang="en-GB" sz="900" dirty="0">
              <a:latin typeface="Arial"/>
              <a:cs typeface="Arial"/>
            </a:endParaRPr>
          </a:p>
          <a:p>
            <a:pPr>
              <a:buClr>
                <a:schemeClr val="accent1"/>
              </a:buClr>
            </a:pPr>
            <a:endParaRPr lang="en-GB" sz="900" dirty="0">
              <a:latin typeface="Arial"/>
              <a:cs typeface="Arial"/>
            </a:endParaRPr>
          </a:p>
          <a:p>
            <a:pPr>
              <a:buClr>
                <a:schemeClr val="accent1"/>
              </a:buClr>
            </a:pPr>
            <a:r>
              <a:rPr lang="en-GB" dirty="0">
                <a:latin typeface="Arial"/>
                <a:cs typeface="Arial"/>
              </a:rPr>
              <a:t>“Everyone has a role and a </a:t>
            </a:r>
            <a:r>
              <a:rPr lang="en-GB" u="sng" dirty="0">
                <a:latin typeface="Arial"/>
                <a:cs typeface="Arial"/>
              </a:rPr>
              <a:t>contribution</a:t>
            </a:r>
            <a:r>
              <a:rPr lang="en-GB" dirty="0">
                <a:latin typeface="Arial"/>
                <a:cs typeface="Arial"/>
              </a:rPr>
              <a:t> to make, and co-operation is critical to achieving the shared objective” </a:t>
            </a:r>
          </a:p>
          <a:p>
            <a:pPr marL="0" indent="0" algn="r">
              <a:buClr>
                <a:schemeClr val="accent1"/>
              </a:buClr>
              <a:buNone/>
            </a:pPr>
            <a:r>
              <a:rPr lang="en-GB" sz="2000" dirty="0">
                <a:latin typeface="Arial"/>
                <a:cs typeface="Arial"/>
              </a:rPr>
              <a:t>(Smith et al, 2012, p 79).</a:t>
            </a:r>
          </a:p>
          <a:p>
            <a:pPr marL="0" indent="0">
              <a:buClr>
                <a:schemeClr val="accent1"/>
              </a:buClr>
              <a:buNone/>
            </a:pPr>
            <a:endParaRPr lang="en-GB" sz="900" dirty="0">
              <a:latin typeface="Arial"/>
              <a:cs typeface="Arial"/>
            </a:endParaRPr>
          </a:p>
          <a:p>
            <a:pPr marL="0" indent="0">
              <a:buClr>
                <a:schemeClr val="accent1"/>
              </a:buClr>
              <a:buNone/>
            </a:pPr>
            <a:endParaRPr lang="en-GB" sz="900" dirty="0">
              <a:latin typeface="Arial"/>
              <a:cs typeface="Arial"/>
            </a:endParaRPr>
          </a:p>
          <a:p>
            <a:pPr marL="0" indent="0">
              <a:buClr>
                <a:schemeClr val="accent1"/>
              </a:buClr>
              <a:buNone/>
            </a:pPr>
            <a:endParaRPr lang="en-GB" sz="900" dirty="0">
              <a:latin typeface="Arial"/>
              <a:cs typeface="Arial"/>
            </a:endParaRPr>
          </a:p>
          <a:p>
            <a:pPr>
              <a:buClr>
                <a:schemeClr val="accent1"/>
              </a:buClr>
            </a:pPr>
            <a:r>
              <a:rPr lang="en-GB" i="1" dirty="0">
                <a:latin typeface="Arial"/>
                <a:cs typeface="Arial"/>
              </a:rPr>
              <a:t> </a:t>
            </a:r>
            <a:r>
              <a:rPr lang="en-GB" dirty="0">
                <a:latin typeface="Arial"/>
                <a:cs typeface="Arial"/>
              </a:rPr>
              <a:t>“</a:t>
            </a:r>
            <a:r>
              <a:rPr lang="en-GB" u="sng" dirty="0">
                <a:latin typeface="Arial"/>
                <a:cs typeface="Arial"/>
              </a:rPr>
              <a:t>Collective Responsibility</a:t>
            </a:r>
            <a:r>
              <a:rPr lang="en-GB" dirty="0">
                <a:latin typeface="Arial"/>
                <a:cs typeface="Arial"/>
              </a:rPr>
              <a:t>” = emotional link and common purpose “Bounded” – it is clear who is in the team and who is out  </a:t>
            </a:r>
          </a:p>
          <a:p>
            <a:pPr marL="0" indent="0" algn="r">
              <a:buNone/>
            </a:pPr>
            <a:r>
              <a:rPr lang="en-GB" sz="1800" dirty="0">
                <a:latin typeface="Arial"/>
                <a:cs typeface="Arial"/>
              </a:rPr>
              <a:t>(Coutu, 2009)</a:t>
            </a:r>
          </a:p>
          <a:p>
            <a:pPr marL="667512" lvl="2" indent="0">
              <a:buNone/>
            </a:pPr>
            <a:endParaRPr lang="en-US" sz="2400" dirty="0"/>
          </a:p>
        </p:txBody>
      </p:sp>
    </p:spTree>
    <p:extLst>
      <p:ext uri="{BB962C8B-B14F-4D97-AF65-F5344CB8AC3E}">
        <p14:creationId xmlns:p14="http://schemas.microsoft.com/office/powerpoint/2010/main" val="83215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477145"/>
          </a:xfrm>
        </p:spPr>
        <p:txBody>
          <a:bodyPr>
            <a:normAutofit fontScale="90000"/>
          </a:bodyPr>
          <a:lstStyle/>
          <a:p>
            <a:pPr algn="ctr"/>
            <a:r>
              <a:rPr lang="en-US" sz="4400" b="1" dirty="0"/>
              <a:t>Group vs Team</a:t>
            </a:r>
          </a:p>
        </p:txBody>
      </p:sp>
      <p:sp>
        <p:nvSpPr>
          <p:cNvPr id="3" name="Content Placeholder 2"/>
          <p:cNvSpPr>
            <a:spLocks noGrp="1"/>
          </p:cNvSpPr>
          <p:nvPr>
            <p:ph idx="1"/>
          </p:nvPr>
        </p:nvSpPr>
        <p:spPr>
          <a:xfrm>
            <a:off x="0" y="623455"/>
            <a:ext cx="9144000" cy="5153890"/>
          </a:xfrm>
        </p:spPr>
        <p:txBody>
          <a:bodyPr>
            <a:normAutofit lnSpcReduction="10000"/>
          </a:bodyPr>
          <a:lstStyle/>
          <a:p>
            <a:pPr>
              <a:buClr>
                <a:schemeClr val="accent1"/>
              </a:buClr>
            </a:pPr>
            <a:r>
              <a:rPr lang="en-US" sz="2000" b="1" dirty="0">
                <a:latin typeface="Arial"/>
                <a:cs typeface="Arial"/>
              </a:rPr>
              <a:t>Groups : </a:t>
            </a:r>
            <a:r>
              <a:rPr lang="en-US" sz="2000" dirty="0">
                <a:latin typeface="Arial"/>
                <a:cs typeface="Arial"/>
              </a:rPr>
              <a:t>The essential feature is that its members regard themselves as belonging to a group.  A group may be defined in terms of any number of people who</a:t>
            </a:r>
          </a:p>
          <a:p>
            <a:pPr marL="736092" lvl="1" indent="-342900">
              <a:buFont typeface="+mj-lt"/>
              <a:buAutoNum type="arabicPeriod"/>
            </a:pPr>
            <a:r>
              <a:rPr lang="en-US" sz="1800" dirty="0">
                <a:latin typeface="Arial"/>
                <a:cs typeface="Arial"/>
              </a:rPr>
              <a:t>interact with one another</a:t>
            </a:r>
          </a:p>
          <a:p>
            <a:pPr marL="736092" lvl="1" indent="-342900">
              <a:buFont typeface="+mj-lt"/>
              <a:buAutoNum type="arabicPeriod"/>
            </a:pPr>
            <a:r>
              <a:rPr lang="en-US" sz="1800" dirty="0">
                <a:latin typeface="Arial"/>
                <a:cs typeface="Arial"/>
              </a:rPr>
              <a:t>are psychologically aware of one another</a:t>
            </a:r>
          </a:p>
          <a:p>
            <a:pPr marL="736092" lvl="1" indent="-342900">
              <a:buFont typeface="+mj-lt"/>
              <a:buAutoNum type="arabicPeriod"/>
            </a:pPr>
            <a:r>
              <a:rPr lang="en-US" sz="1800" dirty="0">
                <a:latin typeface="Arial"/>
                <a:cs typeface="Arial"/>
              </a:rPr>
              <a:t>perceive themselves to be a group.</a:t>
            </a:r>
          </a:p>
          <a:p>
            <a:pPr marL="393192" lvl="1" indent="0" algn="r">
              <a:buNone/>
            </a:pPr>
            <a:r>
              <a:rPr lang="en-US" sz="1400" dirty="0">
                <a:latin typeface="Arial"/>
                <a:cs typeface="Arial"/>
              </a:rPr>
              <a:t>Schein (1998)</a:t>
            </a:r>
          </a:p>
          <a:p>
            <a:pPr marL="27432" indent="0">
              <a:buNone/>
            </a:pPr>
            <a:endParaRPr lang="en-US" sz="1200" dirty="0">
              <a:latin typeface="Arial"/>
              <a:cs typeface="Arial"/>
            </a:endParaRPr>
          </a:p>
          <a:p>
            <a:pPr marL="313182" indent="-285750"/>
            <a:r>
              <a:rPr lang="en-US" sz="2000" b="1" dirty="0">
                <a:latin typeface="Arial"/>
                <a:cs typeface="Arial"/>
              </a:rPr>
              <a:t>Teams </a:t>
            </a:r>
            <a:r>
              <a:rPr lang="en-US" sz="2000" dirty="0">
                <a:latin typeface="Arial"/>
                <a:cs typeface="Arial"/>
              </a:rPr>
              <a:t>occur when a number of people have a common goal and </a:t>
            </a:r>
            <a:r>
              <a:rPr lang="en-US" sz="2000" dirty="0" err="1">
                <a:latin typeface="Arial"/>
                <a:cs typeface="Arial"/>
              </a:rPr>
              <a:t>recognise</a:t>
            </a:r>
            <a:r>
              <a:rPr lang="en-US" sz="2000" dirty="0">
                <a:latin typeface="Arial"/>
                <a:cs typeface="Arial"/>
              </a:rPr>
              <a:t> that their personal success is dependent upon the success of others. They are all interdependent. In practice, this means that in most teams people will contribute individual skills many of which will be different.</a:t>
            </a:r>
          </a:p>
          <a:p>
            <a:pPr marL="27432" indent="0" algn="r">
              <a:buNone/>
            </a:pPr>
            <a:endParaRPr lang="en-US" sz="1400" dirty="0">
              <a:latin typeface="Arial"/>
              <a:cs typeface="Arial"/>
            </a:endParaRPr>
          </a:p>
          <a:p>
            <a:pPr marL="27432" indent="0" algn="r">
              <a:buNone/>
            </a:pPr>
            <a:r>
              <a:rPr lang="en-US" sz="1400" dirty="0" err="1">
                <a:latin typeface="Arial"/>
                <a:cs typeface="Arial"/>
              </a:rPr>
              <a:t>Crainer</a:t>
            </a:r>
            <a:r>
              <a:rPr lang="en-US" sz="1400" dirty="0">
                <a:latin typeface="Arial"/>
                <a:cs typeface="Arial"/>
              </a:rPr>
              <a:t> (1998)</a:t>
            </a:r>
          </a:p>
          <a:p>
            <a:pPr marL="27432" indent="0" algn="r">
              <a:buNone/>
            </a:pPr>
            <a:endParaRPr lang="en-US" sz="1400" dirty="0">
              <a:latin typeface="Arial"/>
              <a:cs typeface="Arial"/>
            </a:endParaRPr>
          </a:p>
          <a:p>
            <a:pPr marL="27432" indent="0">
              <a:buNone/>
            </a:pPr>
            <a:r>
              <a:rPr lang="en-US" sz="2000" dirty="0">
                <a:latin typeface="Arial"/>
                <a:cs typeface="Arial"/>
              </a:rPr>
              <a:t>By definition, all teams are groups but it does not necessarily follow that all groups are teams.</a:t>
            </a:r>
          </a:p>
          <a:p>
            <a:pPr marL="27432" indent="0" algn="r">
              <a:buNone/>
            </a:pPr>
            <a:r>
              <a:rPr lang="en-US" sz="1400" dirty="0">
                <a:latin typeface="Arial"/>
                <a:cs typeface="Arial"/>
              </a:rPr>
              <a:t>Mullins (2010)</a:t>
            </a:r>
          </a:p>
        </p:txBody>
      </p:sp>
    </p:spTree>
    <p:extLst>
      <p:ext uri="{BB962C8B-B14F-4D97-AF65-F5344CB8AC3E}">
        <p14:creationId xmlns:p14="http://schemas.microsoft.com/office/powerpoint/2010/main" val="14530728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654627"/>
          </a:xfrm>
        </p:spPr>
        <p:txBody>
          <a:bodyPr>
            <a:noAutofit/>
          </a:bodyPr>
          <a:lstStyle/>
          <a:p>
            <a:pPr algn="ctr"/>
            <a:r>
              <a:rPr lang="en-US" sz="4400" b="1" dirty="0"/>
              <a:t>Characteristics of a Team</a:t>
            </a:r>
          </a:p>
        </p:txBody>
      </p:sp>
      <p:sp>
        <p:nvSpPr>
          <p:cNvPr id="3" name="Content Placeholder 2"/>
          <p:cNvSpPr>
            <a:spLocks noGrp="1"/>
          </p:cNvSpPr>
          <p:nvPr>
            <p:ph idx="1"/>
          </p:nvPr>
        </p:nvSpPr>
        <p:spPr>
          <a:xfrm>
            <a:off x="0" y="748146"/>
            <a:ext cx="9144000" cy="4603172"/>
          </a:xfrm>
        </p:spPr>
        <p:txBody>
          <a:bodyPr>
            <a:normAutofit fontScale="92500"/>
          </a:bodyPr>
          <a:lstStyle/>
          <a:p>
            <a:pPr marL="457200" lvl="0" indent="-457200">
              <a:buFont typeface="+mj-lt"/>
              <a:buAutoNum type="arabicPeriod"/>
            </a:pPr>
            <a:r>
              <a:rPr lang="en-GB" dirty="0">
                <a:latin typeface="Arial"/>
                <a:cs typeface="Arial"/>
              </a:rPr>
              <a:t>Clear and shared goals</a:t>
            </a:r>
          </a:p>
          <a:p>
            <a:pPr marL="457200" lvl="0" indent="-457200">
              <a:buFont typeface="+mj-lt"/>
              <a:buAutoNum type="arabicPeriod"/>
            </a:pPr>
            <a:r>
              <a:rPr lang="en-GB" dirty="0">
                <a:latin typeface="Arial"/>
                <a:cs typeface="Arial"/>
              </a:rPr>
              <a:t>Open communication between team members</a:t>
            </a:r>
          </a:p>
          <a:p>
            <a:pPr marL="457200" lvl="0" indent="-457200">
              <a:buFont typeface="+mj-lt"/>
              <a:buAutoNum type="arabicPeriod"/>
            </a:pPr>
            <a:r>
              <a:rPr lang="en-GB" dirty="0">
                <a:latin typeface="Arial"/>
                <a:cs typeface="Arial"/>
              </a:rPr>
              <a:t>Agreed ways of working</a:t>
            </a:r>
          </a:p>
          <a:p>
            <a:pPr marL="457200" lvl="0" indent="-457200">
              <a:buFont typeface="+mj-lt"/>
              <a:buAutoNum type="arabicPeriod"/>
            </a:pPr>
            <a:r>
              <a:rPr lang="en-GB" dirty="0">
                <a:latin typeface="Arial"/>
                <a:cs typeface="Arial"/>
              </a:rPr>
              <a:t>Co-operation and support rather than point-scoring</a:t>
            </a:r>
          </a:p>
          <a:p>
            <a:pPr marL="457200" lvl="0" indent="-457200">
              <a:buFont typeface="+mj-lt"/>
              <a:buAutoNum type="arabicPeriod"/>
            </a:pPr>
            <a:r>
              <a:rPr lang="en-GB" dirty="0">
                <a:latin typeface="Arial"/>
                <a:cs typeface="Arial"/>
              </a:rPr>
              <a:t>Effective listening</a:t>
            </a:r>
          </a:p>
          <a:p>
            <a:pPr marL="457200" lvl="0" indent="-457200">
              <a:buFont typeface="+mj-lt"/>
              <a:buAutoNum type="arabicPeriod"/>
            </a:pPr>
            <a:r>
              <a:rPr lang="en-GB" dirty="0">
                <a:latin typeface="Arial"/>
                <a:cs typeface="Arial"/>
              </a:rPr>
              <a:t>Arrangements in place for monitoring progress and correcting things</a:t>
            </a:r>
          </a:p>
          <a:p>
            <a:pPr marL="457200" lvl="0" indent="-457200">
              <a:buFont typeface="+mj-lt"/>
              <a:buAutoNum type="arabicPeriod"/>
            </a:pPr>
            <a:r>
              <a:rPr lang="en-GB" dirty="0">
                <a:latin typeface="Arial"/>
                <a:cs typeface="Arial"/>
              </a:rPr>
              <a:t>Awareness of deadlines</a:t>
            </a:r>
          </a:p>
          <a:p>
            <a:pPr marL="457200" lvl="0" indent="-457200">
              <a:buFont typeface="+mj-lt"/>
              <a:buAutoNum type="arabicPeriod"/>
            </a:pPr>
            <a:r>
              <a:rPr lang="en-GB" dirty="0">
                <a:latin typeface="Arial"/>
                <a:cs typeface="Arial"/>
              </a:rPr>
              <a:t>Enthusiasm and motivation</a:t>
            </a:r>
          </a:p>
          <a:p>
            <a:pPr marL="457200" lvl="0" indent="-457200">
              <a:buFont typeface="+mj-lt"/>
              <a:buAutoNum type="arabicPeriod"/>
            </a:pPr>
            <a:r>
              <a:rPr lang="en-GB" dirty="0">
                <a:latin typeface="Arial"/>
                <a:cs typeface="Arial"/>
              </a:rPr>
              <a:t>Reviewing outcomes and changing actions where necessary for future team efforts.  </a:t>
            </a:r>
          </a:p>
          <a:p>
            <a:pPr marL="0" lvl="0" indent="0" algn="r">
              <a:buNone/>
            </a:pPr>
            <a:endParaRPr lang="en-GB" sz="1600" dirty="0">
              <a:latin typeface="Arial"/>
              <a:cs typeface="Arial"/>
            </a:endParaRPr>
          </a:p>
          <a:p>
            <a:pPr marL="0" lvl="0" indent="0" algn="r">
              <a:buNone/>
            </a:pPr>
            <a:r>
              <a:rPr lang="en-GB" sz="1600" dirty="0">
                <a:latin typeface="Arial"/>
                <a:cs typeface="Arial"/>
              </a:rPr>
              <a:t>(Smith et al, </a:t>
            </a:r>
            <a:r>
              <a:rPr lang="en-US" sz="1600" dirty="0">
                <a:latin typeface="Arial"/>
                <a:cs typeface="Arial"/>
              </a:rPr>
              <a:t>Chapter 5)</a:t>
            </a:r>
          </a:p>
          <a:p>
            <a:pPr marL="667512" lvl="2" indent="0">
              <a:buNone/>
            </a:pPr>
            <a:endParaRPr lang="en-US" sz="2400" dirty="0"/>
          </a:p>
        </p:txBody>
      </p:sp>
    </p:spTree>
    <p:extLst>
      <p:ext uri="{BB962C8B-B14F-4D97-AF65-F5344CB8AC3E}">
        <p14:creationId xmlns:p14="http://schemas.microsoft.com/office/powerpoint/2010/main" val="12392267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 name="Title 1"/>
          <p:cNvSpPr txBox="1">
            <a:spLocks noGrp="1"/>
          </p:cNvSpPr>
          <p:nvPr>
            <p:ph type="title"/>
          </p:nvPr>
        </p:nvSpPr>
        <p:spPr>
          <a:xfrm>
            <a:off x="457200" y="1"/>
            <a:ext cx="8229600" cy="519544"/>
          </a:xfrm>
          <a:prstGeom prst="rect">
            <a:avLst/>
          </a:prstGeom>
        </p:spPr>
        <p:txBody>
          <a:bodyPr>
            <a:noAutofit/>
          </a:bodyPr>
          <a:lstStyle>
            <a:lvl1pPr algn="ctr">
              <a:defRPr sz="3600"/>
            </a:lvl1pPr>
          </a:lstStyle>
          <a:p>
            <a:r>
              <a:rPr sz="4000" b="1" dirty="0"/>
              <a:t>The Role of the Team Leader</a:t>
            </a:r>
          </a:p>
        </p:txBody>
      </p:sp>
      <p:sp>
        <p:nvSpPr>
          <p:cNvPr id="123" name="Content Placeholder 2"/>
          <p:cNvSpPr txBox="1">
            <a:spLocks noGrp="1"/>
          </p:cNvSpPr>
          <p:nvPr>
            <p:ph type="body" idx="1"/>
          </p:nvPr>
        </p:nvSpPr>
        <p:spPr>
          <a:xfrm>
            <a:off x="0" y="623455"/>
            <a:ext cx="9144000" cy="5547014"/>
          </a:xfrm>
          <a:prstGeom prst="rect">
            <a:avLst/>
          </a:prstGeom>
        </p:spPr>
        <p:txBody>
          <a:bodyPr/>
          <a:lstStyle/>
          <a:p>
            <a:pPr>
              <a:spcBef>
                <a:spcPts val="400"/>
              </a:spcBef>
              <a:buClr>
                <a:schemeClr val="accent1"/>
              </a:buClr>
              <a:defRPr sz="1800">
                <a:latin typeface="Arial"/>
                <a:ea typeface="Arial"/>
                <a:cs typeface="Arial"/>
                <a:sym typeface="Arial"/>
              </a:defRPr>
            </a:pPr>
            <a:r>
              <a:rPr sz="2000" dirty="0"/>
              <a:t>Develops teamwork and co-operation whilst leading a group of people, </a:t>
            </a:r>
            <a:endParaRPr sz="4400" dirty="0"/>
          </a:p>
          <a:p>
            <a:pPr>
              <a:spcBef>
                <a:spcPts val="400"/>
              </a:spcBef>
              <a:buClr>
                <a:schemeClr val="accent1"/>
              </a:buClr>
              <a:defRPr sz="1800">
                <a:latin typeface="Arial"/>
                <a:ea typeface="Arial"/>
                <a:cs typeface="Arial"/>
                <a:sym typeface="Arial"/>
              </a:defRPr>
            </a:pPr>
            <a:r>
              <a:rPr sz="2000" dirty="0"/>
              <a:t>Articulates a mission or purpose for the group and motivates people to fulfill that purpose and accomplish results,</a:t>
            </a:r>
            <a:endParaRPr sz="4400" dirty="0"/>
          </a:p>
          <a:p>
            <a:pPr>
              <a:spcBef>
                <a:spcPts val="400"/>
              </a:spcBef>
              <a:buClr>
                <a:schemeClr val="accent1"/>
              </a:buClr>
              <a:defRPr sz="1800">
                <a:latin typeface="Arial"/>
                <a:ea typeface="Arial"/>
                <a:cs typeface="Arial"/>
                <a:sym typeface="Arial"/>
              </a:defRPr>
            </a:pPr>
            <a:r>
              <a:rPr sz="2000" dirty="0"/>
              <a:t>Gains commitment even when employees are resistive and hesitant to follow.</a:t>
            </a:r>
            <a:endParaRPr sz="4400" dirty="0"/>
          </a:p>
          <a:p>
            <a:pPr>
              <a:spcBef>
                <a:spcPts val="400"/>
              </a:spcBef>
              <a:buClr>
                <a:schemeClr val="accent1"/>
              </a:buClr>
              <a:defRPr sz="1800">
                <a:latin typeface="Arial"/>
                <a:ea typeface="Arial"/>
                <a:cs typeface="Arial"/>
                <a:sym typeface="Arial"/>
              </a:defRPr>
            </a:pPr>
            <a:r>
              <a:rPr sz="2000" dirty="0"/>
              <a:t>Ability to lead from the front and in training, coaching and counselling their team members to high standards of performance. </a:t>
            </a:r>
            <a:r>
              <a:rPr i="1" dirty="0"/>
              <a:t>(ACAS, 2007)</a:t>
            </a:r>
            <a:endParaRPr sz="3600" dirty="0"/>
          </a:p>
          <a:p>
            <a:pPr>
              <a:spcBef>
                <a:spcPts val="500"/>
              </a:spcBef>
              <a:buClr>
                <a:schemeClr val="accent1"/>
              </a:buClr>
              <a:defRPr sz="2400" i="1">
                <a:latin typeface="Arial"/>
                <a:ea typeface="Arial"/>
                <a:cs typeface="Arial"/>
                <a:sym typeface="Arial"/>
              </a:defRPr>
            </a:pPr>
            <a:endParaRPr sz="2400" dirty="0"/>
          </a:p>
          <a:p>
            <a:pPr marL="0" indent="0">
              <a:spcBef>
                <a:spcPts val="300"/>
              </a:spcBef>
              <a:buSzTx/>
              <a:buNone/>
              <a:defRPr sz="1600">
                <a:latin typeface="Arial"/>
                <a:ea typeface="Arial"/>
                <a:cs typeface="Arial"/>
                <a:sym typeface="Arial"/>
              </a:defRPr>
            </a:pPr>
            <a:r>
              <a:rPr sz="2000" dirty="0"/>
              <a:t>“A team rarely demonstrates more passion or behaves more positively than its leader.  Similarly, cynical leaders produce, and therefore deserve, cynical teams.  </a:t>
            </a:r>
            <a:endParaRPr lang="en-GB" sz="2000" dirty="0"/>
          </a:p>
          <a:p>
            <a:pPr marL="0" indent="0">
              <a:spcBef>
                <a:spcPts val="300"/>
              </a:spcBef>
              <a:buSzTx/>
              <a:buNone/>
              <a:defRPr sz="1600">
                <a:latin typeface="Arial"/>
                <a:ea typeface="Arial"/>
                <a:cs typeface="Arial"/>
                <a:sym typeface="Arial"/>
              </a:defRPr>
            </a:pPr>
            <a:endParaRPr lang="en-GB" sz="2000" dirty="0"/>
          </a:p>
          <a:p>
            <a:pPr marL="0" indent="0">
              <a:spcBef>
                <a:spcPts val="300"/>
              </a:spcBef>
              <a:buSzTx/>
              <a:buNone/>
              <a:defRPr sz="1600">
                <a:latin typeface="Arial"/>
                <a:ea typeface="Arial"/>
                <a:cs typeface="Arial"/>
                <a:sym typeface="Arial"/>
              </a:defRPr>
            </a:pPr>
            <a:r>
              <a:rPr sz="2000" dirty="0"/>
              <a:t>Innovative, creative and developmental leaders help to produce creative, innovative and developed followers.  A team that is enthusiastic, energetic and innovative will have at its heart a leader who is correspondingly so.” </a:t>
            </a:r>
            <a:r>
              <a:rPr sz="1800" i="1" dirty="0"/>
              <a:t>(Powell, 2007)</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633845"/>
          </a:xfrm>
        </p:spPr>
        <p:txBody>
          <a:bodyPr>
            <a:noAutofit/>
          </a:bodyPr>
          <a:lstStyle/>
          <a:p>
            <a:pPr algn="ctr"/>
            <a:r>
              <a:rPr lang="en-US" sz="4400" b="1" dirty="0" err="1"/>
              <a:t>Organisational</a:t>
            </a:r>
            <a:r>
              <a:rPr lang="en-US" sz="4400" b="1" dirty="0"/>
              <a:t> Positioning</a:t>
            </a:r>
          </a:p>
        </p:txBody>
      </p:sp>
      <p:sp>
        <p:nvSpPr>
          <p:cNvPr id="3" name="Content Placeholder 2"/>
          <p:cNvSpPr>
            <a:spLocks noGrp="1"/>
          </p:cNvSpPr>
          <p:nvPr>
            <p:ph idx="1"/>
          </p:nvPr>
        </p:nvSpPr>
        <p:spPr>
          <a:xfrm>
            <a:off x="0" y="865165"/>
            <a:ext cx="9144000" cy="4389120"/>
          </a:xfrm>
        </p:spPr>
        <p:txBody>
          <a:bodyPr>
            <a:normAutofit lnSpcReduction="10000"/>
          </a:bodyPr>
          <a:lstStyle/>
          <a:p>
            <a:pPr marL="0" indent="0">
              <a:buNone/>
            </a:pPr>
            <a:r>
              <a:rPr lang="en-US" sz="2800" dirty="0">
                <a:latin typeface="Arial"/>
                <a:cs typeface="Arial"/>
              </a:rPr>
              <a:t>Teams exist at every level in an </a:t>
            </a:r>
            <a:r>
              <a:rPr lang="en-US" sz="2800" dirty="0" err="1">
                <a:latin typeface="Arial"/>
                <a:cs typeface="Arial"/>
              </a:rPr>
              <a:t>organisation</a:t>
            </a:r>
            <a:r>
              <a:rPr lang="en-US" dirty="0">
                <a:latin typeface="Arial"/>
                <a:cs typeface="Arial"/>
              </a:rPr>
              <a:t>.</a:t>
            </a:r>
          </a:p>
          <a:p>
            <a:pPr marL="0" indent="0">
              <a:buNone/>
            </a:pPr>
            <a:endParaRPr lang="en-US" sz="2000" dirty="0">
              <a:latin typeface="Arial"/>
              <a:cs typeface="Arial"/>
            </a:endParaRPr>
          </a:p>
          <a:p>
            <a:pPr marL="0" indent="0">
              <a:buNone/>
            </a:pPr>
            <a:r>
              <a:rPr lang="en-US" sz="1800" i="1" dirty="0">
                <a:latin typeface="Arial"/>
                <a:cs typeface="Arial"/>
              </a:rPr>
              <a:t>Examples of Team types:</a:t>
            </a:r>
          </a:p>
          <a:p>
            <a:pPr lvl="1"/>
            <a:r>
              <a:rPr lang="en-US" sz="1800" dirty="0">
                <a:latin typeface="Arial"/>
                <a:cs typeface="Arial"/>
              </a:rPr>
              <a:t>Project teams</a:t>
            </a:r>
          </a:p>
          <a:p>
            <a:pPr lvl="1"/>
            <a:r>
              <a:rPr lang="en-US" sz="1800" dirty="0">
                <a:latin typeface="Arial"/>
                <a:cs typeface="Arial"/>
              </a:rPr>
              <a:t>Sales Teams</a:t>
            </a:r>
          </a:p>
          <a:p>
            <a:pPr lvl="1"/>
            <a:r>
              <a:rPr lang="en-US" sz="1800" dirty="0">
                <a:latin typeface="Arial"/>
                <a:cs typeface="Arial"/>
              </a:rPr>
              <a:t>Departmental Teams</a:t>
            </a:r>
          </a:p>
          <a:p>
            <a:pPr lvl="1"/>
            <a:r>
              <a:rPr lang="en-US" sz="1800" dirty="0">
                <a:latin typeface="Arial"/>
                <a:cs typeface="Arial"/>
              </a:rPr>
              <a:t>Virtual Teams</a:t>
            </a:r>
          </a:p>
          <a:p>
            <a:pPr lvl="1"/>
            <a:r>
              <a:rPr lang="en-US" sz="1800" dirty="0">
                <a:latin typeface="Arial"/>
                <a:cs typeface="Arial"/>
              </a:rPr>
              <a:t>Cross-functional Teams</a:t>
            </a:r>
          </a:p>
          <a:p>
            <a:endParaRPr lang="en-US" sz="2800" dirty="0"/>
          </a:p>
          <a:p>
            <a:pPr marL="0" indent="0">
              <a:buNone/>
            </a:pPr>
            <a:r>
              <a:rPr lang="en-US" sz="2800" dirty="0">
                <a:latin typeface="Arial"/>
                <a:cs typeface="Arial"/>
              </a:rPr>
              <a:t>The leader’s functions are in terms of the task, the team and the individuals who make up the teams.</a:t>
            </a:r>
          </a:p>
          <a:p>
            <a:pPr marL="0" indent="0" algn="r">
              <a:buNone/>
            </a:pPr>
            <a:r>
              <a:rPr lang="en-US" sz="1800" dirty="0">
                <a:latin typeface="Arial"/>
                <a:cs typeface="Arial"/>
              </a:rPr>
              <a:t>Action-</a:t>
            </a:r>
            <a:r>
              <a:rPr lang="en-US" sz="1800" dirty="0" err="1">
                <a:latin typeface="Arial"/>
                <a:cs typeface="Arial"/>
              </a:rPr>
              <a:t>Centred</a:t>
            </a:r>
            <a:r>
              <a:rPr lang="en-US" sz="1800" dirty="0">
                <a:latin typeface="Arial"/>
                <a:cs typeface="Arial"/>
              </a:rPr>
              <a:t> Leadership: Adair (1979)</a:t>
            </a:r>
          </a:p>
          <a:p>
            <a:endParaRPr lang="en-US" sz="2400" dirty="0"/>
          </a:p>
          <a:p>
            <a:endParaRPr lang="en-US" sz="2400" dirty="0"/>
          </a:p>
          <a:p>
            <a:endParaRPr lang="en-US" sz="2400" dirty="0"/>
          </a:p>
          <a:p>
            <a:endParaRPr lang="en-US" dirty="0"/>
          </a:p>
          <a:p>
            <a:endParaRPr lang="en-US" dirty="0"/>
          </a:p>
          <a:p>
            <a:endParaRPr lang="en-US" dirty="0"/>
          </a:p>
        </p:txBody>
      </p:sp>
    </p:spTree>
    <p:extLst>
      <p:ext uri="{BB962C8B-B14F-4D97-AF65-F5344CB8AC3E}">
        <p14:creationId xmlns:p14="http://schemas.microsoft.com/office/powerpoint/2010/main" val="9501446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696191"/>
          </a:xfrm>
        </p:spPr>
        <p:txBody>
          <a:bodyPr>
            <a:noAutofit/>
          </a:bodyPr>
          <a:lstStyle/>
          <a:p>
            <a:pPr algn="ctr"/>
            <a:r>
              <a:rPr lang="en-US" sz="4400" b="1" dirty="0"/>
              <a:t>Benefits of good team working</a:t>
            </a:r>
          </a:p>
        </p:txBody>
      </p:sp>
      <p:sp>
        <p:nvSpPr>
          <p:cNvPr id="3" name="Content Placeholder 2"/>
          <p:cNvSpPr>
            <a:spLocks noGrp="1"/>
          </p:cNvSpPr>
          <p:nvPr>
            <p:ph idx="1"/>
          </p:nvPr>
        </p:nvSpPr>
        <p:spPr>
          <a:xfrm>
            <a:off x="0" y="892696"/>
            <a:ext cx="9144000" cy="3381008"/>
          </a:xfrm>
        </p:spPr>
        <p:txBody>
          <a:bodyPr>
            <a:normAutofit lnSpcReduction="10000"/>
          </a:bodyPr>
          <a:lstStyle/>
          <a:p>
            <a:pPr>
              <a:buClr>
                <a:schemeClr val="accent1"/>
              </a:buClr>
            </a:pPr>
            <a:r>
              <a:rPr lang="en-US" dirty="0">
                <a:latin typeface="Arial"/>
                <a:cs typeface="Arial"/>
              </a:rPr>
              <a:t>Improves productivity (</a:t>
            </a:r>
            <a:r>
              <a:rPr lang="en-US" i="1" dirty="0">
                <a:latin typeface="Arial"/>
                <a:cs typeface="Arial"/>
              </a:rPr>
              <a:t>if they are effective!</a:t>
            </a:r>
            <a:r>
              <a:rPr lang="en-US" dirty="0">
                <a:latin typeface="Arial"/>
                <a:cs typeface="Arial"/>
              </a:rPr>
              <a:t>)</a:t>
            </a:r>
          </a:p>
          <a:p>
            <a:pPr>
              <a:buClr>
                <a:schemeClr val="accent1"/>
              </a:buClr>
            </a:pPr>
            <a:r>
              <a:rPr lang="en-US" dirty="0">
                <a:latin typeface="Arial"/>
                <a:cs typeface="Arial"/>
              </a:rPr>
              <a:t>Enhance quality of products and services</a:t>
            </a:r>
          </a:p>
          <a:p>
            <a:pPr>
              <a:buClr>
                <a:schemeClr val="accent1"/>
              </a:buClr>
            </a:pPr>
            <a:r>
              <a:rPr lang="en-US" dirty="0">
                <a:latin typeface="Arial"/>
                <a:cs typeface="Arial"/>
              </a:rPr>
              <a:t>Improved customer focus</a:t>
            </a:r>
          </a:p>
          <a:p>
            <a:pPr>
              <a:buClr>
                <a:schemeClr val="accent1"/>
              </a:buClr>
            </a:pPr>
            <a:r>
              <a:rPr lang="en-US" dirty="0">
                <a:latin typeface="Arial"/>
                <a:cs typeface="Arial"/>
              </a:rPr>
              <a:t>Speed the spread of ideas/best practice</a:t>
            </a:r>
          </a:p>
          <a:p>
            <a:pPr>
              <a:buClr>
                <a:schemeClr val="accent1"/>
              </a:buClr>
            </a:pPr>
            <a:r>
              <a:rPr lang="en-US" dirty="0">
                <a:latin typeface="Arial"/>
                <a:cs typeface="Arial"/>
              </a:rPr>
              <a:t>Speedy response to opps and threats and to fast changing environments </a:t>
            </a:r>
          </a:p>
          <a:p>
            <a:pPr>
              <a:buClr>
                <a:schemeClr val="accent1"/>
              </a:buClr>
            </a:pPr>
            <a:r>
              <a:rPr lang="en-US" dirty="0">
                <a:latin typeface="Arial"/>
                <a:cs typeface="Arial"/>
              </a:rPr>
              <a:t>Increased employee motivation</a:t>
            </a:r>
          </a:p>
          <a:p>
            <a:pPr>
              <a:buClr>
                <a:schemeClr val="accent1"/>
              </a:buClr>
            </a:pPr>
            <a:r>
              <a:rPr lang="en-US" dirty="0">
                <a:latin typeface="Arial"/>
                <a:cs typeface="Arial"/>
              </a:rPr>
              <a:t>Introduces multi-skilling and employee flexibility</a:t>
            </a:r>
          </a:p>
        </p:txBody>
      </p:sp>
    </p:spTree>
    <p:extLst>
      <p:ext uri="{BB962C8B-B14F-4D97-AF65-F5344CB8AC3E}">
        <p14:creationId xmlns:p14="http://schemas.microsoft.com/office/powerpoint/2010/main" val="24842461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
            <a:ext cx="8229600" cy="550718"/>
          </a:xfrm>
        </p:spPr>
        <p:txBody>
          <a:bodyPr>
            <a:noAutofit/>
          </a:bodyPr>
          <a:lstStyle/>
          <a:p>
            <a:pPr algn="ctr"/>
            <a:r>
              <a:rPr lang="en-US" sz="4400" b="1" dirty="0"/>
              <a:t>High Performing Teams </a:t>
            </a:r>
          </a:p>
        </p:txBody>
      </p:sp>
      <p:sp>
        <p:nvSpPr>
          <p:cNvPr id="3" name="Content Placeholder 2"/>
          <p:cNvSpPr>
            <a:spLocks noGrp="1"/>
          </p:cNvSpPr>
          <p:nvPr>
            <p:ph idx="1"/>
          </p:nvPr>
        </p:nvSpPr>
        <p:spPr>
          <a:xfrm>
            <a:off x="0" y="550719"/>
            <a:ext cx="9144000" cy="6118641"/>
          </a:xfrm>
        </p:spPr>
        <p:txBody>
          <a:bodyPr>
            <a:normAutofit fontScale="25000" lnSpcReduction="20000"/>
          </a:bodyPr>
          <a:lstStyle/>
          <a:p>
            <a:pPr marL="514350" lvl="0" indent="-514350">
              <a:buFont typeface="+mj-lt"/>
              <a:buAutoNum type="arabicPeriod"/>
            </a:pPr>
            <a:r>
              <a:rPr lang="en-GB" sz="7200" dirty="0">
                <a:latin typeface="Arial"/>
                <a:cs typeface="Arial"/>
              </a:rPr>
              <a:t>People have </a:t>
            </a:r>
            <a:r>
              <a:rPr lang="en-GB" sz="7200" b="1" dirty="0">
                <a:latin typeface="Arial"/>
                <a:cs typeface="Arial"/>
              </a:rPr>
              <a:t>solid and deep trust in each other and in the team's purpose</a:t>
            </a:r>
            <a:r>
              <a:rPr lang="en-GB" sz="7200" dirty="0">
                <a:latin typeface="Arial"/>
                <a:cs typeface="Arial"/>
              </a:rPr>
              <a:t> -- they feel free to express feelings and ideas.</a:t>
            </a:r>
          </a:p>
          <a:p>
            <a:pPr marL="514350" lvl="0" indent="-514350">
              <a:buFont typeface="+mj-lt"/>
              <a:buAutoNum type="arabicPeriod"/>
            </a:pPr>
            <a:r>
              <a:rPr lang="en-GB" sz="7200" dirty="0">
                <a:latin typeface="Arial"/>
                <a:cs typeface="Arial"/>
              </a:rPr>
              <a:t>Everybody is working toward the </a:t>
            </a:r>
            <a:r>
              <a:rPr lang="en-GB" sz="7200" b="1" dirty="0">
                <a:latin typeface="Arial"/>
                <a:cs typeface="Arial"/>
              </a:rPr>
              <a:t>same goals</a:t>
            </a:r>
            <a:r>
              <a:rPr lang="en-GB" sz="7200" dirty="0">
                <a:latin typeface="Arial"/>
                <a:cs typeface="Arial"/>
              </a:rPr>
              <a:t>.</a:t>
            </a:r>
          </a:p>
          <a:p>
            <a:pPr marL="514350" lvl="0" indent="-514350">
              <a:buFont typeface="+mj-lt"/>
              <a:buAutoNum type="arabicPeriod"/>
            </a:pPr>
            <a:r>
              <a:rPr lang="en-GB" sz="7200" dirty="0">
                <a:latin typeface="Arial"/>
                <a:cs typeface="Arial"/>
              </a:rPr>
              <a:t>Team members are </a:t>
            </a:r>
            <a:r>
              <a:rPr lang="en-GB" sz="7200" b="1" dirty="0">
                <a:latin typeface="Arial"/>
                <a:cs typeface="Arial"/>
              </a:rPr>
              <a:t>clear on how to work together and how to accomplish tasks</a:t>
            </a:r>
            <a:r>
              <a:rPr lang="en-GB" sz="7200" dirty="0">
                <a:latin typeface="Arial"/>
                <a:cs typeface="Arial"/>
              </a:rPr>
              <a:t>.</a:t>
            </a:r>
          </a:p>
          <a:p>
            <a:pPr marL="514350" lvl="0" indent="-514350">
              <a:buFont typeface="+mj-lt"/>
              <a:buAutoNum type="arabicPeriod"/>
            </a:pPr>
            <a:r>
              <a:rPr lang="en-GB" sz="7200" b="1" dirty="0">
                <a:latin typeface="Arial"/>
                <a:cs typeface="Arial"/>
              </a:rPr>
              <a:t>Everyone understands both team and individual performance goals </a:t>
            </a:r>
            <a:r>
              <a:rPr lang="en-GB" sz="7200" dirty="0">
                <a:latin typeface="Arial"/>
                <a:cs typeface="Arial"/>
              </a:rPr>
              <a:t>and knows what is expected.</a:t>
            </a:r>
          </a:p>
          <a:p>
            <a:pPr marL="514350" lvl="0" indent="-514350">
              <a:buFont typeface="+mj-lt"/>
              <a:buAutoNum type="arabicPeriod"/>
            </a:pPr>
            <a:r>
              <a:rPr lang="en-GB" sz="7200" b="1" dirty="0">
                <a:latin typeface="Arial"/>
                <a:cs typeface="Arial"/>
              </a:rPr>
              <a:t>Team members actively diffuse tension </a:t>
            </a:r>
            <a:r>
              <a:rPr lang="en-GB" sz="7200" dirty="0">
                <a:latin typeface="Arial"/>
                <a:cs typeface="Arial"/>
              </a:rPr>
              <a:t>and friction in a relaxed and informal atmosphere.</a:t>
            </a:r>
          </a:p>
          <a:p>
            <a:pPr marL="514350" lvl="0" indent="-514350">
              <a:buFont typeface="+mj-lt"/>
              <a:buAutoNum type="arabicPeriod"/>
            </a:pPr>
            <a:r>
              <a:rPr lang="en-GB" sz="7200" dirty="0">
                <a:latin typeface="Arial"/>
                <a:cs typeface="Arial"/>
              </a:rPr>
              <a:t>The team engages in extensive discussion, and everyone gets a chance to contribute -- even the introverts.</a:t>
            </a:r>
          </a:p>
          <a:p>
            <a:pPr marL="514350" lvl="0" indent="-514350">
              <a:buFont typeface="+mj-lt"/>
              <a:buAutoNum type="arabicPeriod"/>
            </a:pPr>
            <a:r>
              <a:rPr lang="en-GB" sz="7200" b="1" dirty="0">
                <a:latin typeface="Arial"/>
                <a:cs typeface="Arial"/>
              </a:rPr>
              <a:t>Disagreement is viewed as a good thing and conflicts are managed</a:t>
            </a:r>
            <a:r>
              <a:rPr lang="en-GB" sz="7200" dirty="0">
                <a:latin typeface="Arial"/>
                <a:cs typeface="Arial"/>
              </a:rPr>
              <a:t>. Criticism is constructive and is oriented toward problem solving and removing obstacles.</a:t>
            </a:r>
          </a:p>
          <a:p>
            <a:pPr marL="514350" lvl="0" indent="-514350">
              <a:buFont typeface="+mj-lt"/>
              <a:buAutoNum type="arabicPeriod"/>
            </a:pPr>
            <a:r>
              <a:rPr lang="en-GB" sz="7200" dirty="0">
                <a:latin typeface="Arial"/>
                <a:cs typeface="Arial"/>
              </a:rPr>
              <a:t>The team </a:t>
            </a:r>
            <a:r>
              <a:rPr lang="en-GB" sz="7200" b="1" dirty="0">
                <a:latin typeface="Arial"/>
                <a:cs typeface="Arial"/>
              </a:rPr>
              <a:t>makes decisions </a:t>
            </a:r>
            <a:r>
              <a:rPr lang="en-GB" sz="7200" dirty="0">
                <a:latin typeface="Arial"/>
                <a:cs typeface="Arial"/>
              </a:rPr>
              <a:t>when there is natural agreement -- in the cases where agreement is elusive, a decision is made by the team lead or executive sponsor, after which little second-guessing occurs.</a:t>
            </a:r>
          </a:p>
          <a:p>
            <a:pPr marL="514350" lvl="0" indent="-514350">
              <a:buFont typeface="+mj-lt"/>
              <a:buAutoNum type="arabicPeriod"/>
            </a:pPr>
            <a:r>
              <a:rPr lang="en-GB" sz="7200" dirty="0">
                <a:latin typeface="Arial"/>
                <a:cs typeface="Arial"/>
              </a:rPr>
              <a:t>Each team member </a:t>
            </a:r>
            <a:r>
              <a:rPr lang="en-GB" sz="7200" b="1" dirty="0">
                <a:latin typeface="Arial"/>
                <a:cs typeface="Arial"/>
              </a:rPr>
              <a:t>carries his or her own weight </a:t>
            </a:r>
            <a:r>
              <a:rPr lang="en-GB" sz="7200" dirty="0">
                <a:latin typeface="Arial"/>
                <a:cs typeface="Arial"/>
              </a:rPr>
              <a:t>and respects the team processes and other members.</a:t>
            </a:r>
          </a:p>
          <a:p>
            <a:pPr marL="514350" lvl="0" indent="-514350">
              <a:buFont typeface="+mj-lt"/>
              <a:buAutoNum type="arabicPeriod"/>
            </a:pPr>
            <a:r>
              <a:rPr lang="en-GB" sz="7200" b="1" dirty="0">
                <a:latin typeface="Arial"/>
                <a:cs typeface="Arial"/>
              </a:rPr>
              <a:t>The leadership of the team shifts </a:t>
            </a:r>
            <a:r>
              <a:rPr lang="en-GB" sz="7200" dirty="0">
                <a:latin typeface="Arial"/>
                <a:cs typeface="Arial"/>
              </a:rPr>
              <a:t>from time to time, as appropriate, to drive results. No individual members are more important than the team.</a:t>
            </a:r>
          </a:p>
          <a:p>
            <a:pPr marL="365760" lvl="1" indent="0" algn="r">
              <a:buNone/>
            </a:pPr>
            <a:endParaRPr lang="en-GB" sz="5600" dirty="0">
              <a:latin typeface="Arial"/>
              <a:cs typeface="Arial"/>
            </a:endParaRPr>
          </a:p>
          <a:p>
            <a:pPr marL="365760" lvl="1" indent="0" algn="r">
              <a:buNone/>
            </a:pPr>
            <a:r>
              <a:rPr lang="en-GB" sz="5600" dirty="0">
                <a:latin typeface="Arial"/>
                <a:cs typeface="Arial"/>
              </a:rPr>
              <a:t>(Goldman, Duran &amp; Myers, in Champoux,)</a:t>
            </a:r>
          </a:p>
          <a:p>
            <a:pPr marL="514350" indent="-514350">
              <a:buFont typeface="+mj-lt"/>
              <a:buAutoNum type="arabicPeriod"/>
            </a:pPr>
            <a:endParaRPr lang="en-US" dirty="0"/>
          </a:p>
        </p:txBody>
      </p:sp>
    </p:spTree>
    <p:extLst>
      <p:ext uri="{BB962C8B-B14F-4D97-AF65-F5344CB8AC3E}">
        <p14:creationId xmlns:p14="http://schemas.microsoft.com/office/powerpoint/2010/main" val="35906241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 name="Title 1"/>
          <p:cNvSpPr txBox="1">
            <a:spLocks noGrp="1"/>
          </p:cNvSpPr>
          <p:nvPr>
            <p:ph type="title"/>
          </p:nvPr>
        </p:nvSpPr>
        <p:spPr>
          <a:xfrm>
            <a:off x="395536" y="0"/>
            <a:ext cx="8229601" cy="498764"/>
          </a:xfrm>
          <a:prstGeom prst="rect">
            <a:avLst/>
          </a:prstGeom>
        </p:spPr>
        <p:txBody>
          <a:bodyPr>
            <a:noAutofit/>
          </a:bodyPr>
          <a:lstStyle/>
          <a:p>
            <a:pPr algn="ctr">
              <a:defRPr sz="4400">
                <a:solidFill>
                  <a:srgbClr val="FF0000"/>
                </a:solidFill>
              </a:defRPr>
            </a:pPr>
            <a:r>
              <a:rPr sz="4400" b="1" dirty="0"/>
              <a:t>PERFORM</a:t>
            </a:r>
            <a:r>
              <a:rPr sz="4400" b="1" dirty="0">
                <a:solidFill>
                  <a:srgbClr val="04617B"/>
                </a:solidFill>
              </a:rPr>
              <a:t> Model</a:t>
            </a:r>
          </a:p>
        </p:txBody>
      </p:sp>
      <p:sp>
        <p:nvSpPr>
          <p:cNvPr id="132" name="Content Placeholder 2"/>
          <p:cNvSpPr txBox="1">
            <a:spLocks noGrp="1"/>
          </p:cNvSpPr>
          <p:nvPr>
            <p:ph type="body" idx="1"/>
          </p:nvPr>
        </p:nvSpPr>
        <p:spPr>
          <a:xfrm>
            <a:off x="0" y="602673"/>
            <a:ext cx="9144000" cy="6255327"/>
          </a:xfrm>
          <a:prstGeom prst="rect">
            <a:avLst/>
          </a:prstGeom>
        </p:spPr>
        <p:txBody>
          <a:bodyPr/>
          <a:lstStyle/>
          <a:p>
            <a:pPr marL="0" indent="0">
              <a:lnSpc>
                <a:spcPct val="80000"/>
              </a:lnSpc>
              <a:spcBef>
                <a:spcPts val="300"/>
              </a:spcBef>
              <a:buSzTx/>
              <a:buNone/>
              <a:defRPr sz="1600" b="1" i="1">
                <a:solidFill>
                  <a:srgbClr val="0070C0"/>
                </a:solidFill>
                <a:latin typeface="Arial"/>
                <a:ea typeface="Arial"/>
                <a:cs typeface="Arial"/>
                <a:sym typeface="Arial"/>
              </a:defRPr>
            </a:pPr>
            <a:r>
              <a:rPr sz="2000" dirty="0"/>
              <a:t>It is about how team members work together and interact with each other- </a:t>
            </a:r>
          </a:p>
          <a:p>
            <a:pPr marL="514350" indent="-514350">
              <a:lnSpc>
                <a:spcPct val="80000"/>
              </a:lnSpc>
              <a:spcBef>
                <a:spcPts val="300"/>
              </a:spcBef>
              <a:buClr>
                <a:schemeClr val="accent1"/>
              </a:buClr>
              <a:buAutoNum type="arabicPeriod"/>
              <a:defRPr sz="1600" b="1">
                <a:solidFill>
                  <a:srgbClr val="FF0000"/>
                </a:solidFill>
                <a:latin typeface="Arial"/>
                <a:ea typeface="Arial"/>
                <a:cs typeface="Arial"/>
                <a:sym typeface="Arial"/>
              </a:defRPr>
            </a:pPr>
            <a:r>
              <a:rPr sz="2000" dirty="0"/>
              <a:t>P</a:t>
            </a:r>
            <a:r>
              <a:rPr sz="2000" dirty="0">
                <a:solidFill>
                  <a:srgbClr val="000000"/>
                </a:solidFill>
              </a:rPr>
              <a:t>urpose and values.</a:t>
            </a:r>
            <a:r>
              <a:rPr sz="2000" b="0" dirty="0">
                <a:solidFill>
                  <a:srgbClr val="000000"/>
                </a:solidFill>
              </a:rPr>
              <a:t> Does the new team have a compelling vision, strong sense of purpose, and a common set of values?</a:t>
            </a:r>
          </a:p>
          <a:p>
            <a:pPr marL="514350" indent="-514350">
              <a:lnSpc>
                <a:spcPct val="80000"/>
              </a:lnSpc>
              <a:spcBef>
                <a:spcPts val="300"/>
              </a:spcBef>
              <a:buClr>
                <a:schemeClr val="accent1"/>
              </a:buClr>
              <a:buAutoNum type="arabicPeriod"/>
              <a:defRPr sz="1600" b="1">
                <a:solidFill>
                  <a:srgbClr val="FF0000"/>
                </a:solidFill>
                <a:latin typeface="Arial"/>
                <a:ea typeface="Arial"/>
                <a:cs typeface="Arial"/>
                <a:sym typeface="Arial"/>
              </a:defRPr>
            </a:pPr>
            <a:r>
              <a:rPr sz="2000" dirty="0"/>
              <a:t>E</a:t>
            </a:r>
            <a:r>
              <a:rPr sz="2000" dirty="0">
                <a:solidFill>
                  <a:srgbClr val="000000"/>
                </a:solidFill>
              </a:rPr>
              <a:t>mpowerment.</a:t>
            </a:r>
            <a:r>
              <a:rPr sz="2000" b="0" dirty="0">
                <a:solidFill>
                  <a:srgbClr val="000000"/>
                </a:solidFill>
              </a:rPr>
              <a:t> Does the team have the authority to act and make decisions? Have clear boundaries been set?</a:t>
            </a:r>
          </a:p>
          <a:p>
            <a:pPr marL="514350" indent="-514350">
              <a:lnSpc>
                <a:spcPct val="80000"/>
              </a:lnSpc>
              <a:spcBef>
                <a:spcPts val="300"/>
              </a:spcBef>
              <a:buClr>
                <a:schemeClr val="accent1"/>
              </a:buClr>
              <a:buAutoNum type="arabicPeriod"/>
              <a:defRPr sz="1600" b="1">
                <a:solidFill>
                  <a:srgbClr val="FF0000"/>
                </a:solidFill>
                <a:latin typeface="Arial"/>
                <a:ea typeface="Arial"/>
                <a:cs typeface="Arial"/>
                <a:sym typeface="Arial"/>
              </a:defRPr>
            </a:pPr>
            <a:r>
              <a:rPr sz="2000" dirty="0"/>
              <a:t>R</a:t>
            </a:r>
            <a:r>
              <a:rPr sz="2000" dirty="0">
                <a:solidFill>
                  <a:srgbClr val="000000"/>
                </a:solidFill>
              </a:rPr>
              <a:t>elationships and communication.</a:t>
            </a:r>
            <a:r>
              <a:rPr sz="2000" b="0" dirty="0">
                <a:solidFill>
                  <a:srgbClr val="000000"/>
                </a:solidFill>
              </a:rPr>
              <a:t> Do team members feel they can take risks and share their thoughts, opinions, and feelings without fear?</a:t>
            </a:r>
          </a:p>
          <a:p>
            <a:pPr marL="514350" indent="-514350">
              <a:lnSpc>
                <a:spcPct val="80000"/>
              </a:lnSpc>
              <a:spcBef>
                <a:spcPts val="300"/>
              </a:spcBef>
              <a:buClr>
                <a:schemeClr val="accent1"/>
              </a:buClr>
              <a:buAutoNum type="arabicPeriod"/>
              <a:defRPr sz="1600" b="1">
                <a:solidFill>
                  <a:srgbClr val="FF0000"/>
                </a:solidFill>
                <a:latin typeface="Arial"/>
                <a:ea typeface="Arial"/>
                <a:cs typeface="Arial"/>
                <a:sym typeface="Arial"/>
              </a:defRPr>
            </a:pPr>
            <a:r>
              <a:rPr sz="2000" dirty="0"/>
              <a:t>F</a:t>
            </a:r>
            <a:r>
              <a:rPr sz="2000" dirty="0">
                <a:solidFill>
                  <a:srgbClr val="000000"/>
                </a:solidFill>
              </a:rPr>
              <a:t>lexibility.</a:t>
            </a:r>
            <a:r>
              <a:rPr sz="2000" b="0" dirty="0">
                <a:solidFill>
                  <a:srgbClr val="000000"/>
                </a:solidFill>
              </a:rPr>
              <a:t> Are team members adaptable to changing conditions—including both the outside environment and within the team itself?</a:t>
            </a:r>
          </a:p>
          <a:p>
            <a:pPr marL="514350" indent="-514350">
              <a:lnSpc>
                <a:spcPct val="80000"/>
              </a:lnSpc>
              <a:spcBef>
                <a:spcPts val="300"/>
              </a:spcBef>
              <a:buClr>
                <a:schemeClr val="accent1"/>
              </a:buClr>
              <a:buAutoNum type="arabicPeriod"/>
              <a:defRPr sz="1600" b="1">
                <a:solidFill>
                  <a:srgbClr val="FF0000"/>
                </a:solidFill>
                <a:latin typeface="Arial"/>
                <a:ea typeface="Arial"/>
                <a:cs typeface="Arial"/>
                <a:sym typeface="Arial"/>
              </a:defRPr>
            </a:pPr>
            <a:r>
              <a:rPr sz="2000" dirty="0"/>
              <a:t>O</a:t>
            </a:r>
            <a:r>
              <a:rPr sz="2000" dirty="0">
                <a:solidFill>
                  <a:srgbClr val="000000"/>
                </a:solidFill>
              </a:rPr>
              <a:t>ptimal productivity.</a:t>
            </a:r>
            <a:r>
              <a:rPr sz="2000" b="0" dirty="0">
                <a:solidFill>
                  <a:srgbClr val="000000"/>
                </a:solidFill>
              </a:rPr>
              <a:t> Is there a commitment to high standards and quality? Do team members hold each other accountable and strive for continual improvement?</a:t>
            </a:r>
          </a:p>
          <a:p>
            <a:pPr marL="514350" indent="-514350">
              <a:lnSpc>
                <a:spcPct val="80000"/>
              </a:lnSpc>
              <a:spcBef>
                <a:spcPts val="300"/>
              </a:spcBef>
              <a:buClr>
                <a:schemeClr val="accent1"/>
              </a:buClr>
              <a:buAutoNum type="arabicPeriod"/>
              <a:defRPr sz="1600" b="1">
                <a:solidFill>
                  <a:srgbClr val="FF0000"/>
                </a:solidFill>
                <a:latin typeface="Arial"/>
                <a:ea typeface="Arial"/>
                <a:cs typeface="Arial"/>
                <a:sym typeface="Arial"/>
              </a:defRPr>
            </a:pPr>
            <a:r>
              <a:rPr sz="2000" dirty="0"/>
              <a:t>R</a:t>
            </a:r>
            <a:r>
              <a:rPr sz="2000" dirty="0">
                <a:solidFill>
                  <a:srgbClr val="000000"/>
                </a:solidFill>
              </a:rPr>
              <a:t>ecognition and appreciation.</a:t>
            </a:r>
            <a:r>
              <a:rPr sz="2000" b="0" dirty="0">
                <a:solidFill>
                  <a:srgbClr val="000000"/>
                </a:solidFill>
              </a:rPr>
              <a:t> Do team members give and receive positive feedback and recognition that reinforces </a:t>
            </a:r>
            <a:r>
              <a:rPr sz="2000" b="0" dirty="0" err="1">
                <a:solidFill>
                  <a:srgbClr val="000000"/>
                </a:solidFill>
              </a:rPr>
              <a:t>behaviour</a:t>
            </a:r>
            <a:r>
              <a:rPr sz="2000" b="0" dirty="0">
                <a:solidFill>
                  <a:srgbClr val="000000"/>
                </a:solidFill>
              </a:rPr>
              <a:t>, builds esteem, and enhances a feeling of value and accomplishment?</a:t>
            </a:r>
          </a:p>
          <a:p>
            <a:pPr marL="514350" indent="-514350">
              <a:lnSpc>
                <a:spcPct val="80000"/>
              </a:lnSpc>
              <a:spcBef>
                <a:spcPts val="300"/>
              </a:spcBef>
              <a:buClr>
                <a:schemeClr val="accent1"/>
              </a:buClr>
              <a:buAutoNum type="arabicPeriod"/>
              <a:defRPr sz="1600" b="1">
                <a:solidFill>
                  <a:srgbClr val="FF0000"/>
                </a:solidFill>
                <a:latin typeface="Arial"/>
                <a:ea typeface="Arial"/>
                <a:cs typeface="Arial"/>
                <a:sym typeface="Arial"/>
              </a:defRPr>
            </a:pPr>
            <a:r>
              <a:rPr sz="2000" dirty="0"/>
              <a:t>M</a:t>
            </a:r>
            <a:r>
              <a:rPr sz="2000" dirty="0">
                <a:solidFill>
                  <a:srgbClr val="000000"/>
                </a:solidFill>
              </a:rPr>
              <a:t>orale.</a:t>
            </a:r>
            <a:r>
              <a:rPr sz="2000" b="0" dirty="0">
                <a:solidFill>
                  <a:srgbClr val="000000"/>
                </a:solidFill>
              </a:rPr>
              <a:t> Are team members enthusiastic about their work, proud of their results, and feel pride in belonging to the team?</a:t>
            </a:r>
          </a:p>
          <a:p>
            <a:pPr marL="0" indent="0" algn="r">
              <a:lnSpc>
                <a:spcPct val="80000"/>
              </a:lnSpc>
              <a:spcBef>
                <a:spcPts val="300"/>
              </a:spcBef>
              <a:buSzTx/>
              <a:buNone/>
              <a:defRPr sz="1600"/>
            </a:pPr>
            <a:r>
              <a:rPr dirty="0"/>
              <a:t>   (Blanchard, 2009)</a:t>
            </a:r>
          </a:p>
        </p:txBody>
      </p:sp>
    </p:spTree>
  </p:cSld>
  <p:clrMapOvr>
    <a:masterClrMapping/>
  </p:clrMapOvr>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15" presetClass="entr" presetSubtype="9" fill="hold" grpId="0" nodeType="afterEffect">
                                  <p:stCondLst>
                                    <p:cond delay="100"/>
                                  </p:stCondLst>
                                  <p:iterate>
                                    <p:tmAbs val="0"/>
                                  </p:iterate>
                                  <p:childTnLst>
                                    <p:set>
                                      <p:cBhvr>
                                        <p:cTn id="6" fill="hold"/>
                                        <p:tgtEl>
                                          <p:spTgt spid="132">
                                            <p:bg/>
                                          </p:spTgt>
                                        </p:tgtEl>
                                        <p:attrNameLst>
                                          <p:attrName>style.visibility</p:attrName>
                                        </p:attrNameLst>
                                      </p:cBhvr>
                                      <p:to>
                                        <p:strVal val="visible"/>
                                      </p:to>
                                    </p:set>
                                    <p:anim calcmode="lin" valueType="num">
                                      <p:cBhvr>
                                        <p:cTn id="7" dur="1000" fill="hold"/>
                                        <p:tgtEl>
                                          <p:spTgt spid="132">
                                            <p:bg/>
                                          </p:spTgt>
                                        </p:tgtEl>
                                        <p:attrNameLst>
                                          <p:attrName>ppt_w</p:attrName>
                                        </p:attrNameLst>
                                      </p:cBhvr>
                                      <p:tavLst>
                                        <p:tav tm="0">
                                          <p:val>
                                            <p:fltVal val="0"/>
                                          </p:val>
                                        </p:tav>
                                        <p:tav tm="100000">
                                          <p:val>
                                            <p:strVal val="#ppt_w"/>
                                          </p:val>
                                        </p:tav>
                                      </p:tavLst>
                                    </p:anim>
                                    <p:anim calcmode="lin" valueType="num">
                                      <p:cBhvr>
                                        <p:cTn id="8" dur="1000" fill="hold"/>
                                        <p:tgtEl>
                                          <p:spTgt spid="132">
                                            <p:bg/>
                                          </p:spTgt>
                                        </p:tgtEl>
                                        <p:attrNameLst>
                                          <p:attrName>ppt_h</p:attrName>
                                        </p:attrNameLst>
                                      </p:cBhvr>
                                      <p:tavLst>
                                        <p:tav tm="0">
                                          <p:val>
                                            <p:fltVal val="0"/>
                                          </p:val>
                                        </p:tav>
                                        <p:tav tm="100000">
                                          <p:val>
                                            <p:strVal val="#ppt_h"/>
                                          </p:val>
                                        </p:tav>
                                      </p:tavLst>
                                    </p:anim>
                                    <p:anim calcmode="lin" valueType="num">
                                      <p:cBhvr>
                                        <p:cTn id="9" dur="1000" fill="hold"/>
                                        <p:tgtEl>
                                          <p:spTgt spid="132">
                                            <p:bg/>
                                          </p:spTgt>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132">
                                            <p:bg/>
                                          </p:spTgt>
                                        </p:tgtEl>
                                        <p:attrNameLst>
                                          <p:attrName>ppt_y</p:attrName>
                                        </p:attrNameLst>
                                      </p:cBhvr>
                                      <p:tavLst>
                                        <p:tav tm="0" fmla="#ppt_y+(sin(-2*pi*(1-$))*-#ppt_x+cos(-2*pi*(1-$))*(1-#ppt_y))*(1-$)">
                                          <p:val>
                                            <p:fltVal val="0"/>
                                          </p:val>
                                        </p:tav>
                                        <p:tav tm="100000">
                                          <p:val>
                                            <p:fltVal val="1"/>
                                          </p:val>
                                        </p:tav>
                                      </p:tavLst>
                                    </p:anim>
                                  </p:childTnLst>
                                </p:cTn>
                              </p:par>
                              <p:par>
                                <p:cTn id="11" presetID="15" presetClass="entr" presetSubtype="9" fill="hold" grpId="0" nodeType="withEffect">
                                  <p:stCondLst>
                                    <p:cond delay="100"/>
                                  </p:stCondLst>
                                  <p:iterate>
                                    <p:tmAbs val="0"/>
                                  </p:iterate>
                                  <p:childTnLst>
                                    <p:set>
                                      <p:cBhvr>
                                        <p:cTn id="12" fill="hold"/>
                                        <p:tgtEl>
                                          <p:spTgt spid="132">
                                            <p:txEl>
                                              <p:pRg st="0" end="0"/>
                                            </p:txEl>
                                          </p:spTgt>
                                        </p:tgtEl>
                                        <p:attrNameLst>
                                          <p:attrName>style.visibility</p:attrName>
                                        </p:attrNameLst>
                                      </p:cBhvr>
                                      <p:to>
                                        <p:strVal val="visible"/>
                                      </p:to>
                                    </p:set>
                                    <p:anim calcmode="lin" valueType="num">
                                      <p:cBhvr>
                                        <p:cTn id="13" dur="1000" fill="hold"/>
                                        <p:tgtEl>
                                          <p:spTgt spid="132">
                                            <p:txEl>
                                              <p:pRg st="0" end="0"/>
                                            </p:txEl>
                                          </p:spTgt>
                                        </p:tgtEl>
                                        <p:attrNameLst>
                                          <p:attrName>ppt_w</p:attrName>
                                        </p:attrNameLst>
                                      </p:cBhvr>
                                      <p:tavLst>
                                        <p:tav tm="0">
                                          <p:val>
                                            <p:fltVal val="0"/>
                                          </p:val>
                                        </p:tav>
                                        <p:tav tm="100000">
                                          <p:val>
                                            <p:strVal val="#ppt_w"/>
                                          </p:val>
                                        </p:tav>
                                      </p:tavLst>
                                    </p:anim>
                                    <p:anim calcmode="lin" valueType="num">
                                      <p:cBhvr>
                                        <p:cTn id="14" dur="1000" fill="hold"/>
                                        <p:tgtEl>
                                          <p:spTgt spid="132">
                                            <p:txEl>
                                              <p:pRg st="0" end="0"/>
                                            </p:txEl>
                                          </p:spTgt>
                                        </p:tgtEl>
                                        <p:attrNameLst>
                                          <p:attrName>ppt_h</p:attrName>
                                        </p:attrNameLst>
                                      </p:cBhvr>
                                      <p:tavLst>
                                        <p:tav tm="0">
                                          <p:val>
                                            <p:fltVal val="0"/>
                                          </p:val>
                                        </p:tav>
                                        <p:tav tm="100000">
                                          <p:val>
                                            <p:strVal val="#ppt_h"/>
                                          </p:val>
                                        </p:tav>
                                      </p:tavLst>
                                    </p:anim>
                                    <p:anim calcmode="lin" valueType="num">
                                      <p:cBhvr>
                                        <p:cTn id="15" dur="1000" fill="hold"/>
                                        <p:tgtEl>
                                          <p:spTgt spid="132">
                                            <p:txEl>
                                              <p:pRg st="0" end="0"/>
                                            </p:txEl>
                                          </p:spTgt>
                                        </p:tgtEl>
                                        <p:attrNameLst>
                                          <p:attrName>ppt_x</p:attrName>
                                        </p:attrNameLst>
                                      </p:cBhvr>
                                      <p:tavLst>
                                        <p:tav tm="0" fmla="#ppt_x+(cos(-2*pi*(1-$))*-#ppt_x-sin(-2*pi*(1-$))*(1-#ppt_y))*(1-$)">
                                          <p:val>
                                            <p:fltVal val="0"/>
                                          </p:val>
                                        </p:tav>
                                        <p:tav tm="100000">
                                          <p:val>
                                            <p:fltVal val="1"/>
                                          </p:val>
                                        </p:tav>
                                      </p:tavLst>
                                    </p:anim>
                                    <p:anim calcmode="lin" valueType="num">
                                      <p:cBhvr>
                                        <p:cTn id="16" dur="1000" fill="hold"/>
                                        <p:tgtEl>
                                          <p:spTgt spid="132">
                                            <p:txEl>
                                              <p:pRg st="0" end="0"/>
                                            </p:txEl>
                                          </p:spTgt>
                                        </p:tgtEl>
                                        <p:attrNameLst>
                                          <p:attrName>ppt_y</p:attrName>
                                        </p:attrNameLst>
                                      </p:cBhvr>
                                      <p:tavLst>
                                        <p:tav tm="0" fmla="#ppt_y+(sin(-2*pi*(1-$))*-#ppt_x+cos(-2*pi*(1-$))*(1-#ppt_y))*(1-$)">
                                          <p:val>
                                            <p:fltVal val="0"/>
                                          </p:val>
                                        </p:tav>
                                        <p:tav tm="100000">
                                          <p:val>
                                            <p:fltVal val="1"/>
                                          </p:val>
                                        </p:tav>
                                      </p:tavLst>
                                    </p:anim>
                                  </p:childTnLst>
                                </p:cTn>
                              </p:par>
                            </p:childTnLst>
                          </p:cTn>
                        </p:par>
                        <p:par>
                          <p:cTn id="17" fill="hold">
                            <p:stCondLst>
                              <p:cond delay="1100"/>
                            </p:stCondLst>
                            <p:childTnLst>
                              <p:par>
                                <p:cTn id="18" presetID="15" presetClass="entr" presetSubtype="9" fill="hold" grpId="0" nodeType="afterEffect">
                                  <p:stCondLst>
                                    <p:cond delay="0"/>
                                  </p:stCondLst>
                                  <p:iterate>
                                    <p:tmAbs val="0"/>
                                  </p:iterate>
                                  <p:childTnLst>
                                    <p:set>
                                      <p:cBhvr>
                                        <p:cTn id="19" fill="hold"/>
                                        <p:tgtEl>
                                          <p:spTgt spid="132">
                                            <p:txEl>
                                              <p:pRg st="1" end="1"/>
                                            </p:txEl>
                                          </p:spTgt>
                                        </p:tgtEl>
                                        <p:attrNameLst>
                                          <p:attrName>style.visibility</p:attrName>
                                        </p:attrNameLst>
                                      </p:cBhvr>
                                      <p:to>
                                        <p:strVal val="visible"/>
                                      </p:to>
                                    </p:set>
                                    <p:anim calcmode="lin" valueType="num">
                                      <p:cBhvr>
                                        <p:cTn id="20" dur="1000" fill="hold"/>
                                        <p:tgtEl>
                                          <p:spTgt spid="132">
                                            <p:txEl>
                                              <p:pRg st="1" end="1"/>
                                            </p:txEl>
                                          </p:spTgt>
                                        </p:tgtEl>
                                        <p:attrNameLst>
                                          <p:attrName>ppt_w</p:attrName>
                                        </p:attrNameLst>
                                      </p:cBhvr>
                                      <p:tavLst>
                                        <p:tav tm="0">
                                          <p:val>
                                            <p:fltVal val="0"/>
                                          </p:val>
                                        </p:tav>
                                        <p:tav tm="100000">
                                          <p:val>
                                            <p:strVal val="#ppt_w"/>
                                          </p:val>
                                        </p:tav>
                                      </p:tavLst>
                                    </p:anim>
                                    <p:anim calcmode="lin" valueType="num">
                                      <p:cBhvr>
                                        <p:cTn id="21" dur="1000" fill="hold"/>
                                        <p:tgtEl>
                                          <p:spTgt spid="132">
                                            <p:txEl>
                                              <p:pRg st="1" end="1"/>
                                            </p:txEl>
                                          </p:spTgt>
                                        </p:tgtEl>
                                        <p:attrNameLst>
                                          <p:attrName>ppt_h</p:attrName>
                                        </p:attrNameLst>
                                      </p:cBhvr>
                                      <p:tavLst>
                                        <p:tav tm="0">
                                          <p:val>
                                            <p:fltVal val="0"/>
                                          </p:val>
                                        </p:tav>
                                        <p:tav tm="100000">
                                          <p:val>
                                            <p:strVal val="#ppt_h"/>
                                          </p:val>
                                        </p:tav>
                                      </p:tavLst>
                                    </p:anim>
                                    <p:anim calcmode="lin" valueType="num">
                                      <p:cBhvr>
                                        <p:cTn id="22" dur="1000" fill="hold"/>
                                        <p:tgtEl>
                                          <p:spTgt spid="132">
                                            <p:txEl>
                                              <p:pRg st="1" end="1"/>
                                            </p:txEl>
                                          </p:spTgt>
                                        </p:tgtEl>
                                        <p:attrNameLst>
                                          <p:attrName>ppt_x</p:attrName>
                                        </p:attrNameLst>
                                      </p:cBhvr>
                                      <p:tavLst>
                                        <p:tav tm="0" fmla="#ppt_x+(cos(-2*pi*(1-$))*-#ppt_x-sin(-2*pi*(1-$))*(1-#ppt_y))*(1-$)">
                                          <p:val>
                                            <p:fltVal val="0"/>
                                          </p:val>
                                        </p:tav>
                                        <p:tav tm="100000">
                                          <p:val>
                                            <p:fltVal val="1"/>
                                          </p:val>
                                        </p:tav>
                                      </p:tavLst>
                                    </p:anim>
                                    <p:anim calcmode="lin" valueType="num">
                                      <p:cBhvr>
                                        <p:cTn id="23" dur="1000" fill="hold"/>
                                        <p:tgtEl>
                                          <p:spTgt spid="132">
                                            <p:txEl>
                                              <p:pRg st="1" end="1"/>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24" fill="hold">
                      <p:stCondLst>
                        <p:cond delay="indefinite"/>
                      </p:stCondLst>
                      <p:childTnLst>
                        <p:par>
                          <p:cTn id="25" fill="hold">
                            <p:stCondLst>
                              <p:cond delay="0"/>
                            </p:stCondLst>
                            <p:childTnLst>
                              <p:par>
                                <p:cTn id="26" presetID="15" presetClass="entr" presetSubtype="9" fill="hold" grpId="0" nodeType="clickEffect">
                                  <p:stCondLst>
                                    <p:cond delay="0"/>
                                  </p:stCondLst>
                                  <p:iterate>
                                    <p:tmAbs val="0"/>
                                  </p:iterate>
                                  <p:childTnLst>
                                    <p:set>
                                      <p:cBhvr>
                                        <p:cTn id="27" fill="hold"/>
                                        <p:tgtEl>
                                          <p:spTgt spid="132">
                                            <p:txEl>
                                              <p:pRg st="2" end="2"/>
                                            </p:txEl>
                                          </p:spTgt>
                                        </p:tgtEl>
                                        <p:attrNameLst>
                                          <p:attrName>style.visibility</p:attrName>
                                        </p:attrNameLst>
                                      </p:cBhvr>
                                      <p:to>
                                        <p:strVal val="visible"/>
                                      </p:to>
                                    </p:set>
                                    <p:anim calcmode="lin" valueType="num">
                                      <p:cBhvr>
                                        <p:cTn id="28" dur="1000" fill="hold"/>
                                        <p:tgtEl>
                                          <p:spTgt spid="132">
                                            <p:txEl>
                                              <p:pRg st="2" end="2"/>
                                            </p:txEl>
                                          </p:spTgt>
                                        </p:tgtEl>
                                        <p:attrNameLst>
                                          <p:attrName>ppt_w</p:attrName>
                                        </p:attrNameLst>
                                      </p:cBhvr>
                                      <p:tavLst>
                                        <p:tav tm="0">
                                          <p:val>
                                            <p:fltVal val="0"/>
                                          </p:val>
                                        </p:tav>
                                        <p:tav tm="100000">
                                          <p:val>
                                            <p:strVal val="#ppt_w"/>
                                          </p:val>
                                        </p:tav>
                                      </p:tavLst>
                                    </p:anim>
                                    <p:anim calcmode="lin" valueType="num">
                                      <p:cBhvr>
                                        <p:cTn id="29" dur="1000" fill="hold"/>
                                        <p:tgtEl>
                                          <p:spTgt spid="132">
                                            <p:txEl>
                                              <p:pRg st="2" end="2"/>
                                            </p:txEl>
                                          </p:spTgt>
                                        </p:tgtEl>
                                        <p:attrNameLst>
                                          <p:attrName>ppt_h</p:attrName>
                                        </p:attrNameLst>
                                      </p:cBhvr>
                                      <p:tavLst>
                                        <p:tav tm="0">
                                          <p:val>
                                            <p:fltVal val="0"/>
                                          </p:val>
                                        </p:tav>
                                        <p:tav tm="100000">
                                          <p:val>
                                            <p:strVal val="#ppt_h"/>
                                          </p:val>
                                        </p:tav>
                                      </p:tavLst>
                                    </p:anim>
                                    <p:anim calcmode="lin" valueType="num">
                                      <p:cBhvr>
                                        <p:cTn id="30" dur="1000" fill="hold"/>
                                        <p:tgtEl>
                                          <p:spTgt spid="132">
                                            <p:txEl>
                                              <p:pRg st="2" end="2"/>
                                            </p:txEl>
                                          </p:spTgt>
                                        </p:tgtEl>
                                        <p:attrNameLst>
                                          <p:attrName>ppt_x</p:attrName>
                                        </p:attrNameLst>
                                      </p:cBhvr>
                                      <p:tavLst>
                                        <p:tav tm="0" fmla="#ppt_x+(cos(-2*pi*(1-$))*-#ppt_x-sin(-2*pi*(1-$))*(1-#ppt_y))*(1-$)">
                                          <p:val>
                                            <p:fltVal val="0"/>
                                          </p:val>
                                        </p:tav>
                                        <p:tav tm="100000">
                                          <p:val>
                                            <p:fltVal val="1"/>
                                          </p:val>
                                        </p:tav>
                                      </p:tavLst>
                                    </p:anim>
                                    <p:anim calcmode="lin" valueType="num">
                                      <p:cBhvr>
                                        <p:cTn id="31" dur="1000" fill="hold"/>
                                        <p:tgtEl>
                                          <p:spTgt spid="132">
                                            <p:txEl>
                                              <p:pRg st="2" end="2"/>
                                            </p:txEl>
                                          </p:spTgt>
                                        </p:tgtEl>
                                        <p:attrNameLst>
                                          <p:attrName>ppt_y</p:attrName>
                                        </p:attrNameLst>
                                      </p:cBhvr>
                                      <p:tavLst>
                                        <p:tav tm="0" fmla="#ppt_y+(sin(-2*pi*(1-$))*-#ppt_x+cos(-2*pi*(1-$))*(1-#ppt_y))*(1-$)">
                                          <p:val>
                                            <p:fltVal val="0"/>
                                          </p:val>
                                        </p:tav>
                                        <p:tav tm="100000">
                                          <p:val>
                                            <p:fltVal val="1"/>
                                          </p:val>
                                        </p:tav>
                                      </p:tavLst>
                                    </p:anim>
                                  </p:childTnLst>
                                </p:cTn>
                              </p:par>
                            </p:childTnLst>
                          </p:cTn>
                        </p:par>
                        <p:par>
                          <p:cTn id="32" fill="hold">
                            <p:stCondLst>
                              <p:cond delay="1000"/>
                            </p:stCondLst>
                            <p:childTnLst>
                              <p:par>
                                <p:cTn id="33" presetID="15" presetClass="entr" presetSubtype="9" fill="hold" grpId="0" nodeType="afterEffect">
                                  <p:stCondLst>
                                    <p:cond delay="0"/>
                                  </p:stCondLst>
                                  <p:iterate>
                                    <p:tmAbs val="0"/>
                                  </p:iterate>
                                  <p:childTnLst>
                                    <p:set>
                                      <p:cBhvr>
                                        <p:cTn id="34" fill="hold"/>
                                        <p:tgtEl>
                                          <p:spTgt spid="132">
                                            <p:txEl>
                                              <p:pRg st="3" end="3"/>
                                            </p:txEl>
                                          </p:spTgt>
                                        </p:tgtEl>
                                        <p:attrNameLst>
                                          <p:attrName>style.visibility</p:attrName>
                                        </p:attrNameLst>
                                      </p:cBhvr>
                                      <p:to>
                                        <p:strVal val="visible"/>
                                      </p:to>
                                    </p:set>
                                    <p:anim calcmode="lin" valueType="num">
                                      <p:cBhvr>
                                        <p:cTn id="35" dur="1000" fill="hold"/>
                                        <p:tgtEl>
                                          <p:spTgt spid="132">
                                            <p:txEl>
                                              <p:pRg st="3" end="3"/>
                                            </p:txEl>
                                          </p:spTgt>
                                        </p:tgtEl>
                                        <p:attrNameLst>
                                          <p:attrName>ppt_w</p:attrName>
                                        </p:attrNameLst>
                                      </p:cBhvr>
                                      <p:tavLst>
                                        <p:tav tm="0">
                                          <p:val>
                                            <p:fltVal val="0"/>
                                          </p:val>
                                        </p:tav>
                                        <p:tav tm="100000">
                                          <p:val>
                                            <p:strVal val="#ppt_w"/>
                                          </p:val>
                                        </p:tav>
                                      </p:tavLst>
                                    </p:anim>
                                    <p:anim calcmode="lin" valueType="num">
                                      <p:cBhvr>
                                        <p:cTn id="36" dur="1000" fill="hold"/>
                                        <p:tgtEl>
                                          <p:spTgt spid="132">
                                            <p:txEl>
                                              <p:pRg st="3" end="3"/>
                                            </p:txEl>
                                          </p:spTgt>
                                        </p:tgtEl>
                                        <p:attrNameLst>
                                          <p:attrName>ppt_h</p:attrName>
                                        </p:attrNameLst>
                                      </p:cBhvr>
                                      <p:tavLst>
                                        <p:tav tm="0">
                                          <p:val>
                                            <p:fltVal val="0"/>
                                          </p:val>
                                        </p:tav>
                                        <p:tav tm="100000">
                                          <p:val>
                                            <p:strVal val="#ppt_h"/>
                                          </p:val>
                                        </p:tav>
                                      </p:tavLst>
                                    </p:anim>
                                    <p:anim calcmode="lin" valueType="num">
                                      <p:cBhvr>
                                        <p:cTn id="37" dur="1000" fill="hold"/>
                                        <p:tgtEl>
                                          <p:spTgt spid="132">
                                            <p:txEl>
                                              <p:pRg st="3" end="3"/>
                                            </p:txEl>
                                          </p:spTgt>
                                        </p:tgtEl>
                                        <p:attrNameLst>
                                          <p:attrName>ppt_x</p:attrName>
                                        </p:attrNameLst>
                                      </p:cBhvr>
                                      <p:tavLst>
                                        <p:tav tm="0" fmla="#ppt_x+(cos(-2*pi*(1-$))*-#ppt_x-sin(-2*pi*(1-$))*(1-#ppt_y))*(1-$)">
                                          <p:val>
                                            <p:fltVal val="0"/>
                                          </p:val>
                                        </p:tav>
                                        <p:tav tm="100000">
                                          <p:val>
                                            <p:fltVal val="1"/>
                                          </p:val>
                                        </p:tav>
                                      </p:tavLst>
                                    </p:anim>
                                    <p:anim calcmode="lin" valueType="num">
                                      <p:cBhvr>
                                        <p:cTn id="38" dur="1000" fill="hold"/>
                                        <p:tgtEl>
                                          <p:spTgt spid="132">
                                            <p:txEl>
                                              <p:pRg st="3" end="3"/>
                                            </p:txEl>
                                          </p:spTgt>
                                        </p:tgtEl>
                                        <p:attrNameLst>
                                          <p:attrName>ppt_y</p:attrName>
                                        </p:attrNameLst>
                                      </p:cBhvr>
                                      <p:tavLst>
                                        <p:tav tm="0" fmla="#ppt_y+(sin(-2*pi*(1-$))*-#ppt_x+cos(-2*pi*(1-$))*(1-#ppt_y))*(1-$)">
                                          <p:val>
                                            <p:fltVal val="0"/>
                                          </p:val>
                                        </p:tav>
                                        <p:tav tm="100000">
                                          <p:val>
                                            <p:fltVal val="1"/>
                                          </p:val>
                                        </p:tav>
                                      </p:tavLst>
                                    </p:anim>
                                  </p:childTnLst>
                                </p:cTn>
                              </p:par>
                            </p:childTnLst>
                          </p:cTn>
                        </p:par>
                        <p:par>
                          <p:cTn id="39" fill="hold">
                            <p:stCondLst>
                              <p:cond delay="2000"/>
                            </p:stCondLst>
                            <p:childTnLst>
                              <p:par>
                                <p:cTn id="40" presetID="15" presetClass="entr" presetSubtype="9" fill="hold" grpId="0" nodeType="afterEffect">
                                  <p:stCondLst>
                                    <p:cond delay="0"/>
                                  </p:stCondLst>
                                  <p:iterate>
                                    <p:tmAbs val="0"/>
                                  </p:iterate>
                                  <p:childTnLst>
                                    <p:set>
                                      <p:cBhvr>
                                        <p:cTn id="41" fill="hold"/>
                                        <p:tgtEl>
                                          <p:spTgt spid="132">
                                            <p:txEl>
                                              <p:pRg st="4" end="4"/>
                                            </p:txEl>
                                          </p:spTgt>
                                        </p:tgtEl>
                                        <p:attrNameLst>
                                          <p:attrName>style.visibility</p:attrName>
                                        </p:attrNameLst>
                                      </p:cBhvr>
                                      <p:to>
                                        <p:strVal val="visible"/>
                                      </p:to>
                                    </p:set>
                                    <p:anim calcmode="lin" valueType="num">
                                      <p:cBhvr>
                                        <p:cTn id="42" dur="1000" fill="hold"/>
                                        <p:tgtEl>
                                          <p:spTgt spid="132">
                                            <p:txEl>
                                              <p:pRg st="4" end="4"/>
                                            </p:txEl>
                                          </p:spTgt>
                                        </p:tgtEl>
                                        <p:attrNameLst>
                                          <p:attrName>ppt_w</p:attrName>
                                        </p:attrNameLst>
                                      </p:cBhvr>
                                      <p:tavLst>
                                        <p:tav tm="0">
                                          <p:val>
                                            <p:fltVal val="0"/>
                                          </p:val>
                                        </p:tav>
                                        <p:tav tm="100000">
                                          <p:val>
                                            <p:strVal val="#ppt_w"/>
                                          </p:val>
                                        </p:tav>
                                      </p:tavLst>
                                    </p:anim>
                                    <p:anim calcmode="lin" valueType="num">
                                      <p:cBhvr>
                                        <p:cTn id="43" dur="1000" fill="hold"/>
                                        <p:tgtEl>
                                          <p:spTgt spid="132">
                                            <p:txEl>
                                              <p:pRg st="4" end="4"/>
                                            </p:txEl>
                                          </p:spTgt>
                                        </p:tgtEl>
                                        <p:attrNameLst>
                                          <p:attrName>ppt_h</p:attrName>
                                        </p:attrNameLst>
                                      </p:cBhvr>
                                      <p:tavLst>
                                        <p:tav tm="0">
                                          <p:val>
                                            <p:fltVal val="0"/>
                                          </p:val>
                                        </p:tav>
                                        <p:tav tm="100000">
                                          <p:val>
                                            <p:strVal val="#ppt_h"/>
                                          </p:val>
                                        </p:tav>
                                      </p:tavLst>
                                    </p:anim>
                                    <p:anim calcmode="lin" valueType="num">
                                      <p:cBhvr>
                                        <p:cTn id="44" dur="1000" fill="hold"/>
                                        <p:tgtEl>
                                          <p:spTgt spid="132">
                                            <p:txEl>
                                              <p:pRg st="4" end="4"/>
                                            </p:txEl>
                                          </p:spTgt>
                                        </p:tgtEl>
                                        <p:attrNameLst>
                                          <p:attrName>ppt_x</p:attrName>
                                        </p:attrNameLst>
                                      </p:cBhvr>
                                      <p:tavLst>
                                        <p:tav tm="0" fmla="#ppt_x+(cos(-2*pi*(1-$))*-#ppt_x-sin(-2*pi*(1-$))*(1-#ppt_y))*(1-$)">
                                          <p:val>
                                            <p:fltVal val="0"/>
                                          </p:val>
                                        </p:tav>
                                        <p:tav tm="100000">
                                          <p:val>
                                            <p:fltVal val="1"/>
                                          </p:val>
                                        </p:tav>
                                      </p:tavLst>
                                    </p:anim>
                                    <p:anim calcmode="lin" valueType="num">
                                      <p:cBhvr>
                                        <p:cTn id="45" dur="1000" fill="hold"/>
                                        <p:tgtEl>
                                          <p:spTgt spid="132">
                                            <p:txEl>
                                              <p:pRg st="4" end="4"/>
                                            </p:txEl>
                                          </p:spTgt>
                                        </p:tgtEl>
                                        <p:attrNameLst>
                                          <p:attrName>ppt_y</p:attrName>
                                        </p:attrNameLst>
                                      </p:cBhvr>
                                      <p:tavLst>
                                        <p:tav tm="0" fmla="#ppt_y+(sin(-2*pi*(1-$))*-#ppt_x+cos(-2*pi*(1-$))*(1-#ppt_y))*(1-$)">
                                          <p:val>
                                            <p:fltVal val="0"/>
                                          </p:val>
                                        </p:tav>
                                        <p:tav tm="100000">
                                          <p:val>
                                            <p:fltVal val="1"/>
                                          </p:val>
                                        </p:tav>
                                      </p:tavLst>
                                    </p:anim>
                                  </p:childTnLst>
                                </p:cTn>
                              </p:par>
                            </p:childTnLst>
                          </p:cTn>
                        </p:par>
                        <p:par>
                          <p:cTn id="46" fill="hold">
                            <p:stCondLst>
                              <p:cond delay="3000"/>
                            </p:stCondLst>
                            <p:childTnLst>
                              <p:par>
                                <p:cTn id="47" presetID="15" presetClass="entr" presetSubtype="9" fill="hold" grpId="0" nodeType="afterEffect">
                                  <p:stCondLst>
                                    <p:cond delay="0"/>
                                  </p:stCondLst>
                                  <p:iterate>
                                    <p:tmAbs val="0"/>
                                  </p:iterate>
                                  <p:childTnLst>
                                    <p:set>
                                      <p:cBhvr>
                                        <p:cTn id="48" fill="hold"/>
                                        <p:tgtEl>
                                          <p:spTgt spid="132">
                                            <p:txEl>
                                              <p:pRg st="5" end="5"/>
                                            </p:txEl>
                                          </p:spTgt>
                                        </p:tgtEl>
                                        <p:attrNameLst>
                                          <p:attrName>style.visibility</p:attrName>
                                        </p:attrNameLst>
                                      </p:cBhvr>
                                      <p:to>
                                        <p:strVal val="visible"/>
                                      </p:to>
                                    </p:set>
                                    <p:anim calcmode="lin" valueType="num">
                                      <p:cBhvr>
                                        <p:cTn id="49" dur="1000" fill="hold"/>
                                        <p:tgtEl>
                                          <p:spTgt spid="132">
                                            <p:txEl>
                                              <p:pRg st="5" end="5"/>
                                            </p:txEl>
                                          </p:spTgt>
                                        </p:tgtEl>
                                        <p:attrNameLst>
                                          <p:attrName>ppt_w</p:attrName>
                                        </p:attrNameLst>
                                      </p:cBhvr>
                                      <p:tavLst>
                                        <p:tav tm="0">
                                          <p:val>
                                            <p:fltVal val="0"/>
                                          </p:val>
                                        </p:tav>
                                        <p:tav tm="100000">
                                          <p:val>
                                            <p:strVal val="#ppt_w"/>
                                          </p:val>
                                        </p:tav>
                                      </p:tavLst>
                                    </p:anim>
                                    <p:anim calcmode="lin" valueType="num">
                                      <p:cBhvr>
                                        <p:cTn id="50" dur="1000" fill="hold"/>
                                        <p:tgtEl>
                                          <p:spTgt spid="132">
                                            <p:txEl>
                                              <p:pRg st="5" end="5"/>
                                            </p:txEl>
                                          </p:spTgt>
                                        </p:tgtEl>
                                        <p:attrNameLst>
                                          <p:attrName>ppt_h</p:attrName>
                                        </p:attrNameLst>
                                      </p:cBhvr>
                                      <p:tavLst>
                                        <p:tav tm="0">
                                          <p:val>
                                            <p:fltVal val="0"/>
                                          </p:val>
                                        </p:tav>
                                        <p:tav tm="100000">
                                          <p:val>
                                            <p:strVal val="#ppt_h"/>
                                          </p:val>
                                        </p:tav>
                                      </p:tavLst>
                                    </p:anim>
                                    <p:anim calcmode="lin" valueType="num">
                                      <p:cBhvr>
                                        <p:cTn id="51" dur="1000" fill="hold"/>
                                        <p:tgtEl>
                                          <p:spTgt spid="132">
                                            <p:txEl>
                                              <p:pRg st="5" end="5"/>
                                            </p:txEl>
                                          </p:spTgt>
                                        </p:tgtEl>
                                        <p:attrNameLst>
                                          <p:attrName>ppt_x</p:attrName>
                                        </p:attrNameLst>
                                      </p:cBhvr>
                                      <p:tavLst>
                                        <p:tav tm="0" fmla="#ppt_x+(cos(-2*pi*(1-$))*-#ppt_x-sin(-2*pi*(1-$))*(1-#ppt_y))*(1-$)">
                                          <p:val>
                                            <p:fltVal val="0"/>
                                          </p:val>
                                        </p:tav>
                                        <p:tav tm="100000">
                                          <p:val>
                                            <p:fltVal val="1"/>
                                          </p:val>
                                        </p:tav>
                                      </p:tavLst>
                                    </p:anim>
                                    <p:anim calcmode="lin" valueType="num">
                                      <p:cBhvr>
                                        <p:cTn id="52" dur="1000" fill="hold"/>
                                        <p:tgtEl>
                                          <p:spTgt spid="132">
                                            <p:txEl>
                                              <p:pRg st="5" end="5"/>
                                            </p:txEl>
                                          </p:spTgt>
                                        </p:tgtEl>
                                        <p:attrNameLst>
                                          <p:attrName>ppt_y</p:attrName>
                                        </p:attrNameLst>
                                      </p:cBhvr>
                                      <p:tavLst>
                                        <p:tav tm="0" fmla="#ppt_y+(sin(-2*pi*(1-$))*-#ppt_x+cos(-2*pi*(1-$))*(1-#ppt_y))*(1-$)">
                                          <p:val>
                                            <p:fltVal val="0"/>
                                          </p:val>
                                        </p:tav>
                                        <p:tav tm="100000">
                                          <p:val>
                                            <p:fltVal val="1"/>
                                          </p:val>
                                        </p:tav>
                                      </p:tavLst>
                                    </p:anim>
                                  </p:childTnLst>
                                </p:cTn>
                              </p:par>
                            </p:childTnLst>
                          </p:cTn>
                        </p:par>
                        <p:par>
                          <p:cTn id="53" fill="hold">
                            <p:stCondLst>
                              <p:cond delay="4000"/>
                            </p:stCondLst>
                            <p:childTnLst>
                              <p:par>
                                <p:cTn id="54" presetID="15" presetClass="entr" presetSubtype="9" fill="hold" grpId="0" nodeType="afterEffect">
                                  <p:stCondLst>
                                    <p:cond delay="0"/>
                                  </p:stCondLst>
                                  <p:iterate>
                                    <p:tmAbs val="0"/>
                                  </p:iterate>
                                  <p:childTnLst>
                                    <p:set>
                                      <p:cBhvr>
                                        <p:cTn id="55" fill="hold"/>
                                        <p:tgtEl>
                                          <p:spTgt spid="132">
                                            <p:txEl>
                                              <p:pRg st="6" end="6"/>
                                            </p:txEl>
                                          </p:spTgt>
                                        </p:tgtEl>
                                        <p:attrNameLst>
                                          <p:attrName>style.visibility</p:attrName>
                                        </p:attrNameLst>
                                      </p:cBhvr>
                                      <p:to>
                                        <p:strVal val="visible"/>
                                      </p:to>
                                    </p:set>
                                    <p:anim calcmode="lin" valueType="num">
                                      <p:cBhvr>
                                        <p:cTn id="56" dur="1000" fill="hold"/>
                                        <p:tgtEl>
                                          <p:spTgt spid="132">
                                            <p:txEl>
                                              <p:pRg st="6" end="6"/>
                                            </p:txEl>
                                          </p:spTgt>
                                        </p:tgtEl>
                                        <p:attrNameLst>
                                          <p:attrName>ppt_w</p:attrName>
                                        </p:attrNameLst>
                                      </p:cBhvr>
                                      <p:tavLst>
                                        <p:tav tm="0">
                                          <p:val>
                                            <p:fltVal val="0"/>
                                          </p:val>
                                        </p:tav>
                                        <p:tav tm="100000">
                                          <p:val>
                                            <p:strVal val="#ppt_w"/>
                                          </p:val>
                                        </p:tav>
                                      </p:tavLst>
                                    </p:anim>
                                    <p:anim calcmode="lin" valueType="num">
                                      <p:cBhvr>
                                        <p:cTn id="57" dur="1000" fill="hold"/>
                                        <p:tgtEl>
                                          <p:spTgt spid="132">
                                            <p:txEl>
                                              <p:pRg st="6" end="6"/>
                                            </p:txEl>
                                          </p:spTgt>
                                        </p:tgtEl>
                                        <p:attrNameLst>
                                          <p:attrName>ppt_h</p:attrName>
                                        </p:attrNameLst>
                                      </p:cBhvr>
                                      <p:tavLst>
                                        <p:tav tm="0">
                                          <p:val>
                                            <p:fltVal val="0"/>
                                          </p:val>
                                        </p:tav>
                                        <p:tav tm="100000">
                                          <p:val>
                                            <p:strVal val="#ppt_h"/>
                                          </p:val>
                                        </p:tav>
                                      </p:tavLst>
                                    </p:anim>
                                    <p:anim calcmode="lin" valueType="num">
                                      <p:cBhvr>
                                        <p:cTn id="58" dur="1000" fill="hold"/>
                                        <p:tgtEl>
                                          <p:spTgt spid="132">
                                            <p:txEl>
                                              <p:pRg st="6" end="6"/>
                                            </p:txEl>
                                          </p:spTgt>
                                        </p:tgtEl>
                                        <p:attrNameLst>
                                          <p:attrName>ppt_x</p:attrName>
                                        </p:attrNameLst>
                                      </p:cBhvr>
                                      <p:tavLst>
                                        <p:tav tm="0" fmla="#ppt_x+(cos(-2*pi*(1-$))*-#ppt_x-sin(-2*pi*(1-$))*(1-#ppt_y))*(1-$)">
                                          <p:val>
                                            <p:fltVal val="0"/>
                                          </p:val>
                                        </p:tav>
                                        <p:tav tm="100000">
                                          <p:val>
                                            <p:fltVal val="1"/>
                                          </p:val>
                                        </p:tav>
                                      </p:tavLst>
                                    </p:anim>
                                    <p:anim calcmode="lin" valueType="num">
                                      <p:cBhvr>
                                        <p:cTn id="59" dur="1000" fill="hold"/>
                                        <p:tgtEl>
                                          <p:spTgt spid="132">
                                            <p:txEl>
                                              <p:pRg st="6" end="6"/>
                                            </p:txEl>
                                          </p:spTgt>
                                        </p:tgtEl>
                                        <p:attrNameLst>
                                          <p:attrName>ppt_y</p:attrName>
                                        </p:attrNameLst>
                                      </p:cBhvr>
                                      <p:tavLst>
                                        <p:tav tm="0" fmla="#ppt_y+(sin(-2*pi*(1-$))*-#ppt_x+cos(-2*pi*(1-$))*(1-#ppt_y))*(1-$)">
                                          <p:val>
                                            <p:fltVal val="0"/>
                                          </p:val>
                                        </p:tav>
                                        <p:tav tm="100000">
                                          <p:val>
                                            <p:fltVal val="1"/>
                                          </p:val>
                                        </p:tav>
                                      </p:tavLst>
                                    </p:anim>
                                  </p:childTnLst>
                                </p:cTn>
                              </p:par>
                            </p:childTnLst>
                          </p:cTn>
                        </p:par>
                        <p:par>
                          <p:cTn id="60" fill="hold">
                            <p:stCondLst>
                              <p:cond delay="5000"/>
                            </p:stCondLst>
                            <p:childTnLst>
                              <p:par>
                                <p:cTn id="61" presetID="15" presetClass="entr" presetSubtype="9" fill="hold" grpId="0" nodeType="afterEffect">
                                  <p:stCondLst>
                                    <p:cond delay="0"/>
                                  </p:stCondLst>
                                  <p:iterate>
                                    <p:tmAbs val="0"/>
                                  </p:iterate>
                                  <p:childTnLst>
                                    <p:set>
                                      <p:cBhvr>
                                        <p:cTn id="62" fill="hold"/>
                                        <p:tgtEl>
                                          <p:spTgt spid="132">
                                            <p:txEl>
                                              <p:pRg st="7" end="7"/>
                                            </p:txEl>
                                          </p:spTgt>
                                        </p:tgtEl>
                                        <p:attrNameLst>
                                          <p:attrName>style.visibility</p:attrName>
                                        </p:attrNameLst>
                                      </p:cBhvr>
                                      <p:to>
                                        <p:strVal val="visible"/>
                                      </p:to>
                                    </p:set>
                                    <p:anim calcmode="lin" valueType="num">
                                      <p:cBhvr>
                                        <p:cTn id="63" dur="1000" fill="hold"/>
                                        <p:tgtEl>
                                          <p:spTgt spid="132">
                                            <p:txEl>
                                              <p:pRg st="7" end="7"/>
                                            </p:txEl>
                                          </p:spTgt>
                                        </p:tgtEl>
                                        <p:attrNameLst>
                                          <p:attrName>ppt_w</p:attrName>
                                        </p:attrNameLst>
                                      </p:cBhvr>
                                      <p:tavLst>
                                        <p:tav tm="0">
                                          <p:val>
                                            <p:fltVal val="0"/>
                                          </p:val>
                                        </p:tav>
                                        <p:tav tm="100000">
                                          <p:val>
                                            <p:strVal val="#ppt_w"/>
                                          </p:val>
                                        </p:tav>
                                      </p:tavLst>
                                    </p:anim>
                                    <p:anim calcmode="lin" valueType="num">
                                      <p:cBhvr>
                                        <p:cTn id="64" dur="1000" fill="hold"/>
                                        <p:tgtEl>
                                          <p:spTgt spid="132">
                                            <p:txEl>
                                              <p:pRg st="7" end="7"/>
                                            </p:txEl>
                                          </p:spTgt>
                                        </p:tgtEl>
                                        <p:attrNameLst>
                                          <p:attrName>ppt_h</p:attrName>
                                        </p:attrNameLst>
                                      </p:cBhvr>
                                      <p:tavLst>
                                        <p:tav tm="0">
                                          <p:val>
                                            <p:fltVal val="0"/>
                                          </p:val>
                                        </p:tav>
                                        <p:tav tm="100000">
                                          <p:val>
                                            <p:strVal val="#ppt_h"/>
                                          </p:val>
                                        </p:tav>
                                      </p:tavLst>
                                    </p:anim>
                                    <p:anim calcmode="lin" valueType="num">
                                      <p:cBhvr>
                                        <p:cTn id="65" dur="1000" fill="hold"/>
                                        <p:tgtEl>
                                          <p:spTgt spid="132">
                                            <p:txEl>
                                              <p:pRg st="7" end="7"/>
                                            </p:txEl>
                                          </p:spTgt>
                                        </p:tgtEl>
                                        <p:attrNameLst>
                                          <p:attrName>ppt_x</p:attrName>
                                        </p:attrNameLst>
                                      </p:cBhvr>
                                      <p:tavLst>
                                        <p:tav tm="0" fmla="#ppt_x+(cos(-2*pi*(1-$))*-#ppt_x-sin(-2*pi*(1-$))*(1-#ppt_y))*(1-$)">
                                          <p:val>
                                            <p:fltVal val="0"/>
                                          </p:val>
                                        </p:tav>
                                        <p:tav tm="100000">
                                          <p:val>
                                            <p:fltVal val="1"/>
                                          </p:val>
                                        </p:tav>
                                      </p:tavLst>
                                    </p:anim>
                                    <p:anim calcmode="lin" valueType="num">
                                      <p:cBhvr>
                                        <p:cTn id="66" dur="1000" fill="hold"/>
                                        <p:tgtEl>
                                          <p:spTgt spid="132">
                                            <p:txEl>
                                              <p:pRg st="7" end="7"/>
                                            </p:txEl>
                                          </p:spTgt>
                                        </p:tgtEl>
                                        <p:attrNameLst>
                                          <p:attrName>ppt_y</p:attrName>
                                        </p:attrNameLst>
                                      </p:cBhvr>
                                      <p:tavLst>
                                        <p:tav tm="0" fmla="#ppt_y+(sin(-2*pi*(1-$))*-#ppt_x+cos(-2*pi*(1-$))*(1-#ppt_y))*(1-$)">
                                          <p:val>
                                            <p:fltVal val="0"/>
                                          </p:val>
                                        </p:tav>
                                        <p:tav tm="100000">
                                          <p:val>
                                            <p:fltVal val="1"/>
                                          </p:val>
                                        </p:tav>
                                      </p:tavLst>
                                    </p:anim>
                                  </p:childTnLst>
                                </p:cTn>
                              </p:par>
                            </p:childTnLst>
                          </p:cTn>
                        </p:par>
                        <p:par>
                          <p:cTn id="67" fill="hold">
                            <p:stCondLst>
                              <p:cond delay="6000"/>
                            </p:stCondLst>
                            <p:childTnLst>
                              <p:par>
                                <p:cTn id="68" presetID="15" presetClass="entr" presetSubtype="9" fill="hold" grpId="0" nodeType="afterEffect">
                                  <p:stCondLst>
                                    <p:cond delay="0"/>
                                  </p:stCondLst>
                                  <p:iterate>
                                    <p:tmAbs val="0"/>
                                  </p:iterate>
                                  <p:childTnLst>
                                    <p:set>
                                      <p:cBhvr>
                                        <p:cTn id="69" fill="hold"/>
                                        <p:tgtEl>
                                          <p:spTgt spid="132">
                                            <p:txEl>
                                              <p:pRg st="8" end="8"/>
                                            </p:txEl>
                                          </p:spTgt>
                                        </p:tgtEl>
                                        <p:attrNameLst>
                                          <p:attrName>style.visibility</p:attrName>
                                        </p:attrNameLst>
                                      </p:cBhvr>
                                      <p:to>
                                        <p:strVal val="visible"/>
                                      </p:to>
                                    </p:set>
                                    <p:anim calcmode="lin" valueType="num">
                                      <p:cBhvr>
                                        <p:cTn id="70" dur="1000" fill="hold"/>
                                        <p:tgtEl>
                                          <p:spTgt spid="132">
                                            <p:txEl>
                                              <p:pRg st="8" end="8"/>
                                            </p:txEl>
                                          </p:spTgt>
                                        </p:tgtEl>
                                        <p:attrNameLst>
                                          <p:attrName>ppt_w</p:attrName>
                                        </p:attrNameLst>
                                      </p:cBhvr>
                                      <p:tavLst>
                                        <p:tav tm="0">
                                          <p:val>
                                            <p:fltVal val="0"/>
                                          </p:val>
                                        </p:tav>
                                        <p:tav tm="100000">
                                          <p:val>
                                            <p:strVal val="#ppt_w"/>
                                          </p:val>
                                        </p:tav>
                                      </p:tavLst>
                                    </p:anim>
                                    <p:anim calcmode="lin" valueType="num">
                                      <p:cBhvr>
                                        <p:cTn id="71" dur="1000" fill="hold"/>
                                        <p:tgtEl>
                                          <p:spTgt spid="132">
                                            <p:txEl>
                                              <p:pRg st="8" end="8"/>
                                            </p:txEl>
                                          </p:spTgt>
                                        </p:tgtEl>
                                        <p:attrNameLst>
                                          <p:attrName>ppt_h</p:attrName>
                                        </p:attrNameLst>
                                      </p:cBhvr>
                                      <p:tavLst>
                                        <p:tav tm="0">
                                          <p:val>
                                            <p:fltVal val="0"/>
                                          </p:val>
                                        </p:tav>
                                        <p:tav tm="100000">
                                          <p:val>
                                            <p:strVal val="#ppt_h"/>
                                          </p:val>
                                        </p:tav>
                                      </p:tavLst>
                                    </p:anim>
                                    <p:anim calcmode="lin" valueType="num">
                                      <p:cBhvr>
                                        <p:cTn id="72" dur="1000" fill="hold"/>
                                        <p:tgtEl>
                                          <p:spTgt spid="132">
                                            <p:txEl>
                                              <p:pRg st="8" end="8"/>
                                            </p:txEl>
                                          </p:spTgt>
                                        </p:tgtEl>
                                        <p:attrNameLst>
                                          <p:attrName>ppt_x</p:attrName>
                                        </p:attrNameLst>
                                      </p:cBhvr>
                                      <p:tavLst>
                                        <p:tav tm="0" fmla="#ppt_x+(cos(-2*pi*(1-$))*-#ppt_x-sin(-2*pi*(1-$))*(1-#ppt_y))*(1-$)">
                                          <p:val>
                                            <p:fltVal val="0"/>
                                          </p:val>
                                        </p:tav>
                                        <p:tav tm="100000">
                                          <p:val>
                                            <p:fltVal val="1"/>
                                          </p:val>
                                        </p:tav>
                                      </p:tavLst>
                                    </p:anim>
                                    <p:anim calcmode="lin" valueType="num">
                                      <p:cBhvr>
                                        <p:cTn id="73" dur="1000" fill="hold"/>
                                        <p:tgtEl>
                                          <p:spTgt spid="132">
                                            <p:txEl>
                                              <p:pRg st="8" end="8"/>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 grpId="0" build="p" bldLvl="5" animBg="1" advAuto="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457200" y="1"/>
            <a:ext cx="8229600" cy="571500"/>
          </a:xfrm>
        </p:spPr>
        <p:txBody>
          <a:bodyPr>
            <a:normAutofit fontScale="90000"/>
          </a:bodyPr>
          <a:lstStyle/>
          <a:p>
            <a:pPr algn="ctr"/>
            <a:r>
              <a:rPr lang="en-US" sz="4400" b="1" dirty="0"/>
              <a:t>2. Team Development (</a:t>
            </a:r>
            <a:r>
              <a:rPr lang="en-US" sz="4400" b="1" dirty="0" err="1"/>
              <a:t>Tuckman</a:t>
            </a:r>
            <a:r>
              <a:rPr lang="en-US" sz="4400" b="1" dirty="0"/>
              <a:t>)</a:t>
            </a:r>
          </a:p>
        </p:txBody>
      </p:sp>
      <p:pic>
        <p:nvPicPr>
          <p:cNvPr id="25603" name="il_fi" descr="http://techdoertimes.files.wordpress.com/2012/07/5-stages-team-growth.gif"/>
          <p:cNvPicPr>
            <a:picLocks noGrp="1"/>
          </p:cNvPicPr>
          <p:nvPr>
            <p:ph idx="1"/>
          </p:nvPr>
        </p:nvPicPr>
        <p:blipFill>
          <a:blip r:embed="rId3">
            <a:extLst>
              <a:ext uri="{28A0092B-C50C-407E-A947-70E740481C1C}">
                <a14:useLocalDpi xmlns:a14="http://schemas.microsoft.com/office/drawing/2010/main" val="0"/>
              </a:ext>
            </a:extLst>
          </a:blip>
          <a:stretch>
            <a:fillRect/>
          </a:stretch>
        </p:blipFill>
        <p:spPr>
          <a:xfrm>
            <a:off x="0" y="789709"/>
            <a:ext cx="9143999" cy="5001491"/>
          </a:xfrm>
        </p:spPr>
      </p:pic>
    </p:spTree>
    <p:extLst>
      <p:ext uri="{BB962C8B-B14F-4D97-AF65-F5344CB8AC3E}">
        <p14:creationId xmlns:p14="http://schemas.microsoft.com/office/powerpoint/2010/main" val="7645413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047" y="0"/>
            <a:ext cx="8229600" cy="602673"/>
          </a:xfrm>
        </p:spPr>
        <p:txBody>
          <a:bodyPr>
            <a:noAutofit/>
          </a:bodyPr>
          <a:lstStyle/>
          <a:p>
            <a:pPr algn="ctr"/>
            <a:r>
              <a:rPr lang="en-US" sz="4400" b="1" dirty="0"/>
              <a:t>Tuckman’s Model (</a:t>
            </a:r>
            <a:r>
              <a:rPr lang="en-US" sz="4400" b="1" i="1" dirty="0" err="1"/>
              <a:t>contd</a:t>
            </a:r>
            <a:r>
              <a:rPr lang="en-US" sz="4400" b="1" dirty="0"/>
              <a:t>)</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565888822"/>
              </p:ext>
            </p:extLst>
          </p:nvPr>
        </p:nvGraphicFramePr>
        <p:xfrm>
          <a:off x="0" y="675409"/>
          <a:ext cx="9144000" cy="4772629"/>
        </p:xfrm>
        <a:graphic>
          <a:graphicData uri="http://schemas.openxmlformats.org/drawingml/2006/table">
            <a:tbl>
              <a:tblPr firstRow="1" bandRow="1">
                <a:tableStyleId>{F5AB1C69-6EDB-4FF4-983F-18BD219EF322}</a:tableStyleId>
              </a:tblPr>
              <a:tblGrid>
                <a:gridCol w="1574800">
                  <a:extLst>
                    <a:ext uri="{9D8B030D-6E8A-4147-A177-3AD203B41FA5}">
                      <a16:colId xmlns:a16="http://schemas.microsoft.com/office/drawing/2014/main" val="20000"/>
                    </a:ext>
                  </a:extLst>
                </a:gridCol>
                <a:gridCol w="7569200">
                  <a:extLst>
                    <a:ext uri="{9D8B030D-6E8A-4147-A177-3AD203B41FA5}">
                      <a16:colId xmlns:a16="http://schemas.microsoft.com/office/drawing/2014/main" val="20001"/>
                    </a:ext>
                  </a:extLst>
                </a:gridCol>
              </a:tblGrid>
              <a:tr h="886691">
                <a:tc>
                  <a:txBody>
                    <a:bodyPr/>
                    <a:lstStyle/>
                    <a:p>
                      <a:r>
                        <a:rPr lang="en-US" sz="2000" b="1" dirty="0">
                          <a:solidFill>
                            <a:schemeClr val="tx1"/>
                          </a:solidFill>
                          <a:latin typeface="Arial" panose="020B0604020202020204" pitchFamily="34" charset="0"/>
                          <a:cs typeface="Arial" panose="020B0604020202020204" pitchFamily="34" charset="0"/>
                        </a:rPr>
                        <a:t>Forming</a:t>
                      </a:r>
                    </a:p>
                  </a:txBody>
                  <a:tcPr>
                    <a:solidFill>
                      <a:schemeClr val="bg2"/>
                    </a:solidFill>
                  </a:tcPr>
                </a:tc>
                <a:tc>
                  <a:txBody>
                    <a:bodyPr/>
                    <a:lstStyle/>
                    <a:p>
                      <a:r>
                        <a:rPr lang="en-US" sz="2000" b="0" dirty="0">
                          <a:solidFill>
                            <a:schemeClr val="tx1"/>
                          </a:solidFill>
                          <a:latin typeface="Arial" panose="020B0604020202020204" pitchFamily="34" charset="0"/>
                          <a:cs typeface="Arial" panose="020B0604020202020204" pitchFamily="34" charset="0"/>
                        </a:rPr>
                        <a:t>This is when group members first come together.  Most test each other to establish experience, skills,</a:t>
                      </a:r>
                      <a:r>
                        <a:rPr lang="en-US" sz="2000" b="0" baseline="0" dirty="0">
                          <a:solidFill>
                            <a:schemeClr val="tx1"/>
                          </a:solidFill>
                          <a:latin typeface="Arial" panose="020B0604020202020204" pitchFamily="34" charset="0"/>
                          <a:cs typeface="Arial" panose="020B0604020202020204" pitchFamily="34" charset="0"/>
                        </a:rPr>
                        <a:t> personality.  Conversation here is typically polite, formal, careful and guarded.</a:t>
                      </a:r>
                      <a:endParaRPr lang="en-US" sz="2000" b="0" dirty="0">
                        <a:solidFill>
                          <a:schemeClr val="tx1"/>
                        </a:solidFill>
                        <a:latin typeface="Arial" panose="020B0604020202020204" pitchFamily="34" charset="0"/>
                        <a:cs typeface="Arial" panose="020B0604020202020204" pitchFamily="34" charset="0"/>
                      </a:endParaRPr>
                    </a:p>
                  </a:txBody>
                  <a:tcPr>
                    <a:solidFill>
                      <a:schemeClr val="bg2"/>
                    </a:solidFill>
                  </a:tcPr>
                </a:tc>
                <a:extLst>
                  <a:ext uri="{0D108BD9-81ED-4DB2-BD59-A6C34878D82A}">
                    <a16:rowId xmlns:a16="http://schemas.microsoft.com/office/drawing/2014/main" val="10000"/>
                  </a:ext>
                </a:extLst>
              </a:tr>
              <a:tr h="861291">
                <a:tc>
                  <a:txBody>
                    <a:bodyPr/>
                    <a:lstStyle/>
                    <a:p>
                      <a:r>
                        <a:rPr lang="en-US" sz="2000" b="1" dirty="0">
                          <a:latin typeface="Arial" panose="020B0604020202020204" pitchFamily="34" charset="0"/>
                          <a:cs typeface="Arial" panose="020B0604020202020204" pitchFamily="34" charset="0"/>
                        </a:rPr>
                        <a:t>Storming</a:t>
                      </a:r>
                    </a:p>
                  </a:txBody>
                  <a:tcPr/>
                </a:tc>
                <a:tc>
                  <a:txBody>
                    <a:bodyPr/>
                    <a:lstStyle/>
                    <a:p>
                      <a:r>
                        <a:rPr lang="en-US" sz="2000" dirty="0">
                          <a:latin typeface="Arial" panose="020B0604020202020204" pitchFamily="34" charset="0"/>
                          <a:cs typeface="Arial" panose="020B0604020202020204" pitchFamily="34" charset="0"/>
                        </a:rPr>
                        <a:t>This can involve a bit</a:t>
                      </a:r>
                      <a:r>
                        <a:rPr lang="en-US" sz="2000" baseline="0" dirty="0">
                          <a:latin typeface="Arial" panose="020B0604020202020204" pitchFamily="34" charset="0"/>
                          <a:cs typeface="Arial" panose="020B0604020202020204" pitchFamily="34" charset="0"/>
                        </a:rPr>
                        <a:t> of infighting, as people establish roles, vie for positions, confront each other’s strengths and weaknesses; some members can be sidelined.</a:t>
                      </a:r>
                      <a:endParaRPr lang="en-US"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1"/>
                  </a:ext>
                </a:extLst>
              </a:tr>
              <a:tr h="848591">
                <a:tc>
                  <a:txBody>
                    <a:bodyPr/>
                    <a:lstStyle/>
                    <a:p>
                      <a:r>
                        <a:rPr lang="en-US" sz="2000" b="1" dirty="0">
                          <a:latin typeface="Arial" panose="020B0604020202020204" pitchFamily="34" charset="0"/>
                          <a:cs typeface="Arial" panose="020B0604020202020204" pitchFamily="34" charset="0"/>
                        </a:rPr>
                        <a:t>Norming</a:t>
                      </a:r>
                    </a:p>
                  </a:txBody>
                  <a:tcPr/>
                </a:tc>
                <a:tc>
                  <a:txBody>
                    <a:bodyPr/>
                    <a:lstStyle/>
                    <a:p>
                      <a:r>
                        <a:rPr lang="en-US" sz="2000" dirty="0">
                          <a:latin typeface="Arial" panose="020B0604020202020204" pitchFamily="34" charset="0"/>
                          <a:cs typeface="Arial" panose="020B0604020202020204" pitchFamily="34" charset="0"/>
                        </a:rPr>
                        <a:t>The DOING</a:t>
                      </a:r>
                      <a:r>
                        <a:rPr lang="en-US" sz="2000" baseline="0" dirty="0">
                          <a:latin typeface="Arial" panose="020B0604020202020204" pitchFamily="34" charset="0"/>
                          <a:cs typeface="Arial" panose="020B0604020202020204" pitchFamily="34" charset="0"/>
                        </a:rPr>
                        <a:t> STAGE.  Work is started and the team is getting </a:t>
                      </a:r>
                      <a:r>
                        <a:rPr lang="en-US" sz="2000" baseline="0" dirty="0" err="1">
                          <a:latin typeface="Arial" panose="020B0604020202020204" pitchFamily="34" charset="0"/>
                          <a:cs typeface="Arial" panose="020B0604020202020204" pitchFamily="34" charset="0"/>
                        </a:rPr>
                        <a:t>organised</a:t>
                      </a:r>
                      <a:r>
                        <a:rPr lang="en-US" sz="2000" baseline="0" dirty="0">
                          <a:latin typeface="Arial" panose="020B0604020202020204" pitchFamily="34" charset="0"/>
                          <a:cs typeface="Arial" panose="020B0604020202020204" pitchFamily="34" charset="0"/>
                        </a:rPr>
                        <a:t> and establishing how it will work; focused on task.  Established ways of working are used.</a:t>
                      </a:r>
                      <a:endParaRPr lang="en-US"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2"/>
                  </a:ext>
                </a:extLst>
              </a:tr>
              <a:tr h="718217">
                <a:tc>
                  <a:txBody>
                    <a:bodyPr/>
                    <a:lstStyle/>
                    <a:p>
                      <a:r>
                        <a:rPr lang="en-US" sz="2000" b="1" dirty="0">
                          <a:latin typeface="Arial" panose="020B0604020202020204" pitchFamily="34" charset="0"/>
                          <a:cs typeface="Arial" panose="020B0604020202020204" pitchFamily="34" charset="0"/>
                        </a:rPr>
                        <a:t>Performing</a:t>
                      </a:r>
                    </a:p>
                  </a:txBody>
                  <a:tcPr/>
                </a:tc>
                <a:tc>
                  <a:txBody>
                    <a:bodyPr/>
                    <a:lstStyle/>
                    <a:p>
                      <a:r>
                        <a:rPr lang="en-US" sz="2000" dirty="0">
                          <a:solidFill>
                            <a:srgbClr val="FF0000"/>
                          </a:solidFill>
                          <a:latin typeface="Arial" panose="020B0604020202020204" pitchFamily="34" charset="0"/>
                          <a:cs typeface="Arial" panose="020B0604020202020204" pitchFamily="34" charset="0"/>
                        </a:rPr>
                        <a:t>The group becomes a </a:t>
                      </a:r>
                      <a:r>
                        <a:rPr lang="en-US" sz="2000" b="1" dirty="0">
                          <a:solidFill>
                            <a:srgbClr val="FF0000"/>
                          </a:solidFill>
                          <a:latin typeface="Arial" panose="020B0604020202020204" pitchFamily="34" charset="0"/>
                          <a:cs typeface="Arial" panose="020B0604020202020204" pitchFamily="34" charset="0"/>
                        </a:rPr>
                        <a:t>TEAM</a:t>
                      </a:r>
                      <a:r>
                        <a:rPr lang="en-US" sz="2000" dirty="0">
                          <a:latin typeface="Arial" panose="020B0604020202020204" pitchFamily="34" charset="0"/>
                          <a:cs typeface="Arial" panose="020B0604020202020204" pitchFamily="34" charset="0"/>
                        </a:rPr>
                        <a:t>, full identity and provides</a:t>
                      </a:r>
                      <a:r>
                        <a:rPr lang="en-US" sz="2000" baseline="0" dirty="0">
                          <a:latin typeface="Arial" panose="020B0604020202020204" pitchFamily="34" charset="0"/>
                          <a:cs typeface="Arial" panose="020B0604020202020204" pitchFamily="34" charset="0"/>
                        </a:rPr>
                        <a:t> support and cohesion.  It is a mature phase, with all working effectively towards goals.</a:t>
                      </a:r>
                      <a:endParaRPr lang="en-US"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3"/>
                  </a:ext>
                </a:extLst>
              </a:tr>
              <a:tr h="749269">
                <a:tc>
                  <a:txBody>
                    <a:bodyPr/>
                    <a:lstStyle/>
                    <a:p>
                      <a:r>
                        <a:rPr lang="en-US" sz="2000" b="1" dirty="0">
                          <a:latin typeface="Arial" panose="020B0604020202020204" pitchFamily="34" charset="0"/>
                          <a:cs typeface="Arial" panose="020B0604020202020204" pitchFamily="34" charset="0"/>
                        </a:rPr>
                        <a:t>Adjourning/Moving on</a:t>
                      </a:r>
                    </a:p>
                  </a:txBody>
                  <a:tcPr/>
                </a:tc>
                <a:tc>
                  <a:txBody>
                    <a:bodyPr/>
                    <a:lstStyle/>
                    <a:p>
                      <a:r>
                        <a:rPr lang="en-US" sz="2000" dirty="0">
                          <a:latin typeface="Arial" panose="020B0604020202020204" pitchFamily="34" charset="0"/>
                          <a:cs typeface="Arial" panose="020B0604020202020204" pitchFamily="34" charset="0"/>
                        </a:rPr>
                        <a:t>With the task complete, the team moves on.  A sense</a:t>
                      </a:r>
                      <a:r>
                        <a:rPr lang="en-US" sz="2000" baseline="0" dirty="0">
                          <a:latin typeface="Arial" panose="020B0604020202020204" pitchFamily="34" charset="0"/>
                          <a:cs typeface="Arial" panose="020B0604020202020204" pitchFamily="34" charset="0"/>
                        </a:rPr>
                        <a:t> of sadness and concern for the future can be felt.  </a:t>
                      </a:r>
                      <a:endParaRPr lang="en-US"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4"/>
                  </a:ext>
                </a:extLst>
              </a:tr>
            </a:tbl>
          </a:graphicData>
        </a:graphic>
      </p:graphicFrame>
      <p:sp>
        <p:nvSpPr>
          <p:cNvPr id="3" name="TextBox 2"/>
          <p:cNvSpPr txBox="1"/>
          <p:nvPr/>
        </p:nvSpPr>
        <p:spPr>
          <a:xfrm>
            <a:off x="3059832" y="6022776"/>
            <a:ext cx="5616624" cy="369332"/>
          </a:xfrm>
          <a:prstGeom prst="rect">
            <a:avLst/>
          </a:prstGeom>
          <a:noFill/>
        </p:spPr>
        <p:txBody>
          <a:bodyPr wrap="square" rtlCol="0">
            <a:spAutoFit/>
          </a:bodyPr>
          <a:lstStyle/>
          <a:p>
            <a:r>
              <a:rPr lang="en-US" dirty="0" err="1"/>
              <a:t>Tuckman</a:t>
            </a:r>
            <a:r>
              <a:rPr lang="en-US" dirty="0"/>
              <a:t> (1965) cited in Arnold &amp; Randall </a:t>
            </a:r>
            <a:r>
              <a:rPr lang="en-US" i="1" dirty="0"/>
              <a:t>et al </a:t>
            </a:r>
            <a:r>
              <a:rPr lang="en-US" dirty="0"/>
              <a:t>(2010)</a:t>
            </a:r>
          </a:p>
        </p:txBody>
      </p:sp>
    </p:spTree>
    <p:extLst>
      <p:ext uri="{BB962C8B-B14F-4D97-AF65-F5344CB8AC3E}">
        <p14:creationId xmlns:p14="http://schemas.microsoft.com/office/powerpoint/2010/main" val="19888368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33D3A-42A4-2771-B563-EED81230A960}"/>
              </a:ext>
            </a:extLst>
          </p:cNvPr>
          <p:cNvSpPr>
            <a:spLocks noGrp="1"/>
          </p:cNvSpPr>
          <p:nvPr>
            <p:ph type="title"/>
          </p:nvPr>
        </p:nvSpPr>
        <p:spPr>
          <a:xfrm>
            <a:off x="0" y="0"/>
            <a:ext cx="9144000" cy="436418"/>
          </a:xfrm>
        </p:spPr>
        <p:txBody>
          <a:bodyPr>
            <a:normAutofit fontScale="90000"/>
          </a:bodyPr>
          <a:lstStyle/>
          <a:p>
            <a:br>
              <a:rPr lang="en-US" sz="3600" b="1" dirty="0"/>
            </a:br>
            <a:r>
              <a:rPr lang="en-US" sz="4400" b="1" dirty="0"/>
              <a:t>Stages of Team Development </a:t>
            </a:r>
            <a:br>
              <a:rPr lang="en-US" sz="4400" b="1" dirty="0"/>
            </a:br>
            <a:endParaRPr lang="en-GB" dirty="0"/>
          </a:p>
        </p:txBody>
      </p:sp>
      <p:pic>
        <p:nvPicPr>
          <p:cNvPr id="6" name="Content Placeholder 5" descr="A diagram of stages of development&#10;&#10;AI-generated content may be incorrect.">
            <a:extLst>
              <a:ext uri="{FF2B5EF4-FFF2-40B4-BE49-F238E27FC236}">
                <a16:creationId xmlns:a16="http://schemas.microsoft.com/office/drawing/2014/main" id="{046375D5-26A3-BA5C-CF74-E7DAA9ECAFCC}"/>
              </a:ext>
            </a:extLst>
          </p:cNvPr>
          <p:cNvPicPr>
            <a:picLocks noGrp="1" noChangeAspect="1"/>
          </p:cNvPicPr>
          <p:nvPr>
            <p:ph sz="half" idx="1"/>
          </p:nvPr>
        </p:nvPicPr>
        <p:blipFill>
          <a:blip r:embed="rId2"/>
          <a:stretch>
            <a:fillRect/>
          </a:stretch>
        </p:blipFill>
        <p:spPr>
          <a:xfrm>
            <a:off x="-88899" y="1049483"/>
            <a:ext cx="4338782" cy="3828046"/>
          </a:xfrm>
          <a:prstGeom prst="rect">
            <a:avLst/>
          </a:prstGeom>
        </p:spPr>
      </p:pic>
      <p:sp>
        <p:nvSpPr>
          <p:cNvPr id="4" name="Content Placeholder 3">
            <a:extLst>
              <a:ext uri="{FF2B5EF4-FFF2-40B4-BE49-F238E27FC236}">
                <a16:creationId xmlns:a16="http://schemas.microsoft.com/office/drawing/2014/main" id="{AEA48D74-19EE-9F48-70C7-98A0B416AD5C}"/>
              </a:ext>
            </a:extLst>
          </p:cNvPr>
          <p:cNvSpPr>
            <a:spLocks noGrp="1"/>
          </p:cNvSpPr>
          <p:nvPr>
            <p:ph sz="half" idx="2"/>
          </p:nvPr>
        </p:nvSpPr>
        <p:spPr>
          <a:xfrm>
            <a:off x="4249882" y="540327"/>
            <a:ext cx="5029200" cy="5268190"/>
          </a:xfrm>
        </p:spPr>
        <p:txBody>
          <a:bodyPr>
            <a:normAutofit fontScale="92500" lnSpcReduction="10000"/>
          </a:bodyPr>
          <a:lstStyle/>
          <a:p>
            <a:pPr marL="0" lvl="2">
              <a:lnSpc>
                <a:spcPct val="110000"/>
              </a:lnSpc>
            </a:pPr>
            <a:r>
              <a:rPr lang="en-US" altLang="en-US" sz="2400" b="1" dirty="0"/>
              <a:t>Forming:</a:t>
            </a:r>
            <a:r>
              <a:rPr lang="en-US" altLang="en-US" sz="2400" dirty="0"/>
              <a:t> </a:t>
            </a:r>
            <a:r>
              <a:rPr lang="en-US" altLang="en-US" sz="1800" dirty="0"/>
              <a:t>lack of trust, </a:t>
            </a:r>
            <a:r>
              <a:rPr lang="en-US" altLang="en-US" sz="1800" u="sng" dirty="0"/>
              <a:t>uncertainty</a:t>
            </a:r>
            <a:r>
              <a:rPr lang="en-US" altLang="en-US" sz="1800" dirty="0"/>
              <a:t>, unclear expectations, lack of participation self-centeredness. Goal = trust building &amp; cohesiveness</a:t>
            </a:r>
          </a:p>
          <a:p>
            <a:pPr marL="0" lvl="2">
              <a:lnSpc>
                <a:spcPct val="110000"/>
              </a:lnSpc>
            </a:pPr>
            <a:r>
              <a:rPr lang="en-US" altLang="en-US" sz="2400" b="1" dirty="0"/>
              <a:t>Storming:</a:t>
            </a:r>
            <a:r>
              <a:rPr lang="en-US" altLang="en-US" sz="2400" dirty="0"/>
              <a:t> </a:t>
            </a:r>
            <a:r>
              <a:rPr lang="en-US" altLang="en-US" sz="1800" u="sng" dirty="0"/>
              <a:t>conflict</a:t>
            </a:r>
            <a:r>
              <a:rPr lang="en-US" altLang="en-US" sz="1800" dirty="0"/>
              <a:t>, disagreements over roles, leadership, goals, process. Goal = communication &amp; decision making</a:t>
            </a:r>
          </a:p>
          <a:p>
            <a:pPr marL="0" lvl="2">
              <a:lnSpc>
                <a:spcPct val="110000"/>
              </a:lnSpc>
            </a:pPr>
            <a:r>
              <a:rPr lang="en-US" altLang="en-US" sz="2400" b="1" dirty="0"/>
              <a:t>Norming</a:t>
            </a:r>
            <a:r>
              <a:rPr lang="en-US" altLang="en-US" sz="2400" dirty="0"/>
              <a:t>: </a:t>
            </a:r>
            <a:r>
              <a:rPr lang="en-US" altLang="en-US" sz="1800" dirty="0"/>
              <a:t>begin to function as a unit, norms emerge, clarify mission, identify member’s roles, leadership direction. Goal = organization &amp; action plan</a:t>
            </a:r>
          </a:p>
          <a:p>
            <a:pPr marL="0" lvl="2">
              <a:lnSpc>
                <a:spcPct val="110000"/>
              </a:lnSpc>
            </a:pPr>
            <a:r>
              <a:rPr lang="en-US" altLang="en-US" sz="2600" b="1" dirty="0"/>
              <a:t>Performing</a:t>
            </a:r>
            <a:r>
              <a:rPr lang="en-US" altLang="en-US" sz="2600" dirty="0"/>
              <a:t>: </a:t>
            </a:r>
            <a:r>
              <a:rPr lang="en-US" altLang="en-US" sz="1800" dirty="0"/>
              <a:t>to become cohesive team and reach performing stage takes time. Goal = collaboration &amp; results</a:t>
            </a:r>
          </a:p>
          <a:p>
            <a:pPr marL="0" lvl="2">
              <a:lnSpc>
                <a:spcPct val="110000"/>
              </a:lnSpc>
            </a:pPr>
            <a:r>
              <a:rPr lang="en-US" altLang="en-US" sz="2600" b="1" dirty="0"/>
              <a:t>Adjourning</a:t>
            </a:r>
            <a:r>
              <a:rPr lang="en-US" altLang="en-US" sz="1800" dirty="0"/>
              <a:t>:</a:t>
            </a:r>
            <a:r>
              <a:rPr lang="en-US" altLang="en-US" sz="1800" b="1" dirty="0"/>
              <a:t> </a:t>
            </a:r>
            <a:r>
              <a:rPr lang="en-US" altLang="en-US" sz="1800" b="1" dirty="0">
                <a:sym typeface="Wingdings" panose="05000000000000000000" pitchFamily="2" charset="2"/>
              </a:rPr>
              <a:t> New Cycle with </a:t>
            </a:r>
            <a:r>
              <a:rPr lang="en-US" altLang="en-US" sz="1800" dirty="0"/>
              <a:t>every new assignment, team decay, crisis, change in members, etc.  </a:t>
            </a:r>
          </a:p>
          <a:p>
            <a:endParaRPr lang="en-GB" dirty="0"/>
          </a:p>
        </p:txBody>
      </p:sp>
    </p:spTree>
    <p:extLst>
      <p:ext uri="{BB962C8B-B14F-4D97-AF65-F5344CB8AC3E}">
        <p14:creationId xmlns:p14="http://schemas.microsoft.com/office/powerpoint/2010/main" val="39930259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B1644-8A06-3315-3FE7-70CD5C381AE1}"/>
              </a:ext>
            </a:extLst>
          </p:cNvPr>
          <p:cNvSpPr>
            <a:spLocks noGrp="1"/>
          </p:cNvSpPr>
          <p:nvPr>
            <p:ph type="title"/>
          </p:nvPr>
        </p:nvSpPr>
        <p:spPr>
          <a:xfrm>
            <a:off x="-176645" y="0"/>
            <a:ext cx="9528463" cy="623455"/>
          </a:xfrm>
        </p:spPr>
        <p:txBody>
          <a:bodyPr>
            <a:normAutofit/>
          </a:bodyPr>
          <a:lstStyle/>
          <a:p>
            <a:r>
              <a:rPr lang="en-GB" sz="3200" b="1" dirty="0"/>
              <a:t>How do you help teams become more effective?</a:t>
            </a:r>
          </a:p>
        </p:txBody>
      </p:sp>
      <p:sp>
        <p:nvSpPr>
          <p:cNvPr id="3" name="Content Placeholder 2">
            <a:extLst>
              <a:ext uri="{FF2B5EF4-FFF2-40B4-BE49-F238E27FC236}">
                <a16:creationId xmlns:a16="http://schemas.microsoft.com/office/drawing/2014/main" id="{AF1FE1C2-B055-DF60-7E05-A9C5F5559ABC}"/>
              </a:ext>
            </a:extLst>
          </p:cNvPr>
          <p:cNvSpPr>
            <a:spLocks noGrp="1"/>
          </p:cNvSpPr>
          <p:nvPr>
            <p:ph idx="1"/>
          </p:nvPr>
        </p:nvSpPr>
        <p:spPr>
          <a:xfrm>
            <a:off x="0" y="623454"/>
            <a:ext cx="9144000" cy="5091545"/>
          </a:xfrm>
        </p:spPr>
        <p:txBody>
          <a:bodyPr>
            <a:normAutofit fontScale="77500" lnSpcReduction="20000"/>
          </a:bodyPr>
          <a:lstStyle/>
          <a:p>
            <a:pPr marL="457200" indent="-457200">
              <a:buFont typeface="+mj-lt"/>
              <a:buAutoNum type="arabicPeriod"/>
            </a:pPr>
            <a:r>
              <a:rPr lang="en-US" sz="2800" b="1" dirty="0">
                <a:latin typeface="Aptos" panose="020B0004020202020204" pitchFamily="34" charset="0"/>
              </a:rPr>
              <a:t>Selection</a:t>
            </a:r>
            <a:r>
              <a:rPr lang="en-US" sz="2800" dirty="0">
                <a:latin typeface="Aptos" panose="020B0004020202020204" pitchFamily="34" charset="0"/>
              </a:rPr>
              <a:t> </a:t>
            </a:r>
            <a:r>
              <a:rPr lang="en-US" sz="2800" dirty="0">
                <a:latin typeface="Aptos" panose="020B0004020202020204" pitchFamily="34" charset="0"/>
                <a:sym typeface="Wingdings" panose="05000000000000000000" pitchFamily="2" charset="2"/>
              </a:rPr>
              <a:t> based on expertise necessary for task accomplishments</a:t>
            </a:r>
          </a:p>
          <a:p>
            <a:pPr marL="457200" indent="-457200">
              <a:buFont typeface="+mj-lt"/>
              <a:buAutoNum type="arabicPeriod"/>
            </a:pPr>
            <a:r>
              <a:rPr lang="en-US" sz="2800" b="1" dirty="0">
                <a:latin typeface="Aptos" panose="020B0004020202020204" pitchFamily="34" charset="0"/>
                <a:sym typeface="Wingdings" panose="05000000000000000000" pitchFamily="2" charset="2"/>
              </a:rPr>
              <a:t>Shared accountability </a:t>
            </a:r>
            <a:r>
              <a:rPr lang="en-US" sz="2800" dirty="0">
                <a:latin typeface="Aptos" panose="020B0004020202020204" pitchFamily="34" charset="0"/>
                <a:sym typeface="Wingdings" panose="05000000000000000000" pitchFamily="2" charset="2"/>
              </a:rPr>
              <a:t> reward cooperation rather than competition, practice fairness / justice / equity</a:t>
            </a:r>
          </a:p>
          <a:p>
            <a:pPr marL="457200" indent="-457200">
              <a:buFont typeface="+mj-lt"/>
              <a:buAutoNum type="arabicPeriod"/>
            </a:pPr>
            <a:r>
              <a:rPr lang="en-US" sz="2800" b="1" dirty="0">
                <a:latin typeface="Aptos" panose="020B0004020202020204" pitchFamily="34" charset="0"/>
              </a:rPr>
              <a:t>Training</a:t>
            </a:r>
            <a:r>
              <a:rPr lang="en-US" sz="2800" dirty="0">
                <a:latin typeface="Aptos" panose="020B0004020202020204" pitchFamily="34" charset="0"/>
              </a:rPr>
              <a:t> </a:t>
            </a:r>
            <a:r>
              <a:rPr lang="en-US" sz="2800" dirty="0">
                <a:latin typeface="Aptos" panose="020B0004020202020204" pitchFamily="34" charset="0"/>
                <a:sym typeface="Wingdings" panose="05000000000000000000" pitchFamily="2" charset="2"/>
              </a:rPr>
              <a:t> for self-managed teams need to be trained on how to function without direct supervision. Other teams can benefit from group decision making training, conflict handling, team building etc.</a:t>
            </a:r>
          </a:p>
          <a:p>
            <a:pPr marL="457200" indent="-457200">
              <a:buFont typeface="+mj-lt"/>
              <a:buAutoNum type="arabicPeriod"/>
            </a:pPr>
            <a:r>
              <a:rPr lang="en-US" sz="2800" b="1" dirty="0">
                <a:latin typeface="Aptos" panose="020B0004020202020204" pitchFamily="34" charset="0"/>
                <a:sym typeface="Wingdings" panose="05000000000000000000" pitchFamily="2" charset="2"/>
              </a:rPr>
              <a:t>Reward structure  </a:t>
            </a:r>
            <a:r>
              <a:rPr lang="en-US" sz="2800" dirty="0">
                <a:latin typeface="Aptos" panose="020B0004020202020204" pitchFamily="34" charset="0"/>
                <a:sym typeface="Wingdings" panose="05000000000000000000" pitchFamily="2" charset="2"/>
              </a:rPr>
              <a:t>team itself established performance appraisal system</a:t>
            </a:r>
          </a:p>
          <a:p>
            <a:pPr marL="457200" indent="-457200">
              <a:buFont typeface="+mj-lt"/>
              <a:buAutoNum type="arabicPeriod"/>
            </a:pPr>
            <a:r>
              <a:rPr lang="en-US" sz="2800" b="1" dirty="0">
                <a:latin typeface="Aptos" panose="020B0004020202020204" pitchFamily="34" charset="0"/>
              </a:rPr>
              <a:t>Organizational structure </a:t>
            </a:r>
            <a:r>
              <a:rPr lang="en-US" sz="2800" dirty="0">
                <a:latin typeface="Aptos" panose="020B0004020202020204" pitchFamily="34" charset="0"/>
                <a:sym typeface="Wingdings" panose="05000000000000000000" pitchFamily="2" charset="2"/>
              </a:rPr>
              <a:t> hierarchy, span of control, how people are grouped, allocation of responsibilities, coordination of activities, integration of activities</a:t>
            </a:r>
          </a:p>
          <a:p>
            <a:pPr marL="457200" indent="-457200">
              <a:buFont typeface="+mj-lt"/>
              <a:buAutoNum type="arabicPeriod"/>
            </a:pPr>
            <a:r>
              <a:rPr lang="en-US" sz="2800" b="1" dirty="0">
                <a:latin typeface="Aptos" panose="020B0004020202020204" pitchFamily="34" charset="0"/>
                <a:sym typeface="Wingdings" panose="05000000000000000000" pitchFamily="2" charset="2"/>
              </a:rPr>
              <a:t>Culture </a:t>
            </a:r>
            <a:r>
              <a:rPr lang="en-US" sz="2800" dirty="0">
                <a:latin typeface="Aptos" panose="020B0004020202020204" pitchFamily="34" charset="0"/>
                <a:sym typeface="Wingdings" panose="05000000000000000000" pitchFamily="2" charset="2"/>
              </a:rPr>
              <a:t>  culture of trust, teamwork, collaboration, shared purpose, cohesion, ethic of contribution, create system that values rewards collaboration </a:t>
            </a:r>
            <a:endParaRPr lang="en-US" sz="2800" b="1" dirty="0">
              <a:latin typeface="Aptos" panose="020B0004020202020204" pitchFamily="34" charset="0"/>
            </a:endParaRPr>
          </a:p>
          <a:p>
            <a:endParaRPr lang="en-GB" dirty="0"/>
          </a:p>
        </p:txBody>
      </p:sp>
    </p:spTree>
    <p:extLst>
      <p:ext uri="{BB962C8B-B14F-4D97-AF65-F5344CB8AC3E}">
        <p14:creationId xmlns:p14="http://schemas.microsoft.com/office/powerpoint/2010/main" val="15467317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F0266-F340-12F9-FA23-E2AD178729FF}"/>
              </a:ext>
            </a:extLst>
          </p:cNvPr>
          <p:cNvSpPr>
            <a:spLocks noGrp="1"/>
          </p:cNvSpPr>
          <p:nvPr>
            <p:ph type="title"/>
          </p:nvPr>
        </p:nvSpPr>
        <p:spPr>
          <a:xfrm>
            <a:off x="-114301" y="0"/>
            <a:ext cx="9424555" cy="654627"/>
          </a:xfrm>
        </p:spPr>
        <p:txBody>
          <a:bodyPr>
            <a:normAutofit fontScale="90000"/>
          </a:bodyPr>
          <a:lstStyle/>
          <a:p>
            <a:br>
              <a:rPr lang="en-US" b="1" dirty="0"/>
            </a:br>
            <a:r>
              <a:rPr lang="en-US" sz="4000" b="1" dirty="0">
                <a:latin typeface="Aptos" panose="020B0004020202020204" pitchFamily="34" charset="0"/>
              </a:rPr>
              <a:t>What are characteristics of effective teams?</a:t>
            </a:r>
            <a:br>
              <a:rPr lang="en-US" sz="4000" b="1" dirty="0">
                <a:latin typeface="Aptos" panose="020B0004020202020204" pitchFamily="34" charset="0"/>
              </a:rPr>
            </a:br>
            <a:endParaRPr lang="en-GB" dirty="0">
              <a:latin typeface="Aptos" panose="020B0004020202020204" pitchFamily="34" charset="0"/>
            </a:endParaRPr>
          </a:p>
        </p:txBody>
      </p:sp>
      <p:sp>
        <p:nvSpPr>
          <p:cNvPr id="3" name="Content Placeholder 2">
            <a:extLst>
              <a:ext uri="{FF2B5EF4-FFF2-40B4-BE49-F238E27FC236}">
                <a16:creationId xmlns:a16="http://schemas.microsoft.com/office/drawing/2014/main" id="{493AB965-1443-5F6B-3160-4CCA14676C25}"/>
              </a:ext>
            </a:extLst>
          </p:cNvPr>
          <p:cNvSpPr>
            <a:spLocks noGrp="1"/>
          </p:cNvSpPr>
          <p:nvPr>
            <p:ph idx="1"/>
          </p:nvPr>
        </p:nvSpPr>
        <p:spPr>
          <a:xfrm>
            <a:off x="0" y="654627"/>
            <a:ext cx="9144000" cy="4862946"/>
          </a:xfrm>
        </p:spPr>
        <p:txBody>
          <a:bodyPr>
            <a:normAutofit/>
          </a:bodyPr>
          <a:lstStyle/>
          <a:p>
            <a:pPr marL="465887" indent="-465887"/>
            <a:r>
              <a:rPr lang="en-US" dirty="0">
                <a:latin typeface="Aptos" panose="020B0004020202020204" pitchFamily="34" charset="0"/>
              </a:rPr>
              <a:t>They have a </a:t>
            </a:r>
            <a:r>
              <a:rPr lang="en-US" b="1" u="sng" dirty="0">
                <a:latin typeface="Aptos" panose="020B0004020202020204" pitchFamily="34" charset="0"/>
              </a:rPr>
              <a:t>sense of urgency</a:t>
            </a:r>
            <a:r>
              <a:rPr lang="en-US" dirty="0">
                <a:latin typeface="Aptos" panose="020B0004020202020204" pitchFamily="34" charset="0"/>
              </a:rPr>
              <a:t>, demanding performance standards, and direction.</a:t>
            </a:r>
          </a:p>
          <a:p>
            <a:pPr marL="465887" indent="-465887"/>
            <a:r>
              <a:rPr lang="en-US" dirty="0">
                <a:latin typeface="Aptos" panose="020B0004020202020204" pitchFamily="34" charset="0"/>
              </a:rPr>
              <a:t>Members are </a:t>
            </a:r>
            <a:r>
              <a:rPr lang="en-US" b="1" u="sng" dirty="0">
                <a:latin typeface="Aptos" panose="020B0004020202020204" pitchFamily="34" charset="0"/>
              </a:rPr>
              <a:t>selected for skills</a:t>
            </a:r>
            <a:r>
              <a:rPr lang="en-US" b="1" dirty="0">
                <a:latin typeface="Aptos" panose="020B0004020202020204" pitchFamily="34" charset="0"/>
              </a:rPr>
              <a:t>, </a:t>
            </a:r>
            <a:r>
              <a:rPr lang="en-US" dirty="0">
                <a:latin typeface="Aptos" panose="020B0004020202020204" pitchFamily="34" charset="0"/>
              </a:rPr>
              <a:t>not personality.</a:t>
            </a:r>
          </a:p>
          <a:p>
            <a:pPr marL="465887" indent="-465887"/>
            <a:r>
              <a:rPr lang="en-US" dirty="0">
                <a:latin typeface="Aptos" panose="020B0004020202020204" pitchFamily="34" charset="0"/>
              </a:rPr>
              <a:t>Attention is paid to first meetings and actions.</a:t>
            </a:r>
          </a:p>
          <a:p>
            <a:pPr marL="465887" indent="-465887"/>
            <a:r>
              <a:rPr lang="en-US" dirty="0">
                <a:latin typeface="Aptos" panose="020B0004020202020204" pitchFamily="34" charset="0"/>
              </a:rPr>
              <a:t>Rules of conduct are developed at the outset.</a:t>
            </a:r>
          </a:p>
          <a:p>
            <a:pPr marL="465887" indent="-465887"/>
            <a:r>
              <a:rPr lang="en-US" dirty="0">
                <a:latin typeface="Aptos" panose="020B0004020202020204" pitchFamily="34" charset="0"/>
              </a:rPr>
              <a:t>Teams seize upon immediate performance-oriented tasks and goals.</a:t>
            </a:r>
          </a:p>
          <a:p>
            <a:pPr marL="465887" indent="-465887"/>
            <a:r>
              <a:rPr lang="en-US" dirty="0">
                <a:latin typeface="Aptos" panose="020B0004020202020204" pitchFamily="34" charset="0"/>
              </a:rPr>
              <a:t>The group is challenged regularly.</a:t>
            </a:r>
          </a:p>
          <a:p>
            <a:pPr marL="465887" indent="-465887"/>
            <a:r>
              <a:rPr lang="en-US" dirty="0">
                <a:latin typeface="Aptos" panose="020B0004020202020204" pitchFamily="34" charset="0"/>
              </a:rPr>
              <a:t>Spend lots of time together to develop trust.</a:t>
            </a:r>
          </a:p>
          <a:p>
            <a:pPr marL="465887" indent="-465887"/>
            <a:r>
              <a:rPr lang="en-US" dirty="0">
                <a:latin typeface="Aptos" panose="020B0004020202020204" pitchFamily="34" charset="0"/>
              </a:rPr>
              <a:t>Team members are provided positive feedback, recognition, and reward.</a:t>
            </a:r>
          </a:p>
          <a:p>
            <a:endParaRPr lang="en-GB" dirty="0"/>
          </a:p>
        </p:txBody>
      </p:sp>
    </p:spTree>
    <p:extLst>
      <p:ext uri="{BB962C8B-B14F-4D97-AF65-F5344CB8AC3E}">
        <p14:creationId xmlns:p14="http://schemas.microsoft.com/office/powerpoint/2010/main" val="18355528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3635" y="0"/>
            <a:ext cx="8229600" cy="706582"/>
          </a:xfrm>
        </p:spPr>
        <p:txBody>
          <a:bodyPr>
            <a:normAutofit fontScale="90000"/>
          </a:bodyPr>
          <a:lstStyle/>
          <a:p>
            <a:pPr algn="ctr"/>
            <a:r>
              <a:rPr lang="en-US" sz="4400" dirty="0"/>
              <a:t>3. Team Roles (</a:t>
            </a:r>
            <a:r>
              <a:rPr lang="en-US" sz="4400" dirty="0" err="1"/>
              <a:t>Belbin</a:t>
            </a:r>
            <a:r>
              <a:rPr lang="en-US" sz="4400" dirty="0"/>
              <a:t>)</a:t>
            </a:r>
          </a:p>
        </p:txBody>
      </p:sp>
      <p:sp>
        <p:nvSpPr>
          <p:cNvPr id="3" name="Content Placeholder 2"/>
          <p:cNvSpPr>
            <a:spLocks noGrp="1"/>
          </p:cNvSpPr>
          <p:nvPr>
            <p:ph idx="1"/>
          </p:nvPr>
        </p:nvSpPr>
        <p:spPr>
          <a:xfrm>
            <a:off x="0" y="706582"/>
            <a:ext cx="9144000" cy="4946073"/>
          </a:xfrm>
        </p:spPr>
        <p:txBody>
          <a:bodyPr/>
          <a:lstStyle/>
          <a:p>
            <a:pPr>
              <a:buClr>
                <a:schemeClr val="accent1"/>
              </a:buClr>
            </a:pPr>
            <a:r>
              <a:rPr lang="en-US" sz="2800" dirty="0">
                <a:latin typeface="Arial"/>
                <a:cs typeface="Arial"/>
              </a:rPr>
              <a:t>Belbin explored team roles over a period of time and identified common roles that appeared crucial to effective team working. </a:t>
            </a:r>
          </a:p>
          <a:p>
            <a:pPr>
              <a:buClr>
                <a:schemeClr val="accent1"/>
              </a:buClr>
            </a:pPr>
            <a:r>
              <a:rPr lang="en-US" sz="2800" dirty="0">
                <a:latin typeface="Arial"/>
                <a:cs typeface="Arial"/>
              </a:rPr>
              <a:t>Individuals typically adopt a preferred role/or set of roles.</a:t>
            </a:r>
          </a:p>
          <a:p>
            <a:pPr>
              <a:buClr>
                <a:schemeClr val="accent1"/>
              </a:buClr>
            </a:pPr>
            <a:r>
              <a:rPr lang="en-US" sz="2800" dirty="0">
                <a:latin typeface="Arial"/>
                <a:cs typeface="Arial"/>
              </a:rPr>
              <a:t>“No one’s perfect, but a team can be” </a:t>
            </a:r>
          </a:p>
          <a:p>
            <a:pPr marL="400050" lvl="1" indent="0" algn="r">
              <a:buClr>
                <a:schemeClr val="accent1"/>
              </a:buClr>
              <a:buNone/>
            </a:pPr>
            <a:r>
              <a:rPr lang="en-US" sz="2000" dirty="0">
                <a:latin typeface="Arial"/>
                <a:cs typeface="Arial"/>
              </a:rPr>
              <a:t>(Belbin)</a:t>
            </a:r>
          </a:p>
          <a:p>
            <a:pPr marL="400050" lvl="1" indent="0" algn="r">
              <a:buClr>
                <a:schemeClr val="accent1"/>
              </a:buClr>
              <a:buNone/>
            </a:pPr>
            <a:r>
              <a:rPr lang="en-GB" sz="2000" dirty="0">
                <a:latin typeface="Arial"/>
                <a:cs typeface="Arial"/>
              </a:rPr>
              <a:t>Belbin, R.M., &amp; Brown, V. (2022). Team Roles at Work (3rd ed.)</a:t>
            </a:r>
            <a:endParaRPr lang="en-US" sz="2000" dirty="0">
              <a:latin typeface="Arial"/>
              <a:cs typeface="Arial"/>
            </a:endParaRPr>
          </a:p>
        </p:txBody>
      </p:sp>
    </p:spTree>
    <p:extLst>
      <p:ext uri="{BB962C8B-B14F-4D97-AF65-F5344CB8AC3E}">
        <p14:creationId xmlns:p14="http://schemas.microsoft.com/office/powerpoint/2010/main" val="24411101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3689" y="0"/>
            <a:ext cx="8229600" cy="581891"/>
          </a:xfrm>
        </p:spPr>
        <p:txBody>
          <a:bodyPr>
            <a:noAutofit/>
          </a:bodyPr>
          <a:lstStyle/>
          <a:p>
            <a:pPr algn="ctr"/>
            <a:r>
              <a:rPr lang="en-US" sz="4400" b="1" dirty="0" err="1"/>
              <a:t>Belbin’s</a:t>
            </a:r>
            <a:r>
              <a:rPr lang="en-US" sz="4400" b="1" dirty="0"/>
              <a:t> Team Types</a:t>
            </a:r>
          </a:p>
        </p:txBody>
      </p:sp>
      <p:sp>
        <p:nvSpPr>
          <p:cNvPr id="3" name="Content Placeholder 2"/>
          <p:cNvSpPr>
            <a:spLocks noGrp="1"/>
          </p:cNvSpPr>
          <p:nvPr>
            <p:ph idx="1"/>
          </p:nvPr>
        </p:nvSpPr>
        <p:spPr>
          <a:xfrm>
            <a:off x="0" y="581890"/>
            <a:ext cx="9144000" cy="5153891"/>
          </a:xfrm>
        </p:spPr>
        <p:txBody>
          <a:bodyPr>
            <a:noAutofit/>
          </a:bodyPr>
          <a:lstStyle/>
          <a:p>
            <a:pPr marL="514350" lvl="0" indent="-514350">
              <a:buClr>
                <a:schemeClr val="accent1"/>
              </a:buClr>
              <a:buFont typeface="+mj-lt"/>
              <a:buAutoNum type="arabicPeriod"/>
            </a:pPr>
            <a:r>
              <a:rPr lang="en-GB" sz="1800" b="1" dirty="0">
                <a:latin typeface="Arial" panose="020B0604020202020204" pitchFamily="34" charset="0"/>
                <a:cs typeface="Arial" panose="020B0604020202020204" pitchFamily="34" charset="0"/>
              </a:rPr>
              <a:t>Plant</a:t>
            </a:r>
            <a:r>
              <a:rPr lang="en-GB" sz="1800" dirty="0">
                <a:latin typeface="Arial" panose="020B0604020202020204" pitchFamily="34" charset="0"/>
                <a:cs typeface="Arial" panose="020B0604020202020204" pitchFamily="34" charset="0"/>
              </a:rPr>
              <a:t> – creative, imaginative, unorthodox. Solves difficult problems.</a:t>
            </a:r>
          </a:p>
          <a:p>
            <a:pPr marL="514350" lvl="0" indent="-514350">
              <a:buClr>
                <a:schemeClr val="accent1"/>
              </a:buClr>
              <a:buFont typeface="+mj-lt"/>
              <a:buAutoNum type="arabicPeriod"/>
            </a:pPr>
            <a:r>
              <a:rPr lang="en-GB" sz="1800" b="1" dirty="0">
                <a:latin typeface="Arial" panose="020B0604020202020204" pitchFamily="34" charset="0"/>
                <a:cs typeface="Arial" panose="020B0604020202020204" pitchFamily="34" charset="0"/>
              </a:rPr>
              <a:t>Resource investigator</a:t>
            </a:r>
            <a:r>
              <a:rPr lang="en-GB" sz="1800" dirty="0">
                <a:latin typeface="Arial" panose="020B0604020202020204" pitchFamily="34" charset="0"/>
                <a:cs typeface="Arial" panose="020B0604020202020204" pitchFamily="34" charset="0"/>
              </a:rPr>
              <a:t> – extrovert, enthusiastic, exploratory. Explores opportunities. Develops contacts.</a:t>
            </a:r>
          </a:p>
          <a:p>
            <a:pPr marL="514350" lvl="0" indent="-514350">
              <a:buClr>
                <a:schemeClr val="accent1"/>
              </a:buClr>
              <a:buFont typeface="+mj-lt"/>
              <a:buAutoNum type="arabicPeriod"/>
            </a:pPr>
            <a:r>
              <a:rPr lang="en-GB" sz="1800" b="1" dirty="0">
                <a:latin typeface="Arial" panose="020B0604020202020204" pitchFamily="34" charset="0"/>
                <a:cs typeface="Arial" panose="020B0604020202020204" pitchFamily="34" charset="0"/>
              </a:rPr>
              <a:t>Co-ordinator</a:t>
            </a:r>
            <a:r>
              <a:rPr lang="en-GB" sz="1800" dirty="0">
                <a:latin typeface="Arial" panose="020B0604020202020204" pitchFamily="34" charset="0"/>
                <a:cs typeface="Arial" panose="020B0604020202020204" pitchFamily="34" charset="0"/>
              </a:rPr>
              <a:t> – mature, confident, a good chairperson. Clarifies goals, promotes decision making.</a:t>
            </a:r>
          </a:p>
          <a:p>
            <a:pPr marL="514350" lvl="0" indent="-514350">
              <a:buClr>
                <a:schemeClr val="accent1"/>
              </a:buClr>
              <a:buFont typeface="+mj-lt"/>
              <a:buAutoNum type="arabicPeriod"/>
            </a:pPr>
            <a:r>
              <a:rPr lang="en-GB" sz="1800" b="1" dirty="0">
                <a:latin typeface="Arial" panose="020B0604020202020204" pitchFamily="34" charset="0"/>
                <a:cs typeface="Arial" panose="020B0604020202020204" pitchFamily="34" charset="0"/>
              </a:rPr>
              <a:t>Shaper</a:t>
            </a:r>
            <a:r>
              <a:rPr lang="en-GB" sz="1800" dirty="0">
                <a:latin typeface="Arial" panose="020B0604020202020204" pitchFamily="34" charset="0"/>
                <a:cs typeface="Arial" panose="020B0604020202020204" pitchFamily="34" charset="0"/>
              </a:rPr>
              <a:t> – dynamic, challenging. Has drive and courage to overcome obstacles.</a:t>
            </a:r>
          </a:p>
          <a:p>
            <a:pPr marL="514350" lvl="0" indent="-514350">
              <a:buClr>
                <a:schemeClr val="accent1"/>
              </a:buClr>
              <a:buFont typeface="+mj-lt"/>
              <a:buAutoNum type="arabicPeriod"/>
            </a:pPr>
            <a:r>
              <a:rPr lang="en-GB" sz="1800" b="1" dirty="0">
                <a:latin typeface="Arial" panose="020B0604020202020204" pitchFamily="34" charset="0"/>
                <a:cs typeface="Arial" panose="020B0604020202020204" pitchFamily="34" charset="0"/>
              </a:rPr>
              <a:t>Monitor evaluator</a:t>
            </a:r>
            <a:r>
              <a:rPr lang="en-GB" sz="1800" dirty="0">
                <a:latin typeface="Arial" panose="020B0604020202020204" pitchFamily="34" charset="0"/>
                <a:cs typeface="Arial" panose="020B0604020202020204" pitchFamily="34" charset="0"/>
              </a:rPr>
              <a:t> – sober, strategic, discerning. Sees all options.</a:t>
            </a:r>
          </a:p>
          <a:p>
            <a:pPr marL="514350" lvl="0" indent="-514350">
              <a:buClr>
                <a:schemeClr val="accent1"/>
              </a:buClr>
              <a:buFont typeface="+mj-lt"/>
              <a:buAutoNum type="arabicPeriod"/>
            </a:pPr>
            <a:r>
              <a:rPr lang="en-GB" sz="1800" b="1" dirty="0">
                <a:latin typeface="Arial" panose="020B0604020202020204" pitchFamily="34" charset="0"/>
                <a:cs typeface="Arial" panose="020B0604020202020204" pitchFamily="34" charset="0"/>
              </a:rPr>
              <a:t>Team worker</a:t>
            </a:r>
            <a:r>
              <a:rPr lang="en-GB" sz="1800" dirty="0">
                <a:latin typeface="Arial" panose="020B0604020202020204" pitchFamily="34" charset="0"/>
                <a:cs typeface="Arial" panose="020B0604020202020204" pitchFamily="34" charset="0"/>
              </a:rPr>
              <a:t> – co-operative, mild, perceptive, diplomatic. Listens, builds, averts friction.</a:t>
            </a:r>
          </a:p>
          <a:p>
            <a:pPr marL="514350" lvl="0" indent="-514350">
              <a:buClr>
                <a:schemeClr val="accent1"/>
              </a:buClr>
              <a:buFont typeface="+mj-lt"/>
              <a:buAutoNum type="arabicPeriod"/>
            </a:pPr>
            <a:r>
              <a:rPr lang="en-GB" sz="1800" b="1" dirty="0">
                <a:latin typeface="Arial" panose="020B0604020202020204" pitchFamily="34" charset="0"/>
                <a:cs typeface="Arial" panose="020B0604020202020204" pitchFamily="34" charset="0"/>
              </a:rPr>
              <a:t>Implementer</a:t>
            </a:r>
            <a:r>
              <a:rPr lang="en-GB" sz="1800" dirty="0">
                <a:latin typeface="Arial" panose="020B0604020202020204" pitchFamily="34" charset="0"/>
                <a:cs typeface="Arial" panose="020B0604020202020204" pitchFamily="34" charset="0"/>
              </a:rPr>
              <a:t> – disciplined, reliable, conservative. Turns ideas into practical action.</a:t>
            </a:r>
          </a:p>
          <a:p>
            <a:pPr marL="514350" lvl="0" indent="-514350">
              <a:buClr>
                <a:schemeClr val="accent1"/>
              </a:buClr>
              <a:buFont typeface="+mj-lt"/>
              <a:buAutoNum type="arabicPeriod"/>
            </a:pPr>
            <a:r>
              <a:rPr lang="en-GB" sz="1800" b="1" dirty="0">
                <a:latin typeface="Arial" panose="020B0604020202020204" pitchFamily="34" charset="0"/>
                <a:cs typeface="Arial" panose="020B0604020202020204" pitchFamily="34" charset="0"/>
              </a:rPr>
              <a:t>Completer</a:t>
            </a:r>
            <a:r>
              <a:rPr lang="en-GB" sz="1800" dirty="0">
                <a:latin typeface="Arial" panose="020B0604020202020204" pitchFamily="34" charset="0"/>
                <a:cs typeface="Arial" panose="020B0604020202020204" pitchFamily="34" charset="0"/>
              </a:rPr>
              <a:t> – painstaking, conscientious, anxious. Searches out errors and omissions, delivers on time.</a:t>
            </a:r>
          </a:p>
          <a:p>
            <a:pPr marL="514350" indent="-514350">
              <a:buClr>
                <a:schemeClr val="accent1"/>
              </a:buClr>
              <a:buFont typeface="+mj-lt"/>
              <a:buAutoNum type="arabicPeriod"/>
            </a:pPr>
            <a:r>
              <a:rPr lang="en-GB" sz="1800" b="1" dirty="0">
                <a:latin typeface="Arial" panose="020B0604020202020204" pitchFamily="34" charset="0"/>
                <a:cs typeface="Arial" panose="020B0604020202020204" pitchFamily="34" charset="0"/>
              </a:rPr>
              <a:t>Specialist</a:t>
            </a:r>
            <a:r>
              <a:rPr lang="en-GB" sz="1800" dirty="0">
                <a:latin typeface="Arial" panose="020B0604020202020204" pitchFamily="34" charset="0"/>
                <a:cs typeface="Arial" panose="020B0604020202020204" pitchFamily="34" charset="0"/>
              </a:rPr>
              <a:t> – single-minded, self-starting, dedicated. Provides knowledge and skill that may be in short supply. </a:t>
            </a:r>
          </a:p>
          <a:p>
            <a:pPr marL="514350" indent="-514350">
              <a:buFont typeface="+mj-lt"/>
              <a:buAutoNum type="arabicPeriod"/>
            </a:pPr>
            <a:endParaRPr lang="en-GB" sz="1600" dirty="0">
              <a:latin typeface="Arial" panose="020B0604020202020204" pitchFamily="34" charset="0"/>
              <a:cs typeface="Arial" panose="020B0604020202020204" pitchFamily="34" charset="0"/>
            </a:endParaRPr>
          </a:p>
          <a:p>
            <a:pPr marL="0" indent="0" algn="r">
              <a:buNone/>
            </a:pPr>
            <a:r>
              <a:rPr lang="en-GB" sz="1600" dirty="0">
                <a:latin typeface="Arial" panose="020B0604020202020204" pitchFamily="34" charset="0"/>
                <a:cs typeface="Arial" panose="020B0604020202020204" pitchFamily="34" charset="0"/>
              </a:rPr>
              <a:t>(</a:t>
            </a:r>
            <a:r>
              <a:rPr lang="en-GB" sz="1600" dirty="0" err="1">
                <a:latin typeface="Arial" panose="020B0604020202020204" pitchFamily="34" charset="0"/>
                <a:cs typeface="Arial" panose="020B0604020202020204" pitchFamily="34" charset="0"/>
              </a:rPr>
              <a:t>Belbin</a:t>
            </a:r>
            <a:r>
              <a:rPr lang="en-GB" sz="1600" dirty="0">
                <a:latin typeface="Arial" panose="020B0604020202020204" pitchFamily="34" charset="0"/>
                <a:cs typeface="Arial" panose="020B0604020202020204" pitchFamily="34" charset="0"/>
              </a:rPr>
              <a:t>, 1993).</a:t>
            </a: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76581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633845"/>
          </a:xfrm>
        </p:spPr>
        <p:txBody>
          <a:bodyPr>
            <a:normAutofit fontScale="90000"/>
          </a:bodyPr>
          <a:lstStyle/>
          <a:p>
            <a:pPr algn="ctr"/>
            <a:r>
              <a:rPr lang="en-US" sz="4400" b="1" dirty="0" err="1"/>
              <a:t>Belbin’s</a:t>
            </a:r>
            <a:r>
              <a:rPr lang="en-US" sz="4400" b="1" dirty="0"/>
              <a:t> Team Types</a:t>
            </a:r>
          </a:p>
        </p:txBody>
      </p:sp>
      <p:sp>
        <p:nvSpPr>
          <p:cNvPr id="3" name="Content Placeholder 2"/>
          <p:cNvSpPr>
            <a:spLocks noGrp="1"/>
          </p:cNvSpPr>
          <p:nvPr>
            <p:ph idx="1"/>
          </p:nvPr>
        </p:nvSpPr>
        <p:spPr/>
        <p:txBody>
          <a:bodyPr>
            <a:noAutofit/>
          </a:bodyPr>
          <a:lstStyle/>
          <a:p>
            <a:pPr marL="514350" indent="-514350">
              <a:buFont typeface="+mj-lt"/>
              <a:buAutoNum type="arabicPeriod"/>
            </a:pPr>
            <a:endParaRPr lang="en-GB" sz="1600" dirty="0">
              <a:latin typeface="Arial" panose="020B0604020202020204" pitchFamily="34" charset="0"/>
              <a:cs typeface="Arial" panose="020B0604020202020204" pitchFamily="34" charset="0"/>
            </a:endParaRPr>
          </a:p>
          <a:p>
            <a:pPr marL="0" indent="0" algn="r">
              <a:buNone/>
            </a:pPr>
            <a:r>
              <a:rPr lang="en-GB" sz="1600" dirty="0">
                <a:latin typeface="Arial" panose="020B0604020202020204" pitchFamily="34" charset="0"/>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pic>
        <p:nvPicPr>
          <p:cNvPr id="5" name="Picture 4" descr="http://www.leadershipsolutions.co.nz/images/TAP.jpg"/>
          <p:cNvPicPr/>
          <p:nvPr/>
        </p:nvPicPr>
        <p:blipFill>
          <a:blip r:embed="rId3"/>
          <a:srcRect/>
          <a:stretch>
            <a:fillRect/>
          </a:stretch>
        </p:blipFill>
        <p:spPr bwMode="auto">
          <a:xfrm>
            <a:off x="748145" y="893617"/>
            <a:ext cx="7668491" cy="4852555"/>
          </a:xfrm>
          <a:prstGeom prst="rect">
            <a:avLst/>
          </a:prstGeom>
          <a:noFill/>
          <a:ln w="9525">
            <a:noFill/>
            <a:miter lim="800000"/>
            <a:headEnd/>
            <a:tailEnd/>
          </a:ln>
        </p:spPr>
      </p:pic>
    </p:spTree>
    <p:extLst>
      <p:ext uri="{BB962C8B-B14F-4D97-AF65-F5344CB8AC3E}">
        <p14:creationId xmlns:p14="http://schemas.microsoft.com/office/powerpoint/2010/main" val="37473487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639336"/>
          </a:xfrm>
        </p:spPr>
        <p:txBody>
          <a:bodyPr>
            <a:noAutofit/>
          </a:bodyPr>
          <a:lstStyle/>
          <a:p>
            <a:pPr algn="ctr"/>
            <a:r>
              <a:rPr lang="en-US" sz="4400" b="1" dirty="0"/>
              <a:t>Managing Multicultural Teams</a:t>
            </a:r>
          </a:p>
        </p:txBody>
      </p:sp>
      <p:sp>
        <p:nvSpPr>
          <p:cNvPr id="3" name="Content Placeholder 2"/>
          <p:cNvSpPr>
            <a:spLocks noGrp="1"/>
          </p:cNvSpPr>
          <p:nvPr>
            <p:ph idx="1"/>
          </p:nvPr>
        </p:nvSpPr>
        <p:spPr>
          <a:xfrm>
            <a:off x="0" y="727364"/>
            <a:ext cx="9144000" cy="5455227"/>
          </a:xfrm>
        </p:spPr>
        <p:txBody>
          <a:bodyPr>
            <a:noAutofit/>
          </a:bodyPr>
          <a:lstStyle/>
          <a:p>
            <a:pPr>
              <a:buClr>
                <a:schemeClr val="accent1"/>
              </a:buClr>
            </a:pPr>
            <a:r>
              <a:rPr lang="en-GB" dirty="0">
                <a:latin typeface="Arial" panose="020B0604020202020204" pitchFamily="34" charset="0"/>
                <a:cs typeface="Arial" panose="020B0604020202020204" pitchFamily="34" charset="0"/>
              </a:rPr>
              <a:t>Multicultural teams often generate frustrating management dilemmas.  Cultural differences can create substantial obstacles to effective teamwork – but these may be subtle and difficult to recognise until significant damage has been done.</a:t>
            </a:r>
          </a:p>
          <a:p>
            <a:pPr marL="0" indent="0">
              <a:buClr>
                <a:schemeClr val="accent1"/>
              </a:buClr>
              <a:buNone/>
            </a:pPr>
            <a:endParaRPr lang="en-GB" dirty="0">
              <a:latin typeface="Arial" panose="020B0604020202020204" pitchFamily="34" charset="0"/>
              <a:cs typeface="Arial" panose="020B0604020202020204" pitchFamily="34" charset="0"/>
            </a:endParaRPr>
          </a:p>
          <a:p>
            <a:pPr>
              <a:buClr>
                <a:schemeClr val="accent1"/>
              </a:buClr>
            </a:pPr>
            <a:r>
              <a:rPr lang="en-GB" dirty="0">
                <a:latin typeface="Arial" panose="020B0604020202020204" pitchFamily="34" charset="0"/>
                <a:cs typeface="Arial" panose="020B0604020202020204" pitchFamily="34" charset="0"/>
              </a:rPr>
              <a:t>The challenge in managing multicultural teams effectively is to recognise underlying cultural causes of conflict, and to intervene in ways that both get the team back on track and empower its members to deal with future challenges themselves.</a:t>
            </a:r>
          </a:p>
          <a:p>
            <a:pPr marL="514350" indent="-514350">
              <a:buFont typeface="+mj-lt"/>
              <a:buAutoNum type="arabicPeriod"/>
            </a:pPr>
            <a:endParaRPr lang="en-GB" sz="1600" dirty="0">
              <a:latin typeface="Arial" panose="020B0604020202020204" pitchFamily="34" charset="0"/>
              <a:cs typeface="Arial" panose="020B0604020202020204" pitchFamily="34" charset="0"/>
            </a:endParaRPr>
          </a:p>
          <a:p>
            <a:pPr marL="0" indent="0" algn="r">
              <a:buNone/>
            </a:pPr>
            <a:r>
              <a:rPr lang="en-GB" sz="1600" dirty="0">
                <a:latin typeface="Arial" panose="020B0604020202020204" pitchFamily="34" charset="0"/>
                <a:cs typeface="Arial" panose="020B0604020202020204" pitchFamily="34" charset="0"/>
              </a:rPr>
              <a:t>Brett, et al (2006)</a:t>
            </a: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041259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914400"/>
          </a:xfrm>
        </p:spPr>
        <p:txBody>
          <a:bodyPr>
            <a:normAutofit fontScale="90000"/>
          </a:bodyPr>
          <a:lstStyle/>
          <a:p>
            <a:pPr algn="ctr"/>
            <a:r>
              <a:rPr lang="en-US" sz="4400" dirty="0"/>
              <a:t>Managing Multicultural Teams</a:t>
            </a:r>
            <a:br>
              <a:rPr lang="en-US" sz="4400" dirty="0"/>
            </a:br>
            <a:r>
              <a:rPr lang="en-US" sz="3600" b="1" dirty="0"/>
              <a:t>The Challenges</a:t>
            </a:r>
          </a:p>
        </p:txBody>
      </p:sp>
      <p:sp>
        <p:nvSpPr>
          <p:cNvPr id="3" name="Content Placeholder 2"/>
          <p:cNvSpPr>
            <a:spLocks noGrp="1"/>
          </p:cNvSpPr>
          <p:nvPr>
            <p:ph idx="1"/>
          </p:nvPr>
        </p:nvSpPr>
        <p:spPr>
          <a:xfrm>
            <a:off x="0" y="1070264"/>
            <a:ext cx="9144000" cy="5070763"/>
          </a:xfrm>
        </p:spPr>
        <p:txBody>
          <a:bodyPr>
            <a:noAutofit/>
          </a:bodyPr>
          <a:lstStyle/>
          <a:p>
            <a:pPr>
              <a:buClr>
                <a:schemeClr val="accent1"/>
              </a:buClr>
            </a:pPr>
            <a:r>
              <a:rPr lang="en-GB" sz="2400" dirty="0">
                <a:latin typeface="Aptos" panose="020B0004020202020204" pitchFamily="34" charset="0"/>
                <a:cs typeface="Arial" panose="020B0604020202020204" pitchFamily="34" charset="0"/>
              </a:rPr>
              <a:t>Direct vs. Indirect Communication</a:t>
            </a:r>
          </a:p>
          <a:p>
            <a:pPr>
              <a:buClr>
                <a:schemeClr val="accent1"/>
              </a:buClr>
            </a:pPr>
            <a:r>
              <a:rPr lang="en-GB" sz="2400" dirty="0">
                <a:latin typeface="Aptos" panose="020B0004020202020204" pitchFamily="34" charset="0"/>
                <a:cs typeface="Arial" panose="020B0604020202020204" pitchFamily="34" charset="0"/>
              </a:rPr>
              <a:t>Trouble with accents and fluency</a:t>
            </a:r>
          </a:p>
          <a:p>
            <a:pPr>
              <a:buClr>
                <a:schemeClr val="accent1"/>
              </a:buClr>
            </a:pPr>
            <a:r>
              <a:rPr lang="en-GB" sz="2400" dirty="0">
                <a:latin typeface="Aptos" panose="020B0004020202020204" pitchFamily="34" charset="0"/>
                <a:cs typeface="Arial" panose="020B0604020202020204" pitchFamily="34" charset="0"/>
              </a:rPr>
              <a:t>Differing attitudes toward hierarchy and authority</a:t>
            </a:r>
          </a:p>
          <a:p>
            <a:pPr>
              <a:buClr>
                <a:schemeClr val="accent1"/>
              </a:buClr>
            </a:pPr>
            <a:r>
              <a:rPr lang="en-GB" sz="2400" dirty="0">
                <a:latin typeface="Aptos" panose="020B0004020202020204" pitchFamily="34" charset="0"/>
                <a:cs typeface="Arial" panose="020B0604020202020204" pitchFamily="34" charset="0"/>
              </a:rPr>
              <a:t>Conflicting norms for decision making</a:t>
            </a:r>
          </a:p>
          <a:p>
            <a:r>
              <a:rPr lang="en-US" dirty="0">
                <a:latin typeface="Aptos" panose="020B0004020202020204" pitchFamily="34" charset="0"/>
              </a:rPr>
              <a:t>Leadership challenge</a:t>
            </a:r>
          </a:p>
          <a:p>
            <a:r>
              <a:rPr lang="en-US" dirty="0">
                <a:latin typeface="Aptos" panose="020B0004020202020204" pitchFamily="34" charset="0"/>
              </a:rPr>
              <a:t>Also</a:t>
            </a:r>
          </a:p>
          <a:p>
            <a:pPr lvl="1"/>
            <a:r>
              <a:rPr lang="en-US" dirty="0">
                <a:latin typeface="Aptos" panose="020B0004020202020204" pitchFamily="34" charset="0"/>
              </a:rPr>
              <a:t>Managing the task, Managing people, Managing language and cultural issues and Managing the matrix</a:t>
            </a:r>
          </a:p>
          <a:p>
            <a:pPr>
              <a:buClr>
                <a:schemeClr val="accent1"/>
              </a:buClr>
            </a:pPr>
            <a:endParaRPr lang="en-GB" sz="2400" dirty="0">
              <a:latin typeface="Arial" panose="020B0604020202020204" pitchFamily="34" charset="0"/>
              <a:cs typeface="Arial" panose="020B0604020202020204" pitchFamily="34" charset="0"/>
            </a:endParaRPr>
          </a:p>
          <a:p>
            <a:pPr marL="514350" indent="-514350">
              <a:buFont typeface="+mj-lt"/>
              <a:buAutoNum type="arabicPeriod"/>
            </a:pPr>
            <a:endParaRPr lang="en-GB" sz="1600" dirty="0">
              <a:latin typeface="Arial" panose="020B0604020202020204" pitchFamily="34" charset="0"/>
              <a:cs typeface="Arial" panose="020B0604020202020204" pitchFamily="34" charset="0"/>
            </a:endParaRPr>
          </a:p>
          <a:p>
            <a:pPr marL="0" indent="0" algn="r">
              <a:buNone/>
            </a:pPr>
            <a:r>
              <a:rPr lang="en-GB" sz="1600" dirty="0">
                <a:latin typeface="Arial" panose="020B0604020202020204" pitchFamily="34" charset="0"/>
                <a:cs typeface="Arial" panose="020B0604020202020204" pitchFamily="34" charset="0"/>
              </a:rPr>
              <a:t>Brett, et al (2006)</a:t>
            </a: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739790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29437-8184-CD37-9F6F-3F5A670D4A23}"/>
              </a:ext>
            </a:extLst>
          </p:cNvPr>
          <p:cNvSpPr>
            <a:spLocks noGrp="1"/>
          </p:cNvSpPr>
          <p:nvPr>
            <p:ph type="title"/>
          </p:nvPr>
        </p:nvSpPr>
        <p:spPr>
          <a:xfrm>
            <a:off x="0" y="1"/>
            <a:ext cx="9144000" cy="426028"/>
          </a:xfrm>
        </p:spPr>
        <p:txBody>
          <a:bodyPr>
            <a:normAutofit fontScale="90000"/>
          </a:bodyPr>
          <a:lstStyle/>
          <a:p>
            <a:r>
              <a:rPr lang="en-GB" sz="3200" b="1" dirty="0"/>
              <a:t>How can we build trust in international teams?</a:t>
            </a:r>
          </a:p>
        </p:txBody>
      </p:sp>
      <p:sp>
        <p:nvSpPr>
          <p:cNvPr id="3" name="Content Placeholder 2">
            <a:extLst>
              <a:ext uri="{FF2B5EF4-FFF2-40B4-BE49-F238E27FC236}">
                <a16:creationId xmlns:a16="http://schemas.microsoft.com/office/drawing/2014/main" id="{59733734-F4FC-1CEA-2761-CA74E987C63E}"/>
              </a:ext>
            </a:extLst>
          </p:cNvPr>
          <p:cNvSpPr>
            <a:spLocks noGrp="1"/>
          </p:cNvSpPr>
          <p:nvPr>
            <p:ph idx="1"/>
          </p:nvPr>
        </p:nvSpPr>
        <p:spPr>
          <a:xfrm>
            <a:off x="-1" y="426029"/>
            <a:ext cx="9247909" cy="6005943"/>
          </a:xfrm>
        </p:spPr>
        <p:txBody>
          <a:bodyPr>
            <a:normAutofit fontScale="70000" lnSpcReduction="20000"/>
          </a:bodyPr>
          <a:lstStyle/>
          <a:p>
            <a:pPr marL="0" indent="0">
              <a:buNone/>
            </a:pPr>
            <a:r>
              <a:rPr lang="en-US" dirty="0">
                <a:latin typeface="Aptos" panose="020B0004020202020204" pitchFamily="34" charset="0"/>
                <a:cs typeface="Times New Roman" panose="02020603050405020304" pitchFamily="18" charset="0"/>
              </a:rPr>
              <a:t>International teams start out with dissimilar values, habits, different communication styles,  </a:t>
            </a:r>
            <a:r>
              <a:rPr lang="en-US" dirty="0">
                <a:latin typeface="Aptos" panose="020B0004020202020204" pitchFamily="34" charset="0"/>
                <a:cs typeface="Times New Roman" panose="02020603050405020304" pitchFamily="18" charset="0"/>
                <a:sym typeface="Wingdings" panose="05000000000000000000" pitchFamily="2" charset="2"/>
              </a:rPr>
              <a:t>hence, automatic initial trust is unlikely.</a:t>
            </a:r>
          </a:p>
          <a:p>
            <a:pPr marL="0" indent="0">
              <a:buNone/>
            </a:pPr>
            <a:r>
              <a:rPr lang="en-US" altLang="en-US" dirty="0">
                <a:latin typeface="Aptos" panose="020B0004020202020204" pitchFamily="34" charset="0"/>
                <a:cs typeface="Times New Roman" panose="02020603050405020304" pitchFamily="18" charset="0"/>
              </a:rPr>
              <a:t>What is trust within teams?  Trust is team members faith in the others’ intentions and behaviors</a:t>
            </a:r>
          </a:p>
          <a:p>
            <a:pPr marL="0" indent="0">
              <a:buNone/>
            </a:pPr>
            <a:r>
              <a:rPr lang="en-US" altLang="en-US" b="1" dirty="0">
                <a:latin typeface="Aptos" panose="020B0004020202020204" pitchFamily="34" charset="0"/>
                <a:cs typeface="Times New Roman" panose="02020603050405020304" pitchFamily="18" charset="0"/>
              </a:rPr>
              <a:t>Trust is built </a:t>
            </a:r>
            <a:r>
              <a:rPr lang="en-US" altLang="en-US" dirty="0">
                <a:latin typeface="Aptos" panose="020B0004020202020204" pitchFamily="34" charset="0"/>
                <a:cs typeface="Times New Roman" panose="02020603050405020304" pitchFamily="18" charset="0"/>
              </a:rPr>
              <a:t>through integrity, mutual respect, mutual support, demonstrate competence &amp; hard work. </a:t>
            </a:r>
          </a:p>
          <a:p>
            <a:pPr marL="0" indent="0">
              <a:buNone/>
            </a:pPr>
            <a:r>
              <a:rPr lang="en-US" altLang="en-US" dirty="0">
                <a:latin typeface="Aptos" panose="020B0004020202020204" pitchFamily="34" charset="0"/>
                <a:cs typeface="Times New Roman" panose="02020603050405020304" pitchFamily="18" charset="0"/>
              </a:rPr>
              <a:t>Team Leaders can help build trust through open communication, reward cooperation rather than competition, and practicing fairness &amp; equity</a:t>
            </a:r>
          </a:p>
          <a:p>
            <a:pPr marL="457200" indent="-457200">
              <a:spcBef>
                <a:spcPts val="600"/>
              </a:spcBef>
              <a:buFont typeface="+mj-lt"/>
              <a:buAutoNum type="arabicPeriod"/>
            </a:pPr>
            <a:r>
              <a:rPr lang="en-US" altLang="en-US" b="1" dirty="0">
                <a:latin typeface="Aptos" panose="020B0004020202020204" pitchFamily="34" charset="0"/>
                <a:cs typeface="Times New Roman" panose="02020603050405020304" pitchFamily="18" charset="0"/>
              </a:rPr>
              <a:t>Demonstrate integrity</a:t>
            </a:r>
            <a:r>
              <a:rPr lang="en-US" altLang="en-US" dirty="0">
                <a:latin typeface="Aptos" panose="020B0004020202020204" pitchFamily="34" charset="0"/>
                <a:cs typeface="Times New Roman" panose="02020603050405020304" pitchFamily="18" charset="0"/>
              </a:rPr>
              <a:t>: do what you say, “walk the talk”, follow through with promises, </a:t>
            </a:r>
          </a:p>
          <a:p>
            <a:pPr marL="457200" indent="-457200">
              <a:spcBef>
                <a:spcPts val="600"/>
              </a:spcBef>
              <a:buFont typeface="+mj-lt"/>
              <a:buAutoNum type="arabicPeriod"/>
            </a:pPr>
            <a:r>
              <a:rPr lang="en-US" altLang="en-US" b="1" dirty="0">
                <a:latin typeface="Aptos" panose="020B0004020202020204" pitchFamily="34" charset="0"/>
                <a:cs typeface="Times New Roman" panose="02020603050405020304" pitchFamily="18" charset="0"/>
              </a:rPr>
              <a:t>Be clear and consistent</a:t>
            </a:r>
            <a:r>
              <a:rPr lang="en-US" altLang="en-US" dirty="0">
                <a:latin typeface="Aptos" panose="020B0004020202020204" pitchFamily="34" charset="0"/>
                <a:cs typeface="Times New Roman" panose="02020603050405020304" pitchFamily="18" charset="0"/>
              </a:rPr>
              <a:t>: be clear and confident, be transparent</a:t>
            </a:r>
          </a:p>
          <a:p>
            <a:pPr marL="457200" indent="-457200">
              <a:spcBef>
                <a:spcPts val="600"/>
              </a:spcBef>
              <a:buFont typeface="+mj-lt"/>
              <a:buAutoNum type="arabicPeriod"/>
            </a:pPr>
            <a:r>
              <a:rPr lang="en-US" altLang="en-US" b="1" dirty="0">
                <a:latin typeface="Aptos" panose="020B0004020202020204" pitchFamily="34" charset="0"/>
                <a:cs typeface="Times New Roman" panose="02020603050405020304" pitchFamily="18" charset="0"/>
              </a:rPr>
              <a:t>Create positive energy</a:t>
            </a:r>
            <a:r>
              <a:rPr lang="en-US" altLang="en-US" dirty="0">
                <a:latin typeface="Aptos" panose="020B0004020202020204" pitchFamily="34" charset="0"/>
                <a:cs typeface="Times New Roman" panose="02020603050405020304" pitchFamily="18" charset="0"/>
              </a:rPr>
              <a:t>: stay optimistic and complimentary, (do not create climate of cynicism, criticism, negativity)</a:t>
            </a:r>
          </a:p>
          <a:p>
            <a:pPr marL="457200" indent="-457200">
              <a:spcBef>
                <a:spcPts val="600"/>
              </a:spcBef>
              <a:buFont typeface="+mj-lt"/>
              <a:buAutoNum type="arabicPeriod"/>
            </a:pPr>
            <a:r>
              <a:rPr lang="en-US" altLang="en-US" b="1" dirty="0">
                <a:latin typeface="Aptos" panose="020B0004020202020204" pitchFamily="34" charset="0"/>
                <a:cs typeface="Times New Roman" panose="02020603050405020304" pitchFamily="18" charset="0"/>
              </a:rPr>
              <a:t>Use commonality &amp; reciprocity</a:t>
            </a:r>
            <a:r>
              <a:rPr lang="en-US" altLang="en-US" dirty="0">
                <a:latin typeface="Aptos" panose="020B0004020202020204" pitchFamily="34" charset="0"/>
                <a:cs typeface="Times New Roman" panose="02020603050405020304" pitchFamily="18" charset="0"/>
              </a:rPr>
              <a:t>: begin by expressing views that are held in common/in agreement </a:t>
            </a:r>
          </a:p>
          <a:p>
            <a:pPr marL="457200" indent="-457200">
              <a:spcBef>
                <a:spcPts val="600"/>
              </a:spcBef>
              <a:buFont typeface="+mj-lt"/>
              <a:buAutoNum type="arabicPeriod"/>
            </a:pPr>
            <a:r>
              <a:rPr lang="en-US" altLang="en-US" b="1" dirty="0">
                <a:latin typeface="Aptos" panose="020B0004020202020204" pitchFamily="34" charset="0"/>
                <a:cs typeface="Times New Roman" panose="02020603050405020304" pitchFamily="18" charset="0"/>
              </a:rPr>
              <a:t>Manage agreement &amp; disagreement</a:t>
            </a:r>
            <a:r>
              <a:rPr lang="en-US" altLang="en-US" dirty="0">
                <a:latin typeface="Aptos" panose="020B0004020202020204" pitchFamily="34" charset="0"/>
                <a:cs typeface="Times New Roman" panose="02020603050405020304" pitchFamily="18" charset="0"/>
              </a:rPr>
              <a:t>: when there is agreement use one-sided argument (provide one point of view and support it with evidence) when team members disagree with you, use two-sided argument (present both sides and show how your side is superior by providing evidence)</a:t>
            </a:r>
          </a:p>
          <a:p>
            <a:pPr marL="457200" indent="-457200">
              <a:spcBef>
                <a:spcPts val="600"/>
              </a:spcBef>
              <a:buFont typeface="+mj-lt"/>
              <a:buAutoNum type="arabicPeriod"/>
            </a:pPr>
            <a:r>
              <a:rPr lang="en-US" altLang="en-US" b="1" dirty="0">
                <a:latin typeface="Aptos" panose="020B0004020202020204" pitchFamily="34" charset="0"/>
                <a:cs typeface="Times New Roman" panose="02020603050405020304" pitchFamily="18" charset="0"/>
              </a:rPr>
              <a:t>Encourage &amp; coach</a:t>
            </a:r>
            <a:r>
              <a:rPr lang="en-US" altLang="en-US" dirty="0">
                <a:latin typeface="Aptos" panose="020B0004020202020204" pitchFamily="34" charset="0"/>
                <a:cs typeface="Times New Roman" panose="02020603050405020304" pitchFamily="18" charset="0"/>
              </a:rPr>
              <a:t>: help others tackle uncertainty, progress, coach, assist, obtain resources, </a:t>
            </a:r>
          </a:p>
          <a:p>
            <a:pPr marL="457200" indent="-457200">
              <a:spcBef>
                <a:spcPts val="600"/>
              </a:spcBef>
              <a:buFont typeface="+mj-lt"/>
              <a:buAutoNum type="arabicPeriod"/>
            </a:pPr>
            <a:r>
              <a:rPr lang="en-US" altLang="en-US" b="1" dirty="0">
                <a:latin typeface="Aptos" panose="020B0004020202020204" pitchFamily="34" charset="0"/>
                <a:cs typeface="Times New Roman" panose="02020603050405020304" pitchFamily="18" charset="0"/>
              </a:rPr>
              <a:t>Share information</a:t>
            </a:r>
            <a:r>
              <a:rPr lang="en-US" altLang="en-US" dirty="0">
                <a:latin typeface="Aptos" panose="020B0004020202020204" pitchFamily="34" charset="0"/>
                <a:cs typeface="Times New Roman" panose="02020603050405020304" pitchFamily="18" charset="0"/>
              </a:rPr>
              <a:t>: ask questions and check in with team members on a regular basis to learn level of agreement, obstacles, dissatisfaction, needs, interpersonal issues.  Share knowledge, transparency</a:t>
            </a: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3999896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92756C6-A856-9B3D-A003-C2CE12ECF8A6}"/>
              </a:ext>
            </a:extLst>
          </p:cNvPr>
          <p:cNvSpPr>
            <a:spLocks noGrp="1"/>
          </p:cNvSpPr>
          <p:nvPr>
            <p:ph type="title"/>
          </p:nvPr>
        </p:nvSpPr>
        <p:spPr>
          <a:xfrm>
            <a:off x="0" y="0"/>
            <a:ext cx="9144000" cy="716973"/>
          </a:xfrm>
        </p:spPr>
        <p:txBody>
          <a:bodyPr>
            <a:normAutofit/>
          </a:bodyPr>
          <a:lstStyle/>
          <a:p>
            <a:r>
              <a:rPr lang="en-US" sz="3600" b="1" dirty="0"/>
              <a:t>How do we build trust in teams</a:t>
            </a:r>
          </a:p>
        </p:txBody>
      </p:sp>
      <p:pic>
        <p:nvPicPr>
          <p:cNvPr id="5" name="Content Placeholder 4" descr="A diagram of a star shape&#10;&#10;AI-generated content may be incorrect.">
            <a:extLst>
              <a:ext uri="{FF2B5EF4-FFF2-40B4-BE49-F238E27FC236}">
                <a16:creationId xmlns:a16="http://schemas.microsoft.com/office/drawing/2014/main" id="{97853569-8AE4-3C80-7307-330C5E4CBB54}"/>
              </a:ext>
            </a:extLst>
          </p:cNvPr>
          <p:cNvPicPr>
            <a:picLocks noGrp="1" noChangeAspect="1"/>
          </p:cNvPicPr>
          <p:nvPr>
            <p:ph idx="1"/>
          </p:nvPr>
        </p:nvPicPr>
        <p:blipFill>
          <a:blip r:embed="rId2"/>
          <a:stretch>
            <a:fillRect/>
          </a:stretch>
        </p:blipFill>
        <p:spPr>
          <a:xfrm>
            <a:off x="644236" y="716974"/>
            <a:ext cx="7949045" cy="4977244"/>
          </a:xfrm>
          <a:prstGeom prst="rect">
            <a:avLst/>
          </a:prstGeom>
          <a:noFill/>
        </p:spPr>
      </p:pic>
    </p:spTree>
    <p:extLst>
      <p:ext uri="{BB962C8B-B14F-4D97-AF65-F5344CB8AC3E}">
        <p14:creationId xmlns:p14="http://schemas.microsoft.com/office/powerpoint/2010/main" val="40574173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987136"/>
          </a:xfrm>
        </p:spPr>
        <p:txBody>
          <a:bodyPr>
            <a:normAutofit fontScale="90000"/>
          </a:bodyPr>
          <a:lstStyle/>
          <a:p>
            <a:pPr algn="ctr"/>
            <a:r>
              <a:rPr lang="en-US" sz="4400" dirty="0"/>
              <a:t>Managing Multicultural Teams</a:t>
            </a:r>
            <a:br>
              <a:rPr lang="en-US" sz="1100" dirty="0"/>
            </a:br>
            <a:r>
              <a:rPr lang="en-US" sz="3600" b="1" dirty="0"/>
              <a:t>Strategies for dealing with  the Challenges</a:t>
            </a:r>
          </a:p>
        </p:txBody>
      </p:sp>
      <p:sp>
        <p:nvSpPr>
          <p:cNvPr id="3" name="Content Placeholder 2"/>
          <p:cNvSpPr>
            <a:spLocks noGrp="1"/>
          </p:cNvSpPr>
          <p:nvPr>
            <p:ph idx="1"/>
          </p:nvPr>
        </p:nvSpPr>
        <p:spPr>
          <a:xfrm>
            <a:off x="-1" y="1236518"/>
            <a:ext cx="9143999" cy="4956464"/>
          </a:xfrm>
        </p:spPr>
        <p:txBody>
          <a:bodyPr>
            <a:noAutofit/>
          </a:bodyPr>
          <a:lstStyle/>
          <a:p>
            <a:pPr>
              <a:buClr>
                <a:schemeClr val="accent1"/>
              </a:buClr>
            </a:pPr>
            <a:r>
              <a:rPr lang="en-GB" sz="2400" dirty="0">
                <a:latin typeface="Arial" panose="020B0604020202020204" pitchFamily="34" charset="0"/>
                <a:cs typeface="Arial" panose="020B0604020202020204" pitchFamily="34" charset="0"/>
              </a:rPr>
              <a:t>Adaptation </a:t>
            </a:r>
            <a:r>
              <a:rPr lang="en-GB" sz="2400" i="1" dirty="0">
                <a:latin typeface="Arial" panose="020B0604020202020204" pitchFamily="34" charset="0"/>
                <a:cs typeface="Arial" panose="020B0604020202020204" pitchFamily="34" charset="0"/>
              </a:rPr>
              <a:t>(acknowledging cultural gaps openly and working around them)</a:t>
            </a:r>
          </a:p>
          <a:p>
            <a:pPr>
              <a:buClr>
                <a:schemeClr val="accent1"/>
              </a:buClr>
            </a:pPr>
            <a:r>
              <a:rPr lang="en-GB" sz="2400" dirty="0">
                <a:latin typeface="Arial" panose="020B0604020202020204" pitchFamily="34" charset="0"/>
                <a:cs typeface="Arial" panose="020B0604020202020204" pitchFamily="34" charset="0"/>
              </a:rPr>
              <a:t>Structural Intervention </a:t>
            </a:r>
            <a:r>
              <a:rPr lang="en-GB" sz="2400" i="1" dirty="0">
                <a:latin typeface="Arial" panose="020B0604020202020204" pitchFamily="34" charset="0"/>
                <a:cs typeface="Arial" panose="020B0604020202020204" pitchFamily="34" charset="0"/>
              </a:rPr>
              <a:t>(changing the shape of the team)</a:t>
            </a:r>
          </a:p>
          <a:p>
            <a:pPr>
              <a:buClr>
                <a:schemeClr val="accent1"/>
              </a:buClr>
            </a:pPr>
            <a:r>
              <a:rPr lang="en-GB" sz="2400" dirty="0">
                <a:latin typeface="Arial" panose="020B0604020202020204" pitchFamily="34" charset="0"/>
                <a:cs typeface="Arial" panose="020B0604020202020204" pitchFamily="34" charset="0"/>
              </a:rPr>
              <a:t>Managerial Intervention </a:t>
            </a:r>
            <a:r>
              <a:rPr lang="en-GB" sz="2400" i="1" dirty="0">
                <a:latin typeface="Arial" panose="020B0604020202020204" pitchFamily="34" charset="0"/>
                <a:cs typeface="Arial" panose="020B0604020202020204" pitchFamily="34" charset="0"/>
              </a:rPr>
              <a:t>(setting norms early or bringing in a higher-level manager)</a:t>
            </a:r>
          </a:p>
          <a:p>
            <a:pPr>
              <a:buClr>
                <a:schemeClr val="accent1"/>
              </a:buClr>
            </a:pPr>
            <a:r>
              <a:rPr lang="en-GB" sz="2400" dirty="0">
                <a:latin typeface="Arial" panose="020B0604020202020204" pitchFamily="34" charset="0"/>
                <a:cs typeface="Arial" panose="020B0604020202020204" pitchFamily="34" charset="0"/>
              </a:rPr>
              <a:t>Exit</a:t>
            </a:r>
            <a:r>
              <a:rPr lang="en-GB" sz="2400" i="1" dirty="0">
                <a:latin typeface="Arial" panose="020B0604020202020204" pitchFamily="34" charset="0"/>
                <a:cs typeface="Arial" panose="020B0604020202020204" pitchFamily="34" charset="0"/>
              </a:rPr>
              <a:t> (removing a team member when others options have failed).</a:t>
            </a:r>
            <a:endParaRPr lang="en-GB" sz="2400" dirty="0">
              <a:latin typeface="Arial" panose="020B0604020202020204" pitchFamily="34" charset="0"/>
              <a:cs typeface="Arial" panose="020B0604020202020204" pitchFamily="34" charset="0"/>
            </a:endParaRPr>
          </a:p>
          <a:p>
            <a:pPr marL="514350" indent="-514350">
              <a:buFont typeface="+mj-lt"/>
              <a:buAutoNum type="arabicPeriod"/>
            </a:pPr>
            <a:endParaRPr lang="en-GB" sz="1600" dirty="0">
              <a:latin typeface="Arial" panose="020B0604020202020204" pitchFamily="34" charset="0"/>
              <a:cs typeface="Arial" panose="020B0604020202020204" pitchFamily="34" charset="0"/>
            </a:endParaRPr>
          </a:p>
          <a:p>
            <a:pPr marL="0" indent="0" algn="r">
              <a:buNone/>
            </a:pPr>
            <a:r>
              <a:rPr lang="en-GB" sz="1600" dirty="0">
                <a:latin typeface="Arial" panose="020B0604020202020204" pitchFamily="34" charset="0"/>
                <a:cs typeface="Arial" panose="020B0604020202020204" pitchFamily="34" charset="0"/>
              </a:rPr>
              <a:t>Brett, et al (2006)</a:t>
            </a: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63812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059873"/>
          </a:xfrm>
        </p:spPr>
        <p:txBody>
          <a:bodyPr>
            <a:normAutofit fontScale="90000"/>
          </a:bodyPr>
          <a:lstStyle/>
          <a:p>
            <a:pPr algn="ctr"/>
            <a:r>
              <a:rPr lang="en-US" sz="4400" dirty="0"/>
              <a:t>Managing Multicultural Teams</a:t>
            </a:r>
            <a:br>
              <a:rPr lang="en-US" sz="1100" dirty="0"/>
            </a:br>
            <a:r>
              <a:rPr lang="en-US" sz="3600" b="1" dirty="0"/>
              <a:t>Competencies for Team Management</a:t>
            </a:r>
          </a:p>
        </p:txBody>
      </p:sp>
      <p:sp>
        <p:nvSpPr>
          <p:cNvPr id="3" name="Content Placeholder 2"/>
          <p:cNvSpPr>
            <a:spLocks noGrp="1"/>
          </p:cNvSpPr>
          <p:nvPr>
            <p:ph idx="1"/>
          </p:nvPr>
        </p:nvSpPr>
        <p:spPr>
          <a:xfrm>
            <a:off x="0" y="1143000"/>
            <a:ext cx="9144000" cy="5238328"/>
          </a:xfrm>
        </p:spPr>
        <p:txBody>
          <a:bodyPr>
            <a:noAutofit/>
          </a:bodyPr>
          <a:lstStyle/>
          <a:p>
            <a:pPr>
              <a:buClr>
                <a:schemeClr val="accent1"/>
              </a:buClr>
            </a:pPr>
            <a:r>
              <a:rPr lang="en-GB" dirty="0">
                <a:latin typeface="Arial" panose="020B0604020202020204" pitchFamily="34" charset="0"/>
                <a:cs typeface="Arial" panose="020B0604020202020204" pitchFamily="34" charset="0"/>
              </a:rPr>
              <a:t>Understanding</a:t>
            </a:r>
          </a:p>
          <a:p>
            <a:pPr>
              <a:buClr>
                <a:schemeClr val="accent1"/>
              </a:buClr>
            </a:pPr>
            <a:r>
              <a:rPr lang="en-GB" dirty="0">
                <a:latin typeface="Arial" panose="020B0604020202020204" pitchFamily="34" charset="0"/>
                <a:cs typeface="Arial" panose="020B0604020202020204" pitchFamily="34" charset="0"/>
              </a:rPr>
              <a:t>Direction</a:t>
            </a:r>
          </a:p>
          <a:p>
            <a:pPr>
              <a:buClr>
                <a:schemeClr val="accent1"/>
              </a:buClr>
            </a:pPr>
            <a:r>
              <a:rPr lang="en-GB" dirty="0">
                <a:latin typeface="Arial" panose="020B0604020202020204" pitchFamily="34" charset="0"/>
                <a:cs typeface="Arial" panose="020B0604020202020204" pitchFamily="34" charset="0"/>
              </a:rPr>
              <a:t>Organisation</a:t>
            </a:r>
          </a:p>
          <a:p>
            <a:pPr>
              <a:buClr>
                <a:schemeClr val="accent1"/>
              </a:buClr>
            </a:pPr>
            <a:r>
              <a:rPr lang="en-GB" dirty="0">
                <a:latin typeface="Arial" panose="020B0604020202020204" pitchFamily="34" charset="0"/>
                <a:cs typeface="Arial" panose="020B0604020202020204" pitchFamily="34" charset="0"/>
              </a:rPr>
              <a:t>Clarification</a:t>
            </a:r>
          </a:p>
          <a:p>
            <a:pPr>
              <a:buClr>
                <a:schemeClr val="accent1"/>
              </a:buClr>
            </a:pPr>
            <a:r>
              <a:rPr lang="en-GB" dirty="0">
                <a:latin typeface="Arial" panose="020B0604020202020204" pitchFamily="34" charset="0"/>
                <a:cs typeface="Arial" panose="020B0604020202020204" pitchFamily="34" charset="0"/>
              </a:rPr>
              <a:t>Support</a:t>
            </a:r>
          </a:p>
          <a:p>
            <a:pPr>
              <a:buClr>
                <a:schemeClr val="accent1"/>
              </a:buClr>
            </a:pPr>
            <a:r>
              <a:rPr lang="en-GB" dirty="0">
                <a:latin typeface="Arial" panose="020B0604020202020204" pitchFamily="34" charset="0"/>
                <a:cs typeface="Arial" panose="020B0604020202020204" pitchFamily="34" charset="0"/>
              </a:rPr>
              <a:t>Feedback</a:t>
            </a:r>
          </a:p>
          <a:p>
            <a:pPr>
              <a:buClr>
                <a:schemeClr val="accent1"/>
              </a:buClr>
            </a:pPr>
            <a:r>
              <a:rPr lang="en-GB" dirty="0">
                <a:latin typeface="Arial" panose="020B0604020202020204" pitchFamily="34" charset="0"/>
                <a:cs typeface="Arial" panose="020B0604020202020204" pitchFamily="34" charset="0"/>
              </a:rPr>
              <a:t>Representation</a:t>
            </a:r>
          </a:p>
          <a:p>
            <a:pPr>
              <a:buClr>
                <a:schemeClr val="accent1"/>
              </a:buClr>
            </a:pPr>
            <a:r>
              <a:rPr lang="en-GB" dirty="0">
                <a:latin typeface="Arial" panose="020B0604020202020204" pitchFamily="34" charset="0"/>
                <a:cs typeface="Arial" panose="020B0604020202020204" pitchFamily="34" charset="0"/>
              </a:rPr>
              <a:t>Conflict</a:t>
            </a:r>
          </a:p>
          <a:p>
            <a:pPr>
              <a:buClr>
                <a:schemeClr val="accent1"/>
              </a:buClr>
            </a:pPr>
            <a:r>
              <a:rPr lang="en-GB" dirty="0">
                <a:latin typeface="Arial" panose="020B0604020202020204" pitchFamily="34" charset="0"/>
                <a:cs typeface="Arial" panose="020B0604020202020204" pitchFamily="34" charset="0"/>
              </a:rPr>
              <a:t>Cooperation</a:t>
            </a:r>
          </a:p>
          <a:p>
            <a:pPr marL="514350" indent="-514350">
              <a:buFont typeface="+mj-lt"/>
              <a:buAutoNum type="arabicPeriod"/>
            </a:pPr>
            <a:endParaRPr lang="en-GB" sz="1600" dirty="0">
              <a:latin typeface="Arial" panose="020B0604020202020204" pitchFamily="34" charset="0"/>
              <a:cs typeface="Arial" panose="020B0604020202020204" pitchFamily="34" charset="0"/>
            </a:endParaRPr>
          </a:p>
          <a:p>
            <a:pPr marL="0" indent="0" algn="r">
              <a:buNone/>
            </a:pPr>
            <a:r>
              <a:rPr lang="en-GB" sz="1600" dirty="0">
                <a:latin typeface="Arial" panose="020B0604020202020204" pitchFamily="34" charset="0"/>
                <a:cs typeface="Arial" panose="020B0604020202020204" pitchFamily="34" charset="0"/>
              </a:rPr>
              <a:t>(Comfort &amp; Franklin, 2010)</a:t>
            </a: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392305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a:xfrm>
            <a:off x="0" y="0"/>
            <a:ext cx="9144000" cy="540327"/>
          </a:xfrm>
        </p:spPr>
        <p:txBody>
          <a:bodyPr>
            <a:noAutofit/>
          </a:bodyPr>
          <a:lstStyle/>
          <a:p>
            <a:r>
              <a:rPr lang="en-US" altLang="en-US" sz="4000" b="1" dirty="0">
                <a:latin typeface="Aptos" panose="020B0004020202020204" pitchFamily="34" charset="0"/>
                <a:cs typeface="Times New Roman" panose="02020603050405020304" pitchFamily="18" charset="0"/>
              </a:rPr>
              <a:t>Providing Feedback to Team Members</a:t>
            </a:r>
          </a:p>
        </p:txBody>
      </p:sp>
      <p:sp>
        <p:nvSpPr>
          <p:cNvPr id="31747" name="Content Placeholder 2"/>
          <p:cNvSpPr>
            <a:spLocks noGrp="1"/>
          </p:cNvSpPr>
          <p:nvPr>
            <p:ph idx="1"/>
          </p:nvPr>
        </p:nvSpPr>
        <p:spPr>
          <a:xfrm>
            <a:off x="0" y="457201"/>
            <a:ext cx="9144000" cy="5086350"/>
          </a:xfrm>
        </p:spPr>
        <p:txBody>
          <a:bodyPr>
            <a:normAutofit/>
          </a:bodyPr>
          <a:lstStyle/>
          <a:p>
            <a:pPr marL="514350" lvl="2" indent="-514350">
              <a:buFont typeface="+mj-lt"/>
              <a:buAutoNum type="arabicPeriod"/>
            </a:pPr>
            <a:r>
              <a:rPr lang="en-US" altLang="en-US" sz="2800" dirty="0">
                <a:latin typeface="Aptos" panose="020B0004020202020204" pitchFamily="34" charset="0"/>
                <a:cs typeface="Times New Roman" panose="02020603050405020304" pitchFamily="18" charset="0"/>
              </a:rPr>
              <a:t>Focus on behaviors </a:t>
            </a:r>
          </a:p>
          <a:p>
            <a:pPr marL="514350" lvl="2" indent="-514350">
              <a:buFont typeface="+mj-lt"/>
              <a:buAutoNum type="arabicPeriod"/>
            </a:pPr>
            <a:r>
              <a:rPr lang="en-US" altLang="en-US" sz="2800" dirty="0">
                <a:latin typeface="Aptos" panose="020B0004020202020204" pitchFamily="34" charset="0"/>
                <a:cs typeface="Times New Roman" panose="02020603050405020304" pitchFamily="18" charset="0"/>
              </a:rPr>
              <a:t>Focus on observations</a:t>
            </a:r>
          </a:p>
          <a:p>
            <a:pPr marL="514350" lvl="2" indent="-514350">
              <a:buFont typeface="+mj-lt"/>
              <a:buAutoNum type="arabicPeriod"/>
            </a:pPr>
            <a:r>
              <a:rPr lang="en-US" altLang="en-US" sz="2800" dirty="0">
                <a:latin typeface="Aptos" panose="020B0004020202020204" pitchFamily="34" charset="0"/>
                <a:cs typeface="Times New Roman" panose="02020603050405020304" pitchFamily="18" charset="0"/>
              </a:rPr>
              <a:t>Focus on description</a:t>
            </a:r>
          </a:p>
          <a:p>
            <a:pPr marL="514350" lvl="2" indent="-514350">
              <a:buFont typeface="+mj-lt"/>
              <a:buAutoNum type="arabicPeriod"/>
            </a:pPr>
            <a:r>
              <a:rPr lang="en-US" altLang="en-US" sz="2800" dirty="0">
                <a:latin typeface="Aptos" panose="020B0004020202020204" pitchFamily="34" charset="0"/>
                <a:cs typeface="Times New Roman" panose="02020603050405020304" pitchFamily="18" charset="0"/>
              </a:rPr>
              <a:t>Focus on specific situation / incident</a:t>
            </a:r>
          </a:p>
          <a:p>
            <a:pPr marL="514350" lvl="2" indent="-514350">
              <a:buFont typeface="+mj-lt"/>
              <a:buAutoNum type="arabicPeriod"/>
            </a:pPr>
            <a:r>
              <a:rPr lang="en-US" altLang="en-US" sz="2800" dirty="0">
                <a:latin typeface="Aptos" panose="020B0004020202020204" pitchFamily="34" charset="0"/>
                <a:cs typeface="Times New Roman" panose="02020603050405020304" pitchFamily="18" charset="0"/>
              </a:rPr>
              <a:t>Focus on the present</a:t>
            </a:r>
          </a:p>
          <a:p>
            <a:pPr marL="514350" lvl="2" indent="-514350">
              <a:buFont typeface="+mj-lt"/>
              <a:buAutoNum type="arabicPeriod"/>
            </a:pPr>
            <a:r>
              <a:rPr lang="en-US" altLang="en-US" sz="2800" dirty="0">
                <a:latin typeface="Aptos" panose="020B0004020202020204" pitchFamily="34" charset="0"/>
                <a:cs typeface="Times New Roman" panose="02020603050405020304" pitchFamily="18" charset="0"/>
              </a:rPr>
              <a:t>Share ideas and information</a:t>
            </a:r>
          </a:p>
          <a:p>
            <a:pPr marL="514350" lvl="2" indent="-514350">
              <a:buFont typeface="+mj-lt"/>
              <a:buAutoNum type="arabicPeriod"/>
            </a:pPr>
            <a:r>
              <a:rPr lang="en-US" altLang="en-US" sz="2800" dirty="0">
                <a:latin typeface="Aptos" panose="020B0004020202020204" pitchFamily="34" charset="0"/>
                <a:cs typeface="Times New Roman" panose="02020603050405020304" pitchFamily="18" charset="0"/>
              </a:rPr>
              <a:t>Give feedback that is valuable</a:t>
            </a:r>
          </a:p>
          <a:p>
            <a:pPr marL="514350" lvl="2" indent="-514350">
              <a:buFont typeface="+mj-lt"/>
              <a:buAutoNum type="arabicPeriod"/>
            </a:pPr>
            <a:r>
              <a:rPr lang="en-US" altLang="en-US" sz="2800" dirty="0">
                <a:latin typeface="Aptos" panose="020B0004020202020204" pitchFamily="34" charset="0"/>
                <a:cs typeface="Times New Roman" panose="02020603050405020304" pitchFamily="18" charset="0"/>
              </a:rPr>
              <a:t>Give feedback at appropriate time and place  </a:t>
            </a:r>
          </a:p>
          <a:p>
            <a:endParaRPr lang="en-US" altLang="en-US" sz="15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978916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F3D2C-81B5-822D-67B1-FB4A89FF1D34}"/>
              </a:ext>
            </a:extLst>
          </p:cNvPr>
          <p:cNvSpPr>
            <a:spLocks noGrp="1"/>
          </p:cNvSpPr>
          <p:nvPr>
            <p:ph type="title"/>
          </p:nvPr>
        </p:nvSpPr>
        <p:spPr>
          <a:xfrm>
            <a:off x="0" y="0"/>
            <a:ext cx="9144000" cy="675409"/>
          </a:xfrm>
        </p:spPr>
        <p:txBody>
          <a:bodyPr>
            <a:noAutofit/>
          </a:bodyPr>
          <a:lstStyle/>
          <a:p>
            <a:r>
              <a:rPr lang="en-GB" sz="4400" b="1" dirty="0">
                <a:latin typeface="Aptos" panose="020B0004020202020204" pitchFamily="34" charset="0"/>
              </a:rPr>
              <a:t>Class Activity – 30 Minutes</a:t>
            </a:r>
          </a:p>
        </p:txBody>
      </p:sp>
      <p:sp>
        <p:nvSpPr>
          <p:cNvPr id="3" name="Content Placeholder 2">
            <a:extLst>
              <a:ext uri="{FF2B5EF4-FFF2-40B4-BE49-F238E27FC236}">
                <a16:creationId xmlns:a16="http://schemas.microsoft.com/office/drawing/2014/main" id="{B554EDA4-D6BB-6D92-3574-2EE4C4F30008}"/>
              </a:ext>
            </a:extLst>
          </p:cNvPr>
          <p:cNvSpPr>
            <a:spLocks noGrp="1"/>
          </p:cNvSpPr>
          <p:nvPr>
            <p:ph sz="half" idx="1"/>
          </p:nvPr>
        </p:nvSpPr>
        <p:spPr>
          <a:xfrm>
            <a:off x="0" y="592282"/>
            <a:ext cx="9144000" cy="5268189"/>
          </a:xfrm>
        </p:spPr>
        <p:txBody>
          <a:bodyPr/>
          <a:lstStyle/>
          <a:p>
            <a:pPr marL="0" indent="0">
              <a:buNone/>
            </a:pPr>
            <a:r>
              <a:rPr lang="en-GB" sz="2800" dirty="0">
                <a:latin typeface="Aptos" panose="020B0004020202020204" pitchFamily="34" charset="0"/>
              </a:rPr>
              <a:t>In 4 groups, you have been given the task of selecting two suitable candidates to join an existing Media Sales Team. The team is being extended due to an increased demand in commercial and domestic media use.</a:t>
            </a:r>
          </a:p>
          <a:p>
            <a:endParaRPr lang="en-GB" sz="2800" dirty="0">
              <a:latin typeface="Aptos" panose="020B0004020202020204" pitchFamily="34" charset="0"/>
            </a:endParaRPr>
          </a:p>
          <a:p>
            <a:pPr marL="0" indent="0">
              <a:buNone/>
            </a:pPr>
            <a:r>
              <a:rPr lang="en-GB" sz="2800" dirty="0">
                <a:latin typeface="Aptos" panose="020B0004020202020204" pitchFamily="34" charset="0"/>
              </a:rPr>
              <a:t>Which two do you choose? </a:t>
            </a:r>
          </a:p>
          <a:p>
            <a:r>
              <a:rPr lang="en-GB" sz="2800" dirty="0">
                <a:latin typeface="Aptos" panose="020B0004020202020204" pitchFamily="34" charset="0"/>
              </a:rPr>
              <a:t>Choice 1 and reasoning</a:t>
            </a:r>
          </a:p>
          <a:p>
            <a:endParaRPr lang="en-GB" sz="2800" dirty="0">
              <a:latin typeface="Aptos" panose="020B0004020202020204" pitchFamily="34" charset="0"/>
            </a:endParaRPr>
          </a:p>
          <a:p>
            <a:r>
              <a:rPr lang="en-GB" sz="2800" dirty="0">
                <a:latin typeface="Aptos" panose="020B0004020202020204" pitchFamily="34" charset="0"/>
              </a:rPr>
              <a:t>Choice 2 and reasoning</a:t>
            </a:r>
          </a:p>
          <a:p>
            <a:endParaRPr lang="en-GB" dirty="0"/>
          </a:p>
        </p:txBody>
      </p:sp>
    </p:spTree>
    <p:extLst>
      <p:ext uri="{BB962C8B-B14F-4D97-AF65-F5344CB8AC3E}">
        <p14:creationId xmlns:p14="http://schemas.microsoft.com/office/powerpoint/2010/main" val="5907677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 name="Title 1"/>
          <p:cNvSpPr txBox="1">
            <a:spLocks noGrp="1"/>
          </p:cNvSpPr>
          <p:nvPr>
            <p:ph type="title"/>
          </p:nvPr>
        </p:nvSpPr>
        <p:spPr>
          <a:xfrm>
            <a:off x="373297" y="0"/>
            <a:ext cx="8229601" cy="794354"/>
          </a:xfrm>
          <a:prstGeom prst="rect">
            <a:avLst/>
          </a:prstGeom>
        </p:spPr>
        <p:txBody>
          <a:bodyPr>
            <a:normAutofit/>
          </a:bodyPr>
          <a:lstStyle>
            <a:lvl1pPr algn="ctr">
              <a:defRPr sz="4400"/>
            </a:lvl1pPr>
          </a:lstStyle>
          <a:p>
            <a:r>
              <a:rPr dirty="0"/>
              <a:t>4. Group </a:t>
            </a:r>
            <a:r>
              <a:rPr dirty="0" err="1"/>
              <a:t>Behaviour</a:t>
            </a:r>
            <a:endParaRPr dirty="0"/>
          </a:p>
        </p:txBody>
      </p:sp>
      <p:sp>
        <p:nvSpPr>
          <p:cNvPr id="166" name="Content Placeholder 2"/>
          <p:cNvSpPr txBox="1">
            <a:spLocks noGrp="1"/>
          </p:cNvSpPr>
          <p:nvPr>
            <p:ph type="body" idx="1"/>
          </p:nvPr>
        </p:nvSpPr>
        <p:spPr>
          <a:xfrm>
            <a:off x="0" y="794355"/>
            <a:ext cx="9143999" cy="5720745"/>
          </a:xfrm>
          <a:prstGeom prst="rect">
            <a:avLst/>
          </a:prstGeom>
        </p:spPr>
        <p:txBody>
          <a:bodyPr>
            <a:normAutofit/>
          </a:bodyPr>
          <a:lstStyle/>
          <a:p>
            <a:pPr marL="0" indent="0">
              <a:spcBef>
                <a:spcPts val="400"/>
              </a:spcBef>
              <a:buSzTx/>
              <a:buNone/>
              <a:defRPr sz="1800">
                <a:latin typeface="Arial"/>
                <a:ea typeface="Arial"/>
                <a:cs typeface="Arial"/>
                <a:sym typeface="Arial"/>
              </a:defRPr>
            </a:pPr>
            <a:r>
              <a:rPr sz="2800" dirty="0"/>
              <a:t>“Team work does not, of course, guarantee in itself good results.  As in sport, there can be good teams and poor teams. And as in sport, it all depends on how well the players play together.”</a:t>
            </a:r>
          </a:p>
          <a:p>
            <a:pPr marL="0" indent="0" algn="r">
              <a:spcBef>
                <a:spcPts val="400"/>
              </a:spcBef>
              <a:buSzTx/>
              <a:buNone/>
              <a:defRPr sz="1800">
                <a:latin typeface="Arial"/>
                <a:ea typeface="Arial"/>
                <a:cs typeface="Arial"/>
                <a:sym typeface="Arial"/>
              </a:defRPr>
            </a:pPr>
            <a:r>
              <a:rPr sz="2000" dirty="0"/>
              <a:t>(Belbin, 1997)</a:t>
            </a:r>
          </a:p>
          <a:p>
            <a:pPr marL="0" indent="0">
              <a:buSzTx/>
              <a:buNone/>
              <a:defRPr sz="1800">
                <a:latin typeface="Arial"/>
                <a:ea typeface="Arial"/>
                <a:cs typeface="Arial"/>
                <a:sym typeface="Arial"/>
              </a:defRPr>
            </a:pPr>
            <a:endParaRPr sz="2000" dirty="0"/>
          </a:p>
          <a:p>
            <a:pPr marL="0" indent="0">
              <a:spcBef>
                <a:spcPts val="400"/>
              </a:spcBef>
              <a:buSzTx/>
              <a:buNone/>
              <a:defRPr sz="1800">
                <a:latin typeface="Arial"/>
                <a:ea typeface="Arial"/>
                <a:cs typeface="Arial"/>
                <a:sym typeface="Arial"/>
              </a:defRPr>
            </a:pPr>
            <a:r>
              <a:rPr sz="2800" dirty="0"/>
              <a:t>Two examples:</a:t>
            </a:r>
          </a:p>
          <a:p>
            <a:pPr marL="180473" indent="-180473">
              <a:spcBef>
                <a:spcPts val="400"/>
              </a:spcBef>
              <a:buClrTx/>
              <a:buSzPct val="100000"/>
              <a:buChar char="•"/>
              <a:defRPr sz="1800">
                <a:latin typeface="Arial"/>
                <a:ea typeface="Arial"/>
                <a:cs typeface="Arial"/>
                <a:sym typeface="Arial"/>
              </a:defRPr>
            </a:pPr>
            <a:r>
              <a:rPr sz="2800" dirty="0"/>
              <a:t>Interaction Process Analysis</a:t>
            </a:r>
          </a:p>
          <a:p>
            <a:pPr marL="180473" indent="-180473">
              <a:spcBef>
                <a:spcPts val="400"/>
              </a:spcBef>
              <a:buClrTx/>
              <a:buSzPct val="100000"/>
              <a:buChar char="•"/>
              <a:defRPr sz="1800">
                <a:latin typeface="Arial"/>
                <a:ea typeface="Arial"/>
                <a:cs typeface="Arial"/>
                <a:sym typeface="Arial"/>
              </a:defRPr>
            </a:pPr>
            <a:r>
              <a:rPr sz="2800" dirty="0"/>
              <a:t>Group Relations/Dynamics</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 name="Title 1"/>
          <p:cNvSpPr txBox="1">
            <a:spLocks noGrp="1"/>
          </p:cNvSpPr>
          <p:nvPr>
            <p:ph type="title"/>
          </p:nvPr>
        </p:nvSpPr>
        <p:spPr>
          <a:xfrm>
            <a:off x="310951" y="0"/>
            <a:ext cx="8229601" cy="675409"/>
          </a:xfrm>
          <a:prstGeom prst="rect">
            <a:avLst/>
          </a:prstGeom>
        </p:spPr>
        <p:txBody>
          <a:bodyPr>
            <a:noAutofit/>
          </a:bodyPr>
          <a:lstStyle>
            <a:lvl1pPr algn="ctr">
              <a:defRPr sz="4400">
                <a:solidFill>
                  <a:srgbClr val="000000"/>
                </a:solidFill>
              </a:defRPr>
            </a:lvl1pPr>
          </a:lstStyle>
          <a:p>
            <a:r>
              <a:rPr dirty="0"/>
              <a:t>4. Group </a:t>
            </a:r>
            <a:r>
              <a:rPr dirty="0" err="1"/>
              <a:t>Behaviour</a:t>
            </a:r>
            <a:r>
              <a:rPr dirty="0"/>
              <a:t> </a:t>
            </a:r>
          </a:p>
        </p:txBody>
      </p:sp>
      <p:sp>
        <p:nvSpPr>
          <p:cNvPr id="169" name="Content Placeholder 2"/>
          <p:cNvSpPr txBox="1">
            <a:spLocks noGrp="1"/>
          </p:cNvSpPr>
          <p:nvPr>
            <p:ph type="body" idx="1"/>
          </p:nvPr>
        </p:nvSpPr>
        <p:spPr>
          <a:xfrm>
            <a:off x="0" y="779319"/>
            <a:ext cx="9071263" cy="5313980"/>
          </a:xfrm>
          <a:prstGeom prst="rect">
            <a:avLst/>
          </a:prstGeom>
        </p:spPr>
        <p:txBody>
          <a:bodyPr>
            <a:normAutofit/>
          </a:bodyPr>
          <a:lstStyle/>
          <a:p>
            <a:pPr marL="0" indent="0" algn="ctr">
              <a:spcBef>
                <a:spcPts val="500"/>
              </a:spcBef>
              <a:buSzTx/>
              <a:buNone/>
              <a:defRPr sz="2400" b="1">
                <a:latin typeface="Arial"/>
                <a:ea typeface="Arial"/>
                <a:cs typeface="Arial"/>
                <a:sym typeface="Arial"/>
              </a:defRPr>
            </a:pPr>
            <a:r>
              <a:rPr sz="4400" dirty="0" err="1"/>
              <a:t>Behaviour</a:t>
            </a:r>
            <a:r>
              <a:rPr sz="4400" dirty="0"/>
              <a:t> Analysis</a:t>
            </a:r>
          </a:p>
          <a:p>
            <a:pPr marL="0" indent="0">
              <a:spcBef>
                <a:spcPts val="400"/>
              </a:spcBef>
              <a:buSzTx/>
              <a:buNone/>
              <a:defRPr sz="1800" b="1">
                <a:latin typeface="Arial"/>
                <a:ea typeface="Arial"/>
                <a:cs typeface="Arial"/>
                <a:sym typeface="Arial"/>
              </a:defRPr>
            </a:pPr>
            <a:r>
              <a:rPr lang="en-GB" sz="2000" dirty="0"/>
              <a:t>Interaction Analysis</a:t>
            </a:r>
          </a:p>
          <a:p>
            <a:pPr marL="0" indent="0">
              <a:spcBef>
                <a:spcPts val="300"/>
              </a:spcBef>
              <a:buSzTx/>
              <a:buNone/>
              <a:defRPr sz="1600">
                <a:latin typeface="Arial"/>
                <a:ea typeface="Arial"/>
                <a:cs typeface="Arial"/>
                <a:sym typeface="Arial"/>
              </a:defRPr>
            </a:pPr>
            <a:r>
              <a:rPr lang="en-GB" sz="2000" dirty="0"/>
              <a:t>Bales’s (1950) ‘Interaction Process Analysis’ is an analysis of behaviour in a group from the viewpoint of its function. Every act of behaviour is categorised for analysis by an observer of the group’s working, </a:t>
            </a:r>
            <a:r>
              <a:rPr lang="en-GB" sz="2000" u="sng" dirty="0"/>
              <a:t>as it occurs</a:t>
            </a:r>
            <a:r>
              <a:rPr lang="en-GB" sz="2000" dirty="0"/>
              <a:t>.  </a:t>
            </a:r>
          </a:p>
          <a:p>
            <a:pPr marL="0" indent="0">
              <a:spcBef>
                <a:spcPts val="300"/>
              </a:spcBef>
              <a:buSzTx/>
              <a:buNone/>
              <a:defRPr sz="1600">
                <a:latin typeface="Arial"/>
                <a:ea typeface="Arial"/>
                <a:cs typeface="Arial"/>
                <a:sym typeface="Arial"/>
              </a:defRPr>
            </a:pPr>
            <a:endParaRPr lang="en-GB" sz="2000" dirty="0"/>
          </a:p>
          <a:p>
            <a:pPr marL="0" indent="0">
              <a:spcBef>
                <a:spcPts val="300"/>
              </a:spcBef>
              <a:buSzTx/>
              <a:buNone/>
              <a:defRPr sz="1600">
                <a:latin typeface="Arial"/>
                <a:ea typeface="Arial"/>
                <a:cs typeface="Arial"/>
                <a:sym typeface="Arial"/>
              </a:defRPr>
            </a:pPr>
            <a:r>
              <a:rPr lang="en-GB" sz="2000" dirty="0"/>
              <a:t>There are 12 behaviours under 2 main functions: Task functions (concerned with production) and Maintenance functions  (concerned with the emotional life of the group) </a:t>
            </a:r>
            <a:endParaRPr sz="2000" dirty="0"/>
          </a:p>
          <a:p>
            <a:pPr marL="0" indent="0">
              <a:spcBef>
                <a:spcPts val="400"/>
              </a:spcBef>
              <a:buSzTx/>
              <a:buNone/>
              <a:defRPr sz="1800" b="1">
                <a:latin typeface="Arial"/>
                <a:ea typeface="Arial"/>
                <a:cs typeface="Arial"/>
                <a:sym typeface="Arial"/>
              </a:defRPr>
            </a:pPr>
            <a:r>
              <a:rPr sz="2000" dirty="0"/>
              <a:t>– </a:t>
            </a:r>
          </a:p>
          <a:p>
            <a:pPr marL="0" indent="0">
              <a:spcBef>
                <a:spcPts val="300"/>
              </a:spcBef>
              <a:buSzTx/>
              <a:buNone/>
              <a:defRPr sz="1600" i="1">
                <a:latin typeface="Arial"/>
                <a:ea typeface="Arial"/>
                <a:cs typeface="Arial"/>
                <a:sym typeface="Arial"/>
              </a:defRPr>
            </a:pPr>
            <a:r>
              <a:rPr dirty="0"/>
              <a:t>(for list of </a:t>
            </a:r>
            <a:r>
              <a:rPr dirty="0" err="1"/>
              <a:t>behaviours</a:t>
            </a:r>
            <a:r>
              <a:rPr dirty="0"/>
              <a:t>/observation sheet, see Mullins, 2010 – Pg.352).</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 name="Title 1"/>
          <p:cNvSpPr txBox="1">
            <a:spLocks noGrp="1"/>
          </p:cNvSpPr>
          <p:nvPr>
            <p:ph type="title"/>
          </p:nvPr>
        </p:nvSpPr>
        <p:spPr>
          <a:xfrm>
            <a:off x="0" y="0"/>
            <a:ext cx="9143999" cy="794354"/>
          </a:xfrm>
          <a:prstGeom prst="rect">
            <a:avLst/>
          </a:prstGeom>
        </p:spPr>
        <p:txBody>
          <a:bodyPr>
            <a:normAutofit fontScale="90000"/>
          </a:bodyPr>
          <a:lstStyle>
            <a:lvl1pPr algn="ctr">
              <a:defRPr sz="4400">
                <a:solidFill>
                  <a:srgbClr val="000000"/>
                </a:solidFill>
              </a:defRPr>
            </a:lvl1pPr>
          </a:lstStyle>
          <a:p>
            <a:r>
              <a:rPr dirty="0"/>
              <a:t>4. Group </a:t>
            </a:r>
            <a:r>
              <a:rPr dirty="0" err="1"/>
              <a:t>Behaviour</a:t>
            </a:r>
            <a:r>
              <a:rPr lang="en-GB" dirty="0"/>
              <a:t> – Group Dynamics</a:t>
            </a:r>
            <a:r>
              <a:rPr dirty="0"/>
              <a:t> </a:t>
            </a:r>
          </a:p>
        </p:txBody>
      </p:sp>
      <p:sp>
        <p:nvSpPr>
          <p:cNvPr id="177" name="Content Placeholder 2"/>
          <p:cNvSpPr txBox="1">
            <a:spLocks noGrp="1"/>
          </p:cNvSpPr>
          <p:nvPr>
            <p:ph type="body" idx="1"/>
          </p:nvPr>
        </p:nvSpPr>
        <p:spPr>
          <a:xfrm>
            <a:off x="0" y="794355"/>
            <a:ext cx="9143999" cy="5221981"/>
          </a:xfrm>
          <a:prstGeom prst="rect">
            <a:avLst/>
          </a:prstGeom>
        </p:spPr>
        <p:txBody>
          <a:bodyPr>
            <a:normAutofit lnSpcReduction="10000"/>
          </a:bodyPr>
          <a:lstStyle/>
          <a:p>
            <a:pPr marL="0" indent="0" defTabSz="868680">
              <a:spcBef>
                <a:spcPts val="300"/>
              </a:spcBef>
              <a:buSzTx/>
              <a:buNone/>
              <a:defRPr sz="1500" b="1">
                <a:latin typeface="Arial"/>
                <a:ea typeface="Arial"/>
                <a:cs typeface="Arial"/>
                <a:sym typeface="Arial"/>
              </a:defRPr>
            </a:pPr>
            <a:r>
              <a:rPr sz="2000" dirty="0"/>
              <a:t>Group Relations/Systemic Analysis</a:t>
            </a:r>
          </a:p>
          <a:p>
            <a:pPr marL="0" indent="0" defTabSz="868680">
              <a:spcBef>
                <a:spcPts val="300"/>
              </a:spcBef>
              <a:buSzTx/>
              <a:buNone/>
              <a:defRPr sz="1500">
                <a:latin typeface="Arial"/>
                <a:ea typeface="Arial"/>
                <a:cs typeface="Arial"/>
                <a:sym typeface="Arial"/>
              </a:defRPr>
            </a:pPr>
            <a:r>
              <a:rPr sz="2000" dirty="0"/>
              <a:t>Psychoanalytic approach to </a:t>
            </a:r>
            <a:r>
              <a:rPr sz="2000" dirty="0" err="1"/>
              <a:t>organisations</a:t>
            </a:r>
            <a:r>
              <a:rPr sz="2000" dirty="0"/>
              <a:t> that looks at the unconscious and dynamic communications within groups. Interested in anxiety, projection, gang-like activities and </a:t>
            </a:r>
            <a:r>
              <a:rPr sz="2000" dirty="0" err="1"/>
              <a:t>emphasises</a:t>
            </a:r>
            <a:r>
              <a:rPr sz="2000" dirty="0"/>
              <a:t> talking, free association, observations and reflexive practice. Part of complexity theory and useful for difficult group problems such as bullying and racism.</a:t>
            </a:r>
          </a:p>
          <a:p>
            <a:pPr marL="0" indent="0" defTabSz="868680">
              <a:spcBef>
                <a:spcPts val="300"/>
              </a:spcBef>
              <a:buSzTx/>
              <a:buNone/>
              <a:defRPr sz="1500" b="1">
                <a:latin typeface="Arial"/>
                <a:ea typeface="Arial"/>
                <a:cs typeface="Arial"/>
                <a:sym typeface="Arial"/>
              </a:defRPr>
            </a:pPr>
            <a:endParaRPr sz="2000" dirty="0"/>
          </a:p>
          <a:p>
            <a:pPr marL="0" indent="0" defTabSz="868680">
              <a:spcBef>
                <a:spcPts val="300"/>
              </a:spcBef>
              <a:buSzTx/>
              <a:buNone/>
              <a:defRPr sz="1500">
                <a:latin typeface="Arial"/>
                <a:ea typeface="Arial"/>
                <a:cs typeface="Arial"/>
                <a:sym typeface="Arial"/>
              </a:defRPr>
            </a:pPr>
            <a:r>
              <a:rPr sz="2000" dirty="0"/>
              <a:t>The study of group </a:t>
            </a:r>
            <a:r>
              <a:rPr sz="2000" dirty="0" err="1"/>
              <a:t>behaviour</a:t>
            </a:r>
            <a:r>
              <a:rPr sz="2000" dirty="0"/>
              <a:t> has led to the development of group dynamics and a range of group training methods aimed at increasing group effectiveness. </a:t>
            </a:r>
          </a:p>
          <a:p>
            <a:pPr marL="0" indent="0" defTabSz="868680">
              <a:spcBef>
                <a:spcPts val="300"/>
              </a:spcBef>
              <a:buSzTx/>
              <a:buNone/>
              <a:defRPr sz="1500">
                <a:latin typeface="Arial"/>
                <a:ea typeface="Arial"/>
                <a:cs typeface="Arial"/>
                <a:sym typeface="Arial"/>
              </a:defRPr>
            </a:pPr>
            <a:endParaRPr sz="2000" dirty="0"/>
          </a:p>
          <a:p>
            <a:pPr marL="0" indent="0" defTabSz="868680">
              <a:spcBef>
                <a:spcPts val="300"/>
              </a:spcBef>
              <a:buSzTx/>
              <a:buNone/>
              <a:defRPr sz="1500" b="1">
                <a:latin typeface="Arial"/>
                <a:ea typeface="Arial"/>
                <a:cs typeface="Arial"/>
                <a:sym typeface="Arial"/>
              </a:defRPr>
            </a:pPr>
            <a:r>
              <a:rPr sz="2000" dirty="0"/>
              <a:t>T-groups </a:t>
            </a:r>
          </a:p>
          <a:p>
            <a:pPr marL="0" indent="0" defTabSz="868680">
              <a:spcBef>
                <a:spcPts val="300"/>
              </a:spcBef>
              <a:buSzTx/>
              <a:buNone/>
              <a:defRPr sz="1500">
                <a:latin typeface="Arial"/>
                <a:ea typeface="Arial"/>
                <a:cs typeface="Arial"/>
                <a:sym typeface="Arial"/>
              </a:defRPr>
            </a:pPr>
            <a:r>
              <a:rPr sz="2000" dirty="0"/>
              <a:t>The central feature of group dynamics is </a:t>
            </a:r>
            <a:r>
              <a:rPr sz="2000" b="1" dirty="0"/>
              <a:t>sensitivity training </a:t>
            </a:r>
            <a:r>
              <a:rPr sz="2000" dirty="0"/>
              <a:t>– where group members attempt to understand their own </a:t>
            </a:r>
            <a:r>
              <a:rPr sz="2000" dirty="0" err="1"/>
              <a:t>behaviour</a:t>
            </a:r>
            <a:r>
              <a:rPr sz="2000" dirty="0"/>
              <a:t> and to perceive themselves as others see them. </a:t>
            </a:r>
            <a:r>
              <a:rPr sz="2000" i="1" dirty="0"/>
              <a:t>(Mullins, 2010). This i</a:t>
            </a:r>
            <a:r>
              <a:rPr sz="2000" dirty="0"/>
              <a:t>s a method of sensitivity training. It provides participants with an opportunity to learn more about themselves and their impact on others, and in particular to learn how to function more effectively in face-to-face situations. </a:t>
            </a:r>
            <a:r>
              <a:rPr i="1" dirty="0"/>
              <a:t>(Cooper, 1971).</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 name="Title 1"/>
          <p:cNvSpPr txBox="1">
            <a:spLocks noGrp="1"/>
          </p:cNvSpPr>
          <p:nvPr>
            <p:ph type="title"/>
          </p:nvPr>
        </p:nvSpPr>
        <p:spPr>
          <a:xfrm>
            <a:off x="0" y="44795"/>
            <a:ext cx="9144000" cy="556698"/>
          </a:xfrm>
          <a:prstGeom prst="rect">
            <a:avLst/>
          </a:prstGeom>
        </p:spPr>
        <p:txBody>
          <a:bodyPr>
            <a:noAutofit/>
          </a:bodyPr>
          <a:lstStyle>
            <a:lvl1pPr algn="ctr">
              <a:defRPr sz="4400"/>
            </a:lvl1pPr>
          </a:lstStyle>
          <a:p>
            <a:r>
              <a:rPr sz="3600" dirty="0"/>
              <a:t>4. Group </a:t>
            </a:r>
            <a:r>
              <a:rPr sz="3600" dirty="0" err="1"/>
              <a:t>Behaviour</a:t>
            </a:r>
            <a:r>
              <a:rPr lang="en-GB" sz="3600" dirty="0"/>
              <a:t> – Behaviour Analysis</a:t>
            </a:r>
            <a:r>
              <a:rPr sz="3600" dirty="0"/>
              <a:t> </a:t>
            </a:r>
          </a:p>
        </p:txBody>
      </p:sp>
      <p:graphicFrame>
        <p:nvGraphicFramePr>
          <p:cNvPr id="173" name="Table 3"/>
          <p:cNvGraphicFramePr/>
          <p:nvPr>
            <p:extLst>
              <p:ext uri="{D42A27DB-BD31-4B8C-83A1-F6EECF244321}">
                <p14:modId xmlns:p14="http://schemas.microsoft.com/office/powerpoint/2010/main" val="1618976907"/>
              </p:ext>
            </p:extLst>
          </p:nvPr>
        </p:nvGraphicFramePr>
        <p:xfrm>
          <a:off x="0" y="945573"/>
          <a:ext cx="9144002" cy="5310937"/>
        </p:xfrm>
        <a:graphic>
          <a:graphicData uri="http://schemas.openxmlformats.org/drawingml/2006/table">
            <a:tbl>
              <a:tblPr firstRow="1" firstCol="1"/>
              <a:tblGrid>
                <a:gridCol w="2057286">
                  <a:extLst>
                    <a:ext uri="{9D8B030D-6E8A-4147-A177-3AD203B41FA5}">
                      <a16:colId xmlns:a16="http://schemas.microsoft.com/office/drawing/2014/main" val="20000"/>
                    </a:ext>
                  </a:extLst>
                </a:gridCol>
                <a:gridCol w="1012388">
                  <a:extLst>
                    <a:ext uri="{9D8B030D-6E8A-4147-A177-3AD203B41FA5}">
                      <a16:colId xmlns:a16="http://schemas.microsoft.com/office/drawing/2014/main" val="20001"/>
                    </a:ext>
                  </a:extLst>
                </a:gridCol>
                <a:gridCol w="1012388">
                  <a:extLst>
                    <a:ext uri="{9D8B030D-6E8A-4147-A177-3AD203B41FA5}">
                      <a16:colId xmlns:a16="http://schemas.microsoft.com/office/drawing/2014/main" val="20002"/>
                    </a:ext>
                  </a:extLst>
                </a:gridCol>
                <a:gridCol w="1012388">
                  <a:extLst>
                    <a:ext uri="{9D8B030D-6E8A-4147-A177-3AD203B41FA5}">
                      <a16:colId xmlns:a16="http://schemas.microsoft.com/office/drawing/2014/main" val="20003"/>
                    </a:ext>
                  </a:extLst>
                </a:gridCol>
                <a:gridCol w="1012388">
                  <a:extLst>
                    <a:ext uri="{9D8B030D-6E8A-4147-A177-3AD203B41FA5}">
                      <a16:colId xmlns:a16="http://schemas.microsoft.com/office/drawing/2014/main" val="20004"/>
                    </a:ext>
                  </a:extLst>
                </a:gridCol>
                <a:gridCol w="1012388">
                  <a:extLst>
                    <a:ext uri="{9D8B030D-6E8A-4147-A177-3AD203B41FA5}">
                      <a16:colId xmlns:a16="http://schemas.microsoft.com/office/drawing/2014/main" val="20005"/>
                    </a:ext>
                  </a:extLst>
                </a:gridCol>
                <a:gridCol w="1012388">
                  <a:extLst>
                    <a:ext uri="{9D8B030D-6E8A-4147-A177-3AD203B41FA5}">
                      <a16:colId xmlns:a16="http://schemas.microsoft.com/office/drawing/2014/main" val="20006"/>
                    </a:ext>
                  </a:extLst>
                </a:gridCol>
                <a:gridCol w="1012388">
                  <a:extLst>
                    <a:ext uri="{9D8B030D-6E8A-4147-A177-3AD203B41FA5}">
                      <a16:colId xmlns:a16="http://schemas.microsoft.com/office/drawing/2014/main" val="20007"/>
                    </a:ext>
                  </a:extLst>
                </a:gridCol>
              </a:tblGrid>
              <a:tr h="431523">
                <a:tc>
                  <a:txBody>
                    <a:bodyPr/>
                    <a:lstStyle/>
                    <a:p>
                      <a:pPr marR="127000" algn="ctr">
                        <a:lnSpc>
                          <a:spcPts val="1500"/>
                        </a:lnSpc>
                        <a:defRPr sz="1800" b="0">
                          <a:solidFill>
                            <a:srgbClr val="000000"/>
                          </a:solidFill>
                        </a:defRPr>
                      </a:pPr>
                      <a:r>
                        <a:rPr sz="1000" b="1">
                          <a:solidFill>
                            <a:srgbClr val="002060"/>
                          </a:solidFill>
                          <a:sym typeface="Calibri"/>
                        </a:rPr>
                        <a:t>Types of   Group Communication</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gridSpan="7">
                  <a:txBody>
                    <a:bodyPr/>
                    <a:lstStyle/>
                    <a:p>
                      <a:pPr marR="127000" indent="127000" algn="ctr">
                        <a:lnSpc>
                          <a:spcPts val="1500"/>
                        </a:lnSpc>
                        <a:defRPr sz="1000">
                          <a:solidFill>
                            <a:srgbClr val="002060"/>
                          </a:solidFill>
                          <a:sym typeface="Calibri"/>
                        </a:defRPr>
                      </a:pPr>
                      <a:r>
                        <a:t>Team Member</a:t>
                      </a:r>
                    </a:p>
                    <a:p>
                      <a:pPr marR="127000" indent="127000" algn="ctr">
                        <a:lnSpc>
                          <a:spcPts val="1500"/>
                        </a:lnSpc>
                        <a:defRPr sz="1000">
                          <a:solidFill>
                            <a:srgbClr val="002060"/>
                          </a:solidFill>
                          <a:sym typeface="Calibri"/>
                        </a:defRPr>
                      </a:pPr>
                      <a: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204526">
                <a:tc>
                  <a:txBody>
                    <a:bodyPr/>
                    <a:lstStyle/>
                    <a:p>
                      <a:pPr marR="127000" algn="l">
                        <a:lnSpc>
                          <a:spcPts val="1500"/>
                        </a:lnSpc>
                        <a:defRPr sz="1800" b="0">
                          <a:solidFill>
                            <a:srgbClr val="000000"/>
                          </a:solidFill>
                        </a:defRPr>
                      </a:pPr>
                      <a:r>
                        <a:rPr sz="1000" b="1">
                          <a:solidFill>
                            <a:srgbClr val="E36C0A"/>
                          </a:solidFill>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b="1">
                          <a:solidFill>
                            <a:srgbClr val="E36C0A"/>
                          </a:solidFill>
                          <a:sym typeface="Calibri"/>
                        </a:rPr>
                        <a:t>A</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b="1">
                          <a:solidFill>
                            <a:srgbClr val="E36C0A"/>
                          </a:solidFill>
                          <a:sym typeface="Calibri"/>
                        </a:rPr>
                        <a:t>B</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b="1">
                          <a:solidFill>
                            <a:srgbClr val="E36C0A"/>
                          </a:solidFill>
                          <a:sym typeface="Calibri"/>
                        </a:rPr>
                        <a:t>C</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b="1">
                          <a:solidFill>
                            <a:srgbClr val="E36C0A"/>
                          </a:solidFill>
                          <a:sym typeface="Calibri"/>
                        </a:rPr>
                        <a:t>D</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b="1">
                          <a:solidFill>
                            <a:srgbClr val="E36C0A"/>
                          </a:solidFill>
                          <a:sym typeface="Calibri"/>
                        </a:rPr>
                        <a:t>E</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b="1">
                          <a:solidFill>
                            <a:srgbClr val="E36C0A"/>
                          </a:solidFill>
                          <a:sym typeface="Calibri"/>
                        </a:rPr>
                        <a:t>F</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b="1">
                          <a:solidFill>
                            <a:srgbClr val="E36C0A"/>
                          </a:solidFill>
                          <a:sym typeface="Calibri"/>
                        </a:rPr>
                        <a:t>G</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01"/>
                  </a:ext>
                </a:extLst>
              </a:tr>
              <a:tr h="224226">
                <a:tc>
                  <a:txBody>
                    <a:bodyPr/>
                    <a:lstStyle/>
                    <a:p>
                      <a:pPr marR="127000" algn="l">
                        <a:lnSpc>
                          <a:spcPts val="1500"/>
                        </a:lnSpc>
                        <a:defRPr sz="1800" b="0">
                          <a:solidFill>
                            <a:srgbClr val="000000"/>
                          </a:solidFill>
                        </a:defRPr>
                      </a:pPr>
                      <a:r>
                        <a:rPr sz="1000" b="1">
                          <a:solidFill>
                            <a:srgbClr val="E36C0A"/>
                          </a:solidFill>
                          <a:sym typeface="Calibri"/>
                        </a:rPr>
                        <a:t>TASKS</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02"/>
                  </a:ext>
                </a:extLst>
              </a:tr>
              <a:tr h="224226">
                <a:tc>
                  <a:txBody>
                    <a:bodyPr/>
                    <a:lstStyle/>
                    <a:p>
                      <a:pPr marR="127000" algn="l">
                        <a:lnSpc>
                          <a:spcPts val="1500"/>
                        </a:lnSpc>
                        <a:defRPr sz="1800" b="0">
                          <a:solidFill>
                            <a:srgbClr val="000000"/>
                          </a:solidFill>
                        </a:defRPr>
                      </a:pPr>
                      <a:r>
                        <a:rPr sz="1000">
                          <a:solidFill>
                            <a:srgbClr val="002060"/>
                          </a:solidFill>
                          <a:sym typeface="Calibri"/>
                        </a:rPr>
                        <a:t>Giving Information</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03"/>
                  </a:ext>
                </a:extLst>
              </a:tr>
              <a:tr h="431523">
                <a:tc>
                  <a:txBody>
                    <a:bodyPr/>
                    <a:lstStyle/>
                    <a:p>
                      <a:pPr marR="127000" algn="l">
                        <a:lnSpc>
                          <a:spcPts val="1500"/>
                        </a:lnSpc>
                        <a:defRPr sz="1800" b="0">
                          <a:solidFill>
                            <a:srgbClr val="000000"/>
                          </a:solidFill>
                        </a:defRPr>
                      </a:pPr>
                      <a:r>
                        <a:rPr sz="1000" dirty="0">
                          <a:solidFill>
                            <a:srgbClr val="002060"/>
                          </a:solidFill>
                          <a:sym typeface="Calibri"/>
                        </a:rPr>
                        <a:t>Questioning/Seeking Information</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dirty="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04"/>
                  </a:ext>
                </a:extLst>
              </a:tr>
              <a:tr h="224226">
                <a:tc>
                  <a:txBody>
                    <a:bodyPr/>
                    <a:lstStyle/>
                    <a:p>
                      <a:pPr marR="127000" algn="l">
                        <a:lnSpc>
                          <a:spcPts val="1500"/>
                        </a:lnSpc>
                        <a:defRPr sz="1800" b="0">
                          <a:solidFill>
                            <a:srgbClr val="000000"/>
                          </a:solidFill>
                        </a:defRPr>
                      </a:pPr>
                      <a:r>
                        <a:rPr sz="1000">
                          <a:solidFill>
                            <a:srgbClr val="002060"/>
                          </a:solidFill>
                          <a:sym typeface="Calibri"/>
                        </a:rPr>
                        <a:t>Organising Ideas</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05"/>
                  </a:ext>
                </a:extLst>
              </a:tr>
              <a:tr h="224226">
                <a:tc>
                  <a:txBody>
                    <a:bodyPr/>
                    <a:lstStyle/>
                    <a:p>
                      <a:pPr marR="127000" algn="l">
                        <a:lnSpc>
                          <a:spcPts val="1500"/>
                        </a:lnSpc>
                        <a:defRPr sz="1800" b="0">
                          <a:solidFill>
                            <a:srgbClr val="000000"/>
                          </a:solidFill>
                        </a:defRPr>
                      </a:pPr>
                      <a:r>
                        <a:rPr sz="1000">
                          <a:solidFill>
                            <a:srgbClr val="002060"/>
                          </a:solidFill>
                          <a:sym typeface="Calibri"/>
                        </a:rPr>
                        <a:t>Clarifying Ideas</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06"/>
                  </a:ext>
                </a:extLst>
              </a:tr>
              <a:tr h="224226">
                <a:tc>
                  <a:txBody>
                    <a:bodyPr/>
                    <a:lstStyle/>
                    <a:p>
                      <a:pPr marR="127000" algn="l">
                        <a:lnSpc>
                          <a:spcPts val="1500"/>
                        </a:lnSpc>
                        <a:defRPr sz="1800" b="0">
                          <a:solidFill>
                            <a:srgbClr val="000000"/>
                          </a:solidFill>
                        </a:defRPr>
                      </a:pPr>
                      <a:r>
                        <a:rPr sz="1000">
                          <a:solidFill>
                            <a:srgbClr val="002060"/>
                          </a:solidFill>
                          <a:sym typeface="Calibri"/>
                        </a:rPr>
                        <a:t>Summarising</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07"/>
                  </a:ext>
                </a:extLst>
              </a:tr>
              <a:tr h="224226">
                <a:tc>
                  <a:txBody>
                    <a:bodyPr/>
                    <a:lstStyle/>
                    <a:p>
                      <a:pPr marR="127000" algn="l">
                        <a:lnSpc>
                          <a:spcPts val="1500"/>
                        </a:lnSpc>
                        <a:defRPr sz="1800" b="0">
                          <a:solidFill>
                            <a:srgbClr val="000000"/>
                          </a:solidFill>
                        </a:defRPr>
                      </a:pPr>
                      <a:r>
                        <a:rPr sz="1000">
                          <a:solidFill>
                            <a:srgbClr val="002060"/>
                          </a:solidFill>
                          <a:sym typeface="Calibri"/>
                        </a:rPr>
                        <a:t>Evaluating</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08"/>
                  </a:ext>
                </a:extLst>
              </a:tr>
              <a:tr h="224226">
                <a:tc>
                  <a:txBody>
                    <a:bodyPr/>
                    <a:lstStyle/>
                    <a:p>
                      <a:pPr marR="127000" algn="l">
                        <a:lnSpc>
                          <a:spcPts val="1500"/>
                        </a:lnSpc>
                        <a:defRPr sz="1800" b="0">
                          <a:solidFill>
                            <a:srgbClr val="000000"/>
                          </a:solidFill>
                        </a:defRPr>
                      </a:pPr>
                      <a:r>
                        <a:rPr sz="1000">
                          <a:solidFill>
                            <a:srgbClr val="002060"/>
                          </a:solidFill>
                          <a:sym typeface="Calibri"/>
                        </a:rPr>
                        <a:t>Deciding</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09"/>
                  </a:ext>
                </a:extLst>
              </a:tr>
              <a:tr h="224226">
                <a:tc>
                  <a:txBody>
                    <a:bodyPr/>
                    <a:lstStyle/>
                    <a:p>
                      <a:pPr marR="127000" algn="l">
                        <a:lnSpc>
                          <a:spcPts val="1500"/>
                        </a:lnSpc>
                        <a:defRPr sz="1800" b="0">
                          <a:solidFill>
                            <a:srgbClr val="000000"/>
                          </a:solidFill>
                        </a:defRPr>
                      </a:pPr>
                      <a:r>
                        <a:rPr sz="1000" b="1">
                          <a:solidFill>
                            <a:srgbClr val="E36C0A"/>
                          </a:solidFill>
                          <a:sym typeface="Calibri"/>
                        </a:rPr>
                        <a:t>RELATIONSHIPS</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10"/>
                  </a:ext>
                </a:extLst>
              </a:tr>
              <a:tr h="224226">
                <a:tc>
                  <a:txBody>
                    <a:bodyPr/>
                    <a:lstStyle/>
                    <a:p>
                      <a:pPr marR="127000" algn="l">
                        <a:lnSpc>
                          <a:spcPts val="1500"/>
                        </a:lnSpc>
                        <a:defRPr sz="1800" b="0">
                          <a:solidFill>
                            <a:srgbClr val="000000"/>
                          </a:solidFill>
                        </a:defRPr>
                      </a:pPr>
                      <a:r>
                        <a:rPr sz="1000">
                          <a:solidFill>
                            <a:srgbClr val="002060"/>
                          </a:solidFill>
                          <a:sym typeface="Calibri"/>
                        </a:rPr>
                        <a:t>Encouraging</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11"/>
                  </a:ext>
                </a:extLst>
              </a:tr>
              <a:tr h="224226">
                <a:tc>
                  <a:txBody>
                    <a:bodyPr/>
                    <a:lstStyle/>
                    <a:p>
                      <a:pPr marR="127000" algn="l">
                        <a:lnSpc>
                          <a:spcPts val="1500"/>
                        </a:lnSpc>
                        <a:defRPr sz="1800" b="0">
                          <a:solidFill>
                            <a:srgbClr val="000000"/>
                          </a:solidFill>
                        </a:defRPr>
                      </a:pPr>
                      <a:r>
                        <a:rPr sz="1000">
                          <a:solidFill>
                            <a:srgbClr val="002060"/>
                          </a:solidFill>
                          <a:sym typeface="Calibri"/>
                        </a:rPr>
                        <a:t>Harmonising</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12"/>
                  </a:ext>
                </a:extLst>
              </a:tr>
              <a:tr h="224226">
                <a:tc>
                  <a:txBody>
                    <a:bodyPr/>
                    <a:lstStyle/>
                    <a:p>
                      <a:pPr marR="127000" algn="l">
                        <a:lnSpc>
                          <a:spcPts val="1500"/>
                        </a:lnSpc>
                        <a:defRPr sz="1800" b="0">
                          <a:solidFill>
                            <a:srgbClr val="000000"/>
                          </a:solidFill>
                        </a:defRPr>
                      </a:pPr>
                      <a:r>
                        <a:rPr sz="1000">
                          <a:solidFill>
                            <a:srgbClr val="002060"/>
                          </a:solidFill>
                          <a:sym typeface="Calibri"/>
                        </a:rPr>
                        <a:t>Sharing/Gatekeeping</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13"/>
                  </a:ext>
                </a:extLst>
              </a:tr>
              <a:tr h="224226">
                <a:tc>
                  <a:txBody>
                    <a:bodyPr/>
                    <a:lstStyle/>
                    <a:p>
                      <a:pPr marR="127000" algn="l">
                        <a:lnSpc>
                          <a:spcPts val="1500"/>
                        </a:lnSpc>
                        <a:defRPr sz="1800" b="0">
                          <a:solidFill>
                            <a:srgbClr val="000000"/>
                          </a:solidFill>
                        </a:defRPr>
                      </a:pPr>
                      <a:r>
                        <a:rPr sz="1000">
                          <a:solidFill>
                            <a:srgbClr val="002060"/>
                          </a:solidFill>
                          <a:sym typeface="Calibri"/>
                        </a:rPr>
                        <a:t>Listening</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14"/>
                  </a:ext>
                </a:extLst>
              </a:tr>
              <a:tr h="431523">
                <a:tc>
                  <a:txBody>
                    <a:bodyPr/>
                    <a:lstStyle/>
                    <a:p>
                      <a:pPr marR="127000" algn="l">
                        <a:lnSpc>
                          <a:spcPts val="1500"/>
                        </a:lnSpc>
                        <a:defRPr sz="1800" b="0">
                          <a:solidFill>
                            <a:srgbClr val="000000"/>
                          </a:solidFill>
                        </a:defRPr>
                      </a:pPr>
                      <a:r>
                        <a:rPr sz="1000">
                          <a:solidFill>
                            <a:srgbClr val="002060"/>
                          </a:solidFill>
                          <a:sym typeface="Calibri"/>
                        </a:rPr>
                        <a:t>Relieving Tension/Compromising</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15"/>
                  </a:ext>
                </a:extLst>
              </a:tr>
              <a:tr h="224226">
                <a:tc>
                  <a:txBody>
                    <a:bodyPr/>
                    <a:lstStyle/>
                    <a:p>
                      <a:pPr marR="127000" algn="l">
                        <a:lnSpc>
                          <a:spcPts val="1500"/>
                        </a:lnSpc>
                        <a:defRPr sz="1800" b="0">
                          <a:solidFill>
                            <a:srgbClr val="000000"/>
                          </a:solidFill>
                        </a:defRPr>
                      </a:pPr>
                      <a:r>
                        <a:rPr sz="1000" b="1">
                          <a:solidFill>
                            <a:srgbClr val="E36C0A"/>
                          </a:solidFill>
                          <a:sym typeface="Calibri"/>
                        </a:rPr>
                        <a:t>INDIVIDUAL NEEDS</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16"/>
                  </a:ext>
                </a:extLst>
              </a:tr>
              <a:tr h="224226">
                <a:tc>
                  <a:txBody>
                    <a:bodyPr/>
                    <a:lstStyle/>
                    <a:p>
                      <a:pPr marR="127000" algn="l">
                        <a:lnSpc>
                          <a:spcPts val="1500"/>
                        </a:lnSpc>
                        <a:defRPr sz="1800" b="0">
                          <a:solidFill>
                            <a:srgbClr val="000000"/>
                          </a:solidFill>
                        </a:defRPr>
                      </a:pPr>
                      <a:r>
                        <a:rPr sz="1000">
                          <a:solidFill>
                            <a:srgbClr val="002060"/>
                          </a:solidFill>
                          <a:sym typeface="Calibri"/>
                        </a:rPr>
                        <a:t>Blocking</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17"/>
                  </a:ext>
                </a:extLst>
              </a:tr>
              <a:tr h="224226">
                <a:tc>
                  <a:txBody>
                    <a:bodyPr/>
                    <a:lstStyle/>
                    <a:p>
                      <a:pPr marR="127000" algn="l">
                        <a:lnSpc>
                          <a:spcPts val="1500"/>
                        </a:lnSpc>
                        <a:defRPr sz="1800" b="0">
                          <a:solidFill>
                            <a:srgbClr val="000000"/>
                          </a:solidFill>
                        </a:defRPr>
                      </a:pPr>
                      <a:r>
                        <a:rPr sz="1000">
                          <a:solidFill>
                            <a:srgbClr val="002060"/>
                          </a:solidFill>
                          <a:sym typeface="Calibri"/>
                        </a:rPr>
                        <a:t>Seeking Attention</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18"/>
                  </a:ext>
                </a:extLst>
              </a:tr>
              <a:tr h="224226">
                <a:tc>
                  <a:txBody>
                    <a:bodyPr/>
                    <a:lstStyle/>
                    <a:p>
                      <a:pPr marR="127000" algn="l">
                        <a:lnSpc>
                          <a:spcPts val="1500"/>
                        </a:lnSpc>
                        <a:defRPr sz="1800" b="0">
                          <a:solidFill>
                            <a:srgbClr val="000000"/>
                          </a:solidFill>
                        </a:defRPr>
                      </a:pPr>
                      <a:r>
                        <a:rPr sz="1000">
                          <a:solidFill>
                            <a:srgbClr val="002060"/>
                          </a:solidFill>
                          <a:sym typeface="Calibri"/>
                        </a:rPr>
                        <a:t>Dominating</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19"/>
                  </a:ext>
                </a:extLst>
              </a:tr>
              <a:tr h="224226">
                <a:tc>
                  <a:txBody>
                    <a:bodyPr/>
                    <a:lstStyle/>
                    <a:p>
                      <a:pPr marR="127000" algn="l">
                        <a:lnSpc>
                          <a:spcPts val="1500"/>
                        </a:lnSpc>
                        <a:defRPr sz="1800" b="0">
                          <a:solidFill>
                            <a:srgbClr val="000000"/>
                          </a:solidFill>
                        </a:defRPr>
                      </a:pPr>
                      <a:r>
                        <a:rPr sz="1000">
                          <a:solidFill>
                            <a:srgbClr val="002060"/>
                          </a:solidFill>
                          <a:sym typeface="Calibri"/>
                        </a:rPr>
                        <a:t>Not Involving</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dirty="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20"/>
                  </a:ext>
                </a:extLst>
              </a:tr>
            </a:tbl>
          </a:graphicData>
        </a:graphic>
      </p:graphicFrame>
      <p:sp>
        <p:nvSpPr>
          <p:cNvPr id="174" name="Rectangle 1"/>
          <p:cNvSpPr txBox="1"/>
          <p:nvPr/>
        </p:nvSpPr>
        <p:spPr>
          <a:xfrm>
            <a:off x="797142" y="553582"/>
            <a:ext cx="7549716" cy="30733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nchor="ctr">
            <a:spAutoFit/>
          </a:bodyPr>
          <a:lstStyle>
            <a:lvl1pPr>
              <a:defRPr sz="1400" b="1">
                <a:latin typeface="Verdana"/>
                <a:ea typeface="Verdana"/>
                <a:cs typeface="Verdana"/>
                <a:sym typeface="Verdana"/>
              </a:defRPr>
            </a:lvl1pPr>
          </a:lstStyle>
          <a:p>
            <a:r>
              <a:rPr dirty="0"/>
              <a:t>GROUP RECORD SHEET – BALES INTERACTION PROCESS ANALYSIS</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 name="Title 1"/>
          <p:cNvSpPr txBox="1">
            <a:spLocks noGrp="1"/>
          </p:cNvSpPr>
          <p:nvPr>
            <p:ph type="title"/>
          </p:nvPr>
        </p:nvSpPr>
        <p:spPr>
          <a:xfrm>
            <a:off x="0" y="0"/>
            <a:ext cx="9143999" cy="727364"/>
          </a:xfrm>
          <a:prstGeom prst="rect">
            <a:avLst/>
          </a:prstGeom>
        </p:spPr>
        <p:txBody>
          <a:bodyPr>
            <a:normAutofit fontScale="90000"/>
          </a:bodyPr>
          <a:lstStyle>
            <a:lvl1pPr algn="ctr">
              <a:defRPr sz="4400">
                <a:solidFill>
                  <a:srgbClr val="000000"/>
                </a:solidFill>
              </a:defRPr>
            </a:lvl1pPr>
          </a:lstStyle>
          <a:p>
            <a:r>
              <a:rPr dirty="0"/>
              <a:t>4. Group </a:t>
            </a:r>
            <a:r>
              <a:rPr dirty="0" err="1"/>
              <a:t>Behaviour</a:t>
            </a:r>
            <a:r>
              <a:rPr lang="en-GB" dirty="0"/>
              <a:t> – Group Dynamics</a:t>
            </a:r>
            <a:r>
              <a:rPr dirty="0"/>
              <a:t> </a:t>
            </a:r>
          </a:p>
        </p:txBody>
      </p:sp>
      <p:sp>
        <p:nvSpPr>
          <p:cNvPr id="180" name="Content Placeholder 2"/>
          <p:cNvSpPr txBox="1">
            <a:spLocks noGrp="1"/>
          </p:cNvSpPr>
          <p:nvPr>
            <p:ph type="body" idx="1"/>
          </p:nvPr>
        </p:nvSpPr>
        <p:spPr>
          <a:xfrm>
            <a:off x="0" y="810491"/>
            <a:ext cx="9143999" cy="5786863"/>
          </a:xfrm>
          <a:prstGeom prst="rect">
            <a:avLst/>
          </a:prstGeom>
        </p:spPr>
        <p:txBody>
          <a:bodyPr/>
          <a:lstStyle/>
          <a:p>
            <a:pPr marL="0" indent="0">
              <a:spcBef>
                <a:spcPts val="400"/>
              </a:spcBef>
              <a:buSzTx/>
              <a:buNone/>
              <a:defRPr sz="1800" b="1">
                <a:latin typeface="Arial"/>
                <a:ea typeface="Arial"/>
                <a:cs typeface="Arial"/>
                <a:sym typeface="Arial"/>
              </a:defRPr>
            </a:pPr>
            <a:r>
              <a:rPr sz="2000" dirty="0"/>
              <a:t>T-group – </a:t>
            </a:r>
            <a:r>
              <a:rPr sz="1800" b="0" dirty="0"/>
              <a:t>The central feature of the T-group is reduction of the individual’s ‘hidden’ </a:t>
            </a:r>
            <a:r>
              <a:rPr sz="1800" b="0" dirty="0" err="1"/>
              <a:t>behaviour</a:t>
            </a:r>
            <a:r>
              <a:rPr sz="1800" b="0" dirty="0"/>
              <a:t> through </a:t>
            </a:r>
            <a:r>
              <a:rPr sz="1800" dirty="0"/>
              <a:t>self-disclosure</a:t>
            </a:r>
            <a:r>
              <a:rPr sz="1800" b="0" dirty="0"/>
              <a:t> and reduction of the ‘blind’ </a:t>
            </a:r>
            <a:r>
              <a:rPr sz="1800" b="0" dirty="0" err="1"/>
              <a:t>behaviour</a:t>
            </a:r>
            <a:r>
              <a:rPr sz="1800" b="0" dirty="0"/>
              <a:t> through feedback from others.</a:t>
            </a:r>
          </a:p>
          <a:p>
            <a:pPr marL="0" indent="0">
              <a:buSzTx/>
              <a:buNone/>
              <a:defRPr sz="1600">
                <a:latin typeface="Arial"/>
                <a:ea typeface="Arial"/>
                <a:cs typeface="Arial"/>
                <a:sym typeface="Arial"/>
              </a:defRPr>
            </a:pPr>
            <a:endParaRPr sz="1800" b="0" dirty="0"/>
          </a:p>
          <a:p>
            <a:pPr marL="0" indent="0">
              <a:spcBef>
                <a:spcPts val="300"/>
              </a:spcBef>
              <a:buSzTx/>
              <a:buNone/>
              <a:defRPr sz="1600" b="1">
                <a:latin typeface="Arial"/>
                <a:ea typeface="Arial"/>
                <a:cs typeface="Arial"/>
                <a:sym typeface="Arial"/>
              </a:defRPr>
            </a:pPr>
            <a:r>
              <a:rPr sz="1800" dirty="0"/>
              <a:t>Johari Window </a:t>
            </a:r>
            <a:r>
              <a:rPr sz="1800" b="0" dirty="0"/>
              <a:t>is a simple framework for self insight during the T-group process.</a:t>
            </a:r>
          </a:p>
          <a:p>
            <a:pPr marL="0" indent="0">
              <a:spcBef>
                <a:spcPts val="200"/>
              </a:spcBef>
              <a:buSzTx/>
              <a:buNone/>
              <a:defRPr sz="1200" b="1" i="1">
                <a:latin typeface="Arial"/>
                <a:ea typeface="Arial"/>
                <a:cs typeface="Arial"/>
                <a:sym typeface="Arial"/>
              </a:defRPr>
            </a:pPr>
            <a:r>
              <a:rPr dirty="0"/>
              <a:t>(Joseph Luft &amp; Harry Ingram)</a:t>
            </a:r>
          </a:p>
        </p:txBody>
      </p:sp>
      <p:pic>
        <p:nvPicPr>
          <p:cNvPr id="181" name="Picture 3" descr="Picture 3"/>
          <p:cNvPicPr>
            <a:picLocks noChangeAspect="1"/>
          </p:cNvPicPr>
          <p:nvPr/>
        </p:nvPicPr>
        <p:blipFill>
          <a:blip r:embed="rId2"/>
          <a:stretch>
            <a:fillRect/>
          </a:stretch>
        </p:blipFill>
        <p:spPr>
          <a:xfrm>
            <a:off x="0" y="2853130"/>
            <a:ext cx="3096345" cy="2554547"/>
          </a:xfrm>
          <a:prstGeom prst="rect">
            <a:avLst/>
          </a:prstGeom>
          <a:ln w="12700">
            <a:miter lim="400000"/>
          </a:ln>
        </p:spPr>
      </p:pic>
      <p:sp>
        <p:nvSpPr>
          <p:cNvPr id="182" name="TextBox 4"/>
          <p:cNvSpPr txBox="1"/>
          <p:nvPr/>
        </p:nvSpPr>
        <p:spPr>
          <a:xfrm>
            <a:off x="3293918" y="2686876"/>
            <a:ext cx="5850081" cy="317009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8" tIns="45718" rIns="45718" bIns="45718">
            <a:spAutoFit/>
          </a:bodyPr>
          <a:lstStyle/>
          <a:p>
            <a:pPr>
              <a:defRPr sz="1600" b="1">
                <a:latin typeface="Arial"/>
                <a:ea typeface="Arial"/>
                <a:cs typeface="Arial"/>
                <a:sym typeface="Arial"/>
              </a:defRPr>
            </a:pPr>
            <a:r>
              <a:rPr sz="2000" dirty="0"/>
              <a:t>Hidden </a:t>
            </a:r>
            <a:r>
              <a:rPr sz="2000" dirty="0" err="1"/>
              <a:t>behaviour</a:t>
            </a:r>
            <a:r>
              <a:rPr sz="2000" dirty="0"/>
              <a:t> – </a:t>
            </a:r>
            <a:r>
              <a:rPr sz="2000" b="0" dirty="0"/>
              <a:t>What individuals conceal or not wish to communicate to other team members – part of the private self. Reduction of this </a:t>
            </a:r>
            <a:r>
              <a:rPr sz="2000" b="0" dirty="0" err="1"/>
              <a:t>behaviour</a:t>
            </a:r>
            <a:r>
              <a:rPr sz="2000" b="0" dirty="0"/>
              <a:t> by self-disclosure - whether too much or too little is being concealed.</a:t>
            </a:r>
          </a:p>
          <a:p>
            <a:pPr>
              <a:defRPr sz="1600">
                <a:latin typeface="Arial"/>
                <a:ea typeface="Arial"/>
                <a:cs typeface="Arial"/>
                <a:sym typeface="Arial"/>
              </a:defRPr>
            </a:pPr>
            <a:endParaRPr sz="2000" b="0" dirty="0"/>
          </a:p>
          <a:p>
            <a:pPr>
              <a:defRPr sz="1600" b="1">
                <a:latin typeface="Arial"/>
                <a:ea typeface="Arial"/>
                <a:cs typeface="Arial"/>
                <a:sym typeface="Arial"/>
              </a:defRPr>
            </a:pPr>
            <a:r>
              <a:rPr sz="2000" dirty="0"/>
              <a:t>Blind </a:t>
            </a:r>
            <a:r>
              <a:rPr sz="2000" dirty="0" err="1"/>
              <a:t>behaviour</a:t>
            </a:r>
            <a:r>
              <a:rPr sz="2000" dirty="0"/>
              <a:t> – </a:t>
            </a:r>
            <a:r>
              <a:rPr sz="2000" b="0" dirty="0"/>
              <a:t>(known to others but unknown to self). Reduction of this area through feedback from group members. E.g. mannerisms, gestures, tone of voice, etc. </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 name="Title 1"/>
          <p:cNvSpPr txBox="1">
            <a:spLocks noGrp="1"/>
          </p:cNvSpPr>
          <p:nvPr>
            <p:ph type="title"/>
          </p:nvPr>
        </p:nvSpPr>
        <p:spPr>
          <a:xfrm>
            <a:off x="832754" y="0"/>
            <a:ext cx="7499178" cy="504058"/>
          </a:xfrm>
          <a:prstGeom prst="rect">
            <a:avLst/>
          </a:prstGeom>
        </p:spPr>
        <p:txBody>
          <a:bodyPr>
            <a:noAutofit/>
          </a:bodyPr>
          <a:lstStyle>
            <a:lvl1pPr defTabSz="804672">
              <a:defRPr sz="3400"/>
            </a:lvl1pPr>
          </a:lstStyle>
          <a:p>
            <a:r>
              <a:rPr sz="4400" dirty="0"/>
              <a:t>References</a:t>
            </a:r>
          </a:p>
        </p:txBody>
      </p:sp>
      <p:sp>
        <p:nvSpPr>
          <p:cNvPr id="188" name="Content Placeholder 2"/>
          <p:cNvSpPr txBox="1">
            <a:spLocks noGrp="1"/>
          </p:cNvSpPr>
          <p:nvPr>
            <p:ph type="body" idx="1"/>
          </p:nvPr>
        </p:nvSpPr>
        <p:spPr>
          <a:xfrm>
            <a:off x="0" y="623455"/>
            <a:ext cx="9143999" cy="6234547"/>
          </a:xfrm>
          <a:prstGeom prst="rect">
            <a:avLst/>
          </a:prstGeom>
        </p:spPr>
        <p:txBody>
          <a:bodyPr>
            <a:normAutofit fontScale="92500" lnSpcReduction="20000"/>
          </a:bodyPr>
          <a:lstStyle/>
          <a:p>
            <a:pPr marL="342900" indent="-342900" defTabSz="850391">
              <a:spcBef>
                <a:spcPts val="300"/>
              </a:spcBef>
              <a:buClrTx/>
              <a:buFont typeface="+mj-lt"/>
              <a:buAutoNum type="arabicPeriod"/>
              <a:defRPr sz="1400">
                <a:latin typeface="Arial"/>
                <a:ea typeface="Arial"/>
                <a:cs typeface="Arial"/>
                <a:sym typeface="Arial"/>
              </a:defRPr>
            </a:pPr>
            <a:r>
              <a:rPr sz="1900" dirty="0"/>
              <a:t>ACAS (2007) </a:t>
            </a:r>
            <a:r>
              <a:rPr sz="1900" i="1" dirty="0"/>
              <a:t>Teamwork: Success Through People. </a:t>
            </a:r>
            <a:r>
              <a:rPr sz="1900" dirty="0"/>
              <a:t>Advisory booklet. ACAS p.31</a:t>
            </a:r>
            <a:endParaRPr sz="1900" i="1" dirty="0"/>
          </a:p>
          <a:p>
            <a:pPr marL="342900" indent="-342900" defTabSz="850391">
              <a:spcBef>
                <a:spcPts val="300"/>
              </a:spcBef>
              <a:buClrTx/>
              <a:buFont typeface="+mj-lt"/>
              <a:buAutoNum type="arabicPeriod"/>
              <a:defRPr sz="1400">
                <a:latin typeface="Arial"/>
                <a:ea typeface="Arial"/>
                <a:cs typeface="Arial"/>
                <a:sym typeface="Arial"/>
              </a:defRPr>
            </a:pPr>
            <a:r>
              <a:rPr sz="1900" dirty="0"/>
              <a:t>Arnold, J. and Randall, R. (2010) </a:t>
            </a:r>
            <a:r>
              <a:rPr sz="1900" i="1" dirty="0"/>
              <a:t>Work Psychology: Understanding Human </a:t>
            </a:r>
            <a:r>
              <a:rPr sz="1900" i="1" dirty="0" err="1"/>
              <a:t>Behaviour</a:t>
            </a:r>
            <a:r>
              <a:rPr sz="1900" i="1" dirty="0"/>
              <a:t> in the Workplace </a:t>
            </a:r>
            <a:r>
              <a:rPr sz="1900" dirty="0"/>
              <a:t>(5</a:t>
            </a:r>
            <a:r>
              <a:rPr sz="1900" baseline="29848" dirty="0"/>
              <a:t>th</a:t>
            </a:r>
            <a:r>
              <a:rPr sz="1900" dirty="0"/>
              <a:t> </a:t>
            </a:r>
            <a:r>
              <a:rPr sz="1900" dirty="0" err="1"/>
              <a:t>edn</a:t>
            </a:r>
            <a:r>
              <a:rPr sz="1900" dirty="0"/>
              <a:t>). Harlow: Pearson Education</a:t>
            </a:r>
          </a:p>
          <a:p>
            <a:pPr marL="342900" indent="-342900" defTabSz="850391">
              <a:spcBef>
                <a:spcPts val="300"/>
              </a:spcBef>
              <a:buClrTx/>
              <a:buFont typeface="+mj-lt"/>
              <a:buAutoNum type="arabicPeriod"/>
              <a:defRPr sz="1400">
                <a:latin typeface="Arial"/>
                <a:ea typeface="Arial"/>
                <a:cs typeface="Arial"/>
                <a:sym typeface="Arial"/>
              </a:defRPr>
            </a:pPr>
            <a:r>
              <a:rPr sz="1900" dirty="0"/>
              <a:t>Belbin, R. M. (1993)  </a:t>
            </a:r>
            <a:r>
              <a:rPr sz="1900" i="1" dirty="0"/>
              <a:t>Team Roles at Work.  </a:t>
            </a:r>
            <a:r>
              <a:rPr sz="1900" dirty="0"/>
              <a:t>Butterworth-Heinemann</a:t>
            </a:r>
          </a:p>
          <a:p>
            <a:pPr marL="342900" indent="-342900" defTabSz="850391">
              <a:spcBef>
                <a:spcPts val="300"/>
              </a:spcBef>
              <a:buClrTx/>
              <a:buFont typeface="+mj-lt"/>
              <a:buAutoNum type="arabicPeriod"/>
              <a:defRPr sz="1400">
                <a:latin typeface="Arial"/>
                <a:ea typeface="Arial"/>
                <a:cs typeface="Arial"/>
                <a:sym typeface="Arial"/>
              </a:defRPr>
            </a:pPr>
            <a:r>
              <a:rPr sz="1900" dirty="0"/>
              <a:t>Belbin, R.M. (1997) </a:t>
            </a:r>
            <a:r>
              <a:rPr sz="1900" i="1" dirty="0"/>
              <a:t>Changing the Way We Work. </a:t>
            </a:r>
            <a:r>
              <a:rPr sz="1900" dirty="0"/>
              <a:t>Butterworth-Heinemann</a:t>
            </a:r>
          </a:p>
          <a:p>
            <a:pPr marL="342900" indent="-342900" defTabSz="850391">
              <a:spcBef>
                <a:spcPts val="300"/>
              </a:spcBef>
              <a:buClrTx/>
              <a:buFont typeface="+mj-lt"/>
              <a:buAutoNum type="arabicPeriod"/>
              <a:defRPr sz="1400">
                <a:latin typeface="Arial"/>
                <a:ea typeface="Arial"/>
                <a:cs typeface="Arial"/>
                <a:sym typeface="Arial"/>
              </a:defRPr>
            </a:pPr>
            <a:r>
              <a:rPr sz="1900" dirty="0"/>
              <a:t>Blanchard, K., Parisi-Carew, E. &amp; Carew, D.  </a:t>
            </a:r>
            <a:r>
              <a:rPr sz="1900" i="1" dirty="0"/>
              <a:t>The One Minute Manager Builds High Performance Teams</a:t>
            </a:r>
          </a:p>
          <a:p>
            <a:pPr marL="342900" indent="-342900" defTabSz="850391">
              <a:spcBef>
                <a:spcPts val="300"/>
              </a:spcBef>
              <a:buClrTx/>
              <a:buFont typeface="+mj-lt"/>
              <a:buAutoNum type="arabicPeriod"/>
              <a:defRPr sz="1400">
                <a:latin typeface="Arial"/>
                <a:ea typeface="Arial"/>
                <a:cs typeface="Arial"/>
                <a:sym typeface="Arial"/>
              </a:defRPr>
            </a:pPr>
            <a:r>
              <a:rPr sz="1900" dirty="0"/>
              <a:t>Champoux, T.  </a:t>
            </a:r>
            <a:r>
              <a:rPr sz="1900" i="1" dirty="0"/>
              <a:t>Pulling Together With a Purpose (</a:t>
            </a:r>
            <a:r>
              <a:rPr sz="1900" dirty="0"/>
              <a:t>www.effectivenessinstitute.com/articles)</a:t>
            </a:r>
          </a:p>
          <a:p>
            <a:pPr marL="342900" indent="-342900" defTabSz="850391">
              <a:spcBef>
                <a:spcPts val="300"/>
              </a:spcBef>
              <a:buClrTx/>
              <a:buFont typeface="+mj-lt"/>
              <a:buAutoNum type="arabicPeriod"/>
              <a:defRPr sz="1400">
                <a:latin typeface="Arial"/>
                <a:ea typeface="Arial"/>
                <a:cs typeface="Arial"/>
                <a:sym typeface="Arial"/>
              </a:defRPr>
            </a:pPr>
            <a:r>
              <a:rPr sz="1900" dirty="0"/>
              <a:t>Cooper, C.L. &amp; Mangham, I.L. (eds).  (1971) </a:t>
            </a:r>
            <a:r>
              <a:rPr sz="1900" i="1" dirty="0"/>
              <a:t>T-Groups: A Survey of Research. </a:t>
            </a:r>
            <a:r>
              <a:rPr sz="1900" dirty="0"/>
              <a:t>Wiley.</a:t>
            </a:r>
          </a:p>
          <a:p>
            <a:pPr marL="342900" indent="-342900" defTabSz="850391">
              <a:spcBef>
                <a:spcPts val="300"/>
              </a:spcBef>
              <a:buClrTx/>
              <a:buFont typeface="+mj-lt"/>
              <a:buAutoNum type="arabicPeriod"/>
              <a:defRPr sz="1400">
                <a:latin typeface="Arial"/>
                <a:ea typeface="Arial"/>
                <a:cs typeface="Arial"/>
                <a:sym typeface="Arial"/>
              </a:defRPr>
            </a:pPr>
            <a:r>
              <a:rPr sz="1900" dirty="0"/>
              <a:t>Coutu D (2009)  ‘Why Teams Don’t Work’.  </a:t>
            </a:r>
            <a:r>
              <a:rPr sz="1900" i="1" dirty="0"/>
              <a:t>Harvard Business Review, 87(5), May pp.99-105</a:t>
            </a:r>
          </a:p>
          <a:p>
            <a:pPr marL="342900" indent="-342900" defTabSz="850391">
              <a:spcBef>
                <a:spcPts val="300"/>
              </a:spcBef>
              <a:buClrTx/>
              <a:buFont typeface="+mj-lt"/>
              <a:buAutoNum type="arabicPeriod"/>
              <a:defRPr sz="1400">
                <a:latin typeface="Arial"/>
                <a:ea typeface="Arial"/>
                <a:cs typeface="Arial"/>
                <a:sym typeface="Arial"/>
              </a:defRPr>
            </a:pPr>
            <a:r>
              <a:rPr sz="1900" dirty="0"/>
              <a:t>Moreno, J.L. (1953) </a:t>
            </a:r>
            <a:r>
              <a:rPr sz="1900" i="1" dirty="0"/>
              <a:t>Who Shall Survive? </a:t>
            </a:r>
            <a:r>
              <a:rPr sz="1900" dirty="0"/>
              <a:t>Beacon House</a:t>
            </a:r>
          </a:p>
          <a:p>
            <a:pPr marL="342900" indent="-342900" defTabSz="850391">
              <a:spcBef>
                <a:spcPts val="300"/>
              </a:spcBef>
              <a:buClrTx/>
              <a:buFont typeface="+mj-lt"/>
              <a:buAutoNum type="arabicPeriod"/>
              <a:defRPr sz="1400">
                <a:latin typeface="Arial"/>
                <a:ea typeface="Arial"/>
                <a:cs typeface="Arial"/>
                <a:sym typeface="Arial"/>
              </a:defRPr>
            </a:pPr>
            <a:r>
              <a:rPr sz="1900" dirty="0"/>
              <a:t>Powell, N. (2007) ‘Teams are a Mirror Image of their Leaders’. </a:t>
            </a:r>
            <a:r>
              <a:rPr sz="1900" i="1" dirty="0"/>
              <a:t>Professional Manager. </a:t>
            </a:r>
            <a:r>
              <a:rPr sz="1900" dirty="0"/>
              <a:t>Vol.6 No.5, Sept. Pg.41</a:t>
            </a:r>
          </a:p>
          <a:p>
            <a:pPr marL="342900" indent="-342900" defTabSz="850391">
              <a:spcBef>
                <a:spcPts val="300"/>
              </a:spcBef>
              <a:buClrTx/>
              <a:buFont typeface="+mj-lt"/>
              <a:buAutoNum type="arabicPeriod"/>
              <a:defRPr sz="1400">
                <a:latin typeface="Arial"/>
                <a:ea typeface="Arial"/>
                <a:cs typeface="Arial"/>
                <a:sym typeface="Arial"/>
              </a:defRPr>
            </a:pPr>
            <a:r>
              <a:rPr sz="1900" dirty="0"/>
              <a:t>Smith, P., Farmer, M. &amp; </a:t>
            </a:r>
            <a:r>
              <a:rPr sz="1900" dirty="0" err="1"/>
              <a:t>Yellowley</a:t>
            </a:r>
            <a:r>
              <a:rPr sz="1900" dirty="0"/>
              <a:t>, W. (2012</a:t>
            </a:r>
            <a:r>
              <a:rPr sz="1900" i="1" dirty="0"/>
              <a:t>) </a:t>
            </a:r>
            <a:r>
              <a:rPr sz="1900" i="1" dirty="0" err="1"/>
              <a:t>Organisational</a:t>
            </a:r>
            <a:r>
              <a:rPr sz="1900" i="1" dirty="0"/>
              <a:t> </a:t>
            </a:r>
            <a:r>
              <a:rPr sz="1900" i="1" dirty="0" err="1"/>
              <a:t>Behaviour</a:t>
            </a:r>
            <a:r>
              <a:rPr sz="1900" i="1" dirty="0"/>
              <a:t>, </a:t>
            </a:r>
            <a:r>
              <a:rPr sz="1900" dirty="0"/>
              <a:t>Hodder.</a:t>
            </a:r>
          </a:p>
          <a:p>
            <a:pPr marL="342900" indent="-342900" defTabSz="850391">
              <a:spcBef>
                <a:spcPts val="300"/>
              </a:spcBef>
              <a:buClrTx/>
              <a:buFont typeface="+mj-lt"/>
              <a:buAutoNum type="arabicPeriod"/>
              <a:defRPr sz="1400">
                <a:latin typeface="Arial"/>
                <a:ea typeface="Arial"/>
                <a:cs typeface="Arial"/>
                <a:sym typeface="Arial"/>
              </a:defRPr>
            </a:pPr>
            <a:r>
              <a:rPr sz="1900" dirty="0"/>
              <a:t>Stanley, T.J. (2002) ‘The Challenge of Managing a High-Performance Team’. </a:t>
            </a:r>
            <a:r>
              <a:rPr sz="1900" i="1" dirty="0"/>
              <a:t>Supervision. Vol.63 No.7 July pp.10-12</a:t>
            </a:r>
          </a:p>
          <a:p>
            <a:pPr marL="342900" indent="-342900" defTabSz="850391">
              <a:spcBef>
                <a:spcPts val="300"/>
              </a:spcBef>
              <a:buClrTx/>
              <a:buFont typeface="+mj-lt"/>
              <a:buAutoNum type="arabicPeriod"/>
              <a:defRPr sz="1400">
                <a:latin typeface="Arial"/>
                <a:ea typeface="Arial"/>
                <a:cs typeface="Arial"/>
                <a:sym typeface="Arial"/>
              </a:defRPr>
            </a:pPr>
            <a:r>
              <a:rPr sz="1900" dirty="0"/>
              <a:t>William Morrow &amp; Company (2009) </a:t>
            </a:r>
            <a:r>
              <a:rPr sz="1900" i="1" dirty="0"/>
              <a:t>Builds High Performing Teams</a:t>
            </a:r>
            <a:r>
              <a:rPr sz="1900" dirty="0"/>
              <a:t> (New and Revised Edition)</a:t>
            </a:r>
          </a:p>
          <a:p>
            <a:pPr marL="255117" indent="-255117" defTabSz="850391">
              <a:spcBef>
                <a:spcPts val="500"/>
              </a:spcBef>
              <a:buClrTx/>
              <a:buFont typeface="Arial"/>
              <a:buChar char="-"/>
              <a:defRPr sz="1400">
                <a:latin typeface="Arial"/>
                <a:ea typeface="Arial"/>
                <a:cs typeface="Arial"/>
                <a:sym typeface="Arial"/>
              </a:defRPr>
            </a:pPr>
            <a:endParaRPr dirty="0"/>
          </a:p>
          <a:p>
            <a:pPr marL="0" indent="0" defTabSz="850391">
              <a:spcBef>
                <a:spcPts val="500"/>
              </a:spcBef>
              <a:buSzTx/>
              <a:buNone/>
              <a:defRPr sz="1300">
                <a:latin typeface="Arial"/>
                <a:ea typeface="Arial"/>
                <a:cs typeface="Arial"/>
                <a:sym typeface="Arial"/>
              </a:defRPr>
            </a:pPr>
            <a:endParaRPr dirty="0"/>
          </a:p>
          <a:p>
            <a:pPr marL="0" indent="0" defTabSz="850391">
              <a:spcBef>
                <a:spcPts val="500"/>
              </a:spcBef>
              <a:buSzTx/>
              <a:buNone/>
              <a:defRPr sz="1400">
                <a:latin typeface="Arial"/>
                <a:ea typeface="Arial"/>
                <a:cs typeface="Arial"/>
                <a:sym typeface="Arial"/>
              </a:defRPr>
            </a:pPr>
            <a:endParaRPr dirty="0"/>
          </a:p>
          <a:p>
            <a:pPr marL="0" indent="0" defTabSz="850391">
              <a:spcBef>
                <a:spcPts val="500"/>
              </a:spcBef>
              <a:buSzTx/>
              <a:buNone/>
              <a:defRPr sz="1400">
                <a:latin typeface="Arial"/>
                <a:ea typeface="Arial"/>
                <a:cs typeface="Arial"/>
                <a:sym typeface="Arial"/>
              </a:defRPr>
            </a:pPr>
            <a:endParaRPr dirty="0"/>
          </a:p>
          <a:p>
            <a:pPr marL="0" indent="0" defTabSz="850391">
              <a:spcBef>
                <a:spcPts val="300"/>
              </a:spcBef>
              <a:buSzTx/>
              <a:buNone/>
              <a:defRPr sz="1400">
                <a:latin typeface="Arial"/>
                <a:ea typeface="Arial"/>
                <a:cs typeface="Arial"/>
                <a:sym typeface="Arial"/>
              </a:defRPr>
            </a:pPr>
            <a:r>
              <a:rPr dirty="0"/>
              <a:t> </a:t>
            </a:r>
          </a:p>
          <a:p>
            <a:pPr marL="0" indent="0" defTabSz="850391">
              <a:spcBef>
                <a:spcPts val="300"/>
              </a:spcBef>
              <a:buSzTx/>
              <a:buNone/>
              <a:defRPr sz="1400">
                <a:latin typeface="Arial"/>
                <a:ea typeface="Arial"/>
                <a:cs typeface="Arial"/>
                <a:sym typeface="Arial"/>
              </a:defRPr>
            </a:pPr>
            <a:r>
              <a:rPr dirty="0"/>
              <a:t>.</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3745" y="0"/>
            <a:ext cx="7499176" cy="576064"/>
          </a:xfrm>
        </p:spPr>
        <p:txBody>
          <a:bodyPr>
            <a:normAutofit fontScale="90000"/>
          </a:bodyPr>
          <a:lstStyle/>
          <a:p>
            <a:r>
              <a:rPr lang="en-US" sz="4400" dirty="0"/>
              <a:t>References</a:t>
            </a:r>
          </a:p>
        </p:txBody>
      </p:sp>
      <p:sp>
        <p:nvSpPr>
          <p:cNvPr id="3" name="Content Placeholder 2"/>
          <p:cNvSpPr>
            <a:spLocks noGrp="1"/>
          </p:cNvSpPr>
          <p:nvPr>
            <p:ph idx="1"/>
          </p:nvPr>
        </p:nvSpPr>
        <p:spPr>
          <a:xfrm>
            <a:off x="0" y="576064"/>
            <a:ext cx="9144000" cy="6093296"/>
          </a:xfrm>
        </p:spPr>
        <p:txBody>
          <a:bodyPr>
            <a:noAutofit/>
          </a:bodyPr>
          <a:lstStyle/>
          <a:p>
            <a:pPr marL="228600" indent="-228600">
              <a:buFont typeface="+mj-lt"/>
              <a:buAutoNum type="arabicPeriod"/>
            </a:pPr>
            <a:r>
              <a:rPr lang="en-US" sz="1600" dirty="0">
                <a:latin typeface="Arial"/>
                <a:cs typeface="Arial"/>
              </a:rPr>
              <a:t>Arnold, J. and Randall, R. (2010) </a:t>
            </a:r>
            <a:r>
              <a:rPr lang="en-US" sz="1600" i="1" dirty="0">
                <a:latin typeface="Arial"/>
                <a:cs typeface="Arial"/>
              </a:rPr>
              <a:t>Work Psychology: Understanding Human </a:t>
            </a:r>
            <a:r>
              <a:rPr lang="en-US" sz="1600" i="1" dirty="0" err="1">
                <a:latin typeface="Arial"/>
                <a:cs typeface="Arial"/>
              </a:rPr>
              <a:t>Behaviour</a:t>
            </a:r>
            <a:r>
              <a:rPr lang="en-US" sz="1600" i="1" dirty="0">
                <a:latin typeface="Arial"/>
                <a:cs typeface="Arial"/>
              </a:rPr>
              <a:t> in the Workplace </a:t>
            </a:r>
            <a:r>
              <a:rPr lang="en-US" sz="1600" dirty="0">
                <a:latin typeface="Arial"/>
                <a:cs typeface="Arial"/>
              </a:rPr>
              <a:t>(5</a:t>
            </a:r>
            <a:r>
              <a:rPr lang="en-US" sz="1600" baseline="30000" dirty="0">
                <a:latin typeface="Arial"/>
                <a:cs typeface="Arial"/>
              </a:rPr>
              <a:t>th</a:t>
            </a:r>
            <a:r>
              <a:rPr lang="en-US" sz="1600" dirty="0">
                <a:latin typeface="Arial"/>
                <a:cs typeface="Arial"/>
              </a:rPr>
              <a:t> </a:t>
            </a:r>
            <a:r>
              <a:rPr lang="en-US" sz="1600" dirty="0" err="1">
                <a:latin typeface="Arial"/>
                <a:cs typeface="Arial"/>
              </a:rPr>
              <a:t>edn</a:t>
            </a:r>
            <a:r>
              <a:rPr lang="en-US" sz="1600" dirty="0">
                <a:latin typeface="Arial"/>
                <a:cs typeface="Arial"/>
              </a:rPr>
              <a:t>). Harlow: Pearson Education</a:t>
            </a:r>
          </a:p>
          <a:p>
            <a:pPr marL="228600" indent="-228600">
              <a:buFont typeface="+mj-lt"/>
              <a:buAutoNum type="arabicPeriod"/>
            </a:pPr>
            <a:r>
              <a:rPr lang="en-US" sz="1600" dirty="0">
                <a:latin typeface="Arial"/>
                <a:cs typeface="Arial"/>
              </a:rPr>
              <a:t>Belbin, R. M. (1993)  </a:t>
            </a:r>
            <a:r>
              <a:rPr lang="en-US" sz="1600" i="1" dirty="0">
                <a:latin typeface="Arial"/>
                <a:cs typeface="Arial"/>
              </a:rPr>
              <a:t>Team Roles at Work.  </a:t>
            </a:r>
            <a:r>
              <a:rPr lang="en-US" sz="1600" dirty="0">
                <a:latin typeface="Arial"/>
                <a:cs typeface="Arial"/>
              </a:rPr>
              <a:t>Butterworth-Heinemann</a:t>
            </a:r>
            <a:endParaRPr lang="en-US" sz="1600" i="1" dirty="0">
              <a:latin typeface="Arial"/>
              <a:cs typeface="Arial"/>
            </a:endParaRPr>
          </a:p>
          <a:p>
            <a:pPr marL="228600" indent="-228600">
              <a:buFont typeface="+mj-lt"/>
              <a:buAutoNum type="arabicPeriod"/>
            </a:pPr>
            <a:r>
              <a:rPr lang="en-US" sz="1600" dirty="0">
                <a:latin typeface="Arial"/>
                <a:cs typeface="Arial"/>
              </a:rPr>
              <a:t>Blanchard, K., Parisi-Carew, E. &amp; Carew, D.  </a:t>
            </a:r>
            <a:r>
              <a:rPr lang="en-US" sz="1600" i="1" dirty="0">
                <a:latin typeface="Arial"/>
                <a:cs typeface="Arial"/>
              </a:rPr>
              <a:t>The One Minute Manager Builds High Performance Teams</a:t>
            </a:r>
            <a:endParaRPr lang="en-US" sz="1600" dirty="0">
              <a:latin typeface="Arial"/>
              <a:cs typeface="Arial"/>
            </a:endParaRPr>
          </a:p>
          <a:p>
            <a:pPr marL="228600" indent="-228600">
              <a:buFont typeface="+mj-lt"/>
              <a:buAutoNum type="arabicPeriod"/>
            </a:pPr>
            <a:r>
              <a:rPr lang="en-US" sz="1600" dirty="0">
                <a:latin typeface="Arial"/>
                <a:cs typeface="Arial"/>
              </a:rPr>
              <a:t>Brett, J., </a:t>
            </a:r>
            <a:r>
              <a:rPr lang="en-US" sz="1600" dirty="0" err="1">
                <a:latin typeface="Arial"/>
                <a:cs typeface="Arial"/>
              </a:rPr>
              <a:t>Behfar</a:t>
            </a:r>
            <a:r>
              <a:rPr lang="en-US" sz="1600" dirty="0">
                <a:latin typeface="Arial"/>
                <a:cs typeface="Arial"/>
              </a:rPr>
              <a:t>, K., &amp; Kern, M.C. (2006) ‘Managing Multicultural Teams’ </a:t>
            </a:r>
            <a:r>
              <a:rPr lang="en-US" sz="1600" i="1" dirty="0">
                <a:latin typeface="Arial"/>
                <a:cs typeface="Arial"/>
              </a:rPr>
              <a:t>Harvard Business Review. </a:t>
            </a:r>
            <a:r>
              <a:rPr lang="en-US" sz="1600" dirty="0">
                <a:latin typeface="Arial"/>
                <a:cs typeface="Arial"/>
              </a:rPr>
              <a:t>November. Pp 84-91 </a:t>
            </a:r>
          </a:p>
          <a:p>
            <a:pPr marL="228600" indent="-228600">
              <a:buFont typeface="+mj-lt"/>
              <a:buAutoNum type="arabicPeriod"/>
            </a:pPr>
            <a:r>
              <a:rPr lang="en-US" sz="1600" dirty="0">
                <a:latin typeface="Arial"/>
                <a:cs typeface="Arial"/>
              </a:rPr>
              <a:t>Champoux, T.  </a:t>
            </a:r>
            <a:r>
              <a:rPr lang="en-US" sz="1600" i="1" dirty="0">
                <a:latin typeface="Arial"/>
                <a:cs typeface="Arial"/>
              </a:rPr>
              <a:t>Pulling Together With a Purpose (</a:t>
            </a:r>
            <a:r>
              <a:rPr lang="en-US" sz="1600" dirty="0">
                <a:latin typeface="Arial"/>
                <a:cs typeface="Arial"/>
                <a:hlinkClick r:id="rId2"/>
              </a:rPr>
              <a:t>www.effectivenessinstitute.com/articles</a:t>
            </a:r>
            <a:r>
              <a:rPr lang="en-US" sz="1600" dirty="0">
                <a:latin typeface="Arial"/>
                <a:cs typeface="Arial"/>
              </a:rPr>
              <a:t>)</a:t>
            </a:r>
          </a:p>
          <a:p>
            <a:pPr marL="228600" indent="-228600">
              <a:buFont typeface="+mj-lt"/>
              <a:buAutoNum type="arabicPeriod"/>
            </a:pPr>
            <a:r>
              <a:rPr lang="en-US" sz="1600" dirty="0">
                <a:latin typeface="Arial"/>
                <a:cs typeface="Arial"/>
              </a:rPr>
              <a:t>Comfort, J. &amp; Franklin, P (2010) </a:t>
            </a:r>
            <a:r>
              <a:rPr lang="en-US" sz="1600" i="1" dirty="0">
                <a:latin typeface="Arial"/>
                <a:cs typeface="Arial"/>
              </a:rPr>
              <a:t>The Mindful International Manager. </a:t>
            </a:r>
            <a:r>
              <a:rPr lang="en-US" sz="1600" dirty="0">
                <a:latin typeface="Arial"/>
                <a:cs typeface="Arial"/>
              </a:rPr>
              <a:t>First Ed., </a:t>
            </a:r>
            <a:r>
              <a:rPr lang="en-US" sz="1600" dirty="0" err="1">
                <a:latin typeface="Arial"/>
                <a:cs typeface="Arial"/>
              </a:rPr>
              <a:t>Kogan</a:t>
            </a:r>
            <a:r>
              <a:rPr lang="en-US" sz="1600" dirty="0">
                <a:latin typeface="Arial"/>
                <a:cs typeface="Arial"/>
              </a:rPr>
              <a:t> Page.</a:t>
            </a:r>
          </a:p>
          <a:p>
            <a:pPr marL="228600" indent="-228600">
              <a:buFont typeface="+mj-lt"/>
              <a:buAutoNum type="arabicPeriod"/>
            </a:pPr>
            <a:r>
              <a:rPr lang="en-US" sz="1600" dirty="0">
                <a:latin typeface="Arial"/>
                <a:cs typeface="Arial"/>
              </a:rPr>
              <a:t>Coutu D (2009)  ‘Why Teams Don’t Work’.  </a:t>
            </a:r>
            <a:r>
              <a:rPr lang="en-US" sz="1600" i="1" dirty="0">
                <a:latin typeface="Arial"/>
                <a:cs typeface="Arial"/>
              </a:rPr>
              <a:t>Harvard Business Review, 87(5), May pp.99-105</a:t>
            </a:r>
          </a:p>
          <a:p>
            <a:pPr marL="228600" lvl="1" indent="-228600">
              <a:buClr>
                <a:schemeClr val="accent3"/>
              </a:buClr>
              <a:buSzPct val="95000"/>
              <a:buFont typeface="+mj-lt"/>
              <a:buAutoNum type="arabicPeriod"/>
            </a:pPr>
            <a:r>
              <a:rPr lang="en-US" sz="1600" dirty="0" err="1">
                <a:latin typeface="Arial"/>
                <a:cs typeface="Arial"/>
              </a:rPr>
              <a:t>Crainer</a:t>
            </a:r>
            <a:r>
              <a:rPr lang="en-US" sz="1600" dirty="0">
                <a:latin typeface="Arial"/>
                <a:cs typeface="Arial"/>
              </a:rPr>
              <a:t>, S. (1998) </a:t>
            </a:r>
            <a:r>
              <a:rPr lang="en-US" sz="1600" i="1" dirty="0">
                <a:latin typeface="Arial"/>
                <a:cs typeface="Arial"/>
              </a:rPr>
              <a:t>Key Management Ideas: Thinkers That Changed the Management World. </a:t>
            </a:r>
            <a:r>
              <a:rPr lang="en-US" sz="1600" dirty="0">
                <a:latin typeface="Arial"/>
                <a:cs typeface="Arial"/>
              </a:rPr>
              <a:t>FT Prentice Hall</a:t>
            </a:r>
          </a:p>
          <a:p>
            <a:pPr marL="228600" lvl="1" indent="-228600">
              <a:buClr>
                <a:schemeClr val="accent3"/>
              </a:buClr>
              <a:buSzPct val="95000"/>
              <a:buFont typeface="+mj-lt"/>
              <a:buAutoNum type="arabicPeriod"/>
            </a:pPr>
            <a:r>
              <a:rPr lang="en-US" sz="1600" dirty="0">
                <a:latin typeface="Arial"/>
                <a:cs typeface="Arial"/>
              </a:rPr>
              <a:t>Mullins, L. (2010) </a:t>
            </a:r>
            <a:r>
              <a:rPr lang="en-US" sz="1600" i="1" dirty="0">
                <a:latin typeface="Arial"/>
                <a:cs typeface="Arial"/>
              </a:rPr>
              <a:t>Management and </a:t>
            </a:r>
            <a:r>
              <a:rPr lang="en-US" sz="1600" i="1" dirty="0" err="1">
                <a:latin typeface="Arial"/>
                <a:cs typeface="Arial"/>
              </a:rPr>
              <a:t>Organisational</a:t>
            </a:r>
            <a:r>
              <a:rPr lang="en-US" sz="1600" i="1" dirty="0">
                <a:latin typeface="Arial"/>
                <a:cs typeface="Arial"/>
              </a:rPr>
              <a:t> </a:t>
            </a:r>
            <a:r>
              <a:rPr lang="en-US" sz="1600" i="1" dirty="0" err="1">
                <a:latin typeface="Arial"/>
                <a:cs typeface="Arial"/>
              </a:rPr>
              <a:t>Behaviour</a:t>
            </a:r>
            <a:r>
              <a:rPr lang="en-US" sz="1600" i="1" dirty="0">
                <a:latin typeface="Arial"/>
                <a:cs typeface="Arial"/>
              </a:rPr>
              <a:t>. </a:t>
            </a:r>
            <a:r>
              <a:rPr lang="en-US" sz="1600" dirty="0">
                <a:latin typeface="Arial"/>
                <a:cs typeface="Arial"/>
              </a:rPr>
              <a:t>FT Prentice Hall</a:t>
            </a:r>
          </a:p>
          <a:p>
            <a:pPr marL="228600" lvl="1" indent="-228600">
              <a:buClr>
                <a:schemeClr val="accent3"/>
              </a:buClr>
              <a:buSzPct val="95000"/>
              <a:buFont typeface="+mj-lt"/>
              <a:buAutoNum type="arabicPeriod"/>
            </a:pPr>
            <a:r>
              <a:rPr lang="en-US" sz="1600" dirty="0">
                <a:latin typeface="Arial"/>
                <a:cs typeface="Arial"/>
              </a:rPr>
              <a:t>Schein, E.H. (1988) </a:t>
            </a:r>
            <a:r>
              <a:rPr lang="en-US" sz="1600" i="1" dirty="0" err="1">
                <a:latin typeface="Arial"/>
                <a:cs typeface="Arial"/>
              </a:rPr>
              <a:t>Organisational</a:t>
            </a:r>
            <a:r>
              <a:rPr lang="en-US" sz="1600" i="1" dirty="0">
                <a:latin typeface="Arial"/>
                <a:cs typeface="Arial"/>
              </a:rPr>
              <a:t> Psychology. </a:t>
            </a:r>
            <a:r>
              <a:rPr lang="en-US" sz="1600" dirty="0">
                <a:latin typeface="Arial"/>
                <a:cs typeface="Arial"/>
              </a:rPr>
              <a:t>Prentice Hall</a:t>
            </a:r>
          </a:p>
          <a:p>
            <a:pPr marL="228600" indent="-228600">
              <a:buFont typeface="+mj-lt"/>
              <a:buAutoNum type="arabicPeriod"/>
            </a:pPr>
            <a:r>
              <a:rPr lang="en-US" sz="1600" dirty="0">
                <a:latin typeface="Arial"/>
                <a:cs typeface="Arial"/>
              </a:rPr>
              <a:t>Smith, P., Farmer, M. &amp; </a:t>
            </a:r>
            <a:r>
              <a:rPr lang="en-US" sz="1600" dirty="0" err="1">
                <a:latin typeface="Arial"/>
                <a:cs typeface="Arial"/>
              </a:rPr>
              <a:t>Yellowley</a:t>
            </a:r>
            <a:r>
              <a:rPr lang="en-US" sz="1600" dirty="0">
                <a:latin typeface="Arial"/>
                <a:cs typeface="Arial"/>
              </a:rPr>
              <a:t>, W. (2012</a:t>
            </a:r>
            <a:r>
              <a:rPr lang="en-US" sz="1600" i="1" dirty="0">
                <a:latin typeface="Arial"/>
                <a:cs typeface="Arial"/>
              </a:rPr>
              <a:t>) </a:t>
            </a:r>
            <a:r>
              <a:rPr lang="en-US" sz="1600" i="1" dirty="0" err="1">
                <a:latin typeface="Arial"/>
                <a:cs typeface="Arial"/>
              </a:rPr>
              <a:t>Organisational</a:t>
            </a:r>
            <a:r>
              <a:rPr lang="en-US" sz="1600" i="1" dirty="0">
                <a:latin typeface="Arial"/>
                <a:cs typeface="Arial"/>
              </a:rPr>
              <a:t> </a:t>
            </a:r>
            <a:r>
              <a:rPr lang="en-US" sz="1600" i="1" dirty="0" err="1">
                <a:latin typeface="Arial"/>
                <a:cs typeface="Arial"/>
              </a:rPr>
              <a:t>Behaviour</a:t>
            </a:r>
            <a:r>
              <a:rPr lang="en-US" sz="1600" i="1" dirty="0">
                <a:latin typeface="Arial"/>
                <a:cs typeface="Arial"/>
              </a:rPr>
              <a:t>, </a:t>
            </a:r>
            <a:r>
              <a:rPr lang="en-US" sz="1600" dirty="0" err="1">
                <a:latin typeface="Arial"/>
                <a:cs typeface="Arial"/>
              </a:rPr>
              <a:t>Hodder</a:t>
            </a:r>
            <a:r>
              <a:rPr lang="en-US" sz="1600" dirty="0">
                <a:latin typeface="Arial"/>
                <a:cs typeface="Arial"/>
              </a:rPr>
              <a:t>.</a:t>
            </a:r>
          </a:p>
          <a:p>
            <a:pPr marL="228600" indent="-228600">
              <a:buFont typeface="+mj-lt"/>
              <a:buAutoNum type="arabicPeriod"/>
            </a:pPr>
            <a:r>
              <a:rPr lang="en-US" sz="1600" dirty="0">
                <a:latin typeface="Arial"/>
                <a:cs typeface="Arial"/>
              </a:rPr>
              <a:t>William Morrow &amp; Company (2009) </a:t>
            </a:r>
            <a:r>
              <a:rPr lang="en-US" sz="1600" i="1" dirty="0">
                <a:latin typeface="Arial"/>
                <a:cs typeface="Arial"/>
              </a:rPr>
              <a:t>Builds High Performing Teams</a:t>
            </a:r>
            <a:r>
              <a:rPr lang="en-US" sz="1600" dirty="0">
                <a:latin typeface="Arial"/>
                <a:cs typeface="Arial"/>
              </a:rPr>
              <a:t> (New and Revised Edition)</a:t>
            </a:r>
          </a:p>
          <a:p>
            <a:pPr marL="0" indent="0">
              <a:buNone/>
            </a:pPr>
            <a:endParaRPr lang="en-US" sz="1600" dirty="0">
              <a:latin typeface="Arial"/>
              <a:cs typeface="Arial"/>
            </a:endParaRPr>
          </a:p>
          <a:p>
            <a:pPr marL="0" indent="0">
              <a:buNone/>
            </a:pPr>
            <a:endParaRPr lang="en-US" sz="1600" dirty="0">
              <a:latin typeface="Arial"/>
              <a:cs typeface="Arial"/>
            </a:endParaRPr>
          </a:p>
          <a:p>
            <a:pPr marL="0" indent="0">
              <a:buNone/>
            </a:pPr>
            <a:r>
              <a:rPr lang="en-US" sz="1600" dirty="0">
                <a:latin typeface="Arial"/>
                <a:cs typeface="Arial"/>
              </a:rPr>
              <a:t> </a:t>
            </a:r>
          </a:p>
          <a:p>
            <a:pPr marL="0" indent="0">
              <a:buNone/>
            </a:pPr>
            <a:r>
              <a:rPr lang="en-US" sz="1600" dirty="0">
                <a:latin typeface="Arial"/>
                <a:cs typeface="Arial"/>
              </a:rPr>
              <a:t>.</a:t>
            </a:r>
          </a:p>
          <a:p>
            <a:endParaRPr lang="en-US" sz="1600" dirty="0">
              <a:latin typeface="Arial"/>
              <a:cs typeface="Arial"/>
            </a:endParaRPr>
          </a:p>
        </p:txBody>
      </p:sp>
    </p:spTree>
    <p:extLst>
      <p:ext uri="{BB962C8B-B14F-4D97-AF65-F5344CB8AC3E}">
        <p14:creationId xmlns:p14="http://schemas.microsoft.com/office/powerpoint/2010/main" val="190411658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 name="Title 1"/>
          <p:cNvSpPr txBox="1">
            <a:spLocks noGrp="1"/>
          </p:cNvSpPr>
          <p:nvPr>
            <p:ph type="title"/>
          </p:nvPr>
        </p:nvSpPr>
        <p:spPr>
          <a:xfrm>
            <a:off x="0" y="0"/>
            <a:ext cx="9144000" cy="504058"/>
          </a:xfrm>
          <a:prstGeom prst="rect">
            <a:avLst/>
          </a:prstGeom>
        </p:spPr>
        <p:txBody>
          <a:bodyPr>
            <a:noAutofit/>
          </a:bodyPr>
          <a:lstStyle>
            <a:lvl1pPr defTabSz="683971">
              <a:defRPr sz="2890"/>
            </a:lvl1pPr>
          </a:lstStyle>
          <a:p>
            <a:r>
              <a:rPr sz="3200" b="1" dirty="0"/>
              <a:t>Links to the emotional intelligence literature</a:t>
            </a:r>
          </a:p>
        </p:txBody>
      </p:sp>
      <p:sp>
        <p:nvSpPr>
          <p:cNvPr id="185" name="Content Placeholder 2"/>
          <p:cNvSpPr txBox="1">
            <a:spLocks noGrp="1"/>
          </p:cNvSpPr>
          <p:nvPr>
            <p:ph type="body" idx="1"/>
          </p:nvPr>
        </p:nvSpPr>
        <p:spPr>
          <a:xfrm>
            <a:off x="0" y="1018308"/>
            <a:ext cx="9143999" cy="5839693"/>
          </a:xfrm>
          <a:prstGeom prst="rect">
            <a:avLst/>
          </a:prstGeom>
        </p:spPr>
        <p:txBody>
          <a:bodyPr/>
          <a:lstStyle/>
          <a:p>
            <a:pPr marL="255117" indent="-255117" defTabSz="850391">
              <a:spcBef>
                <a:spcPts val="300"/>
              </a:spcBef>
              <a:buClrTx/>
              <a:buFont typeface="Arial"/>
              <a:buChar char="-"/>
              <a:defRPr sz="2500">
                <a:latin typeface="Arial"/>
                <a:ea typeface="Arial"/>
                <a:cs typeface="Arial"/>
                <a:sym typeface="Arial"/>
              </a:defRPr>
            </a:pPr>
            <a:r>
              <a:rPr sz="2800" dirty="0"/>
              <a:t>Observation: what is happening within the group</a:t>
            </a:r>
          </a:p>
          <a:p>
            <a:pPr marL="255117" indent="-255117" defTabSz="850391">
              <a:spcBef>
                <a:spcPts val="300"/>
              </a:spcBef>
              <a:buClrTx/>
              <a:buFont typeface="Arial"/>
              <a:buChar char="-"/>
              <a:defRPr sz="2500">
                <a:latin typeface="Arial"/>
                <a:ea typeface="Arial"/>
                <a:cs typeface="Arial"/>
                <a:sym typeface="Arial"/>
              </a:defRPr>
            </a:pPr>
            <a:r>
              <a:rPr sz="2800" dirty="0"/>
              <a:t>Working with group dynamics</a:t>
            </a:r>
          </a:p>
          <a:p>
            <a:pPr marL="255117" indent="-255117" defTabSz="850391">
              <a:spcBef>
                <a:spcPts val="300"/>
              </a:spcBef>
              <a:buClrTx/>
              <a:buFont typeface="Arial"/>
              <a:buChar char="-"/>
              <a:defRPr sz="2500">
                <a:latin typeface="Arial"/>
                <a:ea typeface="Arial"/>
                <a:cs typeface="Arial"/>
                <a:sym typeface="Arial"/>
              </a:defRPr>
            </a:pPr>
            <a:r>
              <a:rPr sz="2800" dirty="0"/>
              <a:t>Challenging ‘rationalist’ and two dimensional group leadership</a:t>
            </a:r>
          </a:p>
          <a:p>
            <a:pPr marL="255117" indent="-255117" defTabSz="850391">
              <a:spcBef>
                <a:spcPts val="300"/>
              </a:spcBef>
              <a:buClrTx/>
              <a:buFont typeface="Arial"/>
              <a:buChar char="-"/>
              <a:defRPr sz="2500">
                <a:latin typeface="Arial"/>
                <a:ea typeface="Arial"/>
                <a:cs typeface="Arial"/>
                <a:sym typeface="Arial"/>
              </a:defRPr>
            </a:pPr>
            <a:r>
              <a:rPr sz="2800" dirty="0"/>
              <a:t>Articulating group dynamics e.g. scapegoating</a:t>
            </a:r>
          </a:p>
          <a:p>
            <a:pPr marL="255117" indent="-255117" defTabSz="850391">
              <a:spcBef>
                <a:spcPts val="300"/>
              </a:spcBef>
              <a:buClrTx/>
              <a:buFont typeface="Arial"/>
              <a:buChar char="-"/>
              <a:defRPr sz="2500">
                <a:latin typeface="Arial"/>
                <a:ea typeface="Arial"/>
                <a:cs typeface="Arial"/>
                <a:sym typeface="Arial"/>
              </a:defRPr>
            </a:pPr>
            <a:r>
              <a:rPr sz="2800" dirty="0"/>
              <a:t>Understanding rather than denying ‘negativity’: e.g. grievances, conflict</a:t>
            </a:r>
          </a:p>
          <a:p>
            <a:pPr marL="255117" indent="-255117" defTabSz="850391">
              <a:spcBef>
                <a:spcPts val="300"/>
              </a:spcBef>
              <a:buClrTx/>
              <a:buFont typeface="Arial"/>
              <a:buChar char="-"/>
              <a:defRPr sz="2500">
                <a:latin typeface="Arial"/>
                <a:ea typeface="Arial"/>
                <a:cs typeface="Arial"/>
                <a:sym typeface="Arial"/>
              </a:defRPr>
            </a:pPr>
            <a:r>
              <a:rPr sz="2800" dirty="0"/>
              <a:t>Self-reflection e.g. knowing your dominant roles </a:t>
            </a:r>
          </a:p>
          <a:p>
            <a:pPr marL="255117" indent="-255117" defTabSz="850391">
              <a:spcBef>
                <a:spcPts val="300"/>
              </a:spcBef>
              <a:buClrTx/>
              <a:buFont typeface="Arial"/>
              <a:buChar char="-"/>
              <a:defRPr sz="1400">
                <a:latin typeface="Arial"/>
                <a:ea typeface="Arial"/>
                <a:cs typeface="Arial"/>
                <a:sym typeface="Arial"/>
              </a:defRPr>
            </a:pPr>
            <a:endParaRPr dirty="0"/>
          </a:p>
          <a:p>
            <a:pPr marL="255117" indent="-255117" defTabSz="850391">
              <a:spcBef>
                <a:spcPts val="500"/>
              </a:spcBef>
              <a:buClrTx/>
              <a:buFont typeface="Arial"/>
              <a:buChar char="-"/>
              <a:defRPr sz="1400">
                <a:latin typeface="Arial"/>
                <a:ea typeface="Arial"/>
                <a:cs typeface="Arial"/>
                <a:sym typeface="Arial"/>
              </a:defRPr>
            </a:pPr>
            <a:endParaRPr dirty="0"/>
          </a:p>
          <a:p>
            <a:pPr marL="0" indent="0" defTabSz="850391">
              <a:spcBef>
                <a:spcPts val="500"/>
              </a:spcBef>
              <a:buSzTx/>
              <a:buNone/>
              <a:defRPr sz="1300">
                <a:latin typeface="Arial"/>
                <a:ea typeface="Arial"/>
                <a:cs typeface="Arial"/>
                <a:sym typeface="Arial"/>
              </a:defRPr>
            </a:pPr>
            <a:endParaRPr dirty="0"/>
          </a:p>
          <a:p>
            <a:pPr marL="0" indent="0" defTabSz="850391">
              <a:spcBef>
                <a:spcPts val="500"/>
              </a:spcBef>
              <a:buSzTx/>
              <a:buNone/>
              <a:defRPr sz="1400">
                <a:latin typeface="Arial"/>
                <a:ea typeface="Arial"/>
                <a:cs typeface="Arial"/>
                <a:sym typeface="Arial"/>
              </a:defRPr>
            </a:pPr>
            <a:endParaRPr dirty="0"/>
          </a:p>
          <a:p>
            <a:pPr marL="0" indent="0" defTabSz="850391">
              <a:spcBef>
                <a:spcPts val="500"/>
              </a:spcBef>
              <a:buSzTx/>
              <a:buNone/>
              <a:defRPr sz="1400">
                <a:latin typeface="Arial"/>
                <a:ea typeface="Arial"/>
                <a:cs typeface="Arial"/>
                <a:sym typeface="Arial"/>
              </a:defRPr>
            </a:pPr>
            <a:endParaRPr dirty="0"/>
          </a:p>
          <a:p>
            <a:pPr marL="0" indent="0" defTabSz="850391">
              <a:spcBef>
                <a:spcPts val="300"/>
              </a:spcBef>
              <a:buSzTx/>
              <a:buNone/>
              <a:defRPr sz="1400">
                <a:latin typeface="Arial"/>
                <a:ea typeface="Arial"/>
                <a:cs typeface="Arial"/>
                <a:sym typeface="Arial"/>
              </a:defRPr>
            </a:pPr>
            <a:r>
              <a:rPr dirty="0"/>
              <a:t> </a:t>
            </a:r>
          </a:p>
          <a:p>
            <a:pPr marL="0" indent="0" defTabSz="850391">
              <a:spcBef>
                <a:spcPts val="300"/>
              </a:spcBef>
              <a:buSzTx/>
              <a:buNone/>
              <a:defRPr sz="1400">
                <a:latin typeface="Arial"/>
                <a:ea typeface="Arial"/>
                <a:cs typeface="Arial"/>
                <a:sym typeface="Arial"/>
              </a:defRPr>
            </a:pPr>
            <a:r>
              <a:rPr dirty="0"/>
              <a:t>.</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Template>
  <TotalTime>3419</TotalTime>
  <Words>3847</Words>
  <Application>Microsoft Office PowerPoint</Application>
  <PresentationFormat>On-screen Show (4:3)</PresentationFormat>
  <Paragraphs>500</Paragraphs>
  <Slides>33</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33</vt:i4>
      </vt:variant>
    </vt:vector>
  </HeadingPairs>
  <TitlesOfParts>
    <vt:vector size="40" baseType="lpstr">
      <vt:lpstr>Aptos</vt:lpstr>
      <vt:lpstr>Arial</vt:lpstr>
      <vt:lpstr>Calibri</vt:lpstr>
      <vt:lpstr>Myriad Pro</vt:lpstr>
      <vt:lpstr>Times New Roman</vt:lpstr>
      <vt:lpstr>Wingdings</vt:lpstr>
      <vt:lpstr>20140311PresentationUWTSDTemplate</vt:lpstr>
      <vt:lpstr>Master of Business Administration   Human Capital Management   International Team Management</vt:lpstr>
      <vt:lpstr>What is a Team?</vt:lpstr>
      <vt:lpstr>Group vs Team</vt:lpstr>
      <vt:lpstr>Characteristics of a Team</vt:lpstr>
      <vt:lpstr>The Role of the Team Leader</vt:lpstr>
      <vt:lpstr>Organisational Positioning</vt:lpstr>
      <vt:lpstr>Benefits of good team working</vt:lpstr>
      <vt:lpstr>High Performing Teams </vt:lpstr>
      <vt:lpstr>PERFORM Model</vt:lpstr>
      <vt:lpstr>2. Team Development (Tuckman)</vt:lpstr>
      <vt:lpstr>Tuckman’s Model (contd)</vt:lpstr>
      <vt:lpstr> Stages of Team Development  </vt:lpstr>
      <vt:lpstr>How do you help teams become more effective?</vt:lpstr>
      <vt:lpstr> What are characteristics of effective teams? </vt:lpstr>
      <vt:lpstr>3. Team Roles (Belbin)</vt:lpstr>
      <vt:lpstr>Belbin’s Team Types</vt:lpstr>
      <vt:lpstr>Belbin’s Team Types</vt:lpstr>
      <vt:lpstr>Managing Multicultural Teams</vt:lpstr>
      <vt:lpstr>Managing Multicultural Teams The Challenges</vt:lpstr>
      <vt:lpstr>How can we build trust in international teams?</vt:lpstr>
      <vt:lpstr>How do we build trust in teams</vt:lpstr>
      <vt:lpstr>Managing Multicultural Teams Strategies for dealing with  the Challenges</vt:lpstr>
      <vt:lpstr>Managing Multicultural Teams Competencies for Team Management</vt:lpstr>
      <vt:lpstr>Providing Feedback to Team Members</vt:lpstr>
      <vt:lpstr>Class Activity – 30 Minutes</vt:lpstr>
      <vt:lpstr>4. Group Behaviour</vt:lpstr>
      <vt:lpstr>4. Group Behaviour </vt:lpstr>
      <vt:lpstr>4. Group Behaviour – Group Dynamics </vt:lpstr>
      <vt:lpstr>4. Group Behaviour – Behaviour Analysis </vt:lpstr>
      <vt:lpstr>4. Group Behaviour – Group Dynamics </vt:lpstr>
      <vt:lpstr>References</vt:lpstr>
      <vt:lpstr>References</vt:lpstr>
      <vt:lpstr>Links to the emotional intelligence literature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 6101 Emerging Leadership Skills</dc:title>
  <dc:creator>Abdullah Al Mamun</dc:creator>
  <cp:lastModifiedBy>Eno Maycock</cp:lastModifiedBy>
  <cp:revision>44</cp:revision>
  <dcterms:created xsi:type="dcterms:W3CDTF">2020-04-06T13:34:42Z</dcterms:created>
  <dcterms:modified xsi:type="dcterms:W3CDTF">2026-01-18T18:34:24Z</dcterms:modified>
</cp:coreProperties>
</file>