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</p:sldIdLst>
  <p:sldSz cx="18288000" cy="10287000"/>
  <p:notesSz cx="6858000" cy="9144000"/>
  <p:embeddedFontLst>
    <p:embeddedFont>
      <p:font typeface="Canva Sans" panose="020B0604020202020204" charset="0"/>
      <p:regular r:id="rId15"/>
    </p:embeddedFont>
    <p:embeddedFont>
      <p:font typeface="Montserrat" panose="00000500000000000000" pitchFamily="2" charset="0"/>
      <p:regular r:id="rId16"/>
    </p:embeddedFont>
    <p:embeddedFont>
      <p:font typeface="Playfair Display" panose="00000500000000000000" pitchFamily="2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4ADAF4-8678-42F0-81CD-7DE9373BC15A}" v="1" dt="2026-02-25T00:42:34.8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94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nnie Gagua" userId="ab09de49d70859ac" providerId="LiveId" clId="{D5E66C30-9199-4EBD-9011-728FEB1BECAB}"/>
    <pc:docChg chg="modSld">
      <pc:chgData name="Connie Gagua" userId="ab09de49d70859ac" providerId="LiveId" clId="{D5E66C30-9199-4EBD-9011-728FEB1BECAB}" dt="2026-02-25T01:09:56.873" v="141" actId="255"/>
      <pc:docMkLst>
        <pc:docMk/>
      </pc:docMkLst>
      <pc:sldChg chg="modSp mod">
        <pc:chgData name="Connie Gagua" userId="ab09de49d70859ac" providerId="LiveId" clId="{D5E66C30-9199-4EBD-9011-728FEB1BECAB}" dt="2026-02-25T00:58:07.318" v="101" actId="207"/>
        <pc:sldMkLst>
          <pc:docMk/>
          <pc:sldMk cId="0" sldId="256"/>
        </pc:sldMkLst>
        <pc:spChg chg="mod">
          <ac:chgData name="Connie Gagua" userId="ab09de49d70859ac" providerId="LiveId" clId="{D5E66C30-9199-4EBD-9011-728FEB1BECAB}" dt="2026-02-25T00:58:02.261" v="100" actId="207"/>
          <ac:spMkLst>
            <pc:docMk/>
            <pc:sldMk cId="0" sldId="256"/>
            <ac:spMk id="10" creationId="{00000000-0000-0000-0000-000000000000}"/>
          </ac:spMkLst>
        </pc:spChg>
        <pc:spChg chg="mod">
          <ac:chgData name="Connie Gagua" userId="ab09de49d70859ac" providerId="LiveId" clId="{D5E66C30-9199-4EBD-9011-728FEB1BECAB}" dt="2026-02-25T00:58:07.318" v="101" actId="207"/>
          <ac:spMkLst>
            <pc:docMk/>
            <pc:sldMk cId="0" sldId="256"/>
            <ac:spMk id="11" creationId="{00000000-0000-0000-0000-000000000000}"/>
          </ac:spMkLst>
        </pc:spChg>
      </pc:sldChg>
      <pc:sldChg chg="modSp mod">
        <pc:chgData name="Connie Gagua" userId="ab09de49d70859ac" providerId="LiveId" clId="{D5E66C30-9199-4EBD-9011-728FEB1BECAB}" dt="2026-02-25T00:58:28.096" v="102" actId="2711"/>
        <pc:sldMkLst>
          <pc:docMk/>
          <pc:sldMk cId="0" sldId="257"/>
        </pc:sldMkLst>
        <pc:spChg chg="mod">
          <ac:chgData name="Connie Gagua" userId="ab09de49d70859ac" providerId="LiveId" clId="{D5E66C30-9199-4EBD-9011-728FEB1BECAB}" dt="2026-02-25T00:58:28.096" v="102" actId="2711"/>
          <ac:spMkLst>
            <pc:docMk/>
            <pc:sldMk cId="0" sldId="257"/>
            <ac:spMk id="7" creationId="{00000000-0000-0000-0000-000000000000}"/>
          </ac:spMkLst>
        </pc:spChg>
      </pc:sldChg>
      <pc:sldChg chg="modSp mod">
        <pc:chgData name="Connie Gagua" userId="ab09de49d70859ac" providerId="LiveId" clId="{D5E66C30-9199-4EBD-9011-728FEB1BECAB}" dt="2026-02-25T01:03:18.041" v="103" actId="2711"/>
        <pc:sldMkLst>
          <pc:docMk/>
          <pc:sldMk cId="0" sldId="258"/>
        </pc:sldMkLst>
        <pc:spChg chg="mod">
          <ac:chgData name="Connie Gagua" userId="ab09de49d70859ac" providerId="LiveId" clId="{D5E66C30-9199-4EBD-9011-728FEB1BECAB}" dt="2026-02-25T01:03:18.041" v="103" actId="2711"/>
          <ac:spMkLst>
            <pc:docMk/>
            <pc:sldMk cId="0" sldId="258"/>
            <ac:spMk id="10" creationId="{00000000-0000-0000-0000-000000000000}"/>
          </ac:spMkLst>
        </pc:spChg>
        <pc:spChg chg="mod">
          <ac:chgData name="Connie Gagua" userId="ab09de49d70859ac" providerId="LiveId" clId="{D5E66C30-9199-4EBD-9011-728FEB1BECAB}" dt="2026-02-25T00:55:39.243" v="2" actId="255"/>
          <ac:spMkLst>
            <pc:docMk/>
            <pc:sldMk cId="0" sldId="258"/>
            <ac:spMk id="11" creationId="{00000000-0000-0000-0000-000000000000}"/>
          </ac:spMkLst>
        </pc:spChg>
      </pc:sldChg>
      <pc:sldChg chg="modSp mod">
        <pc:chgData name="Connie Gagua" userId="ab09de49d70859ac" providerId="LiveId" clId="{D5E66C30-9199-4EBD-9011-728FEB1BECAB}" dt="2026-02-25T01:03:44.268" v="105" actId="2711"/>
        <pc:sldMkLst>
          <pc:docMk/>
          <pc:sldMk cId="0" sldId="259"/>
        </pc:sldMkLst>
        <pc:spChg chg="mod">
          <ac:chgData name="Connie Gagua" userId="ab09de49d70859ac" providerId="LiveId" clId="{D5E66C30-9199-4EBD-9011-728FEB1BECAB}" dt="2026-02-25T01:03:35.589" v="104" actId="2711"/>
          <ac:spMkLst>
            <pc:docMk/>
            <pc:sldMk cId="0" sldId="259"/>
            <ac:spMk id="9" creationId="{00000000-0000-0000-0000-000000000000}"/>
          </ac:spMkLst>
        </pc:spChg>
        <pc:spChg chg="mod">
          <ac:chgData name="Connie Gagua" userId="ab09de49d70859ac" providerId="LiveId" clId="{D5E66C30-9199-4EBD-9011-728FEB1BECAB}" dt="2026-02-25T01:03:44.268" v="105" actId="2711"/>
          <ac:spMkLst>
            <pc:docMk/>
            <pc:sldMk cId="0" sldId="259"/>
            <ac:spMk id="10" creationId="{00000000-0000-0000-0000-000000000000}"/>
          </ac:spMkLst>
        </pc:spChg>
      </pc:sldChg>
      <pc:sldChg chg="modSp mod">
        <pc:chgData name="Connie Gagua" userId="ab09de49d70859ac" providerId="LiveId" clId="{D5E66C30-9199-4EBD-9011-728FEB1BECAB}" dt="2026-02-25T01:05:50.866" v="121" actId="20577"/>
        <pc:sldMkLst>
          <pc:docMk/>
          <pc:sldMk cId="0" sldId="260"/>
        </pc:sldMkLst>
        <pc:spChg chg="mod">
          <ac:chgData name="Connie Gagua" userId="ab09de49d70859ac" providerId="LiveId" clId="{D5E66C30-9199-4EBD-9011-728FEB1BECAB}" dt="2026-02-25T01:04:19.823" v="107" actId="2711"/>
          <ac:spMkLst>
            <pc:docMk/>
            <pc:sldMk cId="0" sldId="260"/>
            <ac:spMk id="4" creationId="{00000000-0000-0000-0000-000000000000}"/>
          </ac:spMkLst>
        </pc:spChg>
        <pc:spChg chg="mod">
          <ac:chgData name="Connie Gagua" userId="ab09de49d70859ac" providerId="LiveId" clId="{D5E66C30-9199-4EBD-9011-728FEB1BECAB}" dt="2026-02-25T01:05:50.866" v="121" actId="20577"/>
          <ac:spMkLst>
            <pc:docMk/>
            <pc:sldMk cId="0" sldId="260"/>
            <ac:spMk id="5" creationId="{00000000-0000-0000-0000-000000000000}"/>
          </ac:spMkLst>
        </pc:spChg>
      </pc:sldChg>
      <pc:sldChg chg="modSp mod">
        <pc:chgData name="Connie Gagua" userId="ab09de49d70859ac" providerId="LiveId" clId="{D5E66C30-9199-4EBD-9011-728FEB1BECAB}" dt="2026-02-25T01:04:56.537" v="110" actId="2711"/>
        <pc:sldMkLst>
          <pc:docMk/>
          <pc:sldMk cId="0" sldId="261"/>
        </pc:sldMkLst>
        <pc:spChg chg="mod">
          <ac:chgData name="Connie Gagua" userId="ab09de49d70859ac" providerId="LiveId" clId="{D5E66C30-9199-4EBD-9011-728FEB1BECAB}" dt="2026-02-25T01:04:48.667" v="109" actId="2711"/>
          <ac:spMkLst>
            <pc:docMk/>
            <pc:sldMk cId="0" sldId="261"/>
            <ac:spMk id="4" creationId="{00000000-0000-0000-0000-000000000000}"/>
          </ac:spMkLst>
        </pc:spChg>
        <pc:spChg chg="mod">
          <ac:chgData name="Connie Gagua" userId="ab09de49d70859ac" providerId="LiveId" clId="{D5E66C30-9199-4EBD-9011-728FEB1BECAB}" dt="2026-02-25T01:04:56.537" v="110" actId="2711"/>
          <ac:spMkLst>
            <pc:docMk/>
            <pc:sldMk cId="0" sldId="261"/>
            <ac:spMk id="5" creationId="{00000000-0000-0000-0000-000000000000}"/>
          </ac:spMkLst>
        </pc:spChg>
      </pc:sldChg>
      <pc:sldChg chg="modSp mod">
        <pc:chgData name="Connie Gagua" userId="ab09de49d70859ac" providerId="LiveId" clId="{D5E66C30-9199-4EBD-9011-728FEB1BECAB}" dt="2026-02-25T01:06:49.940" v="125" actId="1076"/>
        <pc:sldMkLst>
          <pc:docMk/>
          <pc:sldMk cId="0" sldId="262"/>
        </pc:sldMkLst>
        <pc:spChg chg="mod">
          <ac:chgData name="Connie Gagua" userId="ab09de49d70859ac" providerId="LiveId" clId="{D5E66C30-9199-4EBD-9011-728FEB1BECAB}" dt="2026-02-25T01:06:26.821" v="122" actId="1076"/>
          <ac:spMkLst>
            <pc:docMk/>
            <pc:sldMk cId="0" sldId="262"/>
            <ac:spMk id="11" creationId="{00000000-0000-0000-0000-000000000000}"/>
          </ac:spMkLst>
        </pc:spChg>
        <pc:spChg chg="mod">
          <ac:chgData name="Connie Gagua" userId="ab09de49d70859ac" providerId="LiveId" clId="{D5E66C30-9199-4EBD-9011-728FEB1BECAB}" dt="2026-02-25T01:06:49.940" v="125" actId="1076"/>
          <ac:spMkLst>
            <pc:docMk/>
            <pc:sldMk cId="0" sldId="262"/>
            <ac:spMk id="12" creationId="{00000000-0000-0000-0000-000000000000}"/>
          </ac:spMkLst>
        </pc:spChg>
      </pc:sldChg>
      <pc:sldChg chg="modSp mod">
        <pc:chgData name="Connie Gagua" userId="ab09de49d70859ac" providerId="LiveId" clId="{D5E66C30-9199-4EBD-9011-728FEB1BECAB}" dt="2026-02-25T01:07:21.530" v="127" actId="2711"/>
        <pc:sldMkLst>
          <pc:docMk/>
          <pc:sldMk cId="0" sldId="263"/>
        </pc:sldMkLst>
        <pc:spChg chg="mod">
          <ac:chgData name="Connie Gagua" userId="ab09de49d70859ac" providerId="LiveId" clId="{D5E66C30-9199-4EBD-9011-728FEB1BECAB}" dt="2026-02-25T01:07:14.325" v="126" actId="2711"/>
          <ac:spMkLst>
            <pc:docMk/>
            <pc:sldMk cId="0" sldId="263"/>
            <ac:spMk id="4" creationId="{00000000-0000-0000-0000-000000000000}"/>
          </ac:spMkLst>
        </pc:spChg>
        <pc:spChg chg="mod">
          <ac:chgData name="Connie Gagua" userId="ab09de49d70859ac" providerId="LiveId" clId="{D5E66C30-9199-4EBD-9011-728FEB1BECAB}" dt="2026-02-25T01:07:21.530" v="127" actId="2711"/>
          <ac:spMkLst>
            <pc:docMk/>
            <pc:sldMk cId="0" sldId="263"/>
            <ac:spMk id="5" creationId="{00000000-0000-0000-0000-000000000000}"/>
          </ac:spMkLst>
        </pc:spChg>
      </pc:sldChg>
      <pc:sldChg chg="modSp mod">
        <pc:chgData name="Connie Gagua" userId="ab09de49d70859ac" providerId="LiveId" clId="{D5E66C30-9199-4EBD-9011-728FEB1BECAB}" dt="2026-02-25T01:08:17.037" v="130" actId="2711"/>
        <pc:sldMkLst>
          <pc:docMk/>
          <pc:sldMk cId="0" sldId="264"/>
        </pc:sldMkLst>
        <pc:spChg chg="mod">
          <ac:chgData name="Connie Gagua" userId="ab09de49d70859ac" providerId="LiveId" clId="{D5E66C30-9199-4EBD-9011-728FEB1BECAB}" dt="2026-02-25T01:08:07.286" v="129" actId="2711"/>
          <ac:spMkLst>
            <pc:docMk/>
            <pc:sldMk cId="0" sldId="264"/>
            <ac:spMk id="9" creationId="{00000000-0000-0000-0000-000000000000}"/>
          </ac:spMkLst>
        </pc:spChg>
        <pc:spChg chg="mod">
          <ac:chgData name="Connie Gagua" userId="ab09de49d70859ac" providerId="LiveId" clId="{D5E66C30-9199-4EBD-9011-728FEB1BECAB}" dt="2026-02-25T01:08:17.037" v="130" actId="2711"/>
          <ac:spMkLst>
            <pc:docMk/>
            <pc:sldMk cId="0" sldId="264"/>
            <ac:spMk id="10" creationId="{00000000-0000-0000-0000-000000000000}"/>
          </ac:spMkLst>
        </pc:spChg>
      </pc:sldChg>
      <pc:sldChg chg="modSp mod">
        <pc:chgData name="Connie Gagua" userId="ab09de49d70859ac" providerId="LiveId" clId="{D5E66C30-9199-4EBD-9011-728FEB1BECAB}" dt="2026-02-25T01:08:47.271" v="133" actId="2711"/>
        <pc:sldMkLst>
          <pc:docMk/>
          <pc:sldMk cId="0" sldId="265"/>
        </pc:sldMkLst>
        <pc:spChg chg="mod">
          <ac:chgData name="Connie Gagua" userId="ab09de49d70859ac" providerId="LiveId" clId="{D5E66C30-9199-4EBD-9011-728FEB1BECAB}" dt="2026-02-25T01:08:39.812" v="132" actId="14100"/>
          <ac:spMkLst>
            <pc:docMk/>
            <pc:sldMk cId="0" sldId="265"/>
            <ac:spMk id="10" creationId="{00000000-0000-0000-0000-000000000000}"/>
          </ac:spMkLst>
        </pc:spChg>
        <pc:spChg chg="mod">
          <ac:chgData name="Connie Gagua" userId="ab09de49d70859ac" providerId="LiveId" clId="{D5E66C30-9199-4EBD-9011-728FEB1BECAB}" dt="2026-02-25T01:08:47.271" v="133" actId="2711"/>
          <ac:spMkLst>
            <pc:docMk/>
            <pc:sldMk cId="0" sldId="265"/>
            <ac:spMk id="11" creationId="{00000000-0000-0000-0000-000000000000}"/>
          </ac:spMkLst>
        </pc:spChg>
      </pc:sldChg>
      <pc:sldChg chg="modSp mod">
        <pc:chgData name="Connie Gagua" userId="ab09de49d70859ac" providerId="LiveId" clId="{D5E66C30-9199-4EBD-9011-728FEB1BECAB}" dt="2026-02-25T01:09:31.293" v="138" actId="2711"/>
        <pc:sldMkLst>
          <pc:docMk/>
          <pc:sldMk cId="0" sldId="266"/>
        </pc:sldMkLst>
        <pc:spChg chg="mod">
          <ac:chgData name="Connie Gagua" userId="ab09de49d70859ac" providerId="LiveId" clId="{D5E66C30-9199-4EBD-9011-728FEB1BECAB}" dt="2026-02-25T01:09:24.808" v="137" actId="2711"/>
          <ac:spMkLst>
            <pc:docMk/>
            <pc:sldMk cId="0" sldId="266"/>
            <ac:spMk id="5" creationId="{00000000-0000-0000-0000-000000000000}"/>
          </ac:spMkLst>
        </pc:spChg>
        <pc:spChg chg="mod">
          <ac:chgData name="Connie Gagua" userId="ab09de49d70859ac" providerId="LiveId" clId="{D5E66C30-9199-4EBD-9011-728FEB1BECAB}" dt="2026-02-25T01:09:31.293" v="138" actId="2711"/>
          <ac:spMkLst>
            <pc:docMk/>
            <pc:sldMk cId="0" sldId="266"/>
            <ac:spMk id="6" creationId="{00000000-0000-0000-0000-000000000000}"/>
          </ac:spMkLst>
        </pc:spChg>
      </pc:sldChg>
      <pc:sldChg chg="modSp mod">
        <pc:chgData name="Connie Gagua" userId="ab09de49d70859ac" providerId="LiveId" clId="{D5E66C30-9199-4EBD-9011-728FEB1BECAB}" dt="2026-02-25T01:09:12.185" v="136" actId="2711"/>
        <pc:sldMkLst>
          <pc:docMk/>
          <pc:sldMk cId="0" sldId="267"/>
        </pc:sldMkLst>
        <pc:spChg chg="mod">
          <ac:chgData name="Connie Gagua" userId="ab09de49d70859ac" providerId="LiveId" clId="{D5E66C30-9199-4EBD-9011-728FEB1BECAB}" dt="2026-02-25T01:09:02.849" v="135" actId="113"/>
          <ac:spMkLst>
            <pc:docMk/>
            <pc:sldMk cId="0" sldId="267"/>
            <ac:spMk id="9" creationId="{00000000-0000-0000-0000-000000000000}"/>
          </ac:spMkLst>
        </pc:spChg>
        <pc:spChg chg="mod">
          <ac:chgData name="Connie Gagua" userId="ab09de49d70859ac" providerId="LiveId" clId="{D5E66C30-9199-4EBD-9011-728FEB1BECAB}" dt="2026-02-25T01:09:12.185" v="136" actId="2711"/>
          <ac:spMkLst>
            <pc:docMk/>
            <pc:sldMk cId="0" sldId="267"/>
            <ac:spMk id="10" creationId="{00000000-0000-0000-0000-000000000000}"/>
          </ac:spMkLst>
        </pc:spChg>
      </pc:sldChg>
      <pc:sldChg chg="modSp mod">
        <pc:chgData name="Connie Gagua" userId="ab09de49d70859ac" providerId="LiveId" clId="{D5E66C30-9199-4EBD-9011-728FEB1BECAB}" dt="2026-02-25T01:09:56.873" v="141" actId="255"/>
        <pc:sldMkLst>
          <pc:docMk/>
          <pc:sldMk cId="0" sldId="268"/>
        </pc:sldMkLst>
        <pc:spChg chg="mod">
          <ac:chgData name="Connie Gagua" userId="ab09de49d70859ac" providerId="LiveId" clId="{D5E66C30-9199-4EBD-9011-728FEB1BECAB}" dt="2026-02-25T01:09:56.873" v="141" actId="255"/>
          <ac:spMkLst>
            <pc:docMk/>
            <pc:sldMk cId="0" sldId="268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12315173" cy="10287000"/>
            <a:chOff x="0" y="0"/>
            <a:chExt cx="3243502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43502" cy="2709333"/>
            </a:xfrm>
            <a:custGeom>
              <a:avLst/>
              <a:gdLst/>
              <a:ahLst/>
              <a:cxnLst/>
              <a:rect l="l" t="t" r="r" b="b"/>
              <a:pathLst>
                <a:path w="3243502" h="2709333">
                  <a:moveTo>
                    <a:pt x="0" y="0"/>
                  </a:moveTo>
                  <a:lnTo>
                    <a:pt x="3243502" y="0"/>
                  </a:lnTo>
                  <a:lnTo>
                    <a:pt x="324350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C3671C">
                <a:alpha val="81961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243502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AutoShape 6"/>
          <p:cNvSpPr/>
          <p:nvPr/>
        </p:nvSpPr>
        <p:spPr>
          <a:xfrm>
            <a:off x="1028700" y="1047750"/>
            <a:ext cx="3611243" cy="0"/>
          </a:xfrm>
          <a:prstGeom prst="line">
            <a:avLst/>
          </a:prstGeom>
          <a:ln w="85725" cap="flat">
            <a:solidFill>
              <a:srgbClr val="FFEE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7" name="AutoShape 7"/>
          <p:cNvSpPr/>
          <p:nvPr/>
        </p:nvSpPr>
        <p:spPr>
          <a:xfrm flipV="1">
            <a:off x="1028700" y="1028700"/>
            <a:ext cx="19050" cy="2927608"/>
          </a:xfrm>
          <a:prstGeom prst="line">
            <a:avLst/>
          </a:prstGeom>
          <a:ln w="85725" cap="flat">
            <a:solidFill>
              <a:srgbClr val="FFEE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AutoShape 8"/>
          <p:cNvSpPr/>
          <p:nvPr/>
        </p:nvSpPr>
        <p:spPr>
          <a:xfrm flipH="1">
            <a:off x="7486278" y="9215437"/>
            <a:ext cx="3611243" cy="0"/>
          </a:xfrm>
          <a:prstGeom prst="line">
            <a:avLst/>
          </a:prstGeom>
          <a:ln w="85725" cap="flat">
            <a:solidFill>
              <a:srgbClr val="FFEE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9" name="AutoShape 9"/>
          <p:cNvSpPr/>
          <p:nvPr/>
        </p:nvSpPr>
        <p:spPr>
          <a:xfrm flipH="1">
            <a:off x="11078471" y="6306879"/>
            <a:ext cx="19050" cy="2927608"/>
          </a:xfrm>
          <a:prstGeom prst="line">
            <a:avLst/>
          </a:prstGeom>
          <a:ln w="85725" cap="flat">
            <a:solidFill>
              <a:srgbClr val="FFEEEE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/>
          <p:nvPr/>
        </p:nvSpPr>
        <p:spPr>
          <a:xfrm>
            <a:off x="1382849" y="2617410"/>
            <a:ext cx="9113701" cy="28725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80"/>
              </a:lnSpc>
            </a:pPr>
            <a:r>
              <a:rPr lang="en-US" sz="5315" dirty="0">
                <a:latin typeface="Playfair Display"/>
                <a:ea typeface="Playfair Display"/>
                <a:cs typeface="Playfair Display"/>
                <a:sym typeface="Playfair Display"/>
              </a:rPr>
              <a:t>Sustainability in terms of food waste </a:t>
            </a:r>
            <a:r>
              <a:rPr lang="en-US" sz="5315" dirty="0">
                <a:latin typeface="Arial" panose="020B0604020202020204" pitchFamily="34" charset="0"/>
                <a:ea typeface="Playfair Display"/>
                <a:cs typeface="Arial" panose="020B0604020202020204" pitchFamily="34" charset="0"/>
                <a:sym typeface="Playfair Display"/>
              </a:rPr>
              <a:t>and</a:t>
            </a:r>
            <a:r>
              <a:rPr lang="en-US" sz="5315" dirty="0">
                <a:latin typeface="Playfair Display"/>
                <a:ea typeface="Playfair Display"/>
                <a:cs typeface="Playfair Display"/>
                <a:sym typeface="Playfair Display"/>
              </a:rPr>
              <a:t> its efficacy.</a:t>
            </a:r>
          </a:p>
          <a:p>
            <a:pPr algn="ctr">
              <a:lnSpc>
                <a:spcPts val="5580"/>
              </a:lnSpc>
            </a:pPr>
            <a:endParaRPr lang="en-US" sz="5315" dirty="0"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algn="ctr">
              <a:lnSpc>
                <a:spcPts val="5580"/>
              </a:lnSpc>
            </a:pPr>
            <a:endParaRPr lang="en-US" sz="5315" dirty="0">
              <a:solidFill>
                <a:srgbClr val="FFFFFF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82849" y="6354504"/>
            <a:ext cx="9075601" cy="29623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348"/>
              </a:lnSpc>
            </a:pPr>
            <a:r>
              <a:rPr lang="en-US" sz="3189" dirty="0"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Module: BMIH6001</a:t>
            </a:r>
          </a:p>
          <a:p>
            <a:pPr algn="just">
              <a:lnSpc>
                <a:spcPts val="3348"/>
              </a:lnSpc>
            </a:pPr>
            <a:r>
              <a:rPr lang="en-US" sz="3189" dirty="0"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Module Name: Contemporary Themes in the Hotel and Hospitality Sector</a:t>
            </a:r>
          </a:p>
          <a:p>
            <a:pPr algn="just">
              <a:lnSpc>
                <a:spcPts val="3348"/>
              </a:lnSpc>
            </a:pPr>
            <a:r>
              <a:rPr lang="en-US" sz="3189" dirty="0"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Presenter: Connie Gagua</a:t>
            </a:r>
          </a:p>
          <a:p>
            <a:pPr algn="just">
              <a:lnSpc>
                <a:spcPts val="3348"/>
              </a:lnSpc>
            </a:pPr>
            <a:r>
              <a:rPr lang="en-US" sz="3189" dirty="0"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Placement: The Park Royal Hotel</a:t>
            </a:r>
          </a:p>
          <a:p>
            <a:pPr algn="just">
              <a:lnSpc>
                <a:spcPts val="3348"/>
              </a:lnSpc>
            </a:pPr>
            <a:r>
              <a:rPr lang="en-US" sz="3189" dirty="0"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Lecturer: Dr Ernest </a:t>
            </a:r>
            <a:r>
              <a:rPr lang="en-US" sz="3189" dirty="0" err="1"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Balutie</a:t>
            </a:r>
            <a:r>
              <a:rPr lang="en-US" sz="3189" dirty="0"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 </a:t>
            </a:r>
            <a:r>
              <a:rPr lang="en-US" sz="3189" dirty="0" err="1"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Wavei</a:t>
            </a:r>
            <a:endParaRPr lang="en-US" sz="3189" dirty="0">
              <a:latin typeface="Arial" panose="020B0604020202020204" pitchFamily="34" charset="0"/>
              <a:ea typeface="Montserrat"/>
              <a:cs typeface="Arial" panose="020B0604020202020204" pitchFamily="34" charset="0"/>
              <a:sym typeface="Montserrat"/>
            </a:endParaRPr>
          </a:p>
          <a:p>
            <a:pPr algn="just">
              <a:lnSpc>
                <a:spcPts val="3348"/>
              </a:lnSpc>
            </a:pPr>
            <a:endParaRPr lang="en-US" sz="3189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13623449" y="1521881"/>
            <a:ext cx="4664551" cy="3523957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624"/>
              </a:lnSpc>
            </a:pPr>
            <a:endParaRPr/>
          </a:p>
        </p:txBody>
      </p:sp>
      <p:sp>
        <p:nvSpPr>
          <p:cNvPr id="7" name="TextBox 7"/>
          <p:cNvSpPr txBox="1"/>
          <p:nvPr/>
        </p:nvSpPr>
        <p:spPr>
          <a:xfrm>
            <a:off x="1028698" y="2325739"/>
            <a:ext cx="5600701" cy="8000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15"/>
              </a:lnSpc>
            </a:pPr>
            <a:r>
              <a:rPr lang="en-US" sz="5329" dirty="0">
                <a:solidFill>
                  <a:srgbClr val="FFFFFF"/>
                </a:solidFill>
                <a:latin typeface="Arial" panose="020B0604020202020204" pitchFamily="34" charset="0"/>
                <a:ea typeface="Playfair Display"/>
                <a:cs typeface="Arial" panose="020B0604020202020204" pitchFamily="34" charset="0"/>
                <a:sym typeface="Playfair Display"/>
              </a:rPr>
              <a:t>INTRODUCTION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47800" y="4087718"/>
            <a:ext cx="16002000" cy="50908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Canva Sans Bold"/>
                <a:cs typeface="Arial" panose="020B0604020202020204" pitchFamily="34" charset="0"/>
                <a:sym typeface="Canva Sans Bold"/>
              </a:rPr>
              <a:t>Key Points:</a:t>
            </a:r>
          </a:p>
          <a:p>
            <a:pPr marL="403315" lvl="1" indent="-201658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10-week placement in breakfast, conferences and lounge bar.</a:t>
            </a:r>
          </a:p>
          <a:p>
            <a:pPr marL="403315" lvl="1" indent="-201658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Daily Activities: table clearing, polishing, refilling buffets, tray service, coffee service, and watching the POS system.</a:t>
            </a:r>
          </a:p>
          <a:p>
            <a:pPr marL="403315" lvl="1" indent="-201658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I observed and </a:t>
            </a:r>
            <a:r>
              <a:rPr lang="en-US" sz="2800" dirty="0" err="1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practised</a:t>
            </a: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: breakfast hosting, allergen checks, and contact with guests.</a:t>
            </a:r>
          </a:p>
          <a:p>
            <a:pPr marL="403315" lvl="1" indent="-201658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Researched on three target areas: trustworthy breakfast service, cleanliness and food safety, and sustainability.</a:t>
            </a:r>
          </a:p>
          <a:p>
            <a:pPr marL="403315" lvl="1" indent="-201658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Reflection on a critical incident: 47-person walk-in lunch and response by the management.</a:t>
            </a:r>
          </a:p>
        </p:txBody>
      </p:sp>
      <p:grpSp>
        <p:nvGrpSpPr>
          <p:cNvPr id="9" name="Group 2">
            <a:extLst>
              <a:ext uri="{FF2B5EF4-FFF2-40B4-BE49-F238E27FC236}">
                <a16:creationId xmlns:a16="http://schemas.microsoft.com/office/drawing/2014/main" id="{7E6C9C75-201B-A66D-638F-FC7AE1147B4F}"/>
              </a:ext>
            </a:extLst>
          </p:cNvPr>
          <p:cNvGrpSpPr/>
          <p:nvPr/>
        </p:nvGrpSpPr>
        <p:grpSpPr>
          <a:xfrm>
            <a:off x="12132910" y="419100"/>
            <a:ext cx="4664551" cy="3668618"/>
            <a:chOff x="0" y="0"/>
            <a:chExt cx="1228524" cy="966220"/>
          </a:xfrm>
        </p:grpSpPr>
        <p:sp>
          <p:nvSpPr>
            <p:cNvPr id="10" name="Freeform 3">
              <a:extLst>
                <a:ext uri="{FF2B5EF4-FFF2-40B4-BE49-F238E27FC236}">
                  <a16:creationId xmlns:a16="http://schemas.microsoft.com/office/drawing/2014/main" id="{0B3E509F-B27A-B1E9-A1C8-21B56F8F064D}"/>
                </a:ext>
              </a:extLst>
            </p:cNvPr>
            <p:cNvSpPr/>
            <p:nvPr/>
          </p:nvSpPr>
          <p:spPr>
            <a:xfrm>
              <a:off x="0" y="0"/>
              <a:ext cx="1228524" cy="966220"/>
            </a:xfrm>
            <a:custGeom>
              <a:avLst/>
              <a:gdLst/>
              <a:ahLst/>
              <a:cxnLst/>
              <a:rect l="l" t="t" r="r" b="b"/>
              <a:pathLst>
                <a:path w="1228524" h="966220">
                  <a:moveTo>
                    <a:pt x="0" y="0"/>
                  </a:moveTo>
                  <a:lnTo>
                    <a:pt x="1228524" y="0"/>
                  </a:lnTo>
                  <a:lnTo>
                    <a:pt x="1228524" y="966220"/>
                  </a:lnTo>
                  <a:lnTo>
                    <a:pt x="0" y="966220"/>
                  </a:lnTo>
                  <a:close/>
                </a:path>
              </a:pathLst>
            </a:custGeom>
            <a:solidFill>
              <a:srgbClr val="C3671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4">
              <a:extLst>
                <a:ext uri="{FF2B5EF4-FFF2-40B4-BE49-F238E27FC236}">
                  <a16:creationId xmlns:a16="http://schemas.microsoft.com/office/drawing/2014/main" id="{59069B6D-4504-F43F-781D-CB5A787D4FAD}"/>
                </a:ext>
              </a:extLst>
            </p:cNvPr>
            <p:cNvSpPr txBox="1"/>
            <p:nvPr/>
          </p:nvSpPr>
          <p:spPr>
            <a:xfrm>
              <a:off x="0" y="38100"/>
              <a:ext cx="1228524" cy="92812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24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603015">
            <a:off x="14737675" y="6560878"/>
            <a:ext cx="3407066" cy="3911654"/>
            <a:chOff x="0" y="0"/>
            <a:chExt cx="527844" cy="6060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27844" cy="606018"/>
            </a:xfrm>
            <a:custGeom>
              <a:avLst/>
              <a:gdLst/>
              <a:ahLst/>
              <a:cxnLst/>
              <a:rect l="l" t="t" r="r" b="b"/>
              <a:pathLst>
                <a:path w="527844" h="606018">
                  <a:moveTo>
                    <a:pt x="0" y="0"/>
                  </a:moveTo>
                  <a:lnTo>
                    <a:pt x="527844" y="0"/>
                  </a:lnTo>
                  <a:lnTo>
                    <a:pt x="527844" y="606018"/>
                  </a:lnTo>
                  <a:lnTo>
                    <a:pt x="0" y="606018"/>
                  </a:lnTo>
                  <a:close/>
                </a:path>
              </a:pathLst>
            </a:custGeom>
            <a:blipFill>
              <a:blip r:embed="rId2"/>
              <a:stretch>
                <a:fillRect l="-36107" r="-3610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 rot="-1603015">
            <a:off x="12867173" y="2811300"/>
            <a:ext cx="3407066" cy="3911654"/>
            <a:chOff x="0" y="0"/>
            <a:chExt cx="527844" cy="60601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27844" cy="606018"/>
            </a:xfrm>
            <a:custGeom>
              <a:avLst/>
              <a:gdLst/>
              <a:ahLst/>
              <a:cxnLst/>
              <a:rect l="l" t="t" r="r" b="b"/>
              <a:pathLst>
                <a:path w="527844" h="606018">
                  <a:moveTo>
                    <a:pt x="0" y="0"/>
                  </a:moveTo>
                  <a:lnTo>
                    <a:pt x="527844" y="0"/>
                  </a:lnTo>
                  <a:lnTo>
                    <a:pt x="527844" y="606018"/>
                  </a:lnTo>
                  <a:lnTo>
                    <a:pt x="0" y="606018"/>
                  </a:lnTo>
                  <a:close/>
                </a:path>
              </a:pathLst>
            </a:custGeom>
            <a:blipFill>
              <a:blip r:embed="rId3"/>
              <a:stretch>
                <a:fillRect t="-15325" b="-15325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 rot="-1603015">
            <a:off x="10974530" y="-927127"/>
            <a:ext cx="3407066" cy="3911654"/>
            <a:chOff x="0" y="0"/>
            <a:chExt cx="527844" cy="60601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27844" cy="606018"/>
            </a:xfrm>
            <a:custGeom>
              <a:avLst/>
              <a:gdLst/>
              <a:ahLst/>
              <a:cxnLst/>
              <a:rect l="l" t="t" r="r" b="b"/>
              <a:pathLst>
                <a:path w="527844" h="606018">
                  <a:moveTo>
                    <a:pt x="0" y="0"/>
                  </a:moveTo>
                  <a:lnTo>
                    <a:pt x="527844" y="0"/>
                  </a:lnTo>
                  <a:lnTo>
                    <a:pt x="527844" y="606018"/>
                  </a:lnTo>
                  <a:lnTo>
                    <a:pt x="0" y="606018"/>
                  </a:lnTo>
                  <a:close/>
                </a:path>
              </a:pathLst>
            </a:custGeom>
            <a:blipFill>
              <a:blip r:embed="rId4"/>
              <a:stretch>
                <a:fillRect t="-15325" b="-15325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" name="Group 8"/>
          <p:cNvGrpSpPr/>
          <p:nvPr/>
        </p:nvGrpSpPr>
        <p:grpSpPr>
          <a:xfrm rot="-1582891">
            <a:off x="16090440" y="401682"/>
            <a:ext cx="4075630" cy="4679233"/>
            <a:chOff x="0" y="0"/>
            <a:chExt cx="527844" cy="60601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27844" cy="606018"/>
            </a:xfrm>
            <a:custGeom>
              <a:avLst/>
              <a:gdLst/>
              <a:ahLst/>
              <a:cxnLst/>
              <a:rect l="l" t="t" r="r" b="b"/>
              <a:pathLst>
                <a:path w="527844" h="606018">
                  <a:moveTo>
                    <a:pt x="0" y="0"/>
                  </a:moveTo>
                  <a:lnTo>
                    <a:pt x="527844" y="0"/>
                  </a:lnTo>
                  <a:lnTo>
                    <a:pt x="527844" y="606018"/>
                  </a:lnTo>
                  <a:lnTo>
                    <a:pt x="0" y="606018"/>
                  </a:lnTo>
                  <a:close/>
                </a:path>
              </a:pathLst>
            </a:custGeom>
            <a:blipFill>
              <a:blip r:embed="rId5"/>
              <a:stretch>
                <a:fillRect l="-36080" r="-3608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318583" y="1000125"/>
            <a:ext cx="7825417" cy="27474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60"/>
              </a:lnSpc>
            </a:pPr>
            <a:r>
              <a:rPr lang="en-US" sz="4333" dirty="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LITERATURE REVIEW - TOPICS OF THE MAIN </a:t>
            </a:r>
            <a:r>
              <a:rPr lang="en-US" sz="4333" dirty="0">
                <a:solidFill>
                  <a:srgbClr val="FFFFFF"/>
                </a:solidFill>
                <a:latin typeface="Arial" panose="020B0604020202020204" pitchFamily="34" charset="0"/>
                <a:ea typeface="Playfair Display"/>
                <a:cs typeface="Arial" panose="020B0604020202020204" pitchFamily="34" charset="0"/>
                <a:sym typeface="Playfair Display"/>
              </a:rPr>
              <a:t>CONCEPTS</a:t>
            </a:r>
            <a:r>
              <a:rPr lang="en-US" sz="4333" dirty="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.</a:t>
            </a:r>
          </a:p>
          <a:p>
            <a:pPr algn="l">
              <a:lnSpc>
                <a:spcPts val="5460"/>
              </a:lnSpc>
            </a:pPr>
            <a:endParaRPr lang="en-US" sz="4333" dirty="0">
              <a:solidFill>
                <a:srgbClr val="FFFFFF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473442" y="3484449"/>
            <a:ext cx="10763888" cy="5737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Canva Sans Bold"/>
                <a:cs typeface="Arial" panose="020B0604020202020204" pitchFamily="34" charset="0"/>
                <a:sym typeface="Canva Sans Bold"/>
              </a:rPr>
              <a:t>Key Points:</a:t>
            </a:r>
          </a:p>
          <a:p>
            <a:pPr marL="572819" lvl="1" indent="-286410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Sustainability schemes: TBL (environmental, social, economic), CSR, ESG.</a:t>
            </a:r>
          </a:p>
          <a:p>
            <a:pPr marL="572819" lvl="1" indent="-286410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Agency/Stakeholder Theory: Responsibility, openness and satisfaction of the guests, employees and the shareholders (Jensen, 2002).</a:t>
            </a:r>
          </a:p>
          <a:p>
            <a:pPr marL="572819" lvl="1" indent="-286410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Food waste: the systemic production is supported by buffets, overproduction, and consumer behavior (Gajewska, et al., 2020)</a:t>
            </a:r>
          </a:p>
          <a:p>
            <a:pPr marL="572819" lvl="1" indent="-286410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More effective preventative strategies than the reactive ones.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0"/>
            <a:ext cx="6134100" cy="7277100"/>
            <a:chOff x="0" y="0"/>
            <a:chExt cx="871801" cy="100389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71801" cy="1003898"/>
            </a:xfrm>
            <a:custGeom>
              <a:avLst/>
              <a:gdLst/>
              <a:ahLst/>
              <a:cxnLst/>
              <a:rect l="l" t="t" r="r" b="b"/>
              <a:pathLst>
                <a:path w="871801" h="1003898">
                  <a:moveTo>
                    <a:pt x="0" y="0"/>
                  </a:moveTo>
                  <a:lnTo>
                    <a:pt x="871801" y="0"/>
                  </a:lnTo>
                  <a:lnTo>
                    <a:pt x="871801" y="1003898"/>
                  </a:lnTo>
                  <a:lnTo>
                    <a:pt x="0" y="1003898"/>
                  </a:lnTo>
                  <a:close/>
                </a:path>
              </a:pathLst>
            </a:custGeom>
            <a:blipFill>
              <a:blip r:embed="rId2"/>
              <a:stretch>
                <a:fillRect t="-15131" b="-15131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0982484" y="1312915"/>
            <a:ext cx="5205754" cy="1193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991"/>
              </a:lnSpc>
            </a:pPr>
            <a:r>
              <a:rPr lang="en-US" sz="7930" dirty="0">
                <a:solidFill>
                  <a:srgbClr val="FFFFFF"/>
                </a:solidFill>
                <a:latin typeface="Arial" panose="020B0604020202020204" pitchFamily="34" charset="0"/>
                <a:ea typeface="Playfair Display"/>
                <a:cs typeface="Arial" panose="020B0604020202020204" pitchFamily="34" charset="0"/>
                <a:sym typeface="Playfair Display"/>
              </a:rPr>
              <a:t>METHOD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772400" y="3069346"/>
            <a:ext cx="9753600" cy="50908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Placement observation, qualitative, exploratory research.</a:t>
            </a:r>
          </a:p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Secondary sources: industry analysis reports, scholarly journals (2022-2025), CSR/ESG case studies.</a:t>
            </a:r>
          </a:p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Evaluation through the TBL framework to determine the impact on the environment, social and economic (Camilleri, 2021).</a:t>
            </a:r>
          </a:p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International hotel chains comparison: Marriott, Hilton, Accor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6458960" cy="8229600"/>
            <a:chOff x="0" y="0"/>
            <a:chExt cx="1489636" cy="189800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489636" cy="1898001"/>
            </a:xfrm>
            <a:custGeom>
              <a:avLst/>
              <a:gdLst/>
              <a:ahLst/>
              <a:cxnLst/>
              <a:rect l="l" t="t" r="r" b="b"/>
              <a:pathLst>
                <a:path w="1489636" h="1898001">
                  <a:moveTo>
                    <a:pt x="0" y="0"/>
                  </a:moveTo>
                  <a:lnTo>
                    <a:pt x="1489636" y="0"/>
                  </a:lnTo>
                  <a:lnTo>
                    <a:pt x="1489636" y="1898001"/>
                  </a:lnTo>
                  <a:lnTo>
                    <a:pt x="0" y="1898001"/>
                  </a:lnTo>
                  <a:close/>
                </a:path>
              </a:pathLst>
            </a:custGeom>
            <a:blipFill>
              <a:blip r:embed="rId2"/>
              <a:stretch>
                <a:fillRect l="-65339" r="-2560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9172289" y="1264962"/>
            <a:ext cx="7473551" cy="1887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60"/>
              </a:lnSpc>
            </a:pPr>
            <a:r>
              <a:rPr lang="en-US" sz="6000" dirty="0">
                <a:solidFill>
                  <a:srgbClr val="FFFFFF"/>
                </a:solidFill>
                <a:latin typeface="Arial" panose="020B0604020202020204" pitchFamily="34" charset="0"/>
                <a:ea typeface="Playfair Display"/>
                <a:cs typeface="Arial" panose="020B0604020202020204" pitchFamily="34" charset="0"/>
                <a:sym typeface="Playfair Display"/>
              </a:rPr>
              <a:t>SUSTAINABILITY OF THE ENVIRONMENT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305800" y="3507412"/>
            <a:ext cx="8566531" cy="69058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Canva Sans Bold"/>
                <a:cs typeface="Arial" panose="020B0604020202020204" pitchFamily="34" charset="0"/>
                <a:sym typeface="Canva Sans Bold"/>
              </a:rPr>
              <a:t>Key Points:</a:t>
            </a:r>
          </a:p>
          <a:p>
            <a:pPr marL="565152" lvl="1" indent="-282576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Smart climate control, waste, water-saving, and energy-efficient lighting.</a:t>
            </a:r>
          </a:p>
          <a:p>
            <a:pPr marL="565152" lvl="1" indent="-282576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Case examples:</a:t>
            </a:r>
          </a:p>
          <a:p>
            <a:pPr marL="565152" lvl="1" indent="-282576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Marriott Serve 360: 15% cut in carbon; 100M investment (Marriott, 2025).</a:t>
            </a:r>
          </a:p>
          <a:p>
            <a:pPr marL="565152" lvl="1" indent="-282576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Hilton Travel with Purpose: 20% energy conservation (2023) (ESA, 2019).</a:t>
            </a:r>
          </a:p>
          <a:p>
            <a:pPr marL="565152" lvl="1" indent="-282576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Accor Planet 21: help avoid up to 60% of food waste by 2030.</a:t>
            </a:r>
          </a:p>
          <a:p>
            <a:pPr algn="l">
              <a:lnSpc>
                <a:spcPts val="3664"/>
              </a:lnSpc>
              <a:spcBef>
                <a:spcPct val="0"/>
              </a:spcBef>
            </a:pPr>
            <a:endParaRPr lang="en-US" sz="2617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800340" y="1028700"/>
            <a:ext cx="6458960" cy="8229600"/>
            <a:chOff x="0" y="0"/>
            <a:chExt cx="1489636" cy="189800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489636" cy="1898001"/>
            </a:xfrm>
            <a:custGeom>
              <a:avLst/>
              <a:gdLst/>
              <a:ahLst/>
              <a:cxnLst/>
              <a:rect l="l" t="t" r="r" b="b"/>
              <a:pathLst>
                <a:path w="1489636" h="1898001">
                  <a:moveTo>
                    <a:pt x="0" y="0"/>
                  </a:moveTo>
                  <a:lnTo>
                    <a:pt x="1489636" y="0"/>
                  </a:lnTo>
                  <a:lnTo>
                    <a:pt x="1489636" y="1898001"/>
                  </a:lnTo>
                  <a:lnTo>
                    <a:pt x="0" y="1898001"/>
                  </a:lnTo>
                  <a:close/>
                </a:path>
              </a:pathLst>
            </a:custGeom>
            <a:blipFill>
              <a:blip r:embed="rId2"/>
              <a:stretch>
                <a:fillRect l="-45734" r="-4573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1438123" y="1184835"/>
            <a:ext cx="6566520" cy="1887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60"/>
              </a:lnSpc>
            </a:pPr>
            <a:r>
              <a:rPr lang="en-US" sz="6000" dirty="0">
                <a:solidFill>
                  <a:srgbClr val="FFFFFF"/>
                </a:solidFill>
                <a:latin typeface="Arial" panose="020B0604020202020204" pitchFamily="34" charset="0"/>
                <a:ea typeface="Playfair Display"/>
                <a:cs typeface="Arial" panose="020B0604020202020204" pitchFamily="34" charset="0"/>
                <a:sym typeface="Playfair Display"/>
              </a:rPr>
              <a:t>SOCIAL SUSTAINABILITY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7201" y="3426978"/>
            <a:ext cx="10515599" cy="63944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Canva Sans Bold"/>
                <a:cs typeface="Arial" panose="020B0604020202020204" pitchFamily="34" charset="0"/>
                <a:sym typeface="Canva Sans Bold"/>
              </a:rPr>
              <a:t>Key Points:</a:t>
            </a:r>
          </a:p>
          <a:p>
            <a:pPr marL="460638" lvl="1" indent="-230319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Employee involvement, fair working, and social responsibility (Heim &amp; Sardar-Drenda, 2021).</a:t>
            </a:r>
          </a:p>
          <a:p>
            <a:pPr marL="460638" lvl="1" indent="-230319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Sourcing and training enhance contentment and goodwill.</a:t>
            </a:r>
          </a:p>
          <a:p>
            <a:pPr algn="l">
              <a:lnSpc>
                <a:spcPct val="150000"/>
              </a:lnSpc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Canva Sans Bold"/>
                <a:cs typeface="Arial" panose="020B0604020202020204" pitchFamily="34" charset="0"/>
                <a:sym typeface="Canva Sans Bold"/>
              </a:rPr>
              <a:t>Placement experience of Connie:</a:t>
            </a:r>
          </a:p>
          <a:p>
            <a:pPr marL="460638" lvl="1" indent="-230319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Coordination was enhanced by pre-peak huddles.</a:t>
            </a:r>
          </a:p>
          <a:p>
            <a:pPr marL="460638" lvl="1" indent="-230319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Checks on allergens and contacting guests ensured compliance.</a:t>
            </a:r>
          </a:p>
          <a:p>
            <a:pPr algn="l">
              <a:lnSpc>
                <a:spcPct val="150000"/>
              </a:lnSpc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Canva Sans Bold"/>
                <a:cs typeface="Arial" panose="020B0604020202020204" pitchFamily="34" charset="0"/>
                <a:sym typeface="Canva Sans Bold"/>
              </a:rPr>
              <a:t>Problems</a:t>
            </a: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: social impact is difficult to measure, the risk of superficial implementation.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2144457"/>
            <a:ext cx="3690409" cy="6524626"/>
            <a:chOff x="0" y="0"/>
            <a:chExt cx="971959" cy="17184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71959" cy="1718420"/>
            </a:xfrm>
            <a:custGeom>
              <a:avLst/>
              <a:gdLst/>
              <a:ahLst/>
              <a:cxnLst/>
              <a:rect l="l" t="t" r="r" b="b"/>
              <a:pathLst>
                <a:path w="971959" h="1718420">
                  <a:moveTo>
                    <a:pt x="0" y="0"/>
                  </a:moveTo>
                  <a:lnTo>
                    <a:pt x="971959" y="0"/>
                  </a:lnTo>
                  <a:lnTo>
                    <a:pt x="971959" y="1718420"/>
                  </a:lnTo>
                  <a:lnTo>
                    <a:pt x="0" y="1718420"/>
                  </a:lnTo>
                  <a:close/>
                </a:path>
              </a:pathLst>
            </a:custGeom>
            <a:solidFill>
              <a:srgbClr val="C3671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38100"/>
              <a:ext cx="971959" cy="168032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24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409432" y="-1837587"/>
            <a:ext cx="6458960" cy="4635210"/>
            <a:chOff x="0" y="0"/>
            <a:chExt cx="1489636" cy="106902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489636" cy="1069023"/>
            </a:xfrm>
            <a:custGeom>
              <a:avLst/>
              <a:gdLst/>
              <a:ahLst/>
              <a:cxnLst/>
              <a:rect l="l" t="t" r="r" b="b"/>
              <a:pathLst>
                <a:path w="1489636" h="1069023">
                  <a:moveTo>
                    <a:pt x="0" y="0"/>
                  </a:moveTo>
                  <a:lnTo>
                    <a:pt x="1489636" y="0"/>
                  </a:lnTo>
                  <a:lnTo>
                    <a:pt x="1489636" y="1069023"/>
                  </a:lnTo>
                  <a:lnTo>
                    <a:pt x="0" y="1069023"/>
                  </a:lnTo>
                  <a:close/>
                </a:path>
              </a:pathLst>
            </a:custGeom>
            <a:blipFill>
              <a:blip r:embed="rId2"/>
              <a:stretch>
                <a:fillRect l="-3774" r="-37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409432" y="3089166"/>
            <a:ext cx="6458960" cy="4635210"/>
            <a:chOff x="0" y="0"/>
            <a:chExt cx="1489636" cy="106902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489636" cy="1069023"/>
            </a:xfrm>
            <a:custGeom>
              <a:avLst/>
              <a:gdLst/>
              <a:ahLst/>
              <a:cxnLst/>
              <a:rect l="l" t="t" r="r" b="b"/>
              <a:pathLst>
                <a:path w="1489636" h="1069023">
                  <a:moveTo>
                    <a:pt x="0" y="0"/>
                  </a:moveTo>
                  <a:lnTo>
                    <a:pt x="1489636" y="0"/>
                  </a:lnTo>
                  <a:lnTo>
                    <a:pt x="1489636" y="1069023"/>
                  </a:lnTo>
                  <a:lnTo>
                    <a:pt x="0" y="1069023"/>
                  </a:lnTo>
                  <a:close/>
                </a:path>
              </a:pathLst>
            </a:custGeom>
            <a:blipFill>
              <a:blip r:embed="rId3"/>
              <a:stretch>
                <a:fillRect l="-3774" r="-37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2409432" y="8019498"/>
            <a:ext cx="6458960" cy="2691621"/>
            <a:chOff x="0" y="0"/>
            <a:chExt cx="1489636" cy="62077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489636" cy="620771"/>
            </a:xfrm>
            <a:custGeom>
              <a:avLst/>
              <a:gdLst/>
              <a:ahLst/>
              <a:cxnLst/>
              <a:rect l="l" t="t" r="r" b="b"/>
              <a:pathLst>
                <a:path w="1489636" h="620771">
                  <a:moveTo>
                    <a:pt x="0" y="0"/>
                  </a:moveTo>
                  <a:lnTo>
                    <a:pt x="1489636" y="0"/>
                  </a:lnTo>
                  <a:lnTo>
                    <a:pt x="1489636" y="620771"/>
                  </a:lnTo>
                  <a:lnTo>
                    <a:pt x="0" y="620771"/>
                  </a:lnTo>
                  <a:close/>
                </a:path>
              </a:pathLst>
            </a:custGeom>
            <a:blipFill>
              <a:blip r:embed="rId4"/>
              <a:stretch>
                <a:fillRect t="-30061" b="-30061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9829800" y="909768"/>
            <a:ext cx="7340815" cy="1887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60"/>
              </a:lnSpc>
            </a:pPr>
            <a:r>
              <a:rPr lang="en-US" sz="6000" dirty="0">
                <a:solidFill>
                  <a:srgbClr val="FFFFFF"/>
                </a:solidFill>
                <a:latin typeface="Arial" panose="020B0604020202020204" pitchFamily="34" charset="0"/>
                <a:ea typeface="Playfair Display"/>
                <a:cs typeface="Arial" panose="020B0604020202020204" pitchFamily="34" charset="0"/>
                <a:sym typeface="Playfair Display"/>
              </a:rPr>
              <a:t>ECONOMIC SUSTAINABILITY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356271" y="2933700"/>
            <a:ext cx="8915400" cy="7040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Canva Sans Bold"/>
                <a:cs typeface="Arial" panose="020B0604020202020204" pitchFamily="34" charset="0"/>
                <a:sym typeface="Canva Sans Bold"/>
              </a:rPr>
              <a:t>Key Points:</a:t>
            </a:r>
          </a:p>
          <a:p>
            <a:pPr marL="431796" lvl="1" indent="-215898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Energy use and waste </a:t>
            </a:r>
            <a:r>
              <a:rPr lang="en-US" sz="2800" dirty="0" err="1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minimisation</a:t>
            </a: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 (EPA, 2024), as well as sustainable sourcing, are long-term savings.</a:t>
            </a:r>
          </a:p>
          <a:p>
            <a:pPr marL="431796" lvl="1" indent="-215898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Case examples:</a:t>
            </a:r>
          </a:p>
          <a:p>
            <a:pPr marL="431796" lvl="1" indent="-215898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Hilton saved 20% on energy costs.</a:t>
            </a:r>
          </a:p>
          <a:p>
            <a:pPr marL="431796" lvl="1" indent="-215898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Marriott has used ESG branding as a competitive strategy to appeal to high-end consumers.</a:t>
            </a:r>
          </a:p>
          <a:p>
            <a:pPr marL="431796" lvl="1" indent="-215898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Micro-level efficiency: tray size adjustments, pre-staging, waste logs in The Park Royal.</a:t>
            </a:r>
          </a:p>
          <a:p>
            <a:pPr marL="431796" lvl="1" indent="-215898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Problems: initial expenses, luxury service and sustainability, delayed returns.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6458960" cy="8229600"/>
            <a:chOff x="0" y="0"/>
            <a:chExt cx="1489636" cy="189800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489636" cy="1898001"/>
            </a:xfrm>
            <a:custGeom>
              <a:avLst/>
              <a:gdLst/>
              <a:ahLst/>
              <a:cxnLst/>
              <a:rect l="l" t="t" r="r" b="b"/>
              <a:pathLst>
                <a:path w="1489636" h="1898001">
                  <a:moveTo>
                    <a:pt x="0" y="0"/>
                  </a:moveTo>
                  <a:lnTo>
                    <a:pt x="1489636" y="0"/>
                  </a:lnTo>
                  <a:lnTo>
                    <a:pt x="1489636" y="1898001"/>
                  </a:lnTo>
                  <a:lnTo>
                    <a:pt x="0" y="1898001"/>
                  </a:lnTo>
                  <a:close/>
                </a:path>
              </a:pathLst>
            </a:custGeom>
            <a:blipFill>
              <a:blip r:embed="rId2"/>
              <a:stretch>
                <a:fillRect l="-62256" r="-2869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9296400" y="647700"/>
            <a:ext cx="7473551" cy="1887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60"/>
              </a:lnSpc>
            </a:pPr>
            <a:r>
              <a:rPr lang="en-US" sz="6000" dirty="0">
                <a:solidFill>
                  <a:srgbClr val="FFFFFF"/>
                </a:solidFill>
                <a:latin typeface="Arial" panose="020B0604020202020204" pitchFamily="34" charset="0"/>
                <a:ea typeface="Playfair Display"/>
                <a:cs typeface="Arial" panose="020B0604020202020204" pitchFamily="34" charset="0"/>
                <a:sym typeface="Playfair Display"/>
              </a:rPr>
              <a:t>CRUCIAL ANALYSIS OF SUSTAINABILITY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848600" y="2774879"/>
            <a:ext cx="10093306" cy="75121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Canva Sans Bold"/>
                <a:cs typeface="Arial" panose="020B0604020202020204" pitchFamily="34" charset="0"/>
                <a:sym typeface="Canva Sans Bold"/>
              </a:rPr>
              <a:t>Key Points:</a:t>
            </a:r>
          </a:p>
          <a:p>
            <a:pPr marL="429590" lvl="1" indent="-214795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Strengths: quantifiable environmental benefits, enhanced social results, and cost savings of operations (Bruns-Smith, et al., 2015).</a:t>
            </a:r>
          </a:p>
          <a:p>
            <a:pPr marL="429590" lvl="1" indent="-214795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Limitations: financial constraints, the risk of greenwashing, and the inconsistency of staff practice.</a:t>
            </a:r>
          </a:p>
          <a:p>
            <a:pPr marL="429590" lvl="1" indent="-214795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Conflicts: the expectations of the guests vs. overproduction, the profitability vs. sustainability.</a:t>
            </a:r>
          </a:p>
          <a:p>
            <a:pPr marL="429590" lvl="1" indent="-214795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Practical connection: The theory is applied by the placement observations of Connie, where she is working in a pre-peak huddling area, tray handling.</a:t>
            </a:r>
          </a:p>
          <a:p>
            <a:pPr algn="l">
              <a:lnSpc>
                <a:spcPts val="3501"/>
              </a:lnSpc>
            </a:pPr>
            <a:endParaRPr lang="en-US" sz="1989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0"/>
            <a:ext cx="5627204" cy="6479847"/>
            <a:chOff x="0" y="0"/>
            <a:chExt cx="871801" cy="100389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71801" cy="1003898"/>
            </a:xfrm>
            <a:custGeom>
              <a:avLst/>
              <a:gdLst/>
              <a:ahLst/>
              <a:cxnLst/>
              <a:rect l="l" t="t" r="r" b="b"/>
              <a:pathLst>
                <a:path w="871801" h="1003898">
                  <a:moveTo>
                    <a:pt x="0" y="0"/>
                  </a:moveTo>
                  <a:lnTo>
                    <a:pt x="871801" y="0"/>
                  </a:lnTo>
                  <a:lnTo>
                    <a:pt x="871801" y="1003898"/>
                  </a:lnTo>
                  <a:lnTo>
                    <a:pt x="0" y="1003898"/>
                  </a:lnTo>
                  <a:close/>
                </a:path>
              </a:pathLst>
            </a:custGeom>
            <a:blipFill>
              <a:blip r:embed="rId2"/>
              <a:stretch>
                <a:fillRect t="-15131" b="-15131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3110223" y="4645538"/>
            <a:ext cx="4664551" cy="3668618"/>
            <a:chOff x="0" y="0"/>
            <a:chExt cx="1228524" cy="9662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228524" cy="966220"/>
            </a:xfrm>
            <a:custGeom>
              <a:avLst/>
              <a:gdLst/>
              <a:ahLst/>
              <a:cxnLst/>
              <a:rect l="l" t="t" r="r" b="b"/>
              <a:pathLst>
                <a:path w="1228524" h="966220">
                  <a:moveTo>
                    <a:pt x="0" y="0"/>
                  </a:moveTo>
                  <a:lnTo>
                    <a:pt x="1228524" y="0"/>
                  </a:lnTo>
                  <a:lnTo>
                    <a:pt x="1228524" y="966220"/>
                  </a:lnTo>
                  <a:lnTo>
                    <a:pt x="0" y="966220"/>
                  </a:lnTo>
                  <a:close/>
                </a:path>
              </a:pathLst>
            </a:custGeom>
            <a:solidFill>
              <a:srgbClr val="C3671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38100"/>
              <a:ext cx="1228524" cy="92812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24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3849591" y="5127171"/>
            <a:ext cx="6458960" cy="4885901"/>
            <a:chOff x="0" y="0"/>
            <a:chExt cx="1489636" cy="112684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489636" cy="1126840"/>
            </a:xfrm>
            <a:custGeom>
              <a:avLst/>
              <a:gdLst/>
              <a:ahLst/>
              <a:cxnLst/>
              <a:rect l="l" t="t" r="r" b="b"/>
              <a:pathLst>
                <a:path w="1489636" h="1126840">
                  <a:moveTo>
                    <a:pt x="0" y="0"/>
                  </a:moveTo>
                  <a:lnTo>
                    <a:pt x="1489636" y="0"/>
                  </a:lnTo>
                  <a:lnTo>
                    <a:pt x="1489636" y="1126840"/>
                  </a:lnTo>
                  <a:lnTo>
                    <a:pt x="0" y="1126840"/>
                  </a:lnTo>
                  <a:close/>
                </a:path>
              </a:pathLst>
            </a:custGeom>
            <a:blipFill>
              <a:blip r:embed="rId3"/>
              <a:stretch>
                <a:fillRect l="-7784" r="-778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0319437" y="571500"/>
            <a:ext cx="7113732" cy="15590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22"/>
              </a:lnSpc>
            </a:pPr>
            <a:r>
              <a:rPr lang="en-US" sz="4938" dirty="0">
                <a:solidFill>
                  <a:srgbClr val="FFFFFF"/>
                </a:solidFill>
                <a:latin typeface="Arial" panose="020B0604020202020204" pitchFamily="34" charset="0"/>
                <a:ea typeface="Playfair Display"/>
                <a:cs typeface="Arial" panose="020B0604020202020204" pitchFamily="34" charset="0"/>
                <a:sym typeface="Playfair Display"/>
              </a:rPr>
              <a:t>REFLECTION OF CRITICAL INCIDENTS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480571" y="2397447"/>
            <a:ext cx="7467599" cy="75184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Situation: Short (notice) 47-person walk-in lunch.</a:t>
            </a:r>
          </a:p>
          <a:p>
            <a:pPr algn="l">
              <a:lnSpc>
                <a:spcPct val="150000"/>
              </a:lnSpc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Canva Sans Bold"/>
                <a:cs typeface="Arial" panose="020B0604020202020204" pitchFamily="34" charset="0"/>
                <a:sym typeface="Canva Sans Bold"/>
              </a:rPr>
              <a:t>Key Learnings:</a:t>
            </a:r>
          </a:p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During pre-staging, necessary preparations save time in the service.</a:t>
            </a:r>
          </a:p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Coordination is enhanced by the role assignment and quick huddle.</a:t>
            </a:r>
          </a:p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Observable leadership gives guests and employees confidence (Aitken &amp; von, 2021).</a:t>
            </a:r>
          </a:p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In accordance with operational theory and stakeholder requirements.</a:t>
            </a:r>
          </a:p>
          <a:p>
            <a:pPr algn="l">
              <a:lnSpc>
                <a:spcPts val="3647"/>
              </a:lnSpc>
            </a:pPr>
            <a:endParaRPr lang="en-US" sz="1889" dirty="0">
              <a:solidFill>
                <a:srgbClr val="FFFFFF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603015">
            <a:off x="14737675" y="6560878"/>
            <a:ext cx="3407066" cy="3911654"/>
            <a:chOff x="0" y="0"/>
            <a:chExt cx="527844" cy="6060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27844" cy="606018"/>
            </a:xfrm>
            <a:custGeom>
              <a:avLst/>
              <a:gdLst/>
              <a:ahLst/>
              <a:cxnLst/>
              <a:rect l="l" t="t" r="r" b="b"/>
              <a:pathLst>
                <a:path w="527844" h="606018">
                  <a:moveTo>
                    <a:pt x="0" y="0"/>
                  </a:moveTo>
                  <a:lnTo>
                    <a:pt x="527844" y="0"/>
                  </a:lnTo>
                  <a:lnTo>
                    <a:pt x="527844" y="606018"/>
                  </a:lnTo>
                  <a:lnTo>
                    <a:pt x="0" y="606018"/>
                  </a:lnTo>
                  <a:close/>
                </a:path>
              </a:pathLst>
            </a:custGeom>
            <a:blipFill>
              <a:blip r:embed="rId2"/>
              <a:stretch>
                <a:fillRect l="-36107" r="-3610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 rot="-1603015">
            <a:off x="12867173" y="2811300"/>
            <a:ext cx="3407066" cy="3911654"/>
            <a:chOff x="0" y="0"/>
            <a:chExt cx="527844" cy="60601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27844" cy="606018"/>
            </a:xfrm>
            <a:custGeom>
              <a:avLst/>
              <a:gdLst/>
              <a:ahLst/>
              <a:cxnLst/>
              <a:rect l="l" t="t" r="r" b="b"/>
              <a:pathLst>
                <a:path w="527844" h="606018">
                  <a:moveTo>
                    <a:pt x="0" y="0"/>
                  </a:moveTo>
                  <a:lnTo>
                    <a:pt x="527844" y="0"/>
                  </a:lnTo>
                  <a:lnTo>
                    <a:pt x="527844" y="606018"/>
                  </a:lnTo>
                  <a:lnTo>
                    <a:pt x="0" y="606018"/>
                  </a:lnTo>
                  <a:close/>
                </a:path>
              </a:pathLst>
            </a:custGeom>
            <a:blipFill>
              <a:blip r:embed="rId3"/>
              <a:stretch>
                <a:fillRect l="-36029" r="-36029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 rot="-1603015">
            <a:off x="11153125" y="-911066"/>
            <a:ext cx="3407066" cy="3911654"/>
            <a:chOff x="0" y="0"/>
            <a:chExt cx="527844" cy="60601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27844" cy="606018"/>
            </a:xfrm>
            <a:custGeom>
              <a:avLst/>
              <a:gdLst/>
              <a:ahLst/>
              <a:cxnLst/>
              <a:rect l="l" t="t" r="r" b="b"/>
              <a:pathLst>
                <a:path w="527844" h="606018">
                  <a:moveTo>
                    <a:pt x="0" y="0"/>
                  </a:moveTo>
                  <a:lnTo>
                    <a:pt x="527844" y="0"/>
                  </a:lnTo>
                  <a:lnTo>
                    <a:pt x="527844" y="606018"/>
                  </a:lnTo>
                  <a:lnTo>
                    <a:pt x="0" y="606018"/>
                  </a:lnTo>
                  <a:close/>
                </a:path>
              </a:pathLst>
            </a:custGeom>
            <a:blipFill>
              <a:blip r:embed="rId4"/>
              <a:stretch>
                <a:fillRect t="-8996" b="-899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" name="Group 8"/>
          <p:cNvGrpSpPr/>
          <p:nvPr/>
        </p:nvGrpSpPr>
        <p:grpSpPr>
          <a:xfrm rot="-1582891">
            <a:off x="16090440" y="401682"/>
            <a:ext cx="4075630" cy="4679233"/>
            <a:chOff x="0" y="0"/>
            <a:chExt cx="527844" cy="60601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27844" cy="606018"/>
            </a:xfrm>
            <a:custGeom>
              <a:avLst/>
              <a:gdLst/>
              <a:ahLst/>
              <a:cxnLst/>
              <a:rect l="l" t="t" r="r" b="b"/>
              <a:pathLst>
                <a:path w="527844" h="606018">
                  <a:moveTo>
                    <a:pt x="0" y="0"/>
                  </a:moveTo>
                  <a:lnTo>
                    <a:pt x="527844" y="0"/>
                  </a:lnTo>
                  <a:lnTo>
                    <a:pt x="527844" y="606018"/>
                  </a:lnTo>
                  <a:lnTo>
                    <a:pt x="0" y="606018"/>
                  </a:lnTo>
                  <a:close/>
                </a:path>
              </a:pathLst>
            </a:custGeom>
            <a:blipFill>
              <a:blip r:embed="rId5"/>
              <a:stretch>
                <a:fillRect l="-36080" r="-3608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318583" y="1474931"/>
            <a:ext cx="9349417" cy="7285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124"/>
              </a:lnSpc>
            </a:pPr>
            <a:r>
              <a:rPr lang="en-US" sz="4861" dirty="0">
                <a:solidFill>
                  <a:srgbClr val="FFFFFF"/>
                </a:solidFill>
                <a:latin typeface="Arial" panose="020B0604020202020204" pitchFamily="34" charset="0"/>
                <a:ea typeface="Playfair Display"/>
                <a:cs typeface="Arial" panose="020B0604020202020204" pitchFamily="34" charset="0"/>
                <a:sym typeface="Playfair Display"/>
              </a:rPr>
              <a:t>SUSTAINABILITY IN PRACTICE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57200" y="2997090"/>
            <a:ext cx="11430000" cy="44554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72819" lvl="1" indent="-286410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Separation was subsidiary to the prevention of food waste (OA, 2022).</a:t>
            </a:r>
          </a:p>
          <a:p>
            <a:pPr marL="572819" lvl="1" indent="-286410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Minimal interventions of low cost:</a:t>
            </a:r>
          </a:p>
          <a:p>
            <a:pPr marL="572819" lvl="1" indent="-286410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Logging waste categories.</a:t>
            </a:r>
          </a:p>
          <a:p>
            <a:pPr marL="572819" lvl="1" indent="-286410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Smaller trays on a late service.</a:t>
            </a:r>
          </a:p>
          <a:p>
            <a:pPr marL="572819" lvl="1" indent="-286410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Getting defective dishes before rewashing.</a:t>
            </a:r>
          </a:p>
          <a:p>
            <a:pPr marL="572819" lvl="1" indent="-286410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Conforms to SDG 12 and WRAP recommendations.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0"/>
            <a:ext cx="5627204" cy="6479847"/>
            <a:chOff x="0" y="0"/>
            <a:chExt cx="871801" cy="100389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71801" cy="1003898"/>
            </a:xfrm>
            <a:custGeom>
              <a:avLst/>
              <a:gdLst/>
              <a:ahLst/>
              <a:cxnLst/>
              <a:rect l="l" t="t" r="r" b="b"/>
              <a:pathLst>
                <a:path w="871801" h="1003898">
                  <a:moveTo>
                    <a:pt x="0" y="0"/>
                  </a:moveTo>
                  <a:lnTo>
                    <a:pt x="871801" y="0"/>
                  </a:lnTo>
                  <a:lnTo>
                    <a:pt x="871801" y="1003898"/>
                  </a:lnTo>
                  <a:lnTo>
                    <a:pt x="0" y="1003898"/>
                  </a:lnTo>
                  <a:close/>
                </a:path>
              </a:pathLst>
            </a:custGeom>
            <a:blipFill>
              <a:blip r:embed="rId2"/>
              <a:stretch>
                <a:fillRect l="-36285" r="-36285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3842302" y="4719945"/>
            <a:ext cx="4664551" cy="3668618"/>
            <a:chOff x="0" y="0"/>
            <a:chExt cx="1228524" cy="9662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228524" cy="966220"/>
            </a:xfrm>
            <a:custGeom>
              <a:avLst/>
              <a:gdLst/>
              <a:ahLst/>
              <a:cxnLst/>
              <a:rect l="l" t="t" r="r" b="b"/>
              <a:pathLst>
                <a:path w="1228524" h="966220">
                  <a:moveTo>
                    <a:pt x="0" y="0"/>
                  </a:moveTo>
                  <a:lnTo>
                    <a:pt x="1228524" y="0"/>
                  </a:lnTo>
                  <a:lnTo>
                    <a:pt x="1228524" y="966220"/>
                  </a:lnTo>
                  <a:lnTo>
                    <a:pt x="0" y="966220"/>
                  </a:lnTo>
                  <a:close/>
                </a:path>
              </a:pathLst>
            </a:custGeom>
            <a:solidFill>
              <a:srgbClr val="C3671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38100"/>
              <a:ext cx="1228524" cy="92812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24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685040" y="5401099"/>
            <a:ext cx="6458960" cy="4885901"/>
            <a:chOff x="0" y="0"/>
            <a:chExt cx="1489636" cy="112684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489636" cy="1126840"/>
            </a:xfrm>
            <a:custGeom>
              <a:avLst/>
              <a:gdLst/>
              <a:ahLst/>
              <a:cxnLst/>
              <a:rect l="l" t="t" r="r" b="b"/>
              <a:pathLst>
                <a:path w="1489636" h="1126840">
                  <a:moveTo>
                    <a:pt x="0" y="0"/>
                  </a:moveTo>
                  <a:lnTo>
                    <a:pt x="1489636" y="0"/>
                  </a:lnTo>
                  <a:lnTo>
                    <a:pt x="1489636" y="1126840"/>
                  </a:lnTo>
                  <a:lnTo>
                    <a:pt x="0" y="1126840"/>
                  </a:lnTo>
                  <a:close/>
                </a:path>
              </a:pathLst>
            </a:custGeom>
            <a:blipFill>
              <a:blip r:embed="rId3"/>
              <a:stretch>
                <a:fillRect t="-38237" b="-3823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9500263" y="1312915"/>
            <a:ext cx="8236562" cy="1193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991"/>
              </a:lnSpc>
            </a:pPr>
            <a:r>
              <a:rPr lang="en-US" sz="7930" dirty="0">
                <a:solidFill>
                  <a:srgbClr val="FFFFFF"/>
                </a:solidFill>
                <a:latin typeface="Arial" panose="020B0604020202020204" pitchFamily="34" charset="0"/>
                <a:ea typeface="Playfair Display Bold"/>
                <a:cs typeface="Arial" panose="020B0604020202020204" pitchFamily="34" charset="0"/>
                <a:sym typeface="Playfair Display Bold"/>
              </a:rPr>
              <a:t>CONCLUSION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469506" y="3106573"/>
            <a:ext cx="8267319" cy="57481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Placement grounded classroom theory in action practices.</a:t>
            </a:r>
          </a:p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The F&amp;B practices should be sustainable and have to be prevented, involve the staff, and align with its operations.</a:t>
            </a:r>
          </a:p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Critical incidents showed the importance of the structure, leaders, and communication.</a:t>
            </a:r>
          </a:p>
          <a:p>
            <a:pPr marL="407985" lvl="1" indent="-203992" algn="l">
              <a:lnSpc>
                <a:spcPct val="150000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Minor interventions also lead to quantifiable ESG delivery and satisfaction among guests.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962133" y="1186720"/>
            <a:ext cx="4664551" cy="3668618"/>
            <a:chOff x="0" y="0"/>
            <a:chExt cx="1228524" cy="9662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28524" cy="966220"/>
            </a:xfrm>
            <a:custGeom>
              <a:avLst/>
              <a:gdLst/>
              <a:ahLst/>
              <a:cxnLst/>
              <a:rect l="l" t="t" r="r" b="b"/>
              <a:pathLst>
                <a:path w="1228524" h="966220">
                  <a:moveTo>
                    <a:pt x="0" y="0"/>
                  </a:moveTo>
                  <a:lnTo>
                    <a:pt x="1228524" y="0"/>
                  </a:lnTo>
                  <a:lnTo>
                    <a:pt x="1228524" y="966220"/>
                  </a:lnTo>
                  <a:lnTo>
                    <a:pt x="0" y="966220"/>
                  </a:lnTo>
                  <a:close/>
                </a:path>
              </a:pathLst>
            </a:custGeom>
            <a:solidFill>
              <a:srgbClr val="C3671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38100"/>
              <a:ext cx="1228524" cy="92812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24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359105" y="1854685"/>
            <a:ext cx="7958096" cy="8000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15"/>
              </a:lnSpc>
            </a:pPr>
            <a:r>
              <a:rPr lang="en-US" sz="5329" dirty="0">
                <a:solidFill>
                  <a:srgbClr val="FFFFFF"/>
                </a:solidFill>
                <a:latin typeface="Arial" panose="020B0604020202020204" pitchFamily="34" charset="0"/>
                <a:ea typeface="Playfair Display"/>
                <a:cs typeface="Arial" panose="020B0604020202020204" pitchFamily="34" charset="0"/>
                <a:sym typeface="Playfair Display"/>
              </a:rPr>
              <a:t>RECOMMENDATIONS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634102" y="3021029"/>
            <a:ext cx="10191753" cy="5459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97620" lvl="1" indent="-298810" algn="l">
              <a:lnSpc>
                <a:spcPts val="5397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Introduce daily breakfast waste logs to make adjustments to the data.</a:t>
            </a:r>
          </a:p>
          <a:p>
            <a:pPr marL="597620" lvl="1" indent="-298810" algn="l">
              <a:lnSpc>
                <a:spcPts val="5397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Keep a quality check at the pass so that no defects or unnecessary washes can occur.</a:t>
            </a:r>
          </a:p>
          <a:p>
            <a:pPr marL="597620" lvl="1" indent="-298810" algn="l">
              <a:lnSpc>
                <a:spcPts val="5397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Establish pre-peak briefings of large groups of 5 minutes: role assignment, pre-staging and fast-dish.</a:t>
            </a:r>
          </a:p>
          <a:p>
            <a:pPr marL="597620" lvl="1" indent="-298810" algn="l">
              <a:lnSpc>
                <a:spcPts val="5397"/>
              </a:lnSpc>
              <a:buFont typeface="Arial"/>
              <a:buChar char="•"/>
            </a:pPr>
            <a:r>
              <a:rPr lang="en-US" sz="2800" dirty="0">
                <a:solidFill>
                  <a:srgbClr val="FFFFFF"/>
                </a:solidFill>
                <a:latin typeface="Arial" panose="020B0604020202020204" pitchFamily="34" charset="0"/>
                <a:ea typeface="Canva Sans"/>
                <a:cs typeface="Arial" panose="020B0604020202020204" pitchFamily="34" charset="0"/>
                <a:sym typeface="Canva Sans"/>
              </a:rPr>
              <a:t>Direct guest decisions by using packages and loyalty programs.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85800" y="800100"/>
            <a:ext cx="16640846" cy="79637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304"/>
              </a:lnSpc>
            </a:pPr>
            <a:r>
              <a:rPr lang="en-US" sz="2300" b="1" dirty="0">
                <a:solidFill>
                  <a:srgbClr val="FFFFFF"/>
                </a:solidFill>
                <a:latin typeface="Arial" panose="020B0604020202020204" pitchFamily="34" charset="0"/>
                <a:ea typeface="Montserrat Bold"/>
                <a:cs typeface="Arial" panose="020B0604020202020204" pitchFamily="34" charset="0"/>
                <a:sym typeface="Montserrat Bold"/>
              </a:rPr>
              <a:t>References</a:t>
            </a:r>
          </a:p>
          <a:p>
            <a:pPr marL="413529" lvl="1" indent="-206764" algn="l">
              <a:lnSpc>
                <a:spcPts val="2304"/>
              </a:lnSpc>
              <a:buFont typeface="Arial"/>
              <a:buChar char="•"/>
            </a:pP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Aitken, K. &amp; von, T. K., 2021. Leadership </a:t>
            </a:r>
            <a:r>
              <a:rPr lang="en-US" sz="2300" dirty="0" err="1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behaviours</a:t>
            </a: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 that foster </a:t>
            </a:r>
            <a:r>
              <a:rPr lang="en-US" sz="2300" dirty="0" err="1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organisational</a:t>
            </a: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 identification during change. J. Organ. Change Manag., p. 311–326.</a:t>
            </a:r>
          </a:p>
          <a:p>
            <a:pPr marL="413529" lvl="1" indent="-206764" algn="l">
              <a:lnSpc>
                <a:spcPts val="2304"/>
              </a:lnSpc>
              <a:buFont typeface="Arial"/>
              <a:buChar char="•"/>
            </a:pP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Bruns-Smith, A., Choy, V., Chong, H. &amp; Verma, R., 2015. Environmental Sustainability in the Hospitality Industry: Best Practices, Guest Participation, and Customer Satisfaction. New York: Cornell University.</a:t>
            </a:r>
          </a:p>
          <a:p>
            <a:pPr marL="413529" lvl="1" indent="-206764" algn="l">
              <a:lnSpc>
                <a:spcPts val="2304"/>
              </a:lnSpc>
              <a:buFont typeface="Arial"/>
              <a:buChar char="•"/>
            </a:pP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Camilleri, M., 2021. Sustainable Production and Consumption of Food. Mise-</a:t>
            </a:r>
            <a:r>
              <a:rPr lang="en-US" sz="2300" dirty="0" err="1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en</a:t>
            </a: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-Place Circular Economy Policies and Waste Management Practices in Tourism Cities. Sustainability , p. 9986.</a:t>
            </a:r>
          </a:p>
          <a:p>
            <a:pPr marL="413529" lvl="1" indent="-206764" algn="l">
              <a:lnSpc>
                <a:spcPts val="2304"/>
              </a:lnSpc>
              <a:buFont typeface="Arial"/>
              <a:buChar char="•"/>
            </a:pP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EPA, 2024. Sustainable Management of Food Basics. [Online] Available at: https://www.epa.gov/sustainable-management-food/sustainable-management-food-basics#:~:text=Waste%20Less%20and%20Spend%20Less,organization%20can%20claim%20tax%20benefits. [Accessed 28 January 2026].</a:t>
            </a:r>
          </a:p>
          <a:p>
            <a:pPr marL="413529" lvl="1" indent="-206764" algn="l">
              <a:lnSpc>
                <a:spcPts val="2304"/>
              </a:lnSpc>
              <a:buFont typeface="Arial"/>
              <a:buChar char="•"/>
            </a:pP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ESA, 2019. Hilton a case study in energy efficiency strategy. [Online] Available at: https://iqenergynordic.com/hilton-a-case-study-in-energy-efficiency-strategy/ [Accessed 28 January 2026].</a:t>
            </a:r>
          </a:p>
          <a:p>
            <a:pPr marL="413529" lvl="1" indent="-206764" algn="l">
              <a:lnSpc>
                <a:spcPts val="2304"/>
              </a:lnSpc>
              <a:buFont typeface="Arial"/>
              <a:buChar char="•"/>
            </a:pP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Gajewska, et al., 2020. The impact of the level of customer satisfaction on the quality of e-commerce services.. International Journal of Productivity and Performance Management, pp. 666-684.</a:t>
            </a:r>
          </a:p>
          <a:p>
            <a:pPr marL="413529" lvl="1" indent="-206764" algn="l">
              <a:lnSpc>
                <a:spcPts val="2304"/>
              </a:lnSpc>
              <a:buFont typeface="Arial"/>
              <a:buChar char="•"/>
            </a:pP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Heim, I. &amp; Sardar-Drenda, N., 2021. Assessment of employees’ attitudes toward ongoing </a:t>
            </a:r>
            <a:r>
              <a:rPr lang="en-US" sz="2300" dirty="0" err="1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organisational</a:t>
            </a: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 transformations. J. Organ. Change Manag., p. 327–349.</a:t>
            </a:r>
          </a:p>
          <a:p>
            <a:pPr marL="413529" lvl="1" indent="-206764" algn="l">
              <a:lnSpc>
                <a:spcPts val="2304"/>
              </a:lnSpc>
              <a:buFont typeface="Arial"/>
              <a:buChar char="•"/>
            </a:pP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Jensen, M., 2002. Value maximization, stakeholder theory, and the corporate objective function. Bus. Ethics Q., p. 235–256.</a:t>
            </a:r>
          </a:p>
          <a:p>
            <a:pPr marL="413529" lvl="1" indent="-206764" algn="l">
              <a:lnSpc>
                <a:spcPts val="2304"/>
              </a:lnSpc>
              <a:buFont typeface="Arial"/>
              <a:buChar char="•"/>
            </a:pP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Marriot, 2025. Sustainability &amp; Social Impact Goals. [Online]  Available at: https://serve360.marriott.com/wp-content/uploads/2019/02/Serve_360_2025_Goals_Dec_14.pdf [Accessed 28 January 2026].</a:t>
            </a:r>
          </a:p>
          <a:p>
            <a:pPr marL="413529" lvl="1" indent="-206764" algn="l">
              <a:lnSpc>
                <a:spcPts val="2304"/>
              </a:lnSpc>
              <a:buFont typeface="Arial"/>
              <a:buChar char="•"/>
            </a:pP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OA, 2022. The future of food safety, a foresight report by FAO. [Online] Available at: https://www.qassurance.com/the-future-of-food-safety-a-foresight-report-fao/#:~:text=Climate%20change%20and%20food%20safety%20impacts%20Weather,also%20have%20an%20impact%20on%20food%20safety. [Accessed 13 November 2025].</a:t>
            </a:r>
          </a:p>
          <a:p>
            <a:pPr marL="413529" lvl="1" indent="-206764" algn="l">
              <a:lnSpc>
                <a:spcPts val="2304"/>
              </a:lnSpc>
              <a:buFont typeface="Arial"/>
              <a:buChar char="•"/>
            </a:pPr>
            <a:r>
              <a:rPr lang="en-US" sz="2300" dirty="0">
                <a:solidFill>
                  <a:srgbClr val="FFFFFF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rPr>
              <a:t>One Planet, 2023. CASE STUDY FROM ACCOR - PLANET 21: REDUCING FOOD WASTE IN THE ACCOMMODATION SECTOR. [Online]  Available at: https://www.oneplanetnetwork.org/knowledge-centre/resources/case-study-accor-planet-21-reducing-food-waste-accommodation-sector [Accessed 28 January 2026].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1252</Words>
  <Application>Microsoft Office PowerPoint</Application>
  <PresentationFormat>Custom</PresentationFormat>
  <Paragraphs>89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Montserrat</vt:lpstr>
      <vt:lpstr>Calibri</vt:lpstr>
      <vt:lpstr>Playfair Display</vt:lpstr>
      <vt:lpstr>Arial</vt:lpstr>
      <vt:lpstr>Canva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Connie PPT</dc:title>
  <dc:creator>Connie Gagua</dc:creator>
  <cp:lastModifiedBy>Connie Gagua</cp:lastModifiedBy>
  <cp:revision>2</cp:revision>
  <dcterms:created xsi:type="dcterms:W3CDTF">2006-08-16T00:00:00Z</dcterms:created>
  <dcterms:modified xsi:type="dcterms:W3CDTF">2026-02-25T01:10:01Z</dcterms:modified>
  <dc:identifier>DAG_0_CxuOw</dc:identifier>
</cp:coreProperties>
</file>