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 id="2147483681" r:id="rId5"/>
    <p:sldMasterId id="2147483688" r:id="rId6"/>
    <p:sldMasterId id="2147483691" r:id="rId7"/>
  </p:sldMasterIdLst>
  <p:notesMasterIdLst>
    <p:notesMasterId r:id="rId52"/>
  </p:notesMasterIdLst>
  <p:sldIdLst>
    <p:sldId id="432" r:id="rId8"/>
    <p:sldId id="439" r:id="rId9"/>
    <p:sldId id="449" r:id="rId10"/>
    <p:sldId id="442" r:id="rId11"/>
    <p:sldId id="443" r:id="rId12"/>
    <p:sldId id="444" r:id="rId13"/>
    <p:sldId id="446" r:id="rId14"/>
    <p:sldId id="450" r:id="rId15"/>
    <p:sldId id="445" r:id="rId16"/>
    <p:sldId id="447" r:id="rId17"/>
    <p:sldId id="466" r:id="rId18"/>
    <p:sldId id="467" r:id="rId19"/>
    <p:sldId id="468" r:id="rId20"/>
    <p:sldId id="469" r:id="rId21"/>
    <p:sldId id="452" r:id="rId22"/>
    <p:sldId id="457" r:id="rId23"/>
    <p:sldId id="458" r:id="rId24"/>
    <p:sldId id="459" r:id="rId25"/>
    <p:sldId id="460" r:id="rId26"/>
    <p:sldId id="461" r:id="rId27"/>
    <p:sldId id="462" r:id="rId28"/>
    <p:sldId id="463" r:id="rId29"/>
    <p:sldId id="464" r:id="rId30"/>
    <p:sldId id="465" r:id="rId31"/>
    <p:sldId id="448" r:id="rId32"/>
    <p:sldId id="482" r:id="rId33"/>
    <p:sldId id="453" r:id="rId34"/>
    <p:sldId id="470" r:id="rId35"/>
    <p:sldId id="484" r:id="rId36"/>
    <p:sldId id="475" r:id="rId37"/>
    <p:sldId id="485" r:id="rId38"/>
    <p:sldId id="472" r:id="rId39"/>
    <p:sldId id="486" r:id="rId40"/>
    <p:sldId id="473" r:id="rId41"/>
    <p:sldId id="476" r:id="rId42"/>
    <p:sldId id="479" r:id="rId43"/>
    <p:sldId id="477" r:id="rId44"/>
    <p:sldId id="480" r:id="rId45"/>
    <p:sldId id="481" r:id="rId46"/>
    <p:sldId id="478" r:id="rId47"/>
    <p:sldId id="440" r:id="rId48"/>
    <p:sldId id="441" r:id="rId49"/>
    <p:sldId id="455" r:id="rId50"/>
    <p:sldId id="456" r:id="rId51"/>
  </p:sldIdLst>
  <p:sldSz cx="9144000" cy="6858000" type="screen4x3"/>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60"/>
    <p:restoredTop sz="66776" autoAdjust="0"/>
  </p:normalViewPr>
  <p:slideViewPr>
    <p:cSldViewPr snapToGrid="0" snapToObjects="1">
      <p:cViewPr varScale="1">
        <p:scale>
          <a:sx n="70" d="100"/>
          <a:sy n="70" d="100"/>
        </p:scale>
        <p:origin x="1704" y="66"/>
      </p:cViewPr>
      <p:guideLst/>
    </p:cSldViewPr>
  </p:slideViewPr>
  <p:notesTextViewPr>
    <p:cViewPr>
      <p:scale>
        <a:sx n="1" d="1"/>
        <a:sy n="1" d="1"/>
      </p:scale>
      <p:origin x="0" y="0"/>
    </p:cViewPr>
  </p:notesTextViewPr>
  <p:notesViewPr>
    <p:cSldViewPr snapToGrid="0" snapToObjects="1">
      <p:cViewPr varScale="1">
        <p:scale>
          <a:sx n="55" d="100"/>
          <a:sy n="55" d="100"/>
        </p:scale>
        <p:origin x="3054"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256E285A-1626-4BB0-A458-3E5589E2C09B}" type="datetimeFigureOut">
              <a:rPr lang="en-US" smtClean="0"/>
              <a:pPr/>
              <a:t>9/22/2026</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B68C8073-CAD2-48BF-B8DB-FCAF7D6ED014}" type="slidenum">
              <a:rPr lang="en-US" smtClean="0"/>
              <a:pPr/>
              <a:t>‹#›</a:t>
            </a:fld>
            <a:endParaRPr lang="en-US" dirty="0"/>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spcBef>
        <a:spcPts val="600"/>
      </a:spcBef>
      <a:spcAft>
        <a:spcPts val="600"/>
      </a:spcAft>
      <a:buFont typeface="Arial" panose="020B0604020202020204" pitchFamily="34" charset="0"/>
      <a:buChar char="•"/>
      <a:defRPr sz="1800" kern="1200">
        <a:solidFill>
          <a:schemeClr val="tx1"/>
        </a:solidFill>
        <a:latin typeface="Arial" panose="020B0604020202020204" pitchFamily="34" charset="0"/>
        <a:ea typeface="+mn-ea"/>
        <a:cs typeface="+mn-cs"/>
      </a:defRPr>
    </a:lvl1pPr>
    <a:lvl2pPr marL="457200" algn="l" defTabSz="914400" rtl="0" eaLnBrk="1" latinLnBrk="0" hangingPunct="1">
      <a:spcBef>
        <a:spcPts val="600"/>
      </a:spcBef>
      <a:spcAft>
        <a:spcPts val="600"/>
      </a:spcAft>
      <a:buFont typeface="Arial" panose="020B0604020202020204" pitchFamily="34" charset="0"/>
      <a:buChar char="•"/>
      <a:defRPr sz="1800" kern="1200">
        <a:solidFill>
          <a:schemeClr val="tx1"/>
        </a:solidFill>
        <a:latin typeface="Arial" panose="020B0604020202020204" pitchFamily="34" charset="0"/>
        <a:ea typeface="+mn-ea"/>
        <a:cs typeface="+mn-cs"/>
      </a:defRPr>
    </a:lvl2pPr>
    <a:lvl3pPr marL="914400" algn="l" defTabSz="914400" rtl="0" eaLnBrk="1" latinLnBrk="0" hangingPunct="1">
      <a:spcBef>
        <a:spcPts val="600"/>
      </a:spcBef>
      <a:spcAft>
        <a:spcPts val="600"/>
      </a:spcAft>
      <a:buFont typeface="Arial" panose="020B0604020202020204" pitchFamily="34" charset="0"/>
      <a:buChar char="•"/>
      <a:defRPr sz="1800" kern="1200">
        <a:solidFill>
          <a:schemeClr val="tx1"/>
        </a:solidFill>
        <a:latin typeface="Arial" panose="020B0604020202020204" pitchFamily="34" charset="0"/>
        <a:ea typeface="+mn-ea"/>
        <a:cs typeface="+mn-cs"/>
      </a:defRPr>
    </a:lvl3pPr>
    <a:lvl4pPr marL="1371600" algn="l" defTabSz="914400" rtl="0" eaLnBrk="1" latinLnBrk="0" hangingPunct="1">
      <a:spcBef>
        <a:spcPts val="600"/>
      </a:spcBef>
      <a:spcAft>
        <a:spcPts val="600"/>
      </a:spcAft>
      <a:buFont typeface="Arial" panose="020B0604020202020204" pitchFamily="34" charset="0"/>
      <a:buChar char="•"/>
      <a:defRPr sz="1800" kern="1200">
        <a:solidFill>
          <a:schemeClr val="tx1"/>
        </a:solidFill>
        <a:latin typeface="Arial" panose="020B0604020202020204" pitchFamily="34" charset="0"/>
        <a:ea typeface="+mn-ea"/>
        <a:cs typeface="+mn-cs"/>
      </a:defRPr>
    </a:lvl4pPr>
    <a:lvl5pPr marL="1828800" algn="l" defTabSz="914400" rtl="0" eaLnBrk="1" latinLnBrk="0" hangingPunct="1">
      <a:spcBef>
        <a:spcPts val="600"/>
      </a:spcBef>
      <a:spcAft>
        <a:spcPts val="600"/>
      </a:spcAft>
      <a:buFont typeface="Arial" panose="020B0604020202020204" pitchFamily="34" charset="0"/>
      <a:buChar char="•"/>
      <a:defRPr sz="18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pPr/>
              <a:t>1</a:t>
            </a:fld>
            <a:endParaRPr lang="en-US" dirty="0"/>
          </a:p>
        </p:txBody>
      </p:sp>
    </p:spTree>
    <p:extLst>
      <p:ext uri="{BB962C8B-B14F-4D97-AF65-F5344CB8AC3E}">
        <p14:creationId xmlns:p14="http://schemas.microsoft.com/office/powerpoint/2010/main" val="249657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CF677-0700-C258-D925-E1C6BFC1EEE0}"/>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BC8B429A-4129-502C-451D-34BBA81686DA}"/>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C9E5708C-88E9-A15D-F568-A975D31B23A3}"/>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03A56ADD-8657-026C-0493-16D8C4629C7C}"/>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a:t>
            </a:fld>
            <a:endParaRPr lang="en-GB" altLang="en-US" dirty="0">
              <a:solidFill>
                <a:srgbClr val="000000"/>
              </a:solidFill>
            </a:endParaRPr>
          </a:p>
        </p:txBody>
      </p:sp>
    </p:spTree>
    <p:extLst>
      <p:ext uri="{BB962C8B-B14F-4D97-AF65-F5344CB8AC3E}">
        <p14:creationId xmlns:p14="http://schemas.microsoft.com/office/powerpoint/2010/main" val="1800690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C3634-2F3A-7C79-4147-BA620D0179E0}"/>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9C949B21-CADA-8195-0B88-8C48B08B6E53}"/>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FFE7B129-E011-A854-D6CA-AC0E7681C787}"/>
              </a:ext>
            </a:extLst>
          </p:cNvPr>
          <p:cNvSpPr>
            <a:spLocks noGrp="1"/>
          </p:cNvSpPr>
          <p:nvPr>
            <p:ph type="body" idx="1"/>
          </p:nvPr>
        </p:nvSpPr>
        <p:spPr>
          <a:noFill/>
        </p:spPr>
        <p:txBody>
          <a:bodyPr/>
          <a:lstStyle/>
          <a:p>
            <a:r>
              <a:rPr lang="cy-GB" altLang="en-US" dirty="0" err="1">
                <a:latin typeface="Arial" panose="020B0604020202020204" pitchFamily="34" charset="0"/>
              </a:rPr>
              <a:t>This</a:t>
            </a:r>
            <a:r>
              <a:rPr lang="cy-GB" altLang="en-US" dirty="0">
                <a:latin typeface="Arial" panose="020B0604020202020204" pitchFamily="34" charset="0"/>
              </a:rPr>
              <a:t> is </a:t>
            </a:r>
            <a:r>
              <a:rPr lang="cy-GB" altLang="en-US" dirty="0" err="1">
                <a:latin typeface="Arial" panose="020B0604020202020204" pitchFamily="34" charset="0"/>
              </a:rPr>
              <a:t>initial</a:t>
            </a:r>
            <a:r>
              <a:rPr lang="cy-GB" altLang="en-US" dirty="0">
                <a:latin typeface="Arial" panose="020B0604020202020204" pitchFamily="34" charset="0"/>
              </a:rPr>
              <a:t> </a:t>
            </a:r>
            <a:r>
              <a:rPr lang="cy-GB" altLang="en-US" dirty="0" err="1">
                <a:latin typeface="Arial" panose="020B0604020202020204" pitchFamily="34" charset="0"/>
              </a:rPr>
              <a:t>thoughts</a:t>
            </a:r>
            <a:r>
              <a:rPr lang="cy-GB" altLang="en-US" dirty="0">
                <a:latin typeface="Arial" panose="020B0604020202020204" pitchFamily="34" charset="0"/>
              </a:rPr>
              <a:t> </a:t>
            </a:r>
            <a:r>
              <a:rPr lang="cy-GB" altLang="en-US" dirty="0" err="1">
                <a:latin typeface="Arial" panose="020B0604020202020204" pitchFamily="34" charset="0"/>
              </a:rPr>
              <a:t>only</a:t>
            </a:r>
            <a:r>
              <a:rPr lang="cy-GB" altLang="en-US" dirty="0">
                <a:latin typeface="Arial" panose="020B0604020202020204" pitchFamily="34" charset="0"/>
              </a:rPr>
              <a:t> – </a:t>
            </a:r>
            <a:r>
              <a:rPr lang="cy-GB" altLang="en-US" dirty="0" err="1">
                <a:latin typeface="Arial" panose="020B0604020202020204" pitchFamily="34" charset="0"/>
              </a:rPr>
              <a:t>students</a:t>
            </a:r>
            <a:r>
              <a:rPr lang="cy-GB" altLang="en-US" dirty="0">
                <a:latin typeface="Arial" panose="020B0604020202020204" pitchFamily="34" charset="0"/>
              </a:rPr>
              <a:t> </a:t>
            </a:r>
            <a:r>
              <a:rPr lang="cy-GB" altLang="en-US" dirty="0" err="1">
                <a:latin typeface="Arial" panose="020B0604020202020204" pitchFamily="34" charset="0"/>
              </a:rPr>
              <a:t>will</a:t>
            </a:r>
            <a:r>
              <a:rPr lang="cy-GB" altLang="en-US" dirty="0">
                <a:latin typeface="Arial" panose="020B0604020202020204" pitchFamily="34" charset="0"/>
              </a:rPr>
              <a:t> Research </a:t>
            </a:r>
            <a:r>
              <a:rPr lang="cy-GB" altLang="en-US" dirty="0" err="1">
                <a:latin typeface="Arial" panose="020B0604020202020204" pitchFamily="34" charset="0"/>
              </a:rPr>
              <a:t>definitions</a:t>
            </a:r>
            <a:r>
              <a:rPr lang="cy-GB" altLang="en-US" dirty="0">
                <a:latin typeface="Arial" panose="020B0604020202020204" pitchFamily="34" charset="0"/>
              </a:rPr>
              <a:t> </a:t>
            </a:r>
            <a:r>
              <a:rPr lang="cy-GB" altLang="en-US" dirty="0" err="1">
                <a:latin typeface="Arial" panose="020B0604020202020204" pitchFamily="34" charset="0"/>
              </a:rPr>
              <a:t>on</a:t>
            </a:r>
            <a:r>
              <a:rPr lang="cy-GB" altLang="en-US" dirty="0">
                <a:latin typeface="Arial" panose="020B0604020202020204" pitchFamily="34" charset="0"/>
              </a:rPr>
              <a:t> </a:t>
            </a:r>
            <a:r>
              <a:rPr lang="cy-GB" altLang="en-US" dirty="0" err="1">
                <a:latin typeface="Arial" panose="020B0604020202020204" pitchFamily="34" charset="0"/>
              </a:rPr>
              <a:t>next</a:t>
            </a:r>
            <a:r>
              <a:rPr lang="cy-GB" altLang="en-US" dirty="0">
                <a:latin typeface="Arial" panose="020B0604020202020204" pitchFamily="34" charset="0"/>
              </a:rPr>
              <a:t> </a:t>
            </a:r>
            <a:r>
              <a:rPr lang="cy-GB" altLang="en-US" dirty="0" err="1">
                <a:latin typeface="Arial" panose="020B0604020202020204" pitchFamily="34" charset="0"/>
              </a:rPr>
              <a:t>slide</a:t>
            </a:r>
            <a:r>
              <a:rPr lang="cy-GB" altLang="en-US" dirty="0">
                <a:latin typeface="Arial" panose="020B0604020202020204" pitchFamily="34" charset="0"/>
              </a:rPr>
              <a:t>.</a:t>
            </a:r>
          </a:p>
          <a:p>
            <a:r>
              <a:rPr lang="cy-GB" altLang="en-US" dirty="0" err="1">
                <a:latin typeface="Arial" panose="020B0604020202020204" pitchFamily="34" charset="0"/>
              </a:rPr>
              <a:t>Use</a:t>
            </a:r>
            <a:r>
              <a:rPr lang="cy-GB" altLang="en-US" dirty="0">
                <a:latin typeface="Arial" panose="020B0604020202020204" pitchFamily="34" charset="0"/>
              </a:rPr>
              <a:t> a </a:t>
            </a:r>
            <a:r>
              <a:rPr lang="cy-GB" altLang="en-US" dirty="0" err="1">
                <a:latin typeface="Arial" panose="020B0604020202020204" pitchFamily="34" charset="0"/>
              </a:rPr>
              <a:t>flipchart</a:t>
            </a:r>
            <a:r>
              <a:rPr lang="cy-GB" altLang="en-US" dirty="0">
                <a:latin typeface="Arial" panose="020B0604020202020204" pitchFamily="34" charset="0"/>
              </a:rPr>
              <a:t> </a:t>
            </a:r>
            <a:r>
              <a:rPr lang="cy-GB" altLang="en-US" dirty="0" err="1">
                <a:latin typeface="Arial" panose="020B0604020202020204" pitchFamily="34" charset="0"/>
              </a:rPr>
              <a:t>and</a:t>
            </a:r>
            <a:r>
              <a:rPr lang="cy-GB" altLang="en-US" dirty="0">
                <a:latin typeface="Arial" panose="020B0604020202020204" pitchFamily="34" charset="0"/>
              </a:rPr>
              <a:t>/or post-it </a:t>
            </a:r>
            <a:r>
              <a:rPr lang="cy-GB" altLang="en-US" dirty="0" err="1">
                <a:latin typeface="Arial" panose="020B0604020202020204" pitchFamily="34" charset="0"/>
              </a:rPr>
              <a:t>notes</a:t>
            </a:r>
            <a:r>
              <a:rPr lang="cy-GB" altLang="en-US" dirty="0">
                <a:latin typeface="Arial" panose="020B0604020202020204" pitchFamily="34" charset="0"/>
              </a:rPr>
              <a:t> (</a:t>
            </a:r>
            <a:r>
              <a:rPr lang="cy-GB" altLang="en-US" dirty="0" err="1">
                <a:latin typeface="Arial" panose="020B0604020202020204" pitchFamily="34" charset="0"/>
              </a:rPr>
              <a:t>encourage</a:t>
            </a:r>
            <a:r>
              <a:rPr lang="cy-GB" altLang="en-US" dirty="0">
                <a:latin typeface="Arial" panose="020B0604020202020204" pitchFamily="34" charset="0"/>
              </a:rPr>
              <a:t> Group to </a:t>
            </a:r>
            <a:r>
              <a:rPr lang="cy-GB" altLang="en-US" dirty="0" err="1">
                <a:latin typeface="Arial" panose="020B0604020202020204" pitchFamily="34" charset="0"/>
              </a:rPr>
              <a:t>take</a:t>
            </a:r>
            <a:r>
              <a:rPr lang="cy-GB" altLang="en-US" dirty="0">
                <a:latin typeface="Arial" panose="020B0604020202020204" pitchFamily="34" charset="0"/>
              </a:rPr>
              <a:t> </a:t>
            </a:r>
            <a:r>
              <a:rPr lang="cy-GB" altLang="en-US" dirty="0" err="1">
                <a:latin typeface="Arial" panose="020B0604020202020204" pitchFamily="34" charset="0"/>
              </a:rPr>
              <a:t>photos</a:t>
            </a:r>
            <a:r>
              <a:rPr lang="cy-GB" altLang="en-US" dirty="0">
                <a:latin typeface="Arial" panose="020B0604020202020204" pitchFamily="34" charset="0"/>
              </a:rPr>
              <a:t> </a:t>
            </a:r>
            <a:r>
              <a:rPr lang="cy-GB" altLang="en-US" dirty="0" err="1">
                <a:latin typeface="Arial" panose="020B0604020202020204" pitchFamily="34" charset="0"/>
              </a:rPr>
              <a:t>results</a:t>
            </a:r>
            <a:r>
              <a:rPr lang="cy-GB" altLang="en-US" dirty="0">
                <a:latin typeface="Arial" panose="020B0604020202020204" pitchFamily="34" charset="0"/>
              </a:rPr>
              <a:t>) OR </a:t>
            </a:r>
            <a:r>
              <a:rPr lang="cy-GB" altLang="en-US" dirty="0" err="1">
                <a:latin typeface="Arial" panose="020B0604020202020204" pitchFamily="34" charset="0"/>
              </a:rPr>
              <a:t>collect</a:t>
            </a:r>
            <a:r>
              <a:rPr lang="cy-GB" altLang="en-US" dirty="0">
                <a:latin typeface="Arial" panose="020B0604020202020204" pitchFamily="34" charset="0"/>
              </a:rPr>
              <a:t> </a:t>
            </a:r>
            <a:r>
              <a:rPr lang="cy-GB" altLang="en-US" dirty="0" err="1">
                <a:latin typeface="Arial" panose="020B0604020202020204" pitchFamily="34" charset="0"/>
              </a:rPr>
              <a:t>responses</a:t>
            </a:r>
            <a:r>
              <a:rPr lang="cy-GB" altLang="en-US" dirty="0">
                <a:latin typeface="Arial" panose="020B0604020202020204" pitchFamily="34" charset="0"/>
              </a:rPr>
              <a:t> </a:t>
            </a:r>
            <a:r>
              <a:rPr lang="cy-GB" altLang="en-US" dirty="0" err="1">
                <a:latin typeface="Arial" panose="020B0604020202020204" pitchFamily="34" charset="0"/>
              </a:rPr>
              <a:t>on</a:t>
            </a:r>
            <a:r>
              <a:rPr lang="cy-GB" altLang="en-US" dirty="0">
                <a:latin typeface="Arial" panose="020B0604020202020204" pitchFamily="34" charset="0"/>
              </a:rPr>
              <a:t> </a:t>
            </a:r>
            <a:r>
              <a:rPr lang="cy-GB" altLang="en-US" dirty="0" err="1">
                <a:latin typeface="Arial" panose="020B0604020202020204" pitchFamily="34" charset="0"/>
              </a:rPr>
              <a:t>screen</a:t>
            </a:r>
            <a:r>
              <a:rPr lang="cy-GB" altLang="en-US" dirty="0">
                <a:latin typeface="Arial" panose="020B0604020202020204" pitchFamily="34" charset="0"/>
              </a:rPr>
              <a:t> (</a:t>
            </a:r>
            <a:r>
              <a:rPr lang="cy-GB" altLang="en-US" dirty="0" err="1">
                <a:latin typeface="Arial" panose="020B0604020202020204" pitchFamily="34" charset="0"/>
              </a:rPr>
              <a:t>you</a:t>
            </a:r>
            <a:r>
              <a:rPr lang="cy-GB" altLang="en-US" dirty="0">
                <a:latin typeface="Arial" panose="020B0604020202020204" pitchFamily="34" charset="0"/>
              </a:rPr>
              <a:t> </a:t>
            </a:r>
            <a:r>
              <a:rPr lang="cy-GB" altLang="en-US" dirty="0" err="1">
                <a:latin typeface="Arial" panose="020B0604020202020204" pitchFamily="34" charset="0"/>
              </a:rPr>
              <a:t>could</a:t>
            </a:r>
            <a:r>
              <a:rPr lang="cy-GB" altLang="en-US" dirty="0">
                <a:latin typeface="Arial" panose="020B0604020202020204" pitchFamily="34" charset="0"/>
              </a:rPr>
              <a:t> set </a:t>
            </a:r>
            <a:r>
              <a:rPr lang="cy-GB" altLang="en-US" dirty="0" err="1">
                <a:latin typeface="Arial" panose="020B0604020202020204" pitchFamily="34" charset="0"/>
              </a:rPr>
              <a:t>up</a:t>
            </a:r>
            <a:r>
              <a:rPr lang="cy-GB" altLang="en-US" dirty="0">
                <a:latin typeface="Arial" panose="020B0604020202020204" pitchFamily="34" charset="0"/>
              </a:rPr>
              <a:t> a Vevox or </a:t>
            </a:r>
            <a:r>
              <a:rPr lang="cy-GB" altLang="en-US" dirty="0" err="1">
                <a:latin typeface="Arial" panose="020B0604020202020204" pitchFamily="34" charset="0"/>
              </a:rPr>
              <a:t>simply</a:t>
            </a:r>
            <a:r>
              <a:rPr lang="cy-GB" altLang="en-US" dirty="0">
                <a:latin typeface="Arial" panose="020B0604020202020204" pitchFamily="34" charset="0"/>
              </a:rPr>
              <a:t> </a:t>
            </a:r>
            <a:r>
              <a:rPr lang="cy-GB" altLang="en-US" dirty="0" err="1">
                <a:latin typeface="Arial" panose="020B0604020202020204" pitchFamily="34" charset="0"/>
              </a:rPr>
              <a:t>type</a:t>
            </a:r>
            <a:r>
              <a:rPr lang="cy-GB" altLang="en-US" dirty="0">
                <a:latin typeface="Arial" panose="020B0604020202020204" pitchFamily="34" charset="0"/>
              </a:rPr>
              <a:t> </a:t>
            </a:r>
            <a:r>
              <a:rPr lang="cy-GB" altLang="en-US" dirty="0" err="1">
                <a:latin typeface="Arial" panose="020B0604020202020204" pitchFamily="34" charset="0"/>
              </a:rPr>
              <a:t>into</a:t>
            </a:r>
            <a:r>
              <a:rPr lang="cy-GB" altLang="en-US" dirty="0">
                <a:latin typeface="Arial" panose="020B0604020202020204" pitchFamily="34" charset="0"/>
              </a:rPr>
              <a:t> a Word </a:t>
            </a:r>
            <a:r>
              <a:rPr lang="cy-GB" altLang="en-US" dirty="0" err="1">
                <a:latin typeface="Arial" panose="020B0604020202020204" pitchFamily="34" charset="0"/>
              </a:rPr>
              <a:t>document</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can be </a:t>
            </a:r>
            <a:r>
              <a:rPr lang="cy-GB" altLang="en-US" dirty="0" err="1">
                <a:latin typeface="Arial" panose="020B0604020202020204" pitchFamily="34" charset="0"/>
              </a:rPr>
              <a:t>shared</a:t>
            </a:r>
            <a:r>
              <a:rPr lang="cy-GB" altLang="en-US" dirty="0">
                <a:latin typeface="Arial" panose="020B0604020202020204" pitchFamily="34" charset="0"/>
              </a:rPr>
              <a:t> with the Group) to </a:t>
            </a:r>
            <a:r>
              <a:rPr lang="cy-GB" altLang="en-US" dirty="0" err="1">
                <a:latin typeface="Arial" panose="020B0604020202020204" pitchFamily="34" charset="0"/>
              </a:rPr>
              <a:t>collect</a:t>
            </a:r>
            <a:r>
              <a:rPr lang="cy-GB" altLang="en-US" dirty="0">
                <a:latin typeface="Arial" panose="020B0604020202020204" pitchFamily="34" charset="0"/>
              </a:rPr>
              <a:t> the </a:t>
            </a:r>
            <a:r>
              <a:rPr lang="cy-GB" altLang="en-US" dirty="0" err="1">
                <a:latin typeface="Arial" panose="020B0604020202020204" pitchFamily="34" charset="0"/>
              </a:rPr>
              <a:t>thoughts</a:t>
            </a:r>
            <a:r>
              <a:rPr lang="cy-GB" altLang="en-US" dirty="0">
                <a:latin typeface="Arial" panose="020B0604020202020204" pitchFamily="34" charset="0"/>
              </a:rPr>
              <a:t> of the Group.</a:t>
            </a:r>
          </a:p>
        </p:txBody>
      </p:sp>
      <p:sp>
        <p:nvSpPr>
          <p:cNvPr id="29700" name="Slide Number Placeholder 3">
            <a:extLst>
              <a:ext uri="{FF2B5EF4-FFF2-40B4-BE49-F238E27FC236}">
                <a16:creationId xmlns:a16="http://schemas.microsoft.com/office/drawing/2014/main" id="{21F027E3-DA9D-4348-FF51-01C57024978F}"/>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a:t>
            </a:fld>
            <a:endParaRPr lang="en-GB" altLang="en-US" dirty="0">
              <a:solidFill>
                <a:srgbClr val="000000"/>
              </a:solidFill>
            </a:endParaRPr>
          </a:p>
        </p:txBody>
      </p:sp>
    </p:spTree>
    <p:extLst>
      <p:ext uri="{BB962C8B-B14F-4D97-AF65-F5344CB8AC3E}">
        <p14:creationId xmlns:p14="http://schemas.microsoft.com/office/powerpoint/2010/main" val="2036643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B5787-01D5-39FE-2512-9436F672DD86}"/>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6C699EC7-1882-B52A-1A39-74C244510152}"/>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23BC57F9-84D5-0B56-2EFF-E7A624E02654}"/>
              </a:ext>
            </a:extLst>
          </p:cNvPr>
          <p:cNvSpPr>
            <a:spLocks noGrp="1"/>
          </p:cNvSpPr>
          <p:nvPr>
            <p:ph type="body" idx="1"/>
          </p:nvPr>
        </p:nvSpPr>
        <p:spPr>
          <a:noFill/>
        </p:spPr>
        <p:txBody>
          <a:bodyPr/>
          <a:lstStyle/>
          <a:p>
            <a:r>
              <a:rPr lang="cy-GB" altLang="en-US" dirty="0">
                <a:latin typeface="Arial" panose="020B0604020202020204" pitchFamily="34" charset="0"/>
              </a:rPr>
              <a:t> </a:t>
            </a:r>
            <a:r>
              <a:rPr lang="cy-GB" altLang="en-US" dirty="0" err="1">
                <a:latin typeface="Arial" panose="020B0604020202020204" pitchFamily="34" charset="0"/>
              </a:rPr>
              <a:t>Guided</a:t>
            </a:r>
            <a:r>
              <a:rPr lang="cy-GB" altLang="en-US" dirty="0">
                <a:latin typeface="Arial" panose="020B0604020202020204" pitchFamily="34" charset="0"/>
              </a:rPr>
              <a:t> </a:t>
            </a:r>
            <a:r>
              <a:rPr lang="cy-GB" altLang="en-US" dirty="0" err="1">
                <a:latin typeface="Arial" panose="020B0604020202020204" pitchFamily="34" charset="0"/>
              </a:rPr>
              <a:t>Study</a:t>
            </a:r>
            <a:r>
              <a:rPr lang="cy-GB" altLang="en-US" dirty="0">
                <a:latin typeface="Arial" panose="020B0604020202020204" pitchFamily="34" charset="0"/>
              </a:rPr>
              <a:t> 1 </a:t>
            </a:r>
            <a:r>
              <a:rPr lang="cy-GB" altLang="en-US" dirty="0" err="1">
                <a:latin typeface="Arial" panose="020B0604020202020204" pitchFamily="34" charset="0"/>
              </a:rPr>
              <a:t>Ask</a:t>
            </a:r>
            <a:r>
              <a:rPr lang="cy-GB" altLang="en-US" dirty="0">
                <a:latin typeface="Arial" panose="020B0604020202020204" pitchFamily="34" charset="0"/>
              </a:rPr>
              <a:t> the students to Research </a:t>
            </a:r>
            <a:r>
              <a:rPr lang="cy-GB" altLang="en-US" dirty="0" err="1">
                <a:latin typeface="Arial" panose="020B0604020202020204" pitchFamily="34" charset="0"/>
              </a:rPr>
              <a:t>this</a:t>
            </a:r>
            <a:r>
              <a:rPr lang="cy-GB" altLang="en-US" dirty="0">
                <a:latin typeface="Arial" panose="020B0604020202020204" pitchFamily="34" charset="0"/>
              </a:rPr>
              <a:t> </a:t>
            </a:r>
            <a:r>
              <a:rPr lang="cy-GB" altLang="en-US" dirty="0" err="1">
                <a:latin typeface="Arial" panose="020B0604020202020204" pitchFamily="34" charset="0"/>
              </a:rPr>
              <a:t>question</a:t>
            </a:r>
            <a:r>
              <a:rPr lang="cy-GB" altLang="en-US" dirty="0">
                <a:latin typeface="Arial" panose="020B0604020202020204" pitchFamily="34" charset="0"/>
              </a:rPr>
              <a:t>. </a:t>
            </a:r>
            <a:r>
              <a:rPr lang="cy-GB" altLang="en-US" dirty="0" err="1">
                <a:latin typeface="Arial" panose="020B0604020202020204" pitchFamily="34" charset="0"/>
              </a:rPr>
              <a:t>They</a:t>
            </a:r>
            <a:r>
              <a:rPr lang="cy-GB" altLang="en-US" dirty="0">
                <a:latin typeface="Arial" panose="020B0604020202020204" pitchFamily="34" charset="0"/>
              </a:rPr>
              <a:t> </a:t>
            </a:r>
            <a:r>
              <a:rPr lang="cy-GB" altLang="en-US" dirty="0" err="1">
                <a:latin typeface="Arial" panose="020B0604020202020204" pitchFamily="34" charset="0"/>
              </a:rPr>
              <a:t>should</a:t>
            </a:r>
            <a:r>
              <a:rPr lang="cy-GB" altLang="en-US" dirty="0">
                <a:latin typeface="Arial" panose="020B0604020202020204" pitchFamily="34" charset="0"/>
              </a:rPr>
              <a:t> </a:t>
            </a:r>
            <a:r>
              <a:rPr lang="cy-GB" altLang="en-US" dirty="0" err="1">
                <a:latin typeface="Arial" panose="020B0604020202020204" pitchFamily="34" charset="0"/>
              </a:rPr>
              <a:t>provide</a:t>
            </a:r>
            <a:r>
              <a:rPr lang="cy-GB" altLang="en-US" dirty="0">
                <a:latin typeface="Arial" panose="020B0604020202020204" pitchFamily="34" charset="0"/>
              </a:rPr>
              <a:t> a </a:t>
            </a:r>
            <a:r>
              <a:rPr lang="cy-GB" altLang="en-US" dirty="0" err="1">
                <a:latin typeface="Arial" panose="020B0604020202020204" pitchFamily="34" charset="0"/>
              </a:rPr>
              <a:t>definition</a:t>
            </a:r>
            <a:r>
              <a:rPr lang="cy-GB" altLang="en-US" dirty="0">
                <a:latin typeface="Arial" panose="020B0604020202020204" pitchFamily="34" charset="0"/>
              </a:rPr>
              <a:t> </a:t>
            </a:r>
            <a:r>
              <a:rPr lang="cy-GB" altLang="en-US" dirty="0" err="1">
                <a:latin typeface="Arial" panose="020B0604020202020204" pitchFamily="34" charset="0"/>
              </a:rPr>
              <a:t>and</a:t>
            </a:r>
            <a:r>
              <a:rPr lang="cy-GB" altLang="en-US" dirty="0">
                <a:latin typeface="Arial" panose="020B0604020202020204" pitchFamily="34" charset="0"/>
              </a:rPr>
              <a:t> </a:t>
            </a:r>
            <a:r>
              <a:rPr lang="cy-GB" altLang="en-US" dirty="0" err="1">
                <a:latin typeface="Arial" panose="020B0604020202020204" pitchFamily="34" charset="0"/>
              </a:rPr>
              <a:t>cite</a:t>
            </a:r>
            <a:r>
              <a:rPr lang="cy-GB" altLang="en-US" dirty="0">
                <a:latin typeface="Arial" panose="020B0604020202020204" pitchFamily="34" charset="0"/>
              </a:rPr>
              <a:t> a </a:t>
            </a:r>
            <a:r>
              <a:rPr lang="cy-GB" altLang="en-US" dirty="0" err="1">
                <a:latin typeface="Arial" panose="020B0604020202020204" pitchFamily="34" charset="0"/>
              </a:rPr>
              <a:t>suitable</a:t>
            </a:r>
            <a:r>
              <a:rPr lang="cy-GB" altLang="en-US" dirty="0">
                <a:latin typeface="Arial" panose="020B0604020202020204" pitchFamily="34" charset="0"/>
              </a:rPr>
              <a:t> </a:t>
            </a:r>
            <a:r>
              <a:rPr lang="cy-GB" altLang="en-US" dirty="0" err="1">
                <a:latin typeface="Arial" panose="020B0604020202020204" pitchFamily="34" charset="0"/>
              </a:rPr>
              <a:t>sources</a:t>
            </a:r>
            <a:r>
              <a:rPr lang="cy-GB" altLang="en-US" dirty="0">
                <a:latin typeface="Arial" panose="020B0604020202020204" pitchFamily="34" charset="0"/>
              </a:rPr>
              <a:t> </a:t>
            </a:r>
            <a:r>
              <a:rPr lang="cy-GB" altLang="en-US" dirty="0" err="1">
                <a:latin typeface="Arial" panose="020B0604020202020204" pitchFamily="34" charset="0"/>
              </a:rPr>
              <a:t>for</a:t>
            </a:r>
            <a:r>
              <a:rPr lang="cy-GB" altLang="en-US" dirty="0">
                <a:latin typeface="Arial" panose="020B0604020202020204" pitchFamily="34" charset="0"/>
              </a:rPr>
              <a:t> the </a:t>
            </a:r>
            <a:r>
              <a:rPr lang="cy-GB" altLang="en-US" dirty="0" err="1">
                <a:latin typeface="Arial" panose="020B0604020202020204" pitchFamily="34" charset="0"/>
              </a:rPr>
              <a:t>definition</a:t>
            </a:r>
            <a:r>
              <a:rPr lang="cy-GB" altLang="en-US" dirty="0">
                <a:latin typeface="Arial" panose="020B0604020202020204" pitchFamily="34" charset="0"/>
              </a:rPr>
              <a:t>.</a:t>
            </a:r>
          </a:p>
          <a:p>
            <a:r>
              <a:rPr lang="cy-GB" altLang="en-US" dirty="0" err="1">
                <a:latin typeface="Arial" panose="020B0604020202020204" pitchFamily="34" charset="0"/>
              </a:rPr>
              <a:t>Remind</a:t>
            </a:r>
            <a:r>
              <a:rPr lang="cy-GB" altLang="en-US" dirty="0">
                <a:latin typeface="Arial" panose="020B0604020202020204" pitchFamily="34" charset="0"/>
              </a:rPr>
              <a:t> the students to </a:t>
            </a:r>
            <a:r>
              <a:rPr lang="cy-GB" altLang="en-US" dirty="0" err="1">
                <a:latin typeface="Arial" panose="020B0604020202020204" pitchFamily="34" charset="0"/>
              </a:rPr>
              <a:t>use</a:t>
            </a:r>
            <a:r>
              <a:rPr lang="cy-GB" altLang="en-US" dirty="0">
                <a:latin typeface="Arial" panose="020B0604020202020204" pitchFamily="34" charset="0"/>
              </a:rPr>
              <a:t> Eduroam to do </a:t>
            </a:r>
            <a:r>
              <a:rPr lang="cy-GB" altLang="en-US" dirty="0" err="1">
                <a:latin typeface="Arial" panose="020B0604020202020204" pitchFamily="34" charset="0"/>
              </a:rPr>
              <a:t>this</a:t>
            </a:r>
            <a:r>
              <a:rPr lang="cy-GB" altLang="en-US" dirty="0">
                <a:latin typeface="Arial" panose="020B0604020202020204" pitchFamily="34" charset="0"/>
              </a:rPr>
              <a:t>.</a:t>
            </a:r>
          </a:p>
          <a:p>
            <a:r>
              <a:rPr lang="cy-GB" altLang="en-US" dirty="0" err="1">
                <a:latin typeface="Arial" panose="020B0604020202020204" pitchFamily="34" charset="0"/>
              </a:rPr>
              <a:t>Make</a:t>
            </a:r>
            <a:r>
              <a:rPr lang="cy-GB" altLang="en-US" dirty="0">
                <a:latin typeface="Arial" panose="020B0604020202020204" pitchFamily="34" charset="0"/>
              </a:rPr>
              <a:t> </a:t>
            </a:r>
            <a:r>
              <a:rPr lang="cy-GB" altLang="en-US" dirty="0" err="1">
                <a:latin typeface="Arial" panose="020B0604020202020204" pitchFamily="34" charset="0"/>
              </a:rPr>
              <a:t>sure</a:t>
            </a:r>
            <a:r>
              <a:rPr lang="cy-GB" altLang="en-US" dirty="0">
                <a:latin typeface="Arial" panose="020B0604020202020204" pitchFamily="34" charset="0"/>
              </a:rPr>
              <a:t> </a:t>
            </a:r>
            <a:r>
              <a:rPr lang="cy-GB" altLang="en-US" dirty="0" err="1">
                <a:latin typeface="Arial" panose="020B0604020202020204" pitchFamily="34" charset="0"/>
              </a:rPr>
              <a:t>you</a:t>
            </a:r>
            <a:r>
              <a:rPr lang="cy-GB" altLang="en-US" dirty="0">
                <a:latin typeface="Arial" panose="020B0604020202020204" pitchFamily="34" charset="0"/>
              </a:rPr>
              <a:t> </a:t>
            </a:r>
            <a:r>
              <a:rPr lang="cy-GB" altLang="en-US" dirty="0" err="1">
                <a:latin typeface="Arial" panose="020B0604020202020204" pitchFamily="34" charset="0"/>
              </a:rPr>
              <a:t>address</a:t>
            </a:r>
            <a:r>
              <a:rPr lang="cy-GB" altLang="en-US" dirty="0">
                <a:latin typeface="Arial" panose="020B0604020202020204" pitchFamily="34" charset="0"/>
              </a:rPr>
              <a:t> </a:t>
            </a:r>
            <a:r>
              <a:rPr lang="cy-GB" altLang="en-US" dirty="0" err="1">
                <a:latin typeface="Arial" panose="020B0604020202020204" pitchFamily="34" charset="0"/>
              </a:rPr>
              <a:t>any</a:t>
            </a:r>
            <a:r>
              <a:rPr lang="cy-GB" altLang="en-US" dirty="0">
                <a:latin typeface="Arial" panose="020B0604020202020204" pitchFamily="34" charset="0"/>
              </a:rPr>
              <a:t> </a:t>
            </a:r>
            <a:r>
              <a:rPr lang="cy-GB" altLang="en-US" dirty="0" err="1">
                <a:latin typeface="Arial" panose="020B0604020202020204" pitchFamily="34" charset="0"/>
              </a:rPr>
              <a:t>unsuitable</a:t>
            </a:r>
            <a:r>
              <a:rPr lang="cy-GB" altLang="en-US" dirty="0">
                <a:latin typeface="Arial" panose="020B0604020202020204" pitchFamily="34" charset="0"/>
              </a:rPr>
              <a:t> </a:t>
            </a:r>
            <a:r>
              <a:rPr lang="cy-GB" altLang="en-US" dirty="0" err="1">
                <a:latin typeface="Arial" panose="020B0604020202020204" pitchFamily="34" charset="0"/>
              </a:rPr>
              <a:t>sources</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a:t>
            </a:r>
            <a:r>
              <a:rPr lang="cy-GB" altLang="en-US" dirty="0" err="1">
                <a:latin typeface="Arial" panose="020B0604020202020204" pitchFamily="34" charset="0"/>
              </a:rPr>
              <a:t>are</a:t>
            </a:r>
            <a:r>
              <a:rPr lang="cy-GB" altLang="en-US" dirty="0">
                <a:latin typeface="Arial" panose="020B0604020202020204" pitchFamily="34" charset="0"/>
              </a:rPr>
              <a:t> </a:t>
            </a:r>
            <a:r>
              <a:rPr lang="cy-GB" altLang="en-US" dirty="0" err="1">
                <a:latin typeface="Arial" panose="020B0604020202020204" pitchFamily="34" charset="0"/>
              </a:rPr>
              <a:t>used</a:t>
            </a:r>
            <a:r>
              <a:rPr lang="cy-GB" altLang="en-US" dirty="0"/>
              <a:t> </a:t>
            </a:r>
            <a:r>
              <a:rPr lang="cy-GB" altLang="en-US" dirty="0" err="1"/>
              <a:t>and</a:t>
            </a:r>
            <a:r>
              <a:rPr lang="cy-GB" altLang="en-US" dirty="0"/>
              <a:t> </a:t>
            </a:r>
            <a:r>
              <a:rPr lang="cy-GB" altLang="en-US" dirty="0" err="1"/>
              <a:t>provide</a:t>
            </a:r>
            <a:r>
              <a:rPr lang="cy-GB" altLang="en-US" dirty="0"/>
              <a:t> </a:t>
            </a:r>
            <a:r>
              <a:rPr lang="cy-GB" altLang="en-US" dirty="0" err="1"/>
              <a:t>support</a:t>
            </a:r>
            <a:r>
              <a:rPr lang="cy-GB" altLang="en-US" dirty="0"/>
              <a:t> </a:t>
            </a:r>
            <a:r>
              <a:rPr lang="cy-GB" altLang="en-US" dirty="0" err="1"/>
              <a:t>for</a:t>
            </a:r>
            <a:r>
              <a:rPr lang="cy-GB" altLang="en-US" dirty="0"/>
              <a:t> </a:t>
            </a:r>
            <a:r>
              <a:rPr lang="cy-GB" altLang="en-US" dirty="0" err="1"/>
              <a:t>any</a:t>
            </a:r>
            <a:r>
              <a:rPr lang="cy-GB" altLang="en-US" dirty="0"/>
              <a:t> </a:t>
            </a:r>
            <a:r>
              <a:rPr lang="cy-GB" altLang="en-US" dirty="0" err="1"/>
              <a:t>students</a:t>
            </a:r>
            <a:r>
              <a:rPr lang="cy-GB" altLang="en-US" dirty="0"/>
              <a:t> </a:t>
            </a:r>
            <a:r>
              <a:rPr lang="cy-GB" altLang="en-US" dirty="0" err="1"/>
              <a:t>who</a:t>
            </a:r>
            <a:r>
              <a:rPr lang="cy-GB" altLang="en-US" dirty="0"/>
              <a:t> </a:t>
            </a:r>
            <a:r>
              <a:rPr lang="cy-GB" altLang="en-US" dirty="0" err="1"/>
              <a:t>need</a:t>
            </a:r>
            <a:r>
              <a:rPr lang="cy-GB" altLang="en-US" dirty="0"/>
              <a:t> it.</a:t>
            </a:r>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028C06A7-21C3-03B3-BC92-2BBFBA705540}"/>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4</a:t>
            </a:fld>
            <a:endParaRPr lang="en-GB" altLang="en-US" dirty="0">
              <a:solidFill>
                <a:srgbClr val="000000"/>
              </a:solidFill>
            </a:endParaRPr>
          </a:p>
        </p:txBody>
      </p:sp>
    </p:spTree>
    <p:extLst>
      <p:ext uri="{BB962C8B-B14F-4D97-AF65-F5344CB8AC3E}">
        <p14:creationId xmlns:p14="http://schemas.microsoft.com/office/powerpoint/2010/main" val="5370853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A0808-E274-0CA5-0C5F-C833876A9E2B}"/>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25EFC585-39EB-B4B2-E2AF-CD99CA4C4C46}"/>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C805D9BF-25AC-03A9-BAFD-8BB0666611F1}"/>
              </a:ext>
            </a:extLst>
          </p:cNvPr>
          <p:cNvSpPr>
            <a:spLocks noGrp="1"/>
          </p:cNvSpPr>
          <p:nvPr>
            <p:ph type="body" idx="1"/>
          </p:nvPr>
        </p:nvSpPr>
        <p:spPr>
          <a:noFill/>
        </p:spPr>
        <p:txBody>
          <a:bodyPr/>
          <a:lstStyle/>
          <a:p>
            <a:r>
              <a:rPr lang="cy-GB" altLang="en-US" dirty="0" err="1">
                <a:latin typeface="Arial" panose="020B0604020202020204" pitchFamily="34" charset="0"/>
              </a:rPr>
              <a:t>Make</a:t>
            </a:r>
            <a:r>
              <a:rPr lang="cy-GB" altLang="en-US" dirty="0">
                <a:latin typeface="Arial" panose="020B0604020202020204" pitchFamily="34" charset="0"/>
              </a:rPr>
              <a:t> the </a:t>
            </a:r>
            <a:r>
              <a:rPr lang="cy-GB" altLang="en-US" dirty="0" err="1">
                <a:latin typeface="Arial" panose="020B0604020202020204" pitchFamily="34" charset="0"/>
              </a:rPr>
              <a:t>point</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a:t>
            </a:r>
            <a:r>
              <a:rPr lang="cy-GB" altLang="en-US" dirty="0" err="1">
                <a:latin typeface="Arial" panose="020B0604020202020204" pitchFamily="34" charset="0"/>
              </a:rPr>
              <a:t>this</a:t>
            </a:r>
            <a:r>
              <a:rPr lang="cy-GB" altLang="en-US" dirty="0">
                <a:latin typeface="Arial" panose="020B0604020202020204" pitchFamily="34" charset="0"/>
              </a:rPr>
              <a:t> is </a:t>
            </a:r>
            <a:r>
              <a:rPr lang="cy-GB" altLang="en-US" dirty="0" err="1">
                <a:latin typeface="Arial" panose="020B0604020202020204" pitchFamily="34" charset="0"/>
              </a:rPr>
              <a:t>one</a:t>
            </a:r>
            <a:r>
              <a:rPr lang="cy-GB" altLang="en-US" dirty="0">
                <a:latin typeface="Arial" panose="020B0604020202020204" pitchFamily="34" charset="0"/>
              </a:rPr>
              <a:t> of the </a:t>
            </a:r>
            <a:r>
              <a:rPr lang="cy-GB" altLang="en-US" dirty="0" err="1">
                <a:latin typeface="Arial" panose="020B0604020202020204" pitchFamily="34" charset="0"/>
              </a:rPr>
              <a:t>books</a:t>
            </a:r>
            <a:r>
              <a:rPr lang="cy-GB" altLang="en-US" dirty="0">
                <a:latin typeface="Arial" panose="020B0604020202020204" pitchFamily="34" charset="0"/>
              </a:rPr>
              <a:t> </a:t>
            </a:r>
            <a:r>
              <a:rPr lang="cy-GB" altLang="en-US" dirty="0" err="1">
                <a:latin typeface="Arial" panose="020B0604020202020204" pitchFamily="34" charset="0"/>
              </a:rPr>
              <a:t>on</a:t>
            </a:r>
            <a:r>
              <a:rPr lang="cy-GB" altLang="en-US" dirty="0">
                <a:latin typeface="Arial" panose="020B0604020202020204" pitchFamily="34" charset="0"/>
              </a:rPr>
              <a:t> the </a:t>
            </a:r>
            <a:r>
              <a:rPr lang="cy-GB" altLang="en-US" dirty="0" err="1">
                <a:latin typeface="Arial" panose="020B0604020202020204" pitchFamily="34" charset="0"/>
              </a:rPr>
              <a:t>reading</a:t>
            </a:r>
            <a:r>
              <a:rPr lang="cy-GB" altLang="en-US" dirty="0">
                <a:latin typeface="Arial" panose="020B0604020202020204" pitchFamily="34" charset="0"/>
              </a:rPr>
              <a:t> </a:t>
            </a:r>
            <a:r>
              <a:rPr lang="cy-GB" altLang="en-US" dirty="0" err="1">
                <a:latin typeface="Arial" panose="020B0604020202020204" pitchFamily="34" charset="0"/>
              </a:rPr>
              <a:t>list</a:t>
            </a:r>
            <a:r>
              <a:rPr lang="cy-GB" altLang="en-US" dirty="0">
                <a:latin typeface="Arial" panose="020B0604020202020204" pitchFamily="34" charset="0"/>
              </a:rPr>
              <a:t>.</a:t>
            </a:r>
          </a:p>
          <a:p>
            <a:r>
              <a:rPr lang="cy-GB" altLang="en-US" b="1" dirty="0" err="1">
                <a:solidFill>
                  <a:srgbClr val="FF0000"/>
                </a:solidFill>
              </a:rPr>
              <a:t>Need</a:t>
            </a:r>
            <a:r>
              <a:rPr lang="cy-GB" altLang="en-US" b="1" dirty="0">
                <a:solidFill>
                  <a:srgbClr val="FF0000"/>
                </a:solidFill>
              </a:rPr>
              <a:t> to </a:t>
            </a:r>
            <a:r>
              <a:rPr lang="cy-GB" altLang="en-US" b="1" dirty="0" err="1">
                <a:solidFill>
                  <a:srgbClr val="FF0000"/>
                </a:solidFill>
              </a:rPr>
              <a:t>add</a:t>
            </a:r>
            <a:r>
              <a:rPr lang="cy-GB" altLang="en-US" b="1" dirty="0">
                <a:solidFill>
                  <a:srgbClr val="FF0000"/>
                </a:solidFill>
              </a:rPr>
              <a:t> a </a:t>
            </a:r>
            <a:r>
              <a:rPr lang="cy-GB" altLang="en-US" b="1" dirty="0" err="1">
                <a:solidFill>
                  <a:srgbClr val="FF0000"/>
                </a:solidFill>
              </a:rPr>
              <a:t>link</a:t>
            </a:r>
            <a:r>
              <a:rPr lang="cy-GB" altLang="en-US" b="1" dirty="0">
                <a:solidFill>
                  <a:srgbClr val="FF0000"/>
                </a:solidFill>
              </a:rPr>
              <a:t> to the e-</a:t>
            </a:r>
            <a:r>
              <a:rPr lang="cy-GB" altLang="en-US" b="1" dirty="0" err="1">
                <a:solidFill>
                  <a:srgbClr val="FF0000"/>
                </a:solidFill>
              </a:rPr>
              <a:t>reading</a:t>
            </a:r>
            <a:r>
              <a:rPr lang="cy-GB" altLang="en-US" b="1" dirty="0">
                <a:solidFill>
                  <a:srgbClr val="FF0000"/>
                </a:solidFill>
              </a:rPr>
              <a:t> </a:t>
            </a:r>
            <a:r>
              <a:rPr lang="cy-GB" altLang="en-US" b="1" dirty="0" err="1">
                <a:solidFill>
                  <a:srgbClr val="FF0000"/>
                </a:solidFill>
              </a:rPr>
              <a:t>list</a:t>
            </a:r>
            <a:r>
              <a:rPr lang="cy-GB" altLang="en-US" b="1" dirty="0">
                <a:solidFill>
                  <a:srgbClr val="FF0000"/>
                </a:solidFill>
              </a:rPr>
              <a:t> </a:t>
            </a:r>
            <a:r>
              <a:rPr lang="cy-GB" altLang="en-US" b="1" dirty="0" err="1">
                <a:solidFill>
                  <a:srgbClr val="FF0000"/>
                </a:solidFill>
              </a:rPr>
              <a:t>when</a:t>
            </a:r>
            <a:r>
              <a:rPr lang="cy-GB" altLang="en-US" b="1" dirty="0">
                <a:solidFill>
                  <a:srgbClr val="FF0000"/>
                </a:solidFill>
              </a:rPr>
              <a:t> </a:t>
            </a:r>
            <a:r>
              <a:rPr lang="cy-GB" altLang="en-US" b="1" dirty="0" err="1">
                <a:solidFill>
                  <a:srgbClr val="FF0000"/>
                </a:solidFill>
              </a:rPr>
              <a:t>Moodle</a:t>
            </a:r>
            <a:r>
              <a:rPr lang="cy-GB" altLang="en-US" b="1" dirty="0">
                <a:solidFill>
                  <a:srgbClr val="FF0000"/>
                </a:solidFill>
              </a:rPr>
              <a:t> </a:t>
            </a:r>
            <a:r>
              <a:rPr lang="cy-GB" altLang="en-US" b="1" dirty="0" err="1">
                <a:solidFill>
                  <a:srgbClr val="FF0000"/>
                </a:solidFill>
              </a:rPr>
              <a:t>page</a:t>
            </a:r>
            <a:r>
              <a:rPr lang="cy-GB" altLang="en-US" b="1" dirty="0">
                <a:solidFill>
                  <a:srgbClr val="FF0000"/>
                </a:solidFill>
              </a:rPr>
              <a:t> set-</a:t>
            </a:r>
            <a:r>
              <a:rPr lang="cy-GB" altLang="en-US" b="1" dirty="0" err="1">
                <a:solidFill>
                  <a:srgbClr val="FF0000"/>
                </a:solidFill>
              </a:rPr>
              <a:t>up</a:t>
            </a:r>
            <a:endParaRPr lang="cy-GB" altLang="en-US" b="1" dirty="0">
              <a:solidFill>
                <a:srgbClr val="FF0000"/>
              </a:solidFill>
            </a:endParaRP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A8773F18-6A95-9EA5-498F-AC141E20DCEA}"/>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5</a:t>
            </a:fld>
            <a:endParaRPr lang="en-GB" altLang="en-US" dirty="0">
              <a:solidFill>
                <a:srgbClr val="000000"/>
              </a:solidFill>
            </a:endParaRPr>
          </a:p>
        </p:txBody>
      </p:sp>
    </p:spTree>
    <p:extLst>
      <p:ext uri="{BB962C8B-B14F-4D97-AF65-F5344CB8AC3E}">
        <p14:creationId xmlns:p14="http://schemas.microsoft.com/office/powerpoint/2010/main" val="1284813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5D677-C62A-FCAF-2BDD-153BA9E93C6F}"/>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FF1C341A-3FB8-D7E4-77EA-1D7CAEAB48CA}"/>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E0AC24DE-B266-FF36-E1EE-B95BA2EFAC45}"/>
              </a:ext>
            </a:extLst>
          </p:cNvPr>
          <p:cNvSpPr>
            <a:spLocks noGrp="1"/>
          </p:cNvSpPr>
          <p:nvPr>
            <p:ph type="body" idx="1"/>
          </p:nvPr>
        </p:nvSpPr>
        <p:spPr>
          <a:noFill/>
        </p:spPr>
        <p:txBody>
          <a:bodyPr/>
          <a:lstStyle/>
          <a:p>
            <a:r>
              <a:rPr lang="cy-GB" altLang="en-US" dirty="0" err="1">
                <a:latin typeface="Arial" panose="020B0604020202020204" pitchFamily="34" charset="0"/>
              </a:rPr>
              <a:t>Make</a:t>
            </a:r>
            <a:r>
              <a:rPr lang="cy-GB" altLang="en-US" dirty="0">
                <a:latin typeface="Arial" panose="020B0604020202020204" pitchFamily="34" charset="0"/>
              </a:rPr>
              <a:t> the </a:t>
            </a:r>
            <a:r>
              <a:rPr lang="cy-GB" altLang="en-US" dirty="0" err="1">
                <a:latin typeface="Arial" panose="020B0604020202020204" pitchFamily="34" charset="0"/>
              </a:rPr>
              <a:t>point</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a:t>
            </a:r>
            <a:r>
              <a:rPr lang="cy-GB" altLang="en-US" dirty="0" err="1">
                <a:latin typeface="Arial" panose="020B0604020202020204" pitchFamily="34" charset="0"/>
              </a:rPr>
              <a:t>this</a:t>
            </a:r>
            <a:r>
              <a:rPr lang="cy-GB" altLang="en-US" dirty="0">
                <a:latin typeface="Arial" panose="020B0604020202020204" pitchFamily="34" charset="0"/>
              </a:rPr>
              <a:t> is </a:t>
            </a:r>
            <a:r>
              <a:rPr lang="cy-GB" altLang="en-US" dirty="0" err="1">
                <a:latin typeface="Arial" panose="020B0604020202020204" pitchFamily="34" charset="0"/>
              </a:rPr>
              <a:t>one</a:t>
            </a:r>
            <a:r>
              <a:rPr lang="cy-GB" altLang="en-US" dirty="0">
                <a:latin typeface="Arial" panose="020B0604020202020204" pitchFamily="34" charset="0"/>
              </a:rPr>
              <a:t> of the </a:t>
            </a:r>
            <a:r>
              <a:rPr lang="cy-GB" altLang="en-US" dirty="0" err="1">
                <a:latin typeface="Arial" panose="020B0604020202020204" pitchFamily="34" charset="0"/>
              </a:rPr>
              <a:t>books</a:t>
            </a:r>
            <a:r>
              <a:rPr lang="cy-GB" altLang="en-US" dirty="0">
                <a:latin typeface="Arial" panose="020B0604020202020204" pitchFamily="34" charset="0"/>
              </a:rPr>
              <a:t> </a:t>
            </a:r>
            <a:r>
              <a:rPr lang="cy-GB" altLang="en-US" dirty="0" err="1">
                <a:latin typeface="Arial" panose="020B0604020202020204" pitchFamily="34" charset="0"/>
              </a:rPr>
              <a:t>on</a:t>
            </a:r>
            <a:r>
              <a:rPr lang="cy-GB" altLang="en-US" dirty="0">
                <a:latin typeface="Arial" panose="020B0604020202020204" pitchFamily="34" charset="0"/>
              </a:rPr>
              <a:t> the </a:t>
            </a:r>
            <a:r>
              <a:rPr lang="cy-GB" altLang="en-US" dirty="0" err="1">
                <a:latin typeface="Arial" panose="020B0604020202020204" pitchFamily="34" charset="0"/>
              </a:rPr>
              <a:t>reading</a:t>
            </a:r>
            <a:r>
              <a:rPr lang="cy-GB" altLang="en-US" dirty="0">
                <a:latin typeface="Arial" panose="020B0604020202020204" pitchFamily="34" charset="0"/>
              </a:rPr>
              <a:t> </a:t>
            </a:r>
            <a:r>
              <a:rPr lang="cy-GB" altLang="en-US" dirty="0" err="1">
                <a:latin typeface="Arial" panose="020B0604020202020204" pitchFamily="34" charset="0"/>
              </a:rPr>
              <a:t>list</a:t>
            </a:r>
            <a:r>
              <a:rPr lang="cy-GB" altLang="en-US" dirty="0">
                <a:latin typeface="Arial" panose="020B0604020202020204" pitchFamily="34" charset="0"/>
              </a:rPr>
              <a:t>.</a:t>
            </a:r>
          </a:p>
          <a:p>
            <a:r>
              <a:rPr lang="cy-GB" altLang="en-US" b="1" dirty="0" err="1">
                <a:solidFill>
                  <a:srgbClr val="FF0000"/>
                </a:solidFill>
              </a:rPr>
              <a:t>Need</a:t>
            </a:r>
            <a:r>
              <a:rPr lang="cy-GB" altLang="en-US" b="1" dirty="0">
                <a:solidFill>
                  <a:srgbClr val="FF0000"/>
                </a:solidFill>
              </a:rPr>
              <a:t> to </a:t>
            </a:r>
            <a:r>
              <a:rPr lang="cy-GB" altLang="en-US" b="1" dirty="0" err="1">
                <a:solidFill>
                  <a:srgbClr val="FF0000"/>
                </a:solidFill>
              </a:rPr>
              <a:t>add</a:t>
            </a:r>
            <a:r>
              <a:rPr lang="cy-GB" altLang="en-US" b="1" dirty="0">
                <a:solidFill>
                  <a:srgbClr val="FF0000"/>
                </a:solidFill>
              </a:rPr>
              <a:t> a </a:t>
            </a:r>
            <a:r>
              <a:rPr lang="cy-GB" altLang="en-US" b="1" dirty="0" err="1">
                <a:solidFill>
                  <a:srgbClr val="FF0000"/>
                </a:solidFill>
              </a:rPr>
              <a:t>link</a:t>
            </a:r>
            <a:r>
              <a:rPr lang="cy-GB" altLang="en-US" b="1" dirty="0">
                <a:solidFill>
                  <a:srgbClr val="FF0000"/>
                </a:solidFill>
              </a:rPr>
              <a:t> to the e-</a:t>
            </a:r>
            <a:r>
              <a:rPr lang="cy-GB" altLang="en-US" b="1" dirty="0" err="1">
                <a:solidFill>
                  <a:srgbClr val="FF0000"/>
                </a:solidFill>
              </a:rPr>
              <a:t>reading</a:t>
            </a:r>
            <a:r>
              <a:rPr lang="cy-GB" altLang="en-US" b="1" dirty="0">
                <a:solidFill>
                  <a:srgbClr val="FF0000"/>
                </a:solidFill>
              </a:rPr>
              <a:t> </a:t>
            </a:r>
            <a:r>
              <a:rPr lang="cy-GB" altLang="en-US" b="1" dirty="0" err="1">
                <a:solidFill>
                  <a:srgbClr val="FF0000"/>
                </a:solidFill>
              </a:rPr>
              <a:t>list</a:t>
            </a:r>
            <a:r>
              <a:rPr lang="cy-GB" altLang="en-US" b="1" dirty="0">
                <a:solidFill>
                  <a:srgbClr val="FF0000"/>
                </a:solidFill>
              </a:rPr>
              <a:t> </a:t>
            </a:r>
            <a:r>
              <a:rPr lang="cy-GB" altLang="en-US" b="1" dirty="0" err="1">
                <a:solidFill>
                  <a:srgbClr val="FF0000"/>
                </a:solidFill>
              </a:rPr>
              <a:t>when</a:t>
            </a:r>
            <a:r>
              <a:rPr lang="cy-GB" altLang="en-US" b="1" dirty="0">
                <a:solidFill>
                  <a:srgbClr val="FF0000"/>
                </a:solidFill>
              </a:rPr>
              <a:t> </a:t>
            </a:r>
            <a:r>
              <a:rPr lang="cy-GB" altLang="en-US" b="1" dirty="0" err="1">
                <a:solidFill>
                  <a:srgbClr val="FF0000"/>
                </a:solidFill>
              </a:rPr>
              <a:t>Moodle</a:t>
            </a:r>
            <a:r>
              <a:rPr lang="cy-GB" altLang="en-US" b="1" dirty="0">
                <a:solidFill>
                  <a:srgbClr val="FF0000"/>
                </a:solidFill>
              </a:rPr>
              <a:t> </a:t>
            </a:r>
            <a:r>
              <a:rPr lang="cy-GB" altLang="en-US" b="1" dirty="0" err="1">
                <a:solidFill>
                  <a:srgbClr val="FF0000"/>
                </a:solidFill>
              </a:rPr>
              <a:t>page</a:t>
            </a:r>
            <a:r>
              <a:rPr lang="cy-GB" altLang="en-US" b="1" dirty="0">
                <a:solidFill>
                  <a:srgbClr val="FF0000"/>
                </a:solidFill>
              </a:rPr>
              <a:t> set-</a:t>
            </a:r>
            <a:r>
              <a:rPr lang="cy-GB" altLang="en-US" b="1" dirty="0" err="1">
                <a:solidFill>
                  <a:srgbClr val="FF0000"/>
                </a:solidFill>
              </a:rPr>
              <a:t>up</a:t>
            </a:r>
            <a:endParaRPr lang="cy-GB" altLang="en-US" b="1" dirty="0">
              <a:solidFill>
                <a:srgbClr val="FF0000"/>
              </a:solidFill>
            </a:endParaRP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9FCC59B1-1199-1185-51C7-7F708D8F02DB}"/>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6</a:t>
            </a:fld>
            <a:endParaRPr lang="en-GB" altLang="en-US" dirty="0">
              <a:solidFill>
                <a:srgbClr val="000000"/>
              </a:solidFill>
            </a:endParaRPr>
          </a:p>
        </p:txBody>
      </p:sp>
    </p:spTree>
    <p:extLst>
      <p:ext uri="{BB962C8B-B14F-4D97-AF65-F5344CB8AC3E}">
        <p14:creationId xmlns:p14="http://schemas.microsoft.com/office/powerpoint/2010/main" val="1977081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F5CDB-F0B4-77B9-995F-14B1416E81AE}"/>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F6D0E6AF-22C3-60B0-CF62-241305C4E4F5}"/>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DA85D1D4-9959-5CDF-B09F-F53366D9CD40}"/>
              </a:ext>
            </a:extLst>
          </p:cNvPr>
          <p:cNvSpPr>
            <a:spLocks noGrp="1"/>
          </p:cNvSpPr>
          <p:nvPr>
            <p:ph type="body" idx="1"/>
          </p:nvPr>
        </p:nvSpPr>
        <p:spPr>
          <a:noFill/>
        </p:spPr>
        <p:txBody>
          <a:bodyPr/>
          <a:lstStyle/>
          <a:p>
            <a:r>
              <a:rPr lang="cy-GB" altLang="en-US" dirty="0">
                <a:latin typeface="Arial" panose="020B0604020202020204" pitchFamily="34" charset="0"/>
              </a:rPr>
              <a:t>The CIPD is </a:t>
            </a:r>
            <a:r>
              <a:rPr lang="cy-GB" altLang="en-US" dirty="0" err="1">
                <a:latin typeface="Arial" panose="020B0604020202020204" pitchFamily="34" charset="0"/>
              </a:rPr>
              <a:t>one</a:t>
            </a:r>
            <a:r>
              <a:rPr lang="cy-GB" altLang="en-US" dirty="0">
                <a:latin typeface="Arial" panose="020B0604020202020204" pitchFamily="34" charset="0"/>
              </a:rPr>
              <a:t> of the </a:t>
            </a:r>
            <a:r>
              <a:rPr lang="cy-GB" altLang="en-US" dirty="0" err="1">
                <a:latin typeface="Arial" panose="020B0604020202020204" pitchFamily="34" charset="0"/>
              </a:rPr>
              <a:t>key</a:t>
            </a:r>
            <a:r>
              <a:rPr lang="cy-GB" altLang="en-US" dirty="0">
                <a:latin typeface="Arial" panose="020B0604020202020204" pitchFamily="34" charset="0"/>
              </a:rPr>
              <a:t> </a:t>
            </a:r>
            <a:r>
              <a:rPr lang="cy-GB" altLang="en-US" dirty="0" err="1">
                <a:latin typeface="Arial" panose="020B0604020202020204" pitchFamily="34" charset="0"/>
              </a:rPr>
              <a:t>sources</a:t>
            </a:r>
            <a:r>
              <a:rPr lang="cy-GB" altLang="en-US" dirty="0">
                <a:latin typeface="Arial" panose="020B0604020202020204" pitchFamily="34" charset="0"/>
              </a:rPr>
              <a:t> of </a:t>
            </a:r>
            <a:r>
              <a:rPr lang="cy-GB" altLang="en-US" dirty="0" err="1">
                <a:latin typeface="Arial" panose="020B0604020202020204" pitchFamily="34" charset="0"/>
              </a:rPr>
              <a:t>information</a:t>
            </a:r>
            <a:r>
              <a:rPr lang="cy-GB" altLang="en-US" dirty="0">
                <a:latin typeface="Arial" panose="020B0604020202020204" pitchFamily="34" charset="0"/>
              </a:rPr>
              <a:t> </a:t>
            </a:r>
            <a:r>
              <a:rPr lang="cy-GB" altLang="en-US" dirty="0" err="1">
                <a:latin typeface="Arial" panose="020B0604020202020204" pitchFamily="34" charset="0"/>
              </a:rPr>
              <a:t>for</a:t>
            </a:r>
            <a:r>
              <a:rPr lang="cy-GB" altLang="en-US" dirty="0">
                <a:latin typeface="Arial" panose="020B0604020202020204" pitchFamily="34" charset="0"/>
              </a:rPr>
              <a:t> </a:t>
            </a:r>
            <a:r>
              <a:rPr lang="cy-GB" altLang="en-US" dirty="0" err="1">
                <a:latin typeface="Arial" panose="020B0604020202020204" pitchFamily="34" charset="0"/>
              </a:rPr>
              <a:t>Continuous</a:t>
            </a:r>
            <a:r>
              <a:rPr lang="cy-GB" altLang="en-US" dirty="0">
                <a:latin typeface="Arial" panose="020B0604020202020204" pitchFamily="34" charset="0"/>
              </a:rPr>
              <a:t> Professional </a:t>
            </a:r>
            <a:r>
              <a:rPr lang="cy-GB" altLang="en-US" dirty="0" err="1">
                <a:latin typeface="Arial" panose="020B0604020202020204" pitchFamily="34" charset="0"/>
              </a:rPr>
              <a:t>Development</a:t>
            </a:r>
            <a:r>
              <a:rPr lang="cy-GB" altLang="en-US" dirty="0">
                <a:latin typeface="Arial" panose="020B0604020202020204" pitchFamily="34" charset="0"/>
              </a:rPr>
              <a:t> </a:t>
            </a:r>
            <a:r>
              <a:rPr lang="cy-GB" altLang="en-US" dirty="0" err="1">
                <a:latin typeface="Arial" panose="020B0604020202020204" pitchFamily="34" charset="0"/>
              </a:rPr>
              <a:t>and</a:t>
            </a:r>
            <a:r>
              <a:rPr lang="cy-GB" altLang="en-US" dirty="0">
                <a:latin typeface="Arial" panose="020B0604020202020204" pitchFamily="34" charset="0"/>
              </a:rPr>
              <a:t> we </a:t>
            </a:r>
            <a:r>
              <a:rPr lang="cy-GB" altLang="en-US" dirty="0" err="1">
                <a:latin typeface="Arial" panose="020B0604020202020204" pitchFamily="34" charset="0"/>
              </a:rPr>
              <a:t>will</a:t>
            </a:r>
            <a:r>
              <a:rPr lang="cy-GB" altLang="en-US" dirty="0">
                <a:latin typeface="Arial" panose="020B0604020202020204" pitchFamily="34" charset="0"/>
              </a:rPr>
              <a:t> be </a:t>
            </a:r>
            <a:r>
              <a:rPr lang="cy-GB" altLang="en-US" dirty="0" err="1">
                <a:latin typeface="Arial" panose="020B0604020202020204" pitchFamily="34" charset="0"/>
              </a:rPr>
              <a:t>returning</a:t>
            </a:r>
            <a:r>
              <a:rPr lang="cy-GB" altLang="en-US" dirty="0">
                <a:latin typeface="Arial" panose="020B0604020202020204" pitchFamily="34" charset="0"/>
              </a:rPr>
              <a:t> the CIPD as we </a:t>
            </a:r>
            <a:r>
              <a:rPr lang="cy-GB" altLang="en-US" dirty="0" err="1">
                <a:latin typeface="Arial" panose="020B0604020202020204" pitchFamily="34" charset="0"/>
              </a:rPr>
              <a:t>develop</a:t>
            </a:r>
            <a:r>
              <a:rPr lang="cy-GB" altLang="en-US" dirty="0">
                <a:latin typeface="Arial" panose="020B0604020202020204" pitchFamily="34" charset="0"/>
              </a:rPr>
              <a:t> </a:t>
            </a:r>
            <a:r>
              <a:rPr lang="cy-GB" altLang="en-US" dirty="0" err="1">
                <a:latin typeface="Arial" panose="020B0604020202020204" pitchFamily="34" charset="0"/>
              </a:rPr>
              <a:t>our</a:t>
            </a:r>
            <a:r>
              <a:rPr lang="cy-GB" altLang="en-US" dirty="0">
                <a:latin typeface="Arial" panose="020B0604020202020204" pitchFamily="34" charset="0"/>
              </a:rPr>
              <a:t> </a:t>
            </a:r>
            <a:r>
              <a:rPr lang="cy-GB" altLang="en-US" dirty="0" err="1">
                <a:latin typeface="Arial" panose="020B0604020202020204" pitchFamily="34" charset="0"/>
              </a:rPr>
              <a:t>eomplyability</a:t>
            </a:r>
            <a:r>
              <a:rPr lang="cy-GB" altLang="en-US" dirty="0">
                <a:latin typeface="Arial" panose="020B0604020202020204" pitchFamily="34" charset="0"/>
              </a:rPr>
              <a:t> </a:t>
            </a:r>
            <a:r>
              <a:rPr lang="cy-GB" altLang="en-US" dirty="0" err="1">
                <a:latin typeface="Arial" panose="020B0604020202020204" pitchFamily="34" charset="0"/>
              </a:rPr>
              <a:t>skills</a:t>
            </a:r>
            <a:r>
              <a:rPr lang="cy-GB" altLang="en-US" dirty="0">
                <a:latin typeface="Arial" panose="020B0604020202020204" pitchFamily="34" charset="0"/>
              </a:rPr>
              <a:t> </a:t>
            </a:r>
            <a:r>
              <a:rPr lang="cy-GB" altLang="en-US" dirty="0" err="1">
                <a:latin typeface="Arial" panose="020B0604020202020204" pitchFamily="34" charset="0"/>
              </a:rPr>
              <a:t>throughout</a:t>
            </a:r>
            <a:r>
              <a:rPr lang="cy-GB" altLang="en-US" dirty="0">
                <a:latin typeface="Arial" panose="020B0604020202020204" pitchFamily="34" charset="0"/>
              </a:rPr>
              <a:t> the programmes.</a:t>
            </a:r>
          </a:p>
          <a:p>
            <a:r>
              <a:rPr lang="cy-GB" altLang="en-US" dirty="0" err="1">
                <a:latin typeface="Arial" panose="020B0604020202020204" pitchFamily="34" charset="0"/>
              </a:rPr>
              <a:t>There</a:t>
            </a:r>
            <a:r>
              <a:rPr lang="cy-GB" altLang="en-US" dirty="0">
                <a:latin typeface="Arial" panose="020B0604020202020204" pitchFamily="34" charset="0"/>
              </a:rPr>
              <a:t> is </a:t>
            </a:r>
            <a:r>
              <a:rPr lang="cy-GB" altLang="en-US" dirty="0" err="1">
                <a:latin typeface="Arial" panose="020B0604020202020204" pitchFamily="34" charset="0"/>
              </a:rPr>
              <a:t>also</a:t>
            </a:r>
            <a:r>
              <a:rPr lang="cy-GB" altLang="en-US" dirty="0">
                <a:latin typeface="Arial" panose="020B0604020202020204" pitchFamily="34" charset="0"/>
              </a:rPr>
              <a:t> a PDF Resource </a:t>
            </a:r>
            <a:r>
              <a:rPr lang="cy-GB" altLang="en-US" dirty="0" err="1">
                <a:latin typeface="Arial" panose="020B0604020202020204" pitchFamily="34" charset="0"/>
              </a:rPr>
              <a:t>from</a:t>
            </a:r>
            <a:r>
              <a:rPr lang="cy-GB" altLang="en-US" dirty="0">
                <a:latin typeface="Arial" panose="020B0604020202020204" pitchFamily="34" charset="0"/>
              </a:rPr>
              <a:t> </a:t>
            </a:r>
            <a:r>
              <a:rPr lang="cy-GB" altLang="en-US" dirty="0" err="1">
                <a:latin typeface="Arial" panose="020B0604020202020204" pitchFamily="34" charset="0"/>
              </a:rPr>
              <a:t>Plymouth</a:t>
            </a:r>
            <a:r>
              <a:rPr lang="cy-GB" altLang="en-US" dirty="0">
                <a:latin typeface="Arial" panose="020B0604020202020204" pitchFamily="34" charset="0"/>
              </a:rPr>
              <a:t> </a:t>
            </a:r>
            <a:r>
              <a:rPr lang="cy-GB" altLang="en-US" dirty="0" err="1">
                <a:latin typeface="Arial" panose="020B0604020202020204" pitchFamily="34" charset="0"/>
              </a:rPr>
              <a:t>Univeristy</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a:t>
            </a:r>
            <a:r>
              <a:rPr lang="cy-GB" altLang="en-US" dirty="0" err="1">
                <a:latin typeface="Arial" panose="020B0604020202020204" pitchFamily="34" charset="0"/>
              </a:rPr>
              <a:t>should</a:t>
            </a:r>
            <a:r>
              <a:rPr lang="cy-GB" altLang="en-US" dirty="0">
                <a:latin typeface="Arial" panose="020B0604020202020204" pitchFamily="34" charset="0"/>
              </a:rPr>
              <a:t> be </a:t>
            </a:r>
            <a:r>
              <a:rPr lang="cy-GB" altLang="en-US" dirty="0" err="1">
                <a:latin typeface="Arial" panose="020B0604020202020204" pitchFamily="34" charset="0"/>
              </a:rPr>
              <a:t>on</a:t>
            </a:r>
            <a:r>
              <a:rPr lang="cy-GB" altLang="en-US" dirty="0">
                <a:latin typeface="Arial" panose="020B0604020202020204" pitchFamily="34" charset="0"/>
              </a:rPr>
              <a:t> </a:t>
            </a:r>
            <a:r>
              <a:rPr lang="cy-GB" altLang="en-US" dirty="0" err="1">
                <a:latin typeface="Arial" panose="020B0604020202020204" pitchFamily="34" charset="0"/>
              </a:rPr>
              <a:t>Moodle</a:t>
            </a:r>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B8FD2F66-BC94-BBA3-EEF4-2EBBD1465438}"/>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7</a:t>
            </a:fld>
            <a:endParaRPr lang="en-GB" altLang="en-US" dirty="0">
              <a:solidFill>
                <a:srgbClr val="000000"/>
              </a:solidFill>
            </a:endParaRPr>
          </a:p>
        </p:txBody>
      </p:sp>
    </p:spTree>
    <p:extLst>
      <p:ext uri="{BB962C8B-B14F-4D97-AF65-F5344CB8AC3E}">
        <p14:creationId xmlns:p14="http://schemas.microsoft.com/office/powerpoint/2010/main" val="992630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F7196-854B-8CA3-2725-DFA5C3DFBAB6}"/>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DB9E19EA-A5FE-AD15-D2F5-B18C6CA1947A}"/>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7D0A1A18-DDB9-97B9-2E6B-ADE11AD4A1DA}"/>
              </a:ext>
            </a:extLst>
          </p:cNvPr>
          <p:cNvSpPr>
            <a:spLocks noGrp="1"/>
          </p:cNvSpPr>
          <p:nvPr>
            <p:ph type="body" idx="1"/>
          </p:nvPr>
        </p:nvSpPr>
        <p:spPr>
          <a:noFill/>
        </p:spPr>
        <p:txBody>
          <a:bodyPr/>
          <a:lstStyle/>
          <a:p>
            <a:r>
              <a:rPr lang="cy-GB" altLang="en-US" dirty="0" err="1">
                <a:latin typeface="Arial" panose="020B0604020202020204" pitchFamily="34" charset="0"/>
              </a:rPr>
              <a:t>Point</a:t>
            </a:r>
            <a:r>
              <a:rPr lang="cy-GB" altLang="en-US" dirty="0">
                <a:latin typeface="Arial" panose="020B0604020202020204" pitchFamily="34" charset="0"/>
              </a:rPr>
              <a:t> </a:t>
            </a:r>
            <a:r>
              <a:rPr lang="cy-GB" altLang="en-US" dirty="0" err="1">
                <a:latin typeface="Arial" panose="020B0604020202020204" pitchFamily="34" charset="0"/>
              </a:rPr>
              <a:t>out</a:t>
            </a:r>
            <a:r>
              <a:rPr lang="cy-GB" altLang="en-US" dirty="0">
                <a:latin typeface="Arial" panose="020B0604020202020204" pitchFamily="34" charset="0"/>
              </a:rPr>
              <a:t> to the students </a:t>
            </a:r>
            <a:r>
              <a:rPr lang="cy-GB" altLang="en-US" dirty="0" err="1">
                <a:latin typeface="Arial" panose="020B0604020202020204" pitchFamily="34" charset="0"/>
              </a:rPr>
              <a:t>that</a:t>
            </a:r>
            <a:r>
              <a:rPr lang="cy-GB" altLang="en-US" dirty="0">
                <a:latin typeface="Arial" panose="020B0604020202020204" pitchFamily="34" charset="0"/>
              </a:rPr>
              <a:t> is </a:t>
            </a:r>
            <a:r>
              <a:rPr lang="cy-GB" altLang="en-US" dirty="0" err="1">
                <a:latin typeface="Arial" panose="020B0604020202020204" pitchFamily="34" charset="0"/>
              </a:rPr>
              <a:t>is</a:t>
            </a:r>
            <a:r>
              <a:rPr lang="cy-GB" altLang="en-US" dirty="0">
                <a:latin typeface="Arial" panose="020B0604020202020204" pitchFamily="34" charset="0"/>
              </a:rPr>
              <a:t> </a:t>
            </a:r>
            <a:r>
              <a:rPr lang="cy-GB" altLang="en-US" dirty="0" err="1">
                <a:latin typeface="Arial" panose="020B0604020202020204" pitchFamily="34" charset="0"/>
              </a:rPr>
              <a:t>an</a:t>
            </a:r>
            <a:r>
              <a:rPr lang="cy-GB" altLang="en-US" dirty="0">
                <a:latin typeface="Arial" panose="020B0604020202020204" pitchFamily="34" charset="0"/>
              </a:rPr>
              <a:t> </a:t>
            </a:r>
            <a:r>
              <a:rPr lang="cy-GB" altLang="en-US" dirty="0" err="1">
                <a:latin typeface="Arial" panose="020B0604020202020204" pitchFamily="34" charset="0"/>
              </a:rPr>
              <a:t>official</a:t>
            </a:r>
            <a:r>
              <a:rPr lang="cy-GB" altLang="en-US" dirty="0">
                <a:latin typeface="Arial" panose="020B0604020202020204" pitchFamily="34" charset="0"/>
              </a:rPr>
              <a:t> UK </a:t>
            </a:r>
            <a:r>
              <a:rPr lang="cy-GB" altLang="en-US" dirty="0" err="1">
                <a:latin typeface="Arial" panose="020B0604020202020204" pitchFamily="34" charset="0"/>
              </a:rPr>
              <a:t>Government</a:t>
            </a:r>
            <a:r>
              <a:rPr lang="cy-GB" altLang="en-US" dirty="0">
                <a:latin typeface="Arial" panose="020B0604020202020204" pitchFamily="34" charset="0"/>
              </a:rPr>
              <a:t> </a:t>
            </a:r>
            <a:r>
              <a:rPr lang="cy-GB" altLang="en-US" dirty="0" err="1">
                <a:latin typeface="Arial" panose="020B0604020202020204" pitchFamily="34" charset="0"/>
              </a:rPr>
              <a:t>source</a:t>
            </a:r>
            <a:r>
              <a:rPr lang="cy-GB" altLang="en-US" dirty="0">
                <a:latin typeface="Arial" panose="020B0604020202020204" pitchFamily="34" charset="0"/>
              </a:rPr>
              <a:t> </a:t>
            </a:r>
            <a:r>
              <a:rPr lang="cy-GB" altLang="en-US" dirty="0" err="1">
                <a:latin typeface="Arial" panose="020B0604020202020204" pitchFamily="34" charset="0"/>
              </a:rPr>
              <a:t>and</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we </a:t>
            </a:r>
            <a:r>
              <a:rPr lang="cy-GB" altLang="en-US" dirty="0" err="1">
                <a:latin typeface="Arial" panose="020B0604020202020204" pitchFamily="34" charset="0"/>
              </a:rPr>
              <a:t>will</a:t>
            </a:r>
            <a:r>
              <a:rPr lang="cy-GB" altLang="en-US" dirty="0">
                <a:latin typeface="Arial" panose="020B0604020202020204" pitchFamily="34" charset="0"/>
              </a:rPr>
              <a:t> </a:t>
            </a:r>
            <a:r>
              <a:rPr lang="cy-GB" altLang="en-US" dirty="0" err="1">
                <a:latin typeface="Arial" panose="020B0604020202020204" pitchFamily="34" charset="0"/>
              </a:rPr>
              <a:t>return</a:t>
            </a:r>
            <a:r>
              <a:rPr lang="cy-GB" altLang="en-US" dirty="0">
                <a:latin typeface="Arial" panose="020B0604020202020204" pitchFamily="34" charset="0"/>
              </a:rPr>
              <a:t> to </a:t>
            </a:r>
            <a:r>
              <a:rPr lang="cy-GB" altLang="en-US" dirty="0" err="1">
                <a:latin typeface="Arial" panose="020B0604020202020204" pitchFamily="34" charset="0"/>
              </a:rPr>
              <a:t>this</a:t>
            </a:r>
            <a:r>
              <a:rPr lang="cy-GB" altLang="en-US" dirty="0">
                <a:latin typeface="Arial" panose="020B0604020202020204" pitchFamily="34" charset="0"/>
              </a:rPr>
              <a:t> </a:t>
            </a:r>
            <a:r>
              <a:rPr lang="cy-GB" altLang="en-US" dirty="0" err="1">
                <a:latin typeface="Arial" panose="020B0604020202020204" pitchFamily="34" charset="0"/>
              </a:rPr>
              <a:t>on</a:t>
            </a:r>
            <a:r>
              <a:rPr lang="cy-GB" altLang="en-US" dirty="0">
                <a:latin typeface="Arial" panose="020B0604020202020204" pitchFamily="34" charset="0"/>
              </a:rPr>
              <a:t> a </a:t>
            </a:r>
            <a:r>
              <a:rPr lang="cy-GB" altLang="en-US" dirty="0" err="1">
                <a:latin typeface="Arial" panose="020B0604020202020204" pitchFamily="34" charset="0"/>
              </a:rPr>
              <a:t>later</a:t>
            </a:r>
            <a:r>
              <a:rPr lang="cy-GB" altLang="en-US" dirty="0">
                <a:latin typeface="Arial" panose="020B0604020202020204" pitchFamily="34" charset="0"/>
              </a:rPr>
              <a:t> </a:t>
            </a:r>
            <a:r>
              <a:rPr lang="cy-GB" altLang="en-US" dirty="0" err="1">
                <a:latin typeface="Arial" panose="020B0604020202020204" pitchFamily="34" charset="0"/>
              </a:rPr>
              <a:t>slide</a:t>
            </a:r>
            <a:r>
              <a:rPr lang="cy-GB" altLang="en-US" dirty="0">
                <a:latin typeface="Arial" panose="020B0604020202020204" pitchFamily="34" charset="0"/>
              </a:rPr>
              <a:t>.</a:t>
            </a:r>
          </a:p>
        </p:txBody>
      </p:sp>
      <p:sp>
        <p:nvSpPr>
          <p:cNvPr id="29700" name="Slide Number Placeholder 3">
            <a:extLst>
              <a:ext uri="{FF2B5EF4-FFF2-40B4-BE49-F238E27FC236}">
                <a16:creationId xmlns:a16="http://schemas.microsoft.com/office/drawing/2014/main" id="{E4AE878C-B6C6-64F2-9B3E-AB5E696F6A0D}"/>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8</a:t>
            </a:fld>
            <a:endParaRPr lang="en-GB" altLang="en-US" dirty="0">
              <a:solidFill>
                <a:srgbClr val="000000"/>
              </a:solidFill>
            </a:endParaRPr>
          </a:p>
        </p:txBody>
      </p:sp>
    </p:spTree>
    <p:extLst>
      <p:ext uri="{BB962C8B-B14F-4D97-AF65-F5344CB8AC3E}">
        <p14:creationId xmlns:p14="http://schemas.microsoft.com/office/powerpoint/2010/main" val="7449860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4949F-CD5A-29F4-EBF2-77D37FB6947F}"/>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A6D620E0-06F8-45DD-2757-79AE5DCF43AC}"/>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A12659CD-AB7D-DF77-7C11-5BAFEE46917D}"/>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0BAD6FAC-AEE2-4B56-62A5-37E862A827D6}"/>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9</a:t>
            </a:fld>
            <a:endParaRPr lang="en-GB" altLang="en-US" dirty="0">
              <a:solidFill>
                <a:srgbClr val="000000"/>
              </a:solidFill>
            </a:endParaRPr>
          </a:p>
        </p:txBody>
      </p:sp>
    </p:spTree>
    <p:extLst>
      <p:ext uri="{BB962C8B-B14F-4D97-AF65-F5344CB8AC3E}">
        <p14:creationId xmlns:p14="http://schemas.microsoft.com/office/powerpoint/2010/main" val="3964466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A2436-02A1-0BC1-DD34-8F231AB554E9}"/>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01633DEC-13EE-BA1C-6AE2-0DC86EF050FC}"/>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B8C32D1C-A456-E988-12AF-EC79005F12A9}"/>
              </a:ext>
            </a:extLst>
          </p:cNvPr>
          <p:cNvSpPr>
            <a:spLocks noGrp="1"/>
          </p:cNvSpPr>
          <p:nvPr>
            <p:ph type="body" idx="1"/>
          </p:nvPr>
        </p:nvSpPr>
        <p:spPr>
          <a:noFill/>
        </p:spPr>
        <p:txBody>
          <a:bodyPr/>
          <a:lstStyle/>
          <a:p>
            <a:r>
              <a:rPr lang="cy-GB" altLang="en-US" dirty="0" err="1">
                <a:latin typeface="Arial" panose="020B0604020202020204" pitchFamily="34" charset="0"/>
              </a:rPr>
              <a:t>Emphasise</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a:t>
            </a:r>
            <a:r>
              <a:rPr lang="cy-GB" altLang="en-US" dirty="0" err="1">
                <a:latin typeface="Arial" panose="020B0604020202020204" pitchFamily="34" charset="0"/>
              </a:rPr>
              <a:t>reflection</a:t>
            </a:r>
            <a:r>
              <a:rPr lang="cy-GB" altLang="en-US" dirty="0">
                <a:latin typeface="Arial" panose="020B0604020202020204" pitchFamily="34" charset="0"/>
              </a:rPr>
              <a:t> </a:t>
            </a:r>
            <a:r>
              <a:rPr lang="cy-GB" altLang="en-US" dirty="0" err="1">
                <a:latin typeface="Arial" panose="020B0604020202020204" pitchFamily="34" charset="0"/>
              </a:rPr>
              <a:t>stops</a:t>
            </a:r>
            <a:r>
              <a:rPr lang="cy-GB" altLang="en-US" dirty="0">
                <a:latin typeface="Arial" panose="020B0604020202020204" pitchFamily="34" charset="0"/>
              </a:rPr>
              <a:t> the </a:t>
            </a:r>
            <a:r>
              <a:rPr lang="cy-GB" altLang="en-US" dirty="0" err="1">
                <a:latin typeface="Arial" panose="020B0604020202020204" pitchFamily="34" charset="0"/>
              </a:rPr>
              <a:t>practitioner</a:t>
            </a:r>
            <a:r>
              <a:rPr lang="cy-GB" altLang="en-US" dirty="0">
                <a:latin typeface="Arial" panose="020B0604020202020204" pitchFamily="34" charset="0"/>
              </a:rPr>
              <a:t> </a:t>
            </a:r>
            <a:r>
              <a:rPr lang="cy-GB" altLang="en-US" dirty="0" err="1">
                <a:latin typeface="Arial" panose="020B0604020202020204" pitchFamily="34" charset="0"/>
              </a:rPr>
              <a:t>from</a:t>
            </a:r>
            <a:r>
              <a:rPr lang="cy-GB" altLang="en-US" dirty="0">
                <a:latin typeface="Arial" panose="020B0604020202020204" pitchFamily="34" charset="0"/>
              </a:rPr>
              <a:t> </a:t>
            </a:r>
            <a:r>
              <a:rPr lang="cy-GB" altLang="en-US" dirty="0" err="1">
                <a:latin typeface="Arial" panose="020B0604020202020204" pitchFamily="34" charset="0"/>
              </a:rPr>
              <a:t>cutting</a:t>
            </a:r>
            <a:r>
              <a:rPr lang="cy-GB" altLang="en-US" dirty="0">
                <a:latin typeface="Arial" panose="020B0604020202020204" pitchFamily="34" charset="0"/>
              </a:rPr>
              <a:t> </a:t>
            </a:r>
            <a:r>
              <a:rPr lang="cy-GB" altLang="en-US" dirty="0" err="1">
                <a:latin typeface="Arial" panose="020B0604020202020204" pitchFamily="34" charset="0"/>
              </a:rPr>
              <a:t>corners</a:t>
            </a:r>
            <a:r>
              <a:rPr lang="cy-GB" altLang="en-US" dirty="0">
                <a:latin typeface="Arial" panose="020B0604020202020204" pitchFamily="34" charset="0"/>
              </a:rPr>
              <a:t>, </a:t>
            </a:r>
            <a:r>
              <a:rPr lang="cy-GB" altLang="en-US" dirty="0" err="1">
                <a:latin typeface="Arial" panose="020B0604020202020204" pitchFamily="34" charset="0"/>
              </a:rPr>
              <a:t>making</a:t>
            </a:r>
            <a:r>
              <a:rPr lang="cy-GB" altLang="en-US" dirty="0">
                <a:latin typeface="Arial" panose="020B0604020202020204" pitchFamily="34" charset="0"/>
              </a:rPr>
              <a:t> </a:t>
            </a:r>
            <a:r>
              <a:rPr lang="cy-GB" altLang="en-US" dirty="0" err="1">
                <a:latin typeface="Arial" panose="020B0604020202020204" pitchFamily="34" charset="0"/>
              </a:rPr>
              <a:t>mistakes</a:t>
            </a:r>
            <a:r>
              <a:rPr lang="cy-GB" altLang="en-US" dirty="0">
                <a:latin typeface="Arial" panose="020B0604020202020204" pitchFamily="34" charset="0"/>
              </a:rPr>
              <a:t> etc.</a:t>
            </a:r>
          </a:p>
        </p:txBody>
      </p:sp>
      <p:sp>
        <p:nvSpPr>
          <p:cNvPr id="29700" name="Slide Number Placeholder 3">
            <a:extLst>
              <a:ext uri="{FF2B5EF4-FFF2-40B4-BE49-F238E27FC236}">
                <a16:creationId xmlns:a16="http://schemas.microsoft.com/office/drawing/2014/main" id="{7A9EA2A5-2546-EAAB-1138-06D691632AF6}"/>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10</a:t>
            </a:fld>
            <a:endParaRPr lang="en-GB" altLang="en-US" dirty="0">
              <a:solidFill>
                <a:srgbClr val="000000"/>
              </a:solidFill>
            </a:endParaRPr>
          </a:p>
        </p:txBody>
      </p:sp>
    </p:spTree>
    <p:extLst>
      <p:ext uri="{BB962C8B-B14F-4D97-AF65-F5344CB8AC3E}">
        <p14:creationId xmlns:p14="http://schemas.microsoft.com/office/powerpoint/2010/main" val="4224259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0D9AD-0655-D3B4-9809-B4D78F354F5A}"/>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90E6BB5-7B81-400E-A6E7-4AE211D03ECB}"/>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F35EAECB-02F5-4DB9-3348-F51A15427012}"/>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85140832-72C3-EB17-BB12-1CFCB8B45B0E}"/>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11</a:t>
            </a:fld>
            <a:endParaRPr lang="en-GB" altLang="en-US" dirty="0">
              <a:solidFill>
                <a:srgbClr val="000000"/>
              </a:solidFill>
            </a:endParaRPr>
          </a:p>
        </p:txBody>
      </p:sp>
    </p:spTree>
    <p:extLst>
      <p:ext uri="{BB962C8B-B14F-4D97-AF65-F5344CB8AC3E}">
        <p14:creationId xmlns:p14="http://schemas.microsoft.com/office/powerpoint/2010/main" val="4129992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472C6-2FCD-7123-18DF-9476729B89CA}"/>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D5E4372-C0B1-9DA9-152B-7960E8178B32}"/>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68C30EAA-AA24-1336-6BAE-6629670F1439}"/>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CD21EC3E-29DA-AA22-BD3F-30F1A65F4B6C}"/>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12</a:t>
            </a:fld>
            <a:endParaRPr lang="en-GB" altLang="en-US" dirty="0">
              <a:solidFill>
                <a:srgbClr val="000000"/>
              </a:solidFill>
            </a:endParaRPr>
          </a:p>
        </p:txBody>
      </p:sp>
    </p:spTree>
    <p:extLst>
      <p:ext uri="{BB962C8B-B14F-4D97-AF65-F5344CB8AC3E}">
        <p14:creationId xmlns:p14="http://schemas.microsoft.com/office/powerpoint/2010/main" val="5170394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44412-3473-DF3F-5ABA-D201A3AFBE10}"/>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E342E186-D601-14E9-D5E2-F9A05AFA49BC}"/>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89AFAD9B-2E62-5B73-EF71-D961FA5C05F9}"/>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1378FA6C-604A-F94E-B06D-9D1FE48AEA78}"/>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13</a:t>
            </a:fld>
            <a:endParaRPr lang="en-GB" altLang="en-US" dirty="0">
              <a:solidFill>
                <a:srgbClr val="000000"/>
              </a:solidFill>
            </a:endParaRPr>
          </a:p>
        </p:txBody>
      </p:sp>
    </p:spTree>
    <p:extLst>
      <p:ext uri="{BB962C8B-B14F-4D97-AF65-F5344CB8AC3E}">
        <p14:creationId xmlns:p14="http://schemas.microsoft.com/office/powerpoint/2010/main" val="33978348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5BE94-3BD0-B788-DC26-E42D46CFAFA0}"/>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B2D5AF7E-5F45-6CDF-9206-B012DC62A0E0}"/>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7A567E6F-1D98-58F3-DB9D-D27E0E22B798}"/>
              </a:ext>
            </a:extLst>
          </p:cNvPr>
          <p:cNvSpPr>
            <a:spLocks noGrp="1"/>
          </p:cNvSpPr>
          <p:nvPr>
            <p:ph type="body" idx="1"/>
          </p:nvPr>
        </p:nvSpPr>
        <p:spPr>
          <a:noFill/>
        </p:spPr>
        <p:txBody>
          <a:bodyPr/>
          <a:lstStyle/>
          <a:p>
            <a:pPr fontAlgn="t"/>
            <a:r>
              <a:rPr lang="en-GB" sz="1800" b="1" i="0" kern="1200" dirty="0">
                <a:solidFill>
                  <a:schemeClr val="tx1"/>
                </a:solidFill>
                <a:effectLst/>
                <a:latin typeface="Arial" panose="020B0604020202020204" pitchFamily="34" charset="0"/>
                <a:ea typeface="+mn-ea"/>
                <a:cs typeface="+mn-cs"/>
              </a:rPr>
              <a:t>Reflection </a:t>
            </a:r>
            <a:r>
              <a:rPr lang="en-GB" sz="1800" b="1" i="1" kern="1200" dirty="0">
                <a:solidFill>
                  <a:schemeClr val="tx1"/>
                </a:solidFill>
                <a:effectLst/>
                <a:latin typeface="Arial" panose="020B0604020202020204" pitchFamily="34" charset="0"/>
                <a:ea typeface="+mn-ea"/>
                <a:cs typeface="+mn-cs"/>
              </a:rPr>
              <a:t>on</a:t>
            </a:r>
            <a:r>
              <a:rPr lang="en-GB" sz="1800" b="1" i="0" kern="1200" dirty="0">
                <a:solidFill>
                  <a:schemeClr val="tx1"/>
                </a:solidFill>
                <a:effectLst/>
                <a:latin typeface="Arial" panose="020B0604020202020204" pitchFamily="34" charset="0"/>
                <a:ea typeface="+mn-ea"/>
                <a:cs typeface="+mn-cs"/>
              </a:rPr>
              <a:t> action</a:t>
            </a:r>
            <a:r>
              <a:rPr lang="en-GB" sz="1800" b="0" i="0" kern="1200" dirty="0">
                <a:solidFill>
                  <a:schemeClr val="tx1"/>
                </a:solidFill>
                <a:effectLst/>
                <a:latin typeface="Arial" panose="020B0604020202020204" pitchFamily="34" charset="0"/>
                <a:ea typeface="+mn-ea"/>
                <a:cs typeface="+mn-cs"/>
              </a:rPr>
              <a:t>: Looking back after an event to analyse what happened, why it happened, and how practice can be improved in the future.</a:t>
            </a:r>
          </a:p>
          <a:p>
            <a:pPr fontAlgn="t"/>
            <a:r>
              <a:rPr lang="en-GB" sz="1800" b="1" i="0" kern="1200" dirty="0">
                <a:solidFill>
                  <a:schemeClr val="tx1"/>
                </a:solidFill>
                <a:effectLst/>
                <a:latin typeface="Arial" panose="020B0604020202020204" pitchFamily="34" charset="0"/>
                <a:ea typeface="+mn-ea"/>
                <a:cs typeface="+mn-cs"/>
              </a:rPr>
              <a:t>Reflection </a:t>
            </a:r>
            <a:r>
              <a:rPr lang="en-GB" sz="1800" b="1" i="1" kern="1200" dirty="0">
                <a:solidFill>
                  <a:schemeClr val="tx1"/>
                </a:solidFill>
                <a:effectLst/>
                <a:latin typeface="Arial" panose="020B0604020202020204" pitchFamily="34" charset="0"/>
                <a:ea typeface="+mn-ea"/>
                <a:cs typeface="+mn-cs"/>
              </a:rPr>
              <a:t>for</a:t>
            </a:r>
            <a:r>
              <a:rPr lang="en-GB" sz="1800" b="1" i="0" kern="1200" dirty="0">
                <a:solidFill>
                  <a:schemeClr val="tx1"/>
                </a:solidFill>
                <a:effectLst/>
                <a:latin typeface="Arial" panose="020B0604020202020204" pitchFamily="34" charset="0"/>
                <a:ea typeface="+mn-ea"/>
                <a:cs typeface="+mn-cs"/>
              </a:rPr>
              <a:t> action</a:t>
            </a:r>
            <a:r>
              <a:rPr lang="en-GB" sz="1800" b="0" i="0" kern="1200" dirty="0">
                <a:solidFill>
                  <a:schemeClr val="tx1"/>
                </a:solidFill>
                <a:effectLst/>
                <a:latin typeface="Arial" panose="020B0604020202020204" pitchFamily="34" charset="0"/>
                <a:ea typeface="+mn-ea"/>
                <a:cs typeface="+mn-cs"/>
              </a:rPr>
              <a:t>: Using insights gained from reflection (especially on action) to plan and inform future actions, improving decision-making and professional practice going forward.</a:t>
            </a:r>
          </a:p>
          <a:p>
            <a:pPr marL="0" marR="0" lvl="0" indent="0" algn="l" defTabSz="914400" rtl="0" eaLnBrk="1" fontAlgn="t" latinLnBrk="0" hangingPunct="1">
              <a:lnSpc>
                <a:spcPct val="100000"/>
              </a:lnSpc>
              <a:spcBef>
                <a:spcPts val="600"/>
              </a:spcBef>
              <a:spcAft>
                <a:spcPts val="600"/>
              </a:spcAft>
              <a:buClrTx/>
              <a:buSzTx/>
              <a:buFont typeface="Arial" panose="020B0604020202020204" pitchFamily="34" charset="0"/>
              <a:buChar char="•"/>
              <a:tabLst/>
              <a:defRPr/>
            </a:pPr>
            <a:r>
              <a:rPr lang="en-GB" sz="1800" b="1" i="0" kern="1200" dirty="0">
                <a:solidFill>
                  <a:schemeClr val="tx1"/>
                </a:solidFill>
                <a:effectLst/>
                <a:latin typeface="Arial" panose="020B0604020202020204" pitchFamily="34" charset="0"/>
                <a:ea typeface="+mn-ea"/>
                <a:cs typeface="+mn-cs"/>
              </a:rPr>
              <a:t>Reflection </a:t>
            </a:r>
            <a:r>
              <a:rPr lang="en-GB" sz="1800" b="1" i="1" kern="1200" dirty="0">
                <a:solidFill>
                  <a:schemeClr val="tx1"/>
                </a:solidFill>
                <a:effectLst/>
                <a:latin typeface="Arial" panose="020B0604020202020204" pitchFamily="34" charset="0"/>
                <a:ea typeface="+mn-ea"/>
                <a:cs typeface="+mn-cs"/>
              </a:rPr>
              <a:t>in</a:t>
            </a:r>
            <a:r>
              <a:rPr lang="en-GB" sz="1800" b="1" i="0" kern="1200" dirty="0">
                <a:solidFill>
                  <a:schemeClr val="tx1"/>
                </a:solidFill>
                <a:effectLst/>
                <a:latin typeface="Arial" panose="020B0604020202020204" pitchFamily="34" charset="0"/>
                <a:ea typeface="+mn-ea"/>
                <a:cs typeface="+mn-cs"/>
              </a:rPr>
              <a:t> action</a:t>
            </a:r>
            <a:r>
              <a:rPr lang="en-GB" sz="1800" b="0" i="0" kern="1200" dirty="0">
                <a:solidFill>
                  <a:schemeClr val="tx1"/>
                </a:solidFill>
                <a:effectLst/>
                <a:latin typeface="Arial" panose="020B0604020202020204" pitchFamily="34" charset="0"/>
                <a:ea typeface="+mn-ea"/>
                <a:cs typeface="+mn-cs"/>
              </a:rPr>
              <a:t>: Thinking on your feet while actively engaged in practice—adapting, experimenting, and responding to situations as they unfold.</a:t>
            </a:r>
          </a:p>
          <a:p>
            <a:pPr fontAlgn="t"/>
            <a:endParaRPr lang="en-GB" sz="1800" b="0" i="0" kern="1200" dirty="0">
              <a:solidFill>
                <a:schemeClr val="tx1"/>
              </a:solidFill>
              <a:effectLst/>
              <a:latin typeface="Arial" panose="020B0604020202020204" pitchFamily="34" charset="0"/>
              <a:ea typeface="+mn-ea"/>
              <a:cs typeface="+mn-cs"/>
            </a:endParaRP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64479D37-C76A-094C-B1CD-ADE994808825}"/>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14</a:t>
            </a:fld>
            <a:endParaRPr lang="en-GB" altLang="en-US" dirty="0">
              <a:solidFill>
                <a:srgbClr val="000000"/>
              </a:solidFill>
            </a:endParaRPr>
          </a:p>
        </p:txBody>
      </p:sp>
    </p:spTree>
    <p:extLst>
      <p:ext uri="{BB962C8B-B14F-4D97-AF65-F5344CB8AC3E}">
        <p14:creationId xmlns:p14="http://schemas.microsoft.com/office/powerpoint/2010/main" val="47758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F6692-EBA3-4C96-37A3-B016C4DA3719}"/>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AB25047B-4B13-5DF4-71F7-0AAA6B3387E3}"/>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5B29C856-C6E5-BFD1-B6FA-1370C5BCBF10}"/>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8DBE5AE8-C9A3-CF47-0A72-0C02B8DE2648}"/>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15</a:t>
            </a:fld>
            <a:endParaRPr lang="en-GB" altLang="en-US" dirty="0">
              <a:solidFill>
                <a:srgbClr val="000000"/>
              </a:solidFill>
            </a:endParaRPr>
          </a:p>
        </p:txBody>
      </p:sp>
    </p:spTree>
    <p:extLst>
      <p:ext uri="{BB962C8B-B14F-4D97-AF65-F5344CB8AC3E}">
        <p14:creationId xmlns:p14="http://schemas.microsoft.com/office/powerpoint/2010/main" val="20952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A63D7-1E36-7ADD-A66B-BDCB07E95443}"/>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F490736-B5EB-E7E2-ACCD-2E826A802316}"/>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01777489-C673-E760-F1B1-D349A8E42D74}"/>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FD2310C9-EEF8-7032-56DA-8468555AD522}"/>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16</a:t>
            </a:fld>
            <a:endParaRPr lang="en-GB" altLang="en-US" dirty="0">
              <a:solidFill>
                <a:srgbClr val="000000"/>
              </a:solidFill>
            </a:endParaRPr>
          </a:p>
        </p:txBody>
      </p:sp>
    </p:spTree>
    <p:extLst>
      <p:ext uri="{BB962C8B-B14F-4D97-AF65-F5344CB8AC3E}">
        <p14:creationId xmlns:p14="http://schemas.microsoft.com/office/powerpoint/2010/main" val="38935107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105A2-A44D-66D9-5C42-FC24CFC4D121}"/>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02529B24-5E4D-BACE-BC46-15951FB66142}"/>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FACECE85-E31A-713C-B99A-F448E0C2D6AB}"/>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235562D2-70C2-39FF-9BE1-7E13C89CC210}"/>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17</a:t>
            </a:fld>
            <a:endParaRPr lang="en-GB" altLang="en-US" dirty="0">
              <a:solidFill>
                <a:srgbClr val="000000"/>
              </a:solidFill>
            </a:endParaRPr>
          </a:p>
        </p:txBody>
      </p:sp>
    </p:spTree>
    <p:extLst>
      <p:ext uri="{BB962C8B-B14F-4D97-AF65-F5344CB8AC3E}">
        <p14:creationId xmlns:p14="http://schemas.microsoft.com/office/powerpoint/2010/main" val="17633859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E5E44-BB86-961A-6296-9BEA7961C1E4}"/>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1F20A352-21BF-6270-5256-CF1187FE6068}"/>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363EFF74-9BCA-76F8-FD72-D94A55B4CA3A}"/>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29597F54-428F-F479-0350-A7ED919B89A5}"/>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18</a:t>
            </a:fld>
            <a:endParaRPr lang="en-GB" altLang="en-US" dirty="0">
              <a:solidFill>
                <a:srgbClr val="000000"/>
              </a:solidFill>
            </a:endParaRPr>
          </a:p>
        </p:txBody>
      </p:sp>
    </p:spTree>
    <p:extLst>
      <p:ext uri="{BB962C8B-B14F-4D97-AF65-F5344CB8AC3E}">
        <p14:creationId xmlns:p14="http://schemas.microsoft.com/office/powerpoint/2010/main" val="7060019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66986-D00A-8891-9DF3-3C228658DF80}"/>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C1C7088E-6B11-1A34-791A-8ECADF2EFF4A}"/>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2152B9E6-B362-DE49-ACF7-0600B499C463}"/>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F11B3B87-28BB-3931-EFA6-1A09BC803CC0}"/>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19</a:t>
            </a:fld>
            <a:endParaRPr lang="en-GB" altLang="en-US" dirty="0">
              <a:solidFill>
                <a:srgbClr val="000000"/>
              </a:solidFill>
            </a:endParaRPr>
          </a:p>
        </p:txBody>
      </p:sp>
    </p:spTree>
    <p:extLst>
      <p:ext uri="{BB962C8B-B14F-4D97-AF65-F5344CB8AC3E}">
        <p14:creationId xmlns:p14="http://schemas.microsoft.com/office/powerpoint/2010/main" val="703501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88881-E952-82B9-BCBE-8E3D8B5B9D8F}"/>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BF8231EF-5DF5-4606-4B68-C6DE9C242B9C}"/>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CE8CAB58-3EE7-67DB-CFC4-99A5183945CC}"/>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C3868821-D75F-A14C-BF2A-BFE6172535C2}"/>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20</a:t>
            </a:fld>
            <a:endParaRPr lang="en-GB" altLang="en-US" dirty="0">
              <a:solidFill>
                <a:srgbClr val="000000"/>
              </a:solidFill>
            </a:endParaRPr>
          </a:p>
        </p:txBody>
      </p:sp>
    </p:spTree>
    <p:extLst>
      <p:ext uri="{BB962C8B-B14F-4D97-AF65-F5344CB8AC3E}">
        <p14:creationId xmlns:p14="http://schemas.microsoft.com/office/powerpoint/2010/main" val="1823100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E95D3-5371-35E3-46DB-C02C1F048A09}"/>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DEAFD6C3-4774-B78C-C0BC-6C832A609D12}"/>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C09857FE-38EF-538B-DE33-96D12C32B47C}"/>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30039037-BA07-6ACF-8B0D-90D016A4EF61}"/>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21</a:t>
            </a:fld>
            <a:endParaRPr lang="en-GB" altLang="en-US" dirty="0">
              <a:solidFill>
                <a:srgbClr val="000000"/>
              </a:solidFill>
            </a:endParaRPr>
          </a:p>
        </p:txBody>
      </p:sp>
    </p:spTree>
    <p:extLst>
      <p:ext uri="{BB962C8B-B14F-4D97-AF65-F5344CB8AC3E}">
        <p14:creationId xmlns:p14="http://schemas.microsoft.com/office/powerpoint/2010/main" val="5204729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42B5D-D879-0795-D0E7-CD99B5C1742A}"/>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646AA6A4-48C9-FE0E-CB2F-1A65B4D641AE}"/>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CAE4A754-412D-9884-7CDC-2872CE848585}"/>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AB23F2C6-6B86-54FF-8CD2-74DE965B9D11}"/>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22</a:t>
            </a:fld>
            <a:endParaRPr lang="en-GB" altLang="en-US" dirty="0">
              <a:solidFill>
                <a:srgbClr val="000000"/>
              </a:solidFill>
            </a:endParaRPr>
          </a:p>
        </p:txBody>
      </p:sp>
    </p:spTree>
    <p:extLst>
      <p:ext uri="{BB962C8B-B14F-4D97-AF65-F5344CB8AC3E}">
        <p14:creationId xmlns:p14="http://schemas.microsoft.com/office/powerpoint/2010/main" val="17035130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771E2-A8D0-D2B7-C809-332675C4D805}"/>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F7474194-A8A0-DAF5-C4E3-9864350FDDAA}"/>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8C4FD972-44F1-48E3-C585-2D6057E74D5B}"/>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80DCFC44-3D49-C95C-8613-743C46B79E73}"/>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23</a:t>
            </a:fld>
            <a:endParaRPr lang="en-GB" altLang="en-US" dirty="0">
              <a:solidFill>
                <a:srgbClr val="000000"/>
              </a:solidFill>
            </a:endParaRPr>
          </a:p>
        </p:txBody>
      </p:sp>
    </p:spTree>
    <p:extLst>
      <p:ext uri="{BB962C8B-B14F-4D97-AF65-F5344CB8AC3E}">
        <p14:creationId xmlns:p14="http://schemas.microsoft.com/office/powerpoint/2010/main" val="20267995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5C95A-525D-611B-E2CC-5087B59D87BB}"/>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B0518FD6-F5EC-7240-C671-F5BF24225C75}"/>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D0FB4CB6-FB7C-6197-5BE4-3AD0D71DB167}"/>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27ED0BFA-F979-6EE3-D585-583C901BD135}"/>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24</a:t>
            </a:fld>
            <a:endParaRPr lang="en-GB" altLang="en-US" dirty="0">
              <a:solidFill>
                <a:srgbClr val="000000"/>
              </a:solidFill>
            </a:endParaRPr>
          </a:p>
        </p:txBody>
      </p:sp>
    </p:spTree>
    <p:extLst>
      <p:ext uri="{BB962C8B-B14F-4D97-AF65-F5344CB8AC3E}">
        <p14:creationId xmlns:p14="http://schemas.microsoft.com/office/powerpoint/2010/main" val="2337189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494F8-8C29-C375-2BBA-C6FF006F98F7}"/>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AB3D3D7-4D58-4C06-A363-4EB19507981C}"/>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2ED0EDE9-B4AB-EAB1-6B93-54CC9D9C51E8}"/>
              </a:ext>
            </a:extLst>
          </p:cNvPr>
          <p:cNvSpPr>
            <a:spLocks noGrp="1"/>
          </p:cNvSpPr>
          <p:nvPr>
            <p:ph type="body" idx="1"/>
          </p:nvPr>
        </p:nvSpPr>
        <p:spPr>
          <a:noFill/>
        </p:spPr>
        <p:txBody>
          <a:bodyPr/>
          <a:lstStyle/>
          <a:p>
            <a:r>
              <a:rPr lang="cy-GB" altLang="en-US" dirty="0" err="1">
                <a:latin typeface="Arial" panose="020B0604020202020204" pitchFamily="34" charset="0"/>
              </a:rPr>
              <a:t>Handout</a:t>
            </a:r>
            <a:r>
              <a:rPr lang="cy-GB" altLang="en-US" dirty="0">
                <a:latin typeface="Arial" panose="020B0604020202020204" pitchFamily="34" charset="0"/>
              </a:rPr>
              <a:t> the </a:t>
            </a:r>
            <a:r>
              <a:rPr lang="cy-GB" altLang="en-US" dirty="0" err="1">
                <a:latin typeface="Arial" panose="020B0604020202020204" pitchFamily="34" charset="0"/>
              </a:rPr>
              <a:t>Guided</a:t>
            </a:r>
            <a:r>
              <a:rPr lang="cy-GB" altLang="en-US" dirty="0">
                <a:latin typeface="Arial" panose="020B0604020202020204" pitchFamily="34" charset="0"/>
              </a:rPr>
              <a:t> </a:t>
            </a:r>
            <a:r>
              <a:rPr lang="cy-GB" altLang="en-US" dirty="0" err="1">
                <a:latin typeface="Arial" panose="020B0604020202020204" pitchFamily="34" charset="0"/>
              </a:rPr>
              <a:t>Study</a:t>
            </a:r>
            <a:r>
              <a:rPr lang="cy-GB" altLang="en-US" dirty="0">
                <a:latin typeface="Arial" panose="020B0604020202020204" pitchFamily="34" charset="0"/>
              </a:rPr>
              <a:t> </a:t>
            </a:r>
            <a:r>
              <a:rPr lang="cy-GB" altLang="en-US" dirty="0" err="1">
                <a:latin typeface="Arial" panose="020B0604020202020204" pitchFamily="34" charset="0"/>
              </a:rPr>
              <a:t>Sheet</a:t>
            </a:r>
            <a:r>
              <a:rPr lang="cy-GB" altLang="en-US" dirty="0">
                <a:latin typeface="Arial" panose="020B0604020202020204" pitchFamily="34" charset="0"/>
              </a:rPr>
              <a:t> 2 – Internet </a:t>
            </a:r>
            <a:r>
              <a:rPr lang="cy-GB" altLang="en-US" dirty="0" err="1">
                <a:latin typeface="Arial" panose="020B0604020202020204" pitchFamily="34" charset="0"/>
              </a:rPr>
              <a:t>Sources</a:t>
            </a:r>
            <a:endParaRPr lang="cy-GB" altLang="en-US" dirty="0">
              <a:latin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cy-GB" altLang="en-US" dirty="0">
                <a:latin typeface="Arial" panose="020B0604020202020204" pitchFamily="34" charset="0"/>
              </a:rPr>
              <a:t>N.B. </a:t>
            </a:r>
            <a:r>
              <a:rPr lang="cy-GB" altLang="en-US" dirty="0" err="1">
                <a:latin typeface="Arial" panose="020B0604020202020204" pitchFamily="34" charset="0"/>
              </a:rPr>
              <a:t>There</a:t>
            </a:r>
            <a:r>
              <a:rPr lang="cy-GB" altLang="en-US" dirty="0">
                <a:latin typeface="Arial" panose="020B0604020202020204" pitchFamily="34" charset="0"/>
              </a:rPr>
              <a:t> is a </a:t>
            </a:r>
            <a:r>
              <a:rPr lang="cy-GB" altLang="en-US" dirty="0" err="1">
                <a:latin typeface="Arial" panose="020B0604020202020204" pitchFamily="34" charset="0"/>
              </a:rPr>
              <a:t>problemmatic</a:t>
            </a:r>
            <a:r>
              <a:rPr lang="cy-GB" altLang="en-US" dirty="0">
                <a:latin typeface="Arial" panose="020B0604020202020204" pitchFamily="34" charset="0"/>
              </a:rPr>
              <a:t> </a:t>
            </a:r>
            <a:r>
              <a:rPr lang="cy-GB" altLang="en-US" dirty="0" err="1">
                <a:latin typeface="Arial" panose="020B0604020202020204" pitchFamily="34" charset="0"/>
              </a:rPr>
              <a:t>answer</a:t>
            </a:r>
            <a:r>
              <a:rPr lang="cy-GB" altLang="en-US" dirty="0">
                <a:latin typeface="Arial" panose="020B0604020202020204" pitchFamily="34" charset="0"/>
              </a:rPr>
              <a:t> </a:t>
            </a:r>
            <a:r>
              <a:rPr lang="cy-GB" altLang="en-US" dirty="0" err="1">
                <a:latin typeface="Arial" panose="020B0604020202020204" pitchFamily="34" charset="0"/>
              </a:rPr>
              <a:t>in</a:t>
            </a:r>
            <a:r>
              <a:rPr lang="cy-GB" altLang="en-US" dirty="0">
                <a:latin typeface="Arial" panose="020B0604020202020204" pitchFamily="34" charset="0"/>
              </a:rPr>
              <a:t> </a:t>
            </a:r>
            <a:r>
              <a:rPr lang="cy-GB" altLang="en-US" dirty="0" err="1">
                <a:latin typeface="Arial" panose="020B0604020202020204" pitchFamily="34" charset="0"/>
              </a:rPr>
              <a:t>Section</a:t>
            </a:r>
            <a:r>
              <a:rPr lang="cy-GB" altLang="en-US" dirty="0">
                <a:latin typeface="Arial" panose="020B0604020202020204" pitchFamily="34" charset="0"/>
              </a:rPr>
              <a:t> 3. The </a:t>
            </a:r>
            <a:r>
              <a:rPr lang="cy-GB" altLang="en-US" dirty="0" err="1">
                <a:latin typeface="Arial" panose="020B0604020202020204" pitchFamily="34" charset="0"/>
              </a:rPr>
              <a:t>Equality</a:t>
            </a:r>
            <a:r>
              <a:rPr lang="cy-GB" altLang="en-US" dirty="0">
                <a:latin typeface="Arial" panose="020B0604020202020204" pitchFamily="34" charset="0"/>
              </a:rPr>
              <a:t> &amp; </a:t>
            </a:r>
            <a:r>
              <a:rPr lang="cy-GB" altLang="en-US" dirty="0" err="1">
                <a:latin typeface="Arial" panose="020B0604020202020204" pitchFamily="34" charset="0"/>
              </a:rPr>
              <a:t>Human</a:t>
            </a:r>
            <a:r>
              <a:rPr lang="cy-GB" altLang="en-US" dirty="0">
                <a:latin typeface="Arial" panose="020B0604020202020204" pitchFamily="34" charset="0"/>
              </a:rPr>
              <a:t> </a:t>
            </a:r>
            <a:r>
              <a:rPr lang="cy-GB" altLang="en-US" dirty="0" err="1">
                <a:latin typeface="Arial" panose="020B0604020202020204" pitchFamily="34" charset="0"/>
              </a:rPr>
              <a:t>Rights</a:t>
            </a:r>
            <a:r>
              <a:rPr lang="cy-GB" altLang="en-US" dirty="0">
                <a:latin typeface="Arial" panose="020B0604020202020204" pitchFamily="34" charset="0"/>
              </a:rPr>
              <a:t> </a:t>
            </a:r>
            <a:r>
              <a:rPr lang="cy-GB" altLang="en-US" dirty="0" err="1">
                <a:latin typeface="Arial" panose="020B0604020202020204" pitchFamily="34" charset="0"/>
              </a:rPr>
              <a:t>Commission</a:t>
            </a:r>
            <a:r>
              <a:rPr lang="cy-GB" altLang="en-US" dirty="0">
                <a:latin typeface="Arial" panose="020B0604020202020204" pitchFamily="34" charset="0"/>
              </a:rPr>
              <a:t> is a </a:t>
            </a:r>
            <a:r>
              <a:rPr lang="cy-GB" altLang="en-US" dirty="0" err="1">
                <a:latin typeface="Arial" panose="020B0604020202020204" pitchFamily="34" charset="0"/>
              </a:rPr>
              <a:t>statutory</a:t>
            </a:r>
            <a:r>
              <a:rPr lang="cy-GB" altLang="en-US" dirty="0">
                <a:latin typeface="Arial" panose="020B0604020202020204" pitchFamily="34" charset="0"/>
              </a:rPr>
              <a:t> </a:t>
            </a:r>
            <a:r>
              <a:rPr lang="cy-GB" altLang="en-US" dirty="0" err="1">
                <a:latin typeface="Arial" panose="020B0604020202020204" pitchFamily="34" charset="0"/>
              </a:rPr>
              <a:t>body</a:t>
            </a:r>
            <a:r>
              <a:rPr lang="cy-GB" altLang="en-US" dirty="0">
                <a:latin typeface="Arial" panose="020B0604020202020204" pitchFamily="34" charset="0"/>
              </a:rPr>
              <a:t> (or QUANGO) </a:t>
            </a:r>
            <a:r>
              <a:rPr lang="cy-GB" altLang="en-US" dirty="0" err="1">
                <a:latin typeface="Arial" panose="020B0604020202020204" pitchFamily="34" charset="0"/>
              </a:rPr>
              <a:t>and</a:t>
            </a:r>
            <a:r>
              <a:rPr lang="cy-GB" altLang="en-US" dirty="0">
                <a:latin typeface="Arial" panose="020B0604020202020204" pitchFamily="34" charset="0"/>
              </a:rPr>
              <a:t> is </a:t>
            </a:r>
            <a:r>
              <a:rPr lang="cy-GB" altLang="en-US" dirty="0" err="1">
                <a:latin typeface="Arial" panose="020B0604020202020204" pitchFamily="34" charset="0"/>
              </a:rPr>
              <a:t>therefore</a:t>
            </a:r>
            <a:r>
              <a:rPr lang="cy-GB" altLang="en-US" dirty="0">
                <a:latin typeface="Arial" panose="020B0604020202020204" pitchFamily="34" charset="0"/>
              </a:rPr>
              <a:t> </a:t>
            </a:r>
            <a:r>
              <a:rPr lang="cy-GB" altLang="en-US" dirty="0" err="1">
                <a:latin typeface="Arial" panose="020B0604020202020204" pitchFamily="34" charset="0"/>
              </a:rPr>
              <a:t>an</a:t>
            </a:r>
            <a:r>
              <a:rPr lang="cy-GB" altLang="en-US" dirty="0">
                <a:latin typeface="Arial" panose="020B0604020202020204" pitchFamily="34" charset="0"/>
              </a:rPr>
              <a:t> </a:t>
            </a:r>
            <a:r>
              <a:rPr lang="cy-GB" altLang="en-US" dirty="0" err="1">
                <a:latin typeface="Arial" panose="020B0604020202020204" pitchFamily="34" charset="0"/>
              </a:rPr>
              <a:t>appropriate</a:t>
            </a:r>
            <a:r>
              <a:rPr lang="cy-GB" altLang="en-US" dirty="0">
                <a:latin typeface="Arial" panose="020B0604020202020204" pitchFamily="34" charset="0"/>
              </a:rPr>
              <a:t> </a:t>
            </a:r>
            <a:r>
              <a:rPr lang="cy-GB" altLang="en-US" dirty="0" err="1">
                <a:latin typeface="Arial" panose="020B0604020202020204" pitchFamily="34" charset="0"/>
              </a:rPr>
              <a:t>source</a:t>
            </a:r>
            <a:r>
              <a:rPr lang="cy-GB" altLang="en-US" dirty="0">
                <a:latin typeface="Arial" panose="020B0604020202020204" pitchFamily="34" charset="0"/>
              </a:rPr>
              <a:t> </a:t>
            </a:r>
            <a:r>
              <a:rPr lang="cy-GB" altLang="en-US" dirty="0" err="1">
                <a:latin typeface="Arial" panose="020B0604020202020204" pitchFamily="34" charset="0"/>
              </a:rPr>
              <a:t>but</a:t>
            </a:r>
            <a:r>
              <a:rPr lang="cy-GB" altLang="en-US" dirty="0">
                <a:latin typeface="Arial" panose="020B0604020202020204" pitchFamily="34" charset="0"/>
              </a:rPr>
              <a:t> </a:t>
            </a:r>
            <a:r>
              <a:rPr lang="cy-GB" altLang="en-US" dirty="0" err="1">
                <a:latin typeface="Arial" panose="020B0604020202020204" pitchFamily="34" charset="0"/>
              </a:rPr>
              <a:t>its</a:t>
            </a:r>
            <a:r>
              <a:rPr lang="cy-GB" altLang="en-US" dirty="0">
                <a:latin typeface="Arial" panose="020B0604020202020204" pitchFamily="34" charset="0"/>
              </a:rPr>
              <a:t> </a:t>
            </a:r>
            <a:r>
              <a:rPr lang="cy-GB" altLang="en-US" dirty="0" err="1">
                <a:latin typeface="Arial" panose="020B0604020202020204" pitchFamily="34" charset="0"/>
              </a:rPr>
              <a:t>Domain</a:t>
            </a:r>
            <a:r>
              <a:rPr lang="cy-GB" altLang="en-US" dirty="0">
                <a:latin typeface="Arial" panose="020B0604020202020204" pitchFamily="34" charset="0"/>
              </a:rPr>
              <a:t> </a:t>
            </a:r>
            <a:r>
              <a:rPr lang="cy-GB" altLang="en-US" dirty="0" err="1">
                <a:latin typeface="Arial" panose="020B0604020202020204" pitchFamily="34" charset="0"/>
              </a:rPr>
              <a:t>Name</a:t>
            </a:r>
            <a:r>
              <a:rPr lang="cy-GB" altLang="en-US" dirty="0">
                <a:latin typeface="Arial" panose="020B0604020202020204" pitchFamily="34" charset="0"/>
              </a:rPr>
              <a:t> is .</a:t>
            </a:r>
            <a:r>
              <a:rPr lang="cy-GB" altLang="en-US" dirty="0" err="1">
                <a:latin typeface="Arial" panose="020B0604020202020204" pitchFamily="34" charset="0"/>
              </a:rPr>
              <a:t>com</a:t>
            </a:r>
            <a:r>
              <a:rPr lang="cy-GB" altLang="en-US" dirty="0">
                <a:latin typeface="Arial" panose="020B0604020202020204" pitchFamily="34" charset="0"/>
              </a:rPr>
              <a:t> </a:t>
            </a:r>
            <a:r>
              <a:rPr lang="cy-GB" altLang="en-US" dirty="0" err="1">
                <a:latin typeface="Arial" panose="020B0604020202020204" pitchFamily="34" charset="0"/>
              </a:rPr>
              <a:t>which</a:t>
            </a:r>
            <a:r>
              <a:rPr lang="cy-GB" altLang="en-US" dirty="0">
                <a:latin typeface="Arial" panose="020B0604020202020204" pitchFamily="34" charset="0"/>
              </a:rPr>
              <a:t> </a:t>
            </a:r>
            <a:r>
              <a:rPr lang="cy-GB" altLang="en-US" dirty="0" err="1">
                <a:latin typeface="Arial" panose="020B0604020202020204" pitchFamily="34" charset="0"/>
              </a:rPr>
              <a:t>would</a:t>
            </a:r>
            <a:r>
              <a:rPr lang="cy-GB" altLang="en-US" dirty="0">
                <a:latin typeface="Arial" panose="020B0604020202020204" pitchFamily="34" charset="0"/>
              </a:rPr>
              <a:t> </a:t>
            </a:r>
            <a:r>
              <a:rPr lang="cy-GB" altLang="en-US" dirty="0" err="1">
                <a:latin typeface="Arial" panose="020B0604020202020204" pitchFamily="34" charset="0"/>
              </a:rPr>
              <a:t>imply</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it is a </a:t>
            </a:r>
            <a:r>
              <a:rPr lang="cy-GB" altLang="en-US" dirty="0" err="1">
                <a:latin typeface="Arial" panose="020B0604020202020204" pitchFamily="34" charset="0"/>
              </a:rPr>
              <a:t>commercail</a:t>
            </a:r>
            <a:r>
              <a:rPr lang="cy-GB" altLang="en-US" dirty="0">
                <a:latin typeface="Arial" panose="020B0604020202020204" pitchFamily="34" charset="0"/>
              </a:rPr>
              <a:t> </a:t>
            </a:r>
            <a:r>
              <a:rPr lang="cy-GB" altLang="en-US" dirty="0" err="1">
                <a:latin typeface="Arial" panose="020B0604020202020204" pitchFamily="34" charset="0"/>
              </a:rPr>
              <a:t>organisation</a:t>
            </a:r>
            <a:r>
              <a:rPr lang="cy-GB" altLang="en-US" dirty="0">
                <a:latin typeface="Arial" panose="020B0604020202020204" pitchFamily="34" charset="0"/>
              </a:rPr>
              <a:t> AND </a:t>
            </a:r>
            <a:r>
              <a:rPr lang="cy-GB" altLang="en-US" dirty="0" err="1">
                <a:latin typeface="Arial" panose="020B0604020202020204" pitchFamily="34" charset="0"/>
              </a:rPr>
              <a:t>that</a:t>
            </a:r>
            <a:r>
              <a:rPr lang="cy-GB" altLang="en-US" dirty="0">
                <a:latin typeface="Arial" panose="020B0604020202020204" pitchFamily="34" charset="0"/>
              </a:rPr>
              <a:t> is </a:t>
            </a:r>
            <a:r>
              <a:rPr lang="cy-GB" altLang="en-US" dirty="0" err="1">
                <a:latin typeface="Arial" panose="020B0604020202020204" pitchFamily="34" charset="0"/>
              </a:rPr>
              <a:t>is</a:t>
            </a:r>
            <a:r>
              <a:rPr lang="cy-GB" altLang="en-US" dirty="0">
                <a:latin typeface="Arial" panose="020B0604020202020204" pitchFamily="34" charset="0"/>
              </a:rPr>
              <a:t> </a:t>
            </a:r>
            <a:r>
              <a:rPr lang="cy-GB" altLang="en-US" dirty="0" err="1">
                <a:latin typeface="Arial" panose="020B0604020202020204" pitchFamily="34" charset="0"/>
              </a:rPr>
              <a:t>either</a:t>
            </a:r>
            <a:r>
              <a:rPr lang="cy-GB" altLang="en-US" dirty="0">
                <a:latin typeface="Arial" panose="020B0604020202020204" pitchFamily="34" charset="0"/>
              </a:rPr>
              <a:t> International or US </a:t>
            </a:r>
            <a:r>
              <a:rPr lang="cy-GB" altLang="en-US" dirty="0" err="1">
                <a:latin typeface="Arial" panose="020B0604020202020204" pitchFamily="34" charset="0"/>
              </a:rPr>
              <a:t>based</a:t>
            </a:r>
            <a:r>
              <a:rPr lang="cy-GB" altLang="en-US" dirty="0">
                <a:latin typeface="Arial" panose="020B0604020202020204" pitchFamily="34" charset="0"/>
              </a:rPr>
              <a:t>!!!!</a:t>
            </a:r>
          </a:p>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cy-GB" altLang="en-US" dirty="0" err="1">
                <a:latin typeface="Arial" panose="020B0604020202020204" pitchFamily="34" charset="0"/>
              </a:rPr>
              <a:t>Use</a:t>
            </a:r>
            <a:r>
              <a:rPr lang="cy-GB" altLang="en-US" dirty="0">
                <a:latin typeface="Arial" panose="020B0604020202020204" pitchFamily="34" charset="0"/>
              </a:rPr>
              <a:t> </a:t>
            </a:r>
            <a:r>
              <a:rPr lang="cy-GB" altLang="en-US" dirty="0" err="1">
                <a:latin typeface="Arial" panose="020B0604020202020204" pitchFamily="34" charset="0"/>
              </a:rPr>
              <a:t>this</a:t>
            </a:r>
            <a:r>
              <a:rPr lang="cy-GB" altLang="en-US" dirty="0">
                <a:latin typeface="Arial" panose="020B0604020202020204" pitchFamily="34" charset="0"/>
              </a:rPr>
              <a:t> to </a:t>
            </a:r>
            <a:r>
              <a:rPr lang="cy-GB" altLang="en-US" dirty="0" err="1">
                <a:latin typeface="Arial" panose="020B0604020202020204" pitchFamily="34" charset="0"/>
              </a:rPr>
              <a:t>reinforce</a:t>
            </a:r>
            <a:r>
              <a:rPr lang="cy-GB" altLang="en-US" dirty="0">
                <a:latin typeface="Arial" panose="020B0604020202020204" pitchFamily="34" charset="0"/>
              </a:rPr>
              <a:t> the </a:t>
            </a:r>
            <a:r>
              <a:rPr lang="cy-GB" altLang="en-US" dirty="0" err="1">
                <a:latin typeface="Arial" panose="020B0604020202020204" pitchFamily="34" charset="0"/>
              </a:rPr>
              <a:t>point</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a:t>
            </a:r>
            <a:r>
              <a:rPr lang="cy-GB" altLang="en-US" dirty="0" err="1">
                <a:latin typeface="Arial" panose="020B0604020202020204" pitchFamily="34" charset="0"/>
              </a:rPr>
              <a:t>if</a:t>
            </a:r>
            <a:r>
              <a:rPr lang="cy-GB" altLang="en-US" dirty="0">
                <a:latin typeface="Arial" panose="020B0604020202020204" pitchFamily="34" charset="0"/>
              </a:rPr>
              <a:t> students </a:t>
            </a:r>
            <a:r>
              <a:rPr lang="cy-GB" altLang="en-US" dirty="0" err="1">
                <a:latin typeface="Arial" panose="020B0604020202020204" pitchFamily="34" charset="0"/>
              </a:rPr>
              <a:t>are</a:t>
            </a:r>
            <a:r>
              <a:rPr lang="cy-GB" altLang="en-US" dirty="0">
                <a:latin typeface="Arial" panose="020B0604020202020204" pitchFamily="34" charset="0"/>
              </a:rPr>
              <a:t> not </a:t>
            </a:r>
            <a:r>
              <a:rPr lang="cy-GB" altLang="en-US" dirty="0" err="1">
                <a:latin typeface="Arial" panose="020B0604020202020204" pitchFamily="34" charset="0"/>
              </a:rPr>
              <a:t>sure</a:t>
            </a:r>
            <a:r>
              <a:rPr lang="cy-GB" altLang="en-US" dirty="0">
                <a:latin typeface="Arial" panose="020B0604020202020204" pitchFamily="34" charset="0"/>
              </a:rPr>
              <a:t> </a:t>
            </a:r>
            <a:r>
              <a:rPr lang="cy-GB" altLang="en-US" dirty="0" err="1">
                <a:latin typeface="Arial" panose="020B0604020202020204" pitchFamily="34" charset="0"/>
              </a:rPr>
              <a:t>about</a:t>
            </a:r>
            <a:r>
              <a:rPr lang="cy-GB" altLang="en-US" dirty="0">
                <a:latin typeface="Arial" panose="020B0604020202020204" pitchFamily="34" charset="0"/>
              </a:rPr>
              <a:t> a </a:t>
            </a:r>
            <a:r>
              <a:rPr lang="cy-GB" altLang="en-US" dirty="0" err="1">
                <a:latin typeface="Arial" panose="020B0604020202020204" pitchFamily="34" charset="0"/>
              </a:rPr>
              <a:t>sources</a:t>
            </a:r>
            <a:r>
              <a:rPr lang="cy-GB" altLang="en-US" dirty="0">
                <a:latin typeface="Arial" panose="020B0604020202020204" pitchFamily="34" charset="0"/>
              </a:rPr>
              <a:t> </a:t>
            </a:r>
            <a:r>
              <a:rPr lang="cy-GB" altLang="en-US" dirty="0" err="1">
                <a:latin typeface="Arial" panose="020B0604020202020204" pitchFamily="34" charset="0"/>
              </a:rPr>
              <a:t>they</a:t>
            </a:r>
            <a:r>
              <a:rPr lang="cy-GB" altLang="en-US" dirty="0">
                <a:latin typeface="Arial" panose="020B0604020202020204" pitchFamily="34" charset="0"/>
              </a:rPr>
              <a:t> </a:t>
            </a:r>
            <a:r>
              <a:rPr lang="cy-GB" altLang="en-US" dirty="0" err="1">
                <a:latin typeface="Arial" panose="020B0604020202020204" pitchFamily="34" charset="0"/>
              </a:rPr>
              <a:t>shoudl</a:t>
            </a:r>
            <a:r>
              <a:rPr lang="cy-GB" altLang="en-US" dirty="0">
                <a:latin typeface="Arial" panose="020B0604020202020204" pitchFamily="34" charset="0"/>
              </a:rPr>
              <a:t> </a:t>
            </a:r>
            <a:r>
              <a:rPr lang="cy-GB" altLang="en-US" dirty="0" err="1">
                <a:latin typeface="Arial" panose="020B0604020202020204" pitchFamily="34" charset="0"/>
              </a:rPr>
              <a:t>chaeck</a:t>
            </a:r>
            <a:r>
              <a:rPr lang="cy-GB" altLang="en-US" dirty="0">
                <a:latin typeface="Arial" panose="020B0604020202020204" pitchFamily="34" charset="0"/>
              </a:rPr>
              <a:t> with thei </a:t>
            </a:r>
            <a:r>
              <a:rPr lang="cy-GB" altLang="en-US" dirty="0" err="1">
                <a:latin typeface="Arial" panose="020B0604020202020204" pitchFamily="34" charset="0"/>
              </a:rPr>
              <a:t>lecturer</a:t>
            </a:r>
            <a:r>
              <a:rPr lang="cy-GB" altLang="en-US" dirty="0">
                <a:latin typeface="Arial" panose="020B0604020202020204" pitchFamily="34" charset="0"/>
              </a:rPr>
              <a:t> or with the </a:t>
            </a:r>
            <a:r>
              <a:rPr lang="cy-GB" altLang="en-US" dirty="0" err="1">
                <a:latin typeface="Arial" panose="020B0604020202020204" pitchFamily="34" charset="0"/>
              </a:rPr>
              <a:t>Library</a:t>
            </a:r>
            <a:endParaRPr lang="cy-GB" altLang="en-US" dirty="0">
              <a:latin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cy-GB" altLang="en-US" dirty="0" err="1">
                <a:latin typeface="Arial" panose="020B0604020202020204" pitchFamily="34" charset="0"/>
              </a:rPr>
              <a:t>For</a:t>
            </a:r>
            <a:r>
              <a:rPr lang="cy-GB" altLang="en-US" dirty="0">
                <a:latin typeface="Arial" panose="020B0604020202020204" pitchFamily="34" charset="0"/>
              </a:rPr>
              <a:t> the </a:t>
            </a:r>
            <a:r>
              <a:rPr lang="cy-GB" altLang="en-US" dirty="0" err="1">
                <a:latin typeface="Arial" panose="020B0604020202020204" pitchFamily="34" charset="0"/>
              </a:rPr>
              <a:t>last</a:t>
            </a:r>
            <a:r>
              <a:rPr lang="cy-GB" altLang="en-US" dirty="0">
                <a:latin typeface="Arial" panose="020B0604020202020204" pitchFamily="34" charset="0"/>
              </a:rPr>
              <a:t> </a:t>
            </a:r>
            <a:r>
              <a:rPr lang="cy-GB" altLang="en-US" dirty="0" err="1">
                <a:latin typeface="Arial" panose="020B0604020202020204" pitchFamily="34" charset="0"/>
              </a:rPr>
              <a:t>question</a:t>
            </a:r>
            <a:r>
              <a:rPr lang="cy-GB" altLang="en-US" dirty="0">
                <a:latin typeface="Arial" panose="020B0604020202020204" pitchFamily="34" charset="0"/>
              </a:rPr>
              <a:t> </a:t>
            </a:r>
            <a:r>
              <a:rPr lang="cy-GB" altLang="en-US" dirty="0" err="1">
                <a:latin typeface="Arial" panose="020B0604020202020204" pitchFamily="34" charset="0"/>
              </a:rPr>
              <a:t>in</a:t>
            </a:r>
            <a:r>
              <a:rPr lang="cy-GB" altLang="en-US" dirty="0">
                <a:latin typeface="Arial" panose="020B0604020202020204" pitchFamily="34" charset="0"/>
              </a:rPr>
              <a:t> </a:t>
            </a:r>
            <a:r>
              <a:rPr lang="cy-GB" altLang="en-US" dirty="0" err="1">
                <a:latin typeface="Arial" panose="020B0604020202020204" pitchFamily="34" charset="0"/>
              </a:rPr>
              <a:t>Section</a:t>
            </a:r>
            <a:r>
              <a:rPr lang="cy-GB" altLang="en-US" dirty="0">
                <a:latin typeface="Arial" panose="020B0604020202020204" pitchFamily="34" charset="0"/>
              </a:rPr>
              <a:t> 4 </a:t>
            </a:r>
            <a:r>
              <a:rPr lang="cy-GB" altLang="en-US" dirty="0" err="1">
                <a:latin typeface="Arial" panose="020B0604020202020204" pitchFamily="34" charset="0"/>
              </a:rPr>
              <a:t>you</a:t>
            </a:r>
            <a:r>
              <a:rPr lang="cy-GB" altLang="en-US" dirty="0">
                <a:latin typeface="Arial" panose="020B0604020202020204" pitchFamily="34" charset="0"/>
              </a:rPr>
              <a:t> </a:t>
            </a:r>
            <a:r>
              <a:rPr lang="cy-GB" altLang="en-US" dirty="0" err="1">
                <a:latin typeface="Arial" panose="020B0604020202020204" pitchFamily="34" charset="0"/>
              </a:rPr>
              <a:t>should</a:t>
            </a:r>
            <a:r>
              <a:rPr lang="cy-GB" altLang="en-US" dirty="0">
                <a:latin typeface="Arial" panose="020B0604020202020204" pitchFamily="34" charset="0"/>
              </a:rPr>
              <a:t> </a:t>
            </a:r>
            <a:r>
              <a:rPr lang="cy-GB" altLang="en-US" dirty="0" err="1">
                <a:latin typeface="Arial" panose="020B0604020202020204" pitchFamily="34" charset="0"/>
              </a:rPr>
              <a:t>direct</a:t>
            </a:r>
            <a:r>
              <a:rPr lang="cy-GB" altLang="en-US" dirty="0">
                <a:latin typeface="Arial" panose="020B0604020202020204" pitchFamily="34" charset="0"/>
              </a:rPr>
              <a:t> </a:t>
            </a:r>
            <a:r>
              <a:rPr lang="cy-GB" altLang="en-US" dirty="0" err="1">
                <a:latin typeface="Arial" panose="020B0604020202020204" pitchFamily="34" charset="0"/>
              </a:rPr>
              <a:t>them</a:t>
            </a:r>
            <a:r>
              <a:rPr lang="cy-GB" altLang="en-US" dirty="0">
                <a:latin typeface="Arial" panose="020B0604020202020204" pitchFamily="34" charset="0"/>
              </a:rPr>
              <a:t> to the </a:t>
            </a:r>
            <a:r>
              <a:rPr lang="cy-GB" altLang="en-US" dirty="0" err="1">
                <a:latin typeface="Arial" panose="020B0604020202020204" pitchFamily="34" charset="0"/>
              </a:rPr>
              <a:t>Charity</a:t>
            </a:r>
            <a:r>
              <a:rPr lang="cy-GB" altLang="en-US" dirty="0">
                <a:latin typeface="Arial" panose="020B0604020202020204" pitchFamily="34" charset="0"/>
              </a:rPr>
              <a:t> </a:t>
            </a:r>
            <a:r>
              <a:rPr lang="cy-GB" altLang="en-US" dirty="0" err="1">
                <a:latin typeface="Arial" panose="020B0604020202020204" pitchFamily="34" charset="0"/>
              </a:rPr>
              <a:t>Commission</a:t>
            </a:r>
            <a:r>
              <a:rPr lang="cy-GB" altLang="en-US" dirty="0">
                <a:latin typeface="Arial" panose="020B0604020202020204" pitchFamily="34" charset="0"/>
              </a:rPr>
              <a:t> </a:t>
            </a:r>
            <a:r>
              <a:rPr lang="cy-GB" altLang="en-US" dirty="0" err="1">
                <a:latin typeface="Arial" panose="020B0604020202020204" pitchFamily="34" charset="0"/>
              </a:rPr>
              <a:t>website</a:t>
            </a:r>
            <a:r>
              <a:rPr lang="cy-GB" altLang="en-US" dirty="0">
                <a:latin typeface="Arial" panose="020B0604020202020204" pitchFamily="34" charset="0"/>
              </a:rPr>
              <a:t> as </a:t>
            </a:r>
            <a:r>
              <a:rPr lang="cy-GB" altLang="en-US" dirty="0" err="1">
                <a:latin typeface="Arial" panose="020B0604020202020204" pitchFamily="34" charset="0"/>
              </a:rPr>
              <a:t>this</a:t>
            </a:r>
            <a:r>
              <a:rPr lang="cy-GB" altLang="en-US" dirty="0">
                <a:latin typeface="Arial" panose="020B0604020202020204" pitchFamily="34" charset="0"/>
              </a:rPr>
              <a:t> </a:t>
            </a:r>
            <a:r>
              <a:rPr lang="cy-GB" altLang="en-US" dirty="0" err="1">
                <a:latin typeface="Arial" panose="020B0604020202020204" pitchFamily="34" charset="0"/>
              </a:rPr>
              <a:t>site</a:t>
            </a:r>
            <a:r>
              <a:rPr lang="cy-GB" altLang="en-US" dirty="0">
                <a:latin typeface="Arial" panose="020B0604020202020204" pitchFamily="34" charset="0"/>
              </a:rPr>
              <a:t> </a:t>
            </a:r>
            <a:r>
              <a:rPr lang="cy-GB" altLang="en-US" dirty="0" err="1">
                <a:latin typeface="Arial" panose="020B0604020202020204" pitchFamily="34" charset="0"/>
              </a:rPr>
              <a:t>lists</a:t>
            </a:r>
            <a:r>
              <a:rPr lang="cy-GB" altLang="en-US" dirty="0">
                <a:latin typeface="Arial" panose="020B0604020202020204" pitchFamily="34" charset="0"/>
              </a:rPr>
              <a:t> all the </a:t>
            </a:r>
            <a:r>
              <a:rPr lang="cy-GB" altLang="en-US" dirty="0" err="1">
                <a:latin typeface="Arial" panose="020B0604020202020204" pitchFamily="34" charset="0"/>
              </a:rPr>
              <a:t>registered</a:t>
            </a:r>
            <a:r>
              <a:rPr lang="cy-GB" altLang="en-US" dirty="0">
                <a:latin typeface="Arial" panose="020B0604020202020204" pitchFamily="34" charset="0"/>
              </a:rPr>
              <a:t> </a:t>
            </a:r>
            <a:r>
              <a:rPr lang="cy-GB" altLang="en-US" dirty="0" err="1">
                <a:latin typeface="Arial" panose="020B0604020202020204" pitchFamily="34" charset="0"/>
              </a:rPr>
              <a:t>Charities</a:t>
            </a:r>
            <a:r>
              <a:rPr lang="cy-GB" altLang="en-US" dirty="0">
                <a:latin typeface="Arial" panose="020B0604020202020204" pitchFamily="34" charset="0"/>
              </a:rPr>
              <a:t> </a:t>
            </a:r>
            <a:r>
              <a:rPr lang="cy-GB" altLang="en-US" dirty="0" err="1">
                <a:latin typeface="Arial" panose="020B0604020202020204" pitchFamily="34" charset="0"/>
              </a:rPr>
              <a:t>in</a:t>
            </a:r>
            <a:r>
              <a:rPr lang="cy-GB" altLang="en-US" dirty="0">
                <a:latin typeface="Arial" panose="020B0604020202020204" pitchFamily="34" charset="0"/>
              </a:rPr>
              <a:t> </a:t>
            </a:r>
            <a:r>
              <a:rPr lang="cy-GB" altLang="en-US" dirty="0" err="1">
                <a:latin typeface="Arial" panose="020B0604020202020204" pitchFamily="34" charset="0"/>
              </a:rPr>
              <a:t>England</a:t>
            </a:r>
            <a:r>
              <a:rPr lang="cy-GB" altLang="en-US" dirty="0">
                <a:latin typeface="Arial" panose="020B0604020202020204" pitchFamily="34" charset="0"/>
              </a:rPr>
              <a:t> </a:t>
            </a:r>
            <a:r>
              <a:rPr lang="cy-GB" altLang="en-US" dirty="0" err="1">
                <a:latin typeface="Arial" panose="020B0604020202020204" pitchFamily="34" charset="0"/>
              </a:rPr>
              <a:t>and</a:t>
            </a:r>
            <a:r>
              <a:rPr lang="cy-GB" altLang="en-US" dirty="0">
                <a:latin typeface="Arial" panose="020B0604020202020204" pitchFamily="34" charset="0"/>
              </a:rPr>
              <a:t> Wales</a:t>
            </a: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ECA076FF-E436-9E78-7CF3-2F15F9A93FC0}"/>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25</a:t>
            </a:fld>
            <a:endParaRPr lang="en-GB" altLang="en-US" dirty="0">
              <a:solidFill>
                <a:srgbClr val="000000"/>
              </a:solidFill>
            </a:endParaRPr>
          </a:p>
        </p:txBody>
      </p:sp>
    </p:spTree>
    <p:extLst>
      <p:ext uri="{BB962C8B-B14F-4D97-AF65-F5344CB8AC3E}">
        <p14:creationId xmlns:p14="http://schemas.microsoft.com/office/powerpoint/2010/main" val="33925391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48F66-9353-D041-2A99-16C091C6252E}"/>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6B6D846F-E1AF-3369-A14F-9F46E5ED6EE3}"/>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23036FAC-47E3-F8DC-BA1C-F80B5ADADC2B}"/>
              </a:ext>
            </a:extLst>
          </p:cNvPr>
          <p:cNvSpPr>
            <a:spLocks noGrp="1"/>
          </p:cNvSpPr>
          <p:nvPr>
            <p:ph type="body" idx="1"/>
          </p:nvPr>
        </p:nvSpPr>
        <p:spPr>
          <a:noFill/>
        </p:spPr>
        <p:txBody>
          <a:bodyPr/>
          <a:lstStyle/>
          <a:p>
            <a:r>
              <a:rPr lang="cy-GB" altLang="en-US" u="sng" dirty="0" err="1">
                <a:latin typeface="Arial" panose="020B0604020202020204" pitchFamily="34" charset="0"/>
              </a:rPr>
              <a:t>They</a:t>
            </a:r>
            <a:r>
              <a:rPr lang="cy-GB" altLang="en-US" u="sng" dirty="0">
                <a:latin typeface="Arial" panose="020B0604020202020204" pitchFamily="34" charset="0"/>
              </a:rPr>
              <a:t> </a:t>
            </a:r>
            <a:r>
              <a:rPr lang="cy-GB" altLang="en-US" u="sng" dirty="0" err="1">
                <a:latin typeface="Arial" panose="020B0604020202020204" pitchFamily="34" charset="0"/>
              </a:rPr>
              <a:t>shoiuld</a:t>
            </a:r>
            <a:r>
              <a:rPr lang="cy-GB" altLang="en-US" u="sng" dirty="0">
                <a:latin typeface="Arial" panose="020B0604020202020204" pitchFamily="34" charset="0"/>
              </a:rPr>
              <a:t> </a:t>
            </a:r>
            <a:r>
              <a:rPr lang="cy-GB" altLang="en-US" u="sng" dirty="0" err="1">
                <a:latin typeface="Arial" panose="020B0604020202020204" pitchFamily="34" charset="0"/>
              </a:rPr>
              <a:t>have</a:t>
            </a:r>
            <a:r>
              <a:rPr lang="cy-GB" altLang="en-US" u="sng" dirty="0">
                <a:latin typeface="Arial" panose="020B0604020202020204" pitchFamily="34" charset="0"/>
              </a:rPr>
              <a:t> </a:t>
            </a:r>
            <a:r>
              <a:rPr lang="cy-GB" altLang="en-US" u="sng" dirty="0" err="1">
                <a:latin typeface="Arial" panose="020B0604020202020204" pitchFamily="34" charset="0"/>
              </a:rPr>
              <a:t>completed</a:t>
            </a:r>
            <a:r>
              <a:rPr lang="cy-GB" altLang="en-US" u="sng" dirty="0">
                <a:latin typeface="Arial" panose="020B0604020202020204" pitchFamily="34" charset="0"/>
              </a:rPr>
              <a:t> Unit 1 </a:t>
            </a:r>
            <a:r>
              <a:rPr lang="cy-GB" altLang="en-US" u="sng" dirty="0" err="1">
                <a:latin typeface="Arial" panose="020B0604020202020204" pitchFamily="34" charset="0"/>
              </a:rPr>
              <a:t>and</a:t>
            </a:r>
            <a:r>
              <a:rPr lang="cy-GB" altLang="en-US" u="sng" dirty="0">
                <a:latin typeface="Arial" panose="020B0604020202020204" pitchFamily="34" charset="0"/>
              </a:rPr>
              <a:t> Unit 2 </a:t>
            </a:r>
            <a:r>
              <a:rPr lang="cy-GB" altLang="en-US" u="sng" dirty="0" err="1">
                <a:latin typeface="Arial" panose="020B0604020202020204" pitchFamily="34" charset="0"/>
              </a:rPr>
              <a:t>during</a:t>
            </a:r>
            <a:r>
              <a:rPr lang="cy-GB" altLang="en-US" u="sng" dirty="0">
                <a:latin typeface="Arial" panose="020B0604020202020204" pitchFamily="34" charset="0"/>
              </a:rPr>
              <a:t>/</a:t>
            </a:r>
            <a:r>
              <a:rPr lang="cy-GB" altLang="en-US" u="sng" dirty="0" err="1">
                <a:latin typeface="Arial" panose="020B0604020202020204" pitchFamily="34" charset="0"/>
              </a:rPr>
              <a:t>after</a:t>
            </a:r>
            <a:r>
              <a:rPr lang="cy-GB" altLang="en-US" u="sng" dirty="0">
                <a:latin typeface="Arial" panose="020B0604020202020204" pitchFamily="34" charset="0"/>
              </a:rPr>
              <a:t> </a:t>
            </a:r>
            <a:r>
              <a:rPr lang="cy-GB" altLang="en-US" u="sng" dirty="0" err="1">
                <a:latin typeface="Arial" panose="020B0604020202020204" pitchFamily="34" charset="0"/>
              </a:rPr>
              <a:t>Theme</a:t>
            </a:r>
            <a:r>
              <a:rPr lang="cy-GB" altLang="en-US" u="sng" dirty="0">
                <a:latin typeface="Arial" panose="020B0604020202020204" pitchFamily="34" charset="0"/>
              </a:rPr>
              <a:t> 1 </a:t>
            </a:r>
            <a:r>
              <a:rPr lang="cy-GB" altLang="en-US" u="sng" dirty="0" err="1">
                <a:latin typeface="Arial" panose="020B0604020202020204" pitchFamily="34" charset="0"/>
              </a:rPr>
              <a:t>but</a:t>
            </a:r>
            <a:r>
              <a:rPr lang="cy-GB" altLang="en-US" u="sng" dirty="0">
                <a:latin typeface="Arial" panose="020B0604020202020204" pitchFamily="34" charset="0"/>
              </a:rPr>
              <a:t> </a:t>
            </a:r>
            <a:r>
              <a:rPr lang="cy-GB" altLang="en-US" u="sng" dirty="0" err="1">
                <a:latin typeface="Arial" panose="020B0604020202020204" pitchFamily="34" charset="0"/>
              </a:rPr>
              <a:t>they</a:t>
            </a:r>
            <a:r>
              <a:rPr lang="cy-GB" altLang="en-US" u="sng" dirty="0">
                <a:latin typeface="Arial" panose="020B0604020202020204" pitchFamily="34" charset="0"/>
              </a:rPr>
              <a:t> can </a:t>
            </a:r>
            <a:r>
              <a:rPr lang="cy-GB" altLang="en-US" u="sng" dirty="0" err="1">
                <a:latin typeface="Arial" panose="020B0604020202020204" pitchFamily="34" charset="0"/>
              </a:rPr>
              <a:t>also</a:t>
            </a:r>
            <a:r>
              <a:rPr lang="cy-GB" altLang="en-US" u="sng" dirty="0">
                <a:latin typeface="Arial" panose="020B0604020202020204" pitchFamily="34" charset="0"/>
              </a:rPr>
              <a:t> </a:t>
            </a:r>
            <a:r>
              <a:rPr lang="cy-GB" altLang="en-US" u="sng" dirty="0" err="1">
                <a:latin typeface="Arial" panose="020B0604020202020204" pitchFamily="34" charset="0"/>
              </a:rPr>
              <a:t>complete</a:t>
            </a:r>
            <a:r>
              <a:rPr lang="cy-GB" altLang="en-US" u="sng" dirty="0">
                <a:latin typeface="Arial" panose="020B0604020202020204" pitchFamily="34" charset="0"/>
              </a:rPr>
              <a:t> </a:t>
            </a:r>
            <a:r>
              <a:rPr lang="cy-GB" altLang="en-US" u="sng" dirty="0" err="1">
                <a:latin typeface="Arial" panose="020B0604020202020204" pitchFamily="34" charset="0"/>
              </a:rPr>
              <a:t>Units</a:t>
            </a:r>
            <a:r>
              <a:rPr lang="cy-GB" altLang="en-US" u="sng" dirty="0">
                <a:latin typeface="Arial" panose="020B0604020202020204" pitchFamily="34" charset="0"/>
              </a:rPr>
              <a:t> 3 &amp; 4 </a:t>
            </a:r>
            <a:r>
              <a:rPr lang="cy-GB" altLang="en-US" b="1" u="sng" dirty="0" err="1">
                <a:latin typeface="Arial" panose="020B0604020202020204" pitchFamily="34" charset="0"/>
              </a:rPr>
              <a:t>if</a:t>
            </a:r>
            <a:r>
              <a:rPr lang="cy-GB" altLang="en-US" b="1" u="sng" dirty="0">
                <a:latin typeface="Arial" panose="020B0604020202020204" pitchFamily="34" charset="0"/>
              </a:rPr>
              <a:t> </a:t>
            </a:r>
            <a:r>
              <a:rPr lang="cy-GB" altLang="en-US" b="1" u="sng" dirty="0" err="1">
                <a:latin typeface="Arial" panose="020B0604020202020204" pitchFamily="34" charset="0"/>
              </a:rPr>
              <a:t>they</a:t>
            </a:r>
            <a:r>
              <a:rPr lang="cy-GB" altLang="en-US" b="1" u="sng" dirty="0">
                <a:latin typeface="Arial" panose="020B0604020202020204" pitchFamily="34" charset="0"/>
              </a:rPr>
              <a:t> </a:t>
            </a:r>
            <a:r>
              <a:rPr lang="cy-GB" altLang="en-US" b="1" u="sng" dirty="0" err="1">
                <a:latin typeface="Arial" panose="020B0604020202020204" pitchFamily="34" charset="0"/>
              </a:rPr>
              <a:t>wish</a:t>
            </a:r>
            <a:r>
              <a:rPr lang="cy-GB" altLang="en-US" b="1" u="sng" dirty="0">
                <a:latin typeface="Arial" panose="020B0604020202020204" pitchFamily="34" charset="0"/>
              </a:rPr>
              <a:t> to.</a:t>
            </a:r>
            <a:endParaRPr lang="cy-GB" altLang="en-US" dirty="0">
              <a:latin typeface="Arial" panose="020B0604020202020204" pitchFamily="34" charset="0"/>
            </a:endParaRPr>
          </a:p>
          <a:p>
            <a:r>
              <a:rPr lang="cy-GB" altLang="en-US" dirty="0" err="1">
                <a:latin typeface="Arial" panose="020B0604020202020204" pitchFamily="34" charset="0"/>
              </a:rPr>
              <a:t>If</a:t>
            </a:r>
            <a:r>
              <a:rPr lang="cy-GB" altLang="en-US" dirty="0">
                <a:latin typeface="Arial" panose="020B0604020202020204" pitchFamily="34" charset="0"/>
              </a:rPr>
              <a:t> </a:t>
            </a:r>
            <a:r>
              <a:rPr lang="cy-GB" altLang="en-US" dirty="0" err="1">
                <a:latin typeface="Arial" panose="020B0604020202020204" pitchFamily="34" charset="0"/>
              </a:rPr>
              <a:t>they</a:t>
            </a:r>
            <a:r>
              <a:rPr lang="cy-GB" altLang="en-US" dirty="0">
                <a:latin typeface="Arial" panose="020B0604020202020204" pitchFamily="34" charset="0"/>
              </a:rPr>
              <a:t> </a:t>
            </a:r>
            <a:r>
              <a:rPr lang="cy-GB" altLang="en-US" dirty="0" err="1">
                <a:latin typeface="Arial" panose="020B0604020202020204" pitchFamily="34" charset="0"/>
              </a:rPr>
              <a:t>have</a:t>
            </a:r>
            <a:r>
              <a:rPr lang="cy-GB" altLang="en-US" dirty="0">
                <a:latin typeface="Arial" panose="020B0604020202020204" pitchFamily="34" charset="0"/>
              </a:rPr>
              <a:t> not </a:t>
            </a:r>
            <a:r>
              <a:rPr lang="cy-GB" altLang="en-US" dirty="0" err="1">
                <a:latin typeface="Arial" panose="020B0604020202020204" pitchFamily="34" charset="0"/>
              </a:rPr>
              <a:t>done</a:t>
            </a:r>
            <a:r>
              <a:rPr lang="cy-GB" altLang="en-US" dirty="0">
                <a:latin typeface="Arial" panose="020B0604020202020204" pitchFamily="34" charset="0"/>
              </a:rPr>
              <a:t> </a:t>
            </a:r>
            <a:r>
              <a:rPr lang="cy-GB" altLang="en-US" dirty="0" err="1">
                <a:latin typeface="Arial" panose="020B0604020202020204" pitchFamily="34" charset="0"/>
              </a:rPr>
              <a:t>so</a:t>
            </a:r>
            <a:r>
              <a:rPr lang="cy-GB" altLang="en-US" dirty="0">
                <a:latin typeface="Arial" panose="020B0604020202020204" pitchFamily="34" charset="0"/>
              </a:rPr>
              <a:t>, </a:t>
            </a:r>
            <a:r>
              <a:rPr lang="cy-GB" altLang="en-US" dirty="0" err="1">
                <a:latin typeface="Arial" panose="020B0604020202020204" pitchFamily="34" charset="0"/>
              </a:rPr>
              <a:t>get</a:t>
            </a:r>
            <a:r>
              <a:rPr lang="cy-GB" altLang="en-US" dirty="0">
                <a:latin typeface="Arial" panose="020B0604020202020204" pitchFamily="34" charset="0"/>
              </a:rPr>
              <a:t> </a:t>
            </a:r>
            <a:r>
              <a:rPr lang="cy-GB" altLang="en-US" dirty="0" err="1">
                <a:latin typeface="Arial" panose="020B0604020202020204" pitchFamily="34" charset="0"/>
              </a:rPr>
              <a:t>them</a:t>
            </a:r>
            <a:r>
              <a:rPr lang="cy-GB" altLang="en-US" dirty="0">
                <a:latin typeface="Arial" panose="020B0604020202020204" pitchFamily="34" charset="0"/>
              </a:rPr>
              <a:t> to </a:t>
            </a:r>
            <a:r>
              <a:rPr lang="cy-GB" altLang="en-US" dirty="0" err="1">
                <a:latin typeface="Arial" panose="020B0604020202020204" pitchFamily="34" charset="0"/>
              </a:rPr>
              <a:t>forward</a:t>
            </a:r>
            <a:r>
              <a:rPr lang="cy-GB" altLang="en-US" dirty="0">
                <a:latin typeface="Arial" panose="020B0604020202020204" pitchFamily="34" charset="0"/>
              </a:rPr>
              <a:t> the Infoskills </a:t>
            </a:r>
            <a:r>
              <a:rPr lang="cy-GB" altLang="en-US" dirty="0" err="1">
                <a:latin typeface="Arial" panose="020B0604020202020204" pitchFamily="34" charset="0"/>
              </a:rPr>
              <a:t>email</a:t>
            </a:r>
            <a:r>
              <a:rPr lang="cy-GB" altLang="en-US" dirty="0">
                <a:latin typeface="Arial" panose="020B0604020202020204" pitchFamily="34" charset="0"/>
              </a:rPr>
              <a:t> </a:t>
            </a:r>
            <a:r>
              <a:rPr lang="cy-GB" altLang="en-US" dirty="0" err="1">
                <a:latin typeface="Arial" panose="020B0604020202020204" pitchFamily="34" charset="0"/>
              </a:rPr>
              <a:t>confirming</a:t>
            </a:r>
            <a:r>
              <a:rPr lang="cy-GB" altLang="en-US" dirty="0">
                <a:latin typeface="Arial" panose="020B0604020202020204" pitchFamily="34" charset="0"/>
              </a:rPr>
              <a:t> </a:t>
            </a:r>
            <a:r>
              <a:rPr lang="cy-GB" altLang="en-US" dirty="0" err="1">
                <a:latin typeface="Arial" panose="020B0604020202020204" pitchFamily="34" charset="0"/>
              </a:rPr>
              <a:t>completion</a:t>
            </a:r>
            <a:r>
              <a:rPr lang="cy-GB" altLang="en-US" dirty="0">
                <a:latin typeface="Arial" panose="020B0604020202020204" pitchFamily="34" charset="0"/>
              </a:rPr>
              <a:t> of the </a:t>
            </a:r>
            <a:r>
              <a:rPr lang="cy-GB" altLang="en-US" dirty="0" err="1">
                <a:latin typeface="Arial" panose="020B0604020202020204" pitchFamily="34" charset="0"/>
              </a:rPr>
              <a:t>online</a:t>
            </a:r>
            <a:r>
              <a:rPr lang="cy-GB" altLang="en-US" dirty="0">
                <a:latin typeface="Arial" panose="020B0604020202020204" pitchFamily="34" charset="0"/>
              </a:rPr>
              <a:t> </a:t>
            </a:r>
            <a:r>
              <a:rPr lang="cy-GB" altLang="en-US" dirty="0" err="1">
                <a:latin typeface="Arial" panose="020B0604020202020204" pitchFamily="34" charset="0"/>
              </a:rPr>
              <a:t>Course</a:t>
            </a:r>
            <a:r>
              <a:rPr lang="cy-GB" altLang="en-US" dirty="0">
                <a:latin typeface="Arial" panose="020B0604020202020204" pitchFamily="34" charset="0"/>
              </a:rPr>
              <a:t>.</a:t>
            </a:r>
          </a:p>
          <a:p>
            <a:r>
              <a:rPr lang="cy-GB" altLang="en-US" b="1" dirty="0" err="1"/>
              <a:t>Students</a:t>
            </a:r>
            <a:r>
              <a:rPr lang="cy-GB" altLang="en-US" b="1" dirty="0"/>
              <a:t> </a:t>
            </a:r>
            <a:r>
              <a:rPr lang="cy-GB" altLang="en-US" b="1" dirty="0" err="1"/>
              <a:t>will</a:t>
            </a:r>
            <a:r>
              <a:rPr lang="cy-GB" altLang="en-US" b="1" dirty="0"/>
              <a:t> </a:t>
            </a:r>
            <a:r>
              <a:rPr lang="cy-GB" altLang="en-US" b="1" dirty="0" err="1"/>
              <a:t>need</a:t>
            </a:r>
            <a:r>
              <a:rPr lang="cy-GB" altLang="en-US" b="1" dirty="0"/>
              <a:t> to </a:t>
            </a:r>
            <a:r>
              <a:rPr lang="cy-GB" altLang="en-US" b="1" dirty="0" err="1"/>
              <a:t>keep</a:t>
            </a:r>
            <a:r>
              <a:rPr lang="cy-GB" altLang="en-US" b="1" dirty="0"/>
              <a:t> a record of </a:t>
            </a:r>
            <a:r>
              <a:rPr lang="cy-GB" altLang="en-US" b="1" dirty="0" err="1"/>
              <a:t>completion</a:t>
            </a:r>
            <a:r>
              <a:rPr lang="cy-GB" altLang="en-US" b="1" dirty="0"/>
              <a:t> of </a:t>
            </a:r>
            <a:r>
              <a:rPr lang="cy-GB" altLang="en-US" b="1" dirty="0" err="1"/>
              <a:t>session</a:t>
            </a:r>
            <a:r>
              <a:rPr lang="cy-GB" altLang="en-US" b="1" dirty="0"/>
              <a:t> to </a:t>
            </a:r>
            <a:r>
              <a:rPr lang="cy-GB" altLang="en-US" b="1" dirty="0" err="1"/>
              <a:t>tansfer</a:t>
            </a:r>
            <a:r>
              <a:rPr lang="cy-GB" altLang="en-US" b="1" dirty="0"/>
              <a:t> to </a:t>
            </a:r>
            <a:r>
              <a:rPr lang="cy-GB" altLang="en-US" b="1" dirty="0" err="1"/>
              <a:t>their</a:t>
            </a:r>
            <a:r>
              <a:rPr lang="cy-GB" altLang="en-US" b="1" dirty="0"/>
              <a:t> PDP </a:t>
            </a:r>
            <a:r>
              <a:rPr lang="cy-GB" altLang="en-US" b="1" dirty="0" err="1"/>
              <a:t>template</a:t>
            </a:r>
            <a:r>
              <a:rPr lang="cy-GB" altLang="en-US" b="1" dirty="0"/>
              <a:t> </a:t>
            </a:r>
            <a:r>
              <a:rPr lang="cy-GB" altLang="en-US" b="1" dirty="0" err="1"/>
              <a:t>in</a:t>
            </a:r>
            <a:r>
              <a:rPr lang="cy-GB" altLang="en-US" b="1" dirty="0"/>
              <a:t> a </a:t>
            </a:r>
            <a:r>
              <a:rPr lang="cy-GB" altLang="en-US" b="1" dirty="0" err="1"/>
              <a:t>later</a:t>
            </a:r>
            <a:r>
              <a:rPr lang="cy-GB" altLang="en-US" b="1" dirty="0"/>
              <a:t> </a:t>
            </a:r>
            <a:r>
              <a:rPr lang="cy-GB" altLang="en-US" b="1" dirty="0" err="1"/>
              <a:t>Theme</a:t>
            </a:r>
            <a:endParaRPr lang="cy-GB" altLang="en-US" b="1" dirty="0">
              <a:solidFill>
                <a:srgbClr val="FF0000"/>
              </a:solidFill>
            </a:endParaRP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D43CF6B6-D1D6-E5A7-7FDE-E023B924219B}"/>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26</a:t>
            </a:fld>
            <a:endParaRPr lang="en-GB" altLang="en-US" dirty="0">
              <a:solidFill>
                <a:srgbClr val="000000"/>
              </a:solidFill>
            </a:endParaRPr>
          </a:p>
        </p:txBody>
      </p:sp>
    </p:spTree>
    <p:extLst>
      <p:ext uri="{BB962C8B-B14F-4D97-AF65-F5344CB8AC3E}">
        <p14:creationId xmlns:p14="http://schemas.microsoft.com/office/powerpoint/2010/main" val="3204432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749CC-0C44-FF73-06F7-AC6A9DE2569F}"/>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ACB39D86-45DF-B243-37A3-5384B8244DB5}"/>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D8AF115D-8C97-FA08-7236-ECDA20FAC544}"/>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192CE477-0D23-1020-421A-8F3C70AB37A4}"/>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27</a:t>
            </a:fld>
            <a:endParaRPr lang="en-GB" altLang="en-US" dirty="0">
              <a:solidFill>
                <a:srgbClr val="000000"/>
              </a:solidFill>
            </a:endParaRPr>
          </a:p>
        </p:txBody>
      </p:sp>
    </p:spTree>
    <p:extLst>
      <p:ext uri="{BB962C8B-B14F-4D97-AF65-F5344CB8AC3E}">
        <p14:creationId xmlns:p14="http://schemas.microsoft.com/office/powerpoint/2010/main" val="40794910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EBF77-52DA-2A04-E4FC-B69F9930BDAA}"/>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F7A7E89-DC27-02DA-69CB-F2F414879707}"/>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C432C81B-3D6A-2D2E-3733-26DA6B470790}"/>
              </a:ext>
            </a:extLst>
          </p:cNvPr>
          <p:cNvSpPr>
            <a:spLocks noGrp="1"/>
          </p:cNvSpPr>
          <p:nvPr>
            <p:ph type="body" idx="1"/>
          </p:nvPr>
        </p:nvSpPr>
        <p:spPr>
          <a:noFill/>
        </p:spPr>
        <p:txBody>
          <a:bodyPr/>
          <a:lstStyle/>
          <a:p>
            <a:r>
              <a:rPr lang="cy-GB" altLang="en-US" dirty="0" err="1">
                <a:latin typeface="Arial" panose="020B0604020202020204" pitchFamily="34" charset="0"/>
              </a:rPr>
              <a:t>There</a:t>
            </a:r>
            <a:r>
              <a:rPr lang="cy-GB" altLang="en-US" dirty="0">
                <a:latin typeface="Arial" panose="020B0604020202020204" pitchFamily="34" charset="0"/>
              </a:rPr>
              <a:t> is a PDF </a:t>
            </a:r>
            <a:r>
              <a:rPr lang="cy-GB" altLang="en-US" dirty="0" err="1">
                <a:latin typeface="Arial" panose="020B0604020202020204" pitchFamily="34" charset="0"/>
              </a:rPr>
              <a:t>handout</a:t>
            </a:r>
            <a:r>
              <a:rPr lang="cy-GB" altLang="en-US" dirty="0">
                <a:latin typeface="Arial" panose="020B0604020202020204" pitchFamily="34" charset="0"/>
              </a:rPr>
              <a:t> of the </a:t>
            </a:r>
            <a:r>
              <a:rPr lang="cy-GB" altLang="en-US" dirty="0" err="1">
                <a:latin typeface="Arial" panose="020B0604020202020204" pitchFamily="34" charset="0"/>
              </a:rPr>
              <a:t>Kolb</a:t>
            </a:r>
            <a:r>
              <a:rPr lang="cy-GB" altLang="en-US" dirty="0">
                <a:latin typeface="Arial" panose="020B0604020202020204" pitchFamily="34" charset="0"/>
              </a:rPr>
              <a:t> model</a:t>
            </a:r>
          </a:p>
        </p:txBody>
      </p:sp>
      <p:sp>
        <p:nvSpPr>
          <p:cNvPr id="29700" name="Slide Number Placeholder 3">
            <a:extLst>
              <a:ext uri="{FF2B5EF4-FFF2-40B4-BE49-F238E27FC236}">
                <a16:creationId xmlns:a16="http://schemas.microsoft.com/office/drawing/2014/main" id="{4C0C31B9-40F0-1316-5D44-65E2D4099C0B}"/>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28</a:t>
            </a:fld>
            <a:endParaRPr lang="en-GB" altLang="en-US" dirty="0">
              <a:solidFill>
                <a:srgbClr val="000000"/>
              </a:solidFill>
            </a:endParaRPr>
          </a:p>
        </p:txBody>
      </p:sp>
    </p:spTree>
    <p:extLst>
      <p:ext uri="{BB962C8B-B14F-4D97-AF65-F5344CB8AC3E}">
        <p14:creationId xmlns:p14="http://schemas.microsoft.com/office/powerpoint/2010/main" val="7251576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EBF77-52DA-2A04-E4FC-B69F9930BDAA}"/>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F7A7E89-DC27-02DA-69CB-F2F414879707}"/>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C432C81B-3D6A-2D2E-3733-26DA6B470790}"/>
              </a:ext>
            </a:extLst>
          </p:cNvPr>
          <p:cNvSpPr>
            <a:spLocks noGrp="1"/>
          </p:cNvSpPr>
          <p:nvPr>
            <p:ph type="body" idx="1"/>
          </p:nvPr>
        </p:nvSpPr>
        <p:spPr>
          <a:noFill/>
        </p:spPr>
        <p:txBody>
          <a:bodyPr/>
          <a:lstStyle/>
          <a:p>
            <a:r>
              <a:rPr lang="cy-GB" altLang="en-US" dirty="0" err="1">
                <a:latin typeface="Arial" panose="020B0604020202020204" pitchFamily="34" charset="0"/>
              </a:rPr>
              <a:t>There</a:t>
            </a:r>
            <a:r>
              <a:rPr lang="cy-GB" altLang="en-US" dirty="0">
                <a:latin typeface="Arial" panose="020B0604020202020204" pitchFamily="34" charset="0"/>
              </a:rPr>
              <a:t> is a PDF </a:t>
            </a:r>
            <a:r>
              <a:rPr lang="cy-GB" altLang="en-US" dirty="0" err="1">
                <a:latin typeface="Arial" panose="020B0604020202020204" pitchFamily="34" charset="0"/>
              </a:rPr>
              <a:t>handout</a:t>
            </a:r>
            <a:r>
              <a:rPr lang="cy-GB" altLang="en-US" dirty="0">
                <a:latin typeface="Arial" panose="020B0604020202020204" pitchFamily="34" charset="0"/>
              </a:rPr>
              <a:t> of the </a:t>
            </a:r>
            <a:r>
              <a:rPr lang="cy-GB" altLang="en-US" dirty="0" err="1">
                <a:latin typeface="Arial" panose="020B0604020202020204" pitchFamily="34" charset="0"/>
              </a:rPr>
              <a:t>Kolb</a:t>
            </a:r>
            <a:r>
              <a:rPr lang="cy-GB" altLang="en-US" dirty="0">
                <a:latin typeface="Arial" panose="020B0604020202020204" pitchFamily="34" charset="0"/>
              </a:rPr>
              <a:t> model</a:t>
            </a:r>
          </a:p>
        </p:txBody>
      </p:sp>
      <p:sp>
        <p:nvSpPr>
          <p:cNvPr id="29700" name="Slide Number Placeholder 3">
            <a:extLst>
              <a:ext uri="{FF2B5EF4-FFF2-40B4-BE49-F238E27FC236}">
                <a16:creationId xmlns:a16="http://schemas.microsoft.com/office/drawing/2014/main" id="{4C0C31B9-40F0-1316-5D44-65E2D4099C0B}"/>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94E75A-A71B-440E-9B17-439E2B400284}"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251576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DB037-E4EA-7EB7-802D-13910EDFE252}"/>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9F9BDB92-5F78-16F3-F0CF-434C3D05C7EE}"/>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5D19268E-13AA-6688-3CE7-16812B0592B6}"/>
              </a:ext>
            </a:extLst>
          </p:cNvPr>
          <p:cNvSpPr>
            <a:spLocks noGrp="1"/>
          </p:cNvSpPr>
          <p:nvPr>
            <p:ph type="body" idx="1"/>
          </p:nvPr>
        </p:nvSpPr>
        <p:spPr>
          <a:noFill/>
        </p:spPr>
        <p:txBody>
          <a:bodyPr/>
          <a:lstStyle/>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cy-GB" altLang="en-US" dirty="0" err="1">
                <a:latin typeface="Arial" panose="020B0604020202020204" pitchFamily="34" charset="0"/>
              </a:rPr>
              <a:t>There</a:t>
            </a:r>
            <a:r>
              <a:rPr lang="cy-GB" altLang="en-US" dirty="0">
                <a:latin typeface="Arial" panose="020B0604020202020204" pitchFamily="34" charset="0"/>
              </a:rPr>
              <a:t> is a PDF </a:t>
            </a:r>
            <a:r>
              <a:rPr lang="cy-GB" altLang="en-US" dirty="0" err="1">
                <a:latin typeface="Arial" panose="020B0604020202020204" pitchFamily="34" charset="0"/>
              </a:rPr>
              <a:t>handout</a:t>
            </a:r>
            <a:r>
              <a:rPr lang="cy-GB" altLang="en-US" dirty="0">
                <a:latin typeface="Arial" panose="020B0604020202020204" pitchFamily="34" charset="0"/>
              </a:rPr>
              <a:t> of the Gibbs model</a:t>
            </a: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76C7B159-495A-8A46-8765-09DD79C8E6F4}"/>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30</a:t>
            </a:fld>
            <a:endParaRPr lang="en-GB" altLang="en-US" dirty="0">
              <a:solidFill>
                <a:srgbClr val="000000"/>
              </a:solidFill>
            </a:endParaRPr>
          </a:p>
        </p:txBody>
      </p:sp>
    </p:spTree>
    <p:extLst>
      <p:ext uri="{BB962C8B-B14F-4D97-AF65-F5344CB8AC3E}">
        <p14:creationId xmlns:p14="http://schemas.microsoft.com/office/powerpoint/2010/main" val="19454669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11919-D3F5-AB9E-21CC-6BF62872AB17}"/>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F13DE924-9625-BBE0-104E-7F142615AEFA}"/>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4B1BB344-4F5C-EA92-809F-DC460CED5F7D}"/>
              </a:ext>
            </a:extLst>
          </p:cNvPr>
          <p:cNvSpPr>
            <a:spLocks noGrp="1"/>
          </p:cNvSpPr>
          <p:nvPr>
            <p:ph type="body" idx="1"/>
          </p:nvPr>
        </p:nvSpPr>
        <p:spPr>
          <a:noFill/>
        </p:spPr>
        <p:txBody>
          <a:bodyPr/>
          <a:lstStyle/>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cy-GB" altLang="en-US" dirty="0" err="1">
                <a:latin typeface="Arial" panose="020B0604020202020204" pitchFamily="34" charset="0"/>
              </a:rPr>
              <a:t>There</a:t>
            </a:r>
            <a:r>
              <a:rPr lang="cy-GB" altLang="en-US" dirty="0">
                <a:latin typeface="Arial" panose="020B0604020202020204" pitchFamily="34" charset="0"/>
              </a:rPr>
              <a:t> is a PDF </a:t>
            </a:r>
            <a:r>
              <a:rPr lang="cy-GB" altLang="en-US" dirty="0" err="1">
                <a:latin typeface="Arial" panose="020B0604020202020204" pitchFamily="34" charset="0"/>
              </a:rPr>
              <a:t>handout</a:t>
            </a:r>
            <a:r>
              <a:rPr lang="cy-GB" altLang="en-US" dirty="0">
                <a:latin typeface="Arial" panose="020B0604020202020204" pitchFamily="34" charset="0"/>
              </a:rPr>
              <a:t> of the Gibbs model</a:t>
            </a: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EB56701E-6334-D225-1965-80329B34B697}"/>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31</a:t>
            </a:fld>
            <a:endParaRPr lang="en-GB" altLang="en-US" dirty="0">
              <a:solidFill>
                <a:srgbClr val="000000"/>
              </a:solidFill>
            </a:endParaRPr>
          </a:p>
        </p:txBody>
      </p:sp>
    </p:spTree>
    <p:extLst>
      <p:ext uri="{BB962C8B-B14F-4D97-AF65-F5344CB8AC3E}">
        <p14:creationId xmlns:p14="http://schemas.microsoft.com/office/powerpoint/2010/main" val="36907322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0F397-FB02-EC60-7EFC-27144984D0E9}"/>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941FCEE-DB56-9D5B-8876-F659DCB06590}"/>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3D2B54BB-3686-746E-38D5-404319191DF8}"/>
              </a:ext>
            </a:extLst>
          </p:cNvPr>
          <p:cNvSpPr>
            <a:spLocks noGrp="1"/>
          </p:cNvSpPr>
          <p:nvPr>
            <p:ph type="body" idx="1"/>
          </p:nvPr>
        </p:nvSpPr>
        <p:spPr>
          <a:noFill/>
        </p:spPr>
        <p:txBody>
          <a:bodyPr/>
          <a:lstStyle/>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cy-GB" altLang="en-US" dirty="0" err="1">
                <a:latin typeface="Arial" panose="020B0604020202020204" pitchFamily="34" charset="0"/>
              </a:rPr>
              <a:t>There</a:t>
            </a:r>
            <a:r>
              <a:rPr lang="cy-GB" altLang="en-US" dirty="0">
                <a:latin typeface="Arial" panose="020B0604020202020204" pitchFamily="34" charset="0"/>
              </a:rPr>
              <a:t> is a PDF </a:t>
            </a:r>
            <a:r>
              <a:rPr lang="cy-GB" altLang="en-US" dirty="0" err="1">
                <a:latin typeface="Arial" panose="020B0604020202020204" pitchFamily="34" charset="0"/>
              </a:rPr>
              <a:t>handout</a:t>
            </a:r>
            <a:r>
              <a:rPr lang="cy-GB" altLang="en-US" dirty="0">
                <a:latin typeface="Arial" panose="020B0604020202020204" pitchFamily="34" charset="0"/>
              </a:rPr>
              <a:t> of the </a:t>
            </a:r>
            <a:r>
              <a:rPr lang="cy-GB" altLang="en-US" dirty="0" err="1">
                <a:latin typeface="Arial" panose="020B0604020202020204" pitchFamily="34" charset="0"/>
              </a:rPr>
              <a:t>O’Donnell</a:t>
            </a:r>
            <a:r>
              <a:rPr lang="cy-GB" altLang="en-US" dirty="0">
                <a:latin typeface="Arial" panose="020B0604020202020204" pitchFamily="34" charset="0"/>
              </a:rPr>
              <a:t> model</a:t>
            </a: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465FBB50-A8A8-535B-EBD4-E78C71EC6C7B}"/>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32</a:t>
            </a:fld>
            <a:endParaRPr lang="en-GB" altLang="en-US" dirty="0">
              <a:solidFill>
                <a:srgbClr val="000000"/>
              </a:solidFill>
            </a:endParaRPr>
          </a:p>
        </p:txBody>
      </p:sp>
    </p:spTree>
    <p:extLst>
      <p:ext uri="{BB962C8B-B14F-4D97-AF65-F5344CB8AC3E}">
        <p14:creationId xmlns:p14="http://schemas.microsoft.com/office/powerpoint/2010/main" val="19283090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2B950-E932-4B42-EA69-B3DE721AEEF0}"/>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3084189-9073-ACD7-871C-B958FFA0AC58}"/>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4B3AAC10-DDC6-7DC5-DD64-21D7CB059F46}"/>
              </a:ext>
            </a:extLst>
          </p:cNvPr>
          <p:cNvSpPr>
            <a:spLocks noGrp="1"/>
          </p:cNvSpPr>
          <p:nvPr>
            <p:ph type="body" idx="1"/>
          </p:nvPr>
        </p:nvSpPr>
        <p:spPr>
          <a:noFill/>
        </p:spPr>
        <p:txBody>
          <a:bodyPr/>
          <a:lstStyle/>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cy-GB" altLang="en-US" dirty="0" err="1">
                <a:latin typeface="Arial" panose="020B0604020202020204" pitchFamily="34" charset="0"/>
              </a:rPr>
              <a:t>There</a:t>
            </a:r>
            <a:r>
              <a:rPr lang="cy-GB" altLang="en-US" dirty="0">
                <a:latin typeface="Arial" panose="020B0604020202020204" pitchFamily="34" charset="0"/>
              </a:rPr>
              <a:t> is a PDF </a:t>
            </a:r>
            <a:r>
              <a:rPr lang="cy-GB" altLang="en-US" dirty="0" err="1">
                <a:latin typeface="Arial" panose="020B0604020202020204" pitchFamily="34" charset="0"/>
              </a:rPr>
              <a:t>handout</a:t>
            </a:r>
            <a:r>
              <a:rPr lang="cy-GB" altLang="en-US" dirty="0">
                <a:latin typeface="Arial" panose="020B0604020202020204" pitchFamily="34" charset="0"/>
              </a:rPr>
              <a:t> of the </a:t>
            </a:r>
            <a:r>
              <a:rPr lang="cy-GB" altLang="en-US" dirty="0" err="1">
                <a:latin typeface="Arial" panose="020B0604020202020204" pitchFamily="34" charset="0"/>
              </a:rPr>
              <a:t>O’Donnell</a:t>
            </a:r>
            <a:r>
              <a:rPr lang="cy-GB" altLang="en-US" dirty="0">
                <a:latin typeface="Arial" panose="020B0604020202020204" pitchFamily="34" charset="0"/>
              </a:rPr>
              <a:t> model</a:t>
            </a: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360F0453-1744-6F12-DD06-C9B2F814B932}"/>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33</a:t>
            </a:fld>
            <a:endParaRPr lang="en-GB" altLang="en-US" dirty="0">
              <a:solidFill>
                <a:srgbClr val="000000"/>
              </a:solidFill>
            </a:endParaRPr>
          </a:p>
        </p:txBody>
      </p:sp>
    </p:spTree>
    <p:extLst>
      <p:ext uri="{BB962C8B-B14F-4D97-AF65-F5344CB8AC3E}">
        <p14:creationId xmlns:p14="http://schemas.microsoft.com/office/powerpoint/2010/main" val="29084390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21ED0-21FA-4100-D6A2-084869F11633}"/>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9DA5BE6F-DE21-8B4B-F745-57A37A30EF6A}"/>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152D9E83-38BB-5185-59F7-582C714865B0}"/>
              </a:ext>
            </a:extLst>
          </p:cNvPr>
          <p:cNvSpPr>
            <a:spLocks noGrp="1"/>
          </p:cNvSpPr>
          <p:nvPr>
            <p:ph type="body" idx="1"/>
          </p:nvPr>
        </p:nvSpPr>
        <p:spPr>
          <a:noFill/>
        </p:spPr>
        <p:txBody>
          <a:bodyPr/>
          <a:lstStyle/>
          <a:p>
            <a:r>
              <a:rPr lang="cy-GB" altLang="en-US" dirty="0" err="1">
                <a:latin typeface="Arial" panose="020B0604020202020204" pitchFamily="34" charset="0"/>
              </a:rPr>
              <a:t>Get</a:t>
            </a:r>
            <a:r>
              <a:rPr lang="cy-GB" altLang="en-US" dirty="0">
                <a:latin typeface="Arial" panose="020B0604020202020204" pitchFamily="34" charset="0"/>
              </a:rPr>
              <a:t> the Group to </a:t>
            </a:r>
            <a:r>
              <a:rPr lang="cy-GB" altLang="en-US" dirty="0" err="1">
                <a:latin typeface="Arial" panose="020B0604020202020204" pitchFamily="34" charset="0"/>
              </a:rPr>
              <a:t>brainstorm</a:t>
            </a:r>
            <a:r>
              <a:rPr lang="cy-GB" altLang="en-US" dirty="0">
                <a:latin typeface="Arial" panose="020B0604020202020204" pitchFamily="34" charset="0"/>
              </a:rPr>
              <a:t> </a:t>
            </a:r>
            <a:r>
              <a:rPr lang="cy-GB" altLang="en-US" dirty="0" err="1">
                <a:latin typeface="Arial" panose="020B0604020202020204" pitchFamily="34" charset="0"/>
              </a:rPr>
              <a:t>factors</a:t>
            </a:r>
            <a:r>
              <a:rPr lang="cy-GB" altLang="en-US" dirty="0">
                <a:latin typeface="Arial" panose="020B0604020202020204" pitchFamily="34" charset="0"/>
              </a:rPr>
              <a:t> </a:t>
            </a:r>
            <a:r>
              <a:rPr lang="cy-GB" altLang="en-US" dirty="0" err="1">
                <a:latin typeface="Arial" panose="020B0604020202020204" pitchFamily="34" charset="0"/>
              </a:rPr>
              <a:t>that</a:t>
            </a:r>
            <a:r>
              <a:rPr lang="cy-GB" altLang="en-US" dirty="0">
                <a:latin typeface="Arial" panose="020B0604020202020204" pitchFamily="34" charset="0"/>
              </a:rPr>
              <a:t> </a:t>
            </a:r>
            <a:r>
              <a:rPr lang="cy-GB" altLang="en-US" dirty="0" err="1">
                <a:latin typeface="Arial" panose="020B0604020202020204" pitchFamily="34" charset="0"/>
              </a:rPr>
              <a:t>could</a:t>
            </a:r>
            <a:r>
              <a:rPr lang="cy-GB" altLang="en-US" dirty="0">
                <a:latin typeface="Arial" panose="020B0604020202020204" pitchFamily="34" charset="0"/>
              </a:rPr>
              <a:t> </a:t>
            </a:r>
            <a:r>
              <a:rPr lang="cy-GB" altLang="en-US" dirty="0" err="1">
                <a:latin typeface="Arial" panose="020B0604020202020204" pitchFamily="34" charset="0"/>
              </a:rPr>
              <a:t>prevent</a:t>
            </a:r>
            <a:r>
              <a:rPr lang="cy-GB" altLang="en-US" dirty="0">
                <a:latin typeface="Arial" panose="020B0604020202020204" pitchFamily="34" charset="0"/>
              </a:rPr>
              <a:t> </a:t>
            </a:r>
            <a:r>
              <a:rPr lang="cy-GB" altLang="en-US" dirty="0" err="1">
                <a:latin typeface="Arial" panose="020B0604020202020204" pitchFamily="34" charset="0"/>
              </a:rPr>
              <a:t>reflection</a:t>
            </a:r>
            <a:r>
              <a:rPr lang="cy-GB" altLang="en-US" dirty="0">
                <a:latin typeface="Arial" panose="020B0604020202020204" pitchFamily="34" charset="0"/>
              </a:rPr>
              <a:t> (</a:t>
            </a:r>
            <a:r>
              <a:rPr lang="cy-GB" altLang="en-US" dirty="0" err="1">
                <a:latin typeface="Arial" panose="020B0604020202020204" pitchFamily="34" charset="0"/>
              </a:rPr>
              <a:t>use</a:t>
            </a:r>
            <a:r>
              <a:rPr lang="cy-GB" altLang="en-US" dirty="0">
                <a:latin typeface="Arial" panose="020B0604020202020204" pitchFamily="34" charset="0"/>
              </a:rPr>
              <a:t> a </a:t>
            </a:r>
            <a:r>
              <a:rPr lang="cy-GB" altLang="en-US" dirty="0" err="1">
                <a:latin typeface="Arial" panose="020B0604020202020204" pitchFamily="34" charset="0"/>
              </a:rPr>
              <a:t>flipchart</a:t>
            </a:r>
            <a:r>
              <a:rPr lang="cy-GB" altLang="en-US" dirty="0">
                <a:latin typeface="Arial" panose="020B0604020202020204" pitchFamily="34" charset="0"/>
              </a:rPr>
              <a:t> or post-it </a:t>
            </a:r>
            <a:r>
              <a:rPr lang="cy-GB" altLang="en-US" dirty="0" err="1">
                <a:latin typeface="Arial" panose="020B0604020202020204" pitchFamily="34" charset="0"/>
              </a:rPr>
              <a:t>notes</a:t>
            </a:r>
            <a:r>
              <a:rPr lang="cy-GB" altLang="en-US" dirty="0">
                <a:latin typeface="Arial" panose="020B0604020202020204" pitchFamily="34" charset="0"/>
              </a:rPr>
              <a:t> to </a:t>
            </a:r>
            <a:r>
              <a:rPr lang="cy-GB" altLang="en-US" dirty="0" err="1">
                <a:latin typeface="Arial" panose="020B0604020202020204" pitchFamily="34" charset="0"/>
              </a:rPr>
              <a:t>collect</a:t>
            </a:r>
            <a:r>
              <a:rPr lang="cy-GB" altLang="en-US" dirty="0">
                <a:latin typeface="Arial" panose="020B0604020202020204" pitchFamily="34" charset="0"/>
              </a:rPr>
              <a:t> </a:t>
            </a:r>
            <a:r>
              <a:rPr lang="cy-GB" altLang="en-US" dirty="0" err="1">
                <a:latin typeface="Arial" panose="020B0604020202020204" pitchFamily="34" charset="0"/>
              </a:rPr>
              <a:t>their</a:t>
            </a:r>
            <a:r>
              <a:rPr lang="cy-GB" altLang="en-US" dirty="0">
                <a:latin typeface="Arial" panose="020B0604020202020204" pitchFamily="34" charset="0"/>
              </a:rPr>
              <a:t> </a:t>
            </a:r>
            <a:r>
              <a:rPr lang="cy-GB" altLang="en-US" dirty="0" err="1">
                <a:latin typeface="Arial" panose="020B0604020202020204" pitchFamily="34" charset="0"/>
              </a:rPr>
              <a:t>thoughts</a:t>
            </a:r>
            <a:r>
              <a:rPr lang="cy-GB" altLang="en-US" dirty="0">
                <a:latin typeface="Arial" panose="020B0604020202020204" pitchFamily="34" charset="0"/>
              </a:rPr>
              <a:t>.</a:t>
            </a:r>
          </a:p>
          <a:p>
            <a:r>
              <a:rPr lang="cy-GB" altLang="en-US" dirty="0">
                <a:latin typeface="Arial" panose="020B0604020202020204" pitchFamily="34" charset="0"/>
              </a:rPr>
              <a:t>** </a:t>
            </a:r>
            <a:r>
              <a:rPr lang="cy-GB" altLang="en-US" dirty="0" err="1">
                <a:latin typeface="Arial" panose="020B0604020202020204" pitchFamily="34" charset="0"/>
              </a:rPr>
              <a:t>Potential</a:t>
            </a:r>
            <a:r>
              <a:rPr lang="cy-GB" altLang="en-US" dirty="0">
                <a:latin typeface="Arial" panose="020B0604020202020204" pitchFamily="34" charset="0"/>
              </a:rPr>
              <a:t> </a:t>
            </a:r>
            <a:r>
              <a:rPr lang="cy-GB" altLang="en-US" dirty="0" err="1">
                <a:latin typeface="Arial" panose="020B0604020202020204" pitchFamily="34" charset="0"/>
              </a:rPr>
              <a:t>interactive</a:t>
            </a:r>
            <a:r>
              <a:rPr lang="cy-GB" altLang="en-US" dirty="0">
                <a:latin typeface="Arial" panose="020B0604020202020204" pitchFamily="34" charset="0"/>
              </a:rPr>
              <a:t> </a:t>
            </a:r>
            <a:r>
              <a:rPr lang="cy-GB" altLang="en-US" dirty="0" err="1">
                <a:latin typeface="Arial" panose="020B0604020202020204" pitchFamily="34" charset="0"/>
              </a:rPr>
              <a:t>activity</a:t>
            </a:r>
            <a:r>
              <a:rPr lang="cy-GB" altLang="en-US" dirty="0">
                <a:latin typeface="Arial" panose="020B0604020202020204" pitchFamily="34" charset="0"/>
              </a:rPr>
              <a:t> </a:t>
            </a:r>
            <a:r>
              <a:rPr lang="cy-GB" altLang="en-US" dirty="0" err="1">
                <a:latin typeface="Arial" panose="020B0604020202020204" pitchFamily="34" charset="0"/>
              </a:rPr>
              <a:t>here</a:t>
            </a:r>
            <a:r>
              <a:rPr lang="cy-GB" altLang="en-US" dirty="0">
                <a:latin typeface="Arial" panose="020B0604020202020204" pitchFamily="34" charset="0"/>
              </a:rPr>
              <a:t>?????</a:t>
            </a:r>
          </a:p>
        </p:txBody>
      </p:sp>
      <p:sp>
        <p:nvSpPr>
          <p:cNvPr id="29700" name="Slide Number Placeholder 3">
            <a:extLst>
              <a:ext uri="{FF2B5EF4-FFF2-40B4-BE49-F238E27FC236}">
                <a16:creationId xmlns:a16="http://schemas.microsoft.com/office/drawing/2014/main" id="{C3DA329C-36F7-989F-B20A-1894DCE7B0D3}"/>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34</a:t>
            </a:fld>
            <a:endParaRPr lang="en-GB" altLang="en-US" dirty="0">
              <a:solidFill>
                <a:srgbClr val="000000"/>
              </a:solidFill>
            </a:endParaRPr>
          </a:p>
        </p:txBody>
      </p:sp>
    </p:spTree>
    <p:extLst>
      <p:ext uri="{BB962C8B-B14F-4D97-AF65-F5344CB8AC3E}">
        <p14:creationId xmlns:p14="http://schemas.microsoft.com/office/powerpoint/2010/main" val="21804792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07394-FFE6-C4BF-60BA-CC80ED3E3913}"/>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07475021-8713-6868-965C-6C2069C26488}"/>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0C49373D-7C54-BE19-0DAF-F90CA87E5DCD}"/>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B2487605-EFA9-40F8-F42E-E6412AA5AC0E}"/>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35</a:t>
            </a:fld>
            <a:endParaRPr lang="en-GB" altLang="en-US" dirty="0">
              <a:solidFill>
                <a:srgbClr val="000000"/>
              </a:solidFill>
            </a:endParaRPr>
          </a:p>
        </p:txBody>
      </p:sp>
    </p:spTree>
    <p:extLst>
      <p:ext uri="{BB962C8B-B14F-4D97-AF65-F5344CB8AC3E}">
        <p14:creationId xmlns:p14="http://schemas.microsoft.com/office/powerpoint/2010/main" val="28691013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A0066-FB74-DB01-C162-87CEE69169E9}"/>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99013208-3BAA-6461-48B2-F23150E1BD54}"/>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65EE216B-126C-D2E6-77CF-05D90869D77F}"/>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A79900C5-AA27-D640-6BB4-D4C9B73B72CB}"/>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36</a:t>
            </a:fld>
            <a:endParaRPr lang="en-GB" altLang="en-US" dirty="0">
              <a:solidFill>
                <a:srgbClr val="000000"/>
              </a:solidFill>
            </a:endParaRPr>
          </a:p>
        </p:txBody>
      </p:sp>
    </p:spTree>
    <p:extLst>
      <p:ext uri="{BB962C8B-B14F-4D97-AF65-F5344CB8AC3E}">
        <p14:creationId xmlns:p14="http://schemas.microsoft.com/office/powerpoint/2010/main" val="14500633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AA145B-EBB6-7812-6B23-0DA8E73D8605}"/>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AFA962E6-C80A-B7F7-C74F-903325674BA7}"/>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CA37FB90-8E8E-C293-FB18-5358ECF4EBD8}"/>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6ECAD93A-5DBA-4968-0C3D-A27B285DE7DE}"/>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37</a:t>
            </a:fld>
            <a:endParaRPr lang="en-GB" altLang="en-US" dirty="0">
              <a:solidFill>
                <a:srgbClr val="000000"/>
              </a:solidFill>
            </a:endParaRPr>
          </a:p>
        </p:txBody>
      </p:sp>
    </p:spTree>
    <p:extLst>
      <p:ext uri="{BB962C8B-B14F-4D97-AF65-F5344CB8AC3E}">
        <p14:creationId xmlns:p14="http://schemas.microsoft.com/office/powerpoint/2010/main" val="27563340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1A6C8-C810-841F-C8EB-5964A2FFC53A}"/>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AF9389DC-A9EA-7023-5C71-E24C4DDA44DB}"/>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7382EB5A-06D9-7642-CB40-26D9B84B643B}"/>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9D215158-08D6-573D-E1B8-B746794C6E9C}"/>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38</a:t>
            </a:fld>
            <a:endParaRPr lang="en-GB" altLang="en-US" dirty="0">
              <a:solidFill>
                <a:srgbClr val="000000"/>
              </a:solidFill>
            </a:endParaRPr>
          </a:p>
        </p:txBody>
      </p:sp>
    </p:spTree>
    <p:extLst>
      <p:ext uri="{BB962C8B-B14F-4D97-AF65-F5344CB8AC3E}">
        <p14:creationId xmlns:p14="http://schemas.microsoft.com/office/powerpoint/2010/main" val="38886848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51EB5-12C5-67FD-5CEC-89512B6958E6}"/>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981EDE79-6E34-B100-62A7-8CD507AB4C1D}"/>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9B0AB750-7A21-451A-88FA-EB1673F95909}"/>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CE2C50AE-C7DC-E263-76A1-004A401AA5C3}"/>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39</a:t>
            </a:fld>
            <a:endParaRPr lang="en-GB" altLang="en-US" dirty="0">
              <a:solidFill>
                <a:srgbClr val="000000"/>
              </a:solidFill>
            </a:endParaRPr>
          </a:p>
        </p:txBody>
      </p:sp>
    </p:spTree>
    <p:extLst>
      <p:ext uri="{BB962C8B-B14F-4D97-AF65-F5344CB8AC3E}">
        <p14:creationId xmlns:p14="http://schemas.microsoft.com/office/powerpoint/2010/main" val="9059124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F7FE1-0503-3E5C-E4CC-24B1035FD714}"/>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17469C8D-9EE6-4400-F1F6-C3F17722F947}"/>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5DFCB020-4666-F394-5BE1-220B966CB7CD}"/>
              </a:ext>
            </a:extLst>
          </p:cNvPr>
          <p:cNvSpPr>
            <a:spLocks noGrp="1"/>
          </p:cNvSpPr>
          <p:nvPr>
            <p:ph type="body" idx="1"/>
          </p:nvPr>
        </p:nvSpPr>
        <p:spPr>
          <a:noFill/>
        </p:spPr>
        <p:txBody>
          <a:bodyPr/>
          <a:lstStyle/>
          <a:p>
            <a:r>
              <a:rPr lang="cy-GB" altLang="en-US" dirty="0">
                <a:latin typeface="Arial" panose="020B0604020202020204" pitchFamily="34" charset="0"/>
              </a:rPr>
              <a:t>The </a:t>
            </a:r>
            <a:r>
              <a:rPr lang="cy-GB" altLang="en-US" dirty="0" err="1">
                <a:latin typeface="Arial" panose="020B0604020202020204" pitchFamily="34" charset="0"/>
              </a:rPr>
              <a:t>students</a:t>
            </a:r>
            <a:r>
              <a:rPr lang="cy-GB" altLang="en-US" dirty="0">
                <a:latin typeface="Arial" panose="020B0604020202020204" pitchFamily="34" charset="0"/>
              </a:rPr>
              <a:t> </a:t>
            </a:r>
            <a:r>
              <a:rPr lang="cy-GB" altLang="en-US" dirty="0" err="1">
                <a:latin typeface="Arial" panose="020B0604020202020204" pitchFamily="34" charset="0"/>
              </a:rPr>
              <a:t>should</a:t>
            </a:r>
            <a:r>
              <a:rPr lang="cy-GB" altLang="en-US" dirty="0">
                <a:latin typeface="Arial" panose="020B0604020202020204" pitchFamily="34" charset="0"/>
              </a:rPr>
              <a:t> be </a:t>
            </a:r>
            <a:r>
              <a:rPr lang="cy-GB" altLang="en-US" dirty="0" err="1">
                <a:latin typeface="Arial" panose="020B0604020202020204" pitchFamily="34" charset="0"/>
              </a:rPr>
              <a:t>encouraged</a:t>
            </a:r>
            <a:r>
              <a:rPr lang="cy-GB" altLang="en-US" dirty="0">
                <a:latin typeface="Arial" panose="020B0604020202020204" pitchFamily="34" charset="0"/>
              </a:rPr>
              <a:t> to </a:t>
            </a:r>
            <a:r>
              <a:rPr lang="cy-GB" altLang="en-US" dirty="0" err="1">
                <a:latin typeface="Arial" panose="020B0604020202020204" pitchFamily="34" charset="0"/>
              </a:rPr>
              <a:t>read</a:t>
            </a:r>
            <a:r>
              <a:rPr lang="cy-GB" altLang="en-US" dirty="0">
                <a:latin typeface="Arial" panose="020B0604020202020204" pitchFamily="34" charset="0"/>
              </a:rPr>
              <a:t> </a:t>
            </a:r>
            <a:r>
              <a:rPr lang="cy-GB" altLang="en-US" dirty="0" err="1">
                <a:latin typeface="Arial" panose="020B0604020202020204" pitchFamily="34" charset="0"/>
              </a:rPr>
              <a:t>and</a:t>
            </a:r>
            <a:r>
              <a:rPr lang="cy-GB" altLang="en-US" dirty="0">
                <a:latin typeface="Arial" panose="020B0604020202020204" pitchFamily="34" charset="0"/>
              </a:rPr>
              <a:t> </a:t>
            </a:r>
            <a:r>
              <a:rPr lang="cy-GB" altLang="en-US" dirty="0" err="1">
                <a:latin typeface="Arial" panose="020B0604020202020204" pitchFamily="34" charset="0"/>
              </a:rPr>
              <a:t>provide</a:t>
            </a:r>
            <a:r>
              <a:rPr lang="cy-GB" altLang="en-US" dirty="0">
                <a:latin typeface="Arial" panose="020B0604020202020204" pitchFamily="34" charset="0"/>
              </a:rPr>
              <a:t> </a:t>
            </a:r>
            <a:r>
              <a:rPr lang="cy-GB" altLang="en-US" dirty="0" err="1">
                <a:latin typeface="Arial" panose="020B0604020202020204" pitchFamily="34" charset="0"/>
              </a:rPr>
              <a:t>construcutve</a:t>
            </a:r>
            <a:r>
              <a:rPr lang="cy-GB" altLang="en-US" dirty="0">
                <a:latin typeface="Arial" panose="020B0604020202020204" pitchFamily="34" charset="0"/>
              </a:rPr>
              <a:t>/</a:t>
            </a:r>
            <a:r>
              <a:rPr lang="cy-GB" altLang="en-US" dirty="0" err="1">
                <a:latin typeface="Arial" panose="020B0604020202020204" pitchFamily="34" charset="0"/>
              </a:rPr>
              <a:t>support</a:t>
            </a:r>
            <a:r>
              <a:rPr lang="cy-GB" altLang="en-US" dirty="0">
                <a:latin typeface="Arial" panose="020B0604020202020204" pitchFamily="34" charset="0"/>
              </a:rPr>
              <a:t> </a:t>
            </a:r>
            <a:r>
              <a:rPr lang="cy-GB" altLang="en-US" dirty="0" err="1">
                <a:latin typeface="Arial" panose="020B0604020202020204" pitchFamily="34" charset="0"/>
              </a:rPr>
              <a:t>feedback</a:t>
            </a:r>
            <a:r>
              <a:rPr lang="cy-GB" altLang="en-US" dirty="0">
                <a:latin typeface="Arial" panose="020B0604020202020204" pitchFamily="34" charset="0"/>
              </a:rPr>
              <a:t> to </a:t>
            </a:r>
            <a:r>
              <a:rPr lang="cy-GB" altLang="en-US" dirty="0" err="1">
                <a:latin typeface="Arial" panose="020B0604020202020204" pitchFamily="34" charset="0"/>
              </a:rPr>
              <a:t>these</a:t>
            </a:r>
            <a:r>
              <a:rPr lang="cy-GB" altLang="en-US" dirty="0">
                <a:latin typeface="Arial" panose="020B0604020202020204" pitchFamily="34" charset="0"/>
              </a:rPr>
              <a:t> </a:t>
            </a:r>
            <a:r>
              <a:rPr lang="cy-GB" altLang="en-US" dirty="0" err="1">
                <a:latin typeface="Arial" panose="020B0604020202020204" pitchFamily="34" charset="0"/>
              </a:rPr>
              <a:t>posts</a:t>
            </a:r>
            <a:r>
              <a:rPr lang="cy-GB" altLang="en-US" dirty="0">
                <a:latin typeface="Arial" panose="020B0604020202020204" pitchFamily="34" charset="0"/>
              </a:rPr>
              <a:t> </a:t>
            </a:r>
            <a:r>
              <a:rPr lang="cy-GB" altLang="en-US" dirty="0" err="1">
                <a:latin typeface="Arial" panose="020B0604020202020204" pitchFamily="34" charset="0"/>
              </a:rPr>
              <a:t>in</a:t>
            </a:r>
            <a:r>
              <a:rPr lang="cy-GB" altLang="en-US" dirty="0">
                <a:latin typeface="Arial" panose="020B0604020202020204" pitchFamily="34" charset="0"/>
              </a:rPr>
              <a:t> the </a:t>
            </a:r>
            <a:r>
              <a:rPr lang="cy-GB" altLang="en-US" dirty="0" err="1">
                <a:latin typeface="Arial" panose="020B0604020202020204" pitchFamily="34" charset="0"/>
              </a:rPr>
              <a:t>Forum</a:t>
            </a:r>
            <a:r>
              <a:rPr lang="cy-GB" altLang="en-US" dirty="0">
                <a:latin typeface="Arial" panose="020B0604020202020204" pitchFamily="34" charset="0"/>
              </a:rPr>
              <a:t>. (as per </a:t>
            </a:r>
            <a:r>
              <a:rPr lang="cy-GB" altLang="en-US" dirty="0" err="1">
                <a:latin typeface="Arial" panose="020B0604020202020204" pitchFamily="34" charset="0"/>
              </a:rPr>
              <a:t>suggestions</a:t>
            </a:r>
            <a:r>
              <a:rPr lang="cy-GB" altLang="en-US" dirty="0">
                <a:latin typeface="Arial" panose="020B0604020202020204" pitchFamily="34" charset="0"/>
              </a:rPr>
              <a:t> </a:t>
            </a:r>
            <a:r>
              <a:rPr lang="cy-GB" altLang="en-US" dirty="0" err="1">
                <a:latin typeface="Arial" panose="020B0604020202020204" pitchFamily="34" charset="0"/>
              </a:rPr>
              <a:t>from</a:t>
            </a:r>
            <a:r>
              <a:rPr lang="cy-GB" altLang="en-US" dirty="0">
                <a:latin typeface="Arial" panose="020B0604020202020204" pitchFamily="34" charset="0"/>
              </a:rPr>
              <a:t> </a:t>
            </a:r>
            <a:r>
              <a:rPr lang="cy-GB" altLang="en-US" dirty="0" err="1">
                <a:latin typeface="Arial" panose="020B0604020202020204" pitchFamily="34" charset="0"/>
              </a:rPr>
              <a:t>Academic</a:t>
            </a:r>
            <a:r>
              <a:rPr lang="cy-GB" altLang="en-US" dirty="0">
                <a:latin typeface="Arial" panose="020B0604020202020204" pitchFamily="34" charset="0"/>
              </a:rPr>
              <a:t> </a:t>
            </a:r>
            <a:r>
              <a:rPr lang="cy-GB" altLang="en-US" dirty="0" err="1">
                <a:latin typeface="Arial" panose="020B0604020202020204" pitchFamily="34" charset="0"/>
              </a:rPr>
              <a:t>Development</a:t>
            </a:r>
            <a:r>
              <a:rPr lang="cy-GB" altLang="en-US" dirty="0">
                <a:latin typeface="Arial" panose="020B0604020202020204" pitchFamily="34" charset="0"/>
              </a:rPr>
              <a:t> Office</a:t>
            </a:r>
          </a:p>
        </p:txBody>
      </p:sp>
      <p:sp>
        <p:nvSpPr>
          <p:cNvPr id="29700" name="Slide Number Placeholder 3">
            <a:extLst>
              <a:ext uri="{FF2B5EF4-FFF2-40B4-BE49-F238E27FC236}">
                <a16:creationId xmlns:a16="http://schemas.microsoft.com/office/drawing/2014/main" id="{B928BDC9-384B-2A62-A356-C3DDE7A95A7D}"/>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40</a:t>
            </a:fld>
            <a:endParaRPr lang="en-GB" altLang="en-US" dirty="0">
              <a:solidFill>
                <a:srgbClr val="000000"/>
              </a:solidFill>
            </a:endParaRPr>
          </a:p>
        </p:txBody>
      </p:sp>
    </p:spTree>
    <p:extLst>
      <p:ext uri="{BB962C8B-B14F-4D97-AF65-F5344CB8AC3E}">
        <p14:creationId xmlns:p14="http://schemas.microsoft.com/office/powerpoint/2010/main" val="39210960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7278D-EE04-54B2-9204-7FE35A038F28}"/>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54EEF87-8EB6-14B5-D8FF-C4FFA54B77D4}"/>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3687C59B-F4AC-E9E8-039E-8F6B6892AA6E}"/>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9AE42062-CBE7-9B13-7DE5-EDF4414CAAA8}"/>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41</a:t>
            </a:fld>
            <a:endParaRPr lang="en-GB" altLang="en-US" dirty="0">
              <a:solidFill>
                <a:srgbClr val="000000"/>
              </a:solidFill>
            </a:endParaRPr>
          </a:p>
        </p:txBody>
      </p:sp>
    </p:spTree>
    <p:extLst>
      <p:ext uri="{BB962C8B-B14F-4D97-AF65-F5344CB8AC3E}">
        <p14:creationId xmlns:p14="http://schemas.microsoft.com/office/powerpoint/2010/main" val="6025977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563DE-CEB9-38C4-5F08-98BCD230A346}"/>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A806E80D-06D2-6A97-444F-2953365D6CF3}"/>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7C0DA00B-4915-AB55-75CB-0DED5663B16D}"/>
              </a:ext>
            </a:extLst>
          </p:cNvPr>
          <p:cNvSpPr>
            <a:spLocks noGrp="1"/>
          </p:cNvSpPr>
          <p:nvPr>
            <p:ph type="body" idx="1"/>
          </p:nvPr>
        </p:nvSpPr>
        <p:spPr>
          <a:noFill/>
        </p:spPr>
        <p:txBody>
          <a:bodyPr/>
          <a:lstStyle/>
          <a:p>
            <a:r>
              <a:rPr lang="cy-GB" altLang="en-US" b="1" dirty="0">
                <a:solidFill>
                  <a:srgbClr val="FF0000"/>
                </a:solidFill>
              </a:rPr>
              <a:t>N.B. </a:t>
            </a:r>
            <a:r>
              <a:rPr lang="cy-GB" altLang="en-US" b="1" dirty="0" err="1">
                <a:solidFill>
                  <a:srgbClr val="FF0000"/>
                </a:solidFill>
              </a:rPr>
              <a:t>In</a:t>
            </a:r>
            <a:r>
              <a:rPr lang="cy-GB" altLang="en-US" b="1" dirty="0">
                <a:solidFill>
                  <a:srgbClr val="FF0000"/>
                </a:solidFill>
              </a:rPr>
              <a:t> </a:t>
            </a:r>
            <a:r>
              <a:rPr lang="cy-GB" altLang="en-US" b="1" dirty="0" err="1">
                <a:solidFill>
                  <a:srgbClr val="FF0000"/>
                </a:solidFill>
              </a:rPr>
              <a:t>line</a:t>
            </a:r>
            <a:r>
              <a:rPr lang="cy-GB" altLang="en-US" b="1" dirty="0">
                <a:solidFill>
                  <a:srgbClr val="FF0000"/>
                </a:solidFill>
              </a:rPr>
              <a:t> with </a:t>
            </a:r>
            <a:r>
              <a:rPr lang="cy-GB" altLang="en-US" b="1" dirty="0" err="1">
                <a:solidFill>
                  <a:srgbClr val="FF0000"/>
                </a:solidFill>
              </a:rPr>
              <a:t>Team</a:t>
            </a:r>
            <a:r>
              <a:rPr lang="cy-GB" altLang="en-US" b="1" dirty="0">
                <a:solidFill>
                  <a:srgbClr val="FF0000"/>
                </a:solidFill>
              </a:rPr>
              <a:t> </a:t>
            </a:r>
            <a:r>
              <a:rPr lang="cy-GB" altLang="en-US" b="1" dirty="0" err="1">
                <a:solidFill>
                  <a:srgbClr val="FF0000"/>
                </a:solidFill>
              </a:rPr>
              <a:t>discussions</a:t>
            </a:r>
            <a:r>
              <a:rPr lang="cy-GB" altLang="en-US" b="1" dirty="0">
                <a:solidFill>
                  <a:srgbClr val="FF0000"/>
                </a:solidFill>
              </a:rPr>
              <a:t> </a:t>
            </a:r>
            <a:r>
              <a:rPr lang="cy-GB" altLang="en-US" b="1" dirty="0" err="1">
                <a:solidFill>
                  <a:srgbClr val="FF0000"/>
                </a:solidFill>
              </a:rPr>
              <a:t>these</a:t>
            </a:r>
            <a:r>
              <a:rPr lang="cy-GB" altLang="en-US" b="1" dirty="0">
                <a:solidFill>
                  <a:srgbClr val="FF0000"/>
                </a:solidFill>
              </a:rPr>
              <a:t> </a:t>
            </a:r>
            <a:r>
              <a:rPr lang="cy-GB" altLang="en-US" b="1" dirty="0" err="1">
                <a:solidFill>
                  <a:srgbClr val="FF0000"/>
                </a:solidFill>
              </a:rPr>
              <a:t>references</a:t>
            </a:r>
            <a:r>
              <a:rPr lang="cy-GB" altLang="en-US" b="1" dirty="0">
                <a:solidFill>
                  <a:srgbClr val="FF0000"/>
                </a:solidFill>
              </a:rPr>
              <a:t> </a:t>
            </a:r>
            <a:r>
              <a:rPr lang="cy-GB" altLang="en-US" b="1" dirty="0" err="1">
                <a:solidFill>
                  <a:srgbClr val="FF0000"/>
                </a:solidFill>
              </a:rPr>
              <a:t>are</a:t>
            </a:r>
            <a:r>
              <a:rPr lang="cy-GB" altLang="en-US" b="1" dirty="0">
                <a:solidFill>
                  <a:srgbClr val="FF0000"/>
                </a:solidFill>
              </a:rPr>
              <a:t> </a:t>
            </a:r>
            <a:r>
              <a:rPr lang="cy-GB" altLang="en-US" b="1" dirty="0" err="1">
                <a:solidFill>
                  <a:srgbClr val="FF0000"/>
                </a:solidFill>
              </a:rPr>
              <a:t>formatted</a:t>
            </a:r>
            <a:r>
              <a:rPr lang="cy-GB" altLang="en-US" b="1" dirty="0">
                <a:solidFill>
                  <a:srgbClr val="FF0000"/>
                </a:solidFill>
              </a:rPr>
              <a:t> </a:t>
            </a:r>
            <a:r>
              <a:rPr lang="cy-GB" altLang="en-US" b="1" dirty="0" err="1">
                <a:solidFill>
                  <a:srgbClr val="FF0000"/>
                </a:solidFill>
              </a:rPr>
              <a:t>in</a:t>
            </a:r>
            <a:r>
              <a:rPr lang="cy-GB" altLang="en-US" b="1" dirty="0">
                <a:solidFill>
                  <a:srgbClr val="FF0000"/>
                </a:solidFill>
              </a:rPr>
              <a:t> </a:t>
            </a:r>
            <a:r>
              <a:rPr lang="cy-GB" altLang="en-US" b="1" dirty="0" err="1">
                <a:solidFill>
                  <a:srgbClr val="FF0000"/>
                </a:solidFill>
              </a:rPr>
              <a:t>line</a:t>
            </a:r>
            <a:r>
              <a:rPr lang="cy-GB" altLang="en-US" b="1" dirty="0">
                <a:solidFill>
                  <a:srgbClr val="FF0000"/>
                </a:solidFill>
              </a:rPr>
              <a:t> with </a:t>
            </a:r>
            <a:r>
              <a:rPr lang="cy-GB" altLang="en-US" b="1" dirty="0" err="1">
                <a:solidFill>
                  <a:srgbClr val="FF0000"/>
                </a:solidFill>
              </a:rPr>
              <a:t>Harvard</a:t>
            </a:r>
            <a:r>
              <a:rPr lang="cy-GB" altLang="en-US" b="1" dirty="0">
                <a:solidFill>
                  <a:srgbClr val="FF0000"/>
                </a:solidFill>
              </a:rPr>
              <a:t> 1.5 (</a:t>
            </a:r>
            <a:r>
              <a:rPr lang="cy-GB" altLang="en-US" b="1" dirty="0" err="1">
                <a:solidFill>
                  <a:srgbClr val="FF0000"/>
                </a:solidFill>
              </a:rPr>
              <a:t>sentence</a:t>
            </a:r>
            <a:r>
              <a:rPr lang="cy-GB" altLang="en-US" b="1" dirty="0">
                <a:solidFill>
                  <a:srgbClr val="FF0000"/>
                </a:solidFill>
              </a:rPr>
              <a:t> </a:t>
            </a:r>
            <a:r>
              <a:rPr lang="cy-GB" altLang="en-US" b="1" dirty="0" err="1">
                <a:solidFill>
                  <a:srgbClr val="FF0000"/>
                </a:solidFill>
              </a:rPr>
              <a:t>case</a:t>
            </a:r>
            <a:r>
              <a:rPr lang="cy-GB" altLang="en-US" b="1" dirty="0">
                <a:solidFill>
                  <a:srgbClr val="FF0000"/>
                </a:solidFill>
              </a:rPr>
              <a:t> </a:t>
            </a:r>
            <a:r>
              <a:rPr lang="cy-GB" altLang="en-US" b="1" dirty="0" err="1">
                <a:solidFill>
                  <a:srgbClr val="FF0000"/>
                </a:solidFill>
              </a:rPr>
              <a:t>and</a:t>
            </a:r>
            <a:r>
              <a:rPr lang="cy-GB" altLang="en-US" b="1" dirty="0">
                <a:solidFill>
                  <a:srgbClr val="FF0000"/>
                </a:solidFill>
              </a:rPr>
              <a:t> </a:t>
            </a:r>
            <a:r>
              <a:rPr lang="cy-GB" altLang="en-US" b="1" dirty="0" err="1">
                <a:solidFill>
                  <a:srgbClr val="FF0000"/>
                </a:solidFill>
              </a:rPr>
              <a:t>place</a:t>
            </a:r>
            <a:r>
              <a:rPr lang="cy-GB" altLang="en-US" b="1" dirty="0">
                <a:solidFill>
                  <a:srgbClr val="FF0000"/>
                </a:solidFill>
              </a:rPr>
              <a:t> of </a:t>
            </a:r>
            <a:r>
              <a:rPr lang="cy-GB" altLang="en-US" b="1" dirty="0" err="1">
                <a:solidFill>
                  <a:srgbClr val="FF0000"/>
                </a:solidFill>
              </a:rPr>
              <a:t>publication</a:t>
            </a:r>
            <a:r>
              <a:rPr lang="cy-GB" altLang="en-US" b="1" dirty="0">
                <a:solidFill>
                  <a:srgbClr val="FF0000"/>
                </a:solidFill>
              </a:rPr>
              <a:t> </a:t>
            </a:r>
            <a:r>
              <a:rPr lang="cy-GB" altLang="en-US" b="1" dirty="0" err="1">
                <a:solidFill>
                  <a:srgbClr val="FF0000"/>
                </a:solidFill>
              </a:rPr>
              <a:t>removed</a:t>
            </a:r>
            <a:r>
              <a:rPr lang="cy-GB" altLang="en-US" b="1" dirty="0">
                <a:solidFill>
                  <a:srgbClr val="FF0000"/>
                </a:solidFill>
              </a:rPr>
              <a:t>)</a:t>
            </a: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9866C89F-5FDE-F08B-C39A-48BBF9FC96B2}"/>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94E75A-A71B-440E-9B17-439E2B400284}"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909494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333EBC-D143-D4A5-2C6F-05E518F7D5DD}"/>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BC3AB9FE-E593-D4DA-C533-1117EDE21013}"/>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3E6530D4-60EF-8D69-E3DD-1CAC1E0BA641}"/>
              </a:ext>
            </a:extLst>
          </p:cNvPr>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9EEC77F3-3054-38DC-1708-628E097103AE}"/>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43</a:t>
            </a:fld>
            <a:endParaRPr lang="en-GB" altLang="en-US" dirty="0">
              <a:solidFill>
                <a:srgbClr val="000000"/>
              </a:solidFill>
            </a:endParaRPr>
          </a:p>
        </p:txBody>
      </p:sp>
    </p:spTree>
    <p:extLst>
      <p:ext uri="{BB962C8B-B14F-4D97-AF65-F5344CB8AC3E}">
        <p14:creationId xmlns:p14="http://schemas.microsoft.com/office/powerpoint/2010/main" val="583043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406E2-160E-F829-D617-6E9C29CDCBB6}"/>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D622710F-4068-6848-5EAF-CF28A4B30DEE}"/>
              </a:ext>
            </a:extLst>
          </p:cNvPr>
          <p:cNvSpPr>
            <a:spLocks noGrp="1" noRot="1" noChangeAspect="1" noTextEdit="1"/>
          </p:cNvSpPr>
          <p:nvPr>
            <p:ph type="sldImg"/>
          </p:nvPr>
        </p:nvSpPr>
        <p:spPr>
          <a:ln/>
        </p:spPr>
        <p:txBody>
          <a:bodyPr/>
          <a:lstStyle/>
          <a:p>
            <a:endParaRPr lang="en-GB"/>
          </a:p>
        </p:txBody>
      </p:sp>
      <p:sp>
        <p:nvSpPr>
          <p:cNvPr id="29699" name="Notes Placeholder 2">
            <a:extLst>
              <a:ext uri="{FF2B5EF4-FFF2-40B4-BE49-F238E27FC236}">
                <a16:creationId xmlns:a16="http://schemas.microsoft.com/office/drawing/2014/main" id="{2C323B84-BC71-BA02-013B-1F4448EC3953}"/>
              </a:ext>
            </a:extLst>
          </p:cNvPr>
          <p:cNvSpPr>
            <a:spLocks noGrp="1"/>
          </p:cNvSpPr>
          <p:nvPr>
            <p:ph type="body" idx="1"/>
          </p:nvPr>
        </p:nvSpPr>
        <p:spPr>
          <a:noFill/>
        </p:spPr>
        <p:txBody>
          <a:bodyPr/>
          <a:lstStyle/>
          <a:p>
            <a:r>
              <a:rPr lang="cy-GB" altLang="en-US" b="1" dirty="0">
                <a:solidFill>
                  <a:srgbClr val="FF0000"/>
                </a:solidFill>
              </a:rPr>
              <a:t>N.B. </a:t>
            </a:r>
            <a:r>
              <a:rPr lang="cy-GB" altLang="en-US" b="1" dirty="0" err="1">
                <a:solidFill>
                  <a:srgbClr val="FF0000"/>
                </a:solidFill>
              </a:rPr>
              <a:t>In</a:t>
            </a:r>
            <a:r>
              <a:rPr lang="cy-GB" altLang="en-US" b="1" dirty="0">
                <a:solidFill>
                  <a:srgbClr val="FF0000"/>
                </a:solidFill>
              </a:rPr>
              <a:t> </a:t>
            </a:r>
            <a:r>
              <a:rPr lang="cy-GB" altLang="en-US" b="1" dirty="0" err="1">
                <a:solidFill>
                  <a:srgbClr val="FF0000"/>
                </a:solidFill>
              </a:rPr>
              <a:t>line</a:t>
            </a:r>
            <a:r>
              <a:rPr lang="cy-GB" altLang="en-US" b="1" dirty="0">
                <a:solidFill>
                  <a:srgbClr val="FF0000"/>
                </a:solidFill>
              </a:rPr>
              <a:t> with </a:t>
            </a:r>
            <a:r>
              <a:rPr lang="cy-GB" altLang="en-US" b="1" dirty="0" err="1">
                <a:solidFill>
                  <a:srgbClr val="FF0000"/>
                </a:solidFill>
              </a:rPr>
              <a:t>Team</a:t>
            </a:r>
            <a:r>
              <a:rPr lang="cy-GB" altLang="en-US" b="1" dirty="0">
                <a:solidFill>
                  <a:srgbClr val="FF0000"/>
                </a:solidFill>
              </a:rPr>
              <a:t> </a:t>
            </a:r>
            <a:r>
              <a:rPr lang="cy-GB" altLang="en-US" b="1" dirty="0" err="1">
                <a:solidFill>
                  <a:srgbClr val="FF0000"/>
                </a:solidFill>
              </a:rPr>
              <a:t>discussions</a:t>
            </a:r>
            <a:r>
              <a:rPr lang="cy-GB" altLang="en-US" b="1" dirty="0">
                <a:solidFill>
                  <a:srgbClr val="FF0000"/>
                </a:solidFill>
              </a:rPr>
              <a:t> </a:t>
            </a:r>
            <a:r>
              <a:rPr lang="cy-GB" altLang="en-US" b="1" dirty="0" err="1">
                <a:solidFill>
                  <a:srgbClr val="FF0000"/>
                </a:solidFill>
              </a:rPr>
              <a:t>these</a:t>
            </a:r>
            <a:r>
              <a:rPr lang="cy-GB" altLang="en-US" b="1" dirty="0">
                <a:solidFill>
                  <a:srgbClr val="FF0000"/>
                </a:solidFill>
              </a:rPr>
              <a:t> </a:t>
            </a:r>
            <a:r>
              <a:rPr lang="cy-GB" altLang="en-US" b="1" dirty="0" err="1">
                <a:solidFill>
                  <a:srgbClr val="FF0000"/>
                </a:solidFill>
              </a:rPr>
              <a:t>references</a:t>
            </a:r>
            <a:r>
              <a:rPr lang="cy-GB" altLang="en-US" b="1" dirty="0">
                <a:solidFill>
                  <a:srgbClr val="FF0000"/>
                </a:solidFill>
              </a:rPr>
              <a:t> </a:t>
            </a:r>
            <a:r>
              <a:rPr lang="cy-GB" altLang="en-US" b="1" dirty="0" err="1">
                <a:solidFill>
                  <a:srgbClr val="FF0000"/>
                </a:solidFill>
              </a:rPr>
              <a:t>are</a:t>
            </a:r>
            <a:r>
              <a:rPr lang="cy-GB" altLang="en-US" b="1" dirty="0">
                <a:solidFill>
                  <a:srgbClr val="FF0000"/>
                </a:solidFill>
              </a:rPr>
              <a:t> </a:t>
            </a:r>
            <a:r>
              <a:rPr lang="cy-GB" altLang="en-US" b="1" dirty="0" err="1">
                <a:solidFill>
                  <a:srgbClr val="FF0000"/>
                </a:solidFill>
              </a:rPr>
              <a:t>formatted</a:t>
            </a:r>
            <a:r>
              <a:rPr lang="cy-GB" altLang="en-US" b="1" dirty="0">
                <a:solidFill>
                  <a:srgbClr val="FF0000"/>
                </a:solidFill>
              </a:rPr>
              <a:t> </a:t>
            </a:r>
            <a:r>
              <a:rPr lang="cy-GB" altLang="en-US" b="1" dirty="0" err="1">
                <a:solidFill>
                  <a:srgbClr val="FF0000"/>
                </a:solidFill>
              </a:rPr>
              <a:t>in</a:t>
            </a:r>
            <a:r>
              <a:rPr lang="cy-GB" altLang="en-US" b="1" dirty="0">
                <a:solidFill>
                  <a:srgbClr val="FF0000"/>
                </a:solidFill>
              </a:rPr>
              <a:t> </a:t>
            </a:r>
            <a:r>
              <a:rPr lang="cy-GB" altLang="en-US" b="1" dirty="0" err="1">
                <a:solidFill>
                  <a:srgbClr val="FF0000"/>
                </a:solidFill>
              </a:rPr>
              <a:t>line</a:t>
            </a:r>
            <a:r>
              <a:rPr lang="cy-GB" altLang="en-US" b="1" dirty="0">
                <a:solidFill>
                  <a:srgbClr val="FF0000"/>
                </a:solidFill>
              </a:rPr>
              <a:t> with </a:t>
            </a:r>
            <a:r>
              <a:rPr lang="cy-GB" altLang="en-US" b="1" dirty="0" err="1">
                <a:solidFill>
                  <a:srgbClr val="FF0000"/>
                </a:solidFill>
              </a:rPr>
              <a:t>Harvard</a:t>
            </a:r>
            <a:r>
              <a:rPr lang="cy-GB" altLang="en-US" b="1" dirty="0">
                <a:solidFill>
                  <a:srgbClr val="FF0000"/>
                </a:solidFill>
              </a:rPr>
              <a:t> 1.5 (</a:t>
            </a:r>
            <a:r>
              <a:rPr lang="cy-GB" altLang="en-US" b="1" dirty="0" err="1">
                <a:solidFill>
                  <a:srgbClr val="FF0000"/>
                </a:solidFill>
              </a:rPr>
              <a:t>sentence</a:t>
            </a:r>
            <a:r>
              <a:rPr lang="cy-GB" altLang="en-US" b="1" dirty="0">
                <a:solidFill>
                  <a:srgbClr val="FF0000"/>
                </a:solidFill>
              </a:rPr>
              <a:t> </a:t>
            </a:r>
            <a:r>
              <a:rPr lang="cy-GB" altLang="en-US" b="1" dirty="0" err="1">
                <a:solidFill>
                  <a:srgbClr val="FF0000"/>
                </a:solidFill>
              </a:rPr>
              <a:t>case</a:t>
            </a:r>
            <a:r>
              <a:rPr lang="cy-GB" altLang="en-US" b="1" dirty="0">
                <a:solidFill>
                  <a:srgbClr val="FF0000"/>
                </a:solidFill>
              </a:rPr>
              <a:t> </a:t>
            </a:r>
            <a:r>
              <a:rPr lang="cy-GB" altLang="en-US" b="1" dirty="0" err="1">
                <a:solidFill>
                  <a:srgbClr val="FF0000"/>
                </a:solidFill>
              </a:rPr>
              <a:t>and</a:t>
            </a:r>
            <a:r>
              <a:rPr lang="cy-GB" altLang="en-US" b="1" dirty="0">
                <a:solidFill>
                  <a:srgbClr val="FF0000"/>
                </a:solidFill>
              </a:rPr>
              <a:t> </a:t>
            </a:r>
            <a:r>
              <a:rPr lang="cy-GB" altLang="en-US" b="1" dirty="0" err="1">
                <a:solidFill>
                  <a:srgbClr val="FF0000"/>
                </a:solidFill>
              </a:rPr>
              <a:t>place</a:t>
            </a:r>
            <a:r>
              <a:rPr lang="cy-GB" altLang="en-US" b="1" dirty="0">
                <a:solidFill>
                  <a:srgbClr val="FF0000"/>
                </a:solidFill>
              </a:rPr>
              <a:t> of </a:t>
            </a:r>
            <a:r>
              <a:rPr lang="cy-GB" altLang="en-US" b="1" dirty="0" err="1">
                <a:solidFill>
                  <a:srgbClr val="FF0000"/>
                </a:solidFill>
              </a:rPr>
              <a:t>publication</a:t>
            </a:r>
            <a:r>
              <a:rPr lang="cy-GB" altLang="en-US" b="1" dirty="0">
                <a:solidFill>
                  <a:srgbClr val="FF0000"/>
                </a:solidFill>
              </a:rPr>
              <a:t> </a:t>
            </a:r>
            <a:r>
              <a:rPr lang="cy-GB" altLang="en-US" b="1" dirty="0" err="1">
                <a:solidFill>
                  <a:srgbClr val="FF0000"/>
                </a:solidFill>
              </a:rPr>
              <a:t>removed</a:t>
            </a:r>
            <a:r>
              <a:rPr lang="cy-GB" altLang="en-US" b="1" dirty="0">
                <a:solidFill>
                  <a:srgbClr val="FF0000"/>
                </a:solidFill>
              </a:rPr>
              <a:t>)</a:t>
            </a:r>
          </a:p>
          <a:p>
            <a:endParaRPr lang="cy-GB"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DB265076-CAE0-BC26-79B2-7944A0928B10}"/>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44</a:t>
            </a:fld>
            <a:endParaRPr lang="en-GB" altLang="en-US" dirty="0">
              <a:solidFill>
                <a:srgbClr val="000000"/>
              </a:solidFill>
            </a:endParaRPr>
          </a:p>
        </p:txBody>
      </p:sp>
    </p:spTree>
    <p:extLst>
      <p:ext uri="{BB962C8B-B14F-4D97-AF65-F5344CB8AC3E}">
        <p14:creationId xmlns:p14="http://schemas.microsoft.com/office/powerpoint/2010/main" val="168789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702530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161216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628650" y="6356351"/>
            <a:ext cx="2057400" cy="365125"/>
          </a:xfrm>
          <a:prstGeom prst="rect">
            <a:avLst/>
          </a:prstGeom>
        </p:spPr>
        <p:txBody>
          <a:bodyPr/>
          <a:lstStyle/>
          <a:p>
            <a:fld id="{5C958B5D-2B71-F94E-8A2A-2F1F5E391DA3}" type="datetimeFigureOut">
              <a:rPr lang="en-US" smtClean="0"/>
              <a:t>9/22/2026</a:t>
            </a:fld>
            <a:endParaRPr lang="en-US" dirty="0"/>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030220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2537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3150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3028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327444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7330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83549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846886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118633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242702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605346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34217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665143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8523623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6.xml"/><Relationship Id="rId7"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4.xml"/><Relationship Id="rId7" Type="http://schemas.openxmlformats.org/officeDocument/2006/relationships/theme" Target="../theme/theme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5"/>
          <a:stretch>
            <a:fillRect/>
          </a:stretch>
        </p:blipFill>
        <p:spPr>
          <a:xfrm>
            <a:off x="0" y="0"/>
            <a:ext cx="9144000" cy="6858000"/>
          </a:xfrm>
          <a:prstGeom prst="rect">
            <a:avLst/>
          </a:prstGeom>
        </p:spPr>
      </p:pic>
      <p:pic>
        <p:nvPicPr>
          <p:cNvPr id="2" name="Picture 1">
            <a:extLst>
              <a:ext uri="{FF2B5EF4-FFF2-40B4-BE49-F238E27FC236}">
                <a16:creationId xmlns:a16="http://schemas.microsoft.com/office/drawing/2014/main" id="{E996A00E-2349-7FBE-C3BF-7A83C87AA83D}"/>
              </a:ext>
            </a:extLst>
          </p:cNvPr>
          <p:cNvPicPr>
            <a:picLocks noChangeAspect="1"/>
          </p:cNvPicPr>
          <p:nvPr userDrawn="1"/>
        </p:nvPicPr>
        <p:blipFill>
          <a:blip r:embed="rId6">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5683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6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9/22/2026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869548107"/>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145498352"/>
      </p:ext>
    </p:extLst>
  </p:cSld>
  <p:clrMap bg1="lt1" tx1="dk1" bg2="lt2" tx2="dk2" accent1="accent1" accent2="accent2" accent3="accent3" accent4="accent4" accent5="accent5" accent6="accent6" hlink="hlink" folHlink="folHlink"/>
  <p:sldLayoutIdLst>
    <p:sldLayoutId id="2147483689" r:id="rId1"/>
    <p:sldLayoutId id="214748369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9/22/2026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372957501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hyperlink" Target="https://ebookcentral.proquest.com/lib/trinity/reader.action?docID=6418092&amp;ppg=32&amp;c=UERG" TargetMode="External"/><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hyperlink" Target="https://research-ebsco-com.uwtsd.idm.oclc.org/c/onvpsy/ebook-viewer/pdf/tfr5qkrsaf/page/pp_1?location=https%3A%2F%2Fresearch-ebsco-com.uwtsd.idm.oclc.org%2Fc%2Fonvpsy%2Fsearch%2Fdetails%2Ftfr5qkrsaf%3Frequest-context%3Dplink&amp;db=nlebk" TargetMode="External"/><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hyperlink" Target="https://ebookcentral.proquest.com/lib/trinity/reader.action?docID=6418092&amp;ppg=32&amp;c=UERG" TargetMode="External"/><Relationship Id="rId7" Type="http://schemas.openxmlformats.org/officeDocument/2006/relationships/hyperlink" Target="https://dsdweb.co.uk/wp-content/uploads/2021/10/learning-by-doing-graham-gibbs.pdf" TargetMode="External"/><Relationship Id="rId2" Type="http://schemas.openxmlformats.org/officeDocument/2006/relationships/notesSlide" Target="../notesSlides/notesSlide41.xml"/><Relationship Id="rId1" Type="http://schemas.openxmlformats.org/officeDocument/2006/relationships/slideLayout" Target="../slideLayouts/slideLayout14.xml"/><Relationship Id="rId6" Type="http://schemas.openxmlformats.org/officeDocument/2006/relationships/hyperlink" Target="https://www.proquest.com/docview/214106018?accountid=130472&amp;parentSessionId=F%2Fq4UgIKa%2BIhytjej6%2F01hAVfnKYCZiTOeWeH2Ohn7w%3D&amp;pq-origsite=primo&amp;sourcetype=Scholarly%20Journals" TargetMode="External"/><Relationship Id="rId5" Type="http://schemas.openxmlformats.org/officeDocument/2006/relationships/hyperlink" Target="https://www.cipd.org/uk/learning/cpd/cycle/" TargetMode="External"/><Relationship Id="rId4" Type="http://schemas.openxmlformats.org/officeDocument/2006/relationships/hyperlink" Target="https://research-ebsco-com.uwtsd.idm.oclc.org/c/onvpsy/ebook-viewer/pdf/tfr5qkrsaf/page/pp_1?location=https%3A%2F%2Fresearch-ebsco-com.uwtsd.idm.oclc.org%2Fc%2Fonvpsy%2Fsearch%2Fdetails%2Ftfr5qkrsaf%3Frequest-context%3Dplink&amp;db=nlebk"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ebookcentral.proquest.com/lib/trinity/reader.action?docID=6418092&amp;ppg=32&amp;c=UERG" TargetMode="External"/><Relationship Id="rId7" Type="http://schemas.openxmlformats.org/officeDocument/2006/relationships/hyperlink" Target="https://dsdweb.co.uk/wp-content/uploads/2021/10/learning-by-doing-graham-gibbs.pdf" TargetMode="External"/><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hyperlink" Target="https://www.proquest.com/docview/214106018?accountid=130472&amp;parentSessionId=F%2Fq4UgIKa%2BIhytjej6%2F01hAVfnKYCZiTOeWeH2Ohn7w%3D&amp;pq-origsite=primo&amp;sourcetype=Scholarly%20Journals" TargetMode="External"/><Relationship Id="rId5" Type="http://schemas.openxmlformats.org/officeDocument/2006/relationships/hyperlink" Target="https://www.cipd.org/uk/learning/cpd/cycle/" TargetMode="External"/><Relationship Id="rId4" Type="http://schemas.openxmlformats.org/officeDocument/2006/relationships/hyperlink" Target="https://research-ebsco-com.uwtsd.idm.oclc.org/c/onvpsy/ebook-viewer/pdf/tfr5qkrsaf/page/pp_1?location=https%3A%2F%2Fresearch-ebsco-com.uwtsd.idm.oclc.org%2Fc%2Fonvpsy%2Fsearch%2Fdetails%2Ftfr5qkrsaf%3Frequest-context%3Dplink&amp;db=nlebk"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r2-vlebooks-com.uwtsd.idm.oclc.org/EpubReader?ean=1780133892505" TargetMode="External"/><Relationship Id="rId7" Type="http://schemas.openxmlformats.org/officeDocument/2006/relationships/hyperlink" Target="https://www.taylorfrancis.com/books/mono/10.4324/9781003307143/teacher-reflective-practice-handbook-paula-nadine-zwozdiak-myers" TargetMode="External"/><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hyperlink" Target="https://www.taylorfrancis.com/books/mono/10.4324/9781315237473/reflective-practitioner-donald-sch%C3%B6n" TargetMode="External"/><Relationship Id="rId5" Type="http://schemas.openxmlformats.org/officeDocument/2006/relationships/hyperlink" Target="https://www.gov.uk/government/publications/using-data-in-reflective-practice-to-support-safe-care" TargetMode="External"/><Relationship Id="rId4" Type="http://schemas.openxmlformats.org/officeDocument/2006/relationships/hyperlink" Target="https://archive.org/details/educationalpsych0000odon/mode/2up"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r2-vlebooks-com.uwtsd.idm.oclc.org/EpubReader?ean=1780133892505" TargetMode="External"/><Relationship Id="rId7" Type="http://schemas.openxmlformats.org/officeDocument/2006/relationships/hyperlink" Target="https://www.taylorfrancis.com/books/mono/10.4324/9781003307143/teacher-reflective-practice-handbook-paula-nadine-zwozdiak-myers" TargetMode="External"/><Relationship Id="rId2" Type="http://schemas.openxmlformats.org/officeDocument/2006/relationships/notesSlide" Target="../notesSlides/notesSlide44.xml"/><Relationship Id="rId1" Type="http://schemas.openxmlformats.org/officeDocument/2006/relationships/slideLayout" Target="../slideLayouts/slideLayout14.xml"/><Relationship Id="rId6" Type="http://schemas.openxmlformats.org/officeDocument/2006/relationships/hyperlink" Target="https://www.taylorfrancis.com/books/mono/10.4324/9781315237473/reflective-practitioner-donald-sch%C3%B6n" TargetMode="External"/><Relationship Id="rId5" Type="http://schemas.openxmlformats.org/officeDocument/2006/relationships/hyperlink" Target="https://www.gov.uk/government/publications/using-data-in-reflective-practice-to-support-safe-care" TargetMode="External"/><Relationship Id="rId4" Type="http://schemas.openxmlformats.org/officeDocument/2006/relationships/hyperlink" Target="https://archive.org/details/educationalpsych0000odon/mode/2u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918EC05-41A4-24C6-B4D5-4E43E7977B35}"/>
              </a:ext>
            </a:extLst>
          </p:cNvPr>
          <p:cNvSpPr>
            <a:spLocks noGrp="1"/>
          </p:cNvSpPr>
          <p:nvPr>
            <p:ph type="title"/>
          </p:nvPr>
        </p:nvSpPr>
        <p:spPr/>
        <p:txBody>
          <a:bodyPr/>
          <a:lstStyle/>
          <a:p>
            <a:pPr algn="ctr"/>
            <a:r>
              <a:rPr lang="en-GB" sz="2800">
                <a:ea typeface="Times New Roman" panose="02020603050405020304" pitchFamily="18" charset="0"/>
              </a:rPr>
              <a:t>ECCE4001C</a:t>
            </a:r>
            <a:br>
              <a:rPr lang="en-GB" sz="2800" dirty="0">
                <a:ea typeface="Times New Roman" panose="02020603050405020304" pitchFamily="18" charset="0"/>
              </a:rPr>
            </a:br>
            <a:r>
              <a:rPr lang="en-GB" dirty="0" err="1"/>
              <a:t>Pwy</a:t>
            </a:r>
            <a:r>
              <a:rPr lang="en-GB" dirty="0"/>
              <a:t> </a:t>
            </a:r>
            <a:r>
              <a:rPr lang="en-GB" dirty="0" err="1"/>
              <a:t>ydw</a:t>
            </a:r>
            <a:r>
              <a:rPr lang="en-GB" dirty="0"/>
              <a:t> </a:t>
            </a:r>
            <a:r>
              <a:rPr lang="en-GB" dirty="0" err="1"/>
              <a:t>i</a:t>
            </a:r>
            <a:r>
              <a:rPr lang="en-GB" dirty="0"/>
              <a:t>?: </a:t>
            </a:r>
            <a:r>
              <a:rPr lang="en-GB" dirty="0" err="1"/>
              <a:t>Archwilio</a:t>
            </a:r>
            <a:r>
              <a:rPr lang="en-GB" dirty="0"/>
              <a:t> </a:t>
            </a:r>
            <a:r>
              <a:rPr lang="en-GB" dirty="0" err="1"/>
              <a:t>Hunaniaeth</a:t>
            </a:r>
            <a:r>
              <a:rPr lang="en-GB" dirty="0"/>
              <a:t> </a:t>
            </a:r>
            <a:r>
              <a:rPr lang="en-GB" dirty="0" err="1"/>
              <a:t>Broffesiynol</a:t>
            </a:r>
            <a:br>
              <a:rPr lang="cy-GB" sz="2800" dirty="0">
                <a:ea typeface="Times New Roman" panose="02020603050405020304" pitchFamily="18" charset="0"/>
              </a:rPr>
            </a:br>
            <a:br>
              <a:rPr lang="en-GB" sz="2800" dirty="0">
                <a:ea typeface="Times New Roman" panose="02020603050405020304" pitchFamily="18" charset="0"/>
              </a:rPr>
            </a:br>
            <a:r>
              <a:rPr lang="en-GB" sz="2800" dirty="0">
                <a:solidFill>
                  <a:schemeClr val="accent4">
                    <a:lumMod val="20000"/>
                    <a:lumOff val="80000"/>
                  </a:schemeClr>
                </a:solidFill>
                <a:ea typeface="Times New Roman" panose="02020603050405020304" pitchFamily="18" charset="0"/>
              </a:rPr>
              <a:t>ECCE4001</a:t>
            </a:r>
            <a:br>
              <a:rPr lang="en-GB" sz="2800" dirty="0">
                <a:solidFill>
                  <a:schemeClr val="accent4">
                    <a:lumMod val="20000"/>
                    <a:lumOff val="80000"/>
                  </a:schemeClr>
                </a:solidFill>
                <a:ea typeface="Times New Roman" panose="02020603050405020304" pitchFamily="18" charset="0"/>
              </a:rPr>
            </a:br>
            <a:r>
              <a:rPr lang="en-GB" sz="2800" dirty="0">
                <a:solidFill>
                  <a:schemeClr val="accent4">
                    <a:lumMod val="20000"/>
                    <a:lumOff val="80000"/>
                  </a:schemeClr>
                </a:solidFill>
                <a:ea typeface="Times New Roman" panose="02020603050405020304" pitchFamily="18" charset="0"/>
              </a:rPr>
              <a:t>Who Am I?: Exploring Professional Identity</a:t>
            </a:r>
            <a:br>
              <a:rPr lang="en-GB" sz="2800" dirty="0">
                <a:solidFill>
                  <a:schemeClr val="accent4">
                    <a:lumMod val="20000"/>
                    <a:lumOff val="80000"/>
                  </a:schemeClr>
                </a:solidFill>
                <a:ea typeface="Times New Roman" panose="02020603050405020304" pitchFamily="18" charset="0"/>
              </a:rPr>
            </a:br>
            <a:br>
              <a:rPr lang="en-GB" sz="2800" dirty="0">
                <a:solidFill>
                  <a:schemeClr val="accent4">
                    <a:lumMod val="20000"/>
                    <a:lumOff val="80000"/>
                  </a:schemeClr>
                </a:solidFill>
                <a:ea typeface="Times New Roman" panose="02020603050405020304" pitchFamily="18" charset="0"/>
              </a:rPr>
            </a:br>
            <a:r>
              <a:rPr lang="cy-GB" sz="2800" dirty="0">
                <a:ea typeface="Times New Roman" panose="02020603050405020304" pitchFamily="18" charset="0"/>
              </a:rPr>
              <a:t>Thema</a:t>
            </a:r>
            <a:r>
              <a:rPr lang="en-GB" sz="2800" dirty="0"/>
              <a:t> </a:t>
            </a:r>
            <a:r>
              <a:rPr lang="en-GB" sz="2800"/>
              <a:t>3: Arfer Adfyfyriol – Damcaniaethau a Modelau</a:t>
            </a:r>
            <a:br>
              <a:rPr lang="en-GB" sz="2800" dirty="0"/>
            </a:br>
            <a:r>
              <a:rPr lang="en-GB" sz="2800" dirty="0">
                <a:solidFill>
                  <a:schemeClr val="accent4">
                    <a:lumMod val="20000"/>
                    <a:lumOff val="80000"/>
                  </a:schemeClr>
                </a:solidFill>
              </a:rPr>
              <a:t>Theme 3: Reflective Practice – Theory and Models</a:t>
            </a:r>
            <a:br>
              <a:rPr lang="en-GB" sz="2800" dirty="0"/>
            </a:br>
            <a:br>
              <a:rPr lang="en-GB" sz="2800" dirty="0">
                <a:ea typeface="Times New Roman" panose="02020603050405020304" pitchFamily="18" charset="0"/>
              </a:rPr>
            </a:br>
            <a:endParaRPr lang="en-GB" dirty="0"/>
          </a:p>
        </p:txBody>
      </p:sp>
    </p:spTree>
    <p:extLst>
      <p:ext uri="{BB962C8B-B14F-4D97-AF65-F5344CB8AC3E}">
        <p14:creationId xmlns:p14="http://schemas.microsoft.com/office/powerpoint/2010/main" val="3645509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0A493-051E-A7AE-21E7-EFB6BE094E8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2A80D5-5BE9-53BD-A327-344433D6CFC3}"/>
              </a:ext>
            </a:extLst>
          </p:cNvPr>
          <p:cNvSpPr>
            <a:spLocks noGrp="1"/>
          </p:cNvSpPr>
          <p:nvPr>
            <p:ph sz="half" idx="2"/>
          </p:nvPr>
        </p:nvSpPr>
        <p:spPr/>
        <p:txBody>
          <a:bodyPr>
            <a:normAutofit/>
          </a:bodyPr>
          <a:lstStyle/>
          <a:p>
            <a:pPr>
              <a:lnSpc>
                <a:spcPct val="100000"/>
              </a:lnSpc>
              <a:spcBef>
                <a:spcPts val="600"/>
              </a:spcBef>
              <a:spcAft>
                <a:spcPts val="600"/>
              </a:spcAft>
            </a:pPr>
            <a:r>
              <a:rPr lang="en-GB" sz="2400" dirty="0">
                <a:solidFill>
                  <a:srgbClr val="0070C0"/>
                </a:solidFill>
              </a:rPr>
              <a:t>What Is Reflective Practice?</a:t>
            </a:r>
          </a:p>
          <a:p>
            <a:pPr>
              <a:lnSpc>
                <a:spcPct val="100000"/>
              </a:lnSpc>
              <a:spcBef>
                <a:spcPts val="600"/>
              </a:spcBef>
              <a:spcAft>
                <a:spcPts val="600"/>
              </a:spcAft>
            </a:pPr>
            <a:r>
              <a:rPr lang="en-GB" sz="2400" dirty="0">
                <a:solidFill>
                  <a:srgbClr val="0070C0"/>
                </a:solidFill>
              </a:rPr>
              <a:t>Why do we need to reflect on our practice?</a:t>
            </a:r>
          </a:p>
          <a:p>
            <a:pPr>
              <a:lnSpc>
                <a:spcPct val="100000"/>
              </a:lnSpc>
              <a:spcBef>
                <a:spcPts val="600"/>
              </a:spcBef>
              <a:spcAft>
                <a:spcPts val="600"/>
              </a:spcAft>
            </a:pPr>
            <a:r>
              <a:rPr lang="en-GB" sz="2400" dirty="0">
                <a:solidFill>
                  <a:srgbClr val="0070C0"/>
                </a:solidFill>
              </a:rPr>
              <a:t>Using Internet Sources of Information</a:t>
            </a:r>
          </a:p>
          <a:p>
            <a:pPr>
              <a:lnSpc>
                <a:spcPct val="100000"/>
              </a:lnSpc>
              <a:spcBef>
                <a:spcPts val="600"/>
              </a:spcBef>
              <a:spcAft>
                <a:spcPts val="600"/>
              </a:spcAft>
            </a:pPr>
            <a:r>
              <a:rPr lang="en-GB" sz="2400" dirty="0">
                <a:solidFill>
                  <a:srgbClr val="0070C0"/>
                </a:solidFill>
              </a:rPr>
              <a:t>Models of Reflection</a:t>
            </a:r>
          </a:p>
          <a:p>
            <a:pPr>
              <a:lnSpc>
                <a:spcPct val="100000"/>
              </a:lnSpc>
              <a:spcBef>
                <a:spcPts val="600"/>
              </a:spcBef>
              <a:spcAft>
                <a:spcPts val="600"/>
              </a:spcAft>
            </a:pPr>
            <a:r>
              <a:rPr lang="en-GB" sz="2400" dirty="0">
                <a:solidFill>
                  <a:srgbClr val="0070C0"/>
                </a:solidFill>
              </a:rPr>
              <a:t>Reflective Writing</a:t>
            </a:r>
          </a:p>
        </p:txBody>
      </p:sp>
      <p:sp>
        <p:nvSpPr>
          <p:cNvPr id="5" name="Title 4">
            <a:extLst>
              <a:ext uri="{FF2B5EF4-FFF2-40B4-BE49-F238E27FC236}">
                <a16:creationId xmlns:a16="http://schemas.microsoft.com/office/drawing/2014/main" id="{B03608D8-FA49-FF45-DDA3-A5961E9FD1CC}"/>
              </a:ext>
            </a:extLst>
          </p:cNvPr>
          <p:cNvSpPr>
            <a:spLocks noGrp="1"/>
          </p:cNvSpPr>
          <p:nvPr>
            <p:ph type="title"/>
          </p:nvPr>
        </p:nvSpPr>
        <p:spPr/>
        <p:txBody>
          <a:bodyPr>
            <a:normAutofit/>
          </a:bodyPr>
          <a:lstStyle/>
          <a:p>
            <a:pPr algn="ctr"/>
            <a:r>
              <a:rPr lang="en-GB" b="1"/>
              <a:t>Cynnwys y Thema</a:t>
            </a:r>
            <a:br>
              <a:rPr lang="en-GB" b="1" dirty="0"/>
            </a:br>
            <a:r>
              <a:rPr lang="en-GB" b="1">
                <a:solidFill>
                  <a:srgbClr val="0070C0"/>
                </a:solidFill>
              </a:rPr>
              <a:t>Theme Content</a:t>
            </a:r>
            <a:endParaRPr lang="en-GB" b="1" dirty="0"/>
          </a:p>
        </p:txBody>
      </p:sp>
      <p:sp>
        <p:nvSpPr>
          <p:cNvPr id="7" name="Content Placeholder 6">
            <a:extLst>
              <a:ext uri="{FF2B5EF4-FFF2-40B4-BE49-F238E27FC236}">
                <a16:creationId xmlns:a16="http://schemas.microsoft.com/office/drawing/2014/main" id="{3690FC30-0D01-DF6C-0001-DDAA8E1BDF6A}"/>
              </a:ext>
            </a:extLst>
          </p:cNvPr>
          <p:cNvSpPr>
            <a:spLocks noGrp="1"/>
          </p:cNvSpPr>
          <p:nvPr>
            <p:ph sz="half" idx="1"/>
          </p:nvPr>
        </p:nvSpPr>
        <p:spPr/>
        <p:txBody>
          <a:bodyPr>
            <a:normAutofit/>
          </a:bodyPr>
          <a:lstStyle/>
          <a:p>
            <a:pPr lvl="0">
              <a:lnSpc>
                <a:spcPct val="100000"/>
              </a:lnSpc>
              <a:spcBef>
                <a:spcPts val="600"/>
              </a:spcBef>
              <a:spcAft>
                <a:spcPts val="600"/>
              </a:spcAft>
              <a:defRPr/>
            </a:pPr>
            <a:r>
              <a:rPr lang="en-GB" sz="2400"/>
              <a:t>Beth yw Arfer Adfyfyriol?</a:t>
            </a:r>
          </a:p>
          <a:p>
            <a:pPr lvl="0">
              <a:lnSpc>
                <a:spcPct val="100000"/>
              </a:lnSpc>
              <a:spcBef>
                <a:spcPts val="600"/>
              </a:spcBef>
              <a:spcAft>
                <a:spcPts val="600"/>
              </a:spcAft>
              <a:defRPr/>
            </a:pPr>
            <a:r>
              <a:rPr lang="nn-NO" sz="2400"/>
              <a:t>Pam mae angen i ni adfyfyrio ar ein harfer</a:t>
            </a:r>
            <a:r>
              <a:rPr kumimoji="0" lang="en-GB" sz="2400" b="0" i="0" u="none" strike="noStrike" kern="1200" cap="none" spc="0" normalizeH="0" baseline="0" noProof="0">
                <a:ln>
                  <a:noFill/>
                </a:ln>
                <a:effectLst/>
                <a:uLnTx/>
                <a:uFillTx/>
                <a:latin typeface="Calibri" panose="020F0502020204030204"/>
                <a:ea typeface="+mn-ea"/>
                <a:cs typeface="+mn-cs"/>
              </a:rPr>
              <a:t>?</a:t>
            </a:r>
          </a:p>
          <a:p>
            <a:pPr lvl="0">
              <a:lnSpc>
                <a:spcPct val="100000"/>
              </a:lnSpc>
              <a:spcBef>
                <a:spcPts val="600"/>
              </a:spcBef>
              <a:spcAft>
                <a:spcPts val="600"/>
              </a:spcAft>
              <a:defRPr/>
            </a:pPr>
            <a:r>
              <a:rPr lang="en-GB" sz="2400"/>
              <a:t>Defnyddio ffynonellau gwybodaeth ar y Rhyngrwyd</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400" b="0" i="0" u="none" strike="noStrike" kern="1200" cap="none" spc="0" normalizeH="0" baseline="0" noProof="0">
                <a:ln>
                  <a:noFill/>
                </a:ln>
                <a:effectLst/>
                <a:uLnTx/>
                <a:uFillTx/>
                <a:latin typeface="Calibri" panose="020F0502020204030204"/>
                <a:ea typeface="+mn-ea"/>
                <a:cs typeface="+mn-cs"/>
              </a:rPr>
              <a:t>Modelau Adfyfyrio</a:t>
            </a:r>
          </a:p>
          <a:p>
            <a:pPr lvl="0">
              <a:lnSpc>
                <a:spcPct val="100000"/>
              </a:lnSpc>
              <a:spcBef>
                <a:spcPts val="600"/>
              </a:spcBef>
              <a:spcAft>
                <a:spcPts val="600"/>
              </a:spcAft>
              <a:defRPr/>
            </a:pPr>
            <a:r>
              <a:rPr lang="en-GB" sz="2400"/>
              <a:t>Ysgrifennu Adfyfyriol</a:t>
            </a:r>
            <a:endParaRPr lang="en-GB" sz="2400" dirty="0"/>
          </a:p>
        </p:txBody>
      </p:sp>
    </p:spTree>
    <p:extLst>
      <p:ext uri="{BB962C8B-B14F-4D97-AF65-F5344CB8AC3E}">
        <p14:creationId xmlns:p14="http://schemas.microsoft.com/office/powerpoint/2010/main" val="2111797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9C9FB-831E-2EE9-BE63-EC789CE27F8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48A6FB-0594-02C6-E88D-7799CC6DDC50}"/>
              </a:ext>
            </a:extLst>
          </p:cNvPr>
          <p:cNvSpPr>
            <a:spLocks noGrp="1"/>
          </p:cNvSpPr>
          <p:nvPr>
            <p:ph sz="half" idx="2"/>
          </p:nvPr>
        </p:nvSpPr>
        <p:spPr/>
        <p:txBody>
          <a:bodyPr>
            <a:normAutofit/>
          </a:bodyPr>
          <a:lstStyle/>
          <a:p>
            <a:pPr marL="0" indent="0" algn="ctr">
              <a:lnSpc>
                <a:spcPct val="100000"/>
              </a:lnSpc>
              <a:spcBef>
                <a:spcPts val="600"/>
              </a:spcBef>
              <a:spcAft>
                <a:spcPts val="600"/>
              </a:spcAft>
              <a:buNone/>
            </a:pPr>
            <a:r>
              <a:rPr lang="en-GB" sz="2400" i="1" dirty="0">
                <a:solidFill>
                  <a:srgbClr val="0070C0"/>
                </a:solidFill>
              </a:rPr>
              <a:t>Consider the concept of Reflective Practice.</a:t>
            </a:r>
          </a:p>
          <a:p>
            <a:pPr marL="0" indent="0" algn="ctr">
              <a:lnSpc>
                <a:spcPct val="100000"/>
              </a:lnSpc>
              <a:spcBef>
                <a:spcPts val="600"/>
              </a:spcBef>
              <a:spcAft>
                <a:spcPts val="600"/>
              </a:spcAft>
              <a:buNone/>
            </a:pPr>
            <a:endParaRPr lang="en-GB" sz="2400" i="1" dirty="0">
              <a:solidFill>
                <a:srgbClr val="0070C0"/>
              </a:solidFill>
            </a:endParaRPr>
          </a:p>
          <a:p>
            <a:pPr marL="0" indent="0" algn="ctr">
              <a:lnSpc>
                <a:spcPct val="100000"/>
              </a:lnSpc>
              <a:spcBef>
                <a:spcPts val="600"/>
              </a:spcBef>
              <a:spcAft>
                <a:spcPts val="600"/>
              </a:spcAft>
              <a:buNone/>
            </a:pPr>
            <a:r>
              <a:rPr lang="en-GB" sz="2400" i="1" dirty="0">
                <a:solidFill>
                  <a:srgbClr val="0070C0"/>
                </a:solidFill>
              </a:rPr>
              <a:t>Are your familiar with the concept?</a:t>
            </a:r>
          </a:p>
          <a:p>
            <a:pPr marL="0" indent="0" algn="ctr">
              <a:lnSpc>
                <a:spcPct val="100000"/>
              </a:lnSpc>
              <a:spcBef>
                <a:spcPts val="600"/>
              </a:spcBef>
              <a:spcAft>
                <a:spcPts val="600"/>
              </a:spcAft>
              <a:buNone/>
            </a:pPr>
            <a:r>
              <a:rPr lang="en-GB" sz="2400" i="1" dirty="0">
                <a:solidFill>
                  <a:srgbClr val="0070C0"/>
                </a:solidFill>
              </a:rPr>
              <a:t>If so, in what context?</a:t>
            </a:r>
          </a:p>
          <a:p>
            <a:pPr marL="0" indent="0" algn="ctr">
              <a:lnSpc>
                <a:spcPct val="100000"/>
              </a:lnSpc>
              <a:spcBef>
                <a:spcPts val="600"/>
              </a:spcBef>
              <a:spcAft>
                <a:spcPts val="600"/>
              </a:spcAft>
              <a:buNone/>
            </a:pPr>
            <a:endParaRPr lang="en-GB" sz="2400" dirty="0">
              <a:solidFill>
                <a:srgbClr val="0070C0"/>
              </a:solidFill>
            </a:endParaRPr>
          </a:p>
        </p:txBody>
      </p:sp>
      <p:sp>
        <p:nvSpPr>
          <p:cNvPr id="5" name="Title 4">
            <a:extLst>
              <a:ext uri="{FF2B5EF4-FFF2-40B4-BE49-F238E27FC236}">
                <a16:creationId xmlns:a16="http://schemas.microsoft.com/office/drawing/2014/main" id="{3B86DEEB-D78A-BA99-C0E6-39FBC1C9AA5F}"/>
              </a:ext>
            </a:extLst>
          </p:cNvPr>
          <p:cNvSpPr>
            <a:spLocks noGrp="1"/>
          </p:cNvSpPr>
          <p:nvPr>
            <p:ph type="title"/>
          </p:nvPr>
        </p:nvSpPr>
        <p:spPr/>
        <p:txBody>
          <a:bodyPr>
            <a:normAutofit/>
          </a:bodyPr>
          <a:lstStyle/>
          <a:p>
            <a:pPr algn="ctr"/>
            <a:r>
              <a:rPr lang="en-GB" b="1"/>
              <a:t>Beth yw Arfer Adfyfyriol</a:t>
            </a:r>
            <a:br>
              <a:rPr lang="en-GB" b="1" dirty="0"/>
            </a:br>
            <a:r>
              <a:rPr lang="en-GB" b="1" dirty="0">
                <a:solidFill>
                  <a:srgbClr val="0070C0"/>
                </a:solidFill>
              </a:rPr>
              <a:t>What is Reflective Practice?</a:t>
            </a:r>
            <a:endParaRPr lang="en-GB" b="1" dirty="0"/>
          </a:p>
        </p:txBody>
      </p:sp>
      <p:sp>
        <p:nvSpPr>
          <p:cNvPr id="7" name="Content Placeholder 6">
            <a:extLst>
              <a:ext uri="{FF2B5EF4-FFF2-40B4-BE49-F238E27FC236}">
                <a16:creationId xmlns:a16="http://schemas.microsoft.com/office/drawing/2014/main" id="{E1E4115F-2BF7-F656-AD2E-997B4C082631}"/>
              </a:ext>
            </a:extLst>
          </p:cNvPr>
          <p:cNvSpPr>
            <a:spLocks noGrp="1"/>
          </p:cNvSpPr>
          <p:nvPr>
            <p:ph sz="half" idx="1"/>
          </p:nvPr>
        </p:nvSpPr>
        <p:spPr/>
        <p:txBody>
          <a:bodyPr>
            <a:normAutofit/>
          </a:bodyPr>
          <a:lstStyle/>
          <a:p>
            <a:pPr marL="0" lvl="0" indent="0" algn="ctr">
              <a:lnSpc>
                <a:spcPct val="100000"/>
              </a:lnSpc>
              <a:spcBef>
                <a:spcPts val="600"/>
              </a:spcBef>
              <a:spcAft>
                <a:spcPts val="600"/>
              </a:spcAft>
              <a:buNone/>
              <a:defRPr/>
            </a:pPr>
            <a:r>
              <a:rPr lang="en-GB" sz="2400" i="1"/>
              <a:t>Ystyriwch y cysyniad o Arfer Adfyfyriol.</a:t>
            </a:r>
          </a:p>
          <a:p>
            <a:pPr marL="0" marR="0" lvl="0" indent="0" algn="ctr" defTabSz="914400" rtl="0" eaLnBrk="1" fontAlgn="auto" latinLnBrk="0" hangingPunct="1">
              <a:lnSpc>
                <a:spcPct val="100000"/>
              </a:lnSpc>
              <a:spcBef>
                <a:spcPts val="600"/>
              </a:spcBef>
              <a:spcAft>
                <a:spcPts val="600"/>
              </a:spcAft>
              <a:buClrTx/>
              <a:buSzTx/>
              <a:buFont typeface="Arial" panose="020B0604020202020204" pitchFamily="34" charset="0"/>
              <a:buNone/>
              <a:tabLst/>
              <a:defRPr/>
            </a:pPr>
            <a:endParaRPr kumimoji="0" lang="en-GB" sz="2400" b="0" i="1" u="none" strike="noStrike" kern="1200" cap="none" spc="0" normalizeH="0" baseline="0" noProof="0">
              <a:ln>
                <a:noFill/>
              </a:ln>
              <a:effectLst/>
              <a:uLnTx/>
              <a:uFillTx/>
              <a:latin typeface="Calibri" panose="020F0502020204030204"/>
              <a:ea typeface="+mn-ea"/>
              <a:cs typeface="+mn-cs"/>
            </a:endParaRPr>
          </a:p>
          <a:p>
            <a:pPr marL="0" lvl="0" indent="0" algn="ctr">
              <a:lnSpc>
                <a:spcPct val="100000"/>
              </a:lnSpc>
              <a:spcBef>
                <a:spcPts val="600"/>
              </a:spcBef>
              <a:spcAft>
                <a:spcPts val="600"/>
              </a:spcAft>
              <a:buNone/>
              <a:defRPr/>
            </a:pPr>
            <a:r>
              <a:rPr lang="en-GB" sz="2400" i="1"/>
              <a:t>Ydych chi'n gyfarwydd â'r cysyniad?</a:t>
            </a:r>
          </a:p>
          <a:p>
            <a:pPr marL="0" lvl="0" indent="0" algn="ctr">
              <a:lnSpc>
                <a:spcPct val="100000"/>
              </a:lnSpc>
              <a:spcBef>
                <a:spcPts val="600"/>
              </a:spcBef>
              <a:spcAft>
                <a:spcPts val="600"/>
              </a:spcAft>
              <a:buNone/>
              <a:defRPr/>
            </a:pPr>
            <a:r>
              <a:rPr lang="en-GB" sz="2400" i="1"/>
              <a:t>Os felly, ym mha gyd-destun?</a:t>
            </a:r>
          </a:p>
          <a:p>
            <a:pPr>
              <a:lnSpc>
                <a:spcPct val="100000"/>
              </a:lnSpc>
              <a:spcBef>
                <a:spcPts val="600"/>
              </a:spcBef>
              <a:spcAft>
                <a:spcPts val="600"/>
              </a:spcAft>
            </a:pPr>
            <a:endParaRPr lang="en-GB" sz="2400" dirty="0"/>
          </a:p>
        </p:txBody>
      </p:sp>
    </p:spTree>
    <p:extLst>
      <p:ext uri="{BB962C8B-B14F-4D97-AF65-F5344CB8AC3E}">
        <p14:creationId xmlns:p14="http://schemas.microsoft.com/office/powerpoint/2010/main" val="3392280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70C02-EA1F-B8CB-4332-8AB6D3BEA9B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1777F7-E76A-C4B6-F0FB-A000C9B17F65}"/>
              </a:ext>
            </a:extLst>
          </p:cNvPr>
          <p:cNvSpPr>
            <a:spLocks noGrp="1"/>
          </p:cNvSpPr>
          <p:nvPr>
            <p:ph sz="half" idx="2"/>
          </p:nvPr>
        </p:nvSpPr>
        <p:spPr/>
        <p:txBody>
          <a:bodyPr>
            <a:normAutofit/>
          </a:bodyPr>
          <a:lstStyle/>
          <a:p>
            <a:pPr>
              <a:lnSpc>
                <a:spcPct val="100000"/>
              </a:lnSpc>
              <a:spcBef>
                <a:spcPts val="600"/>
              </a:spcBef>
              <a:spcAft>
                <a:spcPts val="600"/>
              </a:spcAft>
            </a:pPr>
            <a:r>
              <a:rPr lang="en-GB" sz="2400" dirty="0">
                <a:solidFill>
                  <a:srgbClr val="0070C0"/>
                </a:solidFill>
              </a:rPr>
              <a:t>Using Eduroam </a:t>
            </a:r>
            <a:r>
              <a:rPr lang="en-GB" sz="2400" dirty="0" err="1">
                <a:solidFill>
                  <a:srgbClr val="0070C0"/>
                </a:solidFill>
              </a:rPr>
              <a:t>WiFi</a:t>
            </a:r>
            <a:r>
              <a:rPr lang="en-GB" sz="2400" dirty="0">
                <a:solidFill>
                  <a:srgbClr val="0070C0"/>
                </a:solidFill>
              </a:rPr>
              <a:t> research a suitable definition of reflective practice.</a:t>
            </a:r>
          </a:p>
          <a:p>
            <a:pPr>
              <a:lnSpc>
                <a:spcPct val="100000"/>
              </a:lnSpc>
              <a:spcBef>
                <a:spcPts val="600"/>
              </a:spcBef>
              <a:spcAft>
                <a:spcPts val="600"/>
              </a:spcAft>
            </a:pPr>
            <a:r>
              <a:rPr lang="en-GB" sz="2400" dirty="0">
                <a:solidFill>
                  <a:srgbClr val="0070C0"/>
                </a:solidFill>
              </a:rPr>
              <a:t>Share your definition and the source of the information with the group.</a:t>
            </a:r>
          </a:p>
        </p:txBody>
      </p:sp>
      <p:sp>
        <p:nvSpPr>
          <p:cNvPr id="5" name="Title 4">
            <a:extLst>
              <a:ext uri="{FF2B5EF4-FFF2-40B4-BE49-F238E27FC236}">
                <a16:creationId xmlns:a16="http://schemas.microsoft.com/office/drawing/2014/main" id="{F204FDD6-EFCA-7C78-E264-ECD39C7E1571}"/>
              </a:ext>
            </a:extLst>
          </p:cNvPr>
          <p:cNvSpPr>
            <a:spLocks noGrp="1"/>
          </p:cNvSpPr>
          <p:nvPr>
            <p:ph type="title"/>
          </p:nvPr>
        </p:nvSpPr>
        <p:spPr/>
        <p:txBody>
          <a:bodyPr>
            <a:normAutofit/>
          </a:bodyPr>
          <a:lstStyle/>
          <a:p>
            <a:pPr algn="ctr"/>
            <a:r>
              <a:rPr lang="en-GB" b="1"/>
              <a:t>Diffiniadau o Arfer Adfyfyriol</a:t>
            </a:r>
            <a:br>
              <a:rPr lang="en-GB" b="1" dirty="0"/>
            </a:br>
            <a:r>
              <a:rPr lang="en-GB" b="1" dirty="0">
                <a:solidFill>
                  <a:srgbClr val="0070C0"/>
                </a:solidFill>
              </a:rPr>
              <a:t>Definitions of Reflective Practice</a:t>
            </a:r>
            <a:endParaRPr lang="en-GB" b="1" dirty="0"/>
          </a:p>
        </p:txBody>
      </p:sp>
      <p:sp>
        <p:nvSpPr>
          <p:cNvPr id="7" name="Content Placeholder 6">
            <a:extLst>
              <a:ext uri="{FF2B5EF4-FFF2-40B4-BE49-F238E27FC236}">
                <a16:creationId xmlns:a16="http://schemas.microsoft.com/office/drawing/2014/main" id="{06A23B70-2D62-F129-AF7E-DC6724AB97E9}"/>
              </a:ext>
            </a:extLst>
          </p:cNvPr>
          <p:cNvSpPr>
            <a:spLocks noGrp="1"/>
          </p:cNvSpPr>
          <p:nvPr>
            <p:ph sz="half" idx="1"/>
          </p:nvPr>
        </p:nvSpPr>
        <p:spPr/>
        <p:txBody>
          <a:bodyPr>
            <a:normAutofit/>
          </a:bodyPr>
          <a:lstStyle/>
          <a:p>
            <a:pPr lvl="0">
              <a:lnSpc>
                <a:spcPct val="100000"/>
              </a:lnSpc>
              <a:spcBef>
                <a:spcPts val="600"/>
              </a:spcBef>
              <a:spcAft>
                <a:spcPts val="600"/>
              </a:spcAft>
              <a:defRPr/>
            </a:pPr>
            <a:r>
              <a:rPr lang="en-GB" sz="2400"/>
              <a:t>Gan ddefnyddio WiFi Eduroam, </a:t>
            </a:r>
            <a:r>
              <a:rPr kumimoji="0" lang="en-GB" sz="2400" b="0" i="0" u="none" strike="noStrike" kern="1200" cap="none" spc="0" normalizeH="0" baseline="0" noProof="0">
                <a:ln>
                  <a:noFill/>
                </a:ln>
                <a:effectLst/>
                <a:uLnTx/>
                <a:uFillTx/>
                <a:latin typeface="Calibri" panose="020F0502020204030204"/>
                <a:ea typeface="+mn-ea"/>
                <a:cs typeface="+mn-cs"/>
              </a:rPr>
              <a:t>ymchwiliwch </a:t>
            </a:r>
            <a:r>
              <a:rPr lang="en-GB" sz="2400"/>
              <a:t> ddiffiniad addas o arfer adfyfyriol.</a:t>
            </a:r>
          </a:p>
          <a:p>
            <a:pPr lvl="0">
              <a:lnSpc>
                <a:spcPct val="100000"/>
              </a:lnSpc>
              <a:spcBef>
                <a:spcPts val="600"/>
              </a:spcBef>
              <a:spcAft>
                <a:spcPts val="600"/>
              </a:spcAft>
              <a:defRPr/>
            </a:pPr>
            <a:r>
              <a:rPr lang="en-GB" sz="2400"/>
              <a:t>Rhannwch eich diffiniad a ffynhonnell y wybodaeth gyda'r grŵp.</a:t>
            </a:r>
          </a:p>
          <a:p>
            <a:pPr>
              <a:lnSpc>
                <a:spcPct val="100000"/>
              </a:lnSpc>
              <a:spcBef>
                <a:spcPts val="600"/>
              </a:spcBef>
              <a:spcAft>
                <a:spcPts val="600"/>
              </a:spcAft>
            </a:pPr>
            <a:endParaRPr lang="en-GB" sz="2400" dirty="0"/>
          </a:p>
        </p:txBody>
      </p:sp>
    </p:spTree>
    <p:extLst>
      <p:ext uri="{BB962C8B-B14F-4D97-AF65-F5344CB8AC3E}">
        <p14:creationId xmlns:p14="http://schemas.microsoft.com/office/powerpoint/2010/main" val="504574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CB718-CABC-CAAD-2BCD-DE4C2E1B853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4F54CF-19D1-365B-A373-3E015989D867}"/>
              </a:ext>
            </a:extLst>
          </p:cNvPr>
          <p:cNvSpPr>
            <a:spLocks noGrp="1"/>
          </p:cNvSpPr>
          <p:nvPr>
            <p:ph sz="half" idx="2"/>
          </p:nvPr>
        </p:nvSpPr>
        <p:spPr>
          <a:xfrm>
            <a:off x="4815625" y="1825625"/>
            <a:ext cx="3867150" cy="2823648"/>
          </a:xfrm>
        </p:spPr>
        <p:txBody>
          <a:bodyPr>
            <a:normAutofit lnSpcReduction="10000"/>
          </a:bodyPr>
          <a:lstStyle/>
          <a:p>
            <a:pPr>
              <a:lnSpc>
                <a:spcPct val="100000"/>
              </a:lnSpc>
              <a:spcBef>
                <a:spcPts val="600"/>
              </a:spcBef>
              <a:spcAft>
                <a:spcPts val="600"/>
              </a:spcAft>
            </a:pPr>
            <a:r>
              <a:rPr lang="en-GB" dirty="0">
                <a:solidFill>
                  <a:srgbClr val="0070C0"/>
                </a:solidFill>
              </a:rPr>
              <a:t>‘Reflective writing […] helps us to link our ideas together and discover meanings from the things we see and experience’.</a:t>
            </a:r>
          </a:p>
        </p:txBody>
      </p:sp>
      <p:sp>
        <p:nvSpPr>
          <p:cNvPr id="5" name="Title 4">
            <a:extLst>
              <a:ext uri="{FF2B5EF4-FFF2-40B4-BE49-F238E27FC236}">
                <a16:creationId xmlns:a16="http://schemas.microsoft.com/office/drawing/2014/main" id="{B8236374-FB9C-0FEB-C31D-7C8D41225307}"/>
              </a:ext>
            </a:extLst>
          </p:cNvPr>
          <p:cNvSpPr>
            <a:spLocks noGrp="1"/>
          </p:cNvSpPr>
          <p:nvPr>
            <p:ph type="title"/>
          </p:nvPr>
        </p:nvSpPr>
        <p:spPr/>
        <p:txBody>
          <a:bodyPr>
            <a:normAutofit/>
          </a:bodyPr>
          <a:lstStyle/>
          <a:p>
            <a:pPr algn="ctr"/>
            <a:r>
              <a:rPr lang="en-GB" b="1"/>
              <a:t>Arfer Adfyfyriol</a:t>
            </a:r>
            <a:br>
              <a:rPr lang="en-GB" b="1" dirty="0"/>
            </a:br>
            <a:r>
              <a:rPr lang="en-GB" b="1" dirty="0">
                <a:solidFill>
                  <a:schemeClr val="accent5">
                    <a:lumMod val="75000"/>
                  </a:schemeClr>
                </a:solidFill>
              </a:rPr>
              <a:t>Reflective Practice</a:t>
            </a:r>
            <a:endParaRPr lang="en-GB" b="1" dirty="0"/>
          </a:p>
        </p:txBody>
      </p:sp>
      <p:sp>
        <p:nvSpPr>
          <p:cNvPr id="7" name="Content Placeholder 6">
            <a:extLst>
              <a:ext uri="{FF2B5EF4-FFF2-40B4-BE49-F238E27FC236}">
                <a16:creationId xmlns:a16="http://schemas.microsoft.com/office/drawing/2014/main" id="{55C4546C-6A30-7BDB-F7E8-ED200924B132}"/>
              </a:ext>
            </a:extLst>
          </p:cNvPr>
          <p:cNvSpPr>
            <a:spLocks noGrp="1"/>
          </p:cNvSpPr>
          <p:nvPr>
            <p:ph sz="half" idx="1"/>
          </p:nvPr>
        </p:nvSpPr>
        <p:spPr>
          <a:xfrm>
            <a:off x="628650" y="1825625"/>
            <a:ext cx="3867150" cy="2823648"/>
          </a:xfrm>
        </p:spPr>
        <p:txBody>
          <a:bodyPr>
            <a:normAutofit lnSpcReduction="10000"/>
          </a:bodyPr>
          <a:lstStyle/>
          <a:p>
            <a:pPr>
              <a:lnSpc>
                <a:spcPct val="100000"/>
              </a:lnSpc>
              <a:spcBef>
                <a:spcPts val="600"/>
              </a:spcBef>
              <a:spcAft>
                <a:spcPts val="600"/>
              </a:spcAft>
            </a:pPr>
            <a:r>
              <a:rPr lang="en-GB"/>
              <a:t>Mae ysgrifennu adfyfyriol [...] yn ein helpu i gysylltu ein syniadau â'i gilydd a darganfod ystyron o'r pethau a welwn ac a brofwn.</a:t>
            </a:r>
            <a:endParaRPr lang="en-GB" dirty="0"/>
          </a:p>
        </p:txBody>
      </p:sp>
      <p:sp>
        <p:nvSpPr>
          <p:cNvPr id="2" name="TextBox 1">
            <a:extLst>
              <a:ext uri="{FF2B5EF4-FFF2-40B4-BE49-F238E27FC236}">
                <a16:creationId xmlns:a16="http://schemas.microsoft.com/office/drawing/2014/main" id="{D089C872-653C-86CE-176D-C9B8D50742A7}"/>
              </a:ext>
            </a:extLst>
          </p:cNvPr>
          <p:cNvSpPr txBox="1"/>
          <p:nvPr/>
        </p:nvSpPr>
        <p:spPr>
          <a:xfrm>
            <a:off x="5563673" y="4971245"/>
            <a:ext cx="2846231" cy="369332"/>
          </a:xfrm>
          <a:prstGeom prst="rect">
            <a:avLst/>
          </a:prstGeom>
          <a:noFill/>
        </p:spPr>
        <p:txBody>
          <a:bodyPr wrap="square" rtlCol="0">
            <a:spAutoFit/>
          </a:bodyPr>
          <a:lstStyle/>
          <a:p>
            <a:pPr algn="r"/>
            <a:r>
              <a:rPr lang="en-GB" dirty="0"/>
              <a:t>(</a:t>
            </a:r>
            <a:r>
              <a:rPr lang="en-GB" dirty="0">
                <a:hlinkClick r:id="rId3"/>
              </a:rPr>
              <a:t>Bassot, 2020, p.18</a:t>
            </a:r>
            <a:r>
              <a:rPr lang="en-GB" dirty="0"/>
              <a:t>)</a:t>
            </a:r>
          </a:p>
        </p:txBody>
      </p:sp>
      <p:sp>
        <p:nvSpPr>
          <p:cNvPr id="6" name="TextBox 5">
            <a:extLst>
              <a:ext uri="{FF2B5EF4-FFF2-40B4-BE49-F238E27FC236}">
                <a16:creationId xmlns:a16="http://schemas.microsoft.com/office/drawing/2014/main" id="{BADE5DC9-7EBA-46BF-A164-55DEB4F1B531}"/>
              </a:ext>
            </a:extLst>
          </p:cNvPr>
          <p:cNvSpPr txBox="1"/>
          <p:nvPr/>
        </p:nvSpPr>
        <p:spPr>
          <a:xfrm>
            <a:off x="1826461" y="4976980"/>
            <a:ext cx="2846231" cy="369332"/>
          </a:xfrm>
          <a:prstGeom prst="rect">
            <a:avLst/>
          </a:prstGeom>
          <a:noFill/>
        </p:spPr>
        <p:txBody>
          <a:bodyPr wrap="square" rtlCol="0">
            <a:spAutoFit/>
          </a:bodyPr>
          <a:lstStyle/>
          <a:p>
            <a:pPr algn="r"/>
            <a:r>
              <a:rPr lang="en-GB" dirty="0"/>
              <a:t>(</a:t>
            </a:r>
            <a:r>
              <a:rPr lang="en-GB" dirty="0">
                <a:hlinkClick r:id="rId3">
                  <a:extLst>
                    <a:ext uri="{A12FA001-AC4F-418D-AE19-62706E023703}">
                      <ahyp:hlinkClr xmlns:ahyp="http://schemas.microsoft.com/office/drawing/2018/hyperlinkcolor" val="tx"/>
                    </a:ext>
                  </a:extLst>
                </a:hlinkClick>
              </a:rPr>
              <a:t>Bassot, 2020</a:t>
            </a:r>
            <a:r>
              <a:rPr lang="en-GB">
                <a:hlinkClick r:id="rId3">
                  <a:extLst>
                    <a:ext uri="{A12FA001-AC4F-418D-AE19-62706E023703}">
                      <ahyp:hlinkClr xmlns:ahyp="http://schemas.microsoft.com/office/drawing/2018/hyperlinkcolor" val="tx"/>
                    </a:ext>
                  </a:extLst>
                </a:hlinkClick>
              </a:rPr>
              <a:t>, t.</a:t>
            </a:r>
            <a:r>
              <a:rPr lang="en-GB" dirty="0">
                <a:hlinkClick r:id="rId3">
                  <a:extLst>
                    <a:ext uri="{A12FA001-AC4F-418D-AE19-62706E023703}">
                      <ahyp:hlinkClr xmlns:ahyp="http://schemas.microsoft.com/office/drawing/2018/hyperlinkcolor" val="tx"/>
                    </a:ext>
                  </a:extLst>
                </a:hlinkClick>
              </a:rPr>
              <a:t>18</a:t>
            </a:r>
            <a:r>
              <a:rPr lang="en-GB" dirty="0"/>
              <a:t>)</a:t>
            </a:r>
          </a:p>
        </p:txBody>
      </p:sp>
    </p:spTree>
    <p:extLst>
      <p:ext uri="{BB962C8B-B14F-4D97-AF65-F5344CB8AC3E}">
        <p14:creationId xmlns:p14="http://schemas.microsoft.com/office/powerpoint/2010/main" val="1840561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BDC20-4B82-6CA5-5E8A-08DB4AD8407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981B91-30ED-3FF5-1970-28AF822D1A95}"/>
              </a:ext>
            </a:extLst>
          </p:cNvPr>
          <p:cNvSpPr>
            <a:spLocks noGrp="1"/>
          </p:cNvSpPr>
          <p:nvPr>
            <p:ph sz="half" idx="2"/>
          </p:nvPr>
        </p:nvSpPr>
        <p:spPr>
          <a:xfrm>
            <a:off x="4815625" y="1825625"/>
            <a:ext cx="3867150" cy="2823648"/>
          </a:xfrm>
        </p:spPr>
        <p:txBody>
          <a:bodyPr>
            <a:normAutofit/>
          </a:bodyPr>
          <a:lstStyle/>
          <a:p>
            <a:pPr>
              <a:lnSpc>
                <a:spcPct val="100000"/>
              </a:lnSpc>
              <a:spcBef>
                <a:spcPts val="600"/>
              </a:spcBef>
              <a:spcAft>
                <a:spcPts val="600"/>
              </a:spcAft>
            </a:pPr>
            <a:r>
              <a:rPr lang="en-GB" dirty="0">
                <a:solidFill>
                  <a:srgbClr val="0070C0"/>
                </a:solidFill>
              </a:rPr>
              <a:t>‘systematic enquiry to improve and deepen our understanding of practice’. </a:t>
            </a:r>
          </a:p>
        </p:txBody>
      </p:sp>
      <p:sp>
        <p:nvSpPr>
          <p:cNvPr id="5" name="Title 4">
            <a:extLst>
              <a:ext uri="{FF2B5EF4-FFF2-40B4-BE49-F238E27FC236}">
                <a16:creationId xmlns:a16="http://schemas.microsoft.com/office/drawing/2014/main" id="{ADAB873C-4A39-F1D9-E74D-0F9180F81601}"/>
              </a:ext>
            </a:extLst>
          </p:cNvPr>
          <p:cNvSpPr>
            <a:spLocks noGrp="1"/>
          </p:cNvSpPr>
          <p:nvPr>
            <p:ph type="title"/>
          </p:nvPr>
        </p:nvSpPr>
        <p:spPr/>
        <p:txBody>
          <a:bodyPr>
            <a:normAutofit/>
          </a:bodyPr>
          <a:lstStyle/>
          <a:p>
            <a:pPr algn="ctr"/>
            <a:r>
              <a:rPr lang="en-GB" b="1"/>
              <a:t>Arfer Adfyfyriol</a:t>
            </a:r>
            <a:br>
              <a:rPr lang="en-GB" b="1" dirty="0"/>
            </a:br>
            <a:r>
              <a:rPr lang="en-GB" b="1" dirty="0">
                <a:solidFill>
                  <a:schemeClr val="accent5">
                    <a:lumMod val="75000"/>
                  </a:schemeClr>
                </a:solidFill>
              </a:rPr>
              <a:t>Reflective Practice</a:t>
            </a:r>
            <a:endParaRPr lang="en-GB" b="1" dirty="0"/>
          </a:p>
        </p:txBody>
      </p:sp>
      <p:sp>
        <p:nvSpPr>
          <p:cNvPr id="7" name="Content Placeholder 6">
            <a:extLst>
              <a:ext uri="{FF2B5EF4-FFF2-40B4-BE49-F238E27FC236}">
                <a16:creationId xmlns:a16="http://schemas.microsoft.com/office/drawing/2014/main" id="{2727BA32-19CB-146E-1C5F-BEF3350FA697}"/>
              </a:ext>
            </a:extLst>
          </p:cNvPr>
          <p:cNvSpPr>
            <a:spLocks noGrp="1"/>
          </p:cNvSpPr>
          <p:nvPr>
            <p:ph sz="half" idx="1"/>
          </p:nvPr>
        </p:nvSpPr>
        <p:spPr>
          <a:xfrm>
            <a:off x="628650" y="1825625"/>
            <a:ext cx="3867150" cy="2823648"/>
          </a:xfrm>
        </p:spPr>
        <p:txBody>
          <a:bodyPr>
            <a:normAutofit/>
          </a:bodyPr>
          <a:lstStyle/>
          <a:p>
            <a:pPr>
              <a:lnSpc>
                <a:spcPct val="100000"/>
              </a:lnSpc>
              <a:spcBef>
                <a:spcPts val="600"/>
              </a:spcBef>
              <a:spcAft>
                <a:spcPts val="600"/>
              </a:spcAft>
            </a:pPr>
            <a:r>
              <a:rPr lang="en-GB"/>
              <a:t>ymholiad systematig i wella a dyfnhau ein dealltwriaeth o arfer. </a:t>
            </a:r>
          </a:p>
          <a:p>
            <a:pPr>
              <a:lnSpc>
                <a:spcPct val="100000"/>
              </a:lnSpc>
              <a:spcBef>
                <a:spcPts val="600"/>
              </a:spcBef>
              <a:spcAft>
                <a:spcPts val="600"/>
              </a:spcAft>
            </a:pPr>
            <a:endParaRPr lang="en-GB" dirty="0"/>
          </a:p>
        </p:txBody>
      </p:sp>
      <p:sp>
        <p:nvSpPr>
          <p:cNvPr id="4" name="TextBox 3">
            <a:extLst>
              <a:ext uri="{FF2B5EF4-FFF2-40B4-BE49-F238E27FC236}">
                <a16:creationId xmlns:a16="http://schemas.microsoft.com/office/drawing/2014/main" id="{401A451F-7824-C181-4770-3B5A3340F31E}"/>
              </a:ext>
            </a:extLst>
          </p:cNvPr>
          <p:cNvSpPr txBox="1"/>
          <p:nvPr/>
        </p:nvSpPr>
        <p:spPr>
          <a:xfrm>
            <a:off x="5083667" y="4971245"/>
            <a:ext cx="3867150" cy="369332"/>
          </a:xfrm>
          <a:prstGeom prst="rect">
            <a:avLst/>
          </a:prstGeom>
          <a:noFill/>
        </p:spPr>
        <p:txBody>
          <a:bodyPr wrap="square" rtlCol="0">
            <a:spAutoFit/>
          </a:bodyPr>
          <a:lstStyle/>
          <a:p>
            <a:pPr algn="r"/>
            <a:r>
              <a:rPr lang="en-GB" dirty="0"/>
              <a:t>(</a:t>
            </a:r>
            <a:r>
              <a:rPr lang="en-GB" dirty="0">
                <a:hlinkClick r:id="rId3"/>
              </a:rPr>
              <a:t>Lucas, 1991 </a:t>
            </a:r>
            <a:r>
              <a:rPr lang="en-GB" i="1" dirty="0">
                <a:hlinkClick r:id="rId3"/>
              </a:rPr>
              <a:t>cited in </a:t>
            </a:r>
            <a:r>
              <a:rPr lang="en-GB" dirty="0">
                <a:hlinkClick r:id="rId3"/>
              </a:rPr>
              <a:t>Bassot, 2020, p.1</a:t>
            </a:r>
            <a:r>
              <a:rPr lang="en-GB" dirty="0"/>
              <a:t>)</a:t>
            </a:r>
          </a:p>
        </p:txBody>
      </p:sp>
      <p:sp>
        <p:nvSpPr>
          <p:cNvPr id="6" name="TextBox 5">
            <a:extLst>
              <a:ext uri="{FF2B5EF4-FFF2-40B4-BE49-F238E27FC236}">
                <a16:creationId xmlns:a16="http://schemas.microsoft.com/office/drawing/2014/main" id="{890B7087-3D29-FCE6-F951-6982002A8A52}"/>
              </a:ext>
            </a:extLst>
          </p:cNvPr>
          <p:cNvSpPr txBox="1"/>
          <p:nvPr/>
        </p:nvSpPr>
        <p:spPr>
          <a:xfrm>
            <a:off x="382137" y="4976980"/>
            <a:ext cx="4433488" cy="369332"/>
          </a:xfrm>
          <a:prstGeom prst="rect">
            <a:avLst/>
          </a:prstGeom>
          <a:noFill/>
        </p:spPr>
        <p:txBody>
          <a:bodyPr wrap="square" rtlCol="0">
            <a:spAutoFit/>
          </a:bodyPr>
          <a:lstStyle/>
          <a:p>
            <a:pPr algn="r"/>
            <a:r>
              <a:rPr lang="en-GB" dirty="0"/>
              <a:t>(</a:t>
            </a:r>
            <a:r>
              <a:rPr lang="en-GB" dirty="0">
                <a:hlinkClick r:id="rId3"/>
              </a:rPr>
              <a:t>Lucas, </a:t>
            </a:r>
            <a:r>
              <a:rPr lang="en-GB">
                <a:hlinkClick r:id="rId3"/>
              </a:rPr>
              <a:t>1991 </a:t>
            </a:r>
            <a:r>
              <a:rPr lang="en-GB" i="1">
                <a:hlinkClick r:id="rId3"/>
              </a:rPr>
              <a:t>dyfynnwyd yn </a:t>
            </a:r>
            <a:r>
              <a:rPr lang="en-GB">
                <a:hlinkClick r:id="rId3"/>
              </a:rPr>
              <a:t>Bassot</a:t>
            </a:r>
            <a:r>
              <a:rPr lang="en-GB" dirty="0">
                <a:hlinkClick r:id="rId3"/>
              </a:rPr>
              <a:t>, 2020</a:t>
            </a:r>
            <a:r>
              <a:rPr lang="en-GB">
                <a:hlinkClick r:id="rId3"/>
              </a:rPr>
              <a:t>, t.</a:t>
            </a:r>
            <a:r>
              <a:rPr lang="en-GB" dirty="0">
                <a:hlinkClick r:id="rId3"/>
              </a:rPr>
              <a:t>1</a:t>
            </a:r>
            <a:r>
              <a:rPr lang="en-GB" dirty="0"/>
              <a:t>)</a:t>
            </a:r>
          </a:p>
        </p:txBody>
      </p:sp>
    </p:spTree>
    <p:extLst>
      <p:ext uri="{BB962C8B-B14F-4D97-AF65-F5344CB8AC3E}">
        <p14:creationId xmlns:p14="http://schemas.microsoft.com/office/powerpoint/2010/main" val="3213284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20873-0CCC-C3A2-86A9-22A3A840B9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B1286F-6B36-7042-932A-4C5C899A4638}"/>
              </a:ext>
            </a:extLst>
          </p:cNvPr>
          <p:cNvSpPr>
            <a:spLocks noGrp="1"/>
          </p:cNvSpPr>
          <p:nvPr>
            <p:ph sz="half" idx="2"/>
          </p:nvPr>
        </p:nvSpPr>
        <p:spPr>
          <a:xfrm>
            <a:off x="4815625" y="1825625"/>
            <a:ext cx="3867150" cy="2823648"/>
          </a:xfrm>
        </p:spPr>
        <p:txBody>
          <a:bodyPr>
            <a:normAutofit fontScale="92500" lnSpcReduction="20000"/>
          </a:bodyPr>
          <a:lstStyle/>
          <a:p>
            <a:pPr>
              <a:lnSpc>
                <a:spcPct val="100000"/>
              </a:lnSpc>
              <a:spcBef>
                <a:spcPts val="600"/>
              </a:spcBef>
              <a:spcAft>
                <a:spcPts val="600"/>
              </a:spcAft>
            </a:pPr>
            <a:r>
              <a:rPr lang="en-GB" dirty="0">
                <a:solidFill>
                  <a:srgbClr val="0070C0"/>
                </a:solidFill>
              </a:rPr>
              <a:t>‘Reflecting on, applying and sharing the impact of what you’ve learnt will enable you to get the full benefit from your experience and take control of your development’.</a:t>
            </a:r>
          </a:p>
        </p:txBody>
      </p:sp>
      <p:sp>
        <p:nvSpPr>
          <p:cNvPr id="5" name="Title 4">
            <a:extLst>
              <a:ext uri="{FF2B5EF4-FFF2-40B4-BE49-F238E27FC236}">
                <a16:creationId xmlns:a16="http://schemas.microsoft.com/office/drawing/2014/main" id="{FEE4E165-EC1B-E4B8-AD17-CD1EE8C70959}"/>
              </a:ext>
            </a:extLst>
          </p:cNvPr>
          <p:cNvSpPr>
            <a:spLocks noGrp="1"/>
          </p:cNvSpPr>
          <p:nvPr>
            <p:ph type="title"/>
          </p:nvPr>
        </p:nvSpPr>
        <p:spPr/>
        <p:txBody>
          <a:bodyPr>
            <a:normAutofit/>
          </a:bodyPr>
          <a:lstStyle/>
          <a:p>
            <a:pPr algn="ctr"/>
            <a:r>
              <a:rPr lang="en-GB" b="1"/>
              <a:t>Arfer Adfyfyriol </a:t>
            </a:r>
            <a:br>
              <a:rPr lang="en-GB" b="1"/>
            </a:br>
            <a:r>
              <a:rPr lang="en-GB" b="1">
                <a:solidFill>
                  <a:schemeClr val="accent5">
                    <a:lumMod val="75000"/>
                  </a:schemeClr>
                </a:solidFill>
              </a:rPr>
              <a:t>Reflective </a:t>
            </a:r>
            <a:r>
              <a:rPr lang="en-GB" b="1" dirty="0">
                <a:solidFill>
                  <a:schemeClr val="accent5">
                    <a:lumMod val="75000"/>
                  </a:schemeClr>
                </a:solidFill>
              </a:rPr>
              <a:t>Practice</a:t>
            </a:r>
            <a:endParaRPr lang="en-GB" b="1" dirty="0"/>
          </a:p>
        </p:txBody>
      </p:sp>
      <p:sp>
        <p:nvSpPr>
          <p:cNvPr id="7" name="Content Placeholder 6">
            <a:extLst>
              <a:ext uri="{FF2B5EF4-FFF2-40B4-BE49-F238E27FC236}">
                <a16:creationId xmlns:a16="http://schemas.microsoft.com/office/drawing/2014/main" id="{0824C4FD-BE65-500C-47D0-D4AA0F934CE6}"/>
              </a:ext>
            </a:extLst>
          </p:cNvPr>
          <p:cNvSpPr>
            <a:spLocks noGrp="1"/>
          </p:cNvSpPr>
          <p:nvPr>
            <p:ph sz="half" idx="1"/>
          </p:nvPr>
        </p:nvSpPr>
        <p:spPr>
          <a:xfrm>
            <a:off x="628650" y="1825625"/>
            <a:ext cx="3867150" cy="2823648"/>
          </a:xfrm>
        </p:spPr>
        <p:txBody>
          <a:bodyPr>
            <a:normAutofit fontScale="92500" lnSpcReduction="20000"/>
          </a:bodyPr>
          <a:lstStyle/>
          <a:p>
            <a:pPr>
              <a:lnSpc>
                <a:spcPct val="100000"/>
              </a:lnSpc>
              <a:spcBef>
                <a:spcPts val="600"/>
              </a:spcBef>
              <a:spcAft>
                <a:spcPts val="600"/>
              </a:spcAft>
            </a:pPr>
            <a:r>
              <a:rPr lang="en-GB"/>
              <a:t>Bydd adfyfyrio ar </a:t>
            </a: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effaith yr hyn rydych chi wedi'i ddysgu</a:t>
            </a:r>
            <a:r>
              <a:rPr lang="en-GB"/>
              <a:t>, a’i gymhwyso a’i rannu, yn eich galluogi i gael y budd llawn o'ch profiad a chymryd rheolaeth o'ch datblygiad.</a:t>
            </a:r>
            <a:r>
              <a:rPr lang="en-GB" sz="2800" b="1" i="0">
                <a:solidFill>
                  <a:srgbClr val="767676"/>
                </a:solidFill>
                <a:effectLst/>
                <a:latin typeface="Arial" panose="020B0604020202020204" pitchFamily="34" charset="0"/>
              </a:rPr>
              <a:t> </a:t>
            </a:r>
            <a:endParaRPr lang="en-GB" dirty="0"/>
          </a:p>
        </p:txBody>
      </p:sp>
      <p:sp>
        <p:nvSpPr>
          <p:cNvPr id="4" name="TextBox 3">
            <a:extLst>
              <a:ext uri="{FF2B5EF4-FFF2-40B4-BE49-F238E27FC236}">
                <a16:creationId xmlns:a16="http://schemas.microsoft.com/office/drawing/2014/main" id="{4028E3FC-AA0B-BC4E-EF4C-92ABB10513C9}"/>
              </a:ext>
            </a:extLst>
          </p:cNvPr>
          <p:cNvSpPr txBox="1"/>
          <p:nvPr/>
        </p:nvSpPr>
        <p:spPr>
          <a:xfrm>
            <a:off x="4314808" y="4980782"/>
            <a:ext cx="4199282" cy="646331"/>
          </a:xfrm>
          <a:prstGeom prst="rect">
            <a:avLst/>
          </a:prstGeom>
          <a:noFill/>
        </p:spPr>
        <p:txBody>
          <a:bodyPr wrap="square" rtlCol="0">
            <a:spAutoFit/>
          </a:bodyPr>
          <a:lstStyle/>
          <a:p>
            <a:pPr algn="r"/>
            <a:r>
              <a:rPr lang="en-GB" dirty="0"/>
              <a:t>(Chartered Institute of Personnel and Development [CIPD], 2026) </a:t>
            </a:r>
          </a:p>
        </p:txBody>
      </p:sp>
      <p:sp>
        <p:nvSpPr>
          <p:cNvPr id="6" name="TextBox 5">
            <a:extLst>
              <a:ext uri="{FF2B5EF4-FFF2-40B4-BE49-F238E27FC236}">
                <a16:creationId xmlns:a16="http://schemas.microsoft.com/office/drawing/2014/main" id="{0C3352B1-082E-3A70-337E-C05B1BD7FB3F}"/>
              </a:ext>
            </a:extLst>
          </p:cNvPr>
          <p:cNvSpPr txBox="1"/>
          <p:nvPr/>
        </p:nvSpPr>
        <p:spPr>
          <a:xfrm>
            <a:off x="461226" y="5001158"/>
            <a:ext cx="3237317" cy="646331"/>
          </a:xfrm>
          <a:prstGeom prst="rect">
            <a:avLst/>
          </a:prstGeom>
          <a:noFill/>
        </p:spPr>
        <p:txBody>
          <a:bodyPr wrap="square" rtlCol="0">
            <a:spAutoFit/>
          </a:bodyPr>
          <a:lstStyle/>
          <a:p>
            <a:pPr algn="just"/>
            <a:r>
              <a:rPr lang="en-GB"/>
              <a:t>(Sefydliad Siartredig Personél a</a:t>
            </a:r>
          </a:p>
          <a:p>
            <a:pPr algn="just"/>
            <a:r>
              <a:rPr lang="en-GB"/>
              <a:t> Datblygu </a:t>
            </a:r>
            <a:r>
              <a:rPr lang="en-GB" dirty="0"/>
              <a:t>[CIPD], 2026) </a:t>
            </a:r>
          </a:p>
        </p:txBody>
      </p:sp>
    </p:spTree>
    <p:extLst>
      <p:ext uri="{BB962C8B-B14F-4D97-AF65-F5344CB8AC3E}">
        <p14:creationId xmlns:p14="http://schemas.microsoft.com/office/powerpoint/2010/main" val="2843295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E375A-ADF6-E6F2-1990-CF15AAB41C6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724A9A-0E4E-7495-AE4B-BDB6F5E1E119}"/>
              </a:ext>
            </a:extLst>
          </p:cNvPr>
          <p:cNvSpPr>
            <a:spLocks noGrp="1"/>
          </p:cNvSpPr>
          <p:nvPr>
            <p:ph sz="half" idx="2"/>
          </p:nvPr>
        </p:nvSpPr>
        <p:spPr>
          <a:xfrm>
            <a:off x="4815625" y="1825625"/>
            <a:ext cx="3867150" cy="2823648"/>
          </a:xfrm>
        </p:spPr>
        <p:txBody>
          <a:bodyPr>
            <a:normAutofit fontScale="85000" lnSpcReduction="20000"/>
          </a:bodyPr>
          <a:lstStyle/>
          <a:p>
            <a:pPr>
              <a:lnSpc>
                <a:spcPct val="100000"/>
              </a:lnSpc>
              <a:spcBef>
                <a:spcPts val="600"/>
              </a:spcBef>
              <a:spcAft>
                <a:spcPts val="600"/>
              </a:spcAft>
            </a:pPr>
            <a:r>
              <a:rPr lang="en-GB" dirty="0">
                <a:solidFill>
                  <a:srgbClr val="0070C0"/>
                </a:solidFill>
              </a:rPr>
              <a:t>Reflective practice is an important part of professional standards in health and social care. </a:t>
            </a:r>
          </a:p>
          <a:p>
            <a:pPr>
              <a:lnSpc>
                <a:spcPct val="100000"/>
              </a:lnSpc>
              <a:spcBef>
                <a:spcPts val="600"/>
              </a:spcBef>
              <a:spcAft>
                <a:spcPts val="600"/>
              </a:spcAft>
            </a:pPr>
            <a:r>
              <a:rPr lang="en-GB" dirty="0">
                <a:solidFill>
                  <a:srgbClr val="0070C0"/>
                </a:solidFill>
              </a:rPr>
              <a:t>It helps staff to learn from their work and directly improves the safety and quality of care.</a:t>
            </a:r>
          </a:p>
        </p:txBody>
      </p:sp>
      <p:sp>
        <p:nvSpPr>
          <p:cNvPr id="5" name="Title 4">
            <a:extLst>
              <a:ext uri="{FF2B5EF4-FFF2-40B4-BE49-F238E27FC236}">
                <a16:creationId xmlns:a16="http://schemas.microsoft.com/office/drawing/2014/main" id="{6F11E6CB-5CD9-2C66-9BD4-F95811E0FF9F}"/>
              </a:ext>
            </a:extLst>
          </p:cNvPr>
          <p:cNvSpPr>
            <a:spLocks noGrp="1"/>
          </p:cNvSpPr>
          <p:nvPr>
            <p:ph type="title"/>
          </p:nvPr>
        </p:nvSpPr>
        <p:spPr>
          <a:xfrm>
            <a:off x="628650" y="365126"/>
            <a:ext cx="7886700" cy="858368"/>
          </a:xfrm>
        </p:spPr>
        <p:txBody>
          <a:bodyPr>
            <a:normAutofit fontScale="90000"/>
          </a:bodyPr>
          <a:lstStyle/>
          <a:p>
            <a:pPr algn="ctr"/>
            <a:r>
              <a:rPr lang="en-GB" b="1"/>
              <a:t>Pam dylem ni adfyfyrio?</a:t>
            </a:r>
            <a:br>
              <a:rPr lang="en-GB" b="1" dirty="0">
                <a:solidFill>
                  <a:schemeClr val="accent5">
                    <a:lumMod val="75000"/>
                  </a:schemeClr>
                </a:solidFill>
              </a:rPr>
            </a:br>
            <a:r>
              <a:rPr lang="en-GB" b="1" dirty="0">
                <a:solidFill>
                  <a:schemeClr val="accent5">
                    <a:lumMod val="75000"/>
                  </a:schemeClr>
                </a:solidFill>
              </a:rPr>
              <a:t>Why Should We reflect?</a:t>
            </a:r>
            <a:endParaRPr lang="en-GB" b="1" dirty="0"/>
          </a:p>
        </p:txBody>
      </p:sp>
      <p:sp>
        <p:nvSpPr>
          <p:cNvPr id="2" name="Content Placeholder 6">
            <a:extLst>
              <a:ext uri="{FF2B5EF4-FFF2-40B4-BE49-F238E27FC236}">
                <a16:creationId xmlns:a16="http://schemas.microsoft.com/office/drawing/2014/main" id="{6AC6FA39-A2C5-B9ED-85D6-09498246FECF}"/>
              </a:ext>
            </a:extLst>
          </p:cNvPr>
          <p:cNvSpPr>
            <a:spLocks noGrp="1"/>
          </p:cNvSpPr>
          <p:nvPr>
            <p:ph sz="half" idx="1"/>
          </p:nvPr>
        </p:nvSpPr>
        <p:spPr>
          <a:xfrm>
            <a:off x="628650" y="1825625"/>
            <a:ext cx="3867150" cy="2823648"/>
          </a:xfrm>
        </p:spPr>
        <p:txBody>
          <a:bodyPr>
            <a:normAutofit fontScale="85000" lnSpcReduction="20000"/>
          </a:bodyPr>
          <a:lstStyle/>
          <a:p>
            <a:pPr>
              <a:lnSpc>
                <a:spcPct val="100000"/>
              </a:lnSpc>
              <a:spcBef>
                <a:spcPts val="600"/>
              </a:spcBef>
              <a:spcAft>
                <a:spcPts val="600"/>
              </a:spcAft>
            </a:pPr>
            <a:r>
              <a:rPr lang="en-GB"/>
              <a:t>Mae arfer adfyfyriol yn rhan bwysig o safonau proffesiynol mewn iechyd a gofal cymdeithasol.  
Mae'n helpu staff i ddysgu o'u gwaith ac yn gwella diogelwch ac ansawdd gofal yn uniongyrchol</a:t>
            </a:r>
            <a:endParaRPr lang="en-GB" dirty="0"/>
          </a:p>
        </p:txBody>
      </p:sp>
      <p:sp>
        <p:nvSpPr>
          <p:cNvPr id="4" name="TextBox 3">
            <a:extLst>
              <a:ext uri="{FF2B5EF4-FFF2-40B4-BE49-F238E27FC236}">
                <a16:creationId xmlns:a16="http://schemas.microsoft.com/office/drawing/2014/main" id="{44A1A76C-7409-FEFE-6B61-1685CE35CAEC}"/>
              </a:ext>
            </a:extLst>
          </p:cNvPr>
          <p:cNvSpPr txBox="1"/>
          <p:nvPr/>
        </p:nvSpPr>
        <p:spPr>
          <a:xfrm>
            <a:off x="1437244" y="5251404"/>
            <a:ext cx="6467609" cy="369332"/>
          </a:xfrm>
          <a:prstGeom prst="rect">
            <a:avLst/>
          </a:prstGeom>
          <a:noFill/>
        </p:spPr>
        <p:txBody>
          <a:bodyPr wrap="square" rtlCol="0">
            <a:spAutoFit/>
          </a:bodyPr>
          <a:lstStyle/>
          <a:p>
            <a:pPr algn="ctr"/>
            <a:r>
              <a:rPr lang="en-GB" dirty="0"/>
              <a:t>(National Data Guardian [NDG], 2025) </a:t>
            </a:r>
          </a:p>
        </p:txBody>
      </p:sp>
    </p:spTree>
    <p:extLst>
      <p:ext uri="{BB962C8B-B14F-4D97-AF65-F5344CB8AC3E}">
        <p14:creationId xmlns:p14="http://schemas.microsoft.com/office/powerpoint/2010/main" val="3820477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EDC3-D651-22AD-7E63-C86ED4CDA02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CF099F5B-479E-4159-F232-3AFABCA3D266}"/>
              </a:ext>
            </a:extLst>
          </p:cNvPr>
          <p:cNvSpPr>
            <a:spLocks noGrp="1"/>
          </p:cNvSpPr>
          <p:nvPr>
            <p:ph type="title"/>
          </p:nvPr>
        </p:nvSpPr>
        <p:spPr>
          <a:xfrm>
            <a:off x="628650" y="365125"/>
            <a:ext cx="7886700" cy="627981"/>
          </a:xfrm>
        </p:spPr>
        <p:txBody>
          <a:bodyPr>
            <a:normAutofit fontScale="90000"/>
          </a:bodyPr>
          <a:lstStyle/>
          <a:p>
            <a:pPr algn="ctr"/>
            <a:r>
              <a:rPr lang="en-GB" b="1"/>
              <a:t>Pedwar Cam Dysgu</a:t>
            </a:r>
            <a:br>
              <a:rPr lang="en-GB" b="1" dirty="0"/>
            </a:br>
            <a:endParaRPr lang="en-GB" b="1" dirty="0"/>
          </a:p>
        </p:txBody>
      </p:sp>
      <p:grpSp>
        <p:nvGrpSpPr>
          <p:cNvPr id="4" name="Group 44">
            <a:extLst>
              <a:ext uri="{FF2B5EF4-FFF2-40B4-BE49-F238E27FC236}">
                <a16:creationId xmlns:a16="http://schemas.microsoft.com/office/drawing/2014/main" id="{B2ABAE2D-705B-953F-C4DD-B4A05155558F}"/>
              </a:ext>
            </a:extLst>
          </p:cNvPr>
          <p:cNvGrpSpPr>
            <a:grpSpLocks/>
          </p:cNvGrpSpPr>
          <p:nvPr/>
        </p:nvGrpSpPr>
        <p:grpSpPr bwMode="auto">
          <a:xfrm>
            <a:off x="234156" y="1916906"/>
            <a:ext cx="8675687" cy="3455988"/>
            <a:chOff x="612" y="1797"/>
            <a:chExt cx="4853" cy="2177"/>
          </a:xfrm>
        </p:grpSpPr>
        <p:sp>
          <p:nvSpPr>
            <p:cNvPr id="6" name="Line 32">
              <a:extLst>
                <a:ext uri="{FF2B5EF4-FFF2-40B4-BE49-F238E27FC236}">
                  <a16:creationId xmlns:a16="http://schemas.microsoft.com/office/drawing/2014/main" id="{A291431A-B3EA-7CFE-5E0E-3F51C7CAF725}"/>
                </a:ext>
              </a:extLst>
            </p:cNvPr>
            <p:cNvSpPr>
              <a:spLocks noChangeShapeType="1"/>
            </p:cNvSpPr>
            <p:nvPr/>
          </p:nvSpPr>
          <p:spPr bwMode="auto">
            <a:xfrm>
              <a:off x="612" y="3430"/>
              <a:ext cx="0" cy="544"/>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8" name="Line 36">
              <a:extLst>
                <a:ext uri="{FF2B5EF4-FFF2-40B4-BE49-F238E27FC236}">
                  <a16:creationId xmlns:a16="http://schemas.microsoft.com/office/drawing/2014/main" id="{009348C5-7A14-DFA4-7CF1-CEB780479C71}"/>
                </a:ext>
              </a:extLst>
            </p:cNvPr>
            <p:cNvSpPr>
              <a:spLocks noChangeShapeType="1"/>
            </p:cNvSpPr>
            <p:nvPr/>
          </p:nvSpPr>
          <p:spPr bwMode="auto">
            <a:xfrm>
              <a:off x="612" y="3430"/>
              <a:ext cx="1089" cy="0"/>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9" name="Line 37">
              <a:extLst>
                <a:ext uri="{FF2B5EF4-FFF2-40B4-BE49-F238E27FC236}">
                  <a16:creationId xmlns:a16="http://schemas.microsoft.com/office/drawing/2014/main" id="{727E695D-B5B9-BFEC-F3FD-DD3427E8681B}"/>
                </a:ext>
              </a:extLst>
            </p:cNvPr>
            <p:cNvSpPr>
              <a:spLocks noChangeShapeType="1"/>
            </p:cNvSpPr>
            <p:nvPr/>
          </p:nvSpPr>
          <p:spPr bwMode="auto">
            <a:xfrm>
              <a:off x="3878" y="1797"/>
              <a:ext cx="0" cy="544"/>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10" name="Line 38">
              <a:extLst>
                <a:ext uri="{FF2B5EF4-FFF2-40B4-BE49-F238E27FC236}">
                  <a16:creationId xmlns:a16="http://schemas.microsoft.com/office/drawing/2014/main" id="{E5131193-B079-C80E-7674-D7EC4B333B73}"/>
                </a:ext>
              </a:extLst>
            </p:cNvPr>
            <p:cNvSpPr>
              <a:spLocks noChangeShapeType="1"/>
            </p:cNvSpPr>
            <p:nvPr/>
          </p:nvSpPr>
          <p:spPr bwMode="auto">
            <a:xfrm>
              <a:off x="2789" y="2341"/>
              <a:ext cx="0" cy="544"/>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11" name="Line 39">
              <a:extLst>
                <a:ext uri="{FF2B5EF4-FFF2-40B4-BE49-F238E27FC236}">
                  <a16:creationId xmlns:a16="http://schemas.microsoft.com/office/drawing/2014/main" id="{DB62FC80-8931-2905-EC20-ACACCE5209E5}"/>
                </a:ext>
              </a:extLst>
            </p:cNvPr>
            <p:cNvSpPr>
              <a:spLocks noChangeShapeType="1"/>
            </p:cNvSpPr>
            <p:nvPr/>
          </p:nvSpPr>
          <p:spPr bwMode="auto">
            <a:xfrm>
              <a:off x="1701" y="2886"/>
              <a:ext cx="0" cy="544"/>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12" name="Line 40">
              <a:extLst>
                <a:ext uri="{FF2B5EF4-FFF2-40B4-BE49-F238E27FC236}">
                  <a16:creationId xmlns:a16="http://schemas.microsoft.com/office/drawing/2014/main" id="{364CCD85-A0FE-57A6-B814-FB2D8450BC78}"/>
                </a:ext>
              </a:extLst>
            </p:cNvPr>
            <p:cNvSpPr>
              <a:spLocks noChangeShapeType="1"/>
            </p:cNvSpPr>
            <p:nvPr/>
          </p:nvSpPr>
          <p:spPr bwMode="auto">
            <a:xfrm>
              <a:off x="3878" y="1797"/>
              <a:ext cx="1089" cy="0"/>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13" name="Line 41">
              <a:extLst>
                <a:ext uri="{FF2B5EF4-FFF2-40B4-BE49-F238E27FC236}">
                  <a16:creationId xmlns:a16="http://schemas.microsoft.com/office/drawing/2014/main" id="{BFEA442F-CF02-862D-1271-FA5CBBA589ED}"/>
                </a:ext>
              </a:extLst>
            </p:cNvPr>
            <p:cNvSpPr>
              <a:spLocks noChangeShapeType="1"/>
            </p:cNvSpPr>
            <p:nvPr/>
          </p:nvSpPr>
          <p:spPr bwMode="auto">
            <a:xfrm>
              <a:off x="2789" y="2341"/>
              <a:ext cx="1089" cy="0"/>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14" name="Line 42">
              <a:extLst>
                <a:ext uri="{FF2B5EF4-FFF2-40B4-BE49-F238E27FC236}">
                  <a16:creationId xmlns:a16="http://schemas.microsoft.com/office/drawing/2014/main" id="{D9F954BE-E097-263B-91FB-E8DFA57E42FD}"/>
                </a:ext>
              </a:extLst>
            </p:cNvPr>
            <p:cNvSpPr>
              <a:spLocks noChangeShapeType="1"/>
            </p:cNvSpPr>
            <p:nvPr/>
          </p:nvSpPr>
          <p:spPr bwMode="auto">
            <a:xfrm>
              <a:off x="1701" y="2886"/>
              <a:ext cx="1089" cy="0"/>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15" name="Line 43">
              <a:extLst>
                <a:ext uri="{FF2B5EF4-FFF2-40B4-BE49-F238E27FC236}">
                  <a16:creationId xmlns:a16="http://schemas.microsoft.com/office/drawing/2014/main" id="{088847ED-7BFE-DE93-78F5-127465955049}"/>
                </a:ext>
              </a:extLst>
            </p:cNvPr>
            <p:cNvSpPr>
              <a:spLocks noChangeShapeType="1"/>
            </p:cNvSpPr>
            <p:nvPr/>
          </p:nvSpPr>
          <p:spPr bwMode="auto">
            <a:xfrm>
              <a:off x="4921" y="1797"/>
              <a:ext cx="544" cy="726"/>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grpSp>
      <p:sp>
        <p:nvSpPr>
          <p:cNvPr id="16" name="Text Box 16">
            <a:extLst>
              <a:ext uri="{FF2B5EF4-FFF2-40B4-BE49-F238E27FC236}">
                <a16:creationId xmlns:a16="http://schemas.microsoft.com/office/drawing/2014/main" id="{3B67382A-03B7-A263-5BA1-DCCB28EB9675}"/>
              </a:ext>
            </a:extLst>
          </p:cNvPr>
          <p:cNvSpPr txBox="1">
            <a:spLocks noChangeArrowheads="1"/>
          </p:cNvSpPr>
          <p:nvPr/>
        </p:nvSpPr>
        <p:spPr bwMode="auto">
          <a:xfrm>
            <a:off x="306336" y="4583114"/>
            <a:ext cx="1835680" cy="719137"/>
          </a:xfrm>
          <a:prstGeom prst="rect">
            <a:avLst/>
          </a:prstGeom>
          <a:solidFill>
            <a:srgbClr val="FFFFFF"/>
          </a:solidFill>
          <a:ln w="9525">
            <a:solidFill>
              <a:srgbClr val="3366FF"/>
            </a:solidFill>
            <a:miter lim="800000"/>
            <a:headEnd/>
            <a:tailEnd/>
          </a:ln>
        </p:spPr>
        <p:txBody>
          <a:bodyPr/>
          <a:lstStyle/>
          <a:p>
            <a:pPr algn="ctr"/>
            <a:r>
              <a:rPr lang="en-GB" altLang="en-US">
                <a:solidFill>
                  <a:srgbClr val="008080"/>
                </a:solidFill>
                <a:latin typeface="+mj-lt"/>
              </a:rPr>
              <a:t>Anghymhwysedd Anymwybodol</a:t>
            </a:r>
            <a:endParaRPr lang="en-GB" altLang="en-US" dirty="0">
              <a:solidFill>
                <a:srgbClr val="008080"/>
              </a:solidFill>
              <a:latin typeface="+mj-lt"/>
            </a:endParaRPr>
          </a:p>
        </p:txBody>
      </p:sp>
      <p:sp>
        <p:nvSpPr>
          <p:cNvPr id="17" name="Text Box 45">
            <a:extLst>
              <a:ext uri="{FF2B5EF4-FFF2-40B4-BE49-F238E27FC236}">
                <a16:creationId xmlns:a16="http://schemas.microsoft.com/office/drawing/2014/main" id="{DEB66D07-FEF3-2C0E-EB49-E8FB8C35F136}"/>
              </a:ext>
            </a:extLst>
          </p:cNvPr>
          <p:cNvSpPr txBox="1">
            <a:spLocks noChangeArrowheads="1"/>
          </p:cNvSpPr>
          <p:nvPr/>
        </p:nvSpPr>
        <p:spPr bwMode="auto">
          <a:xfrm>
            <a:off x="2251022" y="3717926"/>
            <a:ext cx="1839015" cy="719138"/>
          </a:xfrm>
          <a:prstGeom prst="rect">
            <a:avLst/>
          </a:prstGeom>
          <a:solidFill>
            <a:srgbClr val="FFFFFF"/>
          </a:solidFill>
          <a:ln w="9525">
            <a:solidFill>
              <a:srgbClr val="3366FF"/>
            </a:solidFill>
            <a:miter lim="800000"/>
            <a:headEnd/>
            <a:tailEnd/>
          </a:ln>
        </p:spPr>
        <p:txBody>
          <a:bodyPr/>
          <a:lstStyle/>
          <a:p>
            <a:pPr algn="ctr"/>
            <a:r>
              <a:rPr lang="en-GB" altLang="en-US">
                <a:solidFill>
                  <a:srgbClr val="008080"/>
                </a:solidFill>
                <a:latin typeface="+mj-lt"/>
              </a:rPr>
              <a:t>Anghymhwysedd Ymwybodol</a:t>
            </a:r>
          </a:p>
        </p:txBody>
      </p:sp>
      <p:sp>
        <p:nvSpPr>
          <p:cNvPr id="18" name="Text Box 48">
            <a:extLst>
              <a:ext uri="{FF2B5EF4-FFF2-40B4-BE49-F238E27FC236}">
                <a16:creationId xmlns:a16="http://schemas.microsoft.com/office/drawing/2014/main" id="{EC36D1D6-5342-E667-784F-F6B7F3A0C589}"/>
              </a:ext>
            </a:extLst>
          </p:cNvPr>
          <p:cNvSpPr txBox="1">
            <a:spLocks noChangeArrowheads="1"/>
          </p:cNvSpPr>
          <p:nvPr/>
        </p:nvSpPr>
        <p:spPr bwMode="auto">
          <a:xfrm>
            <a:off x="4195711" y="2925764"/>
            <a:ext cx="1728787" cy="719137"/>
          </a:xfrm>
          <a:prstGeom prst="rect">
            <a:avLst/>
          </a:prstGeom>
          <a:solidFill>
            <a:srgbClr val="FFFFFF"/>
          </a:solidFill>
          <a:ln w="9525">
            <a:solidFill>
              <a:srgbClr val="3366FF"/>
            </a:solidFill>
            <a:miter lim="800000"/>
            <a:headEnd/>
            <a:tailEnd/>
          </a:ln>
        </p:spPr>
        <p:txBody>
          <a:bodyPr/>
          <a:lstStyle/>
          <a:p>
            <a:pPr algn="ctr"/>
            <a:r>
              <a:rPr lang="en-GB" altLang="en-US" sz="1800">
                <a:solidFill>
                  <a:srgbClr val="008080"/>
                </a:solidFill>
                <a:latin typeface="+mj-lt"/>
              </a:rPr>
              <a:t>Cymhwysedd Ymwybodol</a:t>
            </a:r>
            <a:endParaRPr lang="en-GB" altLang="en-US" sz="1800">
              <a:latin typeface="+mj-lt"/>
            </a:endParaRPr>
          </a:p>
        </p:txBody>
      </p:sp>
      <p:sp>
        <p:nvSpPr>
          <p:cNvPr id="19" name="Text Box 50">
            <a:extLst>
              <a:ext uri="{FF2B5EF4-FFF2-40B4-BE49-F238E27FC236}">
                <a16:creationId xmlns:a16="http://schemas.microsoft.com/office/drawing/2014/main" id="{E8746974-5578-8F55-6687-CE7291413799}"/>
              </a:ext>
            </a:extLst>
          </p:cNvPr>
          <p:cNvSpPr txBox="1">
            <a:spLocks noChangeArrowheads="1"/>
          </p:cNvSpPr>
          <p:nvPr/>
        </p:nvSpPr>
        <p:spPr bwMode="auto">
          <a:xfrm>
            <a:off x="6138811" y="1990726"/>
            <a:ext cx="1728787" cy="719138"/>
          </a:xfrm>
          <a:prstGeom prst="rect">
            <a:avLst/>
          </a:prstGeom>
          <a:solidFill>
            <a:srgbClr val="FFFFFF"/>
          </a:solidFill>
          <a:ln w="9525">
            <a:solidFill>
              <a:srgbClr val="3366FF"/>
            </a:solidFill>
            <a:miter lim="800000"/>
            <a:headEnd/>
            <a:tailEnd/>
          </a:ln>
        </p:spPr>
        <p:txBody>
          <a:bodyPr/>
          <a:lstStyle/>
          <a:p>
            <a:pPr algn="ctr"/>
            <a:r>
              <a:rPr lang="en-GB" altLang="en-US" sz="1800">
                <a:solidFill>
                  <a:srgbClr val="008080"/>
                </a:solidFill>
                <a:latin typeface="+mj-lt"/>
              </a:rPr>
              <a:t>Cymhwysedd Anymwybodol</a:t>
            </a:r>
            <a:endParaRPr lang="en-GB" altLang="en-US" sz="1800">
              <a:latin typeface="+mj-lt"/>
            </a:endParaRPr>
          </a:p>
        </p:txBody>
      </p:sp>
      <p:sp>
        <p:nvSpPr>
          <p:cNvPr id="20" name="Text Box 20">
            <a:extLst>
              <a:ext uri="{FF2B5EF4-FFF2-40B4-BE49-F238E27FC236}">
                <a16:creationId xmlns:a16="http://schemas.microsoft.com/office/drawing/2014/main" id="{19A7522E-EABE-256C-0E5B-529319DFDB12}"/>
              </a:ext>
            </a:extLst>
          </p:cNvPr>
          <p:cNvSpPr txBox="1">
            <a:spLocks noChangeArrowheads="1"/>
          </p:cNvSpPr>
          <p:nvPr/>
        </p:nvSpPr>
        <p:spPr bwMode="auto">
          <a:xfrm>
            <a:off x="90434" y="5335855"/>
            <a:ext cx="2160587" cy="6397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b="1">
                <a:latin typeface="+mj-lt"/>
              </a:rPr>
              <a:t>Ddim yn gwybod beth na allwch ei wneud</a:t>
            </a:r>
            <a:endParaRPr lang="en-GB" altLang="en-US" b="1" dirty="0">
              <a:latin typeface="+mj-lt"/>
            </a:endParaRPr>
          </a:p>
        </p:txBody>
      </p:sp>
      <p:sp>
        <p:nvSpPr>
          <p:cNvPr id="21" name="Text Box 46">
            <a:extLst>
              <a:ext uri="{FF2B5EF4-FFF2-40B4-BE49-F238E27FC236}">
                <a16:creationId xmlns:a16="http://schemas.microsoft.com/office/drawing/2014/main" id="{2622EE30-835B-814F-8A32-3707C235F318}"/>
              </a:ext>
            </a:extLst>
          </p:cNvPr>
          <p:cNvSpPr txBox="1">
            <a:spLocks noChangeArrowheads="1"/>
          </p:cNvSpPr>
          <p:nvPr/>
        </p:nvSpPr>
        <p:spPr bwMode="auto">
          <a:xfrm>
            <a:off x="2248910" y="4509294"/>
            <a:ext cx="1727200" cy="93503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b="1">
                <a:latin typeface="+mj-lt"/>
              </a:rPr>
              <a:t>Rydych chi'n gwybod na allwch ei wneud (eto).</a:t>
            </a:r>
            <a:endParaRPr lang="en-GB" altLang="en-US" b="1" dirty="0">
              <a:latin typeface="+mj-lt"/>
            </a:endParaRPr>
          </a:p>
        </p:txBody>
      </p:sp>
      <p:sp>
        <p:nvSpPr>
          <p:cNvPr id="22" name="Text Box 49">
            <a:extLst>
              <a:ext uri="{FF2B5EF4-FFF2-40B4-BE49-F238E27FC236}">
                <a16:creationId xmlns:a16="http://schemas.microsoft.com/office/drawing/2014/main" id="{4A21E9EA-832F-7A05-5EE2-0B13785A3AB6}"/>
              </a:ext>
            </a:extLst>
          </p:cNvPr>
          <p:cNvSpPr txBox="1">
            <a:spLocks noChangeArrowheads="1"/>
          </p:cNvSpPr>
          <p:nvPr/>
        </p:nvSpPr>
        <p:spPr bwMode="auto">
          <a:xfrm>
            <a:off x="4195711" y="3717926"/>
            <a:ext cx="1727200" cy="935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b="1">
                <a:latin typeface="+mj-lt"/>
              </a:rPr>
              <a:t>Rydych nawr yn gwybod sut i wneud y dasg</a:t>
            </a:r>
          </a:p>
        </p:txBody>
      </p:sp>
      <p:sp>
        <p:nvSpPr>
          <p:cNvPr id="23" name="Text Box 51">
            <a:extLst>
              <a:ext uri="{FF2B5EF4-FFF2-40B4-BE49-F238E27FC236}">
                <a16:creationId xmlns:a16="http://schemas.microsoft.com/office/drawing/2014/main" id="{FBCF376B-AB65-75C7-86E0-FD4261912B00}"/>
              </a:ext>
            </a:extLst>
          </p:cNvPr>
          <p:cNvSpPr txBox="1">
            <a:spLocks noChangeArrowheads="1"/>
          </p:cNvSpPr>
          <p:nvPr/>
        </p:nvSpPr>
        <p:spPr bwMode="auto">
          <a:xfrm>
            <a:off x="6175268" y="2829260"/>
            <a:ext cx="1727200" cy="10601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b="1">
                <a:latin typeface="+mj-lt"/>
              </a:rPr>
              <a:t>Gallwch nawr wneud y dasg heb feddwl amdani</a:t>
            </a:r>
            <a:endParaRPr lang="en-GB" altLang="en-US" b="1" dirty="0">
              <a:latin typeface="+mj-lt"/>
            </a:endParaRPr>
          </a:p>
        </p:txBody>
      </p:sp>
      <p:sp>
        <p:nvSpPr>
          <p:cNvPr id="24" name="TextBox 23">
            <a:extLst>
              <a:ext uri="{FF2B5EF4-FFF2-40B4-BE49-F238E27FC236}">
                <a16:creationId xmlns:a16="http://schemas.microsoft.com/office/drawing/2014/main" id="{9F795019-8641-1380-49A5-1CE07366A2AF}"/>
              </a:ext>
            </a:extLst>
          </p:cNvPr>
          <p:cNvSpPr txBox="1"/>
          <p:nvPr/>
        </p:nvSpPr>
        <p:spPr>
          <a:xfrm>
            <a:off x="6593041" y="5584466"/>
            <a:ext cx="3321357" cy="369332"/>
          </a:xfrm>
          <a:prstGeom prst="rect">
            <a:avLst/>
          </a:prstGeom>
          <a:noFill/>
        </p:spPr>
        <p:txBody>
          <a:bodyPr wrap="square" rtlCol="0">
            <a:spAutoFit/>
          </a:bodyPr>
          <a:lstStyle/>
          <a:p>
            <a:r>
              <a:rPr lang="en-GB"/>
              <a:t>Seiliedig ar Crosbie </a:t>
            </a:r>
            <a:r>
              <a:rPr lang="en-GB" dirty="0"/>
              <a:t>(2005)</a:t>
            </a:r>
          </a:p>
        </p:txBody>
      </p:sp>
      <p:sp>
        <p:nvSpPr>
          <p:cNvPr id="25" name="Text Box 24">
            <a:extLst>
              <a:ext uri="{FF2B5EF4-FFF2-40B4-BE49-F238E27FC236}">
                <a16:creationId xmlns:a16="http://schemas.microsoft.com/office/drawing/2014/main" id="{38D887DD-CD6F-F7F0-8DBB-BDD999D62F77}"/>
              </a:ext>
            </a:extLst>
          </p:cNvPr>
          <p:cNvSpPr txBox="1">
            <a:spLocks noChangeArrowheads="1"/>
          </p:cNvSpPr>
          <p:nvPr/>
        </p:nvSpPr>
        <p:spPr bwMode="auto">
          <a:xfrm>
            <a:off x="90435" y="3178226"/>
            <a:ext cx="1601788" cy="9366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a:latin typeface="+mj-lt"/>
              </a:rPr>
              <a:t>Ceisio gwneud rhywbeth</a:t>
            </a:r>
          </a:p>
        </p:txBody>
      </p:sp>
      <p:sp>
        <p:nvSpPr>
          <p:cNvPr id="26" name="Text Box 47">
            <a:extLst>
              <a:ext uri="{FF2B5EF4-FFF2-40B4-BE49-F238E27FC236}">
                <a16:creationId xmlns:a16="http://schemas.microsoft.com/office/drawing/2014/main" id="{F81C2DB2-34AD-1BAC-3E62-41E5B6248991}"/>
              </a:ext>
            </a:extLst>
          </p:cNvPr>
          <p:cNvSpPr txBox="1">
            <a:spLocks noChangeArrowheads="1"/>
          </p:cNvSpPr>
          <p:nvPr/>
        </p:nvSpPr>
        <p:spPr bwMode="auto">
          <a:xfrm>
            <a:off x="1890660" y="2459089"/>
            <a:ext cx="1673225" cy="647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a:latin typeface="+mj-lt"/>
              </a:rPr>
              <a:t>Dysgu gwneud rhywbeth</a:t>
            </a:r>
          </a:p>
        </p:txBody>
      </p:sp>
      <p:sp>
        <p:nvSpPr>
          <p:cNvPr id="27" name="Text Box 52">
            <a:extLst>
              <a:ext uri="{FF2B5EF4-FFF2-40B4-BE49-F238E27FC236}">
                <a16:creationId xmlns:a16="http://schemas.microsoft.com/office/drawing/2014/main" id="{128070F1-1F8E-13F5-EA60-8E445894F053}"/>
              </a:ext>
            </a:extLst>
          </p:cNvPr>
          <p:cNvSpPr txBox="1">
            <a:spLocks noChangeArrowheads="1"/>
          </p:cNvSpPr>
          <p:nvPr/>
        </p:nvSpPr>
        <p:spPr bwMode="auto">
          <a:xfrm>
            <a:off x="3906785" y="1738364"/>
            <a:ext cx="1673225" cy="647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a:latin typeface="+mj-lt"/>
              </a:rPr>
              <a:t>Gwneud y dasg</a:t>
            </a:r>
          </a:p>
        </p:txBody>
      </p:sp>
      <p:sp>
        <p:nvSpPr>
          <p:cNvPr id="28" name="Text Box 53">
            <a:extLst>
              <a:ext uri="{FF2B5EF4-FFF2-40B4-BE49-F238E27FC236}">
                <a16:creationId xmlns:a16="http://schemas.microsoft.com/office/drawing/2014/main" id="{C6AE1D87-F129-988B-FEBB-27A5CC18E467}"/>
              </a:ext>
            </a:extLst>
          </p:cNvPr>
          <p:cNvSpPr txBox="1">
            <a:spLocks noChangeArrowheads="1"/>
          </p:cNvSpPr>
          <p:nvPr/>
        </p:nvSpPr>
        <p:spPr bwMode="auto">
          <a:xfrm>
            <a:off x="6261093" y="1112502"/>
            <a:ext cx="1673225" cy="647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vl="0" algn="ctr" defTabSz="457200"/>
            <a:r>
              <a:rPr lang="en-GB" altLang="en-US" sz="1500" b="1">
                <a:solidFill>
                  <a:srgbClr val="4472C4">
                    <a:lumMod val="75000"/>
                  </a:srgbClr>
                </a:solidFill>
                <a:latin typeface="Calibri Light" panose="020F0302020204030204"/>
              </a:rPr>
              <a:t>Gweithredu ar awto-beilot</a:t>
            </a:r>
            <a:endParaRPr lang="en-GB" altLang="en-US" sz="1500" b="1" dirty="0">
              <a:solidFill>
                <a:srgbClr val="4472C4">
                  <a:lumMod val="75000"/>
                </a:srgbClr>
              </a:solidFill>
              <a:latin typeface="Calibri Light" panose="020F0302020204030204"/>
            </a:endParaRPr>
          </a:p>
        </p:txBody>
      </p:sp>
      <p:sp>
        <p:nvSpPr>
          <p:cNvPr id="29" name="Text Box 54">
            <a:extLst>
              <a:ext uri="{FF2B5EF4-FFF2-40B4-BE49-F238E27FC236}">
                <a16:creationId xmlns:a16="http://schemas.microsoft.com/office/drawing/2014/main" id="{B224548C-6694-813B-7AA9-A879402EF8E9}"/>
              </a:ext>
            </a:extLst>
          </p:cNvPr>
          <p:cNvSpPr txBox="1">
            <a:spLocks noChangeArrowheads="1"/>
          </p:cNvSpPr>
          <p:nvPr/>
        </p:nvSpPr>
        <p:spPr bwMode="auto">
          <a:xfrm>
            <a:off x="4698948" y="730301"/>
            <a:ext cx="1673225" cy="647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a:latin typeface="+mj-lt"/>
              </a:rPr>
              <a:t>Adfyfyrio a Gwerthuso</a:t>
            </a:r>
          </a:p>
        </p:txBody>
      </p:sp>
      <p:sp>
        <p:nvSpPr>
          <p:cNvPr id="30" name="AutoShape 25">
            <a:extLst>
              <a:ext uri="{FF2B5EF4-FFF2-40B4-BE49-F238E27FC236}">
                <a16:creationId xmlns:a16="http://schemas.microsoft.com/office/drawing/2014/main" id="{03265A7A-3D9D-2629-BFF4-6D25BC87977B}"/>
              </a:ext>
            </a:extLst>
          </p:cNvPr>
          <p:cNvSpPr>
            <a:spLocks noChangeArrowheads="1"/>
          </p:cNvSpPr>
          <p:nvPr/>
        </p:nvSpPr>
        <p:spPr bwMode="auto">
          <a:xfrm rot="-2039444">
            <a:off x="1464862" y="4053694"/>
            <a:ext cx="547688" cy="274638"/>
          </a:xfrm>
          <a:prstGeom prst="rightArrow">
            <a:avLst>
              <a:gd name="adj1" fmla="val 50000"/>
              <a:gd name="adj2" fmla="val 49855"/>
            </a:avLst>
          </a:prstGeom>
          <a:solidFill>
            <a:srgbClr val="00FF00"/>
          </a:solidFill>
          <a:ln w="9525">
            <a:solidFill>
              <a:srgbClr val="000000"/>
            </a:solidFill>
            <a:miter lim="800000"/>
            <a:headEnd/>
            <a:tailEnd/>
          </a:ln>
        </p:spPr>
        <p:txBody>
          <a:bodyPr/>
          <a:lstStyle/>
          <a:p>
            <a:endParaRPr lang="en-GB">
              <a:latin typeface="+mj-lt"/>
            </a:endParaRPr>
          </a:p>
        </p:txBody>
      </p:sp>
      <p:sp>
        <p:nvSpPr>
          <p:cNvPr id="31" name="AutoShape 27">
            <a:extLst>
              <a:ext uri="{FF2B5EF4-FFF2-40B4-BE49-F238E27FC236}">
                <a16:creationId xmlns:a16="http://schemas.microsoft.com/office/drawing/2014/main" id="{491A259A-6C82-D8DE-8FB0-447EC08A71BF}"/>
              </a:ext>
            </a:extLst>
          </p:cNvPr>
          <p:cNvSpPr>
            <a:spLocks noChangeArrowheads="1"/>
          </p:cNvSpPr>
          <p:nvPr/>
        </p:nvSpPr>
        <p:spPr bwMode="auto">
          <a:xfrm rot="-2039444">
            <a:off x="3480987" y="3188507"/>
            <a:ext cx="549275" cy="274637"/>
          </a:xfrm>
          <a:prstGeom prst="rightArrow">
            <a:avLst>
              <a:gd name="adj1" fmla="val 50000"/>
              <a:gd name="adj2" fmla="val 50000"/>
            </a:avLst>
          </a:prstGeom>
          <a:solidFill>
            <a:srgbClr val="00FF00"/>
          </a:solidFill>
          <a:ln w="9525">
            <a:solidFill>
              <a:srgbClr val="000000"/>
            </a:solidFill>
            <a:miter lim="800000"/>
            <a:headEnd/>
            <a:tailEnd/>
          </a:ln>
        </p:spPr>
        <p:txBody>
          <a:bodyPr/>
          <a:lstStyle/>
          <a:p>
            <a:endParaRPr lang="en-GB">
              <a:latin typeface="+mj-lt"/>
            </a:endParaRPr>
          </a:p>
        </p:txBody>
      </p:sp>
      <p:sp>
        <p:nvSpPr>
          <p:cNvPr id="32" name="AutoShape 29">
            <a:extLst>
              <a:ext uri="{FF2B5EF4-FFF2-40B4-BE49-F238E27FC236}">
                <a16:creationId xmlns:a16="http://schemas.microsoft.com/office/drawing/2014/main" id="{09C43941-8446-EF2A-4CD4-9A337A365786}"/>
              </a:ext>
            </a:extLst>
          </p:cNvPr>
          <p:cNvSpPr>
            <a:spLocks noChangeArrowheads="1"/>
          </p:cNvSpPr>
          <p:nvPr/>
        </p:nvSpPr>
        <p:spPr bwMode="auto">
          <a:xfrm rot="-2039444">
            <a:off x="5425675" y="2324907"/>
            <a:ext cx="549275" cy="273050"/>
          </a:xfrm>
          <a:prstGeom prst="rightArrow">
            <a:avLst>
              <a:gd name="adj1" fmla="val 50000"/>
              <a:gd name="adj2" fmla="val 50291"/>
            </a:avLst>
          </a:prstGeom>
          <a:solidFill>
            <a:srgbClr val="00FF00"/>
          </a:solidFill>
          <a:ln w="9525">
            <a:solidFill>
              <a:srgbClr val="000000"/>
            </a:solidFill>
            <a:miter lim="800000"/>
            <a:headEnd/>
            <a:tailEnd/>
          </a:ln>
        </p:spPr>
        <p:txBody>
          <a:bodyPr/>
          <a:lstStyle/>
          <a:p>
            <a:endParaRPr lang="en-GB">
              <a:latin typeface="+mj-lt"/>
            </a:endParaRPr>
          </a:p>
        </p:txBody>
      </p:sp>
      <p:sp>
        <p:nvSpPr>
          <p:cNvPr id="33" name="AutoShape 31">
            <a:extLst>
              <a:ext uri="{FF2B5EF4-FFF2-40B4-BE49-F238E27FC236}">
                <a16:creationId xmlns:a16="http://schemas.microsoft.com/office/drawing/2014/main" id="{66B407B5-2A4D-3C91-E7BC-B8146A1708EC}"/>
              </a:ext>
            </a:extLst>
          </p:cNvPr>
          <p:cNvSpPr>
            <a:spLocks noChangeArrowheads="1"/>
          </p:cNvSpPr>
          <p:nvPr/>
        </p:nvSpPr>
        <p:spPr bwMode="auto">
          <a:xfrm rot="-7903195" flipH="1" flipV="1">
            <a:off x="7713968" y="1666311"/>
            <a:ext cx="1079500" cy="344488"/>
          </a:xfrm>
          <a:prstGeom prst="rightArrow">
            <a:avLst>
              <a:gd name="adj1" fmla="val 50000"/>
              <a:gd name="adj2" fmla="val 78341"/>
            </a:avLst>
          </a:prstGeom>
          <a:solidFill>
            <a:srgbClr val="FF0000"/>
          </a:solidFill>
          <a:ln w="9525">
            <a:solidFill>
              <a:srgbClr val="000000"/>
            </a:solidFill>
            <a:miter lim="800000"/>
            <a:headEnd/>
            <a:tailEnd/>
          </a:ln>
        </p:spPr>
        <p:txBody>
          <a:bodyPr/>
          <a:lstStyle/>
          <a:p>
            <a:endParaRPr lang="en-GB">
              <a:latin typeface="+mj-lt"/>
            </a:endParaRPr>
          </a:p>
        </p:txBody>
      </p:sp>
      <p:sp>
        <p:nvSpPr>
          <p:cNvPr id="34" name="AutoShape 55">
            <a:extLst>
              <a:ext uri="{FF2B5EF4-FFF2-40B4-BE49-F238E27FC236}">
                <a16:creationId xmlns:a16="http://schemas.microsoft.com/office/drawing/2014/main" id="{669196CC-2E4A-1E92-D9BA-FA3E9789396C}"/>
              </a:ext>
            </a:extLst>
          </p:cNvPr>
          <p:cNvSpPr>
            <a:spLocks noChangeArrowheads="1"/>
          </p:cNvSpPr>
          <p:nvPr/>
        </p:nvSpPr>
        <p:spPr bwMode="auto">
          <a:xfrm rot="5400000" flipV="1">
            <a:off x="4453331" y="1065225"/>
            <a:ext cx="504825" cy="57626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latin typeface="+mj-lt"/>
            </a:endParaRPr>
          </a:p>
        </p:txBody>
      </p:sp>
      <p:sp>
        <p:nvSpPr>
          <p:cNvPr id="35" name="AutoShape 56">
            <a:extLst>
              <a:ext uri="{FF2B5EF4-FFF2-40B4-BE49-F238E27FC236}">
                <a16:creationId xmlns:a16="http://schemas.microsoft.com/office/drawing/2014/main" id="{A53157D2-E439-1A99-8AC2-D1A8E3DE29BF}"/>
              </a:ext>
            </a:extLst>
          </p:cNvPr>
          <p:cNvSpPr>
            <a:spLocks noChangeArrowheads="1"/>
          </p:cNvSpPr>
          <p:nvPr/>
        </p:nvSpPr>
        <p:spPr bwMode="auto">
          <a:xfrm rot="16067115" flipV="1">
            <a:off x="5605856" y="1352563"/>
            <a:ext cx="504825" cy="57626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latin typeface="+mj-lt"/>
            </a:endParaRPr>
          </a:p>
        </p:txBody>
      </p:sp>
    </p:spTree>
    <p:extLst>
      <p:ext uri="{BB962C8B-B14F-4D97-AF65-F5344CB8AC3E}">
        <p14:creationId xmlns:p14="http://schemas.microsoft.com/office/powerpoint/2010/main" val="3580448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8"/>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9" presetClass="exit" presetSubtype="0" fill="hold" grpId="1" nodeType="clickEffect">
                                  <p:stCondLst>
                                    <p:cond delay="0"/>
                                  </p:stCondLst>
                                  <p:childTnLst>
                                    <p:animEffect transition="out" filter="dissolve">
                                      <p:cBhvr>
                                        <p:cTn id="58" dur="500"/>
                                        <p:tgtEl>
                                          <p:spTgt spid="28"/>
                                        </p:tgtEl>
                                      </p:cBhvr>
                                    </p:animEffect>
                                    <p:set>
                                      <p:cBhvr>
                                        <p:cTn id="59" dur="1" fill="hold">
                                          <p:stCondLst>
                                            <p:cond delay="499"/>
                                          </p:stCondLst>
                                        </p:cTn>
                                        <p:tgtEl>
                                          <p:spTgt spid="28"/>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29"/>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30"/>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nodeType="clickEffect">
                                  <p:stCondLst>
                                    <p:cond delay="0"/>
                                  </p:stCondLst>
                                  <p:childTnLst>
                                    <p:set>
                                      <p:cBhvr>
                                        <p:cTn id="71" dur="1" fill="hold">
                                          <p:stCondLst>
                                            <p:cond delay="0"/>
                                          </p:stCondLst>
                                        </p:cTn>
                                        <p:tgtEl>
                                          <p:spTgt spid="31"/>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nodeType="clickEffect">
                                  <p:stCondLst>
                                    <p:cond delay="0"/>
                                  </p:stCondLst>
                                  <p:childTnLst>
                                    <p:set>
                                      <p:cBhvr>
                                        <p:cTn id="75" dur="1" fill="hold">
                                          <p:stCondLst>
                                            <p:cond delay="0"/>
                                          </p:stCondLst>
                                        </p:cTn>
                                        <p:tgtEl>
                                          <p:spTgt spid="32"/>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1" presetClass="entr" presetSubtype="0" fill="hold" nodeType="clickEffect">
                                  <p:stCondLst>
                                    <p:cond delay="0"/>
                                  </p:stCondLst>
                                  <p:childTnLst>
                                    <p:set>
                                      <p:cBhvr>
                                        <p:cTn id="79" dur="1" fill="hold">
                                          <p:stCondLst>
                                            <p:cond delay="0"/>
                                          </p:stCondLst>
                                        </p:cTn>
                                        <p:tgtEl>
                                          <p:spTgt spid="33"/>
                                        </p:tgtEl>
                                        <p:attrNameLst>
                                          <p:attrName>style.visibility</p:attrName>
                                        </p:attrNameLst>
                                      </p:cBhvr>
                                      <p:to>
                                        <p:strVal val="visible"/>
                                      </p:to>
                                    </p:set>
                                  </p:childTnLst>
                                </p:cTn>
                              </p:par>
                              <p:par>
                                <p:cTn id="80" presetID="9" presetClass="exit" presetSubtype="0" fill="hold" nodeType="withEffect">
                                  <p:stCondLst>
                                    <p:cond delay="0"/>
                                  </p:stCondLst>
                                  <p:childTnLst>
                                    <p:animEffect transition="out" filter="dissolve">
                                      <p:cBhvr>
                                        <p:cTn id="81" dur="500"/>
                                        <p:tgtEl>
                                          <p:spTgt spid="33"/>
                                        </p:tgtEl>
                                      </p:cBhvr>
                                    </p:animEffect>
                                    <p:set>
                                      <p:cBhvr>
                                        <p:cTn id="82" dur="1" fill="hold">
                                          <p:stCondLst>
                                            <p:cond delay="499"/>
                                          </p:stCondLst>
                                        </p:cTn>
                                        <p:tgtEl>
                                          <p:spTgt spid="33"/>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35"/>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34"/>
                                        </p:tgtEl>
                                        <p:attrNameLst>
                                          <p:attrName>style.visibility</p:attrName>
                                        </p:attrNameLst>
                                      </p:cBhvr>
                                      <p:to>
                                        <p:strVal val="visible"/>
                                      </p:to>
                                    </p:set>
                                  </p:childTnLst>
                                </p:cTn>
                              </p:par>
                              <p:par>
                                <p:cTn id="91" presetID="1" presetClass="exit" presetSubtype="0" fill="hold" nodeType="withEffect">
                                  <p:stCondLst>
                                    <p:cond delay="0"/>
                                  </p:stCondLst>
                                  <p:childTnLst>
                                    <p:set>
                                      <p:cBhvr>
                                        <p:cTn id="92" dur="1" fill="hold">
                                          <p:stCondLst>
                                            <p:cond delay="0"/>
                                          </p:stCondLst>
                                        </p:cTn>
                                        <p:tgtEl>
                                          <p:spTgt spid="35"/>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nodeType="clickEffect">
                                  <p:stCondLst>
                                    <p:cond delay="0"/>
                                  </p:stCondLst>
                                  <p:childTnLst>
                                    <p:set>
                                      <p:cBhvr>
                                        <p:cTn id="9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P spid="21" grpId="0" animBg="1"/>
      <p:bldP spid="22" grpId="0" animBg="1"/>
      <p:bldP spid="23" grpId="0" animBg="1"/>
      <p:bldP spid="24" grpId="0"/>
      <p:bldP spid="25" grpId="0" animBg="1"/>
      <p:bldP spid="26" grpId="0" animBg="1"/>
      <p:bldP spid="27" grpId="0" animBg="1"/>
      <p:bldP spid="28" grpId="0" animBg="1"/>
      <p:bldP spid="28" grpId="1"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C5F61-0C19-534B-7CC7-28D504DC97C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0653208-13AA-2E1F-52C2-F165C3E16B6E}"/>
              </a:ext>
            </a:extLst>
          </p:cNvPr>
          <p:cNvSpPr>
            <a:spLocks noGrp="1"/>
          </p:cNvSpPr>
          <p:nvPr>
            <p:ph type="title"/>
          </p:nvPr>
        </p:nvSpPr>
        <p:spPr>
          <a:xfrm>
            <a:off x="628650" y="146185"/>
            <a:ext cx="7886700" cy="858368"/>
          </a:xfrm>
        </p:spPr>
        <p:txBody>
          <a:bodyPr>
            <a:normAutofit/>
          </a:bodyPr>
          <a:lstStyle/>
          <a:p>
            <a:pPr algn="ctr"/>
            <a:r>
              <a:rPr lang="en-GB" b="1" dirty="0">
                <a:solidFill>
                  <a:schemeClr val="accent5">
                    <a:lumMod val="75000"/>
                  </a:schemeClr>
                </a:solidFill>
              </a:rPr>
              <a:t>The Four Stages of Learning</a:t>
            </a:r>
            <a:endParaRPr lang="en-GB" b="1" dirty="0"/>
          </a:p>
        </p:txBody>
      </p:sp>
      <p:grpSp>
        <p:nvGrpSpPr>
          <p:cNvPr id="91" name="Group 44">
            <a:extLst>
              <a:ext uri="{FF2B5EF4-FFF2-40B4-BE49-F238E27FC236}">
                <a16:creationId xmlns:a16="http://schemas.microsoft.com/office/drawing/2014/main" id="{7A6B930A-BB19-9AC8-F310-684F05A828E6}"/>
              </a:ext>
            </a:extLst>
          </p:cNvPr>
          <p:cNvGrpSpPr>
            <a:grpSpLocks/>
          </p:cNvGrpSpPr>
          <p:nvPr/>
        </p:nvGrpSpPr>
        <p:grpSpPr bwMode="auto">
          <a:xfrm>
            <a:off x="234156" y="1916906"/>
            <a:ext cx="8675687" cy="3455988"/>
            <a:chOff x="612" y="1797"/>
            <a:chExt cx="4853" cy="2177"/>
          </a:xfrm>
        </p:grpSpPr>
        <p:sp>
          <p:nvSpPr>
            <p:cNvPr id="92" name="Line 32">
              <a:extLst>
                <a:ext uri="{FF2B5EF4-FFF2-40B4-BE49-F238E27FC236}">
                  <a16:creationId xmlns:a16="http://schemas.microsoft.com/office/drawing/2014/main" id="{6EE8C320-ACD6-17EE-C6BF-A559E02C3180}"/>
                </a:ext>
              </a:extLst>
            </p:cNvPr>
            <p:cNvSpPr>
              <a:spLocks noChangeShapeType="1"/>
            </p:cNvSpPr>
            <p:nvPr/>
          </p:nvSpPr>
          <p:spPr bwMode="auto">
            <a:xfrm>
              <a:off x="612" y="3430"/>
              <a:ext cx="0" cy="544"/>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93" name="Line 36">
              <a:extLst>
                <a:ext uri="{FF2B5EF4-FFF2-40B4-BE49-F238E27FC236}">
                  <a16:creationId xmlns:a16="http://schemas.microsoft.com/office/drawing/2014/main" id="{BC6FA4B8-7092-6417-5205-9425C1404E8E}"/>
                </a:ext>
              </a:extLst>
            </p:cNvPr>
            <p:cNvSpPr>
              <a:spLocks noChangeShapeType="1"/>
            </p:cNvSpPr>
            <p:nvPr/>
          </p:nvSpPr>
          <p:spPr bwMode="auto">
            <a:xfrm>
              <a:off x="612" y="3430"/>
              <a:ext cx="1089" cy="0"/>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94" name="Line 37">
              <a:extLst>
                <a:ext uri="{FF2B5EF4-FFF2-40B4-BE49-F238E27FC236}">
                  <a16:creationId xmlns:a16="http://schemas.microsoft.com/office/drawing/2014/main" id="{CD72DB0D-8357-6174-3635-B486082DBBCB}"/>
                </a:ext>
              </a:extLst>
            </p:cNvPr>
            <p:cNvSpPr>
              <a:spLocks noChangeShapeType="1"/>
            </p:cNvSpPr>
            <p:nvPr/>
          </p:nvSpPr>
          <p:spPr bwMode="auto">
            <a:xfrm>
              <a:off x="3878" y="1797"/>
              <a:ext cx="0" cy="544"/>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95" name="Line 38">
              <a:extLst>
                <a:ext uri="{FF2B5EF4-FFF2-40B4-BE49-F238E27FC236}">
                  <a16:creationId xmlns:a16="http://schemas.microsoft.com/office/drawing/2014/main" id="{9FCC9CED-8861-D3F5-5669-FDC03269E81F}"/>
                </a:ext>
              </a:extLst>
            </p:cNvPr>
            <p:cNvSpPr>
              <a:spLocks noChangeShapeType="1"/>
            </p:cNvSpPr>
            <p:nvPr/>
          </p:nvSpPr>
          <p:spPr bwMode="auto">
            <a:xfrm>
              <a:off x="2789" y="2341"/>
              <a:ext cx="0" cy="544"/>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96" name="Line 39">
              <a:extLst>
                <a:ext uri="{FF2B5EF4-FFF2-40B4-BE49-F238E27FC236}">
                  <a16:creationId xmlns:a16="http://schemas.microsoft.com/office/drawing/2014/main" id="{95FD4332-01C7-7FAC-C1FC-DF9293F2151C}"/>
                </a:ext>
              </a:extLst>
            </p:cNvPr>
            <p:cNvSpPr>
              <a:spLocks noChangeShapeType="1"/>
            </p:cNvSpPr>
            <p:nvPr/>
          </p:nvSpPr>
          <p:spPr bwMode="auto">
            <a:xfrm>
              <a:off x="1701" y="2886"/>
              <a:ext cx="0" cy="544"/>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97" name="Line 40">
              <a:extLst>
                <a:ext uri="{FF2B5EF4-FFF2-40B4-BE49-F238E27FC236}">
                  <a16:creationId xmlns:a16="http://schemas.microsoft.com/office/drawing/2014/main" id="{C7A85EC2-2C0F-25F1-74AE-60D0B4ABD6E8}"/>
                </a:ext>
              </a:extLst>
            </p:cNvPr>
            <p:cNvSpPr>
              <a:spLocks noChangeShapeType="1"/>
            </p:cNvSpPr>
            <p:nvPr/>
          </p:nvSpPr>
          <p:spPr bwMode="auto">
            <a:xfrm>
              <a:off x="3878" y="1797"/>
              <a:ext cx="1089" cy="0"/>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98" name="Line 41">
              <a:extLst>
                <a:ext uri="{FF2B5EF4-FFF2-40B4-BE49-F238E27FC236}">
                  <a16:creationId xmlns:a16="http://schemas.microsoft.com/office/drawing/2014/main" id="{AD4097E3-316D-D02F-060E-20E52C67E917}"/>
                </a:ext>
              </a:extLst>
            </p:cNvPr>
            <p:cNvSpPr>
              <a:spLocks noChangeShapeType="1"/>
            </p:cNvSpPr>
            <p:nvPr/>
          </p:nvSpPr>
          <p:spPr bwMode="auto">
            <a:xfrm>
              <a:off x="2789" y="2341"/>
              <a:ext cx="1089" cy="0"/>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99" name="Line 42">
              <a:extLst>
                <a:ext uri="{FF2B5EF4-FFF2-40B4-BE49-F238E27FC236}">
                  <a16:creationId xmlns:a16="http://schemas.microsoft.com/office/drawing/2014/main" id="{D795DECB-2323-088C-8CB8-0A52B09DF801}"/>
                </a:ext>
              </a:extLst>
            </p:cNvPr>
            <p:cNvSpPr>
              <a:spLocks noChangeShapeType="1"/>
            </p:cNvSpPr>
            <p:nvPr/>
          </p:nvSpPr>
          <p:spPr bwMode="auto">
            <a:xfrm>
              <a:off x="1701" y="2886"/>
              <a:ext cx="1089" cy="0"/>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sp>
          <p:nvSpPr>
            <p:cNvPr id="100" name="Line 43">
              <a:extLst>
                <a:ext uri="{FF2B5EF4-FFF2-40B4-BE49-F238E27FC236}">
                  <a16:creationId xmlns:a16="http://schemas.microsoft.com/office/drawing/2014/main" id="{8AB8E39F-C046-5414-8382-D299AC854D55}"/>
                </a:ext>
              </a:extLst>
            </p:cNvPr>
            <p:cNvSpPr>
              <a:spLocks noChangeShapeType="1"/>
            </p:cNvSpPr>
            <p:nvPr/>
          </p:nvSpPr>
          <p:spPr bwMode="auto">
            <a:xfrm>
              <a:off x="4921" y="1797"/>
              <a:ext cx="544" cy="726"/>
            </a:xfrm>
            <a:prstGeom prst="line">
              <a:avLst/>
            </a:prstGeom>
            <a:noFill/>
            <a:ln w="76200">
              <a:solidFill>
                <a:srgbClr val="9966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mj-lt"/>
              </a:endParaRPr>
            </a:p>
          </p:txBody>
        </p:sp>
      </p:grpSp>
      <p:sp>
        <p:nvSpPr>
          <p:cNvPr id="101" name="Text Box 16">
            <a:extLst>
              <a:ext uri="{FF2B5EF4-FFF2-40B4-BE49-F238E27FC236}">
                <a16:creationId xmlns:a16="http://schemas.microsoft.com/office/drawing/2014/main" id="{08DC4908-84ED-D2C3-B398-66BBFC456B39}"/>
              </a:ext>
            </a:extLst>
          </p:cNvPr>
          <p:cNvSpPr txBox="1">
            <a:spLocks noChangeArrowheads="1"/>
          </p:cNvSpPr>
          <p:nvPr/>
        </p:nvSpPr>
        <p:spPr bwMode="auto">
          <a:xfrm>
            <a:off x="306336" y="4583114"/>
            <a:ext cx="1728787" cy="719137"/>
          </a:xfrm>
          <a:prstGeom prst="rect">
            <a:avLst/>
          </a:prstGeom>
          <a:solidFill>
            <a:srgbClr val="FFFFFF"/>
          </a:solidFill>
          <a:ln w="9525">
            <a:solidFill>
              <a:srgbClr val="3366FF"/>
            </a:solidFill>
            <a:miter lim="800000"/>
            <a:headEnd/>
            <a:tailEnd/>
          </a:ln>
        </p:spPr>
        <p:txBody>
          <a:bodyPr/>
          <a:lstStyle/>
          <a:p>
            <a:pPr algn="ctr"/>
            <a:r>
              <a:rPr lang="en-GB" altLang="en-US" sz="1800" dirty="0">
                <a:solidFill>
                  <a:srgbClr val="008080"/>
                </a:solidFill>
                <a:latin typeface="+mj-lt"/>
              </a:rPr>
              <a:t>Unconscious Incompetence</a:t>
            </a:r>
            <a:endParaRPr lang="en-GB" altLang="en-US" sz="1800" dirty="0">
              <a:latin typeface="+mj-lt"/>
            </a:endParaRPr>
          </a:p>
        </p:txBody>
      </p:sp>
      <p:sp>
        <p:nvSpPr>
          <p:cNvPr id="102" name="Text Box 45">
            <a:extLst>
              <a:ext uri="{FF2B5EF4-FFF2-40B4-BE49-F238E27FC236}">
                <a16:creationId xmlns:a16="http://schemas.microsoft.com/office/drawing/2014/main" id="{AEB0F6EC-B245-E151-19DF-41A6802B1C85}"/>
              </a:ext>
            </a:extLst>
          </p:cNvPr>
          <p:cNvSpPr txBox="1">
            <a:spLocks noChangeArrowheads="1"/>
          </p:cNvSpPr>
          <p:nvPr/>
        </p:nvSpPr>
        <p:spPr bwMode="auto">
          <a:xfrm>
            <a:off x="2251023" y="3717926"/>
            <a:ext cx="1728788" cy="719138"/>
          </a:xfrm>
          <a:prstGeom prst="rect">
            <a:avLst/>
          </a:prstGeom>
          <a:solidFill>
            <a:srgbClr val="FFFFFF"/>
          </a:solidFill>
          <a:ln w="9525">
            <a:solidFill>
              <a:srgbClr val="3366FF"/>
            </a:solidFill>
            <a:miter lim="800000"/>
            <a:headEnd/>
            <a:tailEnd/>
          </a:ln>
        </p:spPr>
        <p:txBody>
          <a:bodyPr/>
          <a:lstStyle/>
          <a:p>
            <a:pPr algn="ctr"/>
            <a:r>
              <a:rPr lang="en-GB" altLang="en-US" sz="1800">
                <a:solidFill>
                  <a:srgbClr val="008080"/>
                </a:solidFill>
                <a:latin typeface="+mj-lt"/>
              </a:rPr>
              <a:t>Conscious Incompetence</a:t>
            </a:r>
            <a:endParaRPr lang="en-GB" altLang="en-US" sz="1800">
              <a:latin typeface="+mj-lt"/>
            </a:endParaRPr>
          </a:p>
        </p:txBody>
      </p:sp>
      <p:sp>
        <p:nvSpPr>
          <p:cNvPr id="103" name="Text Box 48">
            <a:extLst>
              <a:ext uri="{FF2B5EF4-FFF2-40B4-BE49-F238E27FC236}">
                <a16:creationId xmlns:a16="http://schemas.microsoft.com/office/drawing/2014/main" id="{76506E77-6098-B2F6-5CDF-484D995F5CD0}"/>
              </a:ext>
            </a:extLst>
          </p:cNvPr>
          <p:cNvSpPr txBox="1">
            <a:spLocks noChangeArrowheads="1"/>
          </p:cNvSpPr>
          <p:nvPr/>
        </p:nvSpPr>
        <p:spPr bwMode="auto">
          <a:xfrm>
            <a:off x="4195711" y="2925764"/>
            <a:ext cx="1728787" cy="719137"/>
          </a:xfrm>
          <a:prstGeom prst="rect">
            <a:avLst/>
          </a:prstGeom>
          <a:solidFill>
            <a:srgbClr val="FFFFFF"/>
          </a:solidFill>
          <a:ln w="9525">
            <a:solidFill>
              <a:srgbClr val="3366FF"/>
            </a:solidFill>
            <a:miter lim="800000"/>
            <a:headEnd/>
            <a:tailEnd/>
          </a:ln>
        </p:spPr>
        <p:txBody>
          <a:bodyPr/>
          <a:lstStyle/>
          <a:p>
            <a:pPr algn="ctr"/>
            <a:r>
              <a:rPr lang="en-GB" altLang="en-US" sz="1800">
                <a:solidFill>
                  <a:srgbClr val="008080"/>
                </a:solidFill>
                <a:latin typeface="+mj-lt"/>
              </a:rPr>
              <a:t>Conscious Competence</a:t>
            </a:r>
            <a:endParaRPr lang="en-GB" altLang="en-US" sz="1800">
              <a:latin typeface="+mj-lt"/>
            </a:endParaRPr>
          </a:p>
        </p:txBody>
      </p:sp>
      <p:sp>
        <p:nvSpPr>
          <p:cNvPr id="104" name="Text Box 50">
            <a:extLst>
              <a:ext uri="{FF2B5EF4-FFF2-40B4-BE49-F238E27FC236}">
                <a16:creationId xmlns:a16="http://schemas.microsoft.com/office/drawing/2014/main" id="{F7287D54-42D0-0BF3-8996-40FC6E904BED}"/>
              </a:ext>
            </a:extLst>
          </p:cNvPr>
          <p:cNvSpPr txBox="1">
            <a:spLocks noChangeArrowheads="1"/>
          </p:cNvSpPr>
          <p:nvPr/>
        </p:nvSpPr>
        <p:spPr bwMode="auto">
          <a:xfrm>
            <a:off x="6138811" y="1990726"/>
            <a:ext cx="1728787" cy="719138"/>
          </a:xfrm>
          <a:prstGeom prst="rect">
            <a:avLst/>
          </a:prstGeom>
          <a:solidFill>
            <a:srgbClr val="FFFFFF"/>
          </a:solidFill>
          <a:ln w="9525">
            <a:solidFill>
              <a:srgbClr val="3366FF"/>
            </a:solidFill>
            <a:miter lim="800000"/>
            <a:headEnd/>
            <a:tailEnd/>
          </a:ln>
        </p:spPr>
        <p:txBody>
          <a:bodyPr/>
          <a:lstStyle/>
          <a:p>
            <a:pPr algn="ctr"/>
            <a:r>
              <a:rPr lang="en-GB" altLang="en-US" sz="1800">
                <a:solidFill>
                  <a:srgbClr val="008080"/>
                </a:solidFill>
                <a:latin typeface="+mj-lt"/>
              </a:rPr>
              <a:t>Unconscious Competence</a:t>
            </a:r>
            <a:endParaRPr lang="en-GB" altLang="en-US" sz="1800">
              <a:latin typeface="+mj-lt"/>
            </a:endParaRPr>
          </a:p>
        </p:txBody>
      </p:sp>
      <p:sp>
        <p:nvSpPr>
          <p:cNvPr id="105" name="Text Box 20">
            <a:extLst>
              <a:ext uri="{FF2B5EF4-FFF2-40B4-BE49-F238E27FC236}">
                <a16:creationId xmlns:a16="http://schemas.microsoft.com/office/drawing/2014/main" id="{B28FB544-E83D-2F5F-5174-B7B69497A749}"/>
              </a:ext>
            </a:extLst>
          </p:cNvPr>
          <p:cNvSpPr txBox="1">
            <a:spLocks noChangeArrowheads="1"/>
          </p:cNvSpPr>
          <p:nvPr/>
        </p:nvSpPr>
        <p:spPr bwMode="auto">
          <a:xfrm>
            <a:off x="195215" y="5335855"/>
            <a:ext cx="1946801" cy="6397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1800" b="1" dirty="0">
                <a:latin typeface="+mj-lt"/>
              </a:rPr>
              <a:t>Don’t know what you can’t do</a:t>
            </a:r>
          </a:p>
        </p:txBody>
      </p:sp>
      <p:sp>
        <p:nvSpPr>
          <p:cNvPr id="106" name="Text Box 46">
            <a:extLst>
              <a:ext uri="{FF2B5EF4-FFF2-40B4-BE49-F238E27FC236}">
                <a16:creationId xmlns:a16="http://schemas.microsoft.com/office/drawing/2014/main" id="{C0C27169-2641-E23B-DD47-5B4C12C4B4E3}"/>
              </a:ext>
            </a:extLst>
          </p:cNvPr>
          <p:cNvSpPr txBox="1">
            <a:spLocks noChangeArrowheads="1"/>
          </p:cNvSpPr>
          <p:nvPr/>
        </p:nvSpPr>
        <p:spPr bwMode="auto">
          <a:xfrm>
            <a:off x="2248910" y="4509294"/>
            <a:ext cx="1727200" cy="93503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1800" b="1" dirty="0">
                <a:latin typeface="+mj-lt"/>
              </a:rPr>
              <a:t>You know that you can’t do it (yet).</a:t>
            </a:r>
          </a:p>
        </p:txBody>
      </p:sp>
      <p:sp>
        <p:nvSpPr>
          <p:cNvPr id="107" name="Text Box 49">
            <a:extLst>
              <a:ext uri="{FF2B5EF4-FFF2-40B4-BE49-F238E27FC236}">
                <a16:creationId xmlns:a16="http://schemas.microsoft.com/office/drawing/2014/main" id="{C5668EF9-0D89-F3A5-73B3-A81ABFDF3B88}"/>
              </a:ext>
            </a:extLst>
          </p:cNvPr>
          <p:cNvSpPr txBox="1">
            <a:spLocks noChangeArrowheads="1"/>
          </p:cNvSpPr>
          <p:nvPr/>
        </p:nvSpPr>
        <p:spPr bwMode="auto">
          <a:xfrm>
            <a:off x="4195711" y="3717926"/>
            <a:ext cx="1727200" cy="935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1800" b="1" dirty="0">
                <a:latin typeface="+mj-lt"/>
              </a:rPr>
              <a:t>You now know how to do the task</a:t>
            </a:r>
          </a:p>
        </p:txBody>
      </p:sp>
      <p:sp>
        <p:nvSpPr>
          <p:cNvPr id="108" name="Text Box 51">
            <a:extLst>
              <a:ext uri="{FF2B5EF4-FFF2-40B4-BE49-F238E27FC236}">
                <a16:creationId xmlns:a16="http://schemas.microsoft.com/office/drawing/2014/main" id="{9DD2DBBF-3623-5A08-81CF-ADE9231E3893}"/>
              </a:ext>
            </a:extLst>
          </p:cNvPr>
          <p:cNvSpPr txBox="1">
            <a:spLocks noChangeArrowheads="1"/>
          </p:cNvSpPr>
          <p:nvPr/>
        </p:nvSpPr>
        <p:spPr bwMode="auto">
          <a:xfrm>
            <a:off x="6175268" y="2829260"/>
            <a:ext cx="1727200" cy="10601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1800" b="1" dirty="0">
                <a:latin typeface="+mj-lt"/>
              </a:rPr>
              <a:t>You can now do the task without thinking about it</a:t>
            </a:r>
          </a:p>
        </p:txBody>
      </p:sp>
      <p:sp>
        <p:nvSpPr>
          <p:cNvPr id="109" name="TextBox 108">
            <a:extLst>
              <a:ext uri="{FF2B5EF4-FFF2-40B4-BE49-F238E27FC236}">
                <a16:creationId xmlns:a16="http://schemas.microsoft.com/office/drawing/2014/main" id="{8E61F2F3-2499-0D74-7965-6AE3FCD72DF3}"/>
              </a:ext>
            </a:extLst>
          </p:cNvPr>
          <p:cNvSpPr txBox="1"/>
          <p:nvPr/>
        </p:nvSpPr>
        <p:spPr>
          <a:xfrm>
            <a:off x="6593041" y="5584466"/>
            <a:ext cx="3321357" cy="369332"/>
          </a:xfrm>
          <a:prstGeom prst="rect">
            <a:avLst/>
          </a:prstGeom>
          <a:noFill/>
        </p:spPr>
        <p:txBody>
          <a:bodyPr wrap="square" rtlCol="0">
            <a:spAutoFit/>
          </a:bodyPr>
          <a:lstStyle/>
          <a:p>
            <a:r>
              <a:rPr lang="en-GB" dirty="0"/>
              <a:t>Based on Crosbie (2005)</a:t>
            </a:r>
          </a:p>
        </p:txBody>
      </p:sp>
      <p:sp>
        <p:nvSpPr>
          <p:cNvPr id="122" name="Text Box 24">
            <a:extLst>
              <a:ext uri="{FF2B5EF4-FFF2-40B4-BE49-F238E27FC236}">
                <a16:creationId xmlns:a16="http://schemas.microsoft.com/office/drawing/2014/main" id="{CF21F4EF-9A45-9C04-C29D-F03505E2B715}"/>
              </a:ext>
            </a:extLst>
          </p:cNvPr>
          <p:cNvSpPr txBox="1">
            <a:spLocks noChangeArrowheads="1"/>
          </p:cNvSpPr>
          <p:nvPr/>
        </p:nvSpPr>
        <p:spPr bwMode="auto">
          <a:xfrm>
            <a:off x="90435" y="3178226"/>
            <a:ext cx="1601788" cy="9366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a:latin typeface="+mj-lt"/>
              </a:rPr>
              <a:t>Try to do something</a:t>
            </a:r>
          </a:p>
        </p:txBody>
      </p:sp>
      <p:sp>
        <p:nvSpPr>
          <p:cNvPr id="123" name="Text Box 47">
            <a:extLst>
              <a:ext uri="{FF2B5EF4-FFF2-40B4-BE49-F238E27FC236}">
                <a16:creationId xmlns:a16="http://schemas.microsoft.com/office/drawing/2014/main" id="{88679B5D-9918-72A6-08C0-C2D08416976E}"/>
              </a:ext>
            </a:extLst>
          </p:cNvPr>
          <p:cNvSpPr txBox="1">
            <a:spLocks noChangeArrowheads="1"/>
          </p:cNvSpPr>
          <p:nvPr/>
        </p:nvSpPr>
        <p:spPr bwMode="auto">
          <a:xfrm>
            <a:off x="1890660" y="2459089"/>
            <a:ext cx="1673225" cy="647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a:latin typeface="+mj-lt"/>
              </a:rPr>
              <a:t>Learn to do something</a:t>
            </a:r>
          </a:p>
        </p:txBody>
      </p:sp>
      <p:sp>
        <p:nvSpPr>
          <p:cNvPr id="124" name="Text Box 52">
            <a:extLst>
              <a:ext uri="{FF2B5EF4-FFF2-40B4-BE49-F238E27FC236}">
                <a16:creationId xmlns:a16="http://schemas.microsoft.com/office/drawing/2014/main" id="{8A0C2FBC-9CF0-CCB4-521D-6AF3EA89D855}"/>
              </a:ext>
            </a:extLst>
          </p:cNvPr>
          <p:cNvSpPr txBox="1">
            <a:spLocks noChangeArrowheads="1"/>
          </p:cNvSpPr>
          <p:nvPr/>
        </p:nvSpPr>
        <p:spPr bwMode="auto">
          <a:xfrm>
            <a:off x="3906785" y="1738364"/>
            <a:ext cx="1673225" cy="647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a:latin typeface="+mj-lt"/>
              </a:rPr>
              <a:t>Perform the task</a:t>
            </a:r>
          </a:p>
        </p:txBody>
      </p:sp>
      <p:sp>
        <p:nvSpPr>
          <p:cNvPr id="125" name="Text Box 53">
            <a:extLst>
              <a:ext uri="{FF2B5EF4-FFF2-40B4-BE49-F238E27FC236}">
                <a16:creationId xmlns:a16="http://schemas.microsoft.com/office/drawing/2014/main" id="{EC915CCC-4638-A933-4751-A1854CB0FFCC}"/>
              </a:ext>
            </a:extLst>
          </p:cNvPr>
          <p:cNvSpPr txBox="1">
            <a:spLocks noChangeArrowheads="1"/>
          </p:cNvSpPr>
          <p:nvPr/>
        </p:nvSpPr>
        <p:spPr bwMode="auto">
          <a:xfrm>
            <a:off x="6261093" y="1112502"/>
            <a:ext cx="1673225" cy="647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dirty="0">
                <a:latin typeface="+mj-lt"/>
              </a:rPr>
              <a:t>Go into auto-pilot</a:t>
            </a:r>
          </a:p>
        </p:txBody>
      </p:sp>
      <p:sp>
        <p:nvSpPr>
          <p:cNvPr id="126" name="Text Box 54">
            <a:extLst>
              <a:ext uri="{FF2B5EF4-FFF2-40B4-BE49-F238E27FC236}">
                <a16:creationId xmlns:a16="http://schemas.microsoft.com/office/drawing/2014/main" id="{E4DF0C8D-35F6-C6E7-9EA2-79159693F8B7}"/>
              </a:ext>
            </a:extLst>
          </p:cNvPr>
          <p:cNvSpPr txBox="1">
            <a:spLocks noChangeArrowheads="1"/>
          </p:cNvSpPr>
          <p:nvPr/>
        </p:nvSpPr>
        <p:spPr bwMode="auto">
          <a:xfrm>
            <a:off x="4698948" y="730301"/>
            <a:ext cx="1673225" cy="647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altLang="en-US" sz="2000">
                <a:latin typeface="+mj-lt"/>
              </a:rPr>
              <a:t>Reflect &amp; evaluate</a:t>
            </a:r>
          </a:p>
        </p:txBody>
      </p:sp>
      <p:sp>
        <p:nvSpPr>
          <p:cNvPr id="127" name="AutoShape 25">
            <a:extLst>
              <a:ext uri="{FF2B5EF4-FFF2-40B4-BE49-F238E27FC236}">
                <a16:creationId xmlns:a16="http://schemas.microsoft.com/office/drawing/2014/main" id="{6F082A89-4C46-9153-3D4E-D158397D86CB}"/>
              </a:ext>
            </a:extLst>
          </p:cNvPr>
          <p:cNvSpPr>
            <a:spLocks noChangeArrowheads="1"/>
          </p:cNvSpPr>
          <p:nvPr/>
        </p:nvSpPr>
        <p:spPr bwMode="auto">
          <a:xfrm rot="-2039444">
            <a:off x="1464862" y="4053694"/>
            <a:ext cx="547688" cy="274638"/>
          </a:xfrm>
          <a:prstGeom prst="rightArrow">
            <a:avLst>
              <a:gd name="adj1" fmla="val 50000"/>
              <a:gd name="adj2" fmla="val 49855"/>
            </a:avLst>
          </a:prstGeom>
          <a:solidFill>
            <a:srgbClr val="00FF00"/>
          </a:solidFill>
          <a:ln w="9525">
            <a:solidFill>
              <a:srgbClr val="000000"/>
            </a:solidFill>
            <a:miter lim="800000"/>
            <a:headEnd/>
            <a:tailEnd/>
          </a:ln>
        </p:spPr>
        <p:txBody>
          <a:bodyPr/>
          <a:lstStyle/>
          <a:p>
            <a:endParaRPr lang="en-GB">
              <a:latin typeface="+mj-lt"/>
            </a:endParaRPr>
          </a:p>
        </p:txBody>
      </p:sp>
      <p:sp>
        <p:nvSpPr>
          <p:cNvPr id="128" name="AutoShape 27">
            <a:extLst>
              <a:ext uri="{FF2B5EF4-FFF2-40B4-BE49-F238E27FC236}">
                <a16:creationId xmlns:a16="http://schemas.microsoft.com/office/drawing/2014/main" id="{0890DB3F-E9C7-0A13-C9D8-E3E8CD084D60}"/>
              </a:ext>
            </a:extLst>
          </p:cNvPr>
          <p:cNvSpPr>
            <a:spLocks noChangeArrowheads="1"/>
          </p:cNvSpPr>
          <p:nvPr/>
        </p:nvSpPr>
        <p:spPr bwMode="auto">
          <a:xfrm rot="-2039444">
            <a:off x="3480987" y="3188507"/>
            <a:ext cx="549275" cy="274637"/>
          </a:xfrm>
          <a:prstGeom prst="rightArrow">
            <a:avLst>
              <a:gd name="adj1" fmla="val 50000"/>
              <a:gd name="adj2" fmla="val 50000"/>
            </a:avLst>
          </a:prstGeom>
          <a:solidFill>
            <a:srgbClr val="00FF00"/>
          </a:solidFill>
          <a:ln w="9525">
            <a:solidFill>
              <a:srgbClr val="000000"/>
            </a:solidFill>
            <a:miter lim="800000"/>
            <a:headEnd/>
            <a:tailEnd/>
          </a:ln>
        </p:spPr>
        <p:txBody>
          <a:bodyPr/>
          <a:lstStyle/>
          <a:p>
            <a:endParaRPr lang="en-GB">
              <a:latin typeface="+mj-lt"/>
            </a:endParaRPr>
          </a:p>
        </p:txBody>
      </p:sp>
      <p:sp>
        <p:nvSpPr>
          <p:cNvPr id="129" name="AutoShape 29">
            <a:extLst>
              <a:ext uri="{FF2B5EF4-FFF2-40B4-BE49-F238E27FC236}">
                <a16:creationId xmlns:a16="http://schemas.microsoft.com/office/drawing/2014/main" id="{F777A742-CCF6-9A72-9BFF-D69F057908C4}"/>
              </a:ext>
            </a:extLst>
          </p:cNvPr>
          <p:cNvSpPr>
            <a:spLocks noChangeArrowheads="1"/>
          </p:cNvSpPr>
          <p:nvPr/>
        </p:nvSpPr>
        <p:spPr bwMode="auto">
          <a:xfrm rot="-2039444">
            <a:off x="5425675" y="2324907"/>
            <a:ext cx="549275" cy="273050"/>
          </a:xfrm>
          <a:prstGeom prst="rightArrow">
            <a:avLst>
              <a:gd name="adj1" fmla="val 50000"/>
              <a:gd name="adj2" fmla="val 50291"/>
            </a:avLst>
          </a:prstGeom>
          <a:solidFill>
            <a:srgbClr val="00FF00"/>
          </a:solidFill>
          <a:ln w="9525">
            <a:solidFill>
              <a:srgbClr val="000000"/>
            </a:solidFill>
            <a:miter lim="800000"/>
            <a:headEnd/>
            <a:tailEnd/>
          </a:ln>
        </p:spPr>
        <p:txBody>
          <a:bodyPr/>
          <a:lstStyle/>
          <a:p>
            <a:endParaRPr lang="en-GB">
              <a:latin typeface="+mj-lt"/>
            </a:endParaRPr>
          </a:p>
        </p:txBody>
      </p:sp>
      <p:sp>
        <p:nvSpPr>
          <p:cNvPr id="130" name="AutoShape 31">
            <a:extLst>
              <a:ext uri="{FF2B5EF4-FFF2-40B4-BE49-F238E27FC236}">
                <a16:creationId xmlns:a16="http://schemas.microsoft.com/office/drawing/2014/main" id="{875BF0B0-6F2F-EE3D-15FA-9B71FA55BE5C}"/>
              </a:ext>
            </a:extLst>
          </p:cNvPr>
          <p:cNvSpPr>
            <a:spLocks noChangeArrowheads="1"/>
          </p:cNvSpPr>
          <p:nvPr/>
        </p:nvSpPr>
        <p:spPr bwMode="auto">
          <a:xfrm rot="-7903195" flipH="1" flipV="1">
            <a:off x="7713968" y="1666311"/>
            <a:ext cx="1079500" cy="344488"/>
          </a:xfrm>
          <a:prstGeom prst="rightArrow">
            <a:avLst>
              <a:gd name="adj1" fmla="val 50000"/>
              <a:gd name="adj2" fmla="val 78341"/>
            </a:avLst>
          </a:prstGeom>
          <a:solidFill>
            <a:srgbClr val="FF0000"/>
          </a:solidFill>
          <a:ln w="9525">
            <a:solidFill>
              <a:srgbClr val="000000"/>
            </a:solidFill>
            <a:miter lim="800000"/>
            <a:headEnd/>
            <a:tailEnd/>
          </a:ln>
        </p:spPr>
        <p:txBody>
          <a:bodyPr/>
          <a:lstStyle/>
          <a:p>
            <a:endParaRPr lang="en-GB">
              <a:latin typeface="+mj-lt"/>
            </a:endParaRPr>
          </a:p>
        </p:txBody>
      </p:sp>
      <p:sp>
        <p:nvSpPr>
          <p:cNvPr id="131" name="AutoShape 55">
            <a:extLst>
              <a:ext uri="{FF2B5EF4-FFF2-40B4-BE49-F238E27FC236}">
                <a16:creationId xmlns:a16="http://schemas.microsoft.com/office/drawing/2014/main" id="{3BC559DC-6826-E4AE-5E76-9B3C02A4E584}"/>
              </a:ext>
            </a:extLst>
          </p:cNvPr>
          <p:cNvSpPr>
            <a:spLocks noChangeArrowheads="1"/>
          </p:cNvSpPr>
          <p:nvPr/>
        </p:nvSpPr>
        <p:spPr bwMode="auto">
          <a:xfrm rot="5400000" flipV="1">
            <a:off x="4453331" y="1065225"/>
            <a:ext cx="504825" cy="57626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latin typeface="+mj-lt"/>
            </a:endParaRPr>
          </a:p>
        </p:txBody>
      </p:sp>
      <p:sp>
        <p:nvSpPr>
          <p:cNvPr id="132" name="AutoShape 56">
            <a:extLst>
              <a:ext uri="{FF2B5EF4-FFF2-40B4-BE49-F238E27FC236}">
                <a16:creationId xmlns:a16="http://schemas.microsoft.com/office/drawing/2014/main" id="{DF10FF87-FD56-DFD5-A4C1-161495D53F0F}"/>
              </a:ext>
            </a:extLst>
          </p:cNvPr>
          <p:cNvSpPr>
            <a:spLocks noChangeArrowheads="1"/>
          </p:cNvSpPr>
          <p:nvPr/>
        </p:nvSpPr>
        <p:spPr bwMode="auto">
          <a:xfrm rot="16067115" flipV="1">
            <a:off x="5605856" y="1352563"/>
            <a:ext cx="504825" cy="576263"/>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latin typeface="+mj-lt"/>
            </a:endParaRPr>
          </a:p>
        </p:txBody>
      </p:sp>
    </p:spTree>
    <p:extLst>
      <p:ext uri="{BB962C8B-B14F-4D97-AF65-F5344CB8AC3E}">
        <p14:creationId xmlns:p14="http://schemas.microsoft.com/office/powerpoint/2010/main" val="22669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2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9" presetClass="exit" presetSubtype="0" fill="hold" grpId="1" nodeType="clickEffect">
                                  <p:stCondLst>
                                    <p:cond delay="0"/>
                                  </p:stCondLst>
                                  <p:childTnLst>
                                    <p:animEffect transition="out" filter="dissolve">
                                      <p:cBhvr>
                                        <p:cTn id="58" dur="500"/>
                                        <p:tgtEl>
                                          <p:spTgt spid="125"/>
                                        </p:tgtEl>
                                      </p:cBhvr>
                                    </p:animEffect>
                                    <p:set>
                                      <p:cBhvr>
                                        <p:cTn id="59" dur="1" fill="hold">
                                          <p:stCondLst>
                                            <p:cond delay="499"/>
                                          </p:stCondLst>
                                        </p:cTn>
                                        <p:tgtEl>
                                          <p:spTgt spid="125"/>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12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127"/>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nodeType="clickEffect">
                                  <p:stCondLst>
                                    <p:cond delay="0"/>
                                  </p:stCondLst>
                                  <p:childTnLst>
                                    <p:set>
                                      <p:cBhvr>
                                        <p:cTn id="71" dur="1" fill="hold">
                                          <p:stCondLst>
                                            <p:cond delay="0"/>
                                          </p:stCondLst>
                                        </p:cTn>
                                        <p:tgtEl>
                                          <p:spTgt spid="128"/>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nodeType="clickEffect">
                                  <p:stCondLst>
                                    <p:cond delay="0"/>
                                  </p:stCondLst>
                                  <p:childTnLst>
                                    <p:set>
                                      <p:cBhvr>
                                        <p:cTn id="75" dur="1" fill="hold">
                                          <p:stCondLst>
                                            <p:cond delay="0"/>
                                          </p:stCondLst>
                                        </p:cTn>
                                        <p:tgtEl>
                                          <p:spTgt spid="129"/>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1" presetClass="entr" presetSubtype="0" fill="hold" nodeType="clickEffect">
                                  <p:stCondLst>
                                    <p:cond delay="0"/>
                                  </p:stCondLst>
                                  <p:childTnLst>
                                    <p:set>
                                      <p:cBhvr>
                                        <p:cTn id="79" dur="1" fill="hold">
                                          <p:stCondLst>
                                            <p:cond delay="0"/>
                                          </p:stCondLst>
                                        </p:cTn>
                                        <p:tgtEl>
                                          <p:spTgt spid="130"/>
                                        </p:tgtEl>
                                        <p:attrNameLst>
                                          <p:attrName>style.visibility</p:attrName>
                                        </p:attrNameLst>
                                      </p:cBhvr>
                                      <p:to>
                                        <p:strVal val="visible"/>
                                      </p:to>
                                    </p:set>
                                  </p:childTnLst>
                                </p:cTn>
                              </p:par>
                              <p:par>
                                <p:cTn id="80" presetID="9" presetClass="exit" presetSubtype="0" fill="hold" nodeType="withEffect">
                                  <p:stCondLst>
                                    <p:cond delay="0"/>
                                  </p:stCondLst>
                                  <p:childTnLst>
                                    <p:animEffect transition="out" filter="dissolve">
                                      <p:cBhvr>
                                        <p:cTn id="81" dur="500"/>
                                        <p:tgtEl>
                                          <p:spTgt spid="130"/>
                                        </p:tgtEl>
                                      </p:cBhvr>
                                    </p:animEffect>
                                    <p:set>
                                      <p:cBhvr>
                                        <p:cTn id="82" dur="1" fill="hold">
                                          <p:stCondLst>
                                            <p:cond delay="499"/>
                                          </p:stCondLst>
                                        </p:cTn>
                                        <p:tgtEl>
                                          <p:spTgt spid="130"/>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132"/>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131"/>
                                        </p:tgtEl>
                                        <p:attrNameLst>
                                          <p:attrName>style.visibility</p:attrName>
                                        </p:attrNameLst>
                                      </p:cBhvr>
                                      <p:to>
                                        <p:strVal val="visible"/>
                                      </p:to>
                                    </p:set>
                                  </p:childTnLst>
                                </p:cTn>
                              </p:par>
                              <p:par>
                                <p:cTn id="91" presetID="1" presetClass="exit" presetSubtype="0" fill="hold" nodeType="withEffect">
                                  <p:stCondLst>
                                    <p:cond delay="0"/>
                                  </p:stCondLst>
                                  <p:childTnLst>
                                    <p:set>
                                      <p:cBhvr>
                                        <p:cTn id="92" dur="1" fill="hold">
                                          <p:stCondLst>
                                            <p:cond delay="0"/>
                                          </p:stCondLst>
                                        </p:cTn>
                                        <p:tgtEl>
                                          <p:spTgt spid="132"/>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nodeType="clickEffect">
                                  <p:stCondLst>
                                    <p:cond delay="0"/>
                                  </p:stCondLst>
                                  <p:childTnLst>
                                    <p:set>
                                      <p:cBhvr>
                                        <p:cTn id="96" dur="1" fill="hold">
                                          <p:stCondLst>
                                            <p:cond delay="0"/>
                                          </p:stCondLst>
                                        </p:cTn>
                                        <p:tgtEl>
                                          <p:spTgt spid="1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P spid="102" grpId="0" animBg="1"/>
      <p:bldP spid="103" grpId="0" animBg="1"/>
      <p:bldP spid="104" grpId="0" animBg="1"/>
      <p:bldP spid="105" grpId="0" animBg="1"/>
      <p:bldP spid="106" grpId="0" animBg="1"/>
      <p:bldP spid="107" grpId="0" animBg="1"/>
      <p:bldP spid="108" grpId="0" animBg="1"/>
      <p:bldP spid="109" grpId="0"/>
      <p:bldP spid="122" grpId="0" animBg="1"/>
      <p:bldP spid="123" grpId="0" animBg="1"/>
      <p:bldP spid="124" grpId="0" animBg="1"/>
      <p:bldP spid="125" grpId="0" animBg="1"/>
      <p:bldP spid="125" grpId="1" animBg="1"/>
      <p:bldP spid="1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E60C6-36F8-D145-F98F-EA8E1456755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066AD7-DA6B-05BA-8226-6291F6FBEC05}"/>
              </a:ext>
            </a:extLst>
          </p:cNvPr>
          <p:cNvSpPr>
            <a:spLocks noGrp="1"/>
          </p:cNvSpPr>
          <p:nvPr>
            <p:ph sz="half" idx="2"/>
          </p:nvPr>
        </p:nvSpPr>
        <p:spPr>
          <a:xfrm>
            <a:off x="4815625" y="1519710"/>
            <a:ext cx="3867150" cy="3850780"/>
          </a:xfrm>
        </p:spPr>
        <p:txBody>
          <a:bodyPr>
            <a:normAutofit fontScale="85000" lnSpcReduction="20000"/>
          </a:bodyPr>
          <a:lstStyle/>
          <a:p>
            <a:pPr>
              <a:lnSpc>
                <a:spcPct val="100000"/>
              </a:lnSpc>
              <a:spcBef>
                <a:spcPts val="600"/>
              </a:spcBef>
              <a:spcAft>
                <a:spcPts val="600"/>
              </a:spcAft>
            </a:pPr>
            <a:r>
              <a:rPr lang="en-GB" dirty="0">
                <a:solidFill>
                  <a:srgbClr val="0070C0"/>
                </a:solidFill>
              </a:rPr>
              <a:t>Donald Sch</a:t>
            </a:r>
            <a:r>
              <a:rPr lang="en-GB" dirty="0">
                <a:solidFill>
                  <a:srgbClr val="0070C0"/>
                </a:solidFill>
                <a:cs typeface="Arial" panose="020B0604020202020204" pitchFamily="34" charset="0"/>
              </a:rPr>
              <a:t>ön’s theories of reflective practice make the same point</a:t>
            </a:r>
          </a:p>
          <a:p>
            <a:pPr>
              <a:lnSpc>
                <a:spcPct val="100000"/>
              </a:lnSpc>
              <a:spcBef>
                <a:spcPts val="600"/>
              </a:spcBef>
              <a:spcAft>
                <a:spcPts val="600"/>
              </a:spcAft>
            </a:pPr>
            <a:r>
              <a:rPr lang="en-GB" dirty="0">
                <a:solidFill>
                  <a:srgbClr val="0070C0"/>
                </a:solidFill>
                <a:cs typeface="Arial" panose="020B0604020202020204" pitchFamily="34" charset="0"/>
              </a:rPr>
              <a:t>He argues that, if we are not able to do our job because of a lack of knowledge or training (i.e. on the bottom stage of learning) then we are unable to reflect on our practice</a:t>
            </a:r>
          </a:p>
        </p:txBody>
      </p:sp>
      <p:sp>
        <p:nvSpPr>
          <p:cNvPr id="5" name="Title 4">
            <a:extLst>
              <a:ext uri="{FF2B5EF4-FFF2-40B4-BE49-F238E27FC236}">
                <a16:creationId xmlns:a16="http://schemas.microsoft.com/office/drawing/2014/main" id="{3ADC98C7-A09D-B53D-DD7B-569AB413DAF1}"/>
              </a:ext>
            </a:extLst>
          </p:cNvPr>
          <p:cNvSpPr>
            <a:spLocks noGrp="1"/>
          </p:cNvSpPr>
          <p:nvPr>
            <p:ph type="title"/>
          </p:nvPr>
        </p:nvSpPr>
        <p:spPr>
          <a:xfrm>
            <a:off x="628650" y="365126"/>
            <a:ext cx="7886700" cy="858368"/>
          </a:xfrm>
        </p:spPr>
        <p:txBody>
          <a:bodyPr>
            <a:normAutofit fontScale="90000"/>
          </a:bodyPr>
          <a:lstStyle/>
          <a:p>
            <a:pPr algn="ctr"/>
            <a:r>
              <a:rPr lang="en-GB" b="1"/>
              <a:t>Pam dylem ni adfyfyrio?</a:t>
            </a:r>
            <a:br>
              <a:rPr lang="en-GB" b="1" dirty="0">
                <a:solidFill>
                  <a:schemeClr val="accent5">
                    <a:lumMod val="75000"/>
                  </a:schemeClr>
                </a:solidFill>
              </a:rPr>
            </a:br>
            <a:r>
              <a:rPr lang="en-GB" b="1" dirty="0">
                <a:solidFill>
                  <a:schemeClr val="accent5">
                    <a:lumMod val="75000"/>
                  </a:schemeClr>
                </a:solidFill>
              </a:rPr>
              <a:t>Why Should We reflect?</a:t>
            </a:r>
            <a:endParaRPr lang="en-GB" b="1" dirty="0"/>
          </a:p>
        </p:txBody>
      </p:sp>
      <p:sp>
        <p:nvSpPr>
          <p:cNvPr id="2" name="Content Placeholder 6">
            <a:extLst>
              <a:ext uri="{FF2B5EF4-FFF2-40B4-BE49-F238E27FC236}">
                <a16:creationId xmlns:a16="http://schemas.microsoft.com/office/drawing/2014/main" id="{C3750133-A73E-CE16-3ABF-3AACE0A3C804}"/>
              </a:ext>
            </a:extLst>
          </p:cNvPr>
          <p:cNvSpPr>
            <a:spLocks noGrp="1"/>
          </p:cNvSpPr>
          <p:nvPr>
            <p:ph sz="half" idx="1"/>
          </p:nvPr>
        </p:nvSpPr>
        <p:spPr>
          <a:xfrm>
            <a:off x="628650" y="1519710"/>
            <a:ext cx="3867150" cy="3850780"/>
          </a:xfrm>
        </p:spPr>
        <p:txBody>
          <a:bodyPr>
            <a:normAutofit fontScale="85000" lnSpcReduction="20000"/>
          </a:bodyPr>
          <a:lstStyle/>
          <a:p>
            <a:pPr>
              <a:lnSpc>
                <a:spcPct val="100000"/>
              </a:lnSpc>
              <a:spcBef>
                <a:spcPts val="600"/>
              </a:spcBef>
              <a:spcAft>
                <a:spcPts val="600"/>
              </a:spcAft>
            </a:pPr>
            <a:r>
              <a:rPr lang="en-GB"/>
              <a:t>Mae damcaniaethau Donald Schön ar arfer adfyfyriol yn gwneud yr un pwynt</a:t>
            </a:r>
          </a:p>
          <a:p>
            <a:pPr>
              <a:lnSpc>
                <a:spcPct val="100000"/>
              </a:lnSpc>
              <a:spcBef>
                <a:spcPts val="600"/>
              </a:spcBef>
              <a:spcAft>
                <a:spcPts val="600"/>
              </a:spcAft>
            </a:pPr>
            <a:r>
              <a:rPr lang="en-GB"/>
              <a:t>Mae'n dadlau, os nad ydym yn gallu gwneud ein gwaith oherwydd diffyg gwybodaeth neu hyfforddiant (h.y. ar y cam isaf o ddysgu) yna nid ydym yn gallu adfyfyrio ar ein harfer</a:t>
            </a:r>
            <a:endParaRPr lang="en-GB" dirty="0"/>
          </a:p>
        </p:txBody>
      </p:sp>
      <p:sp>
        <p:nvSpPr>
          <p:cNvPr id="4" name="TextBox 3">
            <a:extLst>
              <a:ext uri="{FF2B5EF4-FFF2-40B4-BE49-F238E27FC236}">
                <a16:creationId xmlns:a16="http://schemas.microsoft.com/office/drawing/2014/main" id="{04EA3746-E0E7-AC94-CF68-A442D5547BE7}"/>
              </a:ext>
            </a:extLst>
          </p:cNvPr>
          <p:cNvSpPr txBox="1"/>
          <p:nvPr/>
        </p:nvSpPr>
        <p:spPr>
          <a:xfrm>
            <a:off x="2215166" y="5370490"/>
            <a:ext cx="6467609" cy="369332"/>
          </a:xfrm>
          <a:prstGeom prst="rect">
            <a:avLst/>
          </a:prstGeom>
          <a:noFill/>
        </p:spPr>
        <p:txBody>
          <a:bodyPr wrap="square" rtlCol="0">
            <a:spAutoFit/>
          </a:bodyPr>
          <a:lstStyle/>
          <a:p>
            <a:pPr algn="r"/>
            <a:r>
              <a:rPr lang="en-GB" dirty="0"/>
              <a:t>(Based on Sch</a:t>
            </a:r>
            <a:r>
              <a:rPr lang="en-GB" dirty="0">
                <a:ea typeface="Calibri" panose="020F0502020204030204" pitchFamily="34" charset="0"/>
                <a:cs typeface="Arial" panose="020B0604020202020204" pitchFamily="34" charset="0"/>
              </a:rPr>
              <a:t>ö</a:t>
            </a:r>
            <a:r>
              <a:rPr lang="en-GB" dirty="0"/>
              <a:t>n, 2016) </a:t>
            </a:r>
          </a:p>
        </p:txBody>
      </p:sp>
      <p:sp>
        <p:nvSpPr>
          <p:cNvPr id="9" name="TextBox 8">
            <a:extLst>
              <a:ext uri="{FF2B5EF4-FFF2-40B4-BE49-F238E27FC236}">
                <a16:creationId xmlns:a16="http://schemas.microsoft.com/office/drawing/2014/main" id="{8F294F90-5668-DE4C-ED05-18924A4ACBC0}"/>
              </a:ext>
            </a:extLst>
          </p:cNvPr>
          <p:cNvSpPr txBox="1"/>
          <p:nvPr/>
        </p:nvSpPr>
        <p:spPr>
          <a:xfrm>
            <a:off x="628650" y="5338224"/>
            <a:ext cx="2605154" cy="369332"/>
          </a:xfrm>
          <a:prstGeom prst="rect">
            <a:avLst/>
          </a:prstGeom>
          <a:noFill/>
        </p:spPr>
        <p:txBody>
          <a:bodyPr wrap="square" rtlCol="0">
            <a:spAutoFit/>
          </a:bodyPr>
          <a:lstStyle/>
          <a:p>
            <a:pPr algn="r"/>
            <a:r>
              <a:rPr lang="en-GB"/>
              <a:t>(Seiliedig ar Sch</a:t>
            </a:r>
            <a:r>
              <a:rPr lang="en-GB">
                <a:ea typeface="Calibri" panose="020F0502020204030204" pitchFamily="34" charset="0"/>
                <a:cs typeface="Arial" panose="020B0604020202020204" pitchFamily="34" charset="0"/>
              </a:rPr>
              <a:t>ö</a:t>
            </a:r>
            <a:r>
              <a:rPr lang="en-GB"/>
              <a:t>n</a:t>
            </a:r>
            <a:r>
              <a:rPr lang="en-GB" dirty="0"/>
              <a:t>, 2016) </a:t>
            </a:r>
          </a:p>
        </p:txBody>
      </p:sp>
    </p:spTree>
    <p:extLst>
      <p:ext uri="{BB962C8B-B14F-4D97-AF65-F5344CB8AC3E}">
        <p14:creationId xmlns:p14="http://schemas.microsoft.com/office/powerpoint/2010/main" val="39932351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67699-27F9-37E8-DD37-FF007887229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7AFEE0-2AD0-FB54-830E-2033A3709DBD}"/>
              </a:ext>
            </a:extLst>
          </p:cNvPr>
          <p:cNvSpPr>
            <a:spLocks noGrp="1"/>
          </p:cNvSpPr>
          <p:nvPr>
            <p:ph sz="half" idx="2"/>
          </p:nvPr>
        </p:nvSpPr>
        <p:spPr>
          <a:xfrm>
            <a:off x="4815625" y="1825625"/>
            <a:ext cx="3867150" cy="3403198"/>
          </a:xfrm>
        </p:spPr>
        <p:txBody>
          <a:bodyPr>
            <a:normAutofit lnSpcReduction="10000"/>
          </a:bodyPr>
          <a:lstStyle/>
          <a:p>
            <a:pPr>
              <a:lnSpc>
                <a:spcPct val="100000"/>
              </a:lnSpc>
              <a:spcBef>
                <a:spcPts val="600"/>
              </a:spcBef>
              <a:spcAft>
                <a:spcPts val="600"/>
              </a:spcAft>
            </a:pPr>
            <a:r>
              <a:rPr lang="en-GB" dirty="0">
                <a:solidFill>
                  <a:srgbClr val="0070C0"/>
                </a:solidFill>
              </a:rPr>
              <a:t>He goes to say that if we become complacent and take our job for granted (i.e. the top stage of learning) then there is no incentive to reflect  </a:t>
            </a:r>
            <a:endParaRPr lang="en-GB" dirty="0">
              <a:solidFill>
                <a:srgbClr val="0070C0"/>
              </a:solidFill>
              <a:cs typeface="Arial" panose="020B0604020202020204" pitchFamily="34" charset="0"/>
            </a:endParaRPr>
          </a:p>
        </p:txBody>
      </p:sp>
      <p:sp>
        <p:nvSpPr>
          <p:cNvPr id="5" name="Title 4">
            <a:extLst>
              <a:ext uri="{FF2B5EF4-FFF2-40B4-BE49-F238E27FC236}">
                <a16:creationId xmlns:a16="http://schemas.microsoft.com/office/drawing/2014/main" id="{5E018873-B760-D305-4D80-CCC21C981802}"/>
              </a:ext>
            </a:extLst>
          </p:cNvPr>
          <p:cNvSpPr>
            <a:spLocks noGrp="1"/>
          </p:cNvSpPr>
          <p:nvPr>
            <p:ph type="title"/>
          </p:nvPr>
        </p:nvSpPr>
        <p:spPr>
          <a:xfrm>
            <a:off x="628650" y="365126"/>
            <a:ext cx="7886700" cy="858368"/>
          </a:xfrm>
        </p:spPr>
        <p:txBody>
          <a:bodyPr>
            <a:normAutofit fontScale="90000"/>
          </a:bodyPr>
          <a:lstStyle/>
          <a:p>
            <a:pPr algn="ctr"/>
            <a:r>
              <a:rPr lang="en-GB" b="1"/>
              <a:t>Pam dylem ni adfyfyrio?</a:t>
            </a:r>
            <a:br>
              <a:rPr lang="en-GB" b="1"/>
            </a:br>
            <a:r>
              <a:rPr lang="en-GB" b="1">
                <a:solidFill>
                  <a:schemeClr val="accent5">
                    <a:lumMod val="75000"/>
                  </a:schemeClr>
                </a:solidFill>
              </a:rPr>
              <a:t>Why </a:t>
            </a:r>
            <a:r>
              <a:rPr lang="en-GB" b="1" dirty="0">
                <a:solidFill>
                  <a:schemeClr val="accent5">
                    <a:lumMod val="75000"/>
                  </a:schemeClr>
                </a:solidFill>
              </a:rPr>
              <a:t>Should We reflect?</a:t>
            </a:r>
            <a:endParaRPr lang="en-GB" b="1" dirty="0"/>
          </a:p>
        </p:txBody>
      </p:sp>
      <p:sp>
        <p:nvSpPr>
          <p:cNvPr id="2" name="Content Placeholder 6">
            <a:extLst>
              <a:ext uri="{FF2B5EF4-FFF2-40B4-BE49-F238E27FC236}">
                <a16:creationId xmlns:a16="http://schemas.microsoft.com/office/drawing/2014/main" id="{09ABE7B8-1A67-2AC6-B8CE-AD21CF7932D7}"/>
              </a:ext>
            </a:extLst>
          </p:cNvPr>
          <p:cNvSpPr>
            <a:spLocks noGrp="1"/>
          </p:cNvSpPr>
          <p:nvPr>
            <p:ph sz="half" idx="1"/>
          </p:nvPr>
        </p:nvSpPr>
        <p:spPr>
          <a:xfrm>
            <a:off x="628650" y="1825624"/>
            <a:ext cx="3867150" cy="3248651"/>
          </a:xfrm>
        </p:spPr>
        <p:txBody>
          <a:bodyPr>
            <a:normAutofit lnSpcReduction="10000"/>
          </a:bodyPr>
          <a:lstStyle/>
          <a:p>
            <a:pPr lvl="0">
              <a:lnSpc>
                <a:spcPct val="100000"/>
              </a:lnSpc>
              <a:spcBef>
                <a:spcPts val="600"/>
              </a:spcBef>
              <a:spcAft>
                <a:spcPts val="600"/>
              </a:spcAft>
              <a:defRPr/>
            </a:pPr>
            <a:r>
              <a:rPr lang="en-GB"/>
              <a:t>Mae'n mynd yn ei flaen i ddweud, os ydym yn mynd yn hunanfodlon ac yn cymryd ein swydd yn ganiataol (h.y. cam uchaf dysgu) yna nid oes unrhyw gymhelliant i adfyfyrio</a:t>
            </a:r>
            <a:endParaRPr lang="en-GB" dirty="0"/>
          </a:p>
        </p:txBody>
      </p:sp>
      <p:sp>
        <p:nvSpPr>
          <p:cNvPr id="4" name="TextBox 3">
            <a:extLst>
              <a:ext uri="{FF2B5EF4-FFF2-40B4-BE49-F238E27FC236}">
                <a16:creationId xmlns:a16="http://schemas.microsoft.com/office/drawing/2014/main" id="{06FE4362-FD10-B3E5-A63C-78B74AA0A191}"/>
              </a:ext>
            </a:extLst>
          </p:cNvPr>
          <p:cNvSpPr txBox="1"/>
          <p:nvPr/>
        </p:nvSpPr>
        <p:spPr>
          <a:xfrm>
            <a:off x="2215166" y="5370490"/>
            <a:ext cx="6467609" cy="369332"/>
          </a:xfrm>
          <a:prstGeom prst="rect">
            <a:avLst/>
          </a:prstGeom>
          <a:noFill/>
        </p:spPr>
        <p:txBody>
          <a:bodyPr wrap="square" rtlCol="0">
            <a:spAutoFit/>
          </a:bodyPr>
          <a:lstStyle/>
          <a:p>
            <a:pPr algn="r"/>
            <a:r>
              <a:rPr lang="en-GB" dirty="0"/>
              <a:t>(Based on Sch</a:t>
            </a:r>
            <a:r>
              <a:rPr lang="en-GB" dirty="0">
                <a:ea typeface="Calibri" panose="020F0502020204030204" pitchFamily="34" charset="0"/>
                <a:cs typeface="Arial" panose="020B0604020202020204" pitchFamily="34" charset="0"/>
              </a:rPr>
              <a:t>ö</a:t>
            </a:r>
            <a:r>
              <a:rPr lang="en-GB" dirty="0"/>
              <a:t>n, 2016) </a:t>
            </a:r>
          </a:p>
        </p:txBody>
      </p:sp>
      <p:sp>
        <p:nvSpPr>
          <p:cNvPr id="7" name="TextBox 6">
            <a:extLst>
              <a:ext uri="{FF2B5EF4-FFF2-40B4-BE49-F238E27FC236}">
                <a16:creationId xmlns:a16="http://schemas.microsoft.com/office/drawing/2014/main" id="{01E92FC9-88F5-5850-814E-B52230C5A43F}"/>
              </a:ext>
            </a:extLst>
          </p:cNvPr>
          <p:cNvSpPr txBox="1"/>
          <p:nvPr/>
        </p:nvSpPr>
        <p:spPr>
          <a:xfrm>
            <a:off x="751480" y="5399735"/>
            <a:ext cx="2605154" cy="369332"/>
          </a:xfrm>
          <a:prstGeom prst="rect">
            <a:avLst/>
          </a:prstGeom>
          <a:noFill/>
        </p:spPr>
        <p:txBody>
          <a:bodyPr wrap="square" rtlCol="0">
            <a:spAutoFit/>
          </a:bodyPr>
          <a:lstStyle/>
          <a:p>
            <a:pPr algn="r"/>
            <a:r>
              <a:rPr lang="en-GB"/>
              <a:t>(Seiliedig ar Sch</a:t>
            </a:r>
            <a:r>
              <a:rPr lang="en-GB">
                <a:ea typeface="Calibri" panose="020F0502020204030204" pitchFamily="34" charset="0"/>
                <a:cs typeface="Arial" panose="020B0604020202020204" pitchFamily="34" charset="0"/>
              </a:rPr>
              <a:t>ö</a:t>
            </a:r>
            <a:r>
              <a:rPr lang="en-GB"/>
              <a:t>n</a:t>
            </a:r>
            <a:r>
              <a:rPr lang="en-GB" dirty="0"/>
              <a:t>, 2016) </a:t>
            </a:r>
          </a:p>
        </p:txBody>
      </p:sp>
    </p:spTree>
    <p:extLst>
      <p:ext uri="{BB962C8B-B14F-4D97-AF65-F5344CB8AC3E}">
        <p14:creationId xmlns:p14="http://schemas.microsoft.com/office/powerpoint/2010/main" val="7380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BF608-E955-9F8B-0EA9-4446587D76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EB1306-33F6-4921-4204-6E8154847DE9}"/>
              </a:ext>
            </a:extLst>
          </p:cNvPr>
          <p:cNvSpPr>
            <a:spLocks noGrp="1"/>
          </p:cNvSpPr>
          <p:nvPr>
            <p:ph sz="half" idx="2"/>
          </p:nvPr>
        </p:nvSpPr>
        <p:spPr>
          <a:xfrm>
            <a:off x="4815625" y="1825625"/>
            <a:ext cx="3867150" cy="3403198"/>
          </a:xfrm>
        </p:spPr>
        <p:txBody>
          <a:bodyPr>
            <a:normAutofit fontScale="77500" lnSpcReduction="20000"/>
          </a:bodyPr>
          <a:lstStyle/>
          <a:p>
            <a:pPr>
              <a:lnSpc>
                <a:spcPct val="100000"/>
              </a:lnSpc>
              <a:spcBef>
                <a:spcPts val="600"/>
              </a:spcBef>
              <a:spcAft>
                <a:spcPts val="600"/>
              </a:spcAft>
            </a:pPr>
            <a:r>
              <a:rPr lang="en-GB" dirty="0">
                <a:solidFill>
                  <a:srgbClr val="0070C0"/>
                </a:solidFill>
              </a:rPr>
              <a:t>Schön’s theory suggests that reflection enables professionals to stay effective in complex environments by continually adapting their actions, keeping them in a productive balance between rigid order and chaotic uncertainty</a:t>
            </a:r>
            <a:endParaRPr lang="en-GB" dirty="0">
              <a:solidFill>
                <a:srgbClr val="0070C0"/>
              </a:solidFill>
              <a:cs typeface="Arial" panose="020B0604020202020204" pitchFamily="34" charset="0"/>
            </a:endParaRPr>
          </a:p>
        </p:txBody>
      </p:sp>
      <p:sp>
        <p:nvSpPr>
          <p:cNvPr id="5" name="Title 4">
            <a:extLst>
              <a:ext uri="{FF2B5EF4-FFF2-40B4-BE49-F238E27FC236}">
                <a16:creationId xmlns:a16="http://schemas.microsoft.com/office/drawing/2014/main" id="{D4DC409C-0E55-471B-816B-95F18CA19C8E}"/>
              </a:ext>
            </a:extLst>
          </p:cNvPr>
          <p:cNvSpPr>
            <a:spLocks noGrp="1"/>
          </p:cNvSpPr>
          <p:nvPr>
            <p:ph type="title"/>
          </p:nvPr>
        </p:nvSpPr>
        <p:spPr>
          <a:xfrm>
            <a:off x="628650" y="365126"/>
            <a:ext cx="7886700" cy="858368"/>
          </a:xfrm>
        </p:spPr>
        <p:txBody>
          <a:bodyPr>
            <a:normAutofit fontScale="90000"/>
          </a:bodyPr>
          <a:lstStyle/>
          <a:p>
            <a:pPr algn="ctr"/>
            <a:r>
              <a:rPr lang="en-GB" b="1"/>
              <a:t>Pam dylem ni adfyfyrio?</a:t>
            </a:r>
            <a:br>
              <a:rPr lang="en-GB" b="1"/>
            </a:br>
            <a:r>
              <a:rPr lang="en-GB" b="1">
                <a:solidFill>
                  <a:schemeClr val="accent5">
                    <a:lumMod val="75000"/>
                  </a:schemeClr>
                </a:solidFill>
              </a:rPr>
              <a:t>Why </a:t>
            </a:r>
            <a:r>
              <a:rPr lang="en-GB" b="1" dirty="0">
                <a:solidFill>
                  <a:schemeClr val="accent5">
                    <a:lumMod val="75000"/>
                  </a:schemeClr>
                </a:solidFill>
              </a:rPr>
              <a:t>Should We reflect?</a:t>
            </a:r>
            <a:endParaRPr lang="en-GB" b="1" dirty="0"/>
          </a:p>
        </p:txBody>
      </p:sp>
      <p:sp>
        <p:nvSpPr>
          <p:cNvPr id="2" name="Content Placeholder 6">
            <a:extLst>
              <a:ext uri="{FF2B5EF4-FFF2-40B4-BE49-F238E27FC236}">
                <a16:creationId xmlns:a16="http://schemas.microsoft.com/office/drawing/2014/main" id="{67FDD442-7E8D-5149-A9B8-4FEC73040BEE}"/>
              </a:ext>
            </a:extLst>
          </p:cNvPr>
          <p:cNvSpPr>
            <a:spLocks noGrp="1"/>
          </p:cNvSpPr>
          <p:nvPr>
            <p:ph sz="half" idx="1"/>
          </p:nvPr>
        </p:nvSpPr>
        <p:spPr>
          <a:xfrm>
            <a:off x="628650" y="1825624"/>
            <a:ext cx="3867150" cy="3248651"/>
          </a:xfrm>
        </p:spPr>
        <p:txBody>
          <a:bodyPr>
            <a:normAutofit fontScale="77500" lnSpcReduction="20000"/>
          </a:bodyPr>
          <a:lstStyle/>
          <a:p>
            <a:pPr>
              <a:lnSpc>
                <a:spcPct val="100000"/>
              </a:lnSpc>
              <a:spcBef>
                <a:spcPts val="600"/>
              </a:spcBef>
              <a:spcAft>
                <a:spcPts val="600"/>
              </a:spcAft>
            </a:pPr>
            <a:r>
              <a:rPr lang="en-GB"/>
              <a:t>Mae theori Schön yn awgrymu bod adfyfyrio yn galluogi gweithwyr proffesiynol i aros yn effeithiol mewn amgylcheddau cymhleth trwy addasu eu gweithredoedd yn barhaus, a’u cadw mewn cydbwysedd cynhyrchiol rhwng trefn anhyblyg ac ansicrwydd anhrefnus</a:t>
            </a:r>
            <a:endParaRPr lang="en-GB" dirty="0"/>
          </a:p>
        </p:txBody>
      </p:sp>
      <p:sp>
        <p:nvSpPr>
          <p:cNvPr id="4" name="TextBox 3">
            <a:extLst>
              <a:ext uri="{FF2B5EF4-FFF2-40B4-BE49-F238E27FC236}">
                <a16:creationId xmlns:a16="http://schemas.microsoft.com/office/drawing/2014/main" id="{10ADD62E-1368-ECEB-BDE9-498C59FE43BF}"/>
              </a:ext>
            </a:extLst>
          </p:cNvPr>
          <p:cNvSpPr txBox="1"/>
          <p:nvPr/>
        </p:nvSpPr>
        <p:spPr>
          <a:xfrm>
            <a:off x="2215166" y="5370490"/>
            <a:ext cx="6467609" cy="369332"/>
          </a:xfrm>
          <a:prstGeom prst="rect">
            <a:avLst/>
          </a:prstGeom>
          <a:noFill/>
        </p:spPr>
        <p:txBody>
          <a:bodyPr wrap="square" rtlCol="0">
            <a:spAutoFit/>
          </a:bodyPr>
          <a:lstStyle/>
          <a:p>
            <a:pPr algn="r"/>
            <a:r>
              <a:rPr lang="en-GB" dirty="0"/>
              <a:t>(Based on Sch</a:t>
            </a:r>
            <a:r>
              <a:rPr lang="en-GB" dirty="0">
                <a:ea typeface="Calibri" panose="020F0502020204030204" pitchFamily="34" charset="0"/>
                <a:cs typeface="Arial" panose="020B0604020202020204" pitchFamily="34" charset="0"/>
              </a:rPr>
              <a:t>ö</a:t>
            </a:r>
            <a:r>
              <a:rPr lang="en-GB" dirty="0"/>
              <a:t>n, 2016) </a:t>
            </a:r>
          </a:p>
        </p:txBody>
      </p:sp>
      <p:sp>
        <p:nvSpPr>
          <p:cNvPr id="7" name="TextBox 6">
            <a:extLst>
              <a:ext uri="{FF2B5EF4-FFF2-40B4-BE49-F238E27FC236}">
                <a16:creationId xmlns:a16="http://schemas.microsoft.com/office/drawing/2014/main" id="{2031887C-44E4-ED6E-9DB5-2E3AA388E5D3}"/>
              </a:ext>
            </a:extLst>
          </p:cNvPr>
          <p:cNvSpPr txBox="1"/>
          <p:nvPr/>
        </p:nvSpPr>
        <p:spPr>
          <a:xfrm>
            <a:off x="912589" y="5370490"/>
            <a:ext cx="2605154" cy="369332"/>
          </a:xfrm>
          <a:prstGeom prst="rect">
            <a:avLst/>
          </a:prstGeom>
          <a:noFill/>
        </p:spPr>
        <p:txBody>
          <a:bodyPr wrap="square" rtlCol="0">
            <a:spAutoFit/>
          </a:bodyPr>
          <a:lstStyle/>
          <a:p>
            <a:pPr algn="r"/>
            <a:r>
              <a:rPr lang="en-GB"/>
              <a:t>(Seiliedig ar Sch</a:t>
            </a:r>
            <a:r>
              <a:rPr lang="en-GB">
                <a:ea typeface="Calibri" panose="020F0502020204030204" pitchFamily="34" charset="0"/>
                <a:cs typeface="Arial" panose="020B0604020202020204" pitchFamily="34" charset="0"/>
              </a:rPr>
              <a:t>ö</a:t>
            </a:r>
            <a:r>
              <a:rPr lang="en-GB"/>
              <a:t>n</a:t>
            </a:r>
            <a:r>
              <a:rPr lang="en-GB" dirty="0"/>
              <a:t>, 2016) </a:t>
            </a:r>
          </a:p>
        </p:txBody>
      </p:sp>
    </p:spTree>
    <p:extLst>
      <p:ext uri="{BB962C8B-B14F-4D97-AF65-F5344CB8AC3E}">
        <p14:creationId xmlns:p14="http://schemas.microsoft.com/office/powerpoint/2010/main" val="364959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0F9E5-8F16-716C-AA68-79C14716827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7AA044-2A72-8FF7-5F6B-984B4B17C9B5}"/>
              </a:ext>
            </a:extLst>
          </p:cNvPr>
          <p:cNvSpPr>
            <a:spLocks noGrp="1"/>
          </p:cNvSpPr>
          <p:nvPr>
            <p:ph sz="half" idx="2"/>
          </p:nvPr>
        </p:nvSpPr>
        <p:spPr>
          <a:xfrm>
            <a:off x="4815625" y="1825625"/>
            <a:ext cx="3867150" cy="3403198"/>
          </a:xfrm>
        </p:spPr>
        <p:txBody>
          <a:bodyPr>
            <a:normAutofit lnSpcReduction="10000"/>
          </a:bodyPr>
          <a:lstStyle/>
          <a:p>
            <a:pPr>
              <a:lnSpc>
                <a:spcPct val="100000"/>
              </a:lnSpc>
              <a:spcBef>
                <a:spcPts val="600"/>
              </a:spcBef>
              <a:spcAft>
                <a:spcPts val="600"/>
              </a:spcAft>
            </a:pPr>
            <a:r>
              <a:rPr lang="en-GB" dirty="0">
                <a:solidFill>
                  <a:srgbClr val="0070C0"/>
                </a:solidFill>
              </a:rPr>
              <a:t>He suggests 3 forms of reflective practice:</a:t>
            </a:r>
          </a:p>
          <a:p>
            <a:pPr>
              <a:lnSpc>
                <a:spcPct val="100000"/>
              </a:lnSpc>
              <a:spcBef>
                <a:spcPts val="600"/>
              </a:spcBef>
              <a:spcAft>
                <a:spcPts val="600"/>
              </a:spcAft>
            </a:pPr>
            <a:r>
              <a:rPr lang="en-GB" dirty="0">
                <a:solidFill>
                  <a:srgbClr val="0070C0"/>
                </a:solidFill>
                <a:cs typeface="Arial" panose="020B0604020202020204" pitchFamily="34" charset="0"/>
              </a:rPr>
              <a:t>Reflection </a:t>
            </a:r>
            <a:r>
              <a:rPr lang="en-GB" b="1" dirty="0">
                <a:solidFill>
                  <a:srgbClr val="0070C0"/>
                </a:solidFill>
                <a:cs typeface="Arial" panose="020B0604020202020204" pitchFamily="34" charset="0"/>
              </a:rPr>
              <a:t>on</a:t>
            </a:r>
            <a:r>
              <a:rPr lang="en-GB" dirty="0">
                <a:solidFill>
                  <a:srgbClr val="0070C0"/>
                </a:solidFill>
                <a:cs typeface="Arial" panose="020B0604020202020204" pitchFamily="34" charset="0"/>
              </a:rPr>
              <a:t> Action</a:t>
            </a:r>
          </a:p>
          <a:p>
            <a:pPr>
              <a:lnSpc>
                <a:spcPct val="100000"/>
              </a:lnSpc>
              <a:spcBef>
                <a:spcPts val="600"/>
              </a:spcBef>
              <a:spcAft>
                <a:spcPts val="600"/>
              </a:spcAft>
            </a:pPr>
            <a:r>
              <a:rPr lang="en-GB" dirty="0">
                <a:solidFill>
                  <a:srgbClr val="0070C0"/>
                </a:solidFill>
                <a:cs typeface="Arial" panose="020B0604020202020204" pitchFamily="34" charset="0"/>
              </a:rPr>
              <a:t>Reflection </a:t>
            </a:r>
            <a:r>
              <a:rPr lang="en-GB" b="1" dirty="0">
                <a:solidFill>
                  <a:srgbClr val="0070C0"/>
                </a:solidFill>
                <a:cs typeface="Arial" panose="020B0604020202020204" pitchFamily="34" charset="0"/>
              </a:rPr>
              <a:t>for</a:t>
            </a:r>
            <a:r>
              <a:rPr lang="en-GB" dirty="0">
                <a:solidFill>
                  <a:srgbClr val="0070C0"/>
                </a:solidFill>
                <a:cs typeface="Arial" panose="020B0604020202020204" pitchFamily="34" charset="0"/>
              </a:rPr>
              <a:t> Action</a:t>
            </a:r>
          </a:p>
          <a:p>
            <a:pPr>
              <a:lnSpc>
                <a:spcPct val="100000"/>
              </a:lnSpc>
              <a:spcBef>
                <a:spcPts val="600"/>
              </a:spcBef>
              <a:spcAft>
                <a:spcPts val="600"/>
              </a:spcAft>
            </a:pPr>
            <a:r>
              <a:rPr lang="en-GB" dirty="0">
                <a:solidFill>
                  <a:srgbClr val="0070C0"/>
                </a:solidFill>
                <a:cs typeface="Arial" panose="020B0604020202020204" pitchFamily="34" charset="0"/>
              </a:rPr>
              <a:t>Reflection </a:t>
            </a:r>
            <a:r>
              <a:rPr lang="en-GB" b="1" dirty="0">
                <a:solidFill>
                  <a:srgbClr val="0070C0"/>
                </a:solidFill>
                <a:cs typeface="Arial" panose="020B0604020202020204" pitchFamily="34" charset="0"/>
              </a:rPr>
              <a:t>in</a:t>
            </a:r>
            <a:r>
              <a:rPr lang="en-GB" dirty="0">
                <a:solidFill>
                  <a:srgbClr val="0070C0"/>
                </a:solidFill>
                <a:cs typeface="Arial" panose="020B0604020202020204" pitchFamily="34" charset="0"/>
              </a:rPr>
              <a:t> Action</a:t>
            </a:r>
          </a:p>
        </p:txBody>
      </p:sp>
      <p:sp>
        <p:nvSpPr>
          <p:cNvPr id="5" name="Title 4">
            <a:extLst>
              <a:ext uri="{FF2B5EF4-FFF2-40B4-BE49-F238E27FC236}">
                <a16:creationId xmlns:a16="http://schemas.microsoft.com/office/drawing/2014/main" id="{B259D279-43D2-C211-B201-507FEED12B21}"/>
              </a:ext>
            </a:extLst>
          </p:cNvPr>
          <p:cNvSpPr>
            <a:spLocks noGrp="1"/>
          </p:cNvSpPr>
          <p:nvPr>
            <p:ph type="title"/>
          </p:nvPr>
        </p:nvSpPr>
        <p:spPr>
          <a:xfrm>
            <a:off x="628650" y="365126"/>
            <a:ext cx="7886700" cy="858368"/>
          </a:xfrm>
        </p:spPr>
        <p:txBody>
          <a:bodyPr>
            <a:normAutofit fontScale="90000"/>
          </a:bodyPr>
          <a:lstStyle/>
          <a:p>
            <a:pPr algn="ctr"/>
            <a:r>
              <a:rPr kumimoji="0" lang="en-GB" sz="4400" b="1" i="0" u="none" strike="noStrike" kern="1200" cap="none" spc="0" normalizeH="0" baseline="0" noProof="0">
                <a:ln>
                  <a:noFill/>
                </a:ln>
                <a:solidFill>
                  <a:prstClr val="black"/>
                </a:solidFill>
                <a:effectLst/>
                <a:uLnTx/>
                <a:uFillTx/>
                <a:latin typeface="Calibri Light" panose="020F0302020204030204"/>
                <a:ea typeface="+mj-ea"/>
                <a:cs typeface="+mj-cs"/>
              </a:rPr>
              <a:t>Pam dylem ni adfyfyrio?</a:t>
            </a:r>
            <a:br>
              <a:rPr kumimoji="0" lang="en-GB" sz="4400" b="1" i="0" u="none" strike="noStrike" kern="1200" cap="none" spc="0" normalizeH="0" baseline="0" noProof="0">
                <a:ln>
                  <a:noFill/>
                </a:ln>
                <a:solidFill>
                  <a:srgbClr val="5B9BD5">
                    <a:lumMod val="75000"/>
                  </a:srgbClr>
                </a:solidFill>
                <a:effectLst/>
                <a:uLnTx/>
                <a:uFillTx/>
                <a:latin typeface="Calibri Light" panose="020F0302020204030204"/>
                <a:ea typeface="+mj-ea"/>
                <a:cs typeface="+mj-cs"/>
              </a:rPr>
            </a:br>
            <a:r>
              <a:rPr lang="en-GB" b="1">
                <a:solidFill>
                  <a:schemeClr val="accent5">
                    <a:lumMod val="75000"/>
                  </a:schemeClr>
                </a:solidFill>
              </a:rPr>
              <a:t>Why </a:t>
            </a:r>
            <a:r>
              <a:rPr lang="en-GB" b="1" dirty="0">
                <a:solidFill>
                  <a:schemeClr val="accent5">
                    <a:lumMod val="75000"/>
                  </a:schemeClr>
                </a:solidFill>
              </a:rPr>
              <a:t>Should We reflect?</a:t>
            </a:r>
            <a:endParaRPr lang="en-GB" b="1" dirty="0"/>
          </a:p>
        </p:txBody>
      </p:sp>
      <p:sp>
        <p:nvSpPr>
          <p:cNvPr id="2" name="Content Placeholder 6">
            <a:extLst>
              <a:ext uri="{FF2B5EF4-FFF2-40B4-BE49-F238E27FC236}">
                <a16:creationId xmlns:a16="http://schemas.microsoft.com/office/drawing/2014/main" id="{C5CBCC5C-6D74-1BD1-903F-07F3C684554A}"/>
              </a:ext>
            </a:extLst>
          </p:cNvPr>
          <p:cNvSpPr>
            <a:spLocks noGrp="1"/>
          </p:cNvSpPr>
          <p:nvPr>
            <p:ph sz="half" idx="1"/>
          </p:nvPr>
        </p:nvSpPr>
        <p:spPr>
          <a:xfrm>
            <a:off x="628650" y="1825624"/>
            <a:ext cx="3867150" cy="3248651"/>
          </a:xfrm>
        </p:spPr>
        <p:txBody>
          <a:bodyPr>
            <a:normAutofit lnSpcReduction="10000"/>
          </a:bodyPr>
          <a:lstStyle/>
          <a:p>
            <a:pPr lvl="0">
              <a:lnSpc>
                <a:spcPct val="100000"/>
              </a:lnSpc>
              <a:spcBef>
                <a:spcPts val="600"/>
              </a:spcBef>
              <a:spcAft>
                <a:spcPts val="600"/>
              </a:spcAft>
              <a:defRPr/>
            </a:pPr>
            <a:r>
              <a:rPr lang="en-GB"/>
              <a:t>Mae'n awgrymu 3 math o arfer adfyfyriol: 
Adfyfyrio </a:t>
            </a:r>
            <a:r>
              <a:rPr lang="en-GB" b="1"/>
              <a:t>ar </a:t>
            </a:r>
            <a:r>
              <a:rPr lang="en-GB"/>
              <a:t>Weithredu
Adfyfyrio </a:t>
            </a:r>
            <a:r>
              <a:rPr lang="en-GB" b="1"/>
              <a:t>er mwyn </a:t>
            </a:r>
            <a:r>
              <a:rPr lang="en-GB"/>
              <a:t>Gweithredu
Adfyfyrio </a:t>
            </a:r>
            <a:r>
              <a:rPr lang="en-GB" b="1"/>
              <a:t>wrth </a:t>
            </a:r>
            <a:r>
              <a:rPr lang="en-GB"/>
              <a:t>Weithredu</a:t>
            </a:r>
            <a:endParaRPr lang="en-GB" dirty="0"/>
          </a:p>
        </p:txBody>
      </p:sp>
      <p:sp>
        <p:nvSpPr>
          <p:cNvPr id="4" name="TextBox 3">
            <a:extLst>
              <a:ext uri="{FF2B5EF4-FFF2-40B4-BE49-F238E27FC236}">
                <a16:creationId xmlns:a16="http://schemas.microsoft.com/office/drawing/2014/main" id="{5DB00DB9-0F19-777F-87A9-E3DF165BDD69}"/>
              </a:ext>
            </a:extLst>
          </p:cNvPr>
          <p:cNvSpPr txBox="1"/>
          <p:nvPr/>
        </p:nvSpPr>
        <p:spPr>
          <a:xfrm>
            <a:off x="5293217" y="5370490"/>
            <a:ext cx="3389558" cy="369332"/>
          </a:xfrm>
          <a:prstGeom prst="rect">
            <a:avLst/>
          </a:prstGeom>
          <a:noFill/>
        </p:spPr>
        <p:txBody>
          <a:bodyPr wrap="square" rtlCol="0">
            <a:spAutoFit/>
          </a:bodyPr>
          <a:lstStyle/>
          <a:p>
            <a:pPr algn="r"/>
            <a:r>
              <a:rPr lang="en-GB" dirty="0"/>
              <a:t>(Based on Sch</a:t>
            </a:r>
            <a:r>
              <a:rPr lang="en-GB" dirty="0">
                <a:ea typeface="Calibri" panose="020F0502020204030204" pitchFamily="34" charset="0"/>
                <a:cs typeface="Arial" panose="020B0604020202020204" pitchFamily="34" charset="0"/>
              </a:rPr>
              <a:t>ö</a:t>
            </a:r>
            <a:r>
              <a:rPr lang="en-GB" dirty="0"/>
              <a:t>n, 2016) </a:t>
            </a:r>
          </a:p>
        </p:txBody>
      </p:sp>
      <p:sp>
        <p:nvSpPr>
          <p:cNvPr id="7" name="TextBox 6">
            <a:extLst>
              <a:ext uri="{FF2B5EF4-FFF2-40B4-BE49-F238E27FC236}">
                <a16:creationId xmlns:a16="http://schemas.microsoft.com/office/drawing/2014/main" id="{73DD8B7D-8940-7BBD-210F-BB9D43908B74}"/>
              </a:ext>
            </a:extLst>
          </p:cNvPr>
          <p:cNvSpPr txBox="1"/>
          <p:nvPr/>
        </p:nvSpPr>
        <p:spPr>
          <a:xfrm>
            <a:off x="628650" y="5338224"/>
            <a:ext cx="2605154" cy="369332"/>
          </a:xfrm>
          <a:prstGeom prst="rect">
            <a:avLst/>
          </a:prstGeom>
          <a:noFill/>
        </p:spPr>
        <p:txBody>
          <a:bodyPr wrap="square" rtlCol="0">
            <a:spAutoFit/>
          </a:bodyPr>
          <a:lstStyle/>
          <a:p>
            <a:pPr algn="r"/>
            <a:r>
              <a:rPr lang="en-GB"/>
              <a:t>(Seiliedig ar Sch</a:t>
            </a:r>
            <a:r>
              <a:rPr lang="en-GB">
                <a:ea typeface="Calibri" panose="020F0502020204030204" pitchFamily="34" charset="0"/>
                <a:cs typeface="Arial" panose="020B0604020202020204" pitchFamily="34" charset="0"/>
              </a:rPr>
              <a:t>ö</a:t>
            </a:r>
            <a:r>
              <a:rPr lang="en-GB"/>
              <a:t>n</a:t>
            </a:r>
            <a:r>
              <a:rPr lang="en-GB" dirty="0"/>
              <a:t>, 2016) </a:t>
            </a:r>
          </a:p>
        </p:txBody>
      </p:sp>
    </p:spTree>
    <p:extLst>
      <p:ext uri="{BB962C8B-B14F-4D97-AF65-F5344CB8AC3E}">
        <p14:creationId xmlns:p14="http://schemas.microsoft.com/office/powerpoint/2010/main" val="28337973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5C986-171E-5BBD-29E3-CC4D6AC4153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F45E11-BCC5-3840-62EC-049FCE79BC9D}"/>
              </a:ext>
            </a:extLst>
          </p:cNvPr>
          <p:cNvSpPr>
            <a:spLocks noGrp="1"/>
          </p:cNvSpPr>
          <p:nvPr>
            <p:ph sz="half" idx="2"/>
          </p:nvPr>
        </p:nvSpPr>
        <p:spPr>
          <a:xfrm>
            <a:off x="4815625" y="1825625"/>
            <a:ext cx="3867150" cy="3738048"/>
          </a:xfrm>
        </p:spPr>
        <p:txBody>
          <a:bodyPr>
            <a:normAutofit lnSpcReduction="10000"/>
          </a:bodyPr>
          <a:lstStyle/>
          <a:p>
            <a:pPr>
              <a:lnSpc>
                <a:spcPct val="100000"/>
              </a:lnSpc>
              <a:spcBef>
                <a:spcPts val="600"/>
              </a:spcBef>
              <a:spcAft>
                <a:spcPts val="600"/>
              </a:spcAft>
            </a:pPr>
            <a:r>
              <a:rPr lang="en-GB" dirty="0">
                <a:solidFill>
                  <a:srgbClr val="0070C0"/>
                </a:solidFill>
              </a:rPr>
              <a:t>Zwozdiak-Myers (2023) argues that reflective practice consists of consciously thinking about our practice in nine different dimensions</a:t>
            </a:r>
          </a:p>
          <a:p>
            <a:pPr>
              <a:lnSpc>
                <a:spcPct val="100000"/>
              </a:lnSpc>
              <a:spcBef>
                <a:spcPts val="600"/>
              </a:spcBef>
              <a:spcAft>
                <a:spcPts val="600"/>
              </a:spcAft>
            </a:pPr>
            <a:r>
              <a:rPr lang="en-GB" dirty="0">
                <a:solidFill>
                  <a:srgbClr val="0070C0"/>
                </a:solidFill>
              </a:rPr>
              <a:t>We will now look at each in turn</a:t>
            </a:r>
          </a:p>
        </p:txBody>
      </p:sp>
      <p:sp>
        <p:nvSpPr>
          <p:cNvPr id="5" name="Title 4">
            <a:extLst>
              <a:ext uri="{FF2B5EF4-FFF2-40B4-BE49-F238E27FC236}">
                <a16:creationId xmlns:a16="http://schemas.microsoft.com/office/drawing/2014/main" id="{5A6D6C14-4CBB-6B80-0738-1A409FFFD834}"/>
              </a:ext>
            </a:extLst>
          </p:cNvPr>
          <p:cNvSpPr>
            <a:spLocks noGrp="1"/>
          </p:cNvSpPr>
          <p:nvPr>
            <p:ph type="title"/>
          </p:nvPr>
        </p:nvSpPr>
        <p:spPr/>
        <p:txBody>
          <a:bodyPr>
            <a:normAutofit fontScale="90000"/>
          </a:bodyPr>
          <a:lstStyle/>
          <a:p>
            <a:pPr algn="ctr"/>
            <a:r>
              <a:rPr lang="en-GB" b="1"/>
              <a:t>Naw Dimensiwn Arfer Adfyfyriol</a:t>
            </a:r>
            <a:br>
              <a:rPr lang="en-GB" b="1" dirty="0"/>
            </a:br>
            <a:r>
              <a:rPr lang="en-GB" b="1" dirty="0">
                <a:solidFill>
                  <a:schemeClr val="accent5">
                    <a:lumMod val="75000"/>
                  </a:schemeClr>
                </a:solidFill>
              </a:rPr>
              <a:t>Nine Dimensions of Reflective Practice</a:t>
            </a:r>
            <a:endParaRPr lang="en-GB" b="1" dirty="0"/>
          </a:p>
        </p:txBody>
      </p:sp>
      <p:sp>
        <p:nvSpPr>
          <p:cNvPr id="7" name="Content Placeholder 6">
            <a:extLst>
              <a:ext uri="{FF2B5EF4-FFF2-40B4-BE49-F238E27FC236}">
                <a16:creationId xmlns:a16="http://schemas.microsoft.com/office/drawing/2014/main" id="{F2523564-4342-36F3-CCEA-08FDBBBF4B8C}"/>
              </a:ext>
            </a:extLst>
          </p:cNvPr>
          <p:cNvSpPr>
            <a:spLocks noGrp="1"/>
          </p:cNvSpPr>
          <p:nvPr>
            <p:ph sz="half" idx="1"/>
          </p:nvPr>
        </p:nvSpPr>
        <p:spPr>
          <a:xfrm>
            <a:off x="628650" y="1825625"/>
            <a:ext cx="3867150" cy="3738048"/>
          </a:xfrm>
        </p:spPr>
        <p:txBody>
          <a:bodyPr>
            <a:normAutofit lnSpcReduction="10000"/>
          </a:bodyPr>
          <a:lstStyle/>
          <a:p>
            <a:pPr>
              <a:lnSpc>
                <a:spcPct val="100000"/>
              </a:lnSpc>
              <a:spcBef>
                <a:spcPts val="600"/>
              </a:spcBef>
              <a:spcAft>
                <a:spcPts val="600"/>
              </a:spcAft>
            </a:pPr>
            <a:r>
              <a:rPr lang="en-GB"/>
              <a:t>Dadleua Zwozdiak-Myers (2023) fod arfer adfyfyriol yn cynnwys meddwl yn ymwybodol am ein harfer mewn naw dimensiwn gwahanol
Awn ati nawr i edrych ar bob un yn ei dro</a:t>
            </a:r>
            <a:endParaRPr lang="en-GB" dirty="0"/>
          </a:p>
        </p:txBody>
      </p:sp>
    </p:spTree>
    <p:extLst>
      <p:ext uri="{BB962C8B-B14F-4D97-AF65-F5344CB8AC3E}">
        <p14:creationId xmlns:p14="http://schemas.microsoft.com/office/powerpoint/2010/main" val="16674812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B2E4A-8175-96F5-5344-4BA2FAE470C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856581-02E5-7C9A-E234-B52A2DBEAC4A}"/>
              </a:ext>
            </a:extLst>
          </p:cNvPr>
          <p:cNvSpPr>
            <a:spLocks noGrp="1"/>
          </p:cNvSpPr>
          <p:nvPr>
            <p:ph sz="half" idx="2"/>
          </p:nvPr>
        </p:nvSpPr>
        <p:spPr>
          <a:xfrm>
            <a:off x="4815625" y="1825625"/>
            <a:ext cx="3867150" cy="3738048"/>
          </a:xfrm>
        </p:spPr>
        <p:txBody>
          <a:bodyPr>
            <a:normAutofit/>
          </a:bodyPr>
          <a:lstStyle/>
          <a:p>
            <a:pPr>
              <a:lnSpc>
                <a:spcPct val="100000"/>
              </a:lnSpc>
              <a:spcBef>
                <a:spcPts val="600"/>
              </a:spcBef>
              <a:spcAft>
                <a:spcPts val="600"/>
              </a:spcAft>
            </a:pPr>
            <a:r>
              <a:rPr lang="en-GB" dirty="0">
                <a:solidFill>
                  <a:srgbClr val="0070C0"/>
                </a:solidFill>
              </a:rPr>
              <a:t>Dimension 1: </a:t>
            </a:r>
          </a:p>
          <a:p>
            <a:pPr>
              <a:lnSpc>
                <a:spcPct val="100000"/>
              </a:lnSpc>
              <a:spcBef>
                <a:spcPts val="600"/>
              </a:spcBef>
              <a:spcAft>
                <a:spcPts val="600"/>
              </a:spcAft>
            </a:pPr>
            <a:r>
              <a:rPr lang="en-GB" b="1" dirty="0">
                <a:solidFill>
                  <a:srgbClr val="0070C0"/>
                </a:solidFill>
              </a:rPr>
              <a:t>Study your field for personal improvement</a:t>
            </a:r>
            <a:r>
              <a:rPr lang="en-GB" dirty="0">
                <a:solidFill>
                  <a:srgbClr val="0070C0"/>
                </a:solidFill>
              </a:rPr>
              <a:t>.</a:t>
            </a:r>
          </a:p>
          <a:p>
            <a:pPr>
              <a:lnSpc>
                <a:spcPct val="100000"/>
              </a:lnSpc>
              <a:spcBef>
                <a:spcPts val="600"/>
              </a:spcBef>
              <a:spcAft>
                <a:spcPts val="600"/>
              </a:spcAft>
            </a:pPr>
            <a:r>
              <a:rPr lang="en-GB" dirty="0">
                <a:solidFill>
                  <a:srgbClr val="0070C0"/>
                </a:solidFill>
              </a:rPr>
              <a:t>Reflect regularly on your own role and expertise</a:t>
            </a:r>
          </a:p>
        </p:txBody>
      </p:sp>
      <p:sp>
        <p:nvSpPr>
          <p:cNvPr id="5" name="Title 4">
            <a:extLst>
              <a:ext uri="{FF2B5EF4-FFF2-40B4-BE49-F238E27FC236}">
                <a16:creationId xmlns:a16="http://schemas.microsoft.com/office/drawing/2014/main" id="{BB274143-E902-8938-A0F5-4BB9FDC37E09}"/>
              </a:ext>
            </a:extLst>
          </p:cNvPr>
          <p:cNvSpPr>
            <a:spLocks noGrp="1"/>
          </p:cNvSpPr>
          <p:nvPr>
            <p:ph type="title"/>
          </p:nvPr>
        </p:nvSpPr>
        <p:spPr/>
        <p:txBody>
          <a:bodyPr>
            <a:normAutofit fontScale="90000"/>
          </a:bodyPr>
          <a:lstStyle/>
          <a:p>
            <a:pPr algn="ctr"/>
            <a:r>
              <a:rPr lang="en-GB" b="1"/>
              <a:t>Naw Dimensiwn Arfer Adfyfyriol</a:t>
            </a:r>
            <a:br>
              <a:rPr lang="en-GB" b="1" dirty="0"/>
            </a:br>
            <a:r>
              <a:rPr lang="en-GB" b="1" dirty="0">
                <a:solidFill>
                  <a:schemeClr val="accent5">
                    <a:lumMod val="75000"/>
                  </a:schemeClr>
                </a:solidFill>
              </a:rPr>
              <a:t>Nine Dimensions of Reflective Practice</a:t>
            </a:r>
            <a:endParaRPr lang="en-GB" b="1" dirty="0"/>
          </a:p>
        </p:txBody>
      </p:sp>
      <p:sp>
        <p:nvSpPr>
          <p:cNvPr id="7" name="Content Placeholder 6">
            <a:extLst>
              <a:ext uri="{FF2B5EF4-FFF2-40B4-BE49-F238E27FC236}">
                <a16:creationId xmlns:a16="http://schemas.microsoft.com/office/drawing/2014/main" id="{052736AF-F662-4853-5F00-9F38504BDFD0}"/>
              </a:ext>
            </a:extLst>
          </p:cNvPr>
          <p:cNvSpPr>
            <a:spLocks noGrp="1"/>
          </p:cNvSpPr>
          <p:nvPr>
            <p:ph sz="half" idx="1"/>
          </p:nvPr>
        </p:nvSpPr>
        <p:spPr>
          <a:xfrm>
            <a:off x="628650" y="1825625"/>
            <a:ext cx="3867150" cy="3738048"/>
          </a:xfrm>
        </p:spPr>
        <p:txBody>
          <a:bodyPr>
            <a:normAutofit/>
          </a:bodyPr>
          <a:lstStyle/>
          <a:p>
            <a:pPr>
              <a:lnSpc>
                <a:spcPct val="100000"/>
              </a:lnSpc>
              <a:spcBef>
                <a:spcPts val="600"/>
              </a:spcBef>
              <a:spcAft>
                <a:spcPts val="600"/>
              </a:spcAft>
            </a:pPr>
            <a:r>
              <a:rPr lang="en-GB"/>
              <a:t>Dimensiwn 1: </a:t>
            </a:r>
          </a:p>
          <a:p>
            <a:pPr>
              <a:lnSpc>
                <a:spcPct val="100000"/>
              </a:lnSpc>
              <a:spcBef>
                <a:spcPts val="600"/>
              </a:spcBef>
              <a:spcAft>
                <a:spcPts val="600"/>
              </a:spcAft>
            </a:pPr>
            <a:r>
              <a:rPr lang="en-GB" b="1"/>
              <a:t>Astudio eich maes ar gyfer gwelliant personol. </a:t>
            </a:r>
            <a:r>
              <a:rPr lang="en-GB"/>
              <a:t>
Adfyfyrio’n rheolaidd ar eich rôl a'ch arbenigedd eich hun</a:t>
            </a:r>
            <a:endParaRPr lang="en-GB" dirty="0"/>
          </a:p>
        </p:txBody>
      </p:sp>
      <p:sp>
        <p:nvSpPr>
          <p:cNvPr id="2" name="TextBox 1">
            <a:extLst>
              <a:ext uri="{FF2B5EF4-FFF2-40B4-BE49-F238E27FC236}">
                <a16:creationId xmlns:a16="http://schemas.microsoft.com/office/drawing/2014/main" id="{55D1E5F8-928E-202A-65F6-9196A774729F}"/>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1326924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25855-2909-CCAC-2929-9B070CA500B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619386-2CFA-7950-69D5-99A530149EBA}"/>
              </a:ext>
            </a:extLst>
          </p:cNvPr>
          <p:cNvSpPr>
            <a:spLocks noGrp="1"/>
          </p:cNvSpPr>
          <p:nvPr>
            <p:ph sz="half" idx="2"/>
          </p:nvPr>
        </p:nvSpPr>
        <p:spPr>
          <a:xfrm>
            <a:off x="4815625" y="1825625"/>
            <a:ext cx="3867150" cy="3738048"/>
          </a:xfrm>
        </p:spPr>
        <p:txBody>
          <a:bodyPr>
            <a:normAutofit lnSpcReduction="10000"/>
          </a:bodyPr>
          <a:lstStyle/>
          <a:p>
            <a:pPr>
              <a:lnSpc>
                <a:spcPct val="100000"/>
              </a:lnSpc>
              <a:spcBef>
                <a:spcPts val="600"/>
              </a:spcBef>
              <a:spcAft>
                <a:spcPts val="600"/>
              </a:spcAft>
            </a:pPr>
            <a:r>
              <a:rPr lang="en-GB" dirty="0">
                <a:solidFill>
                  <a:srgbClr val="0070C0"/>
                </a:solidFill>
              </a:rPr>
              <a:t>Dimension 2: </a:t>
            </a:r>
          </a:p>
          <a:p>
            <a:pPr>
              <a:lnSpc>
                <a:spcPct val="100000"/>
              </a:lnSpc>
              <a:spcBef>
                <a:spcPts val="600"/>
              </a:spcBef>
              <a:spcAft>
                <a:spcPts val="600"/>
              </a:spcAft>
            </a:pPr>
            <a:r>
              <a:rPr lang="en-GB" b="1" dirty="0">
                <a:solidFill>
                  <a:srgbClr val="0070C0"/>
                </a:solidFill>
              </a:rPr>
              <a:t>Evaluate your work using Research</a:t>
            </a:r>
          </a:p>
          <a:p>
            <a:pPr>
              <a:lnSpc>
                <a:spcPct val="100000"/>
              </a:lnSpc>
              <a:spcBef>
                <a:spcPts val="600"/>
              </a:spcBef>
              <a:spcAft>
                <a:spcPts val="600"/>
              </a:spcAft>
            </a:pPr>
            <a:r>
              <a:rPr lang="en-GB" dirty="0">
                <a:solidFill>
                  <a:srgbClr val="0070C0"/>
                </a:solidFill>
              </a:rPr>
              <a:t>Keep up to date with research in your field of practice</a:t>
            </a:r>
          </a:p>
        </p:txBody>
      </p:sp>
      <p:sp>
        <p:nvSpPr>
          <p:cNvPr id="5" name="Title 4">
            <a:extLst>
              <a:ext uri="{FF2B5EF4-FFF2-40B4-BE49-F238E27FC236}">
                <a16:creationId xmlns:a16="http://schemas.microsoft.com/office/drawing/2014/main" id="{0BECF2B1-5A37-2A4D-5533-5396A44A1DA9}"/>
              </a:ext>
            </a:extLst>
          </p:cNvPr>
          <p:cNvSpPr>
            <a:spLocks noGrp="1"/>
          </p:cNvSpPr>
          <p:nvPr>
            <p:ph type="title"/>
          </p:nvPr>
        </p:nvSpPr>
        <p:spPr/>
        <p:txBody>
          <a:bodyPr>
            <a:normAutofit fontScale="90000"/>
          </a:bodyPr>
          <a:lstStyle/>
          <a:p>
            <a:pPr algn="ctr"/>
            <a:r>
              <a:rPr lang="en-GB" b="1"/>
              <a:t>Naw Dimensiwn Arfer Adfyfyriol </a:t>
            </a:r>
            <a:br>
              <a:rPr lang="en-GB" b="1"/>
            </a:br>
            <a:r>
              <a:rPr lang="en-GB" b="1">
                <a:solidFill>
                  <a:schemeClr val="accent5">
                    <a:lumMod val="75000"/>
                  </a:schemeClr>
                </a:solidFill>
              </a:rPr>
              <a:t>Nine </a:t>
            </a:r>
            <a:r>
              <a:rPr lang="en-GB" b="1" dirty="0">
                <a:solidFill>
                  <a:schemeClr val="accent5">
                    <a:lumMod val="75000"/>
                  </a:schemeClr>
                </a:solidFill>
              </a:rPr>
              <a:t>Dimensions of Reflective Practice</a:t>
            </a:r>
            <a:endParaRPr lang="en-GB" b="1" dirty="0"/>
          </a:p>
        </p:txBody>
      </p:sp>
      <p:sp>
        <p:nvSpPr>
          <p:cNvPr id="7" name="Content Placeholder 6">
            <a:extLst>
              <a:ext uri="{FF2B5EF4-FFF2-40B4-BE49-F238E27FC236}">
                <a16:creationId xmlns:a16="http://schemas.microsoft.com/office/drawing/2014/main" id="{4F881605-A4B5-EFFB-473E-03229F83C6D9}"/>
              </a:ext>
            </a:extLst>
          </p:cNvPr>
          <p:cNvSpPr>
            <a:spLocks noGrp="1"/>
          </p:cNvSpPr>
          <p:nvPr>
            <p:ph sz="half" idx="1"/>
          </p:nvPr>
        </p:nvSpPr>
        <p:spPr>
          <a:xfrm>
            <a:off x="628650" y="1825625"/>
            <a:ext cx="3867150" cy="3738048"/>
          </a:xfrm>
        </p:spPr>
        <p:txBody>
          <a:bodyPr>
            <a:normAutofit lnSpcReduction="10000"/>
          </a:bodyPr>
          <a:lstStyle/>
          <a:p>
            <a:pPr>
              <a:lnSpc>
                <a:spcPct val="100000"/>
              </a:lnSpc>
              <a:spcBef>
                <a:spcPts val="600"/>
              </a:spcBef>
              <a:spcAft>
                <a:spcPts val="600"/>
              </a:spcAft>
            </a:pPr>
            <a:r>
              <a:rPr lang="en-GB"/>
              <a:t>Dimensiwn 2: </a:t>
            </a:r>
          </a:p>
          <a:p>
            <a:pPr>
              <a:lnSpc>
                <a:spcPct val="100000"/>
              </a:lnSpc>
              <a:spcBef>
                <a:spcPts val="600"/>
              </a:spcBef>
              <a:spcAft>
                <a:spcPts val="600"/>
              </a:spcAft>
            </a:pPr>
            <a:r>
              <a:rPr lang="en-GB" b="1"/>
              <a:t>Gwerthuso eich Gwaith gan ddefnyddio Ymchwil</a:t>
            </a:r>
          </a:p>
          <a:p>
            <a:pPr>
              <a:lnSpc>
                <a:spcPct val="100000"/>
              </a:lnSpc>
              <a:spcBef>
                <a:spcPts val="600"/>
              </a:spcBef>
              <a:spcAft>
                <a:spcPts val="600"/>
              </a:spcAft>
            </a:pPr>
            <a:r>
              <a:rPr lang="en-GB"/>
              <a:t>Ymgyfarwyddo â’r datblygiadau ymchwil diweddaraf yn eich maes arfer</a:t>
            </a:r>
            <a:endParaRPr lang="en-GB" dirty="0"/>
          </a:p>
        </p:txBody>
      </p:sp>
      <p:sp>
        <p:nvSpPr>
          <p:cNvPr id="2" name="TextBox 1">
            <a:extLst>
              <a:ext uri="{FF2B5EF4-FFF2-40B4-BE49-F238E27FC236}">
                <a16:creationId xmlns:a16="http://schemas.microsoft.com/office/drawing/2014/main" id="{60AE9888-7AB8-F0B0-7016-A512429A1D99}"/>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3273412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3EEBD-86E5-48E8-9D55-F007F57C111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ECE6ED-5190-98A1-0490-C29BF1D0AD78}"/>
              </a:ext>
            </a:extLst>
          </p:cNvPr>
          <p:cNvSpPr>
            <a:spLocks noGrp="1"/>
          </p:cNvSpPr>
          <p:nvPr>
            <p:ph sz="half" idx="2"/>
          </p:nvPr>
        </p:nvSpPr>
        <p:spPr>
          <a:xfrm>
            <a:off x="4815625" y="1825625"/>
            <a:ext cx="3867150" cy="3738048"/>
          </a:xfrm>
        </p:spPr>
        <p:txBody>
          <a:bodyPr>
            <a:normAutofit fontScale="92500"/>
          </a:bodyPr>
          <a:lstStyle/>
          <a:p>
            <a:pPr>
              <a:lnSpc>
                <a:spcPct val="100000"/>
              </a:lnSpc>
              <a:spcBef>
                <a:spcPts val="600"/>
              </a:spcBef>
              <a:spcAft>
                <a:spcPts val="600"/>
              </a:spcAft>
            </a:pPr>
            <a:r>
              <a:rPr lang="en-GB" dirty="0">
                <a:solidFill>
                  <a:srgbClr val="0070C0"/>
                </a:solidFill>
              </a:rPr>
              <a:t>Dimension 3:</a:t>
            </a:r>
          </a:p>
          <a:p>
            <a:pPr>
              <a:lnSpc>
                <a:spcPct val="100000"/>
              </a:lnSpc>
              <a:spcBef>
                <a:spcPts val="600"/>
              </a:spcBef>
              <a:spcAft>
                <a:spcPts val="600"/>
              </a:spcAft>
            </a:pPr>
            <a:r>
              <a:rPr lang="en-GB" dirty="0">
                <a:solidFill>
                  <a:srgbClr val="0070C0"/>
                </a:solidFill>
              </a:rPr>
              <a:t> </a:t>
            </a:r>
            <a:r>
              <a:rPr lang="en-GB" b="1" dirty="0">
                <a:solidFill>
                  <a:srgbClr val="0070C0"/>
                </a:solidFill>
              </a:rPr>
              <a:t>Link theory with practice – praxis</a:t>
            </a:r>
          </a:p>
          <a:p>
            <a:pPr>
              <a:lnSpc>
                <a:spcPct val="100000"/>
              </a:lnSpc>
              <a:spcBef>
                <a:spcPts val="600"/>
              </a:spcBef>
              <a:spcAft>
                <a:spcPts val="600"/>
              </a:spcAft>
            </a:pPr>
            <a:r>
              <a:rPr lang="en-GB" dirty="0">
                <a:solidFill>
                  <a:srgbClr val="0070C0"/>
                </a:solidFill>
              </a:rPr>
              <a:t>Any changes to practice should be based on evidence of best practice from research</a:t>
            </a:r>
          </a:p>
        </p:txBody>
      </p:sp>
      <p:sp>
        <p:nvSpPr>
          <p:cNvPr id="5" name="Title 4">
            <a:extLst>
              <a:ext uri="{FF2B5EF4-FFF2-40B4-BE49-F238E27FC236}">
                <a16:creationId xmlns:a16="http://schemas.microsoft.com/office/drawing/2014/main" id="{B9A40B78-5D2F-BEB9-0050-84A78CE3A234}"/>
              </a:ext>
            </a:extLst>
          </p:cNvPr>
          <p:cNvSpPr>
            <a:spLocks noGrp="1"/>
          </p:cNvSpPr>
          <p:nvPr>
            <p:ph type="title"/>
          </p:nvPr>
        </p:nvSpPr>
        <p:spPr/>
        <p:txBody>
          <a:bodyPr>
            <a:normAutofit fontScale="90000"/>
          </a:bodyPr>
          <a:lstStyle/>
          <a:p>
            <a:pPr algn="ctr"/>
            <a:r>
              <a:rPr lang="en-GB" b="1"/>
              <a:t>Naw Dimensiwn Arfer Adfyfyriol</a:t>
            </a:r>
            <a:br>
              <a:rPr lang="en-GB" b="1" dirty="0"/>
            </a:br>
            <a:r>
              <a:rPr lang="en-GB" b="1" dirty="0">
                <a:solidFill>
                  <a:schemeClr val="accent5">
                    <a:lumMod val="75000"/>
                  </a:schemeClr>
                </a:solidFill>
              </a:rPr>
              <a:t>Nine Dimensions of Reflective Practice</a:t>
            </a:r>
            <a:endParaRPr lang="en-GB" b="1" dirty="0"/>
          </a:p>
        </p:txBody>
      </p:sp>
      <p:sp>
        <p:nvSpPr>
          <p:cNvPr id="7" name="Content Placeholder 6">
            <a:extLst>
              <a:ext uri="{FF2B5EF4-FFF2-40B4-BE49-F238E27FC236}">
                <a16:creationId xmlns:a16="http://schemas.microsoft.com/office/drawing/2014/main" id="{ED57E7F1-E94C-3D85-A31F-B75E7777526C}"/>
              </a:ext>
            </a:extLst>
          </p:cNvPr>
          <p:cNvSpPr>
            <a:spLocks noGrp="1"/>
          </p:cNvSpPr>
          <p:nvPr>
            <p:ph sz="half" idx="1"/>
          </p:nvPr>
        </p:nvSpPr>
        <p:spPr>
          <a:xfrm>
            <a:off x="628650" y="1825625"/>
            <a:ext cx="3867150" cy="3738048"/>
          </a:xfrm>
        </p:spPr>
        <p:txBody>
          <a:bodyPr>
            <a:normAutofit fontScale="92500"/>
          </a:bodyPr>
          <a:lstStyle/>
          <a:p>
            <a:pPr>
              <a:lnSpc>
                <a:spcPct val="100000"/>
              </a:lnSpc>
              <a:spcBef>
                <a:spcPts val="600"/>
              </a:spcBef>
              <a:spcAft>
                <a:spcPts val="600"/>
              </a:spcAft>
            </a:pPr>
            <a:r>
              <a:rPr lang="en-GB"/>
              <a:t>Dimensiwn 3:</a:t>
            </a:r>
          </a:p>
          <a:p>
            <a:pPr>
              <a:lnSpc>
                <a:spcPct val="100000"/>
              </a:lnSpc>
              <a:spcBef>
                <a:spcPts val="600"/>
              </a:spcBef>
              <a:spcAft>
                <a:spcPts val="600"/>
              </a:spcAft>
            </a:pPr>
            <a:r>
              <a:rPr lang="en-GB" b="1"/>
              <a:t>Cysylltu theori ag arfer – </a:t>
            </a:r>
            <a:r>
              <a:rPr lang="en-GB" b="1" i="1"/>
              <a:t>praxis</a:t>
            </a:r>
          </a:p>
          <a:p>
            <a:pPr>
              <a:lnSpc>
                <a:spcPct val="100000"/>
              </a:lnSpc>
              <a:spcBef>
                <a:spcPts val="600"/>
              </a:spcBef>
              <a:spcAft>
                <a:spcPts val="600"/>
              </a:spcAft>
            </a:pPr>
            <a:r>
              <a:rPr lang="en-GB"/>
              <a:t>Dylai unrhyw newidiadau i arfer fod yn seiliedig ar dystiolaeth o arfer gorau sy’n deillio o ymchwil</a:t>
            </a:r>
          </a:p>
          <a:p>
            <a:pPr>
              <a:lnSpc>
                <a:spcPct val="100000"/>
              </a:lnSpc>
              <a:spcBef>
                <a:spcPts val="600"/>
              </a:spcBef>
              <a:spcAft>
                <a:spcPts val="600"/>
              </a:spcAft>
            </a:pPr>
            <a:endParaRPr lang="en-GB" dirty="0"/>
          </a:p>
        </p:txBody>
      </p:sp>
      <p:sp>
        <p:nvSpPr>
          <p:cNvPr id="2" name="TextBox 1">
            <a:extLst>
              <a:ext uri="{FF2B5EF4-FFF2-40B4-BE49-F238E27FC236}">
                <a16:creationId xmlns:a16="http://schemas.microsoft.com/office/drawing/2014/main" id="{475B83CC-1E2D-E49D-E6F4-443D1EDB33C6}"/>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6789297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C3543-D914-7AC7-D348-49D7AA60D3A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D6B157-DF94-154A-1490-9F9DDDD720FE}"/>
              </a:ext>
            </a:extLst>
          </p:cNvPr>
          <p:cNvSpPr>
            <a:spLocks noGrp="1"/>
          </p:cNvSpPr>
          <p:nvPr>
            <p:ph sz="half" idx="2"/>
          </p:nvPr>
        </p:nvSpPr>
        <p:spPr>
          <a:xfrm>
            <a:off x="4815625" y="1825625"/>
            <a:ext cx="3867150" cy="3738048"/>
          </a:xfrm>
        </p:spPr>
        <p:txBody>
          <a:bodyPr>
            <a:normAutofit fontScale="92500" lnSpcReduction="10000"/>
          </a:bodyPr>
          <a:lstStyle/>
          <a:p>
            <a:pPr>
              <a:lnSpc>
                <a:spcPct val="100000"/>
              </a:lnSpc>
              <a:spcBef>
                <a:spcPts val="600"/>
              </a:spcBef>
              <a:spcAft>
                <a:spcPts val="600"/>
              </a:spcAft>
            </a:pPr>
            <a:r>
              <a:rPr lang="en-GB" dirty="0">
                <a:solidFill>
                  <a:srgbClr val="0070C0"/>
                </a:solidFill>
              </a:rPr>
              <a:t>Dimension 4: </a:t>
            </a:r>
          </a:p>
          <a:p>
            <a:pPr>
              <a:lnSpc>
                <a:spcPct val="100000"/>
              </a:lnSpc>
              <a:spcBef>
                <a:spcPts val="600"/>
              </a:spcBef>
              <a:spcAft>
                <a:spcPts val="600"/>
              </a:spcAft>
            </a:pPr>
            <a:r>
              <a:rPr lang="en-GB" b="1" dirty="0">
                <a:solidFill>
                  <a:srgbClr val="0070C0"/>
                </a:solidFill>
              </a:rPr>
              <a:t>Question your personal theories and beliefs</a:t>
            </a:r>
          </a:p>
          <a:p>
            <a:pPr>
              <a:lnSpc>
                <a:spcPct val="100000"/>
              </a:lnSpc>
              <a:spcBef>
                <a:spcPts val="600"/>
              </a:spcBef>
              <a:spcAft>
                <a:spcPts val="600"/>
              </a:spcAft>
            </a:pPr>
            <a:r>
              <a:rPr lang="en-GB" dirty="0">
                <a:solidFill>
                  <a:srgbClr val="0070C0"/>
                </a:solidFill>
              </a:rPr>
              <a:t>Critical thinking skills should be used to check for bias and unhelpful beliefs or attitudes</a:t>
            </a:r>
          </a:p>
        </p:txBody>
      </p:sp>
      <p:sp>
        <p:nvSpPr>
          <p:cNvPr id="5" name="Title 4">
            <a:extLst>
              <a:ext uri="{FF2B5EF4-FFF2-40B4-BE49-F238E27FC236}">
                <a16:creationId xmlns:a16="http://schemas.microsoft.com/office/drawing/2014/main" id="{FA45EE0B-95CE-C941-C421-5DF7C917FE34}"/>
              </a:ext>
            </a:extLst>
          </p:cNvPr>
          <p:cNvSpPr>
            <a:spLocks noGrp="1"/>
          </p:cNvSpPr>
          <p:nvPr>
            <p:ph type="title"/>
          </p:nvPr>
        </p:nvSpPr>
        <p:spPr/>
        <p:txBody>
          <a:bodyPr>
            <a:normAutofit fontScale="90000"/>
          </a:bodyPr>
          <a:lstStyle/>
          <a:p>
            <a:pPr algn="ctr"/>
            <a:r>
              <a:rPr kumimoji="0" lang="en-GB" sz="4400" b="1" i="0" u="none" strike="noStrike" kern="1200" cap="none" spc="0" normalizeH="0" baseline="0" noProof="0">
                <a:ln>
                  <a:noFill/>
                </a:ln>
                <a:solidFill>
                  <a:prstClr val="black"/>
                </a:solidFill>
                <a:effectLst/>
                <a:uLnTx/>
                <a:uFillTx/>
                <a:latin typeface="Calibri Light" panose="020F0302020204030204"/>
                <a:ea typeface="+mj-ea"/>
                <a:cs typeface="+mj-cs"/>
              </a:rPr>
              <a:t>Naw Dimensiwn Arfer Adfyfyriol</a:t>
            </a:r>
            <a:br>
              <a:rPr lang="en-GB" b="1" dirty="0"/>
            </a:br>
            <a:r>
              <a:rPr lang="en-GB" b="1" dirty="0">
                <a:solidFill>
                  <a:schemeClr val="accent5">
                    <a:lumMod val="75000"/>
                  </a:schemeClr>
                </a:solidFill>
              </a:rPr>
              <a:t>Nine Dimensions of Reflective Practice</a:t>
            </a:r>
            <a:endParaRPr lang="en-GB" b="1" dirty="0"/>
          </a:p>
        </p:txBody>
      </p:sp>
      <p:sp>
        <p:nvSpPr>
          <p:cNvPr id="7" name="Content Placeholder 6">
            <a:extLst>
              <a:ext uri="{FF2B5EF4-FFF2-40B4-BE49-F238E27FC236}">
                <a16:creationId xmlns:a16="http://schemas.microsoft.com/office/drawing/2014/main" id="{774B155A-FAF9-CF57-B2C2-EBC8539E6C5B}"/>
              </a:ext>
            </a:extLst>
          </p:cNvPr>
          <p:cNvSpPr>
            <a:spLocks noGrp="1"/>
          </p:cNvSpPr>
          <p:nvPr>
            <p:ph sz="half" idx="1"/>
          </p:nvPr>
        </p:nvSpPr>
        <p:spPr>
          <a:xfrm>
            <a:off x="628650" y="1825625"/>
            <a:ext cx="3867150" cy="3738048"/>
          </a:xfrm>
        </p:spPr>
        <p:txBody>
          <a:bodyPr>
            <a:normAutofit fontScale="92500" lnSpcReduction="10000"/>
          </a:bodyPr>
          <a:lstStyle/>
          <a:p>
            <a:pPr>
              <a:lnSpc>
                <a:spcPct val="100000"/>
              </a:lnSpc>
              <a:spcBef>
                <a:spcPts val="600"/>
              </a:spcBef>
              <a:spcAft>
                <a:spcPts val="600"/>
              </a:spcAft>
            </a:pPr>
            <a:r>
              <a:rPr lang="en-GB"/>
              <a:t>Dimensiwn 4: </a:t>
            </a:r>
          </a:p>
          <a:p>
            <a:pPr>
              <a:lnSpc>
                <a:spcPct val="100000"/>
              </a:lnSpc>
              <a:spcBef>
                <a:spcPts val="600"/>
              </a:spcBef>
              <a:spcAft>
                <a:spcPts val="600"/>
              </a:spcAft>
            </a:pPr>
            <a:r>
              <a:rPr lang="en-GB" b="1"/>
              <a:t>Cwestiynu eich damcaniaethau a'ch credoau personol</a:t>
            </a:r>
          </a:p>
          <a:p>
            <a:pPr>
              <a:lnSpc>
                <a:spcPct val="100000"/>
              </a:lnSpc>
              <a:spcBef>
                <a:spcPts val="600"/>
              </a:spcBef>
              <a:spcAft>
                <a:spcPts val="600"/>
              </a:spcAft>
            </a:pPr>
            <a:r>
              <a:rPr lang="en-GB"/>
              <a:t>Dylid defnyddio sgiliau meddwl yn feirniadol i wirio am duedd a chredoau neu agweddau di-fudd</a:t>
            </a:r>
            <a:endParaRPr lang="en-GB" dirty="0"/>
          </a:p>
        </p:txBody>
      </p:sp>
      <p:sp>
        <p:nvSpPr>
          <p:cNvPr id="2" name="TextBox 1">
            <a:extLst>
              <a:ext uri="{FF2B5EF4-FFF2-40B4-BE49-F238E27FC236}">
                <a16:creationId xmlns:a16="http://schemas.microsoft.com/office/drawing/2014/main" id="{8AE8A7F0-2C23-038C-A0E4-5677148D5D46}"/>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42211289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03619-DCD9-F563-E179-ECE208F1285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64886C-4381-A12D-5529-F618F4E6C4E1}"/>
              </a:ext>
            </a:extLst>
          </p:cNvPr>
          <p:cNvSpPr>
            <a:spLocks noGrp="1"/>
          </p:cNvSpPr>
          <p:nvPr>
            <p:ph sz="half" idx="2"/>
          </p:nvPr>
        </p:nvSpPr>
        <p:spPr>
          <a:xfrm>
            <a:off x="4815625" y="1825625"/>
            <a:ext cx="3867150" cy="3738048"/>
          </a:xfrm>
        </p:spPr>
        <p:txBody>
          <a:bodyPr>
            <a:normAutofit fontScale="92500"/>
          </a:bodyPr>
          <a:lstStyle/>
          <a:p>
            <a:pPr>
              <a:lnSpc>
                <a:spcPct val="100000"/>
              </a:lnSpc>
              <a:spcBef>
                <a:spcPts val="600"/>
              </a:spcBef>
              <a:spcAft>
                <a:spcPts val="600"/>
              </a:spcAft>
            </a:pPr>
            <a:r>
              <a:rPr lang="en-GB" dirty="0">
                <a:solidFill>
                  <a:srgbClr val="0070C0"/>
                </a:solidFill>
              </a:rPr>
              <a:t>Dimension 5: </a:t>
            </a:r>
          </a:p>
          <a:p>
            <a:pPr>
              <a:lnSpc>
                <a:spcPct val="100000"/>
              </a:lnSpc>
              <a:spcBef>
                <a:spcPts val="600"/>
              </a:spcBef>
              <a:spcAft>
                <a:spcPts val="600"/>
              </a:spcAft>
            </a:pPr>
            <a:r>
              <a:rPr lang="en-GB" b="1" dirty="0">
                <a:solidFill>
                  <a:srgbClr val="0070C0"/>
                </a:solidFill>
              </a:rPr>
              <a:t>Consider alternative perspectives and possibilities</a:t>
            </a:r>
          </a:p>
          <a:p>
            <a:pPr>
              <a:lnSpc>
                <a:spcPct val="100000"/>
              </a:lnSpc>
              <a:spcBef>
                <a:spcPts val="600"/>
              </a:spcBef>
              <a:spcAft>
                <a:spcPts val="600"/>
              </a:spcAft>
            </a:pPr>
            <a:r>
              <a:rPr lang="en-GB" dirty="0">
                <a:solidFill>
                  <a:srgbClr val="0070C0"/>
                </a:solidFill>
              </a:rPr>
              <a:t>Learning conversations with colleagues, children and families can give a new perspective</a:t>
            </a:r>
          </a:p>
        </p:txBody>
      </p:sp>
      <p:sp>
        <p:nvSpPr>
          <p:cNvPr id="5" name="Title 4">
            <a:extLst>
              <a:ext uri="{FF2B5EF4-FFF2-40B4-BE49-F238E27FC236}">
                <a16:creationId xmlns:a16="http://schemas.microsoft.com/office/drawing/2014/main" id="{679C88C3-A119-3E7C-44AA-89B8853E7959}"/>
              </a:ext>
            </a:extLst>
          </p:cNvPr>
          <p:cNvSpPr>
            <a:spLocks noGrp="1"/>
          </p:cNvSpPr>
          <p:nvPr>
            <p:ph type="title"/>
          </p:nvPr>
        </p:nvSpPr>
        <p:spPr/>
        <p:txBody>
          <a:bodyPr>
            <a:normAutofit fontScale="90000"/>
          </a:bodyPr>
          <a:lstStyle/>
          <a:p>
            <a:pPr algn="ctr"/>
            <a:r>
              <a:rPr lang="en-GB" b="1"/>
              <a:t>Naw Dimensiwn Arfer Adfyfyriol</a:t>
            </a:r>
            <a:br>
              <a:rPr lang="en-GB" b="1" dirty="0"/>
            </a:br>
            <a:r>
              <a:rPr lang="en-GB" b="1" dirty="0">
                <a:solidFill>
                  <a:schemeClr val="accent5">
                    <a:lumMod val="75000"/>
                  </a:schemeClr>
                </a:solidFill>
              </a:rPr>
              <a:t>Nine Dimensions of Reflective Practice</a:t>
            </a:r>
            <a:endParaRPr lang="en-GB" b="1" dirty="0"/>
          </a:p>
        </p:txBody>
      </p:sp>
      <p:sp>
        <p:nvSpPr>
          <p:cNvPr id="7" name="Content Placeholder 6">
            <a:extLst>
              <a:ext uri="{FF2B5EF4-FFF2-40B4-BE49-F238E27FC236}">
                <a16:creationId xmlns:a16="http://schemas.microsoft.com/office/drawing/2014/main" id="{757A431D-4016-E26E-0545-3BCCC5DB00B7}"/>
              </a:ext>
            </a:extLst>
          </p:cNvPr>
          <p:cNvSpPr>
            <a:spLocks noGrp="1"/>
          </p:cNvSpPr>
          <p:nvPr>
            <p:ph sz="half" idx="1"/>
          </p:nvPr>
        </p:nvSpPr>
        <p:spPr>
          <a:xfrm>
            <a:off x="628650" y="1825625"/>
            <a:ext cx="3867150" cy="3738048"/>
          </a:xfrm>
        </p:spPr>
        <p:txBody>
          <a:bodyPr>
            <a:normAutofit fontScale="92500"/>
          </a:bodyPr>
          <a:lstStyle/>
          <a:p>
            <a:pPr>
              <a:lnSpc>
                <a:spcPct val="100000"/>
              </a:lnSpc>
              <a:spcBef>
                <a:spcPts val="600"/>
              </a:spcBef>
              <a:spcAft>
                <a:spcPts val="600"/>
              </a:spcAft>
            </a:pPr>
            <a:r>
              <a:rPr lang="en-GB"/>
              <a:t>Dimensiwn 5: </a:t>
            </a:r>
          </a:p>
          <a:p>
            <a:pPr>
              <a:lnSpc>
                <a:spcPct val="100000"/>
              </a:lnSpc>
              <a:spcBef>
                <a:spcPts val="600"/>
              </a:spcBef>
              <a:spcAft>
                <a:spcPts val="600"/>
              </a:spcAft>
            </a:pPr>
            <a:r>
              <a:rPr lang="en-GB" b="1"/>
              <a:t>Ystyried safbwyntiau a phosibiliadau amgen</a:t>
            </a:r>
          </a:p>
          <a:p>
            <a:pPr>
              <a:lnSpc>
                <a:spcPct val="100000"/>
              </a:lnSpc>
              <a:spcBef>
                <a:spcPts val="600"/>
              </a:spcBef>
              <a:spcAft>
                <a:spcPts val="600"/>
              </a:spcAft>
            </a:pPr>
            <a:r>
              <a:rPr lang="en-GB"/>
              <a:t>Gall sgyrsiau dysgu gyda chydweithwyr, plant a theuluoedd roi persbectif newydd</a:t>
            </a:r>
            <a:endParaRPr lang="en-GB" dirty="0"/>
          </a:p>
        </p:txBody>
      </p:sp>
      <p:sp>
        <p:nvSpPr>
          <p:cNvPr id="2" name="TextBox 1">
            <a:extLst>
              <a:ext uri="{FF2B5EF4-FFF2-40B4-BE49-F238E27FC236}">
                <a16:creationId xmlns:a16="http://schemas.microsoft.com/office/drawing/2014/main" id="{A5C48886-D3EA-D74B-4276-CAC8DEDA11B3}"/>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588576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D26C3-4307-7C81-FB9B-32FC872A4EF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D9ECE5-A104-7039-AF57-62F392BC1D12}"/>
              </a:ext>
            </a:extLst>
          </p:cNvPr>
          <p:cNvSpPr>
            <a:spLocks noGrp="1"/>
          </p:cNvSpPr>
          <p:nvPr>
            <p:ph sz="half" idx="2"/>
          </p:nvPr>
        </p:nvSpPr>
        <p:spPr>
          <a:xfrm>
            <a:off x="4815625" y="1825625"/>
            <a:ext cx="3867150" cy="3738048"/>
          </a:xfrm>
        </p:spPr>
        <p:txBody>
          <a:bodyPr>
            <a:normAutofit/>
          </a:bodyPr>
          <a:lstStyle/>
          <a:p>
            <a:pPr>
              <a:lnSpc>
                <a:spcPct val="100000"/>
              </a:lnSpc>
              <a:spcBef>
                <a:spcPts val="600"/>
              </a:spcBef>
              <a:spcAft>
                <a:spcPts val="600"/>
              </a:spcAft>
            </a:pPr>
            <a:r>
              <a:rPr lang="en-GB" dirty="0">
                <a:solidFill>
                  <a:srgbClr val="0070C0"/>
                </a:solidFill>
              </a:rPr>
              <a:t>Dimension 6: </a:t>
            </a:r>
          </a:p>
          <a:p>
            <a:pPr>
              <a:lnSpc>
                <a:spcPct val="100000"/>
              </a:lnSpc>
              <a:spcBef>
                <a:spcPts val="600"/>
              </a:spcBef>
              <a:spcAft>
                <a:spcPts val="600"/>
              </a:spcAft>
            </a:pPr>
            <a:r>
              <a:rPr lang="en-GB" b="1" dirty="0">
                <a:solidFill>
                  <a:srgbClr val="0070C0"/>
                </a:solidFill>
              </a:rPr>
              <a:t>Try out new strategies and ideas </a:t>
            </a:r>
          </a:p>
          <a:p>
            <a:pPr>
              <a:lnSpc>
                <a:spcPct val="100000"/>
              </a:lnSpc>
              <a:spcBef>
                <a:spcPts val="600"/>
              </a:spcBef>
              <a:spcAft>
                <a:spcPts val="600"/>
              </a:spcAft>
            </a:pPr>
            <a:r>
              <a:rPr lang="en-GB" dirty="0">
                <a:solidFill>
                  <a:srgbClr val="0070C0"/>
                </a:solidFill>
              </a:rPr>
              <a:t>This is known as action research</a:t>
            </a:r>
          </a:p>
        </p:txBody>
      </p:sp>
      <p:sp>
        <p:nvSpPr>
          <p:cNvPr id="5" name="Title 4">
            <a:extLst>
              <a:ext uri="{FF2B5EF4-FFF2-40B4-BE49-F238E27FC236}">
                <a16:creationId xmlns:a16="http://schemas.microsoft.com/office/drawing/2014/main" id="{49FDFDA8-C943-A409-A026-6F438B93F400}"/>
              </a:ext>
            </a:extLst>
          </p:cNvPr>
          <p:cNvSpPr>
            <a:spLocks noGrp="1"/>
          </p:cNvSpPr>
          <p:nvPr>
            <p:ph type="title"/>
          </p:nvPr>
        </p:nvSpPr>
        <p:spPr/>
        <p:txBody>
          <a:bodyPr>
            <a:normAutofit fontScale="90000"/>
          </a:bodyPr>
          <a:lstStyle/>
          <a:p>
            <a:pPr algn="ctr"/>
            <a:r>
              <a:rPr lang="en-GB" b="1"/>
              <a:t>Naw Dimensiwn Arfer Adfyfyriol</a:t>
            </a:r>
            <a:br>
              <a:rPr lang="en-GB" b="1" dirty="0"/>
            </a:br>
            <a:r>
              <a:rPr lang="en-GB" b="1" dirty="0">
                <a:solidFill>
                  <a:schemeClr val="accent5">
                    <a:lumMod val="75000"/>
                  </a:schemeClr>
                </a:solidFill>
              </a:rPr>
              <a:t>Nine Dimensions of Reflective Practice</a:t>
            </a:r>
            <a:endParaRPr lang="en-GB" b="1" dirty="0"/>
          </a:p>
        </p:txBody>
      </p:sp>
      <p:sp>
        <p:nvSpPr>
          <p:cNvPr id="7" name="Content Placeholder 6">
            <a:extLst>
              <a:ext uri="{FF2B5EF4-FFF2-40B4-BE49-F238E27FC236}">
                <a16:creationId xmlns:a16="http://schemas.microsoft.com/office/drawing/2014/main" id="{95176CB2-386F-2BE7-ECF5-33DFE982BDBB}"/>
              </a:ext>
            </a:extLst>
          </p:cNvPr>
          <p:cNvSpPr>
            <a:spLocks noGrp="1"/>
          </p:cNvSpPr>
          <p:nvPr>
            <p:ph sz="half" idx="1"/>
          </p:nvPr>
        </p:nvSpPr>
        <p:spPr>
          <a:xfrm>
            <a:off x="628650" y="1825625"/>
            <a:ext cx="3867150" cy="3738048"/>
          </a:xfrm>
        </p:spPr>
        <p:txBody>
          <a:bodyPr>
            <a:normAutofit/>
          </a:bodyPr>
          <a:lstStyle/>
          <a:p>
            <a:pPr>
              <a:lnSpc>
                <a:spcPct val="100000"/>
              </a:lnSpc>
              <a:spcBef>
                <a:spcPts val="600"/>
              </a:spcBef>
              <a:spcAft>
                <a:spcPts val="600"/>
              </a:spcAft>
            </a:pPr>
            <a:r>
              <a:rPr lang="en-GB"/>
              <a:t>Dimensiwn 6:  
</a:t>
            </a:r>
            <a:r>
              <a:rPr lang="en-GB" b="1"/>
              <a:t>Rhoi cynnig ar strategaethau a syniadau newydd </a:t>
            </a:r>
            <a:r>
              <a:rPr lang="en-GB"/>
              <a:t>
Gelwir hyn yn ymchwil weithredol</a:t>
            </a:r>
            <a:endParaRPr lang="en-GB" dirty="0"/>
          </a:p>
        </p:txBody>
      </p:sp>
      <p:sp>
        <p:nvSpPr>
          <p:cNvPr id="2" name="TextBox 1">
            <a:extLst>
              <a:ext uri="{FF2B5EF4-FFF2-40B4-BE49-F238E27FC236}">
                <a16:creationId xmlns:a16="http://schemas.microsoft.com/office/drawing/2014/main" id="{3B834BDB-0BA3-8615-0998-4706376F4B85}"/>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29329370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44A79-BE62-FDD8-F43A-B6F084206F6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669E95-044B-77D5-47BF-30B1E425441D}"/>
              </a:ext>
            </a:extLst>
          </p:cNvPr>
          <p:cNvSpPr>
            <a:spLocks noGrp="1"/>
          </p:cNvSpPr>
          <p:nvPr>
            <p:ph sz="half" idx="2"/>
          </p:nvPr>
        </p:nvSpPr>
        <p:spPr>
          <a:xfrm>
            <a:off x="4815625" y="1825625"/>
            <a:ext cx="3867150" cy="3738048"/>
          </a:xfrm>
        </p:spPr>
        <p:txBody>
          <a:bodyPr>
            <a:normAutofit lnSpcReduction="10000"/>
          </a:bodyPr>
          <a:lstStyle/>
          <a:p>
            <a:pPr>
              <a:lnSpc>
                <a:spcPct val="100000"/>
              </a:lnSpc>
              <a:spcBef>
                <a:spcPts val="600"/>
              </a:spcBef>
              <a:spcAft>
                <a:spcPts val="600"/>
              </a:spcAft>
            </a:pPr>
            <a:r>
              <a:rPr lang="en-GB" dirty="0">
                <a:solidFill>
                  <a:srgbClr val="0070C0"/>
                </a:solidFill>
              </a:rPr>
              <a:t>Dimension 7: </a:t>
            </a:r>
          </a:p>
          <a:p>
            <a:pPr>
              <a:lnSpc>
                <a:spcPct val="100000"/>
              </a:lnSpc>
              <a:spcBef>
                <a:spcPts val="600"/>
              </a:spcBef>
              <a:spcAft>
                <a:spcPts val="600"/>
              </a:spcAft>
            </a:pPr>
            <a:r>
              <a:rPr lang="en-GB" b="1" dirty="0">
                <a:solidFill>
                  <a:srgbClr val="0070C0"/>
                </a:solidFill>
              </a:rPr>
              <a:t>Maximise the growth potential of service users </a:t>
            </a:r>
          </a:p>
          <a:p>
            <a:pPr>
              <a:lnSpc>
                <a:spcPct val="100000"/>
              </a:lnSpc>
              <a:spcBef>
                <a:spcPts val="600"/>
              </a:spcBef>
              <a:spcAft>
                <a:spcPts val="600"/>
              </a:spcAft>
            </a:pPr>
            <a:r>
              <a:rPr lang="en-GB" dirty="0">
                <a:solidFill>
                  <a:srgbClr val="0070C0"/>
                </a:solidFill>
              </a:rPr>
              <a:t>Check that you are working in an inclusive and flexible way which benefits all</a:t>
            </a:r>
          </a:p>
        </p:txBody>
      </p:sp>
      <p:sp>
        <p:nvSpPr>
          <p:cNvPr id="5" name="Title 4">
            <a:extLst>
              <a:ext uri="{FF2B5EF4-FFF2-40B4-BE49-F238E27FC236}">
                <a16:creationId xmlns:a16="http://schemas.microsoft.com/office/drawing/2014/main" id="{09DF47C1-A3F7-5507-B4F5-8101FDB3321E}"/>
              </a:ext>
            </a:extLst>
          </p:cNvPr>
          <p:cNvSpPr>
            <a:spLocks noGrp="1"/>
          </p:cNvSpPr>
          <p:nvPr>
            <p:ph type="title"/>
          </p:nvPr>
        </p:nvSpPr>
        <p:spPr/>
        <p:txBody>
          <a:bodyPr>
            <a:normAutofit fontScale="90000"/>
          </a:bodyPr>
          <a:lstStyle/>
          <a:p>
            <a:pPr algn="ctr"/>
            <a:r>
              <a:rPr lang="en-GB" b="1"/>
              <a:t>Naw Dimensiwn Arfer Adfyfyriol</a:t>
            </a:r>
            <a:br>
              <a:rPr lang="en-GB" b="1"/>
            </a:br>
            <a:r>
              <a:rPr lang="en-GB" b="1">
                <a:solidFill>
                  <a:schemeClr val="accent5">
                    <a:lumMod val="75000"/>
                  </a:schemeClr>
                </a:solidFill>
              </a:rPr>
              <a:t>Nine </a:t>
            </a:r>
            <a:r>
              <a:rPr lang="en-GB" b="1" dirty="0">
                <a:solidFill>
                  <a:schemeClr val="accent5">
                    <a:lumMod val="75000"/>
                  </a:schemeClr>
                </a:solidFill>
              </a:rPr>
              <a:t>Dimensions of Reflective Practice</a:t>
            </a:r>
            <a:endParaRPr lang="en-GB" b="1" dirty="0"/>
          </a:p>
        </p:txBody>
      </p:sp>
      <p:sp>
        <p:nvSpPr>
          <p:cNvPr id="7" name="Content Placeholder 6">
            <a:extLst>
              <a:ext uri="{FF2B5EF4-FFF2-40B4-BE49-F238E27FC236}">
                <a16:creationId xmlns:a16="http://schemas.microsoft.com/office/drawing/2014/main" id="{642C93C2-C346-281C-E4C0-A058B40C9679}"/>
              </a:ext>
            </a:extLst>
          </p:cNvPr>
          <p:cNvSpPr>
            <a:spLocks noGrp="1"/>
          </p:cNvSpPr>
          <p:nvPr>
            <p:ph sz="half" idx="1"/>
          </p:nvPr>
        </p:nvSpPr>
        <p:spPr>
          <a:xfrm>
            <a:off x="628650" y="1825625"/>
            <a:ext cx="3867150" cy="3738048"/>
          </a:xfrm>
        </p:spPr>
        <p:txBody>
          <a:bodyPr>
            <a:normAutofit lnSpcReduction="10000"/>
          </a:bodyPr>
          <a:lstStyle/>
          <a:p>
            <a:pPr>
              <a:lnSpc>
                <a:spcPct val="100000"/>
              </a:lnSpc>
              <a:spcBef>
                <a:spcPts val="600"/>
              </a:spcBef>
              <a:spcAft>
                <a:spcPts val="600"/>
              </a:spcAft>
            </a:pPr>
            <a:r>
              <a:rPr lang="en-GB"/>
              <a:t>Dimensiwn 7: </a:t>
            </a:r>
          </a:p>
          <a:p>
            <a:pPr>
              <a:lnSpc>
                <a:spcPct val="100000"/>
              </a:lnSpc>
              <a:spcBef>
                <a:spcPts val="600"/>
              </a:spcBef>
              <a:spcAft>
                <a:spcPts val="600"/>
              </a:spcAft>
            </a:pPr>
            <a:r>
              <a:rPr lang="en-GB" b="1"/>
              <a:t>Gwireddu holl botensial twf defnyddwyr gwasanaeth</a:t>
            </a:r>
          </a:p>
          <a:p>
            <a:pPr>
              <a:lnSpc>
                <a:spcPct val="100000"/>
              </a:lnSpc>
              <a:spcBef>
                <a:spcPts val="600"/>
              </a:spcBef>
              <a:spcAft>
                <a:spcPts val="600"/>
              </a:spcAft>
            </a:pPr>
            <a:r>
              <a:rPr lang="en-GB"/>
              <a:t>Gwirio eich bod yn gweithio mewn ffordd gynhwysol a hyblyg sydd o fudd i bawb</a:t>
            </a:r>
            <a:endParaRPr lang="en-GB" dirty="0"/>
          </a:p>
        </p:txBody>
      </p:sp>
      <p:sp>
        <p:nvSpPr>
          <p:cNvPr id="2" name="TextBox 1">
            <a:extLst>
              <a:ext uri="{FF2B5EF4-FFF2-40B4-BE49-F238E27FC236}">
                <a16:creationId xmlns:a16="http://schemas.microsoft.com/office/drawing/2014/main" id="{E0BBFA7C-6354-DD7C-E48B-A86999F96CAB}"/>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15012879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F972D-B901-586A-FBDD-760EF864DD8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918688-F370-5ABD-686C-A6DD94794557}"/>
              </a:ext>
            </a:extLst>
          </p:cNvPr>
          <p:cNvSpPr>
            <a:spLocks noGrp="1"/>
          </p:cNvSpPr>
          <p:nvPr>
            <p:ph sz="half" idx="2"/>
          </p:nvPr>
        </p:nvSpPr>
        <p:spPr>
          <a:xfrm>
            <a:off x="4815625" y="1825625"/>
            <a:ext cx="3867150" cy="3738048"/>
          </a:xfrm>
        </p:spPr>
        <p:txBody>
          <a:bodyPr>
            <a:normAutofit/>
          </a:bodyPr>
          <a:lstStyle/>
          <a:p>
            <a:pPr>
              <a:lnSpc>
                <a:spcPct val="100000"/>
              </a:lnSpc>
              <a:spcBef>
                <a:spcPts val="600"/>
              </a:spcBef>
              <a:spcAft>
                <a:spcPts val="600"/>
              </a:spcAft>
            </a:pPr>
            <a:r>
              <a:rPr lang="en-GB" dirty="0">
                <a:solidFill>
                  <a:srgbClr val="0070C0"/>
                </a:solidFill>
              </a:rPr>
              <a:t>Dimension 8: </a:t>
            </a:r>
          </a:p>
          <a:p>
            <a:pPr>
              <a:lnSpc>
                <a:spcPct val="100000"/>
              </a:lnSpc>
              <a:spcBef>
                <a:spcPts val="600"/>
              </a:spcBef>
              <a:spcAft>
                <a:spcPts val="600"/>
              </a:spcAft>
            </a:pPr>
            <a:r>
              <a:rPr lang="en-GB" b="1" dirty="0">
                <a:solidFill>
                  <a:srgbClr val="0070C0"/>
                </a:solidFill>
              </a:rPr>
              <a:t>Enhance the quality of your organisation’s practice </a:t>
            </a:r>
          </a:p>
          <a:p>
            <a:pPr>
              <a:lnSpc>
                <a:spcPct val="100000"/>
              </a:lnSpc>
              <a:spcBef>
                <a:spcPts val="600"/>
              </a:spcBef>
              <a:spcAft>
                <a:spcPts val="600"/>
              </a:spcAft>
            </a:pPr>
            <a:r>
              <a:rPr lang="en-GB" dirty="0">
                <a:solidFill>
                  <a:srgbClr val="0070C0"/>
                </a:solidFill>
              </a:rPr>
              <a:t>Working as a team to promote new and effective practice </a:t>
            </a:r>
          </a:p>
        </p:txBody>
      </p:sp>
      <p:sp>
        <p:nvSpPr>
          <p:cNvPr id="5" name="Title 4">
            <a:extLst>
              <a:ext uri="{FF2B5EF4-FFF2-40B4-BE49-F238E27FC236}">
                <a16:creationId xmlns:a16="http://schemas.microsoft.com/office/drawing/2014/main" id="{7DD6AC06-FE8D-B636-0A17-56C8EE58A66D}"/>
              </a:ext>
            </a:extLst>
          </p:cNvPr>
          <p:cNvSpPr>
            <a:spLocks noGrp="1"/>
          </p:cNvSpPr>
          <p:nvPr>
            <p:ph type="title"/>
          </p:nvPr>
        </p:nvSpPr>
        <p:spPr/>
        <p:txBody>
          <a:bodyPr>
            <a:normAutofit fontScale="90000"/>
          </a:bodyPr>
          <a:lstStyle/>
          <a:p>
            <a:pPr algn="ctr"/>
            <a:r>
              <a:rPr lang="en-GB" b="1"/>
              <a:t>Naw Dimensiwn Arfer Adfyfyriol</a:t>
            </a:r>
            <a:br>
              <a:rPr lang="en-GB" b="1" dirty="0"/>
            </a:br>
            <a:r>
              <a:rPr lang="en-GB" b="1" dirty="0">
                <a:solidFill>
                  <a:schemeClr val="accent5">
                    <a:lumMod val="75000"/>
                  </a:schemeClr>
                </a:solidFill>
              </a:rPr>
              <a:t>Nine Dimensions of Reflective Practice</a:t>
            </a:r>
            <a:endParaRPr lang="en-GB" b="1" dirty="0"/>
          </a:p>
        </p:txBody>
      </p:sp>
      <p:sp>
        <p:nvSpPr>
          <p:cNvPr id="7" name="Content Placeholder 6">
            <a:extLst>
              <a:ext uri="{FF2B5EF4-FFF2-40B4-BE49-F238E27FC236}">
                <a16:creationId xmlns:a16="http://schemas.microsoft.com/office/drawing/2014/main" id="{FBA657DD-D79B-951F-9F7B-699477571D48}"/>
              </a:ext>
            </a:extLst>
          </p:cNvPr>
          <p:cNvSpPr>
            <a:spLocks noGrp="1"/>
          </p:cNvSpPr>
          <p:nvPr>
            <p:ph sz="half" idx="1"/>
          </p:nvPr>
        </p:nvSpPr>
        <p:spPr>
          <a:xfrm>
            <a:off x="628650" y="1825625"/>
            <a:ext cx="3867150" cy="3738048"/>
          </a:xfrm>
        </p:spPr>
        <p:txBody>
          <a:bodyPr>
            <a:normAutofit/>
          </a:bodyPr>
          <a:lstStyle/>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2800" b="0" i="0" u="none" strike="noStrike" kern="1200" cap="none" spc="0" normalizeH="0" baseline="0" noProof="0">
                <a:ln>
                  <a:noFill/>
                </a:ln>
                <a:effectLst/>
                <a:uLnTx/>
                <a:uFillTx/>
                <a:latin typeface="Calibri" panose="020F0502020204030204"/>
                <a:ea typeface="+mn-ea"/>
                <a:cs typeface="+mn-cs"/>
              </a:rPr>
              <a:t>Dimensiwn 8: </a:t>
            </a:r>
          </a:p>
          <a:p>
            <a:pPr lvl="0">
              <a:lnSpc>
                <a:spcPct val="100000"/>
              </a:lnSpc>
              <a:spcBef>
                <a:spcPts val="600"/>
              </a:spcBef>
              <a:spcAft>
                <a:spcPts val="600"/>
              </a:spcAft>
              <a:defRPr/>
            </a:pPr>
            <a:r>
              <a:rPr lang="en-GB" b="1"/>
              <a:t>Gwella ansawdd arferion eich sefydliad</a:t>
            </a:r>
          </a:p>
          <a:p>
            <a:pPr lvl="0">
              <a:lnSpc>
                <a:spcPct val="100000"/>
              </a:lnSpc>
              <a:spcBef>
                <a:spcPts val="600"/>
              </a:spcBef>
              <a:spcAft>
                <a:spcPts val="600"/>
              </a:spcAft>
              <a:defRPr/>
            </a:pPr>
            <a:r>
              <a:rPr lang="en-GB"/>
              <a:t>Gweithio fel tîm i hyrwyddo arferion newydd ac effeithiol</a:t>
            </a:r>
            <a:endParaRPr lang="en-GB" dirty="0"/>
          </a:p>
        </p:txBody>
      </p:sp>
      <p:sp>
        <p:nvSpPr>
          <p:cNvPr id="2" name="TextBox 1">
            <a:extLst>
              <a:ext uri="{FF2B5EF4-FFF2-40B4-BE49-F238E27FC236}">
                <a16:creationId xmlns:a16="http://schemas.microsoft.com/office/drawing/2014/main" id="{218A9F07-4F12-4B84-1BCD-3AC820F54E48}"/>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267959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18715-C224-AAC2-A473-AAF4AAC2197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ECCF15-5D12-CC56-B23C-E1EC8536D748}"/>
              </a:ext>
            </a:extLst>
          </p:cNvPr>
          <p:cNvSpPr>
            <a:spLocks noGrp="1"/>
          </p:cNvSpPr>
          <p:nvPr>
            <p:ph sz="half" idx="2"/>
          </p:nvPr>
        </p:nvSpPr>
        <p:spPr>
          <a:xfrm>
            <a:off x="4815625" y="1825625"/>
            <a:ext cx="3867150" cy="3738048"/>
          </a:xfrm>
        </p:spPr>
        <p:txBody>
          <a:bodyPr>
            <a:normAutofit lnSpcReduction="10000"/>
          </a:bodyPr>
          <a:lstStyle/>
          <a:p>
            <a:pPr>
              <a:lnSpc>
                <a:spcPct val="100000"/>
              </a:lnSpc>
              <a:spcBef>
                <a:spcPts val="600"/>
              </a:spcBef>
              <a:spcAft>
                <a:spcPts val="600"/>
              </a:spcAft>
            </a:pPr>
            <a:r>
              <a:rPr lang="en-GB" dirty="0">
                <a:solidFill>
                  <a:srgbClr val="0070C0"/>
                </a:solidFill>
              </a:rPr>
              <a:t>Dimension 9: </a:t>
            </a:r>
          </a:p>
          <a:p>
            <a:pPr>
              <a:lnSpc>
                <a:spcPct val="100000"/>
              </a:lnSpc>
              <a:spcBef>
                <a:spcPts val="600"/>
              </a:spcBef>
              <a:spcAft>
                <a:spcPts val="600"/>
              </a:spcAft>
            </a:pPr>
            <a:r>
              <a:rPr lang="en-GB" b="1" dirty="0">
                <a:solidFill>
                  <a:srgbClr val="0070C0"/>
                </a:solidFill>
              </a:rPr>
              <a:t>Continue to improve your practice</a:t>
            </a:r>
          </a:p>
          <a:p>
            <a:pPr>
              <a:lnSpc>
                <a:spcPct val="100000"/>
              </a:lnSpc>
              <a:spcBef>
                <a:spcPts val="600"/>
              </a:spcBef>
              <a:spcAft>
                <a:spcPts val="600"/>
              </a:spcAft>
            </a:pPr>
            <a:r>
              <a:rPr lang="en-GB" dirty="0">
                <a:solidFill>
                  <a:srgbClr val="0070C0"/>
                </a:solidFill>
              </a:rPr>
              <a:t>Reflection is not a ‘one off’ event but forms part of your Continuing Professional Development</a:t>
            </a:r>
          </a:p>
        </p:txBody>
      </p:sp>
      <p:sp>
        <p:nvSpPr>
          <p:cNvPr id="5" name="Title 4">
            <a:extLst>
              <a:ext uri="{FF2B5EF4-FFF2-40B4-BE49-F238E27FC236}">
                <a16:creationId xmlns:a16="http://schemas.microsoft.com/office/drawing/2014/main" id="{A8999B48-FB8E-3ACD-3DD1-D229F5DBD7EE}"/>
              </a:ext>
            </a:extLst>
          </p:cNvPr>
          <p:cNvSpPr>
            <a:spLocks noGrp="1"/>
          </p:cNvSpPr>
          <p:nvPr>
            <p:ph type="title"/>
          </p:nvPr>
        </p:nvSpPr>
        <p:spPr/>
        <p:txBody>
          <a:bodyPr>
            <a:normAutofit fontScale="90000"/>
          </a:bodyPr>
          <a:lstStyle/>
          <a:p>
            <a:pPr algn="ctr"/>
            <a:r>
              <a:rPr lang="en-GB" b="1"/>
              <a:t>Naw Dimensiwn Arfer Adfyfyriol</a:t>
            </a:r>
            <a:br>
              <a:rPr lang="en-GB" b="1" dirty="0"/>
            </a:br>
            <a:r>
              <a:rPr lang="en-GB" b="1" dirty="0">
                <a:solidFill>
                  <a:schemeClr val="accent5">
                    <a:lumMod val="75000"/>
                  </a:schemeClr>
                </a:solidFill>
              </a:rPr>
              <a:t>Nine Dimensions of Reflective Practice</a:t>
            </a:r>
            <a:endParaRPr lang="en-GB" b="1" dirty="0"/>
          </a:p>
        </p:txBody>
      </p:sp>
      <p:sp>
        <p:nvSpPr>
          <p:cNvPr id="7" name="Content Placeholder 6">
            <a:extLst>
              <a:ext uri="{FF2B5EF4-FFF2-40B4-BE49-F238E27FC236}">
                <a16:creationId xmlns:a16="http://schemas.microsoft.com/office/drawing/2014/main" id="{B344C1F1-04AC-BC29-B7D1-6C068FC5E1EE}"/>
              </a:ext>
            </a:extLst>
          </p:cNvPr>
          <p:cNvSpPr>
            <a:spLocks noGrp="1"/>
          </p:cNvSpPr>
          <p:nvPr>
            <p:ph sz="half" idx="1"/>
          </p:nvPr>
        </p:nvSpPr>
        <p:spPr>
          <a:xfrm>
            <a:off x="628650" y="1825625"/>
            <a:ext cx="3867150" cy="3738048"/>
          </a:xfrm>
        </p:spPr>
        <p:txBody>
          <a:bodyPr>
            <a:normAutofit lnSpcReduction="10000"/>
          </a:bodyPr>
          <a:lstStyle/>
          <a:p>
            <a:pPr>
              <a:lnSpc>
                <a:spcPct val="100000"/>
              </a:lnSpc>
              <a:spcBef>
                <a:spcPts val="600"/>
              </a:spcBef>
              <a:spcAft>
                <a:spcPts val="600"/>
              </a:spcAft>
            </a:pPr>
            <a:r>
              <a:rPr lang="en-GB"/>
              <a:t>Dimensiwn 9: </a:t>
            </a:r>
          </a:p>
          <a:p>
            <a:pPr>
              <a:lnSpc>
                <a:spcPct val="100000"/>
              </a:lnSpc>
              <a:spcBef>
                <a:spcPts val="600"/>
              </a:spcBef>
              <a:spcAft>
                <a:spcPts val="600"/>
              </a:spcAft>
            </a:pPr>
            <a:r>
              <a:rPr lang="en-GB" b="1"/>
              <a:t>Parhau i wella eich arfer</a:t>
            </a:r>
          </a:p>
          <a:p>
            <a:pPr>
              <a:lnSpc>
                <a:spcPct val="100000"/>
              </a:lnSpc>
              <a:spcBef>
                <a:spcPts val="600"/>
              </a:spcBef>
              <a:spcAft>
                <a:spcPts val="600"/>
              </a:spcAft>
            </a:pPr>
            <a:r>
              <a:rPr lang="en-GB"/>
              <a:t>Nid digwyddiad unigol  yw adfyfyrio ond mae'n rhan o'ch Datblygiad Proffesiynol Parhaus</a:t>
            </a:r>
          </a:p>
          <a:p>
            <a:pPr>
              <a:lnSpc>
                <a:spcPct val="100000"/>
              </a:lnSpc>
              <a:spcBef>
                <a:spcPts val="600"/>
              </a:spcBef>
              <a:spcAft>
                <a:spcPts val="600"/>
              </a:spcAft>
            </a:pPr>
            <a:endParaRPr lang="en-GB" dirty="0"/>
          </a:p>
        </p:txBody>
      </p:sp>
      <p:sp>
        <p:nvSpPr>
          <p:cNvPr id="2" name="TextBox 1">
            <a:extLst>
              <a:ext uri="{FF2B5EF4-FFF2-40B4-BE49-F238E27FC236}">
                <a16:creationId xmlns:a16="http://schemas.microsoft.com/office/drawing/2014/main" id="{FD426A01-F50C-AC15-1B81-D4B8F67DA691}"/>
              </a:ext>
            </a:extLst>
          </p:cNvPr>
          <p:cNvSpPr txBox="1"/>
          <p:nvPr/>
        </p:nvSpPr>
        <p:spPr>
          <a:xfrm>
            <a:off x="5293217" y="5370490"/>
            <a:ext cx="3389558" cy="369332"/>
          </a:xfrm>
          <a:prstGeom prst="rect">
            <a:avLst/>
          </a:prstGeom>
          <a:noFill/>
        </p:spPr>
        <p:txBody>
          <a:bodyPr wrap="square" rtlCol="0">
            <a:spAutoFit/>
          </a:bodyPr>
          <a:lstStyle/>
          <a:p>
            <a:pPr algn="r"/>
            <a:r>
              <a:rPr lang="en-GB" dirty="0"/>
              <a:t>(Zwozdiak-Myers, 2023) </a:t>
            </a:r>
          </a:p>
        </p:txBody>
      </p:sp>
    </p:spTree>
    <p:extLst>
      <p:ext uri="{BB962C8B-B14F-4D97-AF65-F5344CB8AC3E}">
        <p14:creationId xmlns:p14="http://schemas.microsoft.com/office/powerpoint/2010/main" val="18021218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FD45D-4F49-181A-EAEC-4F5AF25134B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2E30BA-F2EA-32DB-27D5-47279A767E65}"/>
              </a:ext>
            </a:extLst>
          </p:cNvPr>
          <p:cNvSpPr>
            <a:spLocks noGrp="1"/>
          </p:cNvSpPr>
          <p:nvPr>
            <p:ph sz="half" idx="2"/>
          </p:nvPr>
        </p:nvSpPr>
        <p:spPr>
          <a:xfrm>
            <a:off x="4815625" y="1825625"/>
            <a:ext cx="3867150" cy="3738048"/>
          </a:xfrm>
        </p:spPr>
        <p:txBody>
          <a:bodyPr>
            <a:normAutofit fontScale="70000" lnSpcReduction="20000"/>
          </a:bodyPr>
          <a:lstStyle/>
          <a:p>
            <a:pPr>
              <a:lnSpc>
                <a:spcPct val="100000"/>
              </a:lnSpc>
              <a:spcBef>
                <a:spcPts val="600"/>
              </a:spcBef>
              <a:spcAft>
                <a:spcPts val="600"/>
              </a:spcAft>
            </a:pPr>
            <a:r>
              <a:rPr lang="en-GB" dirty="0">
                <a:solidFill>
                  <a:srgbClr val="0070C0"/>
                </a:solidFill>
              </a:rPr>
              <a:t>On a previous slide we used the National Data Guardian website</a:t>
            </a:r>
          </a:p>
          <a:p>
            <a:pPr>
              <a:lnSpc>
                <a:spcPct val="100000"/>
              </a:lnSpc>
              <a:spcBef>
                <a:spcPts val="600"/>
              </a:spcBef>
              <a:spcAft>
                <a:spcPts val="600"/>
              </a:spcAft>
            </a:pPr>
            <a:r>
              <a:rPr lang="en-GB" dirty="0">
                <a:solidFill>
                  <a:srgbClr val="0070C0"/>
                </a:solidFill>
              </a:rPr>
              <a:t>But how do we know that this site is suitable to use?</a:t>
            </a:r>
          </a:p>
          <a:p>
            <a:pPr>
              <a:lnSpc>
                <a:spcPct val="100000"/>
              </a:lnSpc>
              <a:spcBef>
                <a:spcPts val="600"/>
              </a:spcBef>
              <a:spcAft>
                <a:spcPts val="600"/>
              </a:spcAft>
            </a:pPr>
            <a:r>
              <a:rPr lang="en-GB" dirty="0">
                <a:solidFill>
                  <a:srgbClr val="0070C0"/>
                </a:solidFill>
              </a:rPr>
              <a:t>We will now take a moment to look at internet sources of evidence.</a:t>
            </a:r>
          </a:p>
          <a:p>
            <a:pPr>
              <a:lnSpc>
                <a:spcPct val="100000"/>
              </a:lnSpc>
              <a:spcBef>
                <a:spcPts val="600"/>
              </a:spcBef>
              <a:spcAft>
                <a:spcPts val="600"/>
              </a:spcAft>
            </a:pPr>
            <a:r>
              <a:rPr lang="en-GB" dirty="0">
                <a:solidFill>
                  <a:srgbClr val="0070C0"/>
                </a:solidFill>
              </a:rPr>
              <a:t>Guided Study Activity</a:t>
            </a:r>
          </a:p>
        </p:txBody>
      </p:sp>
      <p:sp>
        <p:nvSpPr>
          <p:cNvPr id="5" name="Title 4">
            <a:extLst>
              <a:ext uri="{FF2B5EF4-FFF2-40B4-BE49-F238E27FC236}">
                <a16:creationId xmlns:a16="http://schemas.microsoft.com/office/drawing/2014/main" id="{9A13AB21-7E62-73D7-2378-B694048C7A00}"/>
              </a:ext>
            </a:extLst>
          </p:cNvPr>
          <p:cNvSpPr>
            <a:spLocks noGrp="1"/>
          </p:cNvSpPr>
          <p:nvPr>
            <p:ph type="title"/>
          </p:nvPr>
        </p:nvSpPr>
        <p:spPr/>
        <p:txBody>
          <a:bodyPr>
            <a:normAutofit/>
          </a:bodyPr>
          <a:lstStyle/>
          <a:p>
            <a:pPr algn="ctr"/>
            <a:r>
              <a:rPr lang="en-GB" b="1"/>
              <a:t>Defnyddio Ffynonellau Rhyngrwyd</a:t>
            </a:r>
            <a:br>
              <a:rPr lang="en-GB" b="1" dirty="0"/>
            </a:br>
            <a:r>
              <a:rPr lang="en-GB" b="1" dirty="0">
                <a:solidFill>
                  <a:schemeClr val="accent5">
                    <a:lumMod val="75000"/>
                  </a:schemeClr>
                </a:solidFill>
              </a:rPr>
              <a:t>Using Internet Sources</a:t>
            </a:r>
            <a:endParaRPr lang="en-GB" b="1" dirty="0"/>
          </a:p>
        </p:txBody>
      </p:sp>
      <p:sp>
        <p:nvSpPr>
          <p:cNvPr id="7" name="Content Placeholder 6">
            <a:extLst>
              <a:ext uri="{FF2B5EF4-FFF2-40B4-BE49-F238E27FC236}">
                <a16:creationId xmlns:a16="http://schemas.microsoft.com/office/drawing/2014/main" id="{5976E05C-C5F0-2C0E-EB51-2AFFF9F31861}"/>
              </a:ext>
            </a:extLst>
          </p:cNvPr>
          <p:cNvSpPr>
            <a:spLocks noGrp="1"/>
          </p:cNvSpPr>
          <p:nvPr>
            <p:ph sz="half" idx="1"/>
          </p:nvPr>
        </p:nvSpPr>
        <p:spPr>
          <a:xfrm>
            <a:off x="628650" y="1825624"/>
            <a:ext cx="3867150" cy="3635017"/>
          </a:xfrm>
        </p:spPr>
        <p:txBody>
          <a:bodyPr>
            <a:normAutofit fontScale="70000" lnSpcReduction="20000"/>
          </a:bodyPr>
          <a:lstStyle/>
          <a:p>
            <a:pPr>
              <a:lnSpc>
                <a:spcPct val="100000"/>
              </a:lnSpc>
              <a:spcBef>
                <a:spcPts val="600"/>
              </a:spcBef>
              <a:spcAft>
                <a:spcPts val="600"/>
              </a:spcAft>
            </a:pPr>
            <a:r>
              <a:rPr lang="en-GB"/>
              <a:t>Ar sleid flaenorol fe wnaethom ddefnyddio gwefan y National Data Guardian
Ond sut ydyn ni'n gwybod bod y wefan hon yn addas i'w defnyddio? 
Awn ati nawr i gymryd ychydig amser i edrych ar ffynonellau tystiolaeth ar y rhyngrwyd. 
Gweithgaredd Astudio dan Arweiniad</a:t>
            </a:r>
            <a:endParaRPr lang="en-GB" dirty="0"/>
          </a:p>
        </p:txBody>
      </p:sp>
    </p:spTree>
    <p:extLst>
      <p:ext uri="{BB962C8B-B14F-4D97-AF65-F5344CB8AC3E}">
        <p14:creationId xmlns:p14="http://schemas.microsoft.com/office/powerpoint/2010/main" val="27182013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7B2AA-FDFD-32C4-AA6B-6EC096EFEF7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20AAE2-A1D3-8BB2-BD68-26BF9D402E8A}"/>
              </a:ext>
            </a:extLst>
          </p:cNvPr>
          <p:cNvSpPr>
            <a:spLocks noGrp="1"/>
          </p:cNvSpPr>
          <p:nvPr>
            <p:ph sz="half" idx="2"/>
          </p:nvPr>
        </p:nvSpPr>
        <p:spPr>
          <a:xfrm>
            <a:off x="4815625" y="1825625"/>
            <a:ext cx="3867150" cy="2388566"/>
          </a:xfrm>
        </p:spPr>
        <p:txBody>
          <a:bodyPr>
            <a:normAutofit fontScale="85000" lnSpcReduction="10000"/>
          </a:bodyPr>
          <a:lstStyle/>
          <a:p>
            <a:pPr>
              <a:lnSpc>
                <a:spcPct val="100000"/>
              </a:lnSpc>
              <a:spcBef>
                <a:spcPts val="600"/>
              </a:spcBef>
              <a:spcAft>
                <a:spcPts val="600"/>
              </a:spcAft>
            </a:pPr>
            <a:r>
              <a:rPr lang="en-GB" dirty="0">
                <a:solidFill>
                  <a:srgbClr val="0070C0"/>
                </a:solidFill>
              </a:rPr>
              <a:t>If you have not already done so, you should complete the Library InfoSkills online course ‘Finding and Using Information’</a:t>
            </a:r>
          </a:p>
        </p:txBody>
      </p:sp>
      <p:sp>
        <p:nvSpPr>
          <p:cNvPr id="5" name="Title 4">
            <a:extLst>
              <a:ext uri="{FF2B5EF4-FFF2-40B4-BE49-F238E27FC236}">
                <a16:creationId xmlns:a16="http://schemas.microsoft.com/office/drawing/2014/main" id="{9A33AA99-1A0E-060D-028C-B0B32A7C8A58}"/>
              </a:ext>
            </a:extLst>
          </p:cNvPr>
          <p:cNvSpPr>
            <a:spLocks noGrp="1"/>
          </p:cNvSpPr>
          <p:nvPr>
            <p:ph type="title"/>
          </p:nvPr>
        </p:nvSpPr>
        <p:spPr/>
        <p:txBody>
          <a:bodyPr>
            <a:normAutofit fontScale="90000"/>
          </a:bodyPr>
          <a:lstStyle/>
          <a:p>
            <a:pPr algn="ctr"/>
            <a:r>
              <a:rPr lang="en-GB" b="1"/>
              <a:t>Darganfod a Defnyddio Gwybodaeth</a:t>
            </a:r>
            <a:br>
              <a:rPr lang="en-GB" b="1" dirty="0"/>
            </a:br>
            <a:r>
              <a:rPr lang="en-GB" b="1" dirty="0">
                <a:solidFill>
                  <a:schemeClr val="accent5">
                    <a:lumMod val="75000"/>
                  </a:schemeClr>
                </a:solidFill>
              </a:rPr>
              <a:t>Finding and Using Information</a:t>
            </a:r>
            <a:endParaRPr lang="en-GB" b="1" dirty="0"/>
          </a:p>
        </p:txBody>
      </p:sp>
      <p:sp>
        <p:nvSpPr>
          <p:cNvPr id="7" name="Content Placeholder 6">
            <a:extLst>
              <a:ext uri="{FF2B5EF4-FFF2-40B4-BE49-F238E27FC236}">
                <a16:creationId xmlns:a16="http://schemas.microsoft.com/office/drawing/2014/main" id="{37B1BF37-5259-CE9C-CA29-877D9E94FD32}"/>
              </a:ext>
            </a:extLst>
          </p:cNvPr>
          <p:cNvSpPr>
            <a:spLocks noGrp="1"/>
          </p:cNvSpPr>
          <p:nvPr>
            <p:ph sz="half" idx="1"/>
          </p:nvPr>
        </p:nvSpPr>
        <p:spPr>
          <a:xfrm>
            <a:off x="628650" y="1825624"/>
            <a:ext cx="3867150" cy="2249419"/>
          </a:xfrm>
        </p:spPr>
        <p:txBody>
          <a:bodyPr>
            <a:normAutofit fontScale="85000" lnSpcReduction="10000"/>
          </a:bodyPr>
          <a:lstStyle/>
          <a:p>
            <a:pPr>
              <a:lnSpc>
                <a:spcPct val="100000"/>
              </a:lnSpc>
              <a:spcBef>
                <a:spcPts val="600"/>
              </a:spcBef>
              <a:spcAft>
                <a:spcPts val="600"/>
              </a:spcAft>
            </a:pPr>
            <a:r>
              <a:rPr lang="en-GB"/>
              <a:t>Os nad ydych wedi gwneud hynny eisoes, dylech gwblhau cwrs ar-lein</a:t>
            </a:r>
            <a:r>
              <a:rPr kumimoji="0" lang="en-GB" b="0" i="0" u="none" strike="noStrike" kern="1200" cap="none" spc="0" normalizeH="0" baseline="0" noProof="0">
                <a:ln>
                  <a:noFill/>
                </a:ln>
                <a:solidFill>
                  <a:prstClr val="black"/>
                </a:solidFill>
                <a:effectLst/>
                <a:uLnTx/>
                <a:uFillTx/>
                <a:latin typeface="Calibri" panose="020F0502020204030204"/>
                <a:ea typeface="+mn-ea"/>
                <a:cs typeface="+mn-cs"/>
              </a:rPr>
              <a:t> y Llyfrgell</a:t>
            </a:r>
            <a:r>
              <a:rPr lang="en-GB"/>
              <a:t> ar Sgiliau Gwybodaeth sef ‘Darganfod a Defnyddio Gwybodaeth'</a:t>
            </a:r>
          </a:p>
        </p:txBody>
      </p:sp>
      <p:pic>
        <p:nvPicPr>
          <p:cNvPr id="8" name="Picture 7">
            <a:extLst>
              <a:ext uri="{FF2B5EF4-FFF2-40B4-BE49-F238E27FC236}">
                <a16:creationId xmlns:a16="http://schemas.microsoft.com/office/drawing/2014/main" id="{6A7F9C9B-2F7C-86E3-A3BD-0E76A3A2171D}"/>
              </a:ext>
            </a:extLst>
          </p:cNvPr>
          <p:cNvPicPr>
            <a:picLocks noChangeAspect="1"/>
          </p:cNvPicPr>
          <p:nvPr/>
        </p:nvPicPr>
        <p:blipFill>
          <a:blip r:embed="rId3"/>
          <a:stretch>
            <a:fillRect/>
          </a:stretch>
        </p:blipFill>
        <p:spPr>
          <a:xfrm>
            <a:off x="3301517" y="4075043"/>
            <a:ext cx="2388566" cy="2388566"/>
          </a:xfrm>
          <a:prstGeom prst="rect">
            <a:avLst/>
          </a:prstGeom>
        </p:spPr>
      </p:pic>
    </p:spTree>
    <p:extLst>
      <p:ext uri="{BB962C8B-B14F-4D97-AF65-F5344CB8AC3E}">
        <p14:creationId xmlns:p14="http://schemas.microsoft.com/office/powerpoint/2010/main" val="4349177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99783-E63A-D3A6-9883-B71FB25FFD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027BC8-D900-C04C-0759-632941433DCE}"/>
              </a:ext>
            </a:extLst>
          </p:cNvPr>
          <p:cNvSpPr>
            <a:spLocks noGrp="1"/>
          </p:cNvSpPr>
          <p:nvPr>
            <p:ph sz="half" idx="2"/>
          </p:nvPr>
        </p:nvSpPr>
        <p:spPr>
          <a:xfrm>
            <a:off x="4815625" y="1825624"/>
            <a:ext cx="3867150" cy="3750927"/>
          </a:xfrm>
        </p:spPr>
        <p:txBody>
          <a:bodyPr>
            <a:normAutofit fontScale="92500" lnSpcReduction="20000"/>
          </a:bodyPr>
          <a:lstStyle/>
          <a:p>
            <a:pPr>
              <a:lnSpc>
                <a:spcPct val="100000"/>
              </a:lnSpc>
              <a:spcBef>
                <a:spcPts val="600"/>
              </a:spcBef>
              <a:spcAft>
                <a:spcPts val="600"/>
              </a:spcAft>
            </a:pPr>
            <a:r>
              <a:rPr lang="en-GB" dirty="0">
                <a:solidFill>
                  <a:srgbClr val="0070C0"/>
                </a:solidFill>
              </a:rPr>
              <a:t>A Model of Reflection refers to a set of questions or procedures that can be used to structure the reflective process</a:t>
            </a:r>
          </a:p>
          <a:p>
            <a:pPr>
              <a:lnSpc>
                <a:spcPct val="100000"/>
              </a:lnSpc>
              <a:spcBef>
                <a:spcPts val="600"/>
              </a:spcBef>
              <a:spcAft>
                <a:spcPts val="600"/>
              </a:spcAft>
            </a:pPr>
            <a:r>
              <a:rPr lang="en-GB" dirty="0">
                <a:solidFill>
                  <a:srgbClr val="0070C0"/>
                </a:solidFill>
              </a:rPr>
              <a:t>We will now take a look at some of the most common</a:t>
            </a:r>
          </a:p>
        </p:txBody>
      </p:sp>
      <p:sp>
        <p:nvSpPr>
          <p:cNvPr id="5" name="Title 4">
            <a:extLst>
              <a:ext uri="{FF2B5EF4-FFF2-40B4-BE49-F238E27FC236}">
                <a16:creationId xmlns:a16="http://schemas.microsoft.com/office/drawing/2014/main" id="{44A6DE99-E3E2-43DC-B0E2-E3A349376F15}"/>
              </a:ext>
            </a:extLst>
          </p:cNvPr>
          <p:cNvSpPr>
            <a:spLocks noGrp="1"/>
          </p:cNvSpPr>
          <p:nvPr>
            <p:ph type="title"/>
          </p:nvPr>
        </p:nvSpPr>
        <p:spPr/>
        <p:txBody>
          <a:bodyPr>
            <a:normAutofit/>
          </a:bodyPr>
          <a:lstStyle/>
          <a:p>
            <a:pPr algn="ctr"/>
            <a:r>
              <a:rPr lang="en-GB" b="1"/>
              <a:t>Modylau Adfyfyrio</a:t>
            </a:r>
            <a:br>
              <a:rPr lang="en-GB" b="1" dirty="0"/>
            </a:br>
            <a:r>
              <a:rPr lang="en-GB" b="1" dirty="0">
                <a:solidFill>
                  <a:schemeClr val="accent5">
                    <a:lumMod val="75000"/>
                  </a:schemeClr>
                </a:solidFill>
              </a:rPr>
              <a:t>Models of Reflection</a:t>
            </a:r>
            <a:endParaRPr lang="en-GB" b="1" dirty="0"/>
          </a:p>
        </p:txBody>
      </p:sp>
      <p:sp>
        <p:nvSpPr>
          <p:cNvPr id="7" name="Content Placeholder 6">
            <a:extLst>
              <a:ext uri="{FF2B5EF4-FFF2-40B4-BE49-F238E27FC236}">
                <a16:creationId xmlns:a16="http://schemas.microsoft.com/office/drawing/2014/main" id="{5D082C60-0DBA-9EC8-7B08-7619938B50AF}"/>
              </a:ext>
            </a:extLst>
          </p:cNvPr>
          <p:cNvSpPr>
            <a:spLocks noGrp="1"/>
          </p:cNvSpPr>
          <p:nvPr>
            <p:ph sz="half" idx="1"/>
          </p:nvPr>
        </p:nvSpPr>
        <p:spPr>
          <a:xfrm>
            <a:off x="628650" y="1825624"/>
            <a:ext cx="3867150" cy="3506229"/>
          </a:xfrm>
        </p:spPr>
        <p:txBody>
          <a:bodyPr>
            <a:normAutofit fontScale="92500" lnSpcReduction="20000"/>
          </a:bodyPr>
          <a:lstStyle/>
          <a:p>
            <a:pPr>
              <a:lnSpc>
                <a:spcPct val="100000"/>
              </a:lnSpc>
              <a:spcBef>
                <a:spcPts val="600"/>
              </a:spcBef>
              <a:spcAft>
                <a:spcPts val="600"/>
              </a:spcAft>
            </a:pPr>
            <a:r>
              <a:rPr lang="en-GB"/>
              <a:t>Mae Model Adfyfyrio yn cyfeirio at set o gwestiynau neu weithdrefnau y gellir eu defnyddio i strwythuro'r broses adfyfyriol
Awn ati nawr i edrych ar rai o'r rhai mwyaf cyffredin</a:t>
            </a:r>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41843964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707D5-2B89-01AE-6B6F-2CD3B99D2F1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46F8DA1-6274-9152-E77E-F14B1F221889}"/>
              </a:ext>
            </a:extLst>
          </p:cNvPr>
          <p:cNvSpPr>
            <a:spLocks noGrp="1"/>
          </p:cNvSpPr>
          <p:nvPr>
            <p:ph type="title"/>
          </p:nvPr>
        </p:nvSpPr>
        <p:spPr>
          <a:xfrm>
            <a:off x="628650" y="365126"/>
            <a:ext cx="7886700" cy="858368"/>
          </a:xfrm>
        </p:spPr>
        <p:txBody>
          <a:bodyPr>
            <a:normAutofit/>
          </a:bodyPr>
          <a:lstStyle/>
          <a:p>
            <a:pPr algn="ctr"/>
            <a:r>
              <a:rPr lang="en-GB" b="1" dirty="0"/>
              <a:t>Kolb </a:t>
            </a:r>
            <a:r>
              <a:rPr lang="en-GB" b="1"/>
              <a:t>– Cylch Dysgu drwy Brofiad</a:t>
            </a:r>
            <a:endParaRPr lang="en-GB" b="1" dirty="0"/>
          </a:p>
        </p:txBody>
      </p:sp>
      <p:sp>
        <p:nvSpPr>
          <p:cNvPr id="2" name="TextBox 1">
            <a:extLst>
              <a:ext uri="{FF2B5EF4-FFF2-40B4-BE49-F238E27FC236}">
                <a16:creationId xmlns:a16="http://schemas.microsoft.com/office/drawing/2014/main" id="{4F23E714-43E3-0BD6-801F-FF6E5F5DAD06}"/>
              </a:ext>
            </a:extLst>
          </p:cNvPr>
          <p:cNvSpPr txBox="1"/>
          <p:nvPr/>
        </p:nvSpPr>
        <p:spPr>
          <a:xfrm>
            <a:off x="2843808" y="1406938"/>
            <a:ext cx="3096344" cy="461665"/>
          </a:xfrm>
          <a:prstGeom prst="rect">
            <a:avLst/>
          </a:prstGeom>
          <a:noFill/>
        </p:spPr>
        <p:txBody>
          <a:bodyPr wrap="square" rtlCol="0">
            <a:spAutoFit/>
          </a:bodyPr>
          <a:lstStyle/>
          <a:p>
            <a:pPr algn="ctr"/>
            <a:r>
              <a:rPr lang="en-GB" sz="2400" b="1"/>
              <a:t>Profiad ‘Diriaethol’</a:t>
            </a:r>
            <a:endParaRPr lang="en-GB" sz="2400" b="1" dirty="0"/>
          </a:p>
        </p:txBody>
      </p:sp>
      <p:sp>
        <p:nvSpPr>
          <p:cNvPr id="4" name="TextBox 3">
            <a:extLst>
              <a:ext uri="{FF2B5EF4-FFF2-40B4-BE49-F238E27FC236}">
                <a16:creationId xmlns:a16="http://schemas.microsoft.com/office/drawing/2014/main" id="{01A5FB32-1C1E-6EE7-3087-FBAE75F87C03}"/>
              </a:ext>
            </a:extLst>
          </p:cNvPr>
          <p:cNvSpPr txBox="1"/>
          <p:nvPr/>
        </p:nvSpPr>
        <p:spPr>
          <a:xfrm>
            <a:off x="2843808" y="1910994"/>
            <a:ext cx="3096344" cy="707886"/>
          </a:xfrm>
          <a:prstGeom prst="rect">
            <a:avLst/>
          </a:prstGeom>
          <a:noFill/>
        </p:spPr>
        <p:txBody>
          <a:bodyPr wrap="square" rtlCol="0">
            <a:spAutoFit/>
          </a:bodyPr>
          <a:lstStyle/>
          <a:p>
            <a:pPr algn="ctr"/>
            <a:r>
              <a:rPr lang="en-GB" sz="2000"/>
              <a:t>Gwneud rhywbeth / cael profiad</a:t>
            </a:r>
            <a:endParaRPr lang="en-GB" sz="2000" dirty="0"/>
          </a:p>
        </p:txBody>
      </p:sp>
      <p:sp>
        <p:nvSpPr>
          <p:cNvPr id="6" name="TextBox 5">
            <a:extLst>
              <a:ext uri="{FF2B5EF4-FFF2-40B4-BE49-F238E27FC236}">
                <a16:creationId xmlns:a16="http://schemas.microsoft.com/office/drawing/2014/main" id="{264AC866-E921-AB91-4243-C192B5CA4429}"/>
              </a:ext>
            </a:extLst>
          </p:cNvPr>
          <p:cNvSpPr txBox="1"/>
          <p:nvPr/>
        </p:nvSpPr>
        <p:spPr>
          <a:xfrm>
            <a:off x="5940152" y="2715276"/>
            <a:ext cx="3096344" cy="461665"/>
          </a:xfrm>
          <a:prstGeom prst="rect">
            <a:avLst/>
          </a:prstGeom>
          <a:noFill/>
        </p:spPr>
        <p:txBody>
          <a:bodyPr wrap="square" rtlCol="0">
            <a:spAutoFit/>
          </a:bodyPr>
          <a:lstStyle/>
          <a:p>
            <a:pPr algn="ctr"/>
            <a:r>
              <a:rPr lang="en-GB" sz="2400" b="1"/>
              <a:t>Arsylwi Adfyfyriol</a:t>
            </a:r>
            <a:endParaRPr lang="en-GB" sz="2400" b="1" dirty="0"/>
          </a:p>
        </p:txBody>
      </p:sp>
      <p:sp>
        <p:nvSpPr>
          <p:cNvPr id="8" name="TextBox 7">
            <a:extLst>
              <a:ext uri="{FF2B5EF4-FFF2-40B4-BE49-F238E27FC236}">
                <a16:creationId xmlns:a16="http://schemas.microsoft.com/office/drawing/2014/main" id="{E175BDC7-4EE4-3DEE-1D07-7CC94A0A9D9B}"/>
              </a:ext>
            </a:extLst>
          </p:cNvPr>
          <p:cNvSpPr txBox="1"/>
          <p:nvPr/>
        </p:nvSpPr>
        <p:spPr>
          <a:xfrm>
            <a:off x="5940152" y="3219332"/>
            <a:ext cx="3096344" cy="707886"/>
          </a:xfrm>
          <a:prstGeom prst="rect">
            <a:avLst/>
          </a:prstGeom>
          <a:noFill/>
        </p:spPr>
        <p:txBody>
          <a:bodyPr wrap="square" rtlCol="0">
            <a:spAutoFit/>
          </a:bodyPr>
          <a:lstStyle/>
          <a:p>
            <a:pPr algn="ctr"/>
            <a:r>
              <a:rPr lang="en-GB" sz="2000"/>
              <a:t>Adolygu / Adfyfyrio ar y profiad</a:t>
            </a:r>
            <a:endParaRPr lang="en-GB" sz="2000" dirty="0"/>
          </a:p>
        </p:txBody>
      </p:sp>
      <p:sp>
        <p:nvSpPr>
          <p:cNvPr id="9" name="TextBox 8">
            <a:extLst>
              <a:ext uri="{FF2B5EF4-FFF2-40B4-BE49-F238E27FC236}">
                <a16:creationId xmlns:a16="http://schemas.microsoft.com/office/drawing/2014/main" id="{9F3208D9-3D55-ED59-DD05-C8CD0309E2DC}"/>
              </a:ext>
            </a:extLst>
          </p:cNvPr>
          <p:cNvSpPr txBox="1"/>
          <p:nvPr/>
        </p:nvSpPr>
        <p:spPr>
          <a:xfrm>
            <a:off x="2843808" y="3855210"/>
            <a:ext cx="3096344" cy="461665"/>
          </a:xfrm>
          <a:prstGeom prst="rect">
            <a:avLst/>
          </a:prstGeom>
          <a:noFill/>
        </p:spPr>
        <p:txBody>
          <a:bodyPr wrap="square" rtlCol="0">
            <a:spAutoFit/>
          </a:bodyPr>
          <a:lstStyle/>
          <a:p>
            <a:pPr algn="ctr"/>
            <a:r>
              <a:rPr lang="en-GB" sz="2400" b="1"/>
              <a:t>Cysyniadoli haniaethol</a:t>
            </a:r>
            <a:endParaRPr lang="en-GB" sz="2400" b="1" dirty="0"/>
          </a:p>
        </p:txBody>
      </p:sp>
      <p:sp>
        <p:nvSpPr>
          <p:cNvPr id="10" name="TextBox 9">
            <a:extLst>
              <a:ext uri="{FF2B5EF4-FFF2-40B4-BE49-F238E27FC236}">
                <a16:creationId xmlns:a16="http://schemas.microsoft.com/office/drawing/2014/main" id="{309340B9-B3B7-F71A-1213-45B28EE73F09}"/>
              </a:ext>
            </a:extLst>
          </p:cNvPr>
          <p:cNvSpPr txBox="1"/>
          <p:nvPr/>
        </p:nvSpPr>
        <p:spPr>
          <a:xfrm>
            <a:off x="2843808" y="4659492"/>
            <a:ext cx="3096344" cy="707886"/>
          </a:xfrm>
          <a:prstGeom prst="rect">
            <a:avLst/>
          </a:prstGeom>
          <a:noFill/>
        </p:spPr>
        <p:txBody>
          <a:bodyPr wrap="square" rtlCol="0">
            <a:spAutoFit/>
          </a:bodyPr>
          <a:lstStyle/>
          <a:p>
            <a:pPr algn="ctr"/>
            <a:r>
              <a:rPr lang="en-GB" sz="2000"/>
              <a:t>Dod i gasgliad / dysgu o'r profiad</a:t>
            </a:r>
            <a:endParaRPr lang="en-GB" sz="2000" dirty="0"/>
          </a:p>
        </p:txBody>
      </p:sp>
      <p:sp>
        <p:nvSpPr>
          <p:cNvPr id="11" name="TextBox 10">
            <a:extLst>
              <a:ext uri="{FF2B5EF4-FFF2-40B4-BE49-F238E27FC236}">
                <a16:creationId xmlns:a16="http://schemas.microsoft.com/office/drawing/2014/main" id="{AAA89A43-C2A4-7F63-5471-F400AD748920}"/>
              </a:ext>
            </a:extLst>
          </p:cNvPr>
          <p:cNvSpPr txBox="1"/>
          <p:nvPr/>
        </p:nvSpPr>
        <p:spPr>
          <a:xfrm>
            <a:off x="179512" y="2415050"/>
            <a:ext cx="3096344" cy="461665"/>
          </a:xfrm>
          <a:prstGeom prst="rect">
            <a:avLst/>
          </a:prstGeom>
          <a:noFill/>
        </p:spPr>
        <p:txBody>
          <a:bodyPr wrap="square" rtlCol="0">
            <a:spAutoFit/>
          </a:bodyPr>
          <a:lstStyle/>
          <a:p>
            <a:pPr algn="ctr"/>
            <a:r>
              <a:rPr lang="en-GB" sz="2400" b="1"/>
              <a:t>Arbrofi Gweithredol</a:t>
            </a:r>
            <a:endParaRPr lang="en-GB" sz="2400" b="1" dirty="0"/>
          </a:p>
        </p:txBody>
      </p:sp>
      <p:sp>
        <p:nvSpPr>
          <p:cNvPr id="12" name="TextBox 11">
            <a:extLst>
              <a:ext uri="{FF2B5EF4-FFF2-40B4-BE49-F238E27FC236}">
                <a16:creationId xmlns:a16="http://schemas.microsoft.com/office/drawing/2014/main" id="{39DF7ECF-47BE-CC0A-AA6F-2DE8C83E7546}"/>
              </a:ext>
            </a:extLst>
          </p:cNvPr>
          <p:cNvSpPr txBox="1"/>
          <p:nvPr/>
        </p:nvSpPr>
        <p:spPr>
          <a:xfrm>
            <a:off x="179512" y="3207138"/>
            <a:ext cx="3096344" cy="707886"/>
          </a:xfrm>
          <a:prstGeom prst="rect">
            <a:avLst/>
          </a:prstGeom>
          <a:noFill/>
        </p:spPr>
        <p:txBody>
          <a:bodyPr wrap="square" rtlCol="0">
            <a:spAutoFit/>
          </a:bodyPr>
          <a:lstStyle/>
          <a:p>
            <a:pPr algn="ctr"/>
            <a:r>
              <a:rPr lang="en-GB" sz="2000"/>
              <a:t>Cynllunio / rhoi cynnig ar yr hyn rydych wedi'i ddysgu</a:t>
            </a:r>
            <a:endParaRPr lang="en-GB" sz="2000" dirty="0"/>
          </a:p>
        </p:txBody>
      </p:sp>
      <p:sp>
        <p:nvSpPr>
          <p:cNvPr id="13" name="Bent Arrow 5">
            <a:extLst>
              <a:ext uri="{FF2B5EF4-FFF2-40B4-BE49-F238E27FC236}">
                <a16:creationId xmlns:a16="http://schemas.microsoft.com/office/drawing/2014/main" id="{D8E69B97-36EC-5162-7168-CA2ECD451B7C}"/>
              </a:ext>
            </a:extLst>
          </p:cNvPr>
          <p:cNvSpPr/>
          <p:nvPr/>
        </p:nvSpPr>
        <p:spPr>
          <a:xfrm rot="5400000">
            <a:off x="6429109" y="1868603"/>
            <a:ext cx="864096" cy="75027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Bent Arrow 13">
            <a:extLst>
              <a:ext uri="{FF2B5EF4-FFF2-40B4-BE49-F238E27FC236}">
                <a16:creationId xmlns:a16="http://schemas.microsoft.com/office/drawing/2014/main" id="{2B945F23-61B5-82D5-BF8F-695BB59E3D4B}"/>
              </a:ext>
            </a:extLst>
          </p:cNvPr>
          <p:cNvSpPr/>
          <p:nvPr/>
        </p:nvSpPr>
        <p:spPr>
          <a:xfrm rot="10800000">
            <a:off x="6269995" y="4143242"/>
            <a:ext cx="864096" cy="75027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Bent Arrow 14">
            <a:extLst>
              <a:ext uri="{FF2B5EF4-FFF2-40B4-BE49-F238E27FC236}">
                <a16:creationId xmlns:a16="http://schemas.microsoft.com/office/drawing/2014/main" id="{3708266E-BB37-DF92-24CB-1E2E65CF54D1}"/>
              </a:ext>
            </a:extLst>
          </p:cNvPr>
          <p:cNvSpPr/>
          <p:nvPr/>
        </p:nvSpPr>
        <p:spPr>
          <a:xfrm rot="16200000">
            <a:off x="1748589" y="4056136"/>
            <a:ext cx="864096" cy="75027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Bent Arrow 15">
            <a:extLst>
              <a:ext uri="{FF2B5EF4-FFF2-40B4-BE49-F238E27FC236}">
                <a16:creationId xmlns:a16="http://schemas.microsoft.com/office/drawing/2014/main" id="{63155010-5AD1-EA1B-BA3C-3568BAF9BC01}"/>
              </a:ext>
            </a:extLst>
          </p:cNvPr>
          <p:cNvSpPr/>
          <p:nvPr/>
        </p:nvSpPr>
        <p:spPr>
          <a:xfrm>
            <a:off x="1907704" y="1607864"/>
            <a:ext cx="864096" cy="75027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TextBox 16">
            <a:extLst>
              <a:ext uri="{FF2B5EF4-FFF2-40B4-BE49-F238E27FC236}">
                <a16:creationId xmlns:a16="http://schemas.microsoft.com/office/drawing/2014/main" id="{1FF661B0-104B-D42D-C9CF-40D352B76BD3}"/>
              </a:ext>
            </a:extLst>
          </p:cNvPr>
          <p:cNvSpPr txBox="1"/>
          <p:nvPr/>
        </p:nvSpPr>
        <p:spPr>
          <a:xfrm>
            <a:off x="5293217" y="5370490"/>
            <a:ext cx="3389558" cy="369332"/>
          </a:xfrm>
          <a:prstGeom prst="rect">
            <a:avLst/>
          </a:prstGeom>
          <a:noFill/>
        </p:spPr>
        <p:txBody>
          <a:bodyPr wrap="square" rtlCol="0">
            <a:spAutoFit/>
          </a:bodyPr>
          <a:lstStyle/>
          <a:p>
            <a:pPr algn="r"/>
            <a:r>
              <a:rPr lang="en-GB" dirty="0"/>
              <a:t>(Kolb, 2016) </a:t>
            </a:r>
          </a:p>
        </p:txBody>
      </p:sp>
    </p:spTree>
    <p:extLst>
      <p:ext uri="{BB962C8B-B14F-4D97-AF65-F5344CB8AC3E}">
        <p14:creationId xmlns:p14="http://schemas.microsoft.com/office/powerpoint/2010/main" val="176853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8" grpId="0"/>
      <p:bldP spid="9" grpId="0"/>
      <p:bldP spid="10" grpId="0"/>
      <p:bldP spid="11" grpId="0"/>
      <p:bldP spid="12" grpId="0"/>
      <p:bldP spid="13" grpId="0" animBg="1"/>
      <p:bldP spid="14" grpId="0" animBg="1"/>
      <p:bldP spid="15" grpId="0"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707D5-2B89-01AE-6B6F-2CD3B99D2F1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46F8DA1-6274-9152-E77E-F14B1F221889}"/>
              </a:ext>
            </a:extLst>
          </p:cNvPr>
          <p:cNvSpPr>
            <a:spLocks noGrp="1"/>
          </p:cNvSpPr>
          <p:nvPr>
            <p:ph type="title"/>
          </p:nvPr>
        </p:nvSpPr>
        <p:spPr>
          <a:xfrm>
            <a:off x="628650" y="365126"/>
            <a:ext cx="7886700" cy="858368"/>
          </a:xfrm>
        </p:spPr>
        <p:txBody>
          <a:bodyPr>
            <a:normAutofit/>
          </a:bodyPr>
          <a:lstStyle/>
          <a:p>
            <a:pPr algn="ctr"/>
            <a:r>
              <a:rPr lang="en-GB" b="1" dirty="0">
                <a:solidFill>
                  <a:schemeClr val="accent5">
                    <a:lumMod val="75000"/>
                  </a:schemeClr>
                </a:solidFill>
              </a:rPr>
              <a:t>Kolb – Experiential Learning Cycle</a:t>
            </a:r>
            <a:endParaRPr lang="en-GB" b="1" dirty="0"/>
          </a:p>
        </p:txBody>
      </p:sp>
      <p:sp>
        <p:nvSpPr>
          <p:cNvPr id="2" name="TextBox 1">
            <a:extLst>
              <a:ext uri="{FF2B5EF4-FFF2-40B4-BE49-F238E27FC236}">
                <a16:creationId xmlns:a16="http://schemas.microsoft.com/office/drawing/2014/main" id="{4F23E714-43E3-0BD6-801F-FF6E5F5DAD06}"/>
              </a:ext>
            </a:extLst>
          </p:cNvPr>
          <p:cNvSpPr txBox="1"/>
          <p:nvPr/>
        </p:nvSpPr>
        <p:spPr>
          <a:xfrm>
            <a:off x="2843808" y="1406938"/>
            <a:ext cx="309634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‘Concrete’ Experience</a:t>
            </a:r>
          </a:p>
        </p:txBody>
      </p:sp>
      <p:sp>
        <p:nvSpPr>
          <p:cNvPr id="4" name="TextBox 3">
            <a:extLst>
              <a:ext uri="{FF2B5EF4-FFF2-40B4-BE49-F238E27FC236}">
                <a16:creationId xmlns:a16="http://schemas.microsoft.com/office/drawing/2014/main" id="{01A5FB32-1C1E-6EE7-3087-FBAE75F87C03}"/>
              </a:ext>
            </a:extLst>
          </p:cNvPr>
          <p:cNvSpPr txBox="1"/>
          <p:nvPr/>
        </p:nvSpPr>
        <p:spPr>
          <a:xfrm>
            <a:off x="2843808" y="1910994"/>
            <a:ext cx="309634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Doing something / having an experience</a:t>
            </a:r>
          </a:p>
        </p:txBody>
      </p:sp>
      <p:sp>
        <p:nvSpPr>
          <p:cNvPr id="6" name="TextBox 5">
            <a:extLst>
              <a:ext uri="{FF2B5EF4-FFF2-40B4-BE49-F238E27FC236}">
                <a16:creationId xmlns:a16="http://schemas.microsoft.com/office/drawing/2014/main" id="{264AC866-E921-AB91-4243-C192B5CA4429}"/>
              </a:ext>
            </a:extLst>
          </p:cNvPr>
          <p:cNvSpPr txBox="1"/>
          <p:nvPr/>
        </p:nvSpPr>
        <p:spPr>
          <a:xfrm>
            <a:off x="5940152" y="2715276"/>
            <a:ext cx="309634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Reflective Observation</a:t>
            </a:r>
          </a:p>
        </p:txBody>
      </p:sp>
      <p:sp>
        <p:nvSpPr>
          <p:cNvPr id="8" name="TextBox 7">
            <a:extLst>
              <a:ext uri="{FF2B5EF4-FFF2-40B4-BE49-F238E27FC236}">
                <a16:creationId xmlns:a16="http://schemas.microsoft.com/office/drawing/2014/main" id="{E175BDC7-4EE4-3DEE-1D07-7CC94A0A9D9B}"/>
              </a:ext>
            </a:extLst>
          </p:cNvPr>
          <p:cNvSpPr txBox="1"/>
          <p:nvPr/>
        </p:nvSpPr>
        <p:spPr>
          <a:xfrm>
            <a:off x="5940152" y="3219332"/>
            <a:ext cx="309634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Reviewing / Reflecting on the experience</a:t>
            </a:r>
          </a:p>
        </p:txBody>
      </p:sp>
      <p:sp>
        <p:nvSpPr>
          <p:cNvPr id="9" name="TextBox 8">
            <a:extLst>
              <a:ext uri="{FF2B5EF4-FFF2-40B4-BE49-F238E27FC236}">
                <a16:creationId xmlns:a16="http://schemas.microsoft.com/office/drawing/2014/main" id="{9F3208D9-3D55-ED59-DD05-C8CD0309E2DC}"/>
              </a:ext>
            </a:extLst>
          </p:cNvPr>
          <p:cNvSpPr txBox="1"/>
          <p:nvPr/>
        </p:nvSpPr>
        <p:spPr>
          <a:xfrm>
            <a:off x="2843808" y="3855210"/>
            <a:ext cx="3096344"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Abstract conceptualising</a:t>
            </a:r>
          </a:p>
        </p:txBody>
      </p:sp>
      <p:sp>
        <p:nvSpPr>
          <p:cNvPr id="10" name="TextBox 9">
            <a:extLst>
              <a:ext uri="{FF2B5EF4-FFF2-40B4-BE49-F238E27FC236}">
                <a16:creationId xmlns:a16="http://schemas.microsoft.com/office/drawing/2014/main" id="{309340B9-B3B7-F71A-1213-45B28EE73F09}"/>
              </a:ext>
            </a:extLst>
          </p:cNvPr>
          <p:cNvSpPr txBox="1"/>
          <p:nvPr/>
        </p:nvSpPr>
        <p:spPr>
          <a:xfrm>
            <a:off x="2843808" y="4659492"/>
            <a:ext cx="309634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Concluding / learning from the experience</a:t>
            </a:r>
          </a:p>
        </p:txBody>
      </p:sp>
      <p:sp>
        <p:nvSpPr>
          <p:cNvPr id="11" name="TextBox 10">
            <a:extLst>
              <a:ext uri="{FF2B5EF4-FFF2-40B4-BE49-F238E27FC236}">
                <a16:creationId xmlns:a16="http://schemas.microsoft.com/office/drawing/2014/main" id="{AAA89A43-C2A4-7F63-5471-F400AD748920}"/>
              </a:ext>
            </a:extLst>
          </p:cNvPr>
          <p:cNvSpPr txBox="1"/>
          <p:nvPr/>
        </p:nvSpPr>
        <p:spPr>
          <a:xfrm>
            <a:off x="179512" y="2415050"/>
            <a:ext cx="3096344"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Active Experimentation</a:t>
            </a:r>
          </a:p>
        </p:txBody>
      </p:sp>
      <p:sp>
        <p:nvSpPr>
          <p:cNvPr id="12" name="TextBox 11">
            <a:extLst>
              <a:ext uri="{FF2B5EF4-FFF2-40B4-BE49-F238E27FC236}">
                <a16:creationId xmlns:a16="http://schemas.microsoft.com/office/drawing/2014/main" id="{39DF7ECF-47BE-CC0A-AA6F-2DE8C83E7546}"/>
              </a:ext>
            </a:extLst>
          </p:cNvPr>
          <p:cNvSpPr txBox="1"/>
          <p:nvPr/>
        </p:nvSpPr>
        <p:spPr>
          <a:xfrm>
            <a:off x="179512" y="3207138"/>
            <a:ext cx="309634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Planning / trying out what you have learned</a:t>
            </a:r>
          </a:p>
        </p:txBody>
      </p:sp>
      <p:sp>
        <p:nvSpPr>
          <p:cNvPr id="13" name="Bent Arrow 5">
            <a:extLst>
              <a:ext uri="{FF2B5EF4-FFF2-40B4-BE49-F238E27FC236}">
                <a16:creationId xmlns:a16="http://schemas.microsoft.com/office/drawing/2014/main" id="{D8E69B97-36EC-5162-7168-CA2ECD451B7C}"/>
              </a:ext>
            </a:extLst>
          </p:cNvPr>
          <p:cNvSpPr/>
          <p:nvPr/>
        </p:nvSpPr>
        <p:spPr>
          <a:xfrm rot="5400000">
            <a:off x="6429109" y="1868603"/>
            <a:ext cx="864096" cy="75027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Bent Arrow 13">
            <a:extLst>
              <a:ext uri="{FF2B5EF4-FFF2-40B4-BE49-F238E27FC236}">
                <a16:creationId xmlns:a16="http://schemas.microsoft.com/office/drawing/2014/main" id="{2B945F23-61B5-82D5-BF8F-695BB59E3D4B}"/>
              </a:ext>
            </a:extLst>
          </p:cNvPr>
          <p:cNvSpPr/>
          <p:nvPr/>
        </p:nvSpPr>
        <p:spPr>
          <a:xfrm rot="10800000">
            <a:off x="6269995" y="4143242"/>
            <a:ext cx="864096" cy="75027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Bent Arrow 14">
            <a:extLst>
              <a:ext uri="{FF2B5EF4-FFF2-40B4-BE49-F238E27FC236}">
                <a16:creationId xmlns:a16="http://schemas.microsoft.com/office/drawing/2014/main" id="{3708266E-BB37-DF92-24CB-1E2E65CF54D1}"/>
              </a:ext>
            </a:extLst>
          </p:cNvPr>
          <p:cNvSpPr/>
          <p:nvPr/>
        </p:nvSpPr>
        <p:spPr>
          <a:xfrm rot="16200000">
            <a:off x="1748589" y="4056136"/>
            <a:ext cx="864096" cy="75027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Bent Arrow 15">
            <a:extLst>
              <a:ext uri="{FF2B5EF4-FFF2-40B4-BE49-F238E27FC236}">
                <a16:creationId xmlns:a16="http://schemas.microsoft.com/office/drawing/2014/main" id="{63155010-5AD1-EA1B-BA3C-3568BAF9BC01}"/>
              </a:ext>
            </a:extLst>
          </p:cNvPr>
          <p:cNvSpPr/>
          <p:nvPr/>
        </p:nvSpPr>
        <p:spPr>
          <a:xfrm>
            <a:off x="1907704" y="1607864"/>
            <a:ext cx="864096" cy="75027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1FF661B0-104B-D42D-C9CF-40D352B76BD3}"/>
              </a:ext>
            </a:extLst>
          </p:cNvPr>
          <p:cNvSpPr txBox="1"/>
          <p:nvPr/>
        </p:nvSpPr>
        <p:spPr>
          <a:xfrm>
            <a:off x="5293217" y="5370490"/>
            <a:ext cx="3389558"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(Kolb, 2016) </a:t>
            </a:r>
          </a:p>
        </p:txBody>
      </p:sp>
    </p:spTree>
    <p:extLst>
      <p:ext uri="{BB962C8B-B14F-4D97-AF65-F5344CB8AC3E}">
        <p14:creationId xmlns:p14="http://schemas.microsoft.com/office/powerpoint/2010/main" val="1341003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8" grpId="0"/>
      <p:bldP spid="9" grpId="0"/>
      <p:bldP spid="10" grpId="0"/>
      <p:bldP spid="11" grpId="0"/>
      <p:bldP spid="12" grpId="0"/>
      <p:bldP spid="13" grpId="0" animBg="1"/>
      <p:bldP spid="14" grpId="0" animBg="1"/>
      <p:bldP spid="15" grpId="0"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32FF1-6447-4FF9-D4F5-CA4C7D13B50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59639C10-2C2D-9C14-09CC-9C2FC47B5E07}"/>
              </a:ext>
            </a:extLst>
          </p:cNvPr>
          <p:cNvSpPr>
            <a:spLocks noGrp="1"/>
          </p:cNvSpPr>
          <p:nvPr>
            <p:ph type="title"/>
          </p:nvPr>
        </p:nvSpPr>
        <p:spPr>
          <a:xfrm>
            <a:off x="628650" y="171943"/>
            <a:ext cx="7886700" cy="858368"/>
          </a:xfrm>
        </p:spPr>
        <p:txBody>
          <a:bodyPr>
            <a:normAutofit/>
          </a:bodyPr>
          <a:lstStyle/>
          <a:p>
            <a:pPr algn="ctr"/>
            <a:r>
              <a:rPr lang="en-GB" b="1" dirty="0"/>
              <a:t>Gibbs </a:t>
            </a:r>
            <a:r>
              <a:rPr lang="en-GB" b="1"/>
              <a:t>– Cylch Adfyfyriol</a:t>
            </a:r>
            <a:endParaRPr lang="en-GB" b="1" dirty="0"/>
          </a:p>
        </p:txBody>
      </p:sp>
      <p:sp>
        <p:nvSpPr>
          <p:cNvPr id="3" name="TextBox 2">
            <a:extLst>
              <a:ext uri="{FF2B5EF4-FFF2-40B4-BE49-F238E27FC236}">
                <a16:creationId xmlns:a16="http://schemas.microsoft.com/office/drawing/2014/main" id="{D1B94EBF-4E7D-F85E-5712-D09DB9181269}"/>
              </a:ext>
            </a:extLst>
          </p:cNvPr>
          <p:cNvSpPr txBox="1"/>
          <p:nvPr/>
        </p:nvSpPr>
        <p:spPr>
          <a:xfrm>
            <a:off x="5293217" y="5370490"/>
            <a:ext cx="3389558" cy="369332"/>
          </a:xfrm>
          <a:prstGeom prst="rect">
            <a:avLst/>
          </a:prstGeom>
          <a:noFill/>
        </p:spPr>
        <p:txBody>
          <a:bodyPr wrap="square" rtlCol="0">
            <a:spAutoFit/>
          </a:bodyPr>
          <a:lstStyle/>
          <a:p>
            <a:pPr algn="r"/>
            <a:r>
              <a:rPr lang="en-GB" dirty="0"/>
              <a:t>(Gibbs, 2013) </a:t>
            </a:r>
          </a:p>
        </p:txBody>
      </p:sp>
      <p:sp>
        <p:nvSpPr>
          <p:cNvPr id="7" name="TextBox 6">
            <a:extLst>
              <a:ext uri="{FF2B5EF4-FFF2-40B4-BE49-F238E27FC236}">
                <a16:creationId xmlns:a16="http://schemas.microsoft.com/office/drawing/2014/main" id="{3620400C-CD8D-993F-F3D5-DD124CC36E6A}"/>
              </a:ext>
            </a:extLst>
          </p:cNvPr>
          <p:cNvSpPr txBox="1"/>
          <p:nvPr/>
        </p:nvSpPr>
        <p:spPr>
          <a:xfrm>
            <a:off x="2994143" y="1031108"/>
            <a:ext cx="3096344" cy="461665"/>
          </a:xfrm>
          <a:prstGeom prst="rect">
            <a:avLst/>
          </a:prstGeom>
          <a:noFill/>
        </p:spPr>
        <p:txBody>
          <a:bodyPr wrap="square" rtlCol="0">
            <a:spAutoFit/>
          </a:bodyPr>
          <a:lstStyle/>
          <a:p>
            <a:pPr algn="ctr"/>
            <a:r>
              <a:rPr lang="en-GB" sz="2400" b="1"/>
              <a:t>Disgrifiad</a:t>
            </a:r>
            <a:endParaRPr lang="en-GB" sz="2400" b="1" dirty="0"/>
          </a:p>
        </p:txBody>
      </p:sp>
      <p:sp>
        <p:nvSpPr>
          <p:cNvPr id="17" name="TextBox 16">
            <a:extLst>
              <a:ext uri="{FF2B5EF4-FFF2-40B4-BE49-F238E27FC236}">
                <a16:creationId xmlns:a16="http://schemas.microsoft.com/office/drawing/2014/main" id="{11A14B54-3ED3-A05E-E6BE-B85110FD5EA1}"/>
              </a:ext>
            </a:extLst>
          </p:cNvPr>
          <p:cNvSpPr txBox="1"/>
          <p:nvPr/>
        </p:nvSpPr>
        <p:spPr>
          <a:xfrm>
            <a:off x="3498199" y="1463156"/>
            <a:ext cx="2160240" cy="707886"/>
          </a:xfrm>
          <a:prstGeom prst="rect">
            <a:avLst/>
          </a:prstGeom>
          <a:noFill/>
        </p:spPr>
        <p:txBody>
          <a:bodyPr wrap="square" rtlCol="0">
            <a:spAutoFit/>
          </a:bodyPr>
          <a:lstStyle/>
          <a:p>
            <a:pPr algn="ctr"/>
            <a:r>
              <a:rPr lang="en-GB" sz="2000" i="1"/>
              <a:t>Beth ddigwyddodd?</a:t>
            </a:r>
            <a:endParaRPr lang="en-GB" sz="2000" i="1" dirty="0"/>
          </a:p>
        </p:txBody>
      </p:sp>
      <p:sp>
        <p:nvSpPr>
          <p:cNvPr id="18" name="TextBox 17">
            <a:extLst>
              <a:ext uri="{FF2B5EF4-FFF2-40B4-BE49-F238E27FC236}">
                <a16:creationId xmlns:a16="http://schemas.microsoft.com/office/drawing/2014/main" id="{55E6BCCE-9974-38A1-12C3-5E1C15E05CF4}"/>
              </a:ext>
            </a:extLst>
          </p:cNvPr>
          <p:cNvSpPr txBox="1"/>
          <p:nvPr/>
        </p:nvSpPr>
        <p:spPr>
          <a:xfrm>
            <a:off x="5586431" y="1679180"/>
            <a:ext cx="3096344" cy="461665"/>
          </a:xfrm>
          <a:prstGeom prst="rect">
            <a:avLst/>
          </a:prstGeom>
          <a:noFill/>
        </p:spPr>
        <p:txBody>
          <a:bodyPr wrap="square" rtlCol="0">
            <a:spAutoFit/>
          </a:bodyPr>
          <a:lstStyle/>
          <a:p>
            <a:pPr algn="ctr"/>
            <a:r>
              <a:rPr lang="en-GB" sz="2400" b="1"/>
              <a:t>Teimladau</a:t>
            </a:r>
            <a:endParaRPr lang="en-GB" sz="2400" b="1" dirty="0"/>
          </a:p>
        </p:txBody>
      </p:sp>
      <p:sp>
        <p:nvSpPr>
          <p:cNvPr id="19" name="TextBox 18">
            <a:extLst>
              <a:ext uri="{FF2B5EF4-FFF2-40B4-BE49-F238E27FC236}">
                <a16:creationId xmlns:a16="http://schemas.microsoft.com/office/drawing/2014/main" id="{24F9F2E4-8827-0F3F-E89B-F6CB004E31F1}"/>
              </a:ext>
            </a:extLst>
          </p:cNvPr>
          <p:cNvSpPr txBox="1"/>
          <p:nvPr/>
        </p:nvSpPr>
        <p:spPr>
          <a:xfrm>
            <a:off x="5946471" y="2111228"/>
            <a:ext cx="2448272" cy="1015663"/>
          </a:xfrm>
          <a:prstGeom prst="rect">
            <a:avLst/>
          </a:prstGeom>
          <a:noFill/>
        </p:spPr>
        <p:txBody>
          <a:bodyPr wrap="square" rtlCol="0">
            <a:spAutoFit/>
          </a:bodyPr>
          <a:lstStyle/>
          <a:p>
            <a:pPr algn="ctr"/>
            <a:r>
              <a:rPr lang="en-GB" sz="2000" i="1"/>
              <a:t>Beth oeddech chi'n ei feddwl neu’n ei deimlo?</a:t>
            </a:r>
            <a:endParaRPr lang="en-GB" sz="2000" i="1" dirty="0"/>
          </a:p>
        </p:txBody>
      </p:sp>
      <p:sp>
        <p:nvSpPr>
          <p:cNvPr id="20" name="TextBox 19">
            <a:extLst>
              <a:ext uri="{FF2B5EF4-FFF2-40B4-BE49-F238E27FC236}">
                <a16:creationId xmlns:a16="http://schemas.microsoft.com/office/drawing/2014/main" id="{B7B80808-E27E-C00D-180C-C014520D84AA}"/>
              </a:ext>
            </a:extLst>
          </p:cNvPr>
          <p:cNvSpPr txBox="1"/>
          <p:nvPr/>
        </p:nvSpPr>
        <p:spPr>
          <a:xfrm>
            <a:off x="5586431" y="3389949"/>
            <a:ext cx="3096344" cy="461665"/>
          </a:xfrm>
          <a:prstGeom prst="rect">
            <a:avLst/>
          </a:prstGeom>
          <a:noFill/>
        </p:spPr>
        <p:txBody>
          <a:bodyPr wrap="square" rtlCol="0">
            <a:spAutoFit/>
          </a:bodyPr>
          <a:lstStyle/>
          <a:p>
            <a:pPr algn="ctr"/>
            <a:r>
              <a:rPr lang="en-GB" sz="2400" b="1"/>
              <a:t>Gwerthusiad</a:t>
            </a:r>
            <a:endParaRPr lang="en-GB" sz="2400" b="1" dirty="0"/>
          </a:p>
        </p:txBody>
      </p:sp>
      <p:sp>
        <p:nvSpPr>
          <p:cNvPr id="21" name="TextBox 20">
            <a:extLst>
              <a:ext uri="{FF2B5EF4-FFF2-40B4-BE49-F238E27FC236}">
                <a16:creationId xmlns:a16="http://schemas.microsoft.com/office/drawing/2014/main" id="{63658947-E1A3-0A36-191B-47E5098AEADD}"/>
              </a:ext>
            </a:extLst>
          </p:cNvPr>
          <p:cNvSpPr txBox="1"/>
          <p:nvPr/>
        </p:nvSpPr>
        <p:spPr>
          <a:xfrm>
            <a:off x="5946471" y="3767412"/>
            <a:ext cx="2448272" cy="1015663"/>
          </a:xfrm>
          <a:prstGeom prst="rect">
            <a:avLst/>
          </a:prstGeom>
          <a:noFill/>
        </p:spPr>
        <p:txBody>
          <a:bodyPr wrap="square" rtlCol="0">
            <a:spAutoFit/>
          </a:bodyPr>
          <a:lstStyle/>
          <a:p>
            <a:pPr algn="ctr"/>
            <a:r>
              <a:rPr lang="en-GB" sz="2000" i="1"/>
              <a:t>Beth oedd yn dda neu'n ddrwg am y profiad?</a:t>
            </a:r>
            <a:endParaRPr lang="en-GB" sz="2000" i="1" dirty="0"/>
          </a:p>
        </p:txBody>
      </p:sp>
      <p:sp>
        <p:nvSpPr>
          <p:cNvPr id="22" name="TextBox 21">
            <a:extLst>
              <a:ext uri="{FF2B5EF4-FFF2-40B4-BE49-F238E27FC236}">
                <a16:creationId xmlns:a16="http://schemas.microsoft.com/office/drawing/2014/main" id="{8AAFA449-3C47-6200-522D-F7C9D5BDA9C8}"/>
              </a:ext>
            </a:extLst>
          </p:cNvPr>
          <p:cNvSpPr txBox="1"/>
          <p:nvPr/>
        </p:nvSpPr>
        <p:spPr>
          <a:xfrm>
            <a:off x="2994143" y="4410255"/>
            <a:ext cx="3096344" cy="461665"/>
          </a:xfrm>
          <a:prstGeom prst="rect">
            <a:avLst/>
          </a:prstGeom>
          <a:noFill/>
        </p:spPr>
        <p:txBody>
          <a:bodyPr wrap="square" rtlCol="0">
            <a:spAutoFit/>
          </a:bodyPr>
          <a:lstStyle/>
          <a:p>
            <a:pPr algn="ctr"/>
            <a:r>
              <a:rPr lang="en-GB" sz="2400" b="1"/>
              <a:t>Dadansoddiad</a:t>
            </a:r>
            <a:endParaRPr lang="en-GB" sz="2400" b="1" dirty="0"/>
          </a:p>
        </p:txBody>
      </p:sp>
      <p:sp>
        <p:nvSpPr>
          <p:cNvPr id="23" name="TextBox 22">
            <a:extLst>
              <a:ext uri="{FF2B5EF4-FFF2-40B4-BE49-F238E27FC236}">
                <a16:creationId xmlns:a16="http://schemas.microsoft.com/office/drawing/2014/main" id="{61AD9D88-085E-2EC8-07A9-0BE790C77DBB}"/>
              </a:ext>
            </a:extLst>
          </p:cNvPr>
          <p:cNvSpPr txBox="1"/>
          <p:nvPr/>
        </p:nvSpPr>
        <p:spPr>
          <a:xfrm>
            <a:off x="3354183" y="4787718"/>
            <a:ext cx="2448272" cy="707886"/>
          </a:xfrm>
          <a:prstGeom prst="rect">
            <a:avLst/>
          </a:prstGeom>
          <a:noFill/>
        </p:spPr>
        <p:txBody>
          <a:bodyPr wrap="square" rtlCol="0">
            <a:spAutoFit/>
          </a:bodyPr>
          <a:lstStyle/>
          <a:p>
            <a:pPr algn="ctr"/>
            <a:r>
              <a:rPr lang="en-GB" sz="2000" i="1"/>
              <a:t>Pa synnwyr allwch chi ei wneud o'r sefyllfa?</a:t>
            </a:r>
            <a:endParaRPr lang="en-GB" sz="2000" i="1" dirty="0"/>
          </a:p>
        </p:txBody>
      </p:sp>
      <p:sp>
        <p:nvSpPr>
          <p:cNvPr id="24" name="TextBox 23">
            <a:extLst>
              <a:ext uri="{FF2B5EF4-FFF2-40B4-BE49-F238E27FC236}">
                <a16:creationId xmlns:a16="http://schemas.microsoft.com/office/drawing/2014/main" id="{DA9B2FD1-B78E-A91D-03B8-0F2CEF0B62BA}"/>
              </a:ext>
            </a:extLst>
          </p:cNvPr>
          <p:cNvSpPr txBox="1"/>
          <p:nvPr/>
        </p:nvSpPr>
        <p:spPr>
          <a:xfrm>
            <a:off x="617879" y="3402143"/>
            <a:ext cx="3096344" cy="461665"/>
          </a:xfrm>
          <a:prstGeom prst="rect">
            <a:avLst/>
          </a:prstGeom>
          <a:noFill/>
        </p:spPr>
        <p:txBody>
          <a:bodyPr wrap="square" rtlCol="0">
            <a:spAutoFit/>
          </a:bodyPr>
          <a:lstStyle/>
          <a:p>
            <a:pPr algn="ctr"/>
            <a:r>
              <a:rPr lang="en-GB" sz="2400" b="1"/>
              <a:t>Casgliad</a:t>
            </a:r>
            <a:endParaRPr lang="en-GB" sz="2400" b="1" dirty="0"/>
          </a:p>
        </p:txBody>
      </p:sp>
      <p:sp>
        <p:nvSpPr>
          <p:cNvPr id="25" name="TextBox 24">
            <a:extLst>
              <a:ext uri="{FF2B5EF4-FFF2-40B4-BE49-F238E27FC236}">
                <a16:creationId xmlns:a16="http://schemas.microsoft.com/office/drawing/2014/main" id="{D6CD3C47-BC8F-A6C1-2468-A8374373312D}"/>
              </a:ext>
            </a:extLst>
          </p:cNvPr>
          <p:cNvSpPr txBox="1"/>
          <p:nvPr/>
        </p:nvSpPr>
        <p:spPr>
          <a:xfrm>
            <a:off x="977919" y="3779606"/>
            <a:ext cx="2448272" cy="707886"/>
          </a:xfrm>
          <a:prstGeom prst="rect">
            <a:avLst/>
          </a:prstGeom>
          <a:noFill/>
        </p:spPr>
        <p:txBody>
          <a:bodyPr wrap="square" rtlCol="0">
            <a:spAutoFit/>
          </a:bodyPr>
          <a:lstStyle/>
          <a:p>
            <a:pPr algn="ctr"/>
            <a:r>
              <a:rPr lang="en-GB" sz="2000" i="1"/>
              <a:t>Beth arall allech chi fod wedi'i wneud?</a:t>
            </a:r>
            <a:endParaRPr lang="en-GB" sz="2000" i="1" dirty="0"/>
          </a:p>
        </p:txBody>
      </p:sp>
      <p:sp>
        <p:nvSpPr>
          <p:cNvPr id="26" name="TextBox 25">
            <a:extLst>
              <a:ext uri="{FF2B5EF4-FFF2-40B4-BE49-F238E27FC236}">
                <a16:creationId xmlns:a16="http://schemas.microsoft.com/office/drawing/2014/main" id="{CE90B5D2-7492-542E-6E4B-7CF5C7E77249}"/>
              </a:ext>
            </a:extLst>
          </p:cNvPr>
          <p:cNvSpPr txBox="1"/>
          <p:nvPr/>
        </p:nvSpPr>
        <p:spPr>
          <a:xfrm>
            <a:off x="595019" y="1751188"/>
            <a:ext cx="3096344" cy="461665"/>
          </a:xfrm>
          <a:prstGeom prst="rect">
            <a:avLst/>
          </a:prstGeom>
          <a:noFill/>
        </p:spPr>
        <p:txBody>
          <a:bodyPr wrap="square" rtlCol="0">
            <a:spAutoFit/>
          </a:bodyPr>
          <a:lstStyle/>
          <a:p>
            <a:pPr algn="ctr"/>
            <a:r>
              <a:rPr lang="en-GB" sz="2400" b="1"/>
              <a:t>Cynllunio</a:t>
            </a:r>
            <a:endParaRPr lang="en-GB" sz="2400" b="1" dirty="0"/>
          </a:p>
        </p:txBody>
      </p:sp>
      <p:sp>
        <p:nvSpPr>
          <p:cNvPr id="27" name="TextBox 26">
            <a:extLst>
              <a:ext uri="{FF2B5EF4-FFF2-40B4-BE49-F238E27FC236}">
                <a16:creationId xmlns:a16="http://schemas.microsoft.com/office/drawing/2014/main" id="{1473CC78-C02B-BC8B-6FF6-88B2766FA5DD}"/>
              </a:ext>
            </a:extLst>
          </p:cNvPr>
          <p:cNvSpPr txBox="1"/>
          <p:nvPr/>
        </p:nvSpPr>
        <p:spPr>
          <a:xfrm>
            <a:off x="977919" y="2128651"/>
            <a:ext cx="2448272" cy="1015663"/>
          </a:xfrm>
          <a:prstGeom prst="rect">
            <a:avLst/>
          </a:prstGeom>
          <a:noFill/>
        </p:spPr>
        <p:txBody>
          <a:bodyPr wrap="square" rtlCol="0">
            <a:spAutoFit/>
          </a:bodyPr>
          <a:lstStyle/>
          <a:p>
            <a:pPr algn="ctr"/>
            <a:r>
              <a:rPr lang="en-GB" sz="2000" i="1"/>
              <a:t>Pe bai'n digwydd eto, beth fyddech chi'n ei wneud?</a:t>
            </a:r>
            <a:endParaRPr lang="en-GB" sz="2000" i="1" dirty="0"/>
          </a:p>
        </p:txBody>
      </p:sp>
      <p:sp>
        <p:nvSpPr>
          <p:cNvPr id="28" name="Right Arrow 18">
            <a:extLst>
              <a:ext uri="{FF2B5EF4-FFF2-40B4-BE49-F238E27FC236}">
                <a16:creationId xmlns:a16="http://schemas.microsoft.com/office/drawing/2014/main" id="{53A3B446-01ED-9FE3-143B-61B4A5497E4D}"/>
              </a:ext>
            </a:extLst>
          </p:cNvPr>
          <p:cNvSpPr/>
          <p:nvPr/>
        </p:nvSpPr>
        <p:spPr>
          <a:xfrm rot="1520124">
            <a:off x="5610785" y="1613629"/>
            <a:ext cx="762190" cy="262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ight Arrow 19">
            <a:extLst>
              <a:ext uri="{FF2B5EF4-FFF2-40B4-BE49-F238E27FC236}">
                <a16:creationId xmlns:a16="http://schemas.microsoft.com/office/drawing/2014/main" id="{6728B65E-5A87-A33D-F24B-21AA793EEA93}"/>
              </a:ext>
            </a:extLst>
          </p:cNvPr>
          <p:cNvSpPr/>
          <p:nvPr/>
        </p:nvSpPr>
        <p:spPr>
          <a:xfrm rot="5400000">
            <a:off x="6924063" y="3152210"/>
            <a:ext cx="493088" cy="2880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ight Arrow 20">
            <a:extLst>
              <a:ext uri="{FF2B5EF4-FFF2-40B4-BE49-F238E27FC236}">
                <a16:creationId xmlns:a16="http://schemas.microsoft.com/office/drawing/2014/main" id="{45ED04CA-1658-B54D-C6F8-4EBF532C11A0}"/>
              </a:ext>
            </a:extLst>
          </p:cNvPr>
          <p:cNvSpPr/>
          <p:nvPr/>
        </p:nvSpPr>
        <p:spPr>
          <a:xfrm rot="9285901">
            <a:off x="5823382" y="4853484"/>
            <a:ext cx="762190" cy="262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ight Arrow 21">
            <a:extLst>
              <a:ext uri="{FF2B5EF4-FFF2-40B4-BE49-F238E27FC236}">
                <a16:creationId xmlns:a16="http://schemas.microsoft.com/office/drawing/2014/main" id="{A011D973-2165-2930-E041-EB8A669A8B0E}"/>
              </a:ext>
            </a:extLst>
          </p:cNvPr>
          <p:cNvSpPr/>
          <p:nvPr/>
        </p:nvSpPr>
        <p:spPr>
          <a:xfrm rot="12150149">
            <a:off x="2644583" y="4809624"/>
            <a:ext cx="762190" cy="262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ight Arrow 22">
            <a:extLst>
              <a:ext uri="{FF2B5EF4-FFF2-40B4-BE49-F238E27FC236}">
                <a16:creationId xmlns:a16="http://schemas.microsoft.com/office/drawing/2014/main" id="{3F58C02E-B248-0628-8EF6-4BFD110B4886}"/>
              </a:ext>
            </a:extLst>
          </p:cNvPr>
          <p:cNvSpPr/>
          <p:nvPr/>
        </p:nvSpPr>
        <p:spPr>
          <a:xfrm rot="20221468">
            <a:off x="2727028" y="1638788"/>
            <a:ext cx="762190" cy="262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ight Arrow 23">
            <a:extLst>
              <a:ext uri="{FF2B5EF4-FFF2-40B4-BE49-F238E27FC236}">
                <a16:creationId xmlns:a16="http://schemas.microsoft.com/office/drawing/2014/main" id="{2004F314-9B76-E425-BB18-B98166C185BD}"/>
              </a:ext>
            </a:extLst>
          </p:cNvPr>
          <p:cNvSpPr/>
          <p:nvPr/>
        </p:nvSpPr>
        <p:spPr>
          <a:xfrm rot="16200000">
            <a:off x="1896647" y="3168190"/>
            <a:ext cx="493088" cy="2880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1777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7" grpId="0"/>
      <p:bldP spid="18" grpId="0"/>
      <p:bldP spid="19" grpId="0"/>
      <p:bldP spid="20" grpId="0"/>
      <p:bldP spid="21" grpId="0"/>
      <p:bldP spid="22" grpId="0"/>
      <p:bldP spid="23" grpId="0"/>
      <p:bldP spid="24" grpId="0"/>
      <p:bldP spid="25" grpId="0"/>
      <p:bldP spid="26" grpId="0"/>
      <p:bldP spid="27" grpId="0"/>
      <p:bldP spid="28" grpId="0" animBg="1"/>
      <p:bldP spid="29" grpId="0" animBg="1"/>
      <p:bldP spid="30" grpId="0" animBg="1"/>
      <p:bldP spid="31" grpId="0" animBg="1"/>
      <p:bldP spid="32" grpId="0" animBg="1"/>
      <p:bldP spid="3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38868-9D31-B8A4-FC45-A4052265FA2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81497B1-8C93-7FD0-D272-ED11BAD0034D}"/>
              </a:ext>
            </a:extLst>
          </p:cNvPr>
          <p:cNvSpPr>
            <a:spLocks noGrp="1"/>
          </p:cNvSpPr>
          <p:nvPr>
            <p:ph type="title"/>
          </p:nvPr>
        </p:nvSpPr>
        <p:spPr>
          <a:xfrm>
            <a:off x="628650" y="171943"/>
            <a:ext cx="7886700" cy="858368"/>
          </a:xfrm>
        </p:spPr>
        <p:txBody>
          <a:bodyPr>
            <a:normAutofit/>
          </a:bodyPr>
          <a:lstStyle/>
          <a:p>
            <a:pPr algn="ctr"/>
            <a:r>
              <a:rPr lang="en-GB" b="1" dirty="0">
                <a:solidFill>
                  <a:schemeClr val="accent5">
                    <a:lumMod val="75000"/>
                  </a:schemeClr>
                </a:solidFill>
              </a:rPr>
              <a:t>Gibbs – Reflective Cycle</a:t>
            </a:r>
            <a:endParaRPr lang="en-GB" b="1" dirty="0"/>
          </a:p>
        </p:txBody>
      </p:sp>
      <p:sp>
        <p:nvSpPr>
          <p:cNvPr id="3" name="TextBox 2">
            <a:extLst>
              <a:ext uri="{FF2B5EF4-FFF2-40B4-BE49-F238E27FC236}">
                <a16:creationId xmlns:a16="http://schemas.microsoft.com/office/drawing/2014/main" id="{497A8CE2-EED8-8B55-7314-0D3A3F118A41}"/>
              </a:ext>
            </a:extLst>
          </p:cNvPr>
          <p:cNvSpPr txBox="1"/>
          <p:nvPr/>
        </p:nvSpPr>
        <p:spPr>
          <a:xfrm>
            <a:off x="5293217" y="5370490"/>
            <a:ext cx="3389558" cy="369332"/>
          </a:xfrm>
          <a:prstGeom prst="rect">
            <a:avLst/>
          </a:prstGeom>
          <a:noFill/>
        </p:spPr>
        <p:txBody>
          <a:bodyPr wrap="square" rtlCol="0">
            <a:spAutoFit/>
          </a:bodyPr>
          <a:lstStyle/>
          <a:p>
            <a:pPr algn="r"/>
            <a:r>
              <a:rPr lang="en-GB" dirty="0"/>
              <a:t>(Gibbs, 2013) </a:t>
            </a:r>
          </a:p>
        </p:txBody>
      </p:sp>
      <p:sp>
        <p:nvSpPr>
          <p:cNvPr id="7" name="TextBox 6">
            <a:extLst>
              <a:ext uri="{FF2B5EF4-FFF2-40B4-BE49-F238E27FC236}">
                <a16:creationId xmlns:a16="http://schemas.microsoft.com/office/drawing/2014/main" id="{9FEF85F3-1508-A53A-4E02-5CBD8B0BAC00}"/>
              </a:ext>
            </a:extLst>
          </p:cNvPr>
          <p:cNvSpPr txBox="1"/>
          <p:nvPr/>
        </p:nvSpPr>
        <p:spPr>
          <a:xfrm>
            <a:off x="2994143" y="1031108"/>
            <a:ext cx="3096344" cy="461665"/>
          </a:xfrm>
          <a:prstGeom prst="rect">
            <a:avLst/>
          </a:prstGeom>
          <a:noFill/>
        </p:spPr>
        <p:txBody>
          <a:bodyPr wrap="square" rtlCol="0">
            <a:spAutoFit/>
          </a:bodyPr>
          <a:lstStyle/>
          <a:p>
            <a:pPr algn="ctr"/>
            <a:r>
              <a:rPr lang="en-GB" sz="2400" b="1" dirty="0"/>
              <a:t>Description</a:t>
            </a:r>
          </a:p>
        </p:txBody>
      </p:sp>
      <p:sp>
        <p:nvSpPr>
          <p:cNvPr id="17" name="TextBox 16">
            <a:extLst>
              <a:ext uri="{FF2B5EF4-FFF2-40B4-BE49-F238E27FC236}">
                <a16:creationId xmlns:a16="http://schemas.microsoft.com/office/drawing/2014/main" id="{32E0CCCF-67F0-44D0-B204-1AAF5AE73B2D}"/>
              </a:ext>
            </a:extLst>
          </p:cNvPr>
          <p:cNvSpPr txBox="1"/>
          <p:nvPr/>
        </p:nvSpPr>
        <p:spPr>
          <a:xfrm>
            <a:off x="3498199" y="1463156"/>
            <a:ext cx="2160240" cy="400110"/>
          </a:xfrm>
          <a:prstGeom prst="rect">
            <a:avLst/>
          </a:prstGeom>
          <a:noFill/>
        </p:spPr>
        <p:txBody>
          <a:bodyPr wrap="square" rtlCol="0">
            <a:spAutoFit/>
          </a:bodyPr>
          <a:lstStyle/>
          <a:p>
            <a:pPr algn="ctr"/>
            <a:r>
              <a:rPr lang="en-GB" sz="2000" i="1" dirty="0"/>
              <a:t>What Happened?</a:t>
            </a:r>
          </a:p>
        </p:txBody>
      </p:sp>
      <p:sp>
        <p:nvSpPr>
          <p:cNvPr id="18" name="TextBox 17">
            <a:extLst>
              <a:ext uri="{FF2B5EF4-FFF2-40B4-BE49-F238E27FC236}">
                <a16:creationId xmlns:a16="http://schemas.microsoft.com/office/drawing/2014/main" id="{18CA21C4-8442-B4EE-FDC2-95145201A416}"/>
              </a:ext>
            </a:extLst>
          </p:cNvPr>
          <p:cNvSpPr txBox="1"/>
          <p:nvPr/>
        </p:nvSpPr>
        <p:spPr>
          <a:xfrm>
            <a:off x="5586431" y="1679180"/>
            <a:ext cx="3096344" cy="461665"/>
          </a:xfrm>
          <a:prstGeom prst="rect">
            <a:avLst/>
          </a:prstGeom>
          <a:noFill/>
        </p:spPr>
        <p:txBody>
          <a:bodyPr wrap="square" rtlCol="0">
            <a:spAutoFit/>
          </a:bodyPr>
          <a:lstStyle/>
          <a:p>
            <a:pPr algn="ctr"/>
            <a:r>
              <a:rPr lang="en-GB" sz="2400" b="1" dirty="0"/>
              <a:t>Feelings</a:t>
            </a:r>
          </a:p>
        </p:txBody>
      </p:sp>
      <p:sp>
        <p:nvSpPr>
          <p:cNvPr id="19" name="TextBox 18">
            <a:extLst>
              <a:ext uri="{FF2B5EF4-FFF2-40B4-BE49-F238E27FC236}">
                <a16:creationId xmlns:a16="http://schemas.microsoft.com/office/drawing/2014/main" id="{14738DCA-3594-2CB6-7B1A-D96AE211AFC6}"/>
              </a:ext>
            </a:extLst>
          </p:cNvPr>
          <p:cNvSpPr txBox="1"/>
          <p:nvPr/>
        </p:nvSpPr>
        <p:spPr>
          <a:xfrm>
            <a:off x="5946471" y="2111228"/>
            <a:ext cx="2448272" cy="707886"/>
          </a:xfrm>
          <a:prstGeom prst="rect">
            <a:avLst/>
          </a:prstGeom>
          <a:noFill/>
        </p:spPr>
        <p:txBody>
          <a:bodyPr wrap="square" rtlCol="0">
            <a:spAutoFit/>
          </a:bodyPr>
          <a:lstStyle/>
          <a:p>
            <a:pPr algn="ctr"/>
            <a:r>
              <a:rPr lang="en-GB" sz="2000" i="1" dirty="0"/>
              <a:t>What were you thinking or feeling?</a:t>
            </a:r>
          </a:p>
        </p:txBody>
      </p:sp>
      <p:sp>
        <p:nvSpPr>
          <p:cNvPr id="20" name="TextBox 19">
            <a:extLst>
              <a:ext uri="{FF2B5EF4-FFF2-40B4-BE49-F238E27FC236}">
                <a16:creationId xmlns:a16="http://schemas.microsoft.com/office/drawing/2014/main" id="{D8DAE830-976E-0FE8-97CC-877BE7566260}"/>
              </a:ext>
            </a:extLst>
          </p:cNvPr>
          <p:cNvSpPr txBox="1"/>
          <p:nvPr/>
        </p:nvSpPr>
        <p:spPr>
          <a:xfrm>
            <a:off x="5586431" y="3389949"/>
            <a:ext cx="3096344" cy="461665"/>
          </a:xfrm>
          <a:prstGeom prst="rect">
            <a:avLst/>
          </a:prstGeom>
          <a:noFill/>
        </p:spPr>
        <p:txBody>
          <a:bodyPr wrap="square" rtlCol="0">
            <a:spAutoFit/>
          </a:bodyPr>
          <a:lstStyle/>
          <a:p>
            <a:pPr algn="ctr"/>
            <a:r>
              <a:rPr lang="en-GB" sz="2400" b="1" dirty="0"/>
              <a:t>Evaluation</a:t>
            </a:r>
          </a:p>
        </p:txBody>
      </p:sp>
      <p:sp>
        <p:nvSpPr>
          <p:cNvPr id="21" name="TextBox 20">
            <a:extLst>
              <a:ext uri="{FF2B5EF4-FFF2-40B4-BE49-F238E27FC236}">
                <a16:creationId xmlns:a16="http://schemas.microsoft.com/office/drawing/2014/main" id="{56E4B06A-86F2-91E8-2304-96D217E52645}"/>
              </a:ext>
            </a:extLst>
          </p:cNvPr>
          <p:cNvSpPr txBox="1"/>
          <p:nvPr/>
        </p:nvSpPr>
        <p:spPr>
          <a:xfrm>
            <a:off x="5946471" y="3767412"/>
            <a:ext cx="2448272" cy="1015663"/>
          </a:xfrm>
          <a:prstGeom prst="rect">
            <a:avLst/>
          </a:prstGeom>
          <a:noFill/>
        </p:spPr>
        <p:txBody>
          <a:bodyPr wrap="square" rtlCol="0">
            <a:spAutoFit/>
          </a:bodyPr>
          <a:lstStyle/>
          <a:p>
            <a:pPr algn="ctr"/>
            <a:r>
              <a:rPr lang="en-GB" sz="2000" i="1" dirty="0"/>
              <a:t>What was good or bad about the experience?</a:t>
            </a:r>
          </a:p>
        </p:txBody>
      </p:sp>
      <p:sp>
        <p:nvSpPr>
          <p:cNvPr id="22" name="TextBox 21">
            <a:extLst>
              <a:ext uri="{FF2B5EF4-FFF2-40B4-BE49-F238E27FC236}">
                <a16:creationId xmlns:a16="http://schemas.microsoft.com/office/drawing/2014/main" id="{6C8CDC31-1527-D1B6-13C4-1150524F306B}"/>
              </a:ext>
            </a:extLst>
          </p:cNvPr>
          <p:cNvSpPr txBox="1"/>
          <p:nvPr/>
        </p:nvSpPr>
        <p:spPr>
          <a:xfrm>
            <a:off x="2994143" y="4410255"/>
            <a:ext cx="3096344" cy="461665"/>
          </a:xfrm>
          <a:prstGeom prst="rect">
            <a:avLst/>
          </a:prstGeom>
          <a:noFill/>
        </p:spPr>
        <p:txBody>
          <a:bodyPr wrap="square" rtlCol="0">
            <a:spAutoFit/>
          </a:bodyPr>
          <a:lstStyle/>
          <a:p>
            <a:pPr algn="ctr"/>
            <a:r>
              <a:rPr lang="en-GB" sz="2400" b="1" dirty="0"/>
              <a:t>Analysis</a:t>
            </a:r>
          </a:p>
        </p:txBody>
      </p:sp>
      <p:sp>
        <p:nvSpPr>
          <p:cNvPr id="23" name="TextBox 22">
            <a:extLst>
              <a:ext uri="{FF2B5EF4-FFF2-40B4-BE49-F238E27FC236}">
                <a16:creationId xmlns:a16="http://schemas.microsoft.com/office/drawing/2014/main" id="{3235FC9D-43E5-D210-9975-6546CA7C685C}"/>
              </a:ext>
            </a:extLst>
          </p:cNvPr>
          <p:cNvSpPr txBox="1"/>
          <p:nvPr/>
        </p:nvSpPr>
        <p:spPr>
          <a:xfrm>
            <a:off x="3354183" y="4787718"/>
            <a:ext cx="2448272" cy="1015663"/>
          </a:xfrm>
          <a:prstGeom prst="rect">
            <a:avLst/>
          </a:prstGeom>
          <a:noFill/>
        </p:spPr>
        <p:txBody>
          <a:bodyPr wrap="square" rtlCol="0">
            <a:spAutoFit/>
          </a:bodyPr>
          <a:lstStyle/>
          <a:p>
            <a:pPr algn="ctr"/>
            <a:r>
              <a:rPr lang="en-GB" sz="2000" i="1" dirty="0"/>
              <a:t>What sense can you make of the situation?</a:t>
            </a:r>
          </a:p>
        </p:txBody>
      </p:sp>
      <p:sp>
        <p:nvSpPr>
          <p:cNvPr id="24" name="TextBox 23">
            <a:extLst>
              <a:ext uri="{FF2B5EF4-FFF2-40B4-BE49-F238E27FC236}">
                <a16:creationId xmlns:a16="http://schemas.microsoft.com/office/drawing/2014/main" id="{8EBCDAFF-C9A9-D929-83F5-BDEE800D6DC7}"/>
              </a:ext>
            </a:extLst>
          </p:cNvPr>
          <p:cNvSpPr txBox="1"/>
          <p:nvPr/>
        </p:nvSpPr>
        <p:spPr>
          <a:xfrm>
            <a:off x="617879" y="3402143"/>
            <a:ext cx="3096344" cy="461665"/>
          </a:xfrm>
          <a:prstGeom prst="rect">
            <a:avLst/>
          </a:prstGeom>
          <a:noFill/>
        </p:spPr>
        <p:txBody>
          <a:bodyPr wrap="square" rtlCol="0">
            <a:spAutoFit/>
          </a:bodyPr>
          <a:lstStyle/>
          <a:p>
            <a:pPr algn="ctr"/>
            <a:r>
              <a:rPr lang="en-GB" sz="2400" b="1" dirty="0"/>
              <a:t>Conclusion</a:t>
            </a:r>
          </a:p>
        </p:txBody>
      </p:sp>
      <p:sp>
        <p:nvSpPr>
          <p:cNvPr id="25" name="TextBox 24">
            <a:extLst>
              <a:ext uri="{FF2B5EF4-FFF2-40B4-BE49-F238E27FC236}">
                <a16:creationId xmlns:a16="http://schemas.microsoft.com/office/drawing/2014/main" id="{4636283D-A87A-E5B8-420A-9DADF8EAC4F8}"/>
              </a:ext>
            </a:extLst>
          </p:cNvPr>
          <p:cNvSpPr txBox="1"/>
          <p:nvPr/>
        </p:nvSpPr>
        <p:spPr>
          <a:xfrm>
            <a:off x="977919" y="3779606"/>
            <a:ext cx="2448272" cy="707886"/>
          </a:xfrm>
          <a:prstGeom prst="rect">
            <a:avLst/>
          </a:prstGeom>
          <a:noFill/>
        </p:spPr>
        <p:txBody>
          <a:bodyPr wrap="square" rtlCol="0">
            <a:spAutoFit/>
          </a:bodyPr>
          <a:lstStyle/>
          <a:p>
            <a:pPr algn="ctr"/>
            <a:r>
              <a:rPr lang="en-GB" sz="2000" i="1" dirty="0"/>
              <a:t>What else could you have done?</a:t>
            </a:r>
          </a:p>
        </p:txBody>
      </p:sp>
      <p:sp>
        <p:nvSpPr>
          <p:cNvPr id="26" name="TextBox 25">
            <a:extLst>
              <a:ext uri="{FF2B5EF4-FFF2-40B4-BE49-F238E27FC236}">
                <a16:creationId xmlns:a16="http://schemas.microsoft.com/office/drawing/2014/main" id="{8C52946D-3C8A-2020-43BB-C830D86A9DF5}"/>
              </a:ext>
            </a:extLst>
          </p:cNvPr>
          <p:cNvSpPr txBox="1"/>
          <p:nvPr/>
        </p:nvSpPr>
        <p:spPr>
          <a:xfrm>
            <a:off x="617879" y="1751188"/>
            <a:ext cx="3096344" cy="461665"/>
          </a:xfrm>
          <a:prstGeom prst="rect">
            <a:avLst/>
          </a:prstGeom>
          <a:noFill/>
        </p:spPr>
        <p:txBody>
          <a:bodyPr wrap="square" rtlCol="0">
            <a:spAutoFit/>
          </a:bodyPr>
          <a:lstStyle/>
          <a:p>
            <a:pPr algn="ctr"/>
            <a:r>
              <a:rPr lang="en-GB" sz="2400" b="1" dirty="0"/>
              <a:t>Planning</a:t>
            </a:r>
          </a:p>
        </p:txBody>
      </p:sp>
      <p:sp>
        <p:nvSpPr>
          <p:cNvPr id="27" name="TextBox 26">
            <a:extLst>
              <a:ext uri="{FF2B5EF4-FFF2-40B4-BE49-F238E27FC236}">
                <a16:creationId xmlns:a16="http://schemas.microsoft.com/office/drawing/2014/main" id="{2CEBEE5C-C591-987C-0549-3B8055112904}"/>
              </a:ext>
            </a:extLst>
          </p:cNvPr>
          <p:cNvSpPr txBox="1"/>
          <p:nvPr/>
        </p:nvSpPr>
        <p:spPr>
          <a:xfrm>
            <a:off x="977919" y="2128651"/>
            <a:ext cx="2448272" cy="707886"/>
          </a:xfrm>
          <a:prstGeom prst="rect">
            <a:avLst/>
          </a:prstGeom>
          <a:noFill/>
        </p:spPr>
        <p:txBody>
          <a:bodyPr wrap="square" rtlCol="0">
            <a:spAutoFit/>
          </a:bodyPr>
          <a:lstStyle/>
          <a:p>
            <a:pPr algn="ctr"/>
            <a:r>
              <a:rPr lang="en-GB" sz="2000" i="1" dirty="0"/>
              <a:t>If it happened again what would you do?</a:t>
            </a:r>
          </a:p>
        </p:txBody>
      </p:sp>
      <p:sp>
        <p:nvSpPr>
          <p:cNvPr id="28" name="Right Arrow 18">
            <a:extLst>
              <a:ext uri="{FF2B5EF4-FFF2-40B4-BE49-F238E27FC236}">
                <a16:creationId xmlns:a16="http://schemas.microsoft.com/office/drawing/2014/main" id="{70F82733-F461-5970-0202-3A8D3964F589}"/>
              </a:ext>
            </a:extLst>
          </p:cNvPr>
          <p:cNvSpPr/>
          <p:nvPr/>
        </p:nvSpPr>
        <p:spPr>
          <a:xfrm rot="1520124">
            <a:off x="5610785" y="1613629"/>
            <a:ext cx="762190" cy="262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ight Arrow 19">
            <a:extLst>
              <a:ext uri="{FF2B5EF4-FFF2-40B4-BE49-F238E27FC236}">
                <a16:creationId xmlns:a16="http://schemas.microsoft.com/office/drawing/2014/main" id="{E01C3B8B-5CEE-9225-8165-B0E8B017CD38}"/>
              </a:ext>
            </a:extLst>
          </p:cNvPr>
          <p:cNvSpPr/>
          <p:nvPr/>
        </p:nvSpPr>
        <p:spPr>
          <a:xfrm rot="5400000">
            <a:off x="6924063" y="2975323"/>
            <a:ext cx="493088" cy="2880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ight Arrow 20">
            <a:extLst>
              <a:ext uri="{FF2B5EF4-FFF2-40B4-BE49-F238E27FC236}">
                <a16:creationId xmlns:a16="http://schemas.microsoft.com/office/drawing/2014/main" id="{31E32DF9-838A-F5FA-9707-171A37D75818}"/>
              </a:ext>
            </a:extLst>
          </p:cNvPr>
          <p:cNvSpPr/>
          <p:nvPr/>
        </p:nvSpPr>
        <p:spPr>
          <a:xfrm rot="9285901">
            <a:off x="5823382" y="4853484"/>
            <a:ext cx="762190" cy="262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ight Arrow 21">
            <a:extLst>
              <a:ext uri="{FF2B5EF4-FFF2-40B4-BE49-F238E27FC236}">
                <a16:creationId xmlns:a16="http://schemas.microsoft.com/office/drawing/2014/main" id="{9C7ABBC9-18DA-7716-5AA2-9A231099FE37}"/>
              </a:ext>
            </a:extLst>
          </p:cNvPr>
          <p:cNvSpPr/>
          <p:nvPr/>
        </p:nvSpPr>
        <p:spPr>
          <a:xfrm rot="12150149">
            <a:off x="2644583" y="4809624"/>
            <a:ext cx="762190" cy="262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ight Arrow 22">
            <a:extLst>
              <a:ext uri="{FF2B5EF4-FFF2-40B4-BE49-F238E27FC236}">
                <a16:creationId xmlns:a16="http://schemas.microsoft.com/office/drawing/2014/main" id="{3C3BBC52-456F-8329-9DE7-C5214C4AFC4D}"/>
              </a:ext>
            </a:extLst>
          </p:cNvPr>
          <p:cNvSpPr/>
          <p:nvPr/>
        </p:nvSpPr>
        <p:spPr>
          <a:xfrm rot="20221468">
            <a:off x="2727028" y="1638788"/>
            <a:ext cx="762190" cy="2620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ight Arrow 23">
            <a:extLst>
              <a:ext uri="{FF2B5EF4-FFF2-40B4-BE49-F238E27FC236}">
                <a16:creationId xmlns:a16="http://schemas.microsoft.com/office/drawing/2014/main" id="{0BF017AA-8C8E-1A21-C210-511727463C41}"/>
              </a:ext>
            </a:extLst>
          </p:cNvPr>
          <p:cNvSpPr/>
          <p:nvPr/>
        </p:nvSpPr>
        <p:spPr>
          <a:xfrm rot="16200000">
            <a:off x="1919506" y="2959668"/>
            <a:ext cx="493088" cy="2880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77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7" grpId="0"/>
      <p:bldP spid="18" grpId="0"/>
      <p:bldP spid="19" grpId="0"/>
      <p:bldP spid="20" grpId="0"/>
      <p:bldP spid="21" grpId="0"/>
      <p:bldP spid="22" grpId="0"/>
      <p:bldP spid="23" grpId="0"/>
      <p:bldP spid="24" grpId="0"/>
      <p:bldP spid="25" grpId="0"/>
      <p:bldP spid="26" grpId="0"/>
      <p:bldP spid="27" grpId="0"/>
      <p:bldP spid="28" grpId="0" animBg="1"/>
      <p:bldP spid="29" grpId="0" animBg="1"/>
      <p:bldP spid="30" grpId="0" animBg="1"/>
      <p:bldP spid="31" grpId="0" animBg="1"/>
      <p:bldP spid="32" grpId="0" animBg="1"/>
      <p:bldP spid="3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8289C-0378-8F00-3C9D-128C4267346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5A76D478-3C19-D574-A1E5-6C6DF69324B1}"/>
              </a:ext>
            </a:extLst>
          </p:cNvPr>
          <p:cNvSpPr>
            <a:spLocks noGrp="1"/>
          </p:cNvSpPr>
          <p:nvPr>
            <p:ph type="title"/>
          </p:nvPr>
        </p:nvSpPr>
        <p:spPr>
          <a:xfrm>
            <a:off x="628650" y="159063"/>
            <a:ext cx="7886700" cy="871247"/>
          </a:xfrm>
        </p:spPr>
        <p:txBody>
          <a:bodyPr>
            <a:normAutofit fontScale="90000"/>
          </a:bodyPr>
          <a:lstStyle/>
          <a:p>
            <a:pPr algn="ctr"/>
            <a:r>
              <a:rPr lang="en-GB" b="1" dirty="0">
                <a:solidFill>
                  <a:schemeClr val="accent5">
                    <a:lumMod val="75000"/>
                  </a:schemeClr>
                </a:solidFill>
              </a:rPr>
              <a:t>O’Donnell </a:t>
            </a:r>
            <a:r>
              <a:rPr lang="en-GB" b="1" i="1" dirty="0">
                <a:solidFill>
                  <a:schemeClr val="accent5">
                    <a:lumMod val="75000"/>
                  </a:schemeClr>
                </a:solidFill>
              </a:rPr>
              <a:t>et </a:t>
            </a:r>
            <a:r>
              <a:rPr lang="en-GB" b="1" i="1">
                <a:solidFill>
                  <a:schemeClr val="accent5">
                    <a:lumMod val="75000"/>
                  </a:schemeClr>
                </a:solidFill>
              </a:rPr>
              <a:t>al</a:t>
            </a:r>
            <a:r>
              <a:rPr lang="en-GB" b="1">
                <a:solidFill>
                  <a:schemeClr val="accent5">
                    <a:lumMod val="75000"/>
                  </a:schemeClr>
                </a:solidFill>
              </a:rPr>
              <a:t> </a:t>
            </a:r>
            <a:br>
              <a:rPr lang="en-GB" b="1">
                <a:solidFill>
                  <a:schemeClr val="accent5">
                    <a:lumMod val="75000"/>
                  </a:schemeClr>
                </a:solidFill>
              </a:rPr>
            </a:br>
            <a:r>
              <a:rPr lang="en-GB" b="1">
                <a:solidFill>
                  <a:schemeClr val="accent5">
                    <a:lumMod val="75000"/>
                  </a:schemeClr>
                </a:solidFill>
              </a:rPr>
              <a:t>Adfyfyrio er mwyn Gweithredu</a:t>
            </a:r>
            <a:endParaRPr lang="en-GB" b="1" dirty="0"/>
          </a:p>
        </p:txBody>
      </p:sp>
      <p:sp>
        <p:nvSpPr>
          <p:cNvPr id="2" name="TextBox 1">
            <a:extLst>
              <a:ext uri="{FF2B5EF4-FFF2-40B4-BE49-F238E27FC236}">
                <a16:creationId xmlns:a16="http://schemas.microsoft.com/office/drawing/2014/main" id="{7F7E1D66-4638-9E38-D338-91945797F041}"/>
              </a:ext>
            </a:extLst>
          </p:cNvPr>
          <p:cNvSpPr txBox="1"/>
          <p:nvPr/>
        </p:nvSpPr>
        <p:spPr>
          <a:xfrm>
            <a:off x="5293217" y="5370490"/>
            <a:ext cx="3389558" cy="369332"/>
          </a:xfrm>
          <a:prstGeom prst="rect">
            <a:avLst/>
          </a:prstGeom>
          <a:noFill/>
        </p:spPr>
        <p:txBody>
          <a:bodyPr wrap="square" rtlCol="0">
            <a:spAutoFit/>
          </a:bodyPr>
          <a:lstStyle/>
          <a:p>
            <a:pPr algn="r"/>
            <a:r>
              <a:rPr lang="en-GB" dirty="0"/>
              <a:t>(O’Donnell </a:t>
            </a:r>
            <a:r>
              <a:rPr lang="en-GB" i="1" dirty="0"/>
              <a:t>et al</a:t>
            </a:r>
            <a:r>
              <a:rPr lang="en-GB" dirty="0"/>
              <a:t>, 2012) </a:t>
            </a:r>
          </a:p>
        </p:txBody>
      </p:sp>
      <p:sp>
        <p:nvSpPr>
          <p:cNvPr id="4" name="TextBox 3">
            <a:extLst>
              <a:ext uri="{FF2B5EF4-FFF2-40B4-BE49-F238E27FC236}">
                <a16:creationId xmlns:a16="http://schemas.microsoft.com/office/drawing/2014/main" id="{8CD522B0-8646-B6B3-78E6-D078A2F48970}"/>
              </a:ext>
            </a:extLst>
          </p:cNvPr>
          <p:cNvSpPr txBox="1"/>
          <p:nvPr/>
        </p:nvSpPr>
        <p:spPr>
          <a:xfrm>
            <a:off x="2994143" y="1031108"/>
            <a:ext cx="3096344" cy="830997"/>
          </a:xfrm>
          <a:prstGeom prst="rect">
            <a:avLst/>
          </a:prstGeom>
          <a:noFill/>
        </p:spPr>
        <p:txBody>
          <a:bodyPr wrap="square" rtlCol="0">
            <a:spAutoFit/>
          </a:bodyPr>
          <a:lstStyle/>
          <a:p>
            <a:pPr algn="ctr"/>
            <a:r>
              <a:rPr lang="en-GB" sz="2400" b="1"/>
              <a:t>Gwneud sylw am Brofiad</a:t>
            </a:r>
            <a:endParaRPr lang="en-GB" sz="2400" b="1" dirty="0"/>
          </a:p>
        </p:txBody>
      </p:sp>
      <p:sp>
        <p:nvSpPr>
          <p:cNvPr id="6" name="TextBox 5">
            <a:extLst>
              <a:ext uri="{FF2B5EF4-FFF2-40B4-BE49-F238E27FC236}">
                <a16:creationId xmlns:a16="http://schemas.microsoft.com/office/drawing/2014/main" id="{3A47CB7F-8559-7D29-2026-EC3D23DDDF67}"/>
              </a:ext>
            </a:extLst>
          </p:cNvPr>
          <p:cNvSpPr txBox="1"/>
          <p:nvPr/>
        </p:nvSpPr>
        <p:spPr>
          <a:xfrm>
            <a:off x="3462195" y="1929455"/>
            <a:ext cx="2160240" cy="707886"/>
          </a:xfrm>
          <a:prstGeom prst="rect">
            <a:avLst/>
          </a:prstGeom>
          <a:noFill/>
        </p:spPr>
        <p:txBody>
          <a:bodyPr wrap="square" rtlCol="0">
            <a:spAutoFit/>
          </a:bodyPr>
          <a:lstStyle/>
          <a:p>
            <a:pPr algn="ctr"/>
            <a:r>
              <a:rPr lang="en-GB" sz="2000" i="1"/>
              <a:t>Cefais hi’n anodd i ………</a:t>
            </a:r>
            <a:endParaRPr lang="en-GB" sz="2000" i="1" dirty="0"/>
          </a:p>
        </p:txBody>
      </p:sp>
      <p:sp>
        <p:nvSpPr>
          <p:cNvPr id="8" name="TextBox 7">
            <a:extLst>
              <a:ext uri="{FF2B5EF4-FFF2-40B4-BE49-F238E27FC236}">
                <a16:creationId xmlns:a16="http://schemas.microsoft.com/office/drawing/2014/main" id="{5FCA20C8-6422-9B49-27D6-847E8237FC90}"/>
              </a:ext>
            </a:extLst>
          </p:cNvPr>
          <p:cNvSpPr txBox="1"/>
          <p:nvPr/>
        </p:nvSpPr>
        <p:spPr>
          <a:xfrm>
            <a:off x="5766451" y="2199665"/>
            <a:ext cx="3096344" cy="461665"/>
          </a:xfrm>
          <a:prstGeom prst="rect">
            <a:avLst/>
          </a:prstGeom>
          <a:noFill/>
        </p:spPr>
        <p:txBody>
          <a:bodyPr wrap="square" rtlCol="0">
            <a:spAutoFit/>
          </a:bodyPr>
          <a:lstStyle/>
          <a:p>
            <a:pPr algn="ctr"/>
            <a:r>
              <a:rPr lang="en-GB" sz="2400" b="1"/>
              <a:t>Adfyfyrio</a:t>
            </a:r>
            <a:endParaRPr lang="en-GB" sz="2400" b="1" dirty="0"/>
          </a:p>
        </p:txBody>
      </p:sp>
      <p:sp>
        <p:nvSpPr>
          <p:cNvPr id="9" name="TextBox 8">
            <a:extLst>
              <a:ext uri="{FF2B5EF4-FFF2-40B4-BE49-F238E27FC236}">
                <a16:creationId xmlns:a16="http://schemas.microsoft.com/office/drawing/2014/main" id="{BCE6FA95-B180-652B-095C-2734E416C9A6}"/>
              </a:ext>
            </a:extLst>
          </p:cNvPr>
          <p:cNvSpPr txBox="1"/>
          <p:nvPr/>
        </p:nvSpPr>
        <p:spPr>
          <a:xfrm>
            <a:off x="6090487" y="2594180"/>
            <a:ext cx="2448272" cy="707886"/>
          </a:xfrm>
          <a:prstGeom prst="rect">
            <a:avLst/>
          </a:prstGeom>
          <a:noFill/>
        </p:spPr>
        <p:txBody>
          <a:bodyPr wrap="square" rtlCol="0">
            <a:spAutoFit/>
          </a:bodyPr>
          <a:lstStyle/>
          <a:p>
            <a:pPr algn="ctr"/>
            <a:r>
              <a:rPr lang="en-GB" sz="2000" i="1"/>
              <a:t>Enghraifft o beth yw hyn?</a:t>
            </a:r>
            <a:endParaRPr lang="en-GB" sz="2000" i="1" dirty="0"/>
          </a:p>
        </p:txBody>
      </p:sp>
      <p:sp>
        <p:nvSpPr>
          <p:cNvPr id="10" name="TextBox 9">
            <a:extLst>
              <a:ext uri="{FF2B5EF4-FFF2-40B4-BE49-F238E27FC236}">
                <a16:creationId xmlns:a16="http://schemas.microsoft.com/office/drawing/2014/main" id="{496E0F22-3280-009D-94E6-3707E5119014}"/>
              </a:ext>
            </a:extLst>
          </p:cNvPr>
          <p:cNvSpPr txBox="1"/>
          <p:nvPr/>
        </p:nvSpPr>
        <p:spPr>
          <a:xfrm>
            <a:off x="4809329" y="3890397"/>
            <a:ext cx="3096344" cy="461665"/>
          </a:xfrm>
          <a:prstGeom prst="rect">
            <a:avLst/>
          </a:prstGeom>
          <a:noFill/>
        </p:spPr>
        <p:txBody>
          <a:bodyPr wrap="square" rtlCol="0">
            <a:spAutoFit/>
          </a:bodyPr>
          <a:lstStyle/>
          <a:p>
            <a:pPr algn="ctr"/>
            <a:r>
              <a:rPr lang="en-GB" sz="2400" b="1"/>
              <a:t>Casglu gwybodaeth</a:t>
            </a:r>
            <a:endParaRPr lang="en-GB" sz="2400" b="1" dirty="0"/>
          </a:p>
        </p:txBody>
      </p:sp>
      <p:sp>
        <p:nvSpPr>
          <p:cNvPr id="11" name="TextBox 10">
            <a:extLst>
              <a:ext uri="{FF2B5EF4-FFF2-40B4-BE49-F238E27FC236}">
                <a16:creationId xmlns:a16="http://schemas.microsoft.com/office/drawing/2014/main" id="{FF091A8D-586B-FD17-E505-258AC152B4BA}"/>
              </a:ext>
            </a:extLst>
          </p:cNvPr>
          <p:cNvSpPr txBox="1"/>
          <p:nvPr/>
        </p:nvSpPr>
        <p:spPr>
          <a:xfrm>
            <a:off x="5133365" y="4391618"/>
            <a:ext cx="2448272" cy="1015663"/>
          </a:xfrm>
          <a:prstGeom prst="rect">
            <a:avLst/>
          </a:prstGeom>
          <a:noFill/>
        </p:spPr>
        <p:txBody>
          <a:bodyPr wrap="square" rtlCol="0">
            <a:spAutoFit/>
          </a:bodyPr>
          <a:lstStyle/>
          <a:p>
            <a:pPr algn="ctr"/>
            <a:r>
              <a:rPr lang="en-GB" sz="2000" i="1"/>
              <a:t>Pa wybodaeth sydd ei hangen arnaf i ddeall hyn?</a:t>
            </a:r>
            <a:endParaRPr lang="en-GB" sz="2000" i="1" dirty="0"/>
          </a:p>
        </p:txBody>
      </p:sp>
      <p:sp>
        <p:nvSpPr>
          <p:cNvPr id="12" name="TextBox 11">
            <a:extLst>
              <a:ext uri="{FF2B5EF4-FFF2-40B4-BE49-F238E27FC236}">
                <a16:creationId xmlns:a16="http://schemas.microsoft.com/office/drawing/2014/main" id="{542CAD9C-F06C-172A-3F4A-00E26A8C1135}"/>
              </a:ext>
            </a:extLst>
          </p:cNvPr>
          <p:cNvSpPr txBox="1"/>
          <p:nvPr/>
        </p:nvSpPr>
        <p:spPr>
          <a:xfrm>
            <a:off x="1712985" y="3738674"/>
            <a:ext cx="3096344" cy="830997"/>
          </a:xfrm>
          <a:prstGeom prst="rect">
            <a:avLst/>
          </a:prstGeom>
          <a:noFill/>
        </p:spPr>
        <p:txBody>
          <a:bodyPr wrap="square" rtlCol="0">
            <a:spAutoFit/>
          </a:bodyPr>
          <a:lstStyle/>
          <a:p>
            <a:pPr algn="ctr"/>
            <a:r>
              <a:rPr lang="en-GB" sz="2400" b="1"/>
              <a:t>Gwneud Penderfyniadau</a:t>
            </a:r>
            <a:endParaRPr lang="en-GB" sz="2400" b="1" dirty="0"/>
          </a:p>
        </p:txBody>
      </p:sp>
      <p:sp>
        <p:nvSpPr>
          <p:cNvPr id="13" name="TextBox 12">
            <a:extLst>
              <a:ext uri="{FF2B5EF4-FFF2-40B4-BE49-F238E27FC236}">
                <a16:creationId xmlns:a16="http://schemas.microsoft.com/office/drawing/2014/main" id="{5C5724E8-331D-9221-DEFB-6832687CF7E8}"/>
              </a:ext>
            </a:extLst>
          </p:cNvPr>
          <p:cNvSpPr txBox="1"/>
          <p:nvPr/>
        </p:nvSpPr>
        <p:spPr>
          <a:xfrm>
            <a:off x="2115061" y="4360304"/>
            <a:ext cx="2448272" cy="1631216"/>
          </a:xfrm>
          <a:prstGeom prst="rect">
            <a:avLst/>
          </a:prstGeom>
          <a:noFill/>
        </p:spPr>
        <p:txBody>
          <a:bodyPr wrap="square" rtlCol="0">
            <a:spAutoFit/>
          </a:bodyPr>
          <a:lstStyle/>
          <a:p>
            <a:pPr algn="ctr"/>
            <a:r>
              <a:rPr lang="en-GB" sz="2000" i="1"/>
              <a:t>O ystyried yr hyn rydw i wedi’i ddysgu, beth yw'r esboniad gorau am yr hyn a ddigwyddodd?</a:t>
            </a:r>
            <a:endParaRPr lang="en-GB" sz="2000" i="1" dirty="0"/>
          </a:p>
        </p:txBody>
      </p:sp>
      <p:sp>
        <p:nvSpPr>
          <p:cNvPr id="14" name="TextBox 13">
            <a:extLst>
              <a:ext uri="{FF2B5EF4-FFF2-40B4-BE49-F238E27FC236}">
                <a16:creationId xmlns:a16="http://schemas.microsoft.com/office/drawing/2014/main" id="{DA28846F-4BB6-7D01-EAAD-6E2374A6E5ED}"/>
              </a:ext>
            </a:extLst>
          </p:cNvPr>
          <p:cNvSpPr txBox="1"/>
          <p:nvPr/>
        </p:nvSpPr>
        <p:spPr>
          <a:xfrm>
            <a:off x="365851" y="2107189"/>
            <a:ext cx="3096344" cy="461665"/>
          </a:xfrm>
          <a:prstGeom prst="rect">
            <a:avLst/>
          </a:prstGeom>
          <a:noFill/>
        </p:spPr>
        <p:txBody>
          <a:bodyPr wrap="square" rtlCol="0">
            <a:spAutoFit/>
          </a:bodyPr>
          <a:lstStyle/>
          <a:p>
            <a:pPr algn="ctr"/>
            <a:r>
              <a:rPr lang="en-GB" sz="2400" b="1"/>
              <a:t>Gwerthuso</a:t>
            </a:r>
            <a:endParaRPr lang="en-GB" sz="2400" b="1" dirty="0"/>
          </a:p>
        </p:txBody>
      </p:sp>
      <p:sp>
        <p:nvSpPr>
          <p:cNvPr id="15" name="TextBox 14">
            <a:extLst>
              <a:ext uri="{FF2B5EF4-FFF2-40B4-BE49-F238E27FC236}">
                <a16:creationId xmlns:a16="http://schemas.microsoft.com/office/drawing/2014/main" id="{E99787AB-F4A2-92F9-5CDF-828C3425AA8E}"/>
              </a:ext>
            </a:extLst>
          </p:cNvPr>
          <p:cNvSpPr txBox="1"/>
          <p:nvPr/>
        </p:nvSpPr>
        <p:spPr>
          <a:xfrm>
            <a:off x="727676" y="2516966"/>
            <a:ext cx="2448272" cy="1015663"/>
          </a:xfrm>
          <a:prstGeom prst="rect">
            <a:avLst/>
          </a:prstGeom>
          <a:noFill/>
        </p:spPr>
        <p:txBody>
          <a:bodyPr wrap="square" rtlCol="0">
            <a:spAutoFit/>
          </a:bodyPr>
          <a:lstStyle/>
          <a:p>
            <a:pPr algn="ctr"/>
            <a:r>
              <a:rPr lang="en-GB" sz="2000" i="1"/>
              <a:t>Beth fyddai'r peth gorau i'w wneud os bydd yn digwydd eto?</a:t>
            </a:r>
            <a:endParaRPr lang="en-GB" sz="2000" i="1" dirty="0"/>
          </a:p>
        </p:txBody>
      </p:sp>
      <p:sp>
        <p:nvSpPr>
          <p:cNvPr id="16" name="Right Arrow 18">
            <a:extLst>
              <a:ext uri="{FF2B5EF4-FFF2-40B4-BE49-F238E27FC236}">
                <a16:creationId xmlns:a16="http://schemas.microsoft.com/office/drawing/2014/main" id="{FDC2C5A7-921B-3D87-C956-BC5F246771CD}"/>
              </a:ext>
            </a:extLst>
          </p:cNvPr>
          <p:cNvSpPr/>
          <p:nvPr/>
        </p:nvSpPr>
        <p:spPr>
          <a:xfrm rot="2301060">
            <a:off x="5921083" y="1673125"/>
            <a:ext cx="573324" cy="2393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9">
            <a:extLst>
              <a:ext uri="{FF2B5EF4-FFF2-40B4-BE49-F238E27FC236}">
                <a16:creationId xmlns:a16="http://schemas.microsoft.com/office/drawing/2014/main" id="{7882E5F3-2A5C-1F94-31A8-68A747BFC81C}"/>
              </a:ext>
            </a:extLst>
          </p:cNvPr>
          <p:cNvSpPr/>
          <p:nvPr/>
        </p:nvSpPr>
        <p:spPr>
          <a:xfrm rot="13680795">
            <a:off x="1667478" y="3697617"/>
            <a:ext cx="493088" cy="2880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ight Arrow 20">
            <a:extLst>
              <a:ext uri="{FF2B5EF4-FFF2-40B4-BE49-F238E27FC236}">
                <a16:creationId xmlns:a16="http://schemas.microsoft.com/office/drawing/2014/main" id="{BFAE7B6C-C248-4BE3-7C90-4BF03DC91DEB}"/>
              </a:ext>
            </a:extLst>
          </p:cNvPr>
          <p:cNvSpPr/>
          <p:nvPr/>
        </p:nvSpPr>
        <p:spPr>
          <a:xfrm rot="7824467">
            <a:off x="6854900" y="3443967"/>
            <a:ext cx="509525" cy="2641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ight Arrow 21">
            <a:extLst>
              <a:ext uri="{FF2B5EF4-FFF2-40B4-BE49-F238E27FC236}">
                <a16:creationId xmlns:a16="http://schemas.microsoft.com/office/drawing/2014/main" id="{2841474A-AFEF-D7F9-348B-CBEC7CCDF961}"/>
              </a:ext>
            </a:extLst>
          </p:cNvPr>
          <p:cNvSpPr/>
          <p:nvPr/>
        </p:nvSpPr>
        <p:spPr>
          <a:xfrm rot="10800000">
            <a:off x="4563333" y="4771937"/>
            <a:ext cx="570032" cy="26207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89264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P spid="10" grpId="0"/>
      <p:bldP spid="11" grpId="0"/>
      <p:bldP spid="12" grpId="0"/>
      <p:bldP spid="13" grpId="0"/>
      <p:bldP spid="14" grpId="0"/>
      <p:bldP spid="15" grpId="0"/>
      <p:bldP spid="16" grpId="0" animBg="1"/>
      <p:bldP spid="17" grpId="0" animBg="1"/>
      <p:bldP spid="18" grpId="0"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5F7C1-804D-91B9-DD01-B1B97BD5B86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2D784B77-05C4-8638-EF07-5181157F4B7E}"/>
              </a:ext>
            </a:extLst>
          </p:cNvPr>
          <p:cNvSpPr>
            <a:spLocks noGrp="1"/>
          </p:cNvSpPr>
          <p:nvPr>
            <p:ph type="title"/>
          </p:nvPr>
        </p:nvSpPr>
        <p:spPr>
          <a:xfrm>
            <a:off x="628650" y="159063"/>
            <a:ext cx="7886700" cy="871247"/>
          </a:xfrm>
        </p:spPr>
        <p:txBody>
          <a:bodyPr>
            <a:normAutofit fontScale="90000"/>
          </a:bodyPr>
          <a:lstStyle/>
          <a:p>
            <a:pPr algn="ctr"/>
            <a:r>
              <a:rPr lang="en-GB" b="1" dirty="0">
                <a:solidFill>
                  <a:schemeClr val="accent5">
                    <a:lumMod val="75000"/>
                  </a:schemeClr>
                </a:solidFill>
              </a:rPr>
              <a:t>O’Donnell </a:t>
            </a:r>
            <a:r>
              <a:rPr lang="en-GB" b="1" i="1" dirty="0">
                <a:solidFill>
                  <a:schemeClr val="accent5">
                    <a:lumMod val="75000"/>
                  </a:schemeClr>
                </a:solidFill>
              </a:rPr>
              <a:t>et al</a:t>
            </a:r>
            <a:r>
              <a:rPr lang="en-GB" b="1" dirty="0">
                <a:solidFill>
                  <a:schemeClr val="accent5">
                    <a:lumMod val="75000"/>
                  </a:schemeClr>
                </a:solidFill>
              </a:rPr>
              <a:t> Reflection for Action</a:t>
            </a:r>
            <a:endParaRPr lang="en-GB" b="1" dirty="0"/>
          </a:p>
        </p:txBody>
      </p:sp>
      <p:sp>
        <p:nvSpPr>
          <p:cNvPr id="2" name="TextBox 1">
            <a:extLst>
              <a:ext uri="{FF2B5EF4-FFF2-40B4-BE49-F238E27FC236}">
                <a16:creationId xmlns:a16="http://schemas.microsoft.com/office/drawing/2014/main" id="{1B98AFA2-0766-9B9F-2F6B-DF672F5E4B09}"/>
              </a:ext>
            </a:extLst>
          </p:cNvPr>
          <p:cNvSpPr txBox="1"/>
          <p:nvPr/>
        </p:nvSpPr>
        <p:spPr>
          <a:xfrm>
            <a:off x="5293217" y="5370490"/>
            <a:ext cx="3389558" cy="369332"/>
          </a:xfrm>
          <a:prstGeom prst="rect">
            <a:avLst/>
          </a:prstGeom>
          <a:noFill/>
        </p:spPr>
        <p:txBody>
          <a:bodyPr wrap="square" rtlCol="0">
            <a:spAutoFit/>
          </a:bodyPr>
          <a:lstStyle/>
          <a:p>
            <a:pPr algn="r"/>
            <a:r>
              <a:rPr lang="en-GB" dirty="0"/>
              <a:t>(O’Donnell </a:t>
            </a:r>
            <a:r>
              <a:rPr lang="en-GB" i="1" dirty="0"/>
              <a:t>et al</a:t>
            </a:r>
            <a:r>
              <a:rPr lang="en-GB" dirty="0"/>
              <a:t>, 2012) </a:t>
            </a:r>
          </a:p>
        </p:txBody>
      </p:sp>
      <p:sp>
        <p:nvSpPr>
          <p:cNvPr id="4" name="TextBox 3">
            <a:extLst>
              <a:ext uri="{FF2B5EF4-FFF2-40B4-BE49-F238E27FC236}">
                <a16:creationId xmlns:a16="http://schemas.microsoft.com/office/drawing/2014/main" id="{14073032-B6E6-AD76-5558-A016DF06D285}"/>
              </a:ext>
            </a:extLst>
          </p:cNvPr>
          <p:cNvSpPr txBox="1"/>
          <p:nvPr/>
        </p:nvSpPr>
        <p:spPr>
          <a:xfrm>
            <a:off x="2994143" y="1031108"/>
            <a:ext cx="3096344" cy="830997"/>
          </a:xfrm>
          <a:prstGeom prst="rect">
            <a:avLst/>
          </a:prstGeom>
          <a:noFill/>
        </p:spPr>
        <p:txBody>
          <a:bodyPr wrap="square" rtlCol="0">
            <a:spAutoFit/>
          </a:bodyPr>
          <a:lstStyle/>
          <a:p>
            <a:pPr algn="ctr"/>
            <a:r>
              <a:rPr lang="en-GB" sz="2400" b="1" dirty="0"/>
              <a:t>Observation of Experience</a:t>
            </a:r>
          </a:p>
        </p:txBody>
      </p:sp>
      <p:sp>
        <p:nvSpPr>
          <p:cNvPr id="6" name="TextBox 5">
            <a:extLst>
              <a:ext uri="{FF2B5EF4-FFF2-40B4-BE49-F238E27FC236}">
                <a16:creationId xmlns:a16="http://schemas.microsoft.com/office/drawing/2014/main" id="{7BE8E32E-919F-32C2-B254-3A0567D33DFC}"/>
              </a:ext>
            </a:extLst>
          </p:cNvPr>
          <p:cNvSpPr txBox="1"/>
          <p:nvPr/>
        </p:nvSpPr>
        <p:spPr>
          <a:xfrm>
            <a:off x="3462195" y="1929455"/>
            <a:ext cx="2160240" cy="707886"/>
          </a:xfrm>
          <a:prstGeom prst="rect">
            <a:avLst/>
          </a:prstGeom>
          <a:noFill/>
        </p:spPr>
        <p:txBody>
          <a:bodyPr wrap="square" rtlCol="0">
            <a:spAutoFit/>
          </a:bodyPr>
          <a:lstStyle/>
          <a:p>
            <a:pPr algn="ctr"/>
            <a:r>
              <a:rPr lang="en-GB" sz="2000" i="1" dirty="0"/>
              <a:t>I found it difficult to………</a:t>
            </a:r>
          </a:p>
        </p:txBody>
      </p:sp>
      <p:sp>
        <p:nvSpPr>
          <p:cNvPr id="8" name="TextBox 7">
            <a:extLst>
              <a:ext uri="{FF2B5EF4-FFF2-40B4-BE49-F238E27FC236}">
                <a16:creationId xmlns:a16="http://schemas.microsoft.com/office/drawing/2014/main" id="{125D048D-BBE0-6937-4433-864B683CDEE9}"/>
              </a:ext>
            </a:extLst>
          </p:cNvPr>
          <p:cNvSpPr txBox="1"/>
          <p:nvPr/>
        </p:nvSpPr>
        <p:spPr>
          <a:xfrm>
            <a:off x="5766451" y="2199665"/>
            <a:ext cx="3096344" cy="461665"/>
          </a:xfrm>
          <a:prstGeom prst="rect">
            <a:avLst/>
          </a:prstGeom>
          <a:noFill/>
        </p:spPr>
        <p:txBody>
          <a:bodyPr wrap="square" rtlCol="0">
            <a:spAutoFit/>
          </a:bodyPr>
          <a:lstStyle/>
          <a:p>
            <a:pPr algn="ctr"/>
            <a:r>
              <a:rPr lang="en-GB" sz="2400" b="1" dirty="0"/>
              <a:t>Reflection</a:t>
            </a:r>
          </a:p>
        </p:txBody>
      </p:sp>
      <p:sp>
        <p:nvSpPr>
          <p:cNvPr id="9" name="TextBox 8">
            <a:extLst>
              <a:ext uri="{FF2B5EF4-FFF2-40B4-BE49-F238E27FC236}">
                <a16:creationId xmlns:a16="http://schemas.microsoft.com/office/drawing/2014/main" id="{D697D09E-F0BE-7900-C8D9-38A7DBD98B86}"/>
              </a:ext>
            </a:extLst>
          </p:cNvPr>
          <p:cNvSpPr txBox="1"/>
          <p:nvPr/>
        </p:nvSpPr>
        <p:spPr>
          <a:xfrm>
            <a:off x="6090487" y="2594180"/>
            <a:ext cx="2448272" cy="707886"/>
          </a:xfrm>
          <a:prstGeom prst="rect">
            <a:avLst/>
          </a:prstGeom>
          <a:noFill/>
        </p:spPr>
        <p:txBody>
          <a:bodyPr wrap="square" rtlCol="0">
            <a:spAutoFit/>
          </a:bodyPr>
          <a:lstStyle/>
          <a:p>
            <a:pPr algn="ctr"/>
            <a:r>
              <a:rPr lang="en-GB" sz="2000" i="1" dirty="0"/>
              <a:t>What is this an example of?</a:t>
            </a:r>
          </a:p>
        </p:txBody>
      </p:sp>
      <p:sp>
        <p:nvSpPr>
          <p:cNvPr id="10" name="TextBox 9">
            <a:extLst>
              <a:ext uri="{FF2B5EF4-FFF2-40B4-BE49-F238E27FC236}">
                <a16:creationId xmlns:a16="http://schemas.microsoft.com/office/drawing/2014/main" id="{1615545F-F897-DD3C-F13E-00DB9F3C14A9}"/>
              </a:ext>
            </a:extLst>
          </p:cNvPr>
          <p:cNvSpPr txBox="1"/>
          <p:nvPr/>
        </p:nvSpPr>
        <p:spPr>
          <a:xfrm>
            <a:off x="4809329" y="3890397"/>
            <a:ext cx="3096344" cy="461665"/>
          </a:xfrm>
          <a:prstGeom prst="rect">
            <a:avLst/>
          </a:prstGeom>
          <a:noFill/>
        </p:spPr>
        <p:txBody>
          <a:bodyPr wrap="square" rtlCol="0">
            <a:spAutoFit/>
          </a:bodyPr>
          <a:lstStyle/>
          <a:p>
            <a:pPr algn="ctr"/>
            <a:r>
              <a:rPr lang="en-GB" sz="2400" b="1" dirty="0"/>
              <a:t>Information Gathering</a:t>
            </a:r>
          </a:p>
        </p:txBody>
      </p:sp>
      <p:sp>
        <p:nvSpPr>
          <p:cNvPr id="11" name="TextBox 10">
            <a:extLst>
              <a:ext uri="{FF2B5EF4-FFF2-40B4-BE49-F238E27FC236}">
                <a16:creationId xmlns:a16="http://schemas.microsoft.com/office/drawing/2014/main" id="{0F27A7EB-3FDE-260B-2D51-EEAD755D5CB9}"/>
              </a:ext>
            </a:extLst>
          </p:cNvPr>
          <p:cNvSpPr txBox="1"/>
          <p:nvPr/>
        </p:nvSpPr>
        <p:spPr>
          <a:xfrm>
            <a:off x="5133365" y="4391618"/>
            <a:ext cx="2448272" cy="1015663"/>
          </a:xfrm>
          <a:prstGeom prst="rect">
            <a:avLst/>
          </a:prstGeom>
          <a:noFill/>
        </p:spPr>
        <p:txBody>
          <a:bodyPr wrap="square" rtlCol="0">
            <a:spAutoFit/>
          </a:bodyPr>
          <a:lstStyle/>
          <a:p>
            <a:pPr algn="ctr"/>
            <a:r>
              <a:rPr lang="en-GB" sz="2000" i="1" dirty="0"/>
              <a:t>What information do I need to understand this?</a:t>
            </a:r>
          </a:p>
        </p:txBody>
      </p:sp>
      <p:sp>
        <p:nvSpPr>
          <p:cNvPr id="12" name="TextBox 11">
            <a:extLst>
              <a:ext uri="{FF2B5EF4-FFF2-40B4-BE49-F238E27FC236}">
                <a16:creationId xmlns:a16="http://schemas.microsoft.com/office/drawing/2014/main" id="{FBF6A55A-69D4-86E9-1A37-F7C4DFAADB73}"/>
              </a:ext>
            </a:extLst>
          </p:cNvPr>
          <p:cNvSpPr txBox="1"/>
          <p:nvPr/>
        </p:nvSpPr>
        <p:spPr>
          <a:xfrm>
            <a:off x="1791025" y="3944612"/>
            <a:ext cx="3096344" cy="461665"/>
          </a:xfrm>
          <a:prstGeom prst="rect">
            <a:avLst/>
          </a:prstGeom>
          <a:noFill/>
        </p:spPr>
        <p:txBody>
          <a:bodyPr wrap="square" rtlCol="0">
            <a:spAutoFit/>
          </a:bodyPr>
          <a:lstStyle/>
          <a:p>
            <a:pPr algn="ctr"/>
            <a:r>
              <a:rPr lang="en-GB" sz="2400" b="1" dirty="0"/>
              <a:t>Decision Making</a:t>
            </a:r>
          </a:p>
        </p:txBody>
      </p:sp>
      <p:sp>
        <p:nvSpPr>
          <p:cNvPr id="13" name="TextBox 12">
            <a:extLst>
              <a:ext uri="{FF2B5EF4-FFF2-40B4-BE49-F238E27FC236}">
                <a16:creationId xmlns:a16="http://schemas.microsoft.com/office/drawing/2014/main" id="{05567F63-A174-FC22-69C0-D6B2663C7B42}"/>
              </a:ext>
            </a:extLst>
          </p:cNvPr>
          <p:cNvSpPr txBox="1"/>
          <p:nvPr/>
        </p:nvSpPr>
        <p:spPr>
          <a:xfrm>
            <a:off x="2115061" y="4360304"/>
            <a:ext cx="2448272" cy="1323439"/>
          </a:xfrm>
          <a:prstGeom prst="rect">
            <a:avLst/>
          </a:prstGeom>
          <a:noFill/>
        </p:spPr>
        <p:txBody>
          <a:bodyPr wrap="square" rtlCol="0">
            <a:spAutoFit/>
          </a:bodyPr>
          <a:lstStyle/>
          <a:p>
            <a:pPr algn="ctr"/>
            <a:r>
              <a:rPr lang="en-GB" sz="2000" i="1" dirty="0"/>
              <a:t>Given what I have leaned what is the best explanation of what happened?</a:t>
            </a:r>
          </a:p>
        </p:txBody>
      </p:sp>
      <p:sp>
        <p:nvSpPr>
          <p:cNvPr id="14" name="TextBox 13">
            <a:extLst>
              <a:ext uri="{FF2B5EF4-FFF2-40B4-BE49-F238E27FC236}">
                <a16:creationId xmlns:a16="http://schemas.microsoft.com/office/drawing/2014/main" id="{EC92A7D0-AA49-8113-A25B-C6214F82E8E7}"/>
              </a:ext>
            </a:extLst>
          </p:cNvPr>
          <p:cNvSpPr txBox="1"/>
          <p:nvPr/>
        </p:nvSpPr>
        <p:spPr>
          <a:xfrm>
            <a:off x="365851" y="2107189"/>
            <a:ext cx="3096344" cy="461665"/>
          </a:xfrm>
          <a:prstGeom prst="rect">
            <a:avLst/>
          </a:prstGeom>
          <a:noFill/>
        </p:spPr>
        <p:txBody>
          <a:bodyPr wrap="square" rtlCol="0">
            <a:spAutoFit/>
          </a:bodyPr>
          <a:lstStyle/>
          <a:p>
            <a:pPr algn="ctr"/>
            <a:r>
              <a:rPr lang="en-GB" sz="2400" b="1" dirty="0"/>
              <a:t>Evaluation</a:t>
            </a:r>
          </a:p>
        </p:txBody>
      </p:sp>
      <p:sp>
        <p:nvSpPr>
          <p:cNvPr id="15" name="TextBox 14">
            <a:extLst>
              <a:ext uri="{FF2B5EF4-FFF2-40B4-BE49-F238E27FC236}">
                <a16:creationId xmlns:a16="http://schemas.microsoft.com/office/drawing/2014/main" id="{CE49F535-133C-2B08-EC3A-B57AF0137C60}"/>
              </a:ext>
            </a:extLst>
          </p:cNvPr>
          <p:cNvSpPr txBox="1"/>
          <p:nvPr/>
        </p:nvSpPr>
        <p:spPr>
          <a:xfrm>
            <a:off x="727676" y="2516966"/>
            <a:ext cx="2448272" cy="1015663"/>
          </a:xfrm>
          <a:prstGeom prst="rect">
            <a:avLst/>
          </a:prstGeom>
          <a:noFill/>
        </p:spPr>
        <p:txBody>
          <a:bodyPr wrap="square" rtlCol="0">
            <a:spAutoFit/>
          </a:bodyPr>
          <a:lstStyle/>
          <a:p>
            <a:pPr algn="ctr"/>
            <a:r>
              <a:rPr lang="en-GB" sz="2000" i="1" dirty="0"/>
              <a:t>What would be the best thing to do if it happens again?</a:t>
            </a:r>
          </a:p>
        </p:txBody>
      </p:sp>
      <p:sp>
        <p:nvSpPr>
          <p:cNvPr id="16" name="Right Arrow 18">
            <a:extLst>
              <a:ext uri="{FF2B5EF4-FFF2-40B4-BE49-F238E27FC236}">
                <a16:creationId xmlns:a16="http://schemas.microsoft.com/office/drawing/2014/main" id="{19046B39-1C5D-7516-C3EE-F53BC12EC14C}"/>
              </a:ext>
            </a:extLst>
          </p:cNvPr>
          <p:cNvSpPr/>
          <p:nvPr/>
        </p:nvSpPr>
        <p:spPr>
          <a:xfrm rot="2301060">
            <a:off x="5921083" y="1673125"/>
            <a:ext cx="573324" cy="2393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9">
            <a:extLst>
              <a:ext uri="{FF2B5EF4-FFF2-40B4-BE49-F238E27FC236}">
                <a16:creationId xmlns:a16="http://schemas.microsoft.com/office/drawing/2014/main" id="{20F0F9F4-4E07-B576-5E56-81E61F86FAC1}"/>
              </a:ext>
            </a:extLst>
          </p:cNvPr>
          <p:cNvSpPr/>
          <p:nvPr/>
        </p:nvSpPr>
        <p:spPr>
          <a:xfrm rot="13680795">
            <a:off x="1667478" y="3697617"/>
            <a:ext cx="493088" cy="2880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ight Arrow 20">
            <a:extLst>
              <a:ext uri="{FF2B5EF4-FFF2-40B4-BE49-F238E27FC236}">
                <a16:creationId xmlns:a16="http://schemas.microsoft.com/office/drawing/2014/main" id="{7D1067E4-BA2E-3DA0-1296-15945AD847D6}"/>
              </a:ext>
            </a:extLst>
          </p:cNvPr>
          <p:cNvSpPr/>
          <p:nvPr/>
        </p:nvSpPr>
        <p:spPr>
          <a:xfrm rot="7824467">
            <a:off x="6854900" y="3443967"/>
            <a:ext cx="509525" cy="2641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ight Arrow 21">
            <a:extLst>
              <a:ext uri="{FF2B5EF4-FFF2-40B4-BE49-F238E27FC236}">
                <a16:creationId xmlns:a16="http://schemas.microsoft.com/office/drawing/2014/main" id="{41978992-2ACE-86F4-D833-351F53685A5E}"/>
              </a:ext>
            </a:extLst>
          </p:cNvPr>
          <p:cNvSpPr/>
          <p:nvPr/>
        </p:nvSpPr>
        <p:spPr>
          <a:xfrm rot="10800000">
            <a:off x="4563333" y="4771937"/>
            <a:ext cx="570032" cy="26207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417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P spid="10" grpId="0"/>
      <p:bldP spid="11" grpId="0"/>
      <p:bldP spid="12" grpId="0"/>
      <p:bldP spid="13" grpId="0"/>
      <p:bldP spid="14" grpId="0"/>
      <p:bldP spid="15" grpId="0"/>
      <p:bldP spid="16" grpId="0" animBg="1"/>
      <p:bldP spid="17" grpId="0" animBg="1"/>
      <p:bldP spid="18" grpId="0" animBg="1"/>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5C2C6-453B-4C2A-E95F-AEAAD73114F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04F414-3E17-75F3-5942-EB0AFD348E62}"/>
              </a:ext>
            </a:extLst>
          </p:cNvPr>
          <p:cNvSpPr>
            <a:spLocks noGrp="1"/>
          </p:cNvSpPr>
          <p:nvPr>
            <p:ph sz="half" idx="2"/>
          </p:nvPr>
        </p:nvSpPr>
        <p:spPr>
          <a:xfrm>
            <a:off x="4815625" y="1825625"/>
            <a:ext cx="3867150" cy="2823648"/>
          </a:xfrm>
        </p:spPr>
        <p:txBody>
          <a:bodyPr>
            <a:normAutofit/>
          </a:bodyPr>
          <a:lstStyle/>
          <a:p>
            <a:pPr marL="0" indent="0" algn="ctr">
              <a:lnSpc>
                <a:spcPct val="100000"/>
              </a:lnSpc>
              <a:spcBef>
                <a:spcPts val="600"/>
              </a:spcBef>
              <a:spcAft>
                <a:spcPts val="600"/>
              </a:spcAft>
              <a:buNone/>
            </a:pPr>
            <a:r>
              <a:rPr lang="en-GB" i="1" dirty="0">
                <a:solidFill>
                  <a:srgbClr val="0070C0"/>
                </a:solidFill>
              </a:rPr>
              <a:t>What might stop a practitioner from effectively reflecting?</a:t>
            </a:r>
          </a:p>
          <a:p>
            <a:pPr marL="0" indent="0" algn="ctr">
              <a:lnSpc>
                <a:spcPct val="100000"/>
              </a:lnSpc>
              <a:spcBef>
                <a:spcPts val="600"/>
              </a:spcBef>
              <a:spcAft>
                <a:spcPts val="600"/>
              </a:spcAft>
              <a:buNone/>
            </a:pPr>
            <a:endParaRPr lang="en-GB" i="1" dirty="0">
              <a:solidFill>
                <a:srgbClr val="0070C0"/>
              </a:solidFill>
            </a:endParaRPr>
          </a:p>
          <a:p>
            <a:pPr marL="0" indent="0" algn="ctr">
              <a:lnSpc>
                <a:spcPct val="100000"/>
              </a:lnSpc>
              <a:spcBef>
                <a:spcPts val="600"/>
              </a:spcBef>
              <a:spcAft>
                <a:spcPts val="600"/>
              </a:spcAft>
              <a:buNone/>
            </a:pPr>
            <a:r>
              <a:rPr lang="en-GB" i="1" dirty="0">
                <a:solidFill>
                  <a:srgbClr val="0070C0"/>
                </a:solidFill>
              </a:rPr>
              <a:t>Group Discussion Activity</a:t>
            </a:r>
          </a:p>
        </p:txBody>
      </p:sp>
      <p:sp>
        <p:nvSpPr>
          <p:cNvPr id="5" name="Title 4">
            <a:extLst>
              <a:ext uri="{FF2B5EF4-FFF2-40B4-BE49-F238E27FC236}">
                <a16:creationId xmlns:a16="http://schemas.microsoft.com/office/drawing/2014/main" id="{96BBF1D7-BC9F-E4E6-6745-347DAC4BF5C3}"/>
              </a:ext>
            </a:extLst>
          </p:cNvPr>
          <p:cNvSpPr>
            <a:spLocks noGrp="1"/>
          </p:cNvSpPr>
          <p:nvPr>
            <p:ph type="title"/>
          </p:nvPr>
        </p:nvSpPr>
        <p:spPr/>
        <p:txBody>
          <a:bodyPr>
            <a:normAutofit/>
          </a:bodyPr>
          <a:lstStyle/>
          <a:p>
            <a:pPr algn="ctr"/>
            <a:r>
              <a:rPr lang="en-GB" b="1"/>
              <a:t>Rhwystrau rhag Arfer Adfyfyriol</a:t>
            </a:r>
            <a:br>
              <a:rPr lang="en-GB" b="1" dirty="0"/>
            </a:br>
            <a:r>
              <a:rPr lang="en-GB" b="1" dirty="0">
                <a:solidFill>
                  <a:schemeClr val="accent5">
                    <a:lumMod val="75000"/>
                  </a:schemeClr>
                </a:solidFill>
              </a:rPr>
              <a:t>Barriers to Reflective Practice</a:t>
            </a:r>
            <a:endParaRPr lang="en-GB" b="1" dirty="0"/>
          </a:p>
        </p:txBody>
      </p:sp>
      <p:sp>
        <p:nvSpPr>
          <p:cNvPr id="7" name="Content Placeholder 6">
            <a:extLst>
              <a:ext uri="{FF2B5EF4-FFF2-40B4-BE49-F238E27FC236}">
                <a16:creationId xmlns:a16="http://schemas.microsoft.com/office/drawing/2014/main" id="{661D71ED-23D6-CE29-0BEF-FD2DFCE920B4}"/>
              </a:ext>
            </a:extLst>
          </p:cNvPr>
          <p:cNvSpPr>
            <a:spLocks noGrp="1"/>
          </p:cNvSpPr>
          <p:nvPr>
            <p:ph sz="half" idx="1"/>
          </p:nvPr>
        </p:nvSpPr>
        <p:spPr>
          <a:xfrm>
            <a:off x="628650" y="1825625"/>
            <a:ext cx="3867150" cy="2823648"/>
          </a:xfrm>
        </p:spPr>
        <p:txBody>
          <a:bodyPr>
            <a:normAutofit/>
          </a:bodyPr>
          <a:lstStyle/>
          <a:p>
            <a:pPr marL="0" lvl="0" indent="0" algn="ctr">
              <a:lnSpc>
                <a:spcPct val="100000"/>
              </a:lnSpc>
              <a:spcBef>
                <a:spcPts val="600"/>
              </a:spcBef>
              <a:spcAft>
                <a:spcPts val="600"/>
              </a:spcAft>
              <a:buNone/>
              <a:defRPr/>
            </a:pPr>
            <a:r>
              <a:rPr lang="en-GB" i="1"/>
              <a:t>Beth allai atal ymarferydd rhag adfyfyrio'n effeithiol? 
Gweithgaredd Trafod mewn Grŵp</a:t>
            </a:r>
            <a:endParaRPr lang="en-GB" dirty="0"/>
          </a:p>
        </p:txBody>
      </p:sp>
    </p:spTree>
    <p:extLst>
      <p:ext uri="{BB962C8B-B14F-4D97-AF65-F5344CB8AC3E}">
        <p14:creationId xmlns:p14="http://schemas.microsoft.com/office/powerpoint/2010/main" val="24796426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7DFFF-6AB3-41FF-EDF5-1B1A53B907B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A60E1B-6D1D-A1CF-186C-24B922D5D7EF}"/>
              </a:ext>
            </a:extLst>
          </p:cNvPr>
          <p:cNvSpPr>
            <a:spLocks noGrp="1"/>
          </p:cNvSpPr>
          <p:nvPr>
            <p:ph sz="half" idx="2"/>
          </p:nvPr>
        </p:nvSpPr>
        <p:spPr>
          <a:xfrm>
            <a:off x="4815625" y="2237749"/>
            <a:ext cx="3867150" cy="2823648"/>
          </a:xfrm>
        </p:spPr>
        <p:txBody>
          <a:bodyPr>
            <a:normAutofit fontScale="92500" lnSpcReduction="10000"/>
          </a:bodyPr>
          <a:lstStyle/>
          <a:p>
            <a:pPr>
              <a:lnSpc>
                <a:spcPct val="100000"/>
              </a:lnSpc>
              <a:spcBef>
                <a:spcPts val="600"/>
              </a:spcBef>
              <a:spcAft>
                <a:spcPts val="600"/>
              </a:spcAft>
            </a:pPr>
            <a:r>
              <a:rPr lang="en-GB" dirty="0">
                <a:solidFill>
                  <a:srgbClr val="0070C0"/>
                </a:solidFill>
              </a:rPr>
              <a:t>When writing a reflective piece you should balance your own experiences (e.g. </a:t>
            </a:r>
            <a:r>
              <a:rPr lang="en-GB" i="1" dirty="0">
                <a:solidFill>
                  <a:srgbClr val="0070C0"/>
                </a:solidFill>
              </a:rPr>
              <a:t>I felt…..; I thought……</a:t>
            </a:r>
            <a:r>
              <a:rPr lang="en-GB" dirty="0">
                <a:solidFill>
                  <a:srgbClr val="0070C0"/>
                </a:solidFill>
              </a:rPr>
              <a:t>) with theory to help you to understand</a:t>
            </a:r>
          </a:p>
        </p:txBody>
      </p:sp>
      <p:sp>
        <p:nvSpPr>
          <p:cNvPr id="5" name="Title 4">
            <a:extLst>
              <a:ext uri="{FF2B5EF4-FFF2-40B4-BE49-F238E27FC236}">
                <a16:creationId xmlns:a16="http://schemas.microsoft.com/office/drawing/2014/main" id="{AE713A9F-D2FD-A390-589A-981E747680C9}"/>
              </a:ext>
            </a:extLst>
          </p:cNvPr>
          <p:cNvSpPr>
            <a:spLocks noGrp="1"/>
          </p:cNvSpPr>
          <p:nvPr>
            <p:ph type="title"/>
          </p:nvPr>
        </p:nvSpPr>
        <p:spPr/>
        <p:txBody>
          <a:bodyPr>
            <a:normAutofit/>
          </a:bodyPr>
          <a:lstStyle/>
          <a:p>
            <a:pPr algn="ctr"/>
            <a:r>
              <a:rPr lang="en-GB" b="1"/>
              <a:t>Ysgrifennu Adfyfyriol</a:t>
            </a:r>
            <a:br>
              <a:rPr lang="en-GB" b="1"/>
            </a:br>
            <a:r>
              <a:rPr lang="en-GB" b="1">
                <a:solidFill>
                  <a:schemeClr val="accent5">
                    <a:lumMod val="75000"/>
                  </a:schemeClr>
                </a:solidFill>
              </a:rPr>
              <a:t>Reflective Writing</a:t>
            </a:r>
            <a:endParaRPr lang="en-GB" b="1" dirty="0"/>
          </a:p>
        </p:txBody>
      </p:sp>
      <p:sp>
        <p:nvSpPr>
          <p:cNvPr id="7" name="Content Placeholder 6">
            <a:extLst>
              <a:ext uri="{FF2B5EF4-FFF2-40B4-BE49-F238E27FC236}">
                <a16:creationId xmlns:a16="http://schemas.microsoft.com/office/drawing/2014/main" id="{03937E0C-B747-0EE3-38C8-23677AA43905}"/>
              </a:ext>
            </a:extLst>
          </p:cNvPr>
          <p:cNvSpPr>
            <a:spLocks noGrp="1"/>
          </p:cNvSpPr>
          <p:nvPr>
            <p:ph sz="half" idx="1"/>
          </p:nvPr>
        </p:nvSpPr>
        <p:spPr>
          <a:xfrm>
            <a:off x="628650" y="2237749"/>
            <a:ext cx="3867150" cy="2823648"/>
          </a:xfrm>
        </p:spPr>
        <p:txBody>
          <a:bodyPr>
            <a:normAutofit fontScale="92500" lnSpcReduction="10000"/>
          </a:bodyPr>
          <a:lstStyle/>
          <a:p>
            <a:pPr>
              <a:lnSpc>
                <a:spcPct val="100000"/>
              </a:lnSpc>
              <a:spcBef>
                <a:spcPts val="600"/>
              </a:spcBef>
              <a:spcAft>
                <a:spcPts val="600"/>
              </a:spcAft>
            </a:pPr>
            <a:r>
              <a:rPr lang="en-GB"/>
              <a:t>Wrth ysgrifennu darn adfyfyriol dylech gydbwyso eich profiadau eich hun (e.e. teimlwn.....; meddyliwn......) â theori i'ch helpu i ddeall</a:t>
            </a:r>
            <a:endParaRPr lang="en-GB" dirty="0"/>
          </a:p>
        </p:txBody>
      </p:sp>
    </p:spTree>
    <p:extLst>
      <p:ext uri="{BB962C8B-B14F-4D97-AF65-F5344CB8AC3E}">
        <p14:creationId xmlns:p14="http://schemas.microsoft.com/office/powerpoint/2010/main" val="10947957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EF8A1-7D14-E819-AFA8-E6D40060325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1D1562-0D3B-E5CA-20EE-85643A88D0F0}"/>
              </a:ext>
            </a:extLst>
          </p:cNvPr>
          <p:cNvSpPr>
            <a:spLocks noGrp="1"/>
          </p:cNvSpPr>
          <p:nvPr>
            <p:ph sz="half" idx="2"/>
          </p:nvPr>
        </p:nvSpPr>
        <p:spPr>
          <a:xfrm>
            <a:off x="4815625" y="2237749"/>
            <a:ext cx="3867150" cy="2823648"/>
          </a:xfrm>
        </p:spPr>
        <p:txBody>
          <a:bodyPr>
            <a:normAutofit fontScale="85000" lnSpcReduction="20000"/>
          </a:bodyPr>
          <a:lstStyle/>
          <a:p>
            <a:pPr>
              <a:lnSpc>
                <a:spcPct val="100000"/>
              </a:lnSpc>
              <a:spcBef>
                <a:spcPts val="600"/>
              </a:spcBef>
              <a:spcAft>
                <a:spcPts val="600"/>
              </a:spcAft>
            </a:pPr>
            <a:r>
              <a:rPr lang="en-GB" dirty="0">
                <a:solidFill>
                  <a:srgbClr val="0070C0"/>
                </a:solidFill>
              </a:rPr>
              <a:t>Be selective: </a:t>
            </a:r>
          </a:p>
          <a:p>
            <a:pPr>
              <a:lnSpc>
                <a:spcPct val="100000"/>
              </a:lnSpc>
              <a:spcBef>
                <a:spcPts val="600"/>
              </a:spcBef>
              <a:spcAft>
                <a:spcPts val="600"/>
              </a:spcAft>
            </a:pPr>
            <a:r>
              <a:rPr lang="en-GB" dirty="0">
                <a:solidFill>
                  <a:srgbClr val="0070C0"/>
                </a:solidFill>
              </a:rPr>
              <a:t>Identify challenging or successful parts of the encounter.</a:t>
            </a:r>
          </a:p>
          <a:p>
            <a:pPr>
              <a:lnSpc>
                <a:spcPct val="100000"/>
              </a:lnSpc>
              <a:spcBef>
                <a:spcPts val="600"/>
              </a:spcBef>
              <a:spcAft>
                <a:spcPts val="600"/>
              </a:spcAft>
            </a:pPr>
            <a:r>
              <a:rPr lang="en-GB" dirty="0">
                <a:solidFill>
                  <a:srgbClr val="0070C0"/>
                </a:solidFill>
              </a:rPr>
              <a:t>Reflect deeply on a few significant aspects and learning points.</a:t>
            </a:r>
          </a:p>
        </p:txBody>
      </p:sp>
      <p:sp>
        <p:nvSpPr>
          <p:cNvPr id="5" name="Title 4">
            <a:extLst>
              <a:ext uri="{FF2B5EF4-FFF2-40B4-BE49-F238E27FC236}">
                <a16:creationId xmlns:a16="http://schemas.microsoft.com/office/drawing/2014/main" id="{5C215E2B-E734-6B42-F8E3-17692771D7A0}"/>
              </a:ext>
            </a:extLst>
          </p:cNvPr>
          <p:cNvSpPr>
            <a:spLocks noGrp="1"/>
          </p:cNvSpPr>
          <p:nvPr>
            <p:ph type="title"/>
          </p:nvPr>
        </p:nvSpPr>
        <p:spPr/>
        <p:txBody>
          <a:bodyPr>
            <a:normAutofit/>
          </a:bodyPr>
          <a:lstStyle/>
          <a:p>
            <a:pPr algn="ctr"/>
            <a:r>
              <a:rPr kumimoji="0" lang="en-GB" sz="4400" b="1" i="0" u="none" strike="noStrike" kern="1200" cap="none" spc="0" normalizeH="0" baseline="0" noProof="0">
                <a:ln>
                  <a:noFill/>
                </a:ln>
                <a:solidFill>
                  <a:prstClr val="black"/>
                </a:solidFill>
                <a:effectLst/>
                <a:uLnTx/>
                <a:uFillTx/>
                <a:latin typeface="Calibri Light" panose="020F0302020204030204"/>
                <a:ea typeface="+mj-ea"/>
                <a:cs typeface="+mj-cs"/>
              </a:rPr>
              <a:t>Ysgrifennu Adfyfyriol </a:t>
            </a:r>
            <a:br>
              <a:rPr kumimoji="0" lang="en-GB" sz="4400" b="1" i="0" u="none" strike="noStrike" kern="1200" cap="none" spc="0" normalizeH="0" baseline="0" noProof="0">
                <a:ln>
                  <a:noFill/>
                </a:ln>
                <a:solidFill>
                  <a:prstClr val="black"/>
                </a:solidFill>
                <a:effectLst/>
                <a:uLnTx/>
                <a:uFillTx/>
                <a:latin typeface="Calibri Light" panose="020F0302020204030204"/>
                <a:ea typeface="+mj-ea"/>
                <a:cs typeface="+mj-cs"/>
              </a:rPr>
            </a:br>
            <a:r>
              <a:rPr lang="en-GB" b="1">
                <a:solidFill>
                  <a:schemeClr val="accent5">
                    <a:lumMod val="75000"/>
                  </a:schemeClr>
                </a:solidFill>
              </a:rPr>
              <a:t>Reflective </a:t>
            </a:r>
            <a:r>
              <a:rPr lang="en-GB" b="1" dirty="0">
                <a:solidFill>
                  <a:schemeClr val="accent5">
                    <a:lumMod val="75000"/>
                  </a:schemeClr>
                </a:solidFill>
              </a:rPr>
              <a:t>Writing</a:t>
            </a:r>
            <a:endParaRPr lang="en-GB" b="1" dirty="0"/>
          </a:p>
        </p:txBody>
      </p:sp>
      <p:sp>
        <p:nvSpPr>
          <p:cNvPr id="7" name="Content Placeholder 6">
            <a:extLst>
              <a:ext uri="{FF2B5EF4-FFF2-40B4-BE49-F238E27FC236}">
                <a16:creationId xmlns:a16="http://schemas.microsoft.com/office/drawing/2014/main" id="{35427407-FAB1-26C9-0D82-E4628F97A10F}"/>
              </a:ext>
            </a:extLst>
          </p:cNvPr>
          <p:cNvSpPr>
            <a:spLocks noGrp="1"/>
          </p:cNvSpPr>
          <p:nvPr>
            <p:ph sz="half" idx="1"/>
          </p:nvPr>
        </p:nvSpPr>
        <p:spPr>
          <a:xfrm>
            <a:off x="628650" y="2237749"/>
            <a:ext cx="3867150" cy="2823648"/>
          </a:xfrm>
        </p:spPr>
        <p:txBody>
          <a:bodyPr>
            <a:normAutofit fontScale="85000" lnSpcReduction="20000"/>
          </a:bodyPr>
          <a:lstStyle/>
          <a:p>
            <a:pPr lvl="0">
              <a:lnSpc>
                <a:spcPct val="100000"/>
              </a:lnSpc>
              <a:spcBef>
                <a:spcPts val="600"/>
              </a:spcBef>
              <a:spcAft>
                <a:spcPts val="600"/>
              </a:spcAft>
              <a:defRPr/>
            </a:pPr>
            <a:r>
              <a:rPr lang="en-GB"/>
              <a:t>Byddwch yn ddetholus:  
Nodwch elfennau heriol neu lwyddiannus y cyfarfyddiad. 
Adfyfyriwch yn ddwfn ar ychydig o agweddau a phwyntiau dysgu </a:t>
            </a:r>
            <a:r>
              <a:rPr kumimoji="0" lang="en-GB" b="0" i="0" u="none" strike="noStrike" kern="1200" cap="none" spc="0" normalizeH="0" baseline="0" noProof="0">
                <a:ln>
                  <a:noFill/>
                </a:ln>
                <a:effectLst/>
                <a:uLnTx/>
                <a:uFillTx/>
                <a:latin typeface="Calibri" panose="020F0502020204030204"/>
                <a:ea typeface="+mn-ea"/>
                <a:cs typeface="+mn-cs"/>
              </a:rPr>
              <a:t>arwyddocaol</a:t>
            </a:r>
            <a:r>
              <a:rPr lang="en-GB"/>
              <a:t>.</a:t>
            </a:r>
            <a:endParaRPr lang="en-GB" dirty="0"/>
          </a:p>
        </p:txBody>
      </p:sp>
    </p:spTree>
    <p:extLst>
      <p:ext uri="{BB962C8B-B14F-4D97-AF65-F5344CB8AC3E}">
        <p14:creationId xmlns:p14="http://schemas.microsoft.com/office/powerpoint/2010/main" val="7458730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4BB27-E4B3-CAB9-42F0-5B6265302C0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A6EAB7-EE9F-EE5E-E0B0-47BE712D307A}"/>
              </a:ext>
            </a:extLst>
          </p:cNvPr>
          <p:cNvSpPr>
            <a:spLocks noGrp="1"/>
          </p:cNvSpPr>
          <p:nvPr>
            <p:ph sz="half" idx="2"/>
          </p:nvPr>
        </p:nvSpPr>
        <p:spPr>
          <a:xfrm>
            <a:off x="4815625" y="2250628"/>
            <a:ext cx="3867150" cy="2823648"/>
          </a:xfrm>
        </p:spPr>
        <p:txBody>
          <a:bodyPr>
            <a:normAutofit fontScale="92500" lnSpcReduction="20000"/>
          </a:bodyPr>
          <a:lstStyle/>
          <a:p>
            <a:pPr>
              <a:lnSpc>
                <a:spcPct val="100000"/>
              </a:lnSpc>
              <a:spcBef>
                <a:spcPts val="600"/>
              </a:spcBef>
              <a:spcAft>
                <a:spcPts val="600"/>
              </a:spcAft>
            </a:pPr>
            <a:r>
              <a:rPr lang="en-GB" dirty="0">
                <a:solidFill>
                  <a:srgbClr val="0070C0"/>
                </a:solidFill>
              </a:rPr>
              <a:t>Discuss your reflections with others to deepen your insight, improve your ability to express your ideas and help to explore a range of perspectives</a:t>
            </a:r>
          </a:p>
          <a:p>
            <a:pPr>
              <a:lnSpc>
                <a:spcPct val="100000"/>
              </a:lnSpc>
              <a:spcBef>
                <a:spcPts val="600"/>
              </a:spcBef>
              <a:spcAft>
                <a:spcPts val="600"/>
              </a:spcAft>
            </a:pPr>
            <a:endParaRPr lang="en-GB" dirty="0">
              <a:solidFill>
                <a:srgbClr val="0070C0"/>
              </a:solidFill>
            </a:endParaRPr>
          </a:p>
        </p:txBody>
      </p:sp>
      <p:sp>
        <p:nvSpPr>
          <p:cNvPr id="5" name="Title 4">
            <a:extLst>
              <a:ext uri="{FF2B5EF4-FFF2-40B4-BE49-F238E27FC236}">
                <a16:creationId xmlns:a16="http://schemas.microsoft.com/office/drawing/2014/main" id="{8E2F6261-7058-039C-6711-669CD7C37D6E}"/>
              </a:ext>
            </a:extLst>
          </p:cNvPr>
          <p:cNvSpPr>
            <a:spLocks noGrp="1"/>
          </p:cNvSpPr>
          <p:nvPr>
            <p:ph type="title"/>
          </p:nvPr>
        </p:nvSpPr>
        <p:spPr/>
        <p:txBody>
          <a:bodyPr>
            <a:normAutofit/>
          </a:bodyPr>
          <a:lstStyle/>
          <a:p>
            <a:pPr algn="ctr"/>
            <a:r>
              <a:rPr lang="en-GB" b="1"/>
              <a:t>Ysgrifennu Adfyfyriol</a:t>
            </a:r>
            <a:br>
              <a:rPr lang="en-GB" b="1" dirty="0"/>
            </a:br>
            <a:r>
              <a:rPr lang="en-GB" b="1" dirty="0">
                <a:solidFill>
                  <a:schemeClr val="accent5">
                    <a:lumMod val="75000"/>
                  </a:schemeClr>
                </a:solidFill>
              </a:rPr>
              <a:t>Reflective Writing</a:t>
            </a:r>
            <a:endParaRPr lang="en-GB" b="1" dirty="0"/>
          </a:p>
        </p:txBody>
      </p:sp>
      <p:sp>
        <p:nvSpPr>
          <p:cNvPr id="7" name="Content Placeholder 6">
            <a:extLst>
              <a:ext uri="{FF2B5EF4-FFF2-40B4-BE49-F238E27FC236}">
                <a16:creationId xmlns:a16="http://schemas.microsoft.com/office/drawing/2014/main" id="{14486354-194A-7BEB-CB4D-15C184E468F8}"/>
              </a:ext>
            </a:extLst>
          </p:cNvPr>
          <p:cNvSpPr>
            <a:spLocks noGrp="1"/>
          </p:cNvSpPr>
          <p:nvPr>
            <p:ph sz="half" idx="1"/>
          </p:nvPr>
        </p:nvSpPr>
        <p:spPr>
          <a:xfrm>
            <a:off x="628650" y="2250628"/>
            <a:ext cx="3867150" cy="2823648"/>
          </a:xfrm>
        </p:spPr>
        <p:txBody>
          <a:bodyPr>
            <a:normAutofit fontScale="92500" lnSpcReduction="20000"/>
          </a:bodyPr>
          <a:lstStyle/>
          <a:p>
            <a:pPr>
              <a:lnSpc>
                <a:spcPct val="100000"/>
              </a:lnSpc>
              <a:spcBef>
                <a:spcPts val="600"/>
              </a:spcBef>
              <a:spcAft>
                <a:spcPts val="600"/>
              </a:spcAft>
            </a:pPr>
            <a:r>
              <a:rPr lang="en-GB"/>
              <a:t>Trafodwch eich adfyfyrdodau gydag eraill i ddyfnhau eich mewnwelediad, gwella eich gallu i fynegi eich syniadau a helpu i archwilio ystod o safbwyntiau</a:t>
            </a:r>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1026635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3280A-34FA-938E-5706-B51E9DC9B05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3C83FF-7B81-45E6-D797-F29DBFD5AD13}"/>
              </a:ext>
            </a:extLst>
          </p:cNvPr>
          <p:cNvSpPr>
            <a:spLocks noGrp="1"/>
          </p:cNvSpPr>
          <p:nvPr>
            <p:ph sz="half" idx="2"/>
          </p:nvPr>
        </p:nvSpPr>
        <p:spPr>
          <a:xfrm>
            <a:off x="4918656" y="1700392"/>
            <a:ext cx="3867150" cy="2823648"/>
          </a:xfrm>
        </p:spPr>
        <p:txBody>
          <a:bodyPr>
            <a:noAutofit/>
          </a:bodyPr>
          <a:lstStyle/>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Collect evidence There are three sources of evidence which need to be used in reflective writing assignments:</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1) Your reflections form essential evidence of your experiences. </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2) Academic evidence from published case studies and theories to show how your ideas and practices have developed in the context of the relevant academic literature. </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3) Policies and reports.</a:t>
            </a:r>
            <a:endParaRPr lang="en-GB" sz="1800" dirty="0">
              <a:solidFill>
                <a:srgbClr val="0070C0"/>
              </a:solidFill>
            </a:endParaRPr>
          </a:p>
        </p:txBody>
      </p:sp>
      <p:sp>
        <p:nvSpPr>
          <p:cNvPr id="5" name="Title 4">
            <a:extLst>
              <a:ext uri="{FF2B5EF4-FFF2-40B4-BE49-F238E27FC236}">
                <a16:creationId xmlns:a16="http://schemas.microsoft.com/office/drawing/2014/main" id="{1DB7891C-36F5-758B-FB5C-7974CED93A92}"/>
              </a:ext>
            </a:extLst>
          </p:cNvPr>
          <p:cNvSpPr>
            <a:spLocks noGrp="1"/>
          </p:cNvSpPr>
          <p:nvPr>
            <p:ph type="title"/>
          </p:nvPr>
        </p:nvSpPr>
        <p:spPr/>
        <p:txBody>
          <a:bodyPr>
            <a:normAutofit/>
          </a:bodyPr>
          <a:lstStyle/>
          <a:p>
            <a:pPr algn="ctr"/>
            <a:r>
              <a:rPr lang="en-GB" b="1"/>
              <a:t>Ysgrifennu Adfyfyriol</a:t>
            </a:r>
            <a:br>
              <a:rPr lang="en-GB" b="1" dirty="0"/>
            </a:br>
            <a:r>
              <a:rPr lang="en-GB" b="1" dirty="0">
                <a:solidFill>
                  <a:schemeClr val="accent5">
                    <a:lumMod val="75000"/>
                  </a:schemeClr>
                </a:solidFill>
              </a:rPr>
              <a:t>Reflective Writing</a:t>
            </a:r>
            <a:endParaRPr lang="en-GB" b="1" dirty="0"/>
          </a:p>
        </p:txBody>
      </p:sp>
      <p:sp>
        <p:nvSpPr>
          <p:cNvPr id="7" name="Content Placeholder 6">
            <a:extLst>
              <a:ext uri="{FF2B5EF4-FFF2-40B4-BE49-F238E27FC236}">
                <a16:creationId xmlns:a16="http://schemas.microsoft.com/office/drawing/2014/main" id="{6F7EC990-756F-7A7D-1F51-4A36A3D86CE8}"/>
              </a:ext>
            </a:extLst>
          </p:cNvPr>
          <p:cNvSpPr>
            <a:spLocks noGrp="1"/>
          </p:cNvSpPr>
          <p:nvPr>
            <p:ph sz="half" idx="1"/>
          </p:nvPr>
        </p:nvSpPr>
        <p:spPr>
          <a:xfrm>
            <a:off x="628650" y="1690688"/>
            <a:ext cx="3867150" cy="2823648"/>
          </a:xfrm>
        </p:spPr>
        <p:txBody>
          <a:bodyPr>
            <a:noAutofit/>
          </a:bodyPr>
          <a:lstStyle/>
          <a:p>
            <a:pPr>
              <a:lnSpc>
                <a:spcPct val="100000"/>
              </a:lnSpc>
              <a:spcBef>
                <a:spcPts val="600"/>
              </a:spcBef>
              <a:spcAft>
                <a:spcPts val="600"/>
              </a:spcAft>
            </a:pPr>
            <a:r>
              <a:rPr lang="en-GB" sz="1800"/>
              <a:t>Casglu tystiolaeth: Mae tair ffynhonnell tystiolaeth y mae angen eu defnyddio mewn aseiniadau ysgrifennu adfyfyriol:</a:t>
            </a:r>
          </a:p>
          <a:p>
            <a:pPr>
              <a:lnSpc>
                <a:spcPct val="100000"/>
              </a:lnSpc>
              <a:spcBef>
                <a:spcPts val="600"/>
              </a:spcBef>
              <a:spcAft>
                <a:spcPts val="600"/>
              </a:spcAft>
            </a:pPr>
            <a:r>
              <a:rPr lang="en-GB" sz="1800"/>
              <a:t>1) Eich adfyfyrdodau sy’n dystiolaeth hanfodol o'ch profiadau. </a:t>
            </a:r>
          </a:p>
          <a:p>
            <a:pPr>
              <a:lnSpc>
                <a:spcPct val="100000"/>
              </a:lnSpc>
              <a:spcBef>
                <a:spcPts val="600"/>
              </a:spcBef>
              <a:spcAft>
                <a:spcPts val="600"/>
              </a:spcAft>
            </a:pPr>
            <a:r>
              <a:rPr lang="en-GB" sz="1800"/>
              <a:t>2) Tystiolaeth academaidd o astudiaethau achos a damcaniaethau cyhoeddedig i ddangos sut mae eich syniadau a'ch arferion wedi datblygu yng nghyd-destun y llenyddiaeth academaidd berthnasol. </a:t>
            </a:r>
          </a:p>
          <a:p>
            <a:pPr>
              <a:lnSpc>
                <a:spcPct val="100000"/>
              </a:lnSpc>
              <a:spcBef>
                <a:spcPts val="600"/>
              </a:spcBef>
              <a:spcAft>
                <a:spcPts val="600"/>
              </a:spcAft>
            </a:pPr>
            <a:r>
              <a:rPr lang="en-GB" sz="1800"/>
              <a:t>3) Polisïau ac adroddiadau.</a:t>
            </a:r>
            <a:endParaRPr lang="en-GB" sz="1800" dirty="0"/>
          </a:p>
        </p:txBody>
      </p:sp>
    </p:spTree>
    <p:extLst>
      <p:ext uri="{BB962C8B-B14F-4D97-AF65-F5344CB8AC3E}">
        <p14:creationId xmlns:p14="http://schemas.microsoft.com/office/powerpoint/2010/main" val="12394597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21640-7A21-550C-BE2F-A00BE4E4660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62BD24-A7C1-7274-9D02-721B4C88DC18}"/>
              </a:ext>
            </a:extLst>
          </p:cNvPr>
          <p:cNvSpPr>
            <a:spLocks noGrp="1"/>
          </p:cNvSpPr>
          <p:nvPr>
            <p:ph sz="half" idx="2"/>
          </p:nvPr>
        </p:nvSpPr>
        <p:spPr>
          <a:xfrm>
            <a:off x="4918656" y="1996605"/>
            <a:ext cx="3867150" cy="3837523"/>
          </a:xfrm>
        </p:spPr>
        <p:txBody>
          <a:bodyPr>
            <a:noAutofit/>
          </a:bodyPr>
          <a:lstStyle/>
          <a:p>
            <a:pPr>
              <a:lnSpc>
                <a:spcPct val="100000"/>
              </a:lnSpc>
              <a:spcBef>
                <a:spcPts val="600"/>
              </a:spcBef>
              <a:spcAft>
                <a:spcPts val="600"/>
              </a:spcAft>
            </a:pPr>
            <a:r>
              <a:rPr lang="en-GB" sz="2000" dirty="0">
                <a:solidFill>
                  <a:srgbClr val="0070C0"/>
                </a:solidFill>
              </a:rPr>
              <a:t>Use the reflective learning cycle to structure your writing: plan; act; observe; reflect; gain insights, plan again etc. This will make sure you cover the whole process and explain not just what happened, but why it happened and what improvements can be made based on your new understanding.</a:t>
            </a:r>
          </a:p>
        </p:txBody>
      </p:sp>
      <p:sp>
        <p:nvSpPr>
          <p:cNvPr id="5" name="Title 4">
            <a:extLst>
              <a:ext uri="{FF2B5EF4-FFF2-40B4-BE49-F238E27FC236}">
                <a16:creationId xmlns:a16="http://schemas.microsoft.com/office/drawing/2014/main" id="{7CEA6665-B3BA-AEC8-79C3-0759ECBFCECB}"/>
              </a:ext>
            </a:extLst>
          </p:cNvPr>
          <p:cNvSpPr>
            <a:spLocks noGrp="1"/>
          </p:cNvSpPr>
          <p:nvPr>
            <p:ph type="title"/>
          </p:nvPr>
        </p:nvSpPr>
        <p:spPr/>
        <p:txBody>
          <a:bodyPr>
            <a:normAutofit/>
          </a:bodyPr>
          <a:lstStyle/>
          <a:p>
            <a:pPr algn="ctr"/>
            <a:r>
              <a:rPr lang="en-GB" b="1"/>
              <a:t>Ysgrifennu Adfyfyriol</a:t>
            </a:r>
            <a:br>
              <a:rPr lang="en-GB" b="1" dirty="0"/>
            </a:br>
            <a:r>
              <a:rPr lang="en-GB" b="1" dirty="0">
                <a:solidFill>
                  <a:schemeClr val="accent5">
                    <a:lumMod val="75000"/>
                  </a:schemeClr>
                </a:solidFill>
              </a:rPr>
              <a:t>Reflective Writing</a:t>
            </a:r>
            <a:endParaRPr lang="en-GB" b="1" dirty="0"/>
          </a:p>
        </p:txBody>
      </p:sp>
      <p:sp>
        <p:nvSpPr>
          <p:cNvPr id="7" name="Content Placeholder 6">
            <a:extLst>
              <a:ext uri="{FF2B5EF4-FFF2-40B4-BE49-F238E27FC236}">
                <a16:creationId xmlns:a16="http://schemas.microsoft.com/office/drawing/2014/main" id="{1553F5C6-ADA6-5920-1C18-AA3B25B6E471}"/>
              </a:ext>
            </a:extLst>
          </p:cNvPr>
          <p:cNvSpPr>
            <a:spLocks noGrp="1"/>
          </p:cNvSpPr>
          <p:nvPr>
            <p:ph sz="half" idx="1"/>
          </p:nvPr>
        </p:nvSpPr>
        <p:spPr>
          <a:xfrm>
            <a:off x="681990" y="2044946"/>
            <a:ext cx="3867150" cy="2823648"/>
          </a:xfrm>
        </p:spPr>
        <p:txBody>
          <a:bodyPr>
            <a:noAutofit/>
          </a:bodyPr>
          <a:lstStyle/>
          <a:p>
            <a:pPr>
              <a:lnSpc>
                <a:spcPct val="100000"/>
              </a:lnSpc>
              <a:spcBef>
                <a:spcPts val="600"/>
              </a:spcBef>
              <a:spcAft>
                <a:spcPts val="600"/>
              </a:spcAft>
            </a:pPr>
            <a:r>
              <a:rPr lang="en-GB" sz="2000"/>
              <a:t>Defnyddiwch y cylch dysgu adfyfyriol i strwythuro'ch ysgrifennu: cynllunio; gweithredu; arsylwi; adfyfyrio; cael mewnwelediadau, cynllunio eto, ac ati. Bydd hyn yn gwneud yn siŵr eich bod yn cwmpasu'r broses gyfan ac yn esbonio nid yn unig beth ddigwyddodd, ond pam y digwyddodd a pha welliannau y gellir eu gwneud yn seiliedig ar eich dealltwriaeth newydd.</a:t>
            </a:r>
            <a:endParaRPr lang="en-GB" sz="2000" dirty="0"/>
          </a:p>
        </p:txBody>
      </p:sp>
    </p:spTree>
    <p:extLst>
      <p:ext uri="{BB962C8B-B14F-4D97-AF65-F5344CB8AC3E}">
        <p14:creationId xmlns:p14="http://schemas.microsoft.com/office/powerpoint/2010/main" val="33065135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3A3C6-1ECB-1A50-D551-293368AA74F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928738-5600-3BE2-8211-450BBFC87322}"/>
              </a:ext>
            </a:extLst>
          </p:cNvPr>
          <p:cNvSpPr>
            <a:spLocks noGrp="1"/>
          </p:cNvSpPr>
          <p:nvPr>
            <p:ph sz="half" idx="2"/>
          </p:nvPr>
        </p:nvSpPr>
        <p:spPr>
          <a:xfrm>
            <a:off x="4815625" y="1825625"/>
            <a:ext cx="3867150" cy="2823648"/>
          </a:xfrm>
        </p:spPr>
        <p:txBody>
          <a:bodyPr>
            <a:noAutofit/>
          </a:bodyPr>
          <a:lstStyle/>
          <a:p>
            <a:pPr>
              <a:lnSpc>
                <a:spcPct val="100000"/>
              </a:lnSpc>
              <a:spcBef>
                <a:spcPts val="600"/>
              </a:spcBef>
              <a:spcAft>
                <a:spcPts val="600"/>
              </a:spcAft>
            </a:pPr>
            <a:r>
              <a:rPr lang="en-GB" sz="1800" dirty="0">
                <a:solidFill>
                  <a:srgbClr val="0070C0"/>
                </a:solidFill>
              </a:rPr>
              <a:t>For the next session write a short reflective account of your experiences so far on the course</a:t>
            </a:r>
          </a:p>
          <a:p>
            <a:pPr>
              <a:lnSpc>
                <a:spcPct val="100000"/>
              </a:lnSpc>
              <a:spcBef>
                <a:spcPts val="600"/>
              </a:spcBef>
              <a:spcAft>
                <a:spcPts val="600"/>
              </a:spcAft>
            </a:pPr>
            <a:r>
              <a:rPr lang="en-GB" sz="1800" dirty="0">
                <a:solidFill>
                  <a:srgbClr val="0070C0"/>
                </a:solidFill>
              </a:rPr>
              <a:t>Chose a single thought or feeling that you have and use Gibb’s model to reflect on this</a:t>
            </a:r>
          </a:p>
          <a:p>
            <a:pPr>
              <a:lnSpc>
                <a:spcPct val="100000"/>
              </a:lnSpc>
              <a:spcBef>
                <a:spcPts val="600"/>
              </a:spcBef>
              <a:spcAft>
                <a:spcPts val="600"/>
              </a:spcAft>
            </a:pPr>
            <a:r>
              <a:rPr lang="en-GB" sz="1800" dirty="0">
                <a:solidFill>
                  <a:srgbClr val="0070C0"/>
                </a:solidFill>
              </a:rPr>
              <a:t> Find theories and research that help you to explore and understand that experience</a:t>
            </a:r>
          </a:p>
          <a:p>
            <a:pPr>
              <a:lnSpc>
                <a:spcPct val="100000"/>
              </a:lnSpc>
              <a:spcBef>
                <a:spcPts val="600"/>
              </a:spcBef>
              <a:spcAft>
                <a:spcPts val="600"/>
              </a:spcAft>
            </a:pPr>
            <a:r>
              <a:rPr lang="en-GB" sz="1800" dirty="0">
                <a:solidFill>
                  <a:srgbClr val="0070C0"/>
                </a:solidFill>
              </a:rPr>
              <a:t>Post this on the Forum in the thread ‘Reflective Writing Exercise’</a:t>
            </a:r>
          </a:p>
        </p:txBody>
      </p:sp>
      <p:sp>
        <p:nvSpPr>
          <p:cNvPr id="5" name="Title 4">
            <a:extLst>
              <a:ext uri="{FF2B5EF4-FFF2-40B4-BE49-F238E27FC236}">
                <a16:creationId xmlns:a16="http://schemas.microsoft.com/office/drawing/2014/main" id="{08C0A3E0-0B19-276A-087E-3BF99784E81B}"/>
              </a:ext>
            </a:extLst>
          </p:cNvPr>
          <p:cNvSpPr>
            <a:spLocks noGrp="1"/>
          </p:cNvSpPr>
          <p:nvPr>
            <p:ph type="title"/>
          </p:nvPr>
        </p:nvSpPr>
        <p:spPr/>
        <p:txBody>
          <a:bodyPr>
            <a:normAutofit/>
          </a:bodyPr>
          <a:lstStyle/>
          <a:p>
            <a:pPr algn="ctr"/>
            <a:r>
              <a:rPr lang="en-GB" b="1"/>
              <a:t>Ysgrifennu Adfyfyriol</a:t>
            </a:r>
            <a:br>
              <a:rPr lang="en-GB" b="1" dirty="0"/>
            </a:br>
            <a:r>
              <a:rPr lang="en-GB" b="1" dirty="0">
                <a:solidFill>
                  <a:schemeClr val="accent5">
                    <a:lumMod val="75000"/>
                  </a:schemeClr>
                </a:solidFill>
              </a:rPr>
              <a:t>Reflective Writing</a:t>
            </a:r>
            <a:endParaRPr lang="en-GB" b="1" dirty="0"/>
          </a:p>
        </p:txBody>
      </p:sp>
      <p:sp>
        <p:nvSpPr>
          <p:cNvPr id="7" name="Content Placeholder 6">
            <a:extLst>
              <a:ext uri="{FF2B5EF4-FFF2-40B4-BE49-F238E27FC236}">
                <a16:creationId xmlns:a16="http://schemas.microsoft.com/office/drawing/2014/main" id="{C21A19AB-B188-88B5-0D13-87FF6798422D}"/>
              </a:ext>
            </a:extLst>
          </p:cNvPr>
          <p:cNvSpPr>
            <a:spLocks noGrp="1"/>
          </p:cNvSpPr>
          <p:nvPr>
            <p:ph sz="half" idx="1"/>
          </p:nvPr>
        </p:nvSpPr>
        <p:spPr>
          <a:xfrm>
            <a:off x="628650" y="1825625"/>
            <a:ext cx="3867150" cy="2823648"/>
          </a:xfrm>
        </p:spPr>
        <p:txBody>
          <a:bodyPr>
            <a:noAutofit/>
          </a:bodyPr>
          <a:lstStyle/>
          <a:p>
            <a:pPr>
              <a:lnSpc>
                <a:spcPct val="100000"/>
              </a:lnSpc>
              <a:spcBef>
                <a:spcPts val="600"/>
              </a:spcBef>
              <a:spcAft>
                <a:spcPts val="600"/>
              </a:spcAft>
            </a:pPr>
            <a:r>
              <a:rPr lang="en-GB" sz="1800"/>
              <a:t>Ar gyfer y sesiwn nesaf, ysgrifennwch adroddiad adfyfyriol byr o'ch profiadau hyd yma ar y cwrs
Dewiswch un syniad neu deimlad sydd gennych a defnyddiwch fodel Gibbs i fyfyrio ar hyn
Dewch o hyd i ddamcaniaethau ac ymchwil sy'n eich helpu i archwilio a deall y profiad hwnnw
Postiwch hwn ar y Fforwm yn yr edefyn 'Ymarfer Ysgrifennu Adfyfyriol’</a:t>
            </a:r>
            <a:endParaRPr lang="en-GB" sz="1800" dirty="0"/>
          </a:p>
        </p:txBody>
      </p:sp>
    </p:spTree>
    <p:extLst>
      <p:ext uri="{BB962C8B-B14F-4D97-AF65-F5344CB8AC3E}">
        <p14:creationId xmlns:p14="http://schemas.microsoft.com/office/powerpoint/2010/main" val="147186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771A5-4775-F0B1-C5EC-6BAD8F129ED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F5A9015-4960-714F-866F-5D1FD7E658C7}"/>
              </a:ext>
            </a:extLst>
          </p:cNvPr>
          <p:cNvSpPr>
            <a:spLocks noGrp="1"/>
          </p:cNvSpPr>
          <p:nvPr>
            <p:ph type="title"/>
          </p:nvPr>
        </p:nvSpPr>
        <p:spPr/>
        <p:txBody>
          <a:bodyPr/>
          <a:lstStyle/>
          <a:p>
            <a:pPr algn="ctr"/>
            <a:r>
              <a:rPr lang="en-GB" b="1" dirty="0" err="1"/>
              <a:t>Cyfeiriadau</a:t>
            </a:r>
            <a:br>
              <a:rPr lang="en-GB" b="1" dirty="0"/>
            </a:br>
            <a:endParaRPr lang="en-GB" b="1" dirty="0"/>
          </a:p>
        </p:txBody>
      </p:sp>
      <p:sp>
        <p:nvSpPr>
          <p:cNvPr id="7" name="Content Placeholder 6">
            <a:extLst>
              <a:ext uri="{FF2B5EF4-FFF2-40B4-BE49-F238E27FC236}">
                <a16:creationId xmlns:a16="http://schemas.microsoft.com/office/drawing/2014/main" id="{44B53B6A-1B77-2D51-4481-5DC19298398F}"/>
              </a:ext>
            </a:extLst>
          </p:cNvPr>
          <p:cNvSpPr>
            <a:spLocks noGrp="1"/>
          </p:cNvSpPr>
          <p:nvPr>
            <p:ph sz="half" idx="1"/>
          </p:nvPr>
        </p:nvSpPr>
        <p:spPr>
          <a:xfrm>
            <a:off x="628649" y="1825625"/>
            <a:ext cx="7680463" cy="3809862"/>
          </a:xfrm>
        </p:spPr>
        <p:txBody>
          <a:bodyPr>
            <a:normAutofit fontScale="92500"/>
          </a:bodyPr>
          <a:lstStyle/>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Bassot, B. (2020) </a:t>
            </a:r>
            <a:r>
              <a:rPr kumimoji="0" lang="en-GB" sz="1600" b="0" i="1" u="none" strike="noStrike" kern="1200" cap="none" spc="0" normalizeH="0" baseline="0" noProof="0">
                <a:ln>
                  <a:noFill/>
                </a:ln>
                <a:solidFill>
                  <a:srgbClr val="0070C0"/>
                </a:solidFill>
                <a:effectLst/>
                <a:uLnTx/>
                <a:uFillTx/>
                <a:latin typeface="Calibri" panose="020F0502020204030204"/>
                <a:ea typeface="+mn-ea"/>
                <a:cs typeface="+mn-cs"/>
              </a:rPr>
              <a:t> The Reflective journal. </a:t>
            </a: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Third edition.  Red Globe Press.  Ar gael yn: </a:t>
            </a: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hlinkClick r:id="rId3"/>
              </a:rPr>
              <a:t>ProQuest Ebook Central – Reader</a:t>
            </a: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 [Cyrchwyd diwethaf 26/05/2026]</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Bassot, B. (2023) </a:t>
            </a:r>
            <a:r>
              <a:rPr kumimoji="0" lang="en-GB" sz="1600" b="0" i="1" u="none" strike="noStrike" kern="1200" cap="none" spc="0" normalizeH="0" baseline="0" noProof="0">
                <a:ln>
                  <a:noFill/>
                </a:ln>
                <a:solidFill>
                  <a:srgbClr val="0070C0"/>
                </a:solidFill>
                <a:effectLst/>
                <a:uLnTx/>
                <a:uFillTx/>
                <a:latin typeface="Calibri" panose="020F0502020204030204"/>
                <a:ea typeface="+mn-ea"/>
                <a:cs typeface="+mn-cs"/>
              </a:rPr>
              <a:t> The Reflective practice guide: an interdisciplinary approach to critical reflection.</a:t>
            </a: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 Second edition. Abingdon: Routledge Ar gael yn: </a:t>
            </a: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hlinkClick r:id="rId4"/>
              </a:rPr>
              <a:t>The Reflective Practice Guide : An Interdisciplinary Approach to Critical Reflection – EBSCO</a:t>
            </a: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 [Cyrchwyd diwethaf 26/05/2026]</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Chartered Institute of Personnel and Development {CIPD] (2026) </a:t>
            </a:r>
            <a:r>
              <a:rPr kumimoji="0" lang="en-GB" sz="1600" b="0" i="1" u="none" strike="noStrike" kern="1200" cap="none" spc="0" normalizeH="0" baseline="0" noProof="0">
                <a:ln>
                  <a:noFill/>
                </a:ln>
                <a:solidFill>
                  <a:srgbClr val="0070C0"/>
                </a:solidFill>
                <a:effectLst/>
                <a:uLnTx/>
                <a:uFillTx/>
                <a:latin typeface="Calibri" panose="020F0502020204030204"/>
                <a:ea typeface="+mn-ea"/>
                <a:cs typeface="+mn-cs"/>
              </a:rPr>
              <a:t>Getting started with your CPD </a:t>
            </a: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Ar gael yn:  </a:t>
            </a: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hlinkClick r:id="rId5"/>
              </a:rPr>
              <a:t>Getting started with your CPD | CIPD</a:t>
            </a: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 [Cyrchwyd diwethaf 26/05/2026]</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Crosbie, R. (2005) ‘Learning the soft skills of leadership’ </a:t>
            </a:r>
            <a:r>
              <a:rPr kumimoji="0" lang="en-GB" sz="1600" b="0" i="1" u="none" strike="noStrike" kern="1200" cap="none" spc="0" normalizeH="0" baseline="0" noProof="0">
                <a:ln>
                  <a:noFill/>
                </a:ln>
                <a:solidFill>
                  <a:srgbClr val="0070C0"/>
                </a:solidFill>
                <a:effectLst/>
                <a:uLnTx/>
                <a:uFillTx/>
                <a:latin typeface="Calibri" panose="020F0502020204030204"/>
                <a:ea typeface="+mn-ea"/>
                <a:cs typeface="+mn-cs"/>
              </a:rPr>
              <a:t>Industrial and Commercial Training</a:t>
            </a: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 Vol:37, Issue:1; pp. 45-51 Ar gael yn: </a:t>
            </a: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hlinkClick r:id="rId6"/>
              </a:rPr>
              <a:t>Learning the soft skills of leadership - ProQuest</a:t>
            </a: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 [Cyrchwyd diwethaf 26/05/2026]</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Gibbs, G. (1988, 2013) </a:t>
            </a:r>
            <a:r>
              <a:rPr kumimoji="0" lang="en-GB" sz="1600" b="0" i="1" u="none" strike="noStrike" kern="1200" cap="none" spc="0" normalizeH="0" baseline="0" noProof="0">
                <a:ln>
                  <a:noFill/>
                </a:ln>
                <a:solidFill>
                  <a:srgbClr val="0070C0"/>
                </a:solidFill>
                <a:effectLst/>
                <a:uLnTx/>
                <a:uFillTx/>
                <a:latin typeface="Calibri" panose="020F0502020204030204"/>
                <a:ea typeface="+mn-ea"/>
                <a:cs typeface="+mn-cs"/>
              </a:rPr>
              <a:t>Learning by doing: A guide to teaching and learning methods. </a:t>
            </a: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Oxford: Further Education Unit, Oxford Brookes University Ar gael  yn: </a:t>
            </a: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hlinkClick r:id="rId7"/>
              </a:rPr>
              <a:t>Learning by Doing </a:t>
            </a:r>
            <a:r>
              <a:rPr kumimoji="0" lang="en-GB" sz="1600" b="0" i="0" u="none" strike="noStrike" kern="1200" cap="none" spc="0" normalizeH="0" baseline="0" noProof="0">
                <a:ln>
                  <a:noFill/>
                </a:ln>
                <a:solidFill>
                  <a:srgbClr val="0070C0"/>
                </a:solidFill>
                <a:effectLst/>
                <a:uLnTx/>
                <a:uFillTx/>
                <a:latin typeface="Calibri" panose="020F0502020204030204"/>
                <a:ea typeface="+mn-ea"/>
                <a:cs typeface="+mn-cs"/>
              </a:rPr>
              <a:t>[Cyrchwyd diwethaf 26/05/2026]</a:t>
            </a:r>
          </a:p>
          <a:p>
            <a:pPr>
              <a:lnSpc>
                <a:spcPct val="100000"/>
              </a:lnSpc>
              <a:spcBef>
                <a:spcPts val="600"/>
              </a:spcBef>
              <a:spcAft>
                <a:spcPts val="600"/>
              </a:spcAft>
            </a:pPr>
            <a:endParaRPr lang="en-GB" sz="1600" dirty="0"/>
          </a:p>
        </p:txBody>
      </p:sp>
    </p:spTree>
    <p:extLst>
      <p:ext uri="{BB962C8B-B14F-4D97-AF65-F5344CB8AC3E}">
        <p14:creationId xmlns:p14="http://schemas.microsoft.com/office/powerpoint/2010/main" val="40052492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2BCAE-B9D1-953B-70F1-9157D1FDD5A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4133BC-6116-9D80-C057-EA15F930C966}"/>
              </a:ext>
            </a:extLst>
          </p:cNvPr>
          <p:cNvSpPr>
            <a:spLocks noGrp="1"/>
          </p:cNvSpPr>
          <p:nvPr>
            <p:ph sz="half" idx="2"/>
          </p:nvPr>
        </p:nvSpPr>
        <p:spPr>
          <a:xfrm>
            <a:off x="628650" y="1825625"/>
            <a:ext cx="7886700" cy="3809862"/>
          </a:xfrm>
        </p:spPr>
        <p:txBody>
          <a:bodyPr>
            <a:normAutofit lnSpcReduction="10000"/>
          </a:bodyPr>
          <a:lstStyle/>
          <a:p>
            <a:pPr>
              <a:lnSpc>
                <a:spcPct val="100000"/>
              </a:lnSpc>
              <a:spcBef>
                <a:spcPts val="600"/>
              </a:spcBef>
              <a:spcAft>
                <a:spcPts val="600"/>
              </a:spcAft>
            </a:pPr>
            <a:r>
              <a:rPr lang="en-GB" sz="1600" dirty="0">
                <a:solidFill>
                  <a:srgbClr val="0070C0"/>
                </a:solidFill>
              </a:rPr>
              <a:t>Bassot, B. (2020) </a:t>
            </a:r>
            <a:r>
              <a:rPr lang="en-GB" sz="1600" i="1" dirty="0">
                <a:solidFill>
                  <a:srgbClr val="0070C0"/>
                </a:solidFill>
              </a:rPr>
              <a:t> The Reflective journal. </a:t>
            </a:r>
            <a:r>
              <a:rPr lang="en-GB" sz="1600" dirty="0">
                <a:solidFill>
                  <a:srgbClr val="0070C0"/>
                </a:solidFill>
              </a:rPr>
              <a:t>Third edition.  Red Globe Press.  Available at: </a:t>
            </a:r>
            <a:r>
              <a:rPr lang="en-GB" sz="1600" dirty="0">
                <a:hlinkClick r:id="rId3"/>
              </a:rPr>
              <a:t>ProQuest </a:t>
            </a:r>
            <a:r>
              <a:rPr lang="en-GB" sz="1600" dirty="0" err="1">
                <a:hlinkClick r:id="rId3"/>
              </a:rPr>
              <a:t>Ebook</a:t>
            </a:r>
            <a:r>
              <a:rPr lang="en-GB" sz="1600" dirty="0">
                <a:hlinkClick r:id="rId3"/>
              </a:rPr>
              <a:t> Central – Reader</a:t>
            </a:r>
            <a:r>
              <a:rPr lang="en-GB" sz="1600" dirty="0"/>
              <a:t> [Last Accessed 26/05/2026]</a:t>
            </a:r>
          </a:p>
          <a:p>
            <a:pPr>
              <a:lnSpc>
                <a:spcPct val="100000"/>
              </a:lnSpc>
              <a:spcBef>
                <a:spcPts val="600"/>
              </a:spcBef>
              <a:spcAft>
                <a:spcPts val="600"/>
              </a:spcAft>
            </a:pPr>
            <a:r>
              <a:rPr lang="en-GB" sz="1600" dirty="0">
                <a:solidFill>
                  <a:srgbClr val="0070C0"/>
                </a:solidFill>
              </a:rPr>
              <a:t>Bassot, B. (2023) </a:t>
            </a:r>
            <a:r>
              <a:rPr lang="en-GB" sz="1600" i="1" dirty="0">
                <a:solidFill>
                  <a:srgbClr val="0070C0"/>
                </a:solidFill>
              </a:rPr>
              <a:t> The Reflective practice guide: an interdisciplinary approach to critical reflection.</a:t>
            </a:r>
            <a:r>
              <a:rPr lang="en-GB" sz="1600" dirty="0">
                <a:solidFill>
                  <a:srgbClr val="0070C0"/>
                </a:solidFill>
              </a:rPr>
              <a:t> Second edition. Abingdon: Routledge Available at: </a:t>
            </a:r>
            <a:r>
              <a:rPr lang="en-GB" sz="1600" dirty="0">
                <a:hlinkClick r:id="rId4"/>
              </a:rPr>
              <a:t>The Reflective Practice Guide : An Interdisciplinary Approach to Critical Reflection – EBSCO</a:t>
            </a:r>
            <a:r>
              <a:rPr lang="en-GB" sz="1600" dirty="0"/>
              <a:t> [Last Accessed 26/05/2026]</a:t>
            </a:r>
          </a:p>
          <a:p>
            <a:pPr>
              <a:lnSpc>
                <a:spcPct val="100000"/>
              </a:lnSpc>
              <a:spcBef>
                <a:spcPts val="600"/>
              </a:spcBef>
              <a:spcAft>
                <a:spcPts val="600"/>
              </a:spcAft>
            </a:pPr>
            <a:r>
              <a:rPr lang="en-GB" sz="1600" dirty="0">
                <a:solidFill>
                  <a:srgbClr val="0070C0"/>
                </a:solidFill>
              </a:rPr>
              <a:t>Chartered Institute of Personnel and Development {CIPD] (2026) </a:t>
            </a:r>
            <a:r>
              <a:rPr lang="en-GB" sz="1600" i="1" dirty="0">
                <a:solidFill>
                  <a:srgbClr val="0070C0"/>
                </a:solidFill>
              </a:rPr>
              <a:t>Getting started with your CPD </a:t>
            </a:r>
            <a:r>
              <a:rPr lang="en-GB" sz="1600" dirty="0">
                <a:solidFill>
                  <a:srgbClr val="0070C0"/>
                </a:solidFill>
              </a:rPr>
              <a:t>Available at:  </a:t>
            </a:r>
            <a:r>
              <a:rPr lang="en-GB" sz="1600" dirty="0">
                <a:hlinkClick r:id="rId5"/>
              </a:rPr>
              <a:t>Getting started with your CPD | CIPD</a:t>
            </a:r>
            <a:r>
              <a:rPr lang="en-GB" sz="1600" dirty="0"/>
              <a:t> [Last Accessed 26/05/2026]</a:t>
            </a:r>
          </a:p>
          <a:p>
            <a:pPr>
              <a:lnSpc>
                <a:spcPct val="100000"/>
              </a:lnSpc>
              <a:spcBef>
                <a:spcPts val="600"/>
              </a:spcBef>
              <a:spcAft>
                <a:spcPts val="600"/>
              </a:spcAft>
            </a:pPr>
            <a:r>
              <a:rPr lang="en-GB" sz="1600" dirty="0">
                <a:solidFill>
                  <a:srgbClr val="0070C0"/>
                </a:solidFill>
              </a:rPr>
              <a:t>Crosbie, R. (2005) ‘Learning the soft skills of leadership’ </a:t>
            </a:r>
            <a:r>
              <a:rPr lang="en-GB" sz="1600" i="1" dirty="0">
                <a:solidFill>
                  <a:srgbClr val="0070C0"/>
                </a:solidFill>
              </a:rPr>
              <a:t>Industrial and Commercial Training</a:t>
            </a:r>
            <a:r>
              <a:rPr lang="en-GB" sz="1600" dirty="0">
                <a:solidFill>
                  <a:srgbClr val="0070C0"/>
                </a:solidFill>
              </a:rPr>
              <a:t>; Vol:37, Issue:1; pp. 45-51 Available at: </a:t>
            </a:r>
            <a:r>
              <a:rPr lang="en-GB" sz="1600" dirty="0">
                <a:hlinkClick r:id="rId6"/>
              </a:rPr>
              <a:t>Learning the soft skills of leadership - ProQuest</a:t>
            </a:r>
            <a:r>
              <a:rPr lang="en-GB" sz="1600" dirty="0">
                <a:solidFill>
                  <a:srgbClr val="0070C0"/>
                </a:solidFill>
              </a:rPr>
              <a:t> [Last Accessed 26/05/2026]</a:t>
            </a:r>
          </a:p>
          <a:p>
            <a:pPr>
              <a:lnSpc>
                <a:spcPct val="100000"/>
              </a:lnSpc>
              <a:spcBef>
                <a:spcPts val="600"/>
              </a:spcBef>
              <a:spcAft>
                <a:spcPts val="600"/>
              </a:spcAft>
            </a:pPr>
            <a:r>
              <a:rPr lang="en-GB" sz="1600" dirty="0">
                <a:solidFill>
                  <a:srgbClr val="0070C0"/>
                </a:solidFill>
              </a:rPr>
              <a:t>Gibbs, G. (1988, 2013) </a:t>
            </a:r>
            <a:r>
              <a:rPr lang="en-GB" sz="1600" i="1" dirty="0">
                <a:solidFill>
                  <a:srgbClr val="0070C0"/>
                </a:solidFill>
              </a:rPr>
              <a:t>Learning by doing: A guide to teaching and learning methods. </a:t>
            </a:r>
            <a:r>
              <a:rPr lang="en-GB" sz="1600" dirty="0">
                <a:solidFill>
                  <a:srgbClr val="0070C0"/>
                </a:solidFill>
              </a:rPr>
              <a:t>Oxford: Further Education Unit, Oxford Brookes University Available at: </a:t>
            </a:r>
            <a:r>
              <a:rPr lang="en-GB" sz="1600" dirty="0">
                <a:hlinkClick r:id="rId7"/>
              </a:rPr>
              <a:t>Learning by Doing </a:t>
            </a:r>
            <a:r>
              <a:rPr lang="en-GB" sz="1600" dirty="0">
                <a:solidFill>
                  <a:srgbClr val="0070C0"/>
                </a:solidFill>
              </a:rPr>
              <a:t>[Last Accessed 26/05/2026]</a:t>
            </a:r>
          </a:p>
          <a:p>
            <a:pPr>
              <a:lnSpc>
                <a:spcPct val="100000"/>
              </a:lnSpc>
              <a:spcBef>
                <a:spcPts val="600"/>
              </a:spcBef>
              <a:spcAft>
                <a:spcPts val="600"/>
              </a:spcAft>
            </a:pPr>
            <a:endParaRPr lang="en-GB" sz="1600" dirty="0">
              <a:solidFill>
                <a:srgbClr val="0070C0"/>
              </a:solidFill>
            </a:endParaRPr>
          </a:p>
          <a:p>
            <a:pPr>
              <a:lnSpc>
                <a:spcPct val="100000"/>
              </a:lnSpc>
              <a:spcBef>
                <a:spcPts val="600"/>
              </a:spcBef>
              <a:spcAft>
                <a:spcPts val="600"/>
              </a:spcAft>
            </a:pPr>
            <a:endParaRPr lang="en-GB" sz="1600" dirty="0">
              <a:solidFill>
                <a:srgbClr val="0070C0"/>
              </a:solidFill>
            </a:endParaRPr>
          </a:p>
        </p:txBody>
      </p:sp>
      <p:sp>
        <p:nvSpPr>
          <p:cNvPr id="5" name="Title 4">
            <a:extLst>
              <a:ext uri="{FF2B5EF4-FFF2-40B4-BE49-F238E27FC236}">
                <a16:creationId xmlns:a16="http://schemas.microsoft.com/office/drawing/2014/main" id="{5C63FF79-0DF8-330B-707E-E9AB7D9E037B}"/>
              </a:ext>
            </a:extLst>
          </p:cNvPr>
          <p:cNvSpPr>
            <a:spLocks noGrp="1"/>
          </p:cNvSpPr>
          <p:nvPr>
            <p:ph type="title"/>
          </p:nvPr>
        </p:nvSpPr>
        <p:spPr/>
        <p:txBody>
          <a:bodyPr/>
          <a:lstStyle/>
          <a:p>
            <a:pPr algn="ctr"/>
            <a:r>
              <a:rPr lang="en-GB" b="1" dirty="0">
                <a:solidFill>
                  <a:srgbClr val="0070C0"/>
                </a:solidFill>
              </a:rPr>
              <a:t>References</a:t>
            </a:r>
            <a:endParaRPr lang="en-GB" b="1" dirty="0"/>
          </a:p>
        </p:txBody>
      </p:sp>
    </p:spTree>
    <p:extLst>
      <p:ext uri="{BB962C8B-B14F-4D97-AF65-F5344CB8AC3E}">
        <p14:creationId xmlns:p14="http://schemas.microsoft.com/office/powerpoint/2010/main" val="30126463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D6401-06AF-5893-F82A-690E9E8F869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DCD88C5-FCAE-F507-B106-08838A3531AE}"/>
              </a:ext>
            </a:extLst>
          </p:cNvPr>
          <p:cNvSpPr>
            <a:spLocks noGrp="1"/>
          </p:cNvSpPr>
          <p:nvPr>
            <p:ph type="title"/>
          </p:nvPr>
        </p:nvSpPr>
        <p:spPr/>
        <p:txBody>
          <a:bodyPr/>
          <a:lstStyle/>
          <a:p>
            <a:pPr algn="ctr"/>
            <a:r>
              <a:rPr lang="en-GB" b="1" dirty="0" err="1"/>
              <a:t>Cyfeiriadau</a:t>
            </a:r>
            <a:br>
              <a:rPr lang="en-GB" b="1" dirty="0"/>
            </a:br>
            <a:endParaRPr lang="en-GB" b="1" dirty="0"/>
          </a:p>
        </p:txBody>
      </p:sp>
      <p:sp>
        <p:nvSpPr>
          <p:cNvPr id="7" name="Content Placeholder 6">
            <a:extLst>
              <a:ext uri="{FF2B5EF4-FFF2-40B4-BE49-F238E27FC236}">
                <a16:creationId xmlns:a16="http://schemas.microsoft.com/office/drawing/2014/main" id="{69336BAC-AA63-AA50-2432-6EECD90893FD}"/>
              </a:ext>
            </a:extLst>
          </p:cNvPr>
          <p:cNvSpPr>
            <a:spLocks noGrp="1"/>
          </p:cNvSpPr>
          <p:nvPr>
            <p:ph sz="half" idx="1"/>
          </p:nvPr>
        </p:nvSpPr>
        <p:spPr>
          <a:xfrm>
            <a:off x="628649" y="1825625"/>
            <a:ext cx="7680463" cy="3809862"/>
          </a:xfrm>
        </p:spPr>
        <p:txBody>
          <a:bodyPr>
            <a:normAutofit fontScale="77500" lnSpcReduction="20000"/>
          </a:bodyPr>
          <a:lstStyle/>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Kolb, D.A. (2016) </a:t>
            </a:r>
            <a:r>
              <a:rPr kumimoji="0" lang="en-GB" sz="1800" b="0" i="1" u="none" strike="noStrike" kern="1200" cap="none" spc="0" normalizeH="0" baseline="0" noProof="0">
                <a:ln>
                  <a:noFill/>
                </a:ln>
                <a:solidFill>
                  <a:srgbClr val="0070C0"/>
                </a:solidFill>
                <a:effectLst/>
                <a:uLnTx/>
                <a:uFillTx/>
                <a:latin typeface="Calibri" panose="020F0502020204030204"/>
                <a:ea typeface="+mn-ea"/>
                <a:cs typeface="+mn-cs"/>
              </a:rPr>
              <a:t>Experiential learning : experience as the source of learning and development</a:t>
            </a: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 Second edition. Upper Saddle River, New Jersey: Pearson Education Inc. Ar gael yn: </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3"/>
              </a:rPr>
              <a:t>EpubReader</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 [Cyrchwyd diwethaf 26/05/2026]</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O’Donnell, A.M., Reeve, J.M. &amp; Smith, J.S.(2012) Educational psychology: reflection for action Hoboken: J. Wiley Ar gael yn: </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4"/>
              </a:rPr>
              <a:t>Educational psychology : reflection for action : O'Donnell, Angela M : Free Download, Borrow, and Streaming : Internet Archive</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 ] Cyrchwyd diwethaf 26/05/2026]</a:t>
            </a:r>
            <a:endPar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endParaRP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National Data Guardian [NDG] (2025) </a:t>
            </a:r>
            <a:r>
              <a:rPr kumimoji="0" lang="en-GB" sz="1800" b="0" i="1" u="none" strike="noStrike" kern="1200" cap="none" spc="0" normalizeH="0" baseline="0" noProof="0">
                <a:ln>
                  <a:noFill/>
                </a:ln>
                <a:solidFill>
                  <a:srgbClr val="0070C0"/>
                </a:solidFill>
                <a:effectLst/>
                <a:uLnTx/>
                <a:uFillTx/>
                <a:latin typeface="Calibri" panose="020F0502020204030204"/>
                <a:ea typeface="+mn-ea"/>
                <a:cs typeface="+mn-cs"/>
              </a:rPr>
              <a:t>Policy paper: Using data in reflective practice to support safe care</a:t>
            </a: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 Ar gael yn: </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5"/>
              </a:rPr>
              <a:t>Using data in reflective practice to support safe care - GOV.UK</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 [Cyrchwyd diwethaf 26/05/2026]</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5B9BD5">
                    <a:lumMod val="75000"/>
                  </a:srgbClr>
                </a:solidFill>
                <a:effectLst/>
                <a:uLnTx/>
                <a:uFillTx/>
                <a:latin typeface="Calibri" panose="020F0502020204030204"/>
                <a:ea typeface="+mn-ea"/>
                <a:cs typeface="+mn-cs"/>
              </a:rPr>
              <a:t>Schön, D. (2016) The reflective practitioner: how professionals think in action Routledge Ar gael yn: </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6"/>
              </a:rPr>
              <a:t>The Reflective Practitioner | How Professionals Think in Action | Dona </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[Cyrchwyd diwethaf 26/05/2026]</a:t>
            </a:r>
          </a:p>
          <a:p>
            <a:pPr marL="228600" marR="0" lvl="0" indent="-22860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Zwozdiak-Myers, P. (2023) </a:t>
            </a:r>
            <a:r>
              <a:rPr kumimoji="0" lang="en-GB" sz="1800" b="0" i="1" u="none" strike="noStrike" kern="1200" cap="none" spc="0" normalizeH="0" baseline="0" noProof="0">
                <a:ln>
                  <a:noFill/>
                </a:ln>
                <a:solidFill>
                  <a:srgbClr val="0070C0"/>
                </a:solidFill>
                <a:effectLst/>
                <a:uLnTx/>
                <a:uFillTx/>
                <a:latin typeface="Calibri" panose="020F0502020204030204"/>
                <a:ea typeface="+mn-ea"/>
                <a:cs typeface="+mn-cs"/>
              </a:rPr>
              <a:t>Teacher’s reflective practice handbook : becoming an extended professional through enacting evidence-informed practice</a:t>
            </a:r>
            <a:r>
              <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rPr>
              <a:t>. Routledge. Ar gael yn: </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7"/>
              </a:rPr>
              <a:t>The Teacher's Reflective Practice Handbook | Becoming an Extended Prof</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 [Cyrchwyd diwethaf 26/05/2026]</a:t>
            </a:r>
            <a:endParaRPr kumimoji="0" lang="en-GB" sz="1800" b="0" i="0" u="none" strike="noStrike" kern="1200" cap="none" spc="0" normalizeH="0" baseline="0" noProof="0">
              <a:ln>
                <a:noFill/>
              </a:ln>
              <a:solidFill>
                <a:srgbClr val="0070C0"/>
              </a:solidFill>
              <a:effectLst/>
              <a:uLnTx/>
              <a:uFillTx/>
              <a:latin typeface="Calibri" panose="020F0502020204030204"/>
              <a:ea typeface="+mn-ea"/>
              <a:cs typeface="+mn-cs"/>
            </a:endParaRPr>
          </a:p>
          <a:p>
            <a:pPr>
              <a:lnSpc>
                <a:spcPct val="100000"/>
              </a:lnSpc>
              <a:spcBef>
                <a:spcPts val="600"/>
              </a:spcBef>
              <a:spcAft>
                <a:spcPts val="600"/>
              </a:spcAft>
            </a:pPr>
            <a:endParaRPr lang="en-GB" sz="1600" dirty="0"/>
          </a:p>
        </p:txBody>
      </p:sp>
    </p:spTree>
    <p:extLst>
      <p:ext uri="{BB962C8B-B14F-4D97-AF65-F5344CB8AC3E}">
        <p14:creationId xmlns:p14="http://schemas.microsoft.com/office/powerpoint/2010/main" val="42308151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A9F70-B1F6-C62B-0B9A-BAEB97F383E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76230A-4EAF-6FAC-F6BE-5AF26D928CE5}"/>
              </a:ext>
            </a:extLst>
          </p:cNvPr>
          <p:cNvSpPr>
            <a:spLocks noGrp="1"/>
          </p:cNvSpPr>
          <p:nvPr>
            <p:ph sz="half" idx="2"/>
          </p:nvPr>
        </p:nvSpPr>
        <p:spPr>
          <a:xfrm>
            <a:off x="628650" y="1825625"/>
            <a:ext cx="7886700" cy="3809862"/>
          </a:xfrm>
        </p:spPr>
        <p:txBody>
          <a:bodyPr>
            <a:normAutofit fontScale="92500" lnSpcReduction="20000"/>
          </a:bodyPr>
          <a:lstStyle/>
          <a:p>
            <a:pPr>
              <a:lnSpc>
                <a:spcPct val="100000"/>
              </a:lnSpc>
              <a:spcBef>
                <a:spcPts val="600"/>
              </a:spcBef>
              <a:spcAft>
                <a:spcPts val="600"/>
              </a:spcAft>
            </a:pPr>
            <a:r>
              <a:rPr lang="en-GB" sz="1600" dirty="0">
                <a:solidFill>
                  <a:srgbClr val="0070C0"/>
                </a:solidFill>
              </a:rPr>
              <a:t>Kolb, D.A. (2016) </a:t>
            </a:r>
            <a:r>
              <a:rPr lang="en-GB" sz="1600" i="1" dirty="0">
                <a:solidFill>
                  <a:srgbClr val="0070C0"/>
                </a:solidFill>
              </a:rPr>
              <a:t>Experiential learning : experience as the source of learning and development</a:t>
            </a:r>
            <a:r>
              <a:rPr lang="en-GB" sz="1600" dirty="0">
                <a:solidFill>
                  <a:srgbClr val="0070C0"/>
                </a:solidFill>
              </a:rPr>
              <a:t>. Second edition. Upper Saddle River, New Jersey: Pearson Education Inc. Available at: </a:t>
            </a:r>
            <a:r>
              <a:rPr lang="en-GB" sz="1600" dirty="0" err="1">
                <a:hlinkClick r:id="rId3"/>
              </a:rPr>
              <a:t>EpubReader</a:t>
            </a:r>
            <a:r>
              <a:rPr lang="en-GB" sz="1600" dirty="0"/>
              <a:t> [Last Accessed 26/05/2026]</a:t>
            </a:r>
          </a:p>
          <a:p>
            <a:pPr>
              <a:lnSpc>
                <a:spcPct val="100000"/>
              </a:lnSpc>
              <a:spcBef>
                <a:spcPts val="600"/>
              </a:spcBef>
              <a:spcAft>
                <a:spcPts val="600"/>
              </a:spcAft>
            </a:pPr>
            <a:r>
              <a:rPr lang="en-GB" sz="1600" dirty="0">
                <a:solidFill>
                  <a:srgbClr val="0070C0"/>
                </a:solidFill>
              </a:rPr>
              <a:t>O’Donnell, A.M., Reeve, J.M. &amp; Smith, J.S.(2012) Educational psychology: reflection for action Hoboken: J. Wiley Available at: </a:t>
            </a:r>
            <a:r>
              <a:rPr lang="en-GB" sz="1600" dirty="0">
                <a:hlinkClick r:id="rId4"/>
              </a:rPr>
              <a:t>Educational psychology : reflection for action : O'Donnell, Angela M : Free Download, Borrow, and Streaming : Internet Archive</a:t>
            </a:r>
            <a:r>
              <a:rPr lang="en-GB" sz="1600" dirty="0"/>
              <a:t> ]Last Accessed 26/05/2026]</a:t>
            </a:r>
            <a:endParaRPr lang="en-GB" sz="1600" dirty="0">
              <a:solidFill>
                <a:srgbClr val="0070C0"/>
              </a:solidFill>
            </a:endParaRPr>
          </a:p>
          <a:p>
            <a:pPr>
              <a:lnSpc>
                <a:spcPct val="100000"/>
              </a:lnSpc>
              <a:spcBef>
                <a:spcPts val="600"/>
              </a:spcBef>
              <a:spcAft>
                <a:spcPts val="600"/>
              </a:spcAft>
            </a:pPr>
            <a:r>
              <a:rPr lang="en-GB" sz="1600" dirty="0">
                <a:solidFill>
                  <a:srgbClr val="0070C0"/>
                </a:solidFill>
              </a:rPr>
              <a:t>National Data Guardian [NDG] (2025) </a:t>
            </a:r>
            <a:r>
              <a:rPr lang="en-GB" sz="1600" i="1" dirty="0">
                <a:solidFill>
                  <a:srgbClr val="0070C0"/>
                </a:solidFill>
              </a:rPr>
              <a:t>Policy paper: Using data in reflective practice to support safe care</a:t>
            </a:r>
            <a:r>
              <a:rPr lang="en-GB" sz="1600" dirty="0">
                <a:solidFill>
                  <a:srgbClr val="0070C0"/>
                </a:solidFill>
              </a:rPr>
              <a:t> Available at: </a:t>
            </a:r>
            <a:r>
              <a:rPr lang="en-GB" sz="1600" dirty="0">
                <a:hlinkClick r:id="rId5"/>
              </a:rPr>
              <a:t>Using data in reflective practice to support safe care - GOV.UK</a:t>
            </a:r>
            <a:r>
              <a:rPr lang="en-GB" sz="1600" dirty="0"/>
              <a:t> [Last Accessed 26/05/2026]</a:t>
            </a:r>
          </a:p>
          <a:p>
            <a:pPr>
              <a:lnSpc>
                <a:spcPct val="100000"/>
              </a:lnSpc>
              <a:spcBef>
                <a:spcPts val="600"/>
              </a:spcBef>
              <a:spcAft>
                <a:spcPts val="600"/>
              </a:spcAft>
            </a:pPr>
            <a:r>
              <a:rPr lang="en-GB" sz="1600" dirty="0">
                <a:solidFill>
                  <a:schemeClr val="accent5">
                    <a:lumMod val="75000"/>
                  </a:schemeClr>
                </a:solidFill>
              </a:rPr>
              <a:t>Schön, D. (2016) The reflective practitioner: how professionals think in action Routledge Available at: </a:t>
            </a:r>
            <a:r>
              <a:rPr lang="en-GB" sz="1600" dirty="0">
                <a:hlinkClick r:id="rId6"/>
              </a:rPr>
              <a:t>The Reflective Practitioner | How Professionals Think in Action | Dona </a:t>
            </a:r>
            <a:r>
              <a:rPr lang="en-GB" sz="1600" dirty="0"/>
              <a:t>[Last Accessed 26/05/2026]</a:t>
            </a:r>
          </a:p>
          <a:p>
            <a:pPr>
              <a:lnSpc>
                <a:spcPct val="100000"/>
              </a:lnSpc>
              <a:spcBef>
                <a:spcPts val="600"/>
              </a:spcBef>
              <a:spcAft>
                <a:spcPts val="600"/>
              </a:spcAft>
            </a:pPr>
            <a:r>
              <a:rPr lang="en-GB" sz="1600" dirty="0">
                <a:solidFill>
                  <a:srgbClr val="0070C0"/>
                </a:solidFill>
              </a:rPr>
              <a:t>Zwozdiak-Myers, P. (2023) </a:t>
            </a:r>
            <a:r>
              <a:rPr lang="en-GB" sz="1600" i="1" dirty="0">
                <a:solidFill>
                  <a:srgbClr val="0070C0"/>
                </a:solidFill>
              </a:rPr>
              <a:t>Teacher’s reflective practice handbook : becoming an extended professional through enacting evidence-informed practice</a:t>
            </a:r>
            <a:r>
              <a:rPr lang="en-GB" sz="1600" dirty="0">
                <a:solidFill>
                  <a:srgbClr val="0070C0"/>
                </a:solidFill>
              </a:rPr>
              <a:t>. Routledge. Available at: </a:t>
            </a:r>
            <a:r>
              <a:rPr lang="en-GB" sz="1600" dirty="0">
                <a:hlinkClick r:id="rId7"/>
              </a:rPr>
              <a:t>The Teacher's Reflective Practice Handbook | Becoming an Extended Prof</a:t>
            </a:r>
            <a:r>
              <a:rPr lang="en-GB" sz="1600" dirty="0"/>
              <a:t> [Last Accessed 26/05/2026]</a:t>
            </a:r>
            <a:endParaRPr lang="en-GB" sz="1600" dirty="0">
              <a:solidFill>
                <a:srgbClr val="0070C0"/>
              </a:solidFill>
            </a:endParaRPr>
          </a:p>
          <a:p>
            <a:pPr>
              <a:lnSpc>
                <a:spcPct val="100000"/>
              </a:lnSpc>
              <a:spcBef>
                <a:spcPts val="600"/>
              </a:spcBef>
              <a:spcAft>
                <a:spcPts val="600"/>
              </a:spcAft>
            </a:pPr>
            <a:endParaRPr lang="en-GB" sz="1600" dirty="0">
              <a:solidFill>
                <a:srgbClr val="0070C0"/>
              </a:solidFill>
            </a:endParaRPr>
          </a:p>
        </p:txBody>
      </p:sp>
      <p:sp>
        <p:nvSpPr>
          <p:cNvPr id="5" name="Title 4">
            <a:extLst>
              <a:ext uri="{FF2B5EF4-FFF2-40B4-BE49-F238E27FC236}">
                <a16:creationId xmlns:a16="http://schemas.microsoft.com/office/drawing/2014/main" id="{FCD7815C-733B-66FE-A0BB-5D430996EBFE}"/>
              </a:ext>
            </a:extLst>
          </p:cNvPr>
          <p:cNvSpPr>
            <a:spLocks noGrp="1"/>
          </p:cNvSpPr>
          <p:nvPr>
            <p:ph type="title"/>
          </p:nvPr>
        </p:nvSpPr>
        <p:spPr/>
        <p:txBody>
          <a:bodyPr/>
          <a:lstStyle/>
          <a:p>
            <a:pPr algn="ctr"/>
            <a:r>
              <a:rPr lang="en-GB" b="1" dirty="0">
                <a:solidFill>
                  <a:srgbClr val="0070C0"/>
                </a:solidFill>
              </a:rPr>
              <a:t>References</a:t>
            </a:r>
            <a:endParaRPr lang="en-GB" b="1" dirty="0"/>
          </a:p>
        </p:txBody>
      </p:sp>
    </p:spTree>
    <p:extLst>
      <p:ext uri="{BB962C8B-B14F-4D97-AF65-F5344CB8AC3E}">
        <p14:creationId xmlns:p14="http://schemas.microsoft.com/office/powerpoint/2010/main" val="2016642149"/>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cd6363ea4f4541baaf4aadf57a86f719">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24f73608559c122f1aad4c20a927a94a"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20A647C-70E8-4659-9076-F0AF24D2395F}">
  <ds:schemaRefs>
    <ds:schemaRef ds:uri="http://schemas.microsoft.com/sharepoint/v3/contenttype/forms"/>
  </ds:schemaRefs>
</ds:datastoreItem>
</file>

<file path=customXml/itemProps2.xml><?xml version="1.0" encoding="utf-8"?>
<ds:datastoreItem xmlns:ds="http://schemas.openxmlformats.org/officeDocument/2006/customXml" ds:itemID="{80D339CC-99A4-447B-AA14-72B5CE1FDB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CC11202-4772-4863-908B-7D5F533EFAA1}">
  <ds:schemaRefs>
    <ds:schemaRef ds:uri="http://schemas.microsoft.com/office/2006/metadata/properties"/>
    <ds:schemaRef ds:uri="http://schemas.microsoft.com/office/infopath/2007/PartnerControls"/>
    <ds:schemaRef ds:uri="16bfc89a-06a0-41d6-ae50-6ff65b36cb8b"/>
    <ds:schemaRef ds:uri="e4a72011-89be-41d7-bd49-565121a9e247"/>
  </ds:schemaRefs>
</ds:datastoreItem>
</file>

<file path=docProps/app.xml><?xml version="1.0" encoding="utf-8"?>
<Properties xmlns="http://schemas.openxmlformats.org/officeDocument/2006/extended-properties" xmlns:vt="http://schemas.openxmlformats.org/officeDocument/2006/docPropsVTypes">
  <Template>1_CYFLWYNIAD_INTRODUCTION_STAFF</Template>
  <TotalTime>0</TotalTime>
  <Words>4381</Words>
  <Application>Microsoft Office PowerPoint</Application>
  <PresentationFormat>On-screen Show (4:3)</PresentationFormat>
  <Paragraphs>396</Paragraphs>
  <Slides>44</Slides>
  <Notes>44</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44</vt:i4>
      </vt:variant>
    </vt:vector>
  </HeadingPairs>
  <TitlesOfParts>
    <vt:vector size="52" baseType="lpstr">
      <vt:lpstr>Arial</vt:lpstr>
      <vt:lpstr>Calibri</vt:lpstr>
      <vt:lpstr>Calibri Light</vt:lpstr>
      <vt:lpstr>Times New Roman</vt:lpstr>
      <vt:lpstr>Sub Title 1</vt:lpstr>
      <vt:lpstr>Accessible 2</vt:lpstr>
      <vt:lpstr>1_Sub Title 1</vt:lpstr>
      <vt:lpstr>1_Accessible 2</vt:lpstr>
      <vt:lpstr>ECCE4001C Pwy ydw i?: Archwilio Hunaniaeth Broffesiynol  ECCE4001 Who Am I?: Exploring Professional Identity  Thema 3: Arfer Adfyfyriol – Damcaniaethau a Modelau Theme 3: Reflective Practice – Theory and Models  </vt:lpstr>
      <vt:lpstr>Cynnwys y Thema Theme Content</vt:lpstr>
      <vt:lpstr>Beth yw Arfer Adfyfyriol What is Reflective Practice?</vt:lpstr>
      <vt:lpstr>Diffiniadau o Arfer Adfyfyriol Definitions of Reflective Practice</vt:lpstr>
      <vt:lpstr>Arfer Adfyfyriol Reflective Practice</vt:lpstr>
      <vt:lpstr>Arfer Adfyfyriol Reflective Practice</vt:lpstr>
      <vt:lpstr>Arfer Adfyfyriol  Reflective Practice</vt:lpstr>
      <vt:lpstr>Pam dylem ni adfyfyrio? Why Should We reflect?</vt:lpstr>
      <vt:lpstr>Pedwar Cam Dysgu </vt:lpstr>
      <vt:lpstr>The Four Stages of Learning</vt:lpstr>
      <vt:lpstr>Pam dylem ni adfyfyrio? Why Should We reflect?</vt:lpstr>
      <vt:lpstr>Pam dylem ni adfyfyrio? Why Should We reflect?</vt:lpstr>
      <vt:lpstr>Pam dylem ni adfyfyrio? Why Should We reflect?</vt:lpstr>
      <vt:lpstr>Pam dylem ni adfyfyrio? Why Should We reflect?</vt:lpstr>
      <vt:lpstr>Naw Dimensiwn Arfer Adfyfyriol Nine Dimensions of Reflective Practice</vt:lpstr>
      <vt:lpstr>Naw Dimensiwn Arfer Adfyfyriol Nine Dimensions of Reflective Practice</vt:lpstr>
      <vt:lpstr>Naw Dimensiwn Arfer Adfyfyriol  Nine Dimensions of Reflective Practice</vt:lpstr>
      <vt:lpstr>Naw Dimensiwn Arfer Adfyfyriol Nine Dimensions of Reflective Practice</vt:lpstr>
      <vt:lpstr>Naw Dimensiwn Arfer Adfyfyriol Nine Dimensions of Reflective Practice</vt:lpstr>
      <vt:lpstr>Naw Dimensiwn Arfer Adfyfyriol Nine Dimensions of Reflective Practice</vt:lpstr>
      <vt:lpstr>Naw Dimensiwn Arfer Adfyfyriol Nine Dimensions of Reflective Practice</vt:lpstr>
      <vt:lpstr>Naw Dimensiwn Arfer Adfyfyriol Nine Dimensions of Reflective Practice</vt:lpstr>
      <vt:lpstr>Naw Dimensiwn Arfer Adfyfyriol Nine Dimensions of Reflective Practice</vt:lpstr>
      <vt:lpstr>Naw Dimensiwn Arfer Adfyfyriol Nine Dimensions of Reflective Practice</vt:lpstr>
      <vt:lpstr>Defnyddio Ffynonellau Rhyngrwyd Using Internet Sources</vt:lpstr>
      <vt:lpstr>Darganfod a Defnyddio Gwybodaeth Finding and Using Information</vt:lpstr>
      <vt:lpstr>Modylau Adfyfyrio Models of Reflection</vt:lpstr>
      <vt:lpstr>Kolb – Cylch Dysgu drwy Brofiad</vt:lpstr>
      <vt:lpstr>Kolb – Experiential Learning Cycle</vt:lpstr>
      <vt:lpstr>Gibbs – Cylch Adfyfyriol</vt:lpstr>
      <vt:lpstr>Gibbs – Reflective Cycle</vt:lpstr>
      <vt:lpstr>O’Donnell et al  Adfyfyrio er mwyn Gweithredu</vt:lpstr>
      <vt:lpstr>O’Donnell et al Reflection for Action</vt:lpstr>
      <vt:lpstr>Rhwystrau rhag Arfer Adfyfyriol Barriers to Reflective Practice</vt:lpstr>
      <vt:lpstr>Ysgrifennu Adfyfyriol Reflective Writing</vt:lpstr>
      <vt:lpstr>Ysgrifennu Adfyfyriol  Reflective Writing</vt:lpstr>
      <vt:lpstr>Ysgrifennu Adfyfyriol Reflective Writing</vt:lpstr>
      <vt:lpstr>Ysgrifennu Adfyfyriol Reflective Writing</vt:lpstr>
      <vt:lpstr>Ysgrifennu Adfyfyriol Reflective Writing</vt:lpstr>
      <vt:lpstr>Ysgrifennu Adfyfyriol Reflective Writing</vt:lpstr>
      <vt:lpstr>Cyfeiriadau </vt:lpstr>
      <vt:lpstr>References</vt:lpstr>
      <vt:lpstr>Cyfeiriadau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Meinir Jones</cp:lastModifiedBy>
  <cp:revision>223</cp:revision>
  <dcterms:created xsi:type="dcterms:W3CDTF">2017-02-08T11:33:06Z</dcterms:created>
  <dcterms:modified xsi:type="dcterms:W3CDTF">2026-09-22T15:35:19Z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MediaServiceImageTags">
    <vt:lpwstr/>
  </property>
</Properties>
</file>