
<file path=[Content_Types].xml><?xml version="1.0" encoding="utf-8"?>
<Types xmlns="http://schemas.openxmlformats.org/package/2006/content-types">
  <Default ContentType="application/x-fontdata" Extension="fntdata"/>
  <Default ContentType="image/jpeg" Extension="jpe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Lst>
  <p:sldSz cx="18288000" cy="10287000"/>
  <p:notesSz cx="6858000" cy="9144000"/>
  <p:embeddedFontLst>
    <p:embeddedFont>
      <p:font typeface="Glacial Indifference" charset="1" panose="00000000000000000000"/>
      <p:regular r:id="rId16"/>
    </p:embeddedFont>
    <p:embeddedFont>
      <p:font typeface="Montserrat" charset="1" panose="00000500000000000000"/>
      <p:regular r:id="rId17"/>
    </p:embeddedFont>
    <p:embeddedFont>
      <p:font typeface="Montserrat Bold" charset="1" panose="00000800000000000000"/>
      <p:regular r:id="rId18"/>
    </p:embeddedFont>
    <p:embeddedFont>
      <p:font typeface="League Spartan" charset="1" panose="00000800000000000000"/>
      <p:regular r:id="rId19"/>
    </p:embeddedFont>
    <p:embeddedFont>
      <p:font typeface="Glacial Indifference Bold" charset="1" panose="00000800000000000000"/>
      <p:regular r:id="rId20"/>
    </p:embeddedFont>
    <p:embeddedFont>
      <p:font typeface="Canva Sans Bold" charset="1" panose="020B0803030501040103"/>
      <p:regular r:id="rId21"/>
    </p:embeddedFont>
    <p:embeddedFont>
      <p:font typeface="Glacial Indifference Italics" charset="1" panose="0000000000000000000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https://doi-org.ustsd.idm.colc.org/10.1037/per0000510" TargetMode="External" Type="http://schemas.openxmlformats.org/officeDocument/2006/relationships/hyperlink"/><Relationship Id="rId3" Target="https://doi-org.uwtsd.idm.oclc.org/10.1093/oxfordhb/9780199735013.013.0002" TargetMode="External" Type="http://schemas.openxmlformats.org/officeDocument/2006/relationships/hyperlink"/></Relationships>
</file>

<file path=ppt/slides/slide1.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sp>
        <p:nvSpPr>
          <p:cNvPr name="TextBox 2" id="2"/>
          <p:cNvSpPr txBox="true"/>
          <p:nvPr/>
        </p:nvSpPr>
        <p:spPr>
          <a:xfrm rot="0">
            <a:off x="1885417" y="933450"/>
            <a:ext cx="14517166" cy="8370907"/>
          </a:xfrm>
          <a:prstGeom prst="rect">
            <a:avLst/>
          </a:prstGeom>
        </p:spPr>
        <p:txBody>
          <a:bodyPr anchor="t" rtlCol="false" tIns="0" lIns="0" bIns="0" rIns="0">
            <a:spAutoFit/>
          </a:bodyPr>
          <a:lstStyle/>
          <a:p>
            <a:pPr algn="ctr">
              <a:lnSpc>
                <a:spcPts val="6005"/>
              </a:lnSpc>
            </a:pPr>
            <a:r>
              <a:rPr lang="en-US" sz="4289">
                <a:solidFill>
                  <a:srgbClr val="000000"/>
                </a:solidFill>
                <a:latin typeface="Glacial Indifference"/>
                <a:ea typeface="Glacial Indifference"/>
                <a:cs typeface="Glacial Indifference"/>
                <a:sym typeface="Glacial Indifference"/>
              </a:rPr>
              <a:t>AI Acknowledgement </a:t>
            </a:r>
          </a:p>
          <a:p>
            <a:pPr algn="ctr">
              <a:lnSpc>
                <a:spcPts val="6005"/>
              </a:lnSpc>
            </a:pPr>
          </a:p>
          <a:p>
            <a:pPr algn="ctr">
              <a:lnSpc>
                <a:spcPts val="6005"/>
              </a:lnSpc>
            </a:pPr>
            <a:r>
              <a:rPr lang="en-US" sz="4289">
                <a:solidFill>
                  <a:srgbClr val="000000"/>
                </a:solidFill>
                <a:latin typeface="Glacial Indifference"/>
                <a:ea typeface="Glacial Indifference"/>
                <a:cs typeface="Glacial Indifference"/>
                <a:sym typeface="Glacial Indifference"/>
              </a:rPr>
              <a:t>I confirm that I did not use AI in the creation of my assignment. I have not presented any AI generated materials as my own work. I confirm I have copies of my drafts, notes and other resources I used, which i may be asked to provide in evidence. </a:t>
            </a:r>
          </a:p>
          <a:p>
            <a:pPr algn="ctr">
              <a:lnSpc>
                <a:spcPts val="6005"/>
              </a:lnSpc>
            </a:pPr>
          </a:p>
          <a:p>
            <a:pPr algn="ctr">
              <a:lnSpc>
                <a:spcPts val="6005"/>
              </a:lnSpc>
            </a:pPr>
          </a:p>
          <a:p>
            <a:pPr algn="ctr">
              <a:lnSpc>
                <a:spcPts val="6005"/>
              </a:lnSpc>
            </a:pPr>
          </a:p>
          <a:p>
            <a:pPr algn="ctr">
              <a:lnSpc>
                <a:spcPts val="6005"/>
              </a:lnSpc>
            </a:pP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grpSp>
        <p:nvGrpSpPr>
          <p:cNvPr name="Group 2" id="2"/>
          <p:cNvGrpSpPr/>
          <p:nvPr/>
        </p:nvGrpSpPr>
        <p:grpSpPr>
          <a:xfrm rot="0">
            <a:off x="12445943" y="2820888"/>
            <a:ext cx="6058538" cy="6058538"/>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6000"/>
                  </a:srgbClr>
                </a:gs>
                <a:gs pos="100000">
                  <a:srgbClr val="7BAC78">
                    <a:alpha val="66000"/>
                  </a:srgbClr>
                </a:gs>
              </a:gsLst>
              <a:path path="circle">
                <a:fillToRect l="0" r="100000" t="0" b="100000"/>
              </a:path>
              <a:tileRect r="0" l="-100000" b="0" t="-100000"/>
            </a:gra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5" id="5"/>
          <p:cNvGrpSpPr/>
          <p:nvPr/>
        </p:nvGrpSpPr>
        <p:grpSpPr>
          <a:xfrm rot="0">
            <a:off x="16451610" y="2547066"/>
            <a:ext cx="1615381" cy="1615381"/>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8" id="8"/>
          <p:cNvGrpSpPr/>
          <p:nvPr/>
        </p:nvGrpSpPr>
        <p:grpSpPr>
          <a:xfrm rot="0">
            <a:off x="1283117" y="1448372"/>
            <a:ext cx="4012139" cy="4012139"/>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10" id="10"/>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11" id="11"/>
          <p:cNvGrpSpPr/>
          <p:nvPr/>
        </p:nvGrpSpPr>
        <p:grpSpPr>
          <a:xfrm rot="0">
            <a:off x="578464" y="3855308"/>
            <a:ext cx="1994849" cy="1994849"/>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13" id="13"/>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14" id="14"/>
          <p:cNvGrpSpPr/>
          <p:nvPr/>
        </p:nvGrpSpPr>
        <p:grpSpPr>
          <a:xfrm rot="0">
            <a:off x="3720427" y="7476930"/>
            <a:ext cx="1315308" cy="1315308"/>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6" id="16"/>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17" id="17"/>
          <p:cNvGrpSpPr/>
          <p:nvPr/>
        </p:nvGrpSpPr>
        <p:grpSpPr>
          <a:xfrm rot="0">
            <a:off x="12836298" y="7508294"/>
            <a:ext cx="1064291" cy="1064291"/>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9" id="19"/>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20" id="20"/>
          <p:cNvGrpSpPr/>
          <p:nvPr/>
        </p:nvGrpSpPr>
        <p:grpSpPr>
          <a:xfrm rot="0">
            <a:off x="5035734" y="1448372"/>
            <a:ext cx="842238" cy="842238"/>
            <a:chOff x="0" y="0"/>
            <a:chExt cx="812800" cy="812800"/>
          </a:xfrm>
        </p:grpSpPr>
        <p:sp>
          <p:nvSpPr>
            <p:cNvPr name="Freeform 21" id="2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22" id="22"/>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23" id="23"/>
          <p:cNvGrpSpPr/>
          <p:nvPr/>
        </p:nvGrpSpPr>
        <p:grpSpPr>
          <a:xfrm rot="0">
            <a:off x="7286243" y="5991727"/>
            <a:ext cx="3162830" cy="751130"/>
            <a:chOff x="0" y="0"/>
            <a:chExt cx="1711255" cy="406400"/>
          </a:xfrm>
        </p:grpSpPr>
        <p:sp>
          <p:nvSpPr>
            <p:cNvPr name="Freeform 24" id="24"/>
            <p:cNvSpPr/>
            <p:nvPr/>
          </p:nvSpPr>
          <p:spPr>
            <a:xfrm flipH="false" flipV="false" rot="0">
              <a:off x="0" y="0"/>
              <a:ext cx="1711255" cy="406400"/>
            </a:xfrm>
            <a:custGeom>
              <a:avLst/>
              <a:gdLst/>
              <a:ahLst/>
              <a:cxnLst/>
              <a:rect r="r" b="b" t="t" l="l"/>
              <a:pathLst>
                <a:path h="406400" w="1711255">
                  <a:moveTo>
                    <a:pt x="1508055" y="0"/>
                  </a:moveTo>
                  <a:cubicBezTo>
                    <a:pt x="1620279" y="0"/>
                    <a:pt x="1711255" y="90976"/>
                    <a:pt x="1711255" y="203200"/>
                  </a:cubicBezTo>
                  <a:cubicBezTo>
                    <a:pt x="1711255" y="315424"/>
                    <a:pt x="1620279" y="406400"/>
                    <a:pt x="1508055" y="406400"/>
                  </a:cubicBezTo>
                  <a:lnTo>
                    <a:pt x="203200" y="406400"/>
                  </a:lnTo>
                  <a:cubicBezTo>
                    <a:pt x="90976" y="406400"/>
                    <a:pt x="0" y="315424"/>
                    <a:pt x="0" y="203200"/>
                  </a:cubicBezTo>
                  <a:cubicBezTo>
                    <a:pt x="0" y="90976"/>
                    <a:pt x="90976" y="0"/>
                    <a:pt x="203200" y="0"/>
                  </a:cubicBezTo>
                  <a:close/>
                </a:path>
              </a:pathLst>
            </a:custGeom>
            <a:gradFill rotWithShape="true">
              <a:gsLst>
                <a:gs pos="0">
                  <a:srgbClr val="DBFFE3">
                    <a:alpha val="100000"/>
                  </a:srgbClr>
                </a:gs>
                <a:gs pos="100000">
                  <a:srgbClr val="B2DCB0">
                    <a:alpha val="100000"/>
                  </a:srgbClr>
                </a:gs>
              </a:gsLst>
              <a:lin ang="5400000"/>
            </a:gradFill>
          </p:spPr>
        </p:sp>
        <p:sp>
          <p:nvSpPr>
            <p:cNvPr name="TextBox 25" id="25"/>
            <p:cNvSpPr txBox="true"/>
            <p:nvPr/>
          </p:nvSpPr>
          <p:spPr>
            <a:xfrm>
              <a:off x="0" y="-38100"/>
              <a:ext cx="1711255" cy="444500"/>
            </a:xfrm>
            <a:prstGeom prst="rect">
              <a:avLst/>
            </a:prstGeom>
          </p:spPr>
          <p:txBody>
            <a:bodyPr anchor="ctr" rtlCol="false" tIns="50800" lIns="50800" bIns="50800" rIns="50800"/>
            <a:lstStyle/>
            <a:p>
              <a:pPr algn="ctr">
                <a:lnSpc>
                  <a:spcPts val="2659"/>
                </a:lnSpc>
              </a:pPr>
            </a:p>
          </p:txBody>
        </p:sp>
      </p:grpSp>
      <p:grpSp>
        <p:nvGrpSpPr>
          <p:cNvPr name="Group 26" id="26"/>
          <p:cNvGrpSpPr/>
          <p:nvPr/>
        </p:nvGrpSpPr>
        <p:grpSpPr>
          <a:xfrm rot="0">
            <a:off x="10816091" y="687681"/>
            <a:ext cx="1312196" cy="380413"/>
            <a:chOff x="0" y="0"/>
            <a:chExt cx="1401837" cy="406400"/>
          </a:xfrm>
        </p:grpSpPr>
        <p:sp>
          <p:nvSpPr>
            <p:cNvPr name="Freeform 27" id="27"/>
            <p:cNvSpPr/>
            <p:nvPr/>
          </p:nvSpPr>
          <p:spPr>
            <a:xfrm flipH="false" flipV="false" rot="0">
              <a:off x="0" y="0"/>
              <a:ext cx="1401837" cy="406400"/>
            </a:xfrm>
            <a:custGeom>
              <a:avLst/>
              <a:gdLst/>
              <a:ahLst/>
              <a:cxnLst/>
              <a:rect r="r" b="b" t="t" l="l"/>
              <a:pathLst>
                <a:path h="406400" w="1401837">
                  <a:moveTo>
                    <a:pt x="1198637" y="0"/>
                  </a:moveTo>
                  <a:cubicBezTo>
                    <a:pt x="1310861" y="0"/>
                    <a:pt x="1401837" y="90976"/>
                    <a:pt x="1401837" y="203200"/>
                  </a:cubicBezTo>
                  <a:cubicBezTo>
                    <a:pt x="1401837" y="315424"/>
                    <a:pt x="1310861" y="406400"/>
                    <a:pt x="1198637" y="406400"/>
                  </a:cubicBezTo>
                  <a:lnTo>
                    <a:pt x="203200" y="406400"/>
                  </a:lnTo>
                  <a:cubicBezTo>
                    <a:pt x="90976" y="406400"/>
                    <a:pt x="0" y="315424"/>
                    <a:pt x="0" y="203200"/>
                  </a:cubicBezTo>
                  <a:cubicBezTo>
                    <a:pt x="0" y="90976"/>
                    <a:pt x="90976" y="0"/>
                    <a:pt x="203200" y="0"/>
                  </a:cubicBezTo>
                  <a:close/>
                </a:path>
              </a:pathLst>
            </a:custGeom>
            <a:gradFill rotWithShape="true">
              <a:gsLst>
                <a:gs pos="0">
                  <a:srgbClr val="DBFFE3">
                    <a:alpha val="100000"/>
                  </a:srgbClr>
                </a:gs>
                <a:gs pos="100000">
                  <a:srgbClr val="B2DCB0">
                    <a:alpha val="100000"/>
                  </a:srgbClr>
                </a:gs>
              </a:gsLst>
              <a:lin ang="5400000"/>
            </a:gradFill>
          </p:spPr>
        </p:sp>
        <p:sp>
          <p:nvSpPr>
            <p:cNvPr name="TextBox 28" id="28"/>
            <p:cNvSpPr txBox="true"/>
            <p:nvPr/>
          </p:nvSpPr>
          <p:spPr>
            <a:xfrm>
              <a:off x="0" y="-38100"/>
              <a:ext cx="1401837" cy="444500"/>
            </a:xfrm>
            <a:prstGeom prst="rect">
              <a:avLst/>
            </a:prstGeom>
          </p:spPr>
          <p:txBody>
            <a:bodyPr anchor="ctr" rtlCol="false" tIns="50800" lIns="50800" bIns="50800" rIns="50800"/>
            <a:lstStyle/>
            <a:p>
              <a:pPr algn="ctr">
                <a:lnSpc>
                  <a:spcPts val="2659"/>
                </a:lnSpc>
              </a:pPr>
            </a:p>
          </p:txBody>
        </p:sp>
      </p:grpSp>
      <p:sp>
        <p:nvSpPr>
          <p:cNvPr name="TextBox 29" id="29"/>
          <p:cNvSpPr txBox="true"/>
          <p:nvPr/>
        </p:nvSpPr>
        <p:spPr>
          <a:xfrm rot="0">
            <a:off x="1028700" y="8918550"/>
            <a:ext cx="2691727" cy="339775"/>
          </a:xfrm>
          <a:prstGeom prst="rect">
            <a:avLst/>
          </a:prstGeom>
        </p:spPr>
        <p:txBody>
          <a:bodyPr anchor="t" rtlCol="false" tIns="0" lIns="0" bIns="0" rIns="0">
            <a:spAutoFit/>
          </a:bodyPr>
          <a:lstStyle/>
          <a:p>
            <a:pPr algn="l">
              <a:lnSpc>
                <a:spcPts val="2800"/>
              </a:lnSpc>
            </a:pPr>
            <a:r>
              <a:rPr lang="en-US" sz="2000">
                <a:solidFill>
                  <a:srgbClr val="065B32"/>
                </a:solidFill>
                <a:latin typeface="Montserrat"/>
                <a:ea typeface="Montserrat"/>
                <a:cs typeface="Montserrat"/>
                <a:sym typeface="Montserrat"/>
              </a:rPr>
              <a:t>Presented By : </a:t>
            </a:r>
          </a:p>
        </p:txBody>
      </p:sp>
      <p:sp>
        <p:nvSpPr>
          <p:cNvPr name="TextBox 30" id="30"/>
          <p:cNvSpPr txBox="true"/>
          <p:nvPr/>
        </p:nvSpPr>
        <p:spPr>
          <a:xfrm rot="0">
            <a:off x="1028700" y="9220175"/>
            <a:ext cx="2691727" cy="339725"/>
          </a:xfrm>
          <a:prstGeom prst="rect">
            <a:avLst/>
          </a:prstGeom>
        </p:spPr>
        <p:txBody>
          <a:bodyPr anchor="t" rtlCol="false" tIns="0" lIns="0" bIns="0" rIns="0">
            <a:spAutoFit/>
          </a:bodyPr>
          <a:lstStyle/>
          <a:p>
            <a:pPr algn="l">
              <a:lnSpc>
                <a:spcPts val="2800"/>
              </a:lnSpc>
            </a:pPr>
            <a:r>
              <a:rPr lang="en-US" sz="2000" b="true">
                <a:solidFill>
                  <a:srgbClr val="065B32"/>
                </a:solidFill>
                <a:latin typeface="Montserrat Bold"/>
                <a:ea typeface="Montserrat Bold"/>
                <a:cs typeface="Montserrat Bold"/>
                <a:sym typeface="Montserrat Bold"/>
              </a:rPr>
              <a:t>Nicole Matthews</a:t>
            </a:r>
          </a:p>
        </p:txBody>
      </p:sp>
      <p:sp>
        <p:nvSpPr>
          <p:cNvPr name="TextBox 31" id="31"/>
          <p:cNvSpPr txBox="true"/>
          <p:nvPr/>
        </p:nvSpPr>
        <p:spPr>
          <a:xfrm rot="0">
            <a:off x="4941347" y="4337462"/>
            <a:ext cx="8323724" cy="1339610"/>
          </a:xfrm>
          <a:prstGeom prst="rect">
            <a:avLst/>
          </a:prstGeom>
        </p:spPr>
        <p:txBody>
          <a:bodyPr anchor="t" rtlCol="false" tIns="0" lIns="0" bIns="0" rIns="0">
            <a:spAutoFit/>
          </a:bodyPr>
          <a:lstStyle/>
          <a:p>
            <a:pPr algn="ctr">
              <a:lnSpc>
                <a:spcPts val="11048"/>
              </a:lnSpc>
            </a:pPr>
            <a:r>
              <a:rPr lang="en-US" sz="7891">
                <a:solidFill>
                  <a:srgbClr val="065B32"/>
                </a:solidFill>
                <a:latin typeface="League Spartan"/>
                <a:ea typeface="League Spartan"/>
                <a:cs typeface="League Spartan"/>
                <a:sym typeface="League Spartan"/>
              </a:rPr>
              <a:t>NARCISSISM</a:t>
            </a:r>
          </a:p>
        </p:txBody>
      </p:sp>
      <p:sp>
        <p:nvSpPr>
          <p:cNvPr name="TextBox 32" id="32"/>
          <p:cNvSpPr txBox="true"/>
          <p:nvPr/>
        </p:nvSpPr>
        <p:spPr>
          <a:xfrm rot="0">
            <a:off x="7521794" y="6052014"/>
            <a:ext cx="2691727" cy="563881"/>
          </a:xfrm>
          <a:prstGeom prst="rect">
            <a:avLst/>
          </a:prstGeom>
        </p:spPr>
        <p:txBody>
          <a:bodyPr anchor="t" rtlCol="false" tIns="0" lIns="0" bIns="0" rIns="0">
            <a:spAutoFit/>
          </a:bodyPr>
          <a:lstStyle/>
          <a:p>
            <a:pPr algn="l">
              <a:lnSpc>
                <a:spcPts val="4619"/>
              </a:lnSpc>
            </a:pPr>
            <a:r>
              <a:rPr lang="en-US" sz="3299" b="true">
                <a:solidFill>
                  <a:srgbClr val="065B32"/>
                </a:solidFill>
                <a:latin typeface="Montserrat Bold"/>
                <a:ea typeface="Montserrat Bold"/>
                <a:cs typeface="Montserrat Bold"/>
                <a:sym typeface="Montserrat Bold"/>
              </a:rPr>
              <a:t>Conclusion</a:t>
            </a:r>
          </a:p>
        </p:txBody>
      </p:sp>
    </p:spTree>
  </p:cSld>
  <p:clrMapOvr>
    <a:masterClrMapping/>
  </p:clrMapOvr>
  <p:transition spd="fast">
    <p:fade/>
  </p:transition>
</p:sld>
</file>

<file path=ppt/slides/slide3.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sp>
        <p:nvSpPr>
          <p:cNvPr name="TextBox 2" id="2"/>
          <p:cNvSpPr txBox="true"/>
          <p:nvPr/>
        </p:nvSpPr>
        <p:spPr>
          <a:xfrm rot="0">
            <a:off x="877420" y="2448541"/>
            <a:ext cx="13484188" cy="8445565"/>
          </a:xfrm>
          <a:prstGeom prst="rect">
            <a:avLst/>
          </a:prstGeom>
        </p:spPr>
        <p:txBody>
          <a:bodyPr anchor="t" rtlCol="false" tIns="0" lIns="0" bIns="0" rIns="0">
            <a:spAutoFit/>
          </a:bodyPr>
          <a:lstStyle/>
          <a:p>
            <a:pPr algn="ctr">
              <a:lnSpc>
                <a:spcPts val="4511"/>
              </a:lnSpc>
            </a:pPr>
            <a:r>
              <a:rPr lang="en-US" sz="3222" b="true">
                <a:solidFill>
                  <a:srgbClr val="000000"/>
                </a:solidFill>
                <a:latin typeface="Glacial Indifference Bold"/>
                <a:ea typeface="Glacial Indifference Bold"/>
                <a:cs typeface="Glacial Indifference Bold"/>
                <a:sym typeface="Glacial Indifference Bold"/>
              </a:rPr>
              <a:t>Personality and Disorder</a:t>
            </a:r>
          </a:p>
          <a:p>
            <a:pPr algn="ctr">
              <a:lnSpc>
                <a:spcPts val="4511"/>
              </a:lnSpc>
            </a:pPr>
          </a:p>
          <a:p>
            <a:pPr algn="ctr">
              <a:lnSpc>
                <a:spcPts val="4511"/>
              </a:lnSpc>
            </a:pPr>
            <a:r>
              <a:rPr lang="en-US" sz="3222">
                <a:solidFill>
                  <a:srgbClr val="000000"/>
                </a:solidFill>
                <a:latin typeface="Glacial Indifference"/>
                <a:ea typeface="Glacial Indifference"/>
                <a:cs typeface="Glacial Indifference"/>
                <a:sym typeface="Glacial Indifference"/>
              </a:rPr>
              <a:t>Every person has a personality. A manner of behaving, relating to others, thinking and feeling. Some are withdrawn introverts, some are more outgoing and extraverted. Some are efficient and conscientious, others are consistently undependable and neglectful. Some are anxious and doubtful, others are unconcerned and relaxed.</a:t>
            </a:r>
          </a:p>
          <a:p>
            <a:pPr algn="ctr">
              <a:lnSpc>
                <a:spcPts val="4511"/>
              </a:lnSpc>
            </a:pPr>
          </a:p>
          <a:p>
            <a:pPr algn="ctr">
              <a:lnSpc>
                <a:spcPts val="4511"/>
              </a:lnSpc>
            </a:pPr>
            <a:r>
              <a:rPr lang="en-US" sz="3222">
                <a:solidFill>
                  <a:srgbClr val="000000"/>
                </a:solidFill>
                <a:latin typeface="Glacial Indifference"/>
                <a:ea typeface="Glacial Indifference"/>
                <a:cs typeface="Glacial Indifference"/>
                <a:sym typeface="Glacial Indifference"/>
              </a:rPr>
              <a:t> These traits are an integral part of one’s self. They involve our values, how we see ourselves, the things we choose to do, and creates our identities.</a:t>
            </a:r>
          </a:p>
          <a:p>
            <a:pPr algn="ctr">
              <a:lnSpc>
                <a:spcPts val="4511"/>
              </a:lnSpc>
            </a:pPr>
            <a:r>
              <a:rPr lang="en-US" sz="3222">
                <a:solidFill>
                  <a:srgbClr val="000000"/>
                </a:solidFill>
                <a:latin typeface="Glacial Indifference"/>
                <a:ea typeface="Glacial Indifference"/>
                <a:cs typeface="Glacial Indifference"/>
                <a:sym typeface="Glacial Indifference"/>
              </a:rPr>
              <a:t>(Widiger, 2012)</a:t>
            </a:r>
          </a:p>
          <a:p>
            <a:pPr algn="ctr">
              <a:lnSpc>
                <a:spcPts val="4511"/>
              </a:lnSpc>
            </a:pPr>
          </a:p>
          <a:p>
            <a:pPr algn="ctr">
              <a:lnSpc>
                <a:spcPts val="4231"/>
              </a:lnSpc>
            </a:pPr>
          </a:p>
          <a:p>
            <a:pPr algn="ctr">
              <a:lnSpc>
                <a:spcPts val="4231"/>
              </a:lnSpc>
            </a:pPr>
          </a:p>
          <a:p>
            <a:pPr algn="ctr">
              <a:lnSpc>
                <a:spcPts val="4231"/>
              </a:lnSpc>
              <a:spcBef>
                <a:spcPct val="0"/>
              </a:spcBef>
            </a:pPr>
            <a:r>
              <a:rPr lang="en-US" sz="3022">
                <a:solidFill>
                  <a:srgbClr val="000000"/>
                </a:solidFill>
                <a:latin typeface="Glacial Indifference"/>
                <a:ea typeface="Glacial Indifference"/>
                <a:cs typeface="Glacial Indifference"/>
                <a:sym typeface="Glacial Indifference"/>
              </a:rPr>
              <a:t>.</a:t>
            </a:r>
          </a:p>
        </p:txBody>
      </p:sp>
      <p:sp>
        <p:nvSpPr>
          <p:cNvPr name="TextBox 3" id="3"/>
          <p:cNvSpPr txBox="true"/>
          <p:nvPr/>
        </p:nvSpPr>
        <p:spPr>
          <a:xfrm rot="0">
            <a:off x="1028700" y="933450"/>
            <a:ext cx="3040112"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Overview</a:t>
            </a:r>
          </a:p>
        </p:txBody>
      </p:sp>
      <p:grpSp>
        <p:nvGrpSpPr>
          <p:cNvPr name="Group 4" id="4"/>
          <p:cNvGrpSpPr/>
          <p:nvPr/>
        </p:nvGrpSpPr>
        <p:grpSpPr>
          <a:xfrm rot="0">
            <a:off x="12887116" y="-1604646"/>
            <a:ext cx="6058538" cy="6058538"/>
            <a:chOff x="0" y="0"/>
            <a:chExt cx="812800" cy="812800"/>
          </a:xfrm>
        </p:grpSpPr>
        <p:sp>
          <p:nvSpPr>
            <p:cNvPr name="Freeform 5" id="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6000"/>
                  </a:srgbClr>
                </a:gs>
                <a:gs pos="100000">
                  <a:srgbClr val="7BAC78">
                    <a:alpha val="66000"/>
                  </a:srgbClr>
                </a:gs>
              </a:gsLst>
              <a:path path="circle">
                <a:fillToRect l="0" r="100000" t="0" b="100000"/>
              </a:path>
              <a:tileRect r="0" l="-100000" b="0" t="-100000"/>
            </a:gradFill>
            <a:ln cap="sq">
              <a:noFill/>
              <a:prstDash val="solid"/>
              <a:miter/>
            </a:ln>
          </p:spPr>
        </p:sp>
        <p:sp>
          <p:nvSpPr>
            <p:cNvPr name="TextBox 6" id="6"/>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7" id="7"/>
          <p:cNvGrpSpPr/>
          <p:nvPr/>
        </p:nvGrpSpPr>
        <p:grpSpPr>
          <a:xfrm rot="0">
            <a:off x="14595576" y="-977370"/>
            <a:ext cx="4012139" cy="4012139"/>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9" id="9"/>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10" id="10"/>
          <p:cNvGrpSpPr/>
          <p:nvPr/>
        </p:nvGrpSpPr>
        <p:grpSpPr>
          <a:xfrm rot="0">
            <a:off x="16601646" y="3168961"/>
            <a:ext cx="1315308" cy="1315308"/>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2" id="12"/>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Tree>
  </p:cSld>
  <p:clrMapOvr>
    <a:masterClrMapping/>
  </p:clrMapOvr>
  <p:transition spd="fast">
    <p:fade/>
  </p:transition>
</p:sld>
</file>

<file path=ppt/slides/slide4.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sp>
        <p:nvSpPr>
          <p:cNvPr name="TextBox 2" id="2"/>
          <p:cNvSpPr txBox="true"/>
          <p:nvPr/>
        </p:nvSpPr>
        <p:spPr>
          <a:xfrm rot="0">
            <a:off x="1028700" y="1270888"/>
            <a:ext cx="13938719" cy="8032575"/>
          </a:xfrm>
          <a:prstGeom prst="rect">
            <a:avLst/>
          </a:prstGeom>
        </p:spPr>
        <p:txBody>
          <a:bodyPr anchor="t" rtlCol="false" tIns="0" lIns="0" bIns="0" rIns="0">
            <a:spAutoFit/>
          </a:bodyPr>
          <a:lstStyle/>
          <a:p>
            <a:pPr algn="ctr">
              <a:lnSpc>
                <a:spcPts val="4489"/>
              </a:lnSpc>
            </a:pPr>
            <a:r>
              <a:rPr lang="en-US" sz="3206">
                <a:solidFill>
                  <a:srgbClr val="000000"/>
                </a:solidFill>
                <a:latin typeface="Glacial Indifference"/>
                <a:ea typeface="Glacial Indifference"/>
                <a:cs typeface="Glacial Indifference"/>
                <a:sym typeface="Glacial Indifference"/>
              </a:rPr>
              <a:t>Throughout our psychological history, the validity of personality and traits have been questioned. Is a persons behavior governed by environment and situations?, or is it a reflection of characteristic tendencies or internal dispositions of a person? </a:t>
            </a:r>
          </a:p>
          <a:p>
            <a:pPr algn="ctr">
              <a:lnSpc>
                <a:spcPts val="4629"/>
              </a:lnSpc>
            </a:pPr>
          </a:p>
          <a:p>
            <a:pPr algn="ctr">
              <a:lnSpc>
                <a:spcPts val="4629"/>
              </a:lnSpc>
            </a:pPr>
            <a:r>
              <a:rPr lang="en-US" sz="3306">
                <a:solidFill>
                  <a:srgbClr val="000000"/>
                </a:solidFill>
                <a:latin typeface="Glacial Indifference"/>
                <a:ea typeface="Glacial Indifference"/>
                <a:cs typeface="Glacial Indifference"/>
                <a:sym typeface="Glacial Indifference"/>
              </a:rPr>
              <a:t>Personality researchers over time acknowledged the substantial importance in the influence of environment, and situations to determine what a person will do. The questions surrounding the historical crisis held in the field have long passed. Traits of personality are in fact central in predicting life outcomes, such as mental health, physical health, relationships management, success and social acceptance. These traits can be substantially maladaptive and inflexible affecting significant functional impairment and constitute personality disorders. (Widiger, 2012)</a:t>
            </a:r>
          </a:p>
          <a:p>
            <a:pPr algn="ctr">
              <a:lnSpc>
                <a:spcPts val="4629"/>
              </a:lnSpc>
            </a:pPr>
          </a:p>
        </p:txBody>
      </p:sp>
      <p:sp>
        <p:nvSpPr>
          <p:cNvPr name="TextBox 3" id="3"/>
          <p:cNvSpPr txBox="true"/>
          <p:nvPr/>
        </p:nvSpPr>
        <p:spPr>
          <a:xfrm rot="0">
            <a:off x="266828" y="-104775"/>
            <a:ext cx="6952000" cy="920102"/>
          </a:xfrm>
          <a:prstGeom prst="rect">
            <a:avLst/>
          </a:prstGeom>
        </p:spPr>
        <p:txBody>
          <a:bodyPr anchor="t" rtlCol="false" tIns="0" lIns="0" bIns="0" rIns="0">
            <a:spAutoFit/>
          </a:bodyPr>
          <a:lstStyle/>
          <a:p>
            <a:pPr algn="ctr">
              <a:lnSpc>
                <a:spcPts val="7560"/>
              </a:lnSpc>
            </a:pPr>
            <a:r>
              <a:rPr lang="en-US" sz="5400" b="true">
                <a:solidFill>
                  <a:srgbClr val="000000"/>
                </a:solidFill>
                <a:latin typeface="Canva Sans Bold"/>
                <a:ea typeface="Canva Sans Bold"/>
                <a:cs typeface="Canva Sans Bold"/>
                <a:sym typeface="Canva Sans Bold"/>
              </a:rPr>
              <a:t>History</a:t>
            </a:r>
          </a:p>
        </p:txBody>
      </p:sp>
      <p:grpSp>
        <p:nvGrpSpPr>
          <p:cNvPr name="Group 4" id="4"/>
          <p:cNvGrpSpPr/>
          <p:nvPr/>
        </p:nvGrpSpPr>
        <p:grpSpPr>
          <a:xfrm rot="0">
            <a:off x="266828" y="8882735"/>
            <a:ext cx="3162830" cy="751130"/>
            <a:chOff x="0" y="0"/>
            <a:chExt cx="1711255" cy="406400"/>
          </a:xfrm>
        </p:grpSpPr>
        <p:sp>
          <p:nvSpPr>
            <p:cNvPr name="Freeform 5" id="5"/>
            <p:cNvSpPr/>
            <p:nvPr/>
          </p:nvSpPr>
          <p:spPr>
            <a:xfrm flipH="false" flipV="false" rot="0">
              <a:off x="0" y="0"/>
              <a:ext cx="1711255" cy="406400"/>
            </a:xfrm>
            <a:custGeom>
              <a:avLst/>
              <a:gdLst/>
              <a:ahLst/>
              <a:cxnLst/>
              <a:rect r="r" b="b" t="t" l="l"/>
              <a:pathLst>
                <a:path h="406400" w="1711255">
                  <a:moveTo>
                    <a:pt x="1508055" y="0"/>
                  </a:moveTo>
                  <a:cubicBezTo>
                    <a:pt x="1620279" y="0"/>
                    <a:pt x="1711255" y="90976"/>
                    <a:pt x="1711255" y="203200"/>
                  </a:cubicBezTo>
                  <a:cubicBezTo>
                    <a:pt x="1711255" y="315424"/>
                    <a:pt x="1620279" y="406400"/>
                    <a:pt x="1508055" y="406400"/>
                  </a:cubicBezTo>
                  <a:lnTo>
                    <a:pt x="203200" y="406400"/>
                  </a:lnTo>
                  <a:cubicBezTo>
                    <a:pt x="90976" y="406400"/>
                    <a:pt x="0" y="315424"/>
                    <a:pt x="0" y="203200"/>
                  </a:cubicBezTo>
                  <a:cubicBezTo>
                    <a:pt x="0" y="90976"/>
                    <a:pt x="90976" y="0"/>
                    <a:pt x="203200" y="0"/>
                  </a:cubicBezTo>
                  <a:close/>
                </a:path>
              </a:pathLst>
            </a:custGeom>
            <a:gradFill rotWithShape="true">
              <a:gsLst>
                <a:gs pos="0">
                  <a:srgbClr val="DBFFE3">
                    <a:alpha val="100000"/>
                  </a:srgbClr>
                </a:gs>
                <a:gs pos="100000">
                  <a:srgbClr val="B2DCB0">
                    <a:alpha val="100000"/>
                  </a:srgbClr>
                </a:gs>
              </a:gsLst>
              <a:lin ang="5400000"/>
            </a:gradFill>
          </p:spPr>
        </p:sp>
        <p:sp>
          <p:nvSpPr>
            <p:cNvPr name="TextBox 6" id="6"/>
            <p:cNvSpPr txBox="true"/>
            <p:nvPr/>
          </p:nvSpPr>
          <p:spPr>
            <a:xfrm>
              <a:off x="0" y="-38100"/>
              <a:ext cx="1711255" cy="444500"/>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0">
            <a:off x="15037721" y="6636080"/>
            <a:ext cx="4012139" cy="4012139"/>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9" id="9"/>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10" id="10"/>
          <p:cNvGrpSpPr/>
          <p:nvPr/>
        </p:nvGrpSpPr>
        <p:grpSpPr>
          <a:xfrm rot="0">
            <a:off x="16604718" y="5638655"/>
            <a:ext cx="1994849" cy="1994849"/>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12" id="12"/>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Tree>
  </p:cSld>
  <p:clrMapOvr>
    <a:masterClrMapping/>
  </p:clrMapOvr>
  <p:transition spd="fast">
    <p:fade/>
  </p:transition>
</p:sld>
</file>

<file path=ppt/slides/slide5.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sp>
        <p:nvSpPr>
          <p:cNvPr name="TextBox 2" id="2"/>
          <p:cNvSpPr txBox="true"/>
          <p:nvPr/>
        </p:nvSpPr>
        <p:spPr>
          <a:xfrm rot="0">
            <a:off x="1327638" y="3957248"/>
            <a:ext cx="16364553" cy="6073211"/>
          </a:xfrm>
          <a:prstGeom prst="rect">
            <a:avLst/>
          </a:prstGeom>
        </p:spPr>
        <p:txBody>
          <a:bodyPr anchor="t" rtlCol="false" tIns="0" lIns="0" bIns="0" rIns="0">
            <a:spAutoFit/>
          </a:bodyPr>
          <a:lstStyle/>
          <a:p>
            <a:pPr algn="ctr">
              <a:lnSpc>
                <a:spcPts val="5192"/>
              </a:lnSpc>
            </a:pPr>
            <a:r>
              <a:rPr lang="en-US" sz="3708">
                <a:solidFill>
                  <a:srgbClr val="000000"/>
                </a:solidFill>
                <a:latin typeface="Glacial Indifference"/>
                <a:ea typeface="Glacial Indifference"/>
                <a:cs typeface="Glacial Indifference"/>
                <a:sym typeface="Glacial Indifference"/>
              </a:rPr>
              <a:t>The diagnosis of Narcissistic personality disorder (NPD) have evolved over the past 40 years in areas of clinical, psychoanalytical, psychiatric and empirical develpment. </a:t>
            </a:r>
          </a:p>
          <a:p>
            <a:pPr algn="ctr">
              <a:lnSpc>
                <a:spcPts val="5192"/>
              </a:lnSpc>
            </a:pPr>
            <a:r>
              <a:rPr lang="en-US" sz="3708">
                <a:solidFill>
                  <a:srgbClr val="000000"/>
                </a:solidFill>
                <a:latin typeface="Glacial Indifference"/>
                <a:ea typeface="Glacial Indifference"/>
                <a:cs typeface="Glacial Indifference"/>
                <a:sym typeface="Glacial Indifference"/>
              </a:rPr>
              <a:t>NPD in recent version of the DSM-5 has been separated, with continuing studies, specifically focusing on the complexities of core traits and narcissistic pathology and the development of the diagnosis and treatment of pathological narcissism and NPD, to build context and establish informed patient and relatives to better guide treatment. (Widiger, 2012)</a:t>
            </a:r>
          </a:p>
          <a:p>
            <a:pPr algn="ctr">
              <a:lnSpc>
                <a:spcPts val="6770"/>
              </a:lnSpc>
            </a:pPr>
          </a:p>
        </p:txBody>
      </p:sp>
      <p:grpSp>
        <p:nvGrpSpPr>
          <p:cNvPr name="Group 3" id="3"/>
          <p:cNvGrpSpPr/>
          <p:nvPr/>
        </p:nvGrpSpPr>
        <p:grpSpPr>
          <a:xfrm rot="0">
            <a:off x="6795946" y="62753"/>
            <a:ext cx="4012139" cy="4012139"/>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5" id="5"/>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6" id="6"/>
          <p:cNvGrpSpPr/>
          <p:nvPr/>
        </p:nvGrpSpPr>
        <p:grpSpPr>
          <a:xfrm rot="0">
            <a:off x="10000395" y="2068823"/>
            <a:ext cx="1615381" cy="1615381"/>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9" id="9"/>
          <p:cNvGrpSpPr/>
          <p:nvPr/>
        </p:nvGrpSpPr>
        <p:grpSpPr>
          <a:xfrm rot="0">
            <a:off x="11379393" y="2841965"/>
            <a:ext cx="842238" cy="842238"/>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1" id="11"/>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Tree>
  </p:cSld>
  <p:clrMapOvr>
    <a:masterClrMapping/>
  </p:clrMapOvr>
  <p:transition spd="fast">
    <p:fade/>
  </p:transition>
</p:sld>
</file>

<file path=ppt/slides/slide6.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sp>
        <p:nvSpPr>
          <p:cNvPr name="TextBox 2" id="2"/>
          <p:cNvSpPr txBox="true"/>
          <p:nvPr/>
        </p:nvSpPr>
        <p:spPr>
          <a:xfrm rot="0">
            <a:off x="0" y="692192"/>
            <a:ext cx="12273172" cy="9895384"/>
          </a:xfrm>
          <a:prstGeom prst="rect">
            <a:avLst/>
          </a:prstGeom>
        </p:spPr>
        <p:txBody>
          <a:bodyPr anchor="t" rtlCol="false" tIns="0" lIns="0" bIns="0" rIns="0">
            <a:spAutoFit/>
          </a:bodyPr>
          <a:lstStyle/>
          <a:p>
            <a:pPr algn="ctr">
              <a:lnSpc>
                <a:spcPts val="6005"/>
              </a:lnSpc>
            </a:pPr>
          </a:p>
          <a:p>
            <a:pPr algn="ctr">
              <a:lnSpc>
                <a:spcPts val="6005"/>
              </a:lnSpc>
            </a:pPr>
            <a:r>
              <a:rPr lang="en-US" sz="4289">
                <a:solidFill>
                  <a:srgbClr val="000000"/>
                </a:solidFill>
                <a:latin typeface="Glacial Indifference"/>
                <a:ea typeface="Glacial Indifference"/>
                <a:cs typeface="Glacial Indifference"/>
                <a:sym typeface="Glacial Indifference"/>
              </a:rPr>
              <a:t>Narcissistic personality disorder (NPD), despite affecting an increasing percentage of the population, is a relatively underinvestigated personality disorder, with a majority of cases diagnosed with other conditions secondary to </a:t>
            </a:r>
          </a:p>
          <a:p>
            <a:pPr algn="ctr">
              <a:lnSpc>
                <a:spcPts val="6005"/>
              </a:lnSpc>
            </a:pPr>
            <a:r>
              <a:rPr lang="en-US" sz="4289">
                <a:solidFill>
                  <a:srgbClr val="000000"/>
                </a:solidFill>
                <a:latin typeface="Glacial Indifference"/>
                <a:ea typeface="Glacial Indifference"/>
                <a:cs typeface="Glacial Indifference"/>
                <a:sym typeface="Glacial Indifference"/>
              </a:rPr>
              <a:t>anxiety, depression, substance use disorders and even sucide tendencies. </a:t>
            </a:r>
          </a:p>
          <a:p>
            <a:pPr algn="ctr">
              <a:lnSpc>
                <a:spcPts val="6005"/>
              </a:lnSpc>
            </a:pPr>
          </a:p>
          <a:p>
            <a:pPr algn="ctr">
              <a:lnSpc>
                <a:spcPts val="6005"/>
              </a:lnSpc>
            </a:pPr>
            <a:r>
              <a:rPr lang="en-US" sz="4289">
                <a:solidFill>
                  <a:srgbClr val="000000"/>
                </a:solidFill>
                <a:latin typeface="Glacial Indifference"/>
                <a:ea typeface="Glacial Indifference"/>
                <a:cs typeface="Glacial Indifference"/>
                <a:sym typeface="Glacial Indifference"/>
              </a:rPr>
              <a:t>Narc personality disorder- subtypes; appeasing, theatrical, infantile, tempestuous, vivacious, disingenuous. (Muir et al, 2021)</a:t>
            </a:r>
          </a:p>
          <a:p>
            <a:pPr algn="ctr">
              <a:lnSpc>
                <a:spcPts val="6005"/>
              </a:lnSpc>
            </a:pPr>
          </a:p>
        </p:txBody>
      </p:sp>
      <p:grpSp>
        <p:nvGrpSpPr>
          <p:cNvPr name="Group 3" id="3"/>
          <p:cNvGrpSpPr/>
          <p:nvPr/>
        </p:nvGrpSpPr>
        <p:grpSpPr>
          <a:xfrm rot="0">
            <a:off x="11800512" y="1346022"/>
            <a:ext cx="6058538" cy="6058538"/>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6000"/>
                  </a:srgbClr>
                </a:gs>
                <a:gs pos="100000">
                  <a:srgbClr val="7BAC78">
                    <a:alpha val="66000"/>
                  </a:srgbClr>
                </a:gs>
              </a:gsLst>
              <a:path path="circle">
                <a:fillToRect l="0" r="100000" t="0" b="100000"/>
              </a:path>
              <a:tileRect r="0" l="-100000" b="0" t="-100000"/>
            </a:gradFill>
            <a:ln cap="sq">
              <a:noFill/>
              <a:prstDash val="solid"/>
              <a:miter/>
            </a:ln>
          </p:spPr>
        </p:sp>
        <p:sp>
          <p:nvSpPr>
            <p:cNvPr name="TextBox 5" id="5"/>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6" id="6"/>
          <p:cNvGrpSpPr/>
          <p:nvPr/>
        </p:nvGrpSpPr>
        <p:grpSpPr>
          <a:xfrm rot="0">
            <a:off x="15858914" y="6276915"/>
            <a:ext cx="1994849" cy="1994849"/>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9" id="9"/>
          <p:cNvGrpSpPr/>
          <p:nvPr/>
        </p:nvGrpSpPr>
        <p:grpSpPr>
          <a:xfrm rot="0">
            <a:off x="17224752" y="7576351"/>
            <a:ext cx="842238" cy="842238"/>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1" id="11"/>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12" id="12"/>
          <p:cNvGrpSpPr/>
          <p:nvPr/>
        </p:nvGrpSpPr>
        <p:grpSpPr>
          <a:xfrm rot="0">
            <a:off x="14850269" y="0"/>
            <a:ext cx="4012139" cy="4012139"/>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14" id="1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sp>
        <p:nvSpPr>
          <p:cNvPr name="TextBox 15" id="15"/>
          <p:cNvSpPr txBox="true"/>
          <p:nvPr/>
        </p:nvSpPr>
        <p:spPr>
          <a:xfrm rot="0">
            <a:off x="726139" y="141605"/>
            <a:ext cx="8947406"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Symptoms and diagnosis</a:t>
            </a:r>
          </a:p>
        </p:txBody>
      </p:sp>
    </p:spTree>
  </p:cSld>
  <p:clrMapOvr>
    <a:masterClrMapping/>
  </p:clrMapOvr>
  <p:transition spd="fast">
    <p:fade/>
  </p:transition>
</p:sld>
</file>

<file path=ppt/slides/slide7.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grpSp>
        <p:nvGrpSpPr>
          <p:cNvPr name="Group 2" id="2"/>
          <p:cNvGrpSpPr/>
          <p:nvPr/>
        </p:nvGrpSpPr>
        <p:grpSpPr>
          <a:xfrm rot="0">
            <a:off x="12445943" y="2820888"/>
            <a:ext cx="6058538" cy="6058538"/>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6000"/>
                  </a:srgbClr>
                </a:gs>
                <a:gs pos="100000">
                  <a:srgbClr val="7BAC78">
                    <a:alpha val="66000"/>
                  </a:srgbClr>
                </a:gs>
              </a:gsLst>
              <a:path path="circle">
                <a:fillToRect l="0" r="100000" t="0" b="100000"/>
              </a:path>
              <a:tileRect r="0" l="-100000" b="0" t="-100000"/>
            </a:gra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5" id="5"/>
          <p:cNvGrpSpPr/>
          <p:nvPr/>
        </p:nvGrpSpPr>
        <p:grpSpPr>
          <a:xfrm rot="0">
            <a:off x="16451610" y="2547066"/>
            <a:ext cx="1615381" cy="1615381"/>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8" id="8"/>
          <p:cNvGrpSpPr/>
          <p:nvPr/>
        </p:nvGrpSpPr>
        <p:grpSpPr>
          <a:xfrm rot="0">
            <a:off x="1283117" y="1448372"/>
            <a:ext cx="4012139" cy="4012139"/>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10" id="10"/>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11" id="11"/>
          <p:cNvGrpSpPr/>
          <p:nvPr/>
        </p:nvGrpSpPr>
        <p:grpSpPr>
          <a:xfrm rot="0">
            <a:off x="578464" y="3855308"/>
            <a:ext cx="1994849" cy="1994849"/>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13" id="13"/>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14" id="14"/>
          <p:cNvGrpSpPr/>
          <p:nvPr/>
        </p:nvGrpSpPr>
        <p:grpSpPr>
          <a:xfrm rot="0">
            <a:off x="3720427" y="7476930"/>
            <a:ext cx="1315308" cy="1315308"/>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6" id="16"/>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17" id="17"/>
          <p:cNvGrpSpPr/>
          <p:nvPr/>
        </p:nvGrpSpPr>
        <p:grpSpPr>
          <a:xfrm rot="0">
            <a:off x="12836298" y="7508294"/>
            <a:ext cx="1064291" cy="1064291"/>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9" id="19"/>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20" id="20"/>
          <p:cNvGrpSpPr/>
          <p:nvPr/>
        </p:nvGrpSpPr>
        <p:grpSpPr>
          <a:xfrm rot="0">
            <a:off x="5035734" y="1448372"/>
            <a:ext cx="842238" cy="842238"/>
            <a:chOff x="0" y="0"/>
            <a:chExt cx="812800" cy="812800"/>
          </a:xfrm>
        </p:grpSpPr>
        <p:sp>
          <p:nvSpPr>
            <p:cNvPr name="Freeform 21" id="2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22" id="22"/>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23" id="23"/>
          <p:cNvGrpSpPr/>
          <p:nvPr/>
        </p:nvGrpSpPr>
        <p:grpSpPr>
          <a:xfrm rot="0">
            <a:off x="8040507" y="9258300"/>
            <a:ext cx="3162830" cy="751130"/>
            <a:chOff x="0" y="0"/>
            <a:chExt cx="1711255" cy="406400"/>
          </a:xfrm>
        </p:grpSpPr>
        <p:sp>
          <p:nvSpPr>
            <p:cNvPr name="Freeform 24" id="24"/>
            <p:cNvSpPr/>
            <p:nvPr/>
          </p:nvSpPr>
          <p:spPr>
            <a:xfrm flipH="false" flipV="false" rot="0">
              <a:off x="0" y="0"/>
              <a:ext cx="1711255" cy="406400"/>
            </a:xfrm>
            <a:custGeom>
              <a:avLst/>
              <a:gdLst/>
              <a:ahLst/>
              <a:cxnLst/>
              <a:rect r="r" b="b" t="t" l="l"/>
              <a:pathLst>
                <a:path h="406400" w="1711255">
                  <a:moveTo>
                    <a:pt x="1508055" y="0"/>
                  </a:moveTo>
                  <a:cubicBezTo>
                    <a:pt x="1620279" y="0"/>
                    <a:pt x="1711255" y="90976"/>
                    <a:pt x="1711255" y="203200"/>
                  </a:cubicBezTo>
                  <a:cubicBezTo>
                    <a:pt x="1711255" y="315424"/>
                    <a:pt x="1620279" y="406400"/>
                    <a:pt x="1508055" y="406400"/>
                  </a:cubicBezTo>
                  <a:lnTo>
                    <a:pt x="203200" y="406400"/>
                  </a:lnTo>
                  <a:cubicBezTo>
                    <a:pt x="90976" y="406400"/>
                    <a:pt x="0" y="315424"/>
                    <a:pt x="0" y="203200"/>
                  </a:cubicBezTo>
                  <a:cubicBezTo>
                    <a:pt x="0" y="90976"/>
                    <a:pt x="90976" y="0"/>
                    <a:pt x="203200" y="0"/>
                  </a:cubicBezTo>
                  <a:close/>
                </a:path>
              </a:pathLst>
            </a:custGeom>
            <a:gradFill rotWithShape="true">
              <a:gsLst>
                <a:gs pos="0">
                  <a:srgbClr val="DBFFE3">
                    <a:alpha val="100000"/>
                  </a:srgbClr>
                </a:gs>
                <a:gs pos="100000">
                  <a:srgbClr val="B2DCB0">
                    <a:alpha val="100000"/>
                  </a:srgbClr>
                </a:gs>
              </a:gsLst>
              <a:lin ang="5400000"/>
            </a:gradFill>
          </p:spPr>
        </p:sp>
        <p:sp>
          <p:nvSpPr>
            <p:cNvPr name="TextBox 25" id="25"/>
            <p:cNvSpPr txBox="true"/>
            <p:nvPr/>
          </p:nvSpPr>
          <p:spPr>
            <a:xfrm>
              <a:off x="0" y="-38100"/>
              <a:ext cx="1711255" cy="444500"/>
            </a:xfrm>
            <a:prstGeom prst="rect">
              <a:avLst/>
            </a:prstGeom>
          </p:spPr>
          <p:txBody>
            <a:bodyPr anchor="ctr" rtlCol="false" tIns="50800" lIns="50800" bIns="50800" rIns="50800"/>
            <a:lstStyle/>
            <a:p>
              <a:pPr algn="ctr">
                <a:lnSpc>
                  <a:spcPts val="2659"/>
                </a:lnSpc>
              </a:pPr>
            </a:p>
          </p:txBody>
        </p:sp>
      </p:grpSp>
      <p:grpSp>
        <p:nvGrpSpPr>
          <p:cNvPr name="Group 26" id="26"/>
          <p:cNvGrpSpPr/>
          <p:nvPr/>
        </p:nvGrpSpPr>
        <p:grpSpPr>
          <a:xfrm rot="0">
            <a:off x="10951976" y="687681"/>
            <a:ext cx="1176311" cy="341019"/>
            <a:chOff x="0" y="0"/>
            <a:chExt cx="1401837" cy="406400"/>
          </a:xfrm>
        </p:grpSpPr>
        <p:sp>
          <p:nvSpPr>
            <p:cNvPr name="Freeform 27" id="27"/>
            <p:cNvSpPr/>
            <p:nvPr/>
          </p:nvSpPr>
          <p:spPr>
            <a:xfrm flipH="false" flipV="false" rot="0">
              <a:off x="0" y="0"/>
              <a:ext cx="1401837" cy="406400"/>
            </a:xfrm>
            <a:custGeom>
              <a:avLst/>
              <a:gdLst/>
              <a:ahLst/>
              <a:cxnLst/>
              <a:rect r="r" b="b" t="t" l="l"/>
              <a:pathLst>
                <a:path h="406400" w="1401837">
                  <a:moveTo>
                    <a:pt x="1198637" y="0"/>
                  </a:moveTo>
                  <a:cubicBezTo>
                    <a:pt x="1310861" y="0"/>
                    <a:pt x="1401837" y="90976"/>
                    <a:pt x="1401837" y="203200"/>
                  </a:cubicBezTo>
                  <a:cubicBezTo>
                    <a:pt x="1401837" y="315424"/>
                    <a:pt x="1310861" y="406400"/>
                    <a:pt x="1198637" y="406400"/>
                  </a:cubicBezTo>
                  <a:lnTo>
                    <a:pt x="203200" y="406400"/>
                  </a:lnTo>
                  <a:cubicBezTo>
                    <a:pt x="90976" y="406400"/>
                    <a:pt x="0" y="315424"/>
                    <a:pt x="0" y="203200"/>
                  </a:cubicBezTo>
                  <a:cubicBezTo>
                    <a:pt x="0" y="90976"/>
                    <a:pt x="90976" y="0"/>
                    <a:pt x="203200" y="0"/>
                  </a:cubicBezTo>
                  <a:close/>
                </a:path>
              </a:pathLst>
            </a:custGeom>
            <a:gradFill rotWithShape="true">
              <a:gsLst>
                <a:gs pos="0">
                  <a:srgbClr val="DBFFE3">
                    <a:alpha val="100000"/>
                  </a:srgbClr>
                </a:gs>
                <a:gs pos="100000">
                  <a:srgbClr val="B2DCB0">
                    <a:alpha val="100000"/>
                  </a:srgbClr>
                </a:gs>
              </a:gsLst>
              <a:lin ang="5400000"/>
            </a:gradFill>
          </p:spPr>
        </p:sp>
        <p:sp>
          <p:nvSpPr>
            <p:cNvPr name="TextBox 28" id="28"/>
            <p:cNvSpPr txBox="true"/>
            <p:nvPr/>
          </p:nvSpPr>
          <p:spPr>
            <a:xfrm>
              <a:off x="0" y="-38100"/>
              <a:ext cx="1401837" cy="444500"/>
            </a:xfrm>
            <a:prstGeom prst="rect">
              <a:avLst/>
            </a:prstGeom>
          </p:spPr>
          <p:txBody>
            <a:bodyPr anchor="ctr" rtlCol="false" tIns="50800" lIns="50800" bIns="50800" rIns="50800"/>
            <a:lstStyle/>
            <a:p>
              <a:pPr algn="ctr">
                <a:lnSpc>
                  <a:spcPts val="2659"/>
                </a:lnSpc>
              </a:pPr>
            </a:p>
          </p:txBody>
        </p:sp>
      </p:grpSp>
      <p:sp>
        <p:nvSpPr>
          <p:cNvPr name="TextBox 29" id="29"/>
          <p:cNvSpPr txBox="true"/>
          <p:nvPr/>
        </p:nvSpPr>
        <p:spPr>
          <a:xfrm rot="0">
            <a:off x="7703713" y="9388292"/>
            <a:ext cx="3836418" cy="402986"/>
          </a:xfrm>
          <a:prstGeom prst="rect">
            <a:avLst/>
          </a:prstGeom>
        </p:spPr>
        <p:txBody>
          <a:bodyPr anchor="t" rtlCol="false" tIns="0" lIns="0" bIns="0" rIns="0">
            <a:spAutoFit/>
          </a:bodyPr>
          <a:lstStyle/>
          <a:p>
            <a:pPr algn="ctr">
              <a:lnSpc>
                <a:spcPts val="3226"/>
              </a:lnSpc>
              <a:spcBef>
                <a:spcPct val="0"/>
              </a:spcBef>
            </a:pPr>
            <a:r>
              <a:rPr lang="en-US" b="true" sz="2304">
                <a:solidFill>
                  <a:srgbClr val="065B32"/>
                </a:solidFill>
                <a:latin typeface="Glacial Indifference Bold"/>
                <a:ea typeface="Glacial Indifference Bold"/>
                <a:cs typeface="Glacial Indifference Bold"/>
                <a:sym typeface="Glacial Indifference Bold"/>
              </a:rPr>
              <a:t>The End</a:t>
            </a:r>
          </a:p>
        </p:txBody>
      </p:sp>
      <p:sp>
        <p:nvSpPr>
          <p:cNvPr name="TextBox 30" id="30"/>
          <p:cNvSpPr txBox="true"/>
          <p:nvPr/>
        </p:nvSpPr>
        <p:spPr>
          <a:xfrm rot="0">
            <a:off x="1575889" y="2239981"/>
            <a:ext cx="14794514" cy="6374385"/>
          </a:xfrm>
          <a:prstGeom prst="rect">
            <a:avLst/>
          </a:prstGeom>
        </p:spPr>
        <p:txBody>
          <a:bodyPr anchor="t" rtlCol="false" tIns="0" lIns="0" bIns="0" rIns="0">
            <a:spAutoFit/>
          </a:bodyPr>
          <a:lstStyle/>
          <a:p>
            <a:pPr algn="ctr">
              <a:lnSpc>
                <a:spcPts val="4605"/>
              </a:lnSpc>
            </a:pPr>
            <a:r>
              <a:rPr lang="en-US" sz="3289">
                <a:solidFill>
                  <a:srgbClr val="000000"/>
                </a:solidFill>
                <a:latin typeface="Glacial Indifference"/>
                <a:ea typeface="Glacial Indifference"/>
                <a:cs typeface="Glacial Indifference"/>
                <a:sym typeface="Glacial Indifference"/>
              </a:rPr>
              <a:t>The 297 disorders classified within the DSM-VI, is organised diagnosis using the multi-axial model into five categories. This presentation focuses on axis 2, which lists 10 personality disorders grouped in 3 clusters. Our group chose to present on cluster B, which comprises of dramatic , emotional or erratic disorders including narcissistic personality disorder.</a:t>
            </a:r>
          </a:p>
          <a:p>
            <a:pPr algn="ctr">
              <a:lnSpc>
                <a:spcPts val="4605"/>
              </a:lnSpc>
            </a:pPr>
          </a:p>
          <a:p>
            <a:pPr algn="ctr">
              <a:lnSpc>
                <a:spcPts val="4605"/>
              </a:lnSpc>
            </a:pPr>
            <a:r>
              <a:rPr lang="en-US" sz="3289">
                <a:solidFill>
                  <a:srgbClr val="000000"/>
                </a:solidFill>
                <a:latin typeface="Glacial Indifference"/>
                <a:ea typeface="Glacial Indifference"/>
                <a:cs typeface="Glacial Indifference"/>
                <a:sym typeface="Glacial Indifference"/>
              </a:rPr>
              <a:t>The DSM-1V describes the behaviour of individual with narcissistic personality disorder has an inflated self- importance (grandiosity), They are self centered, tends to seek attention and admiration from others, often preoccupied with fantasies of inflated success and achievements. (Maltzby et al, 2013)</a:t>
            </a:r>
          </a:p>
          <a:p>
            <a:pPr algn="ctr">
              <a:lnSpc>
                <a:spcPts val="4605"/>
              </a:lnSpc>
            </a:pPr>
          </a:p>
        </p:txBody>
      </p:sp>
    </p:spTree>
  </p:cSld>
  <p:clrMapOvr>
    <a:masterClrMapping/>
  </p:clrMapOvr>
  <p:transition spd="fast">
    <p:fade/>
  </p:transition>
</p:sld>
</file>

<file path=ppt/slides/slide8.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sp>
        <p:nvSpPr>
          <p:cNvPr name="TextBox 2" id="2"/>
          <p:cNvSpPr txBox="true"/>
          <p:nvPr/>
        </p:nvSpPr>
        <p:spPr>
          <a:xfrm rot="0">
            <a:off x="1986270" y="1799118"/>
            <a:ext cx="15021435" cy="4799586"/>
          </a:xfrm>
          <a:prstGeom prst="rect">
            <a:avLst/>
          </a:prstGeom>
        </p:spPr>
        <p:txBody>
          <a:bodyPr anchor="t" rtlCol="false" tIns="0" lIns="0" bIns="0" rIns="0">
            <a:spAutoFit/>
          </a:bodyPr>
          <a:lstStyle/>
          <a:p>
            <a:pPr algn="ctr">
              <a:lnSpc>
                <a:spcPts val="4605"/>
              </a:lnSpc>
            </a:pPr>
            <a:r>
              <a:rPr lang="en-US" sz="3289">
                <a:solidFill>
                  <a:srgbClr val="000000"/>
                </a:solidFill>
                <a:latin typeface="Glacial Indifference"/>
                <a:ea typeface="Glacial Indifference"/>
                <a:cs typeface="Glacial Indifference"/>
                <a:sym typeface="Glacial Indifference"/>
              </a:rPr>
              <a:t> </a:t>
            </a:r>
          </a:p>
          <a:p>
            <a:pPr algn="ctr">
              <a:lnSpc>
                <a:spcPts val="4605"/>
              </a:lnSpc>
            </a:pPr>
            <a:r>
              <a:rPr lang="en-US" sz="3289">
                <a:solidFill>
                  <a:srgbClr val="000000"/>
                </a:solidFill>
                <a:latin typeface="Glacial Indifference"/>
                <a:ea typeface="Glacial Indifference"/>
                <a:cs typeface="Glacial Indifference"/>
                <a:sym typeface="Glacial Indifference"/>
              </a:rPr>
              <a:t>In europe NPD disorder affects around 8% of the population.</a:t>
            </a:r>
          </a:p>
          <a:p>
            <a:pPr algn="ctr">
              <a:lnSpc>
                <a:spcPts val="4605"/>
              </a:lnSpc>
            </a:pPr>
            <a:r>
              <a:rPr lang="en-US" sz="3289">
                <a:solidFill>
                  <a:srgbClr val="000000"/>
                </a:solidFill>
                <a:latin typeface="Glacial Indifference"/>
                <a:ea typeface="Glacial Indifference"/>
                <a:cs typeface="Glacial Indifference"/>
                <a:sym typeface="Glacial Indifference"/>
              </a:rPr>
              <a:t>For a diagnosis according to the DSM-1V, five or more criteria needs to be identified, including the belief they are special and unique, demands admiration, a grandiose sense of self importance, preoccupied with fanacies of power, brilliance and unlimited success , entitlement of most things, can be selfish or unethical. </a:t>
            </a:r>
          </a:p>
          <a:p>
            <a:pPr algn="ctr">
              <a:lnSpc>
                <a:spcPts val="4605"/>
              </a:lnSpc>
            </a:pPr>
            <a:r>
              <a:rPr lang="en-US" sz="3289">
                <a:solidFill>
                  <a:srgbClr val="000000"/>
                </a:solidFill>
                <a:latin typeface="Glacial Indifference"/>
                <a:ea typeface="Glacial Indifference"/>
                <a:cs typeface="Glacial Indifference"/>
                <a:sym typeface="Glacial Indifference"/>
              </a:rPr>
              <a:t>(Maltzby et al, 2013)</a:t>
            </a:r>
          </a:p>
          <a:p>
            <a:pPr algn="ctr">
              <a:lnSpc>
                <a:spcPts val="6005"/>
              </a:lnSpc>
            </a:pPr>
          </a:p>
        </p:txBody>
      </p:sp>
      <p:grpSp>
        <p:nvGrpSpPr>
          <p:cNvPr name="Group 3" id="3"/>
          <p:cNvGrpSpPr/>
          <p:nvPr/>
        </p:nvGrpSpPr>
        <p:grpSpPr>
          <a:xfrm rot="0">
            <a:off x="-1420316" y="7065527"/>
            <a:ext cx="6058538" cy="6058538"/>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6000"/>
                  </a:srgbClr>
                </a:gs>
                <a:gs pos="100000">
                  <a:srgbClr val="7BAC78">
                    <a:alpha val="66000"/>
                  </a:srgbClr>
                </a:gs>
              </a:gsLst>
              <a:path path="circle">
                <a:fillToRect l="0" r="100000" t="0" b="100000"/>
              </a:path>
              <a:tileRect r="0" l="-100000" b="0" t="-100000"/>
            </a:gradFill>
            <a:ln cap="sq">
              <a:noFill/>
              <a:prstDash val="solid"/>
              <a:miter/>
            </a:ln>
          </p:spPr>
        </p:sp>
        <p:sp>
          <p:nvSpPr>
            <p:cNvPr name="TextBox 5" id="5"/>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6" id="6"/>
          <p:cNvGrpSpPr/>
          <p:nvPr/>
        </p:nvGrpSpPr>
        <p:grpSpPr>
          <a:xfrm rot="0">
            <a:off x="2872582" y="7475498"/>
            <a:ext cx="4012139" cy="4012139"/>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9" id="9"/>
          <p:cNvGrpSpPr/>
          <p:nvPr/>
        </p:nvGrpSpPr>
        <p:grpSpPr>
          <a:xfrm rot="0">
            <a:off x="31275" y="5823074"/>
            <a:ext cx="1994849" cy="1994849"/>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11" id="11"/>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Tree>
  </p:cSld>
  <p:clrMapOvr>
    <a:masterClrMapping/>
  </p:clrMapOvr>
</p:sld>
</file>

<file path=ppt/slides/slide9.xml><?xml version="1.0" encoding="utf-8"?>
<p:sld xmlns:p="http://schemas.openxmlformats.org/presentationml/2006/main" xmlns:a="http://schemas.openxmlformats.org/drawingml/2006/main">
  <p:cSld>
    <p:bg>
      <p:bgPr>
        <a:solidFill>
          <a:srgbClr val="F1FFF4"/>
        </a:solidFill>
      </p:bgPr>
    </p:bg>
    <p:spTree>
      <p:nvGrpSpPr>
        <p:cNvPr id="1" name=""/>
        <p:cNvGrpSpPr/>
        <p:nvPr/>
      </p:nvGrpSpPr>
      <p:grpSpPr>
        <a:xfrm>
          <a:off x="0" y="0"/>
          <a:ext cx="0" cy="0"/>
          <a:chOff x="0" y="0"/>
          <a:chExt cx="0" cy="0"/>
        </a:xfrm>
      </p:grpSpPr>
      <p:grpSp>
        <p:nvGrpSpPr>
          <p:cNvPr name="Group 2" id="2"/>
          <p:cNvGrpSpPr/>
          <p:nvPr/>
        </p:nvGrpSpPr>
        <p:grpSpPr>
          <a:xfrm rot="0">
            <a:off x="12445943" y="2820888"/>
            <a:ext cx="6058538" cy="6058538"/>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6000"/>
                  </a:srgbClr>
                </a:gs>
                <a:gs pos="100000">
                  <a:srgbClr val="7BAC78">
                    <a:alpha val="66000"/>
                  </a:srgbClr>
                </a:gs>
              </a:gsLst>
              <a:path path="circle">
                <a:fillToRect l="0" r="100000" t="0" b="100000"/>
              </a:path>
              <a:tileRect r="0" l="-100000" b="0" t="-100000"/>
            </a:gradFill>
            <a:ln cap="sq">
              <a:noFill/>
              <a:prstDash val="solid"/>
              <a:miter/>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5" id="5"/>
          <p:cNvGrpSpPr/>
          <p:nvPr/>
        </p:nvGrpSpPr>
        <p:grpSpPr>
          <a:xfrm rot="0">
            <a:off x="16451610" y="2547066"/>
            <a:ext cx="1615381" cy="1615381"/>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8" id="8"/>
          <p:cNvGrpSpPr/>
          <p:nvPr/>
        </p:nvGrpSpPr>
        <p:grpSpPr>
          <a:xfrm rot="0">
            <a:off x="1283117" y="1448372"/>
            <a:ext cx="4012139" cy="4012139"/>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10" id="10"/>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11" id="11"/>
          <p:cNvGrpSpPr/>
          <p:nvPr/>
        </p:nvGrpSpPr>
        <p:grpSpPr>
          <a:xfrm rot="0">
            <a:off x="578464" y="3855308"/>
            <a:ext cx="1994849" cy="1994849"/>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13" id="13"/>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14" id="14"/>
          <p:cNvGrpSpPr/>
          <p:nvPr/>
        </p:nvGrpSpPr>
        <p:grpSpPr>
          <a:xfrm rot="0">
            <a:off x="3720427" y="7476930"/>
            <a:ext cx="1315308" cy="1315308"/>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6" id="16"/>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17" id="17"/>
          <p:cNvGrpSpPr/>
          <p:nvPr/>
        </p:nvGrpSpPr>
        <p:grpSpPr>
          <a:xfrm rot="0">
            <a:off x="12836298" y="7508294"/>
            <a:ext cx="1064291" cy="1064291"/>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9" id="19"/>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20" id="20"/>
          <p:cNvGrpSpPr/>
          <p:nvPr/>
        </p:nvGrpSpPr>
        <p:grpSpPr>
          <a:xfrm rot="0">
            <a:off x="5035734" y="1448372"/>
            <a:ext cx="842238" cy="842238"/>
            <a:chOff x="0" y="0"/>
            <a:chExt cx="812800" cy="812800"/>
          </a:xfrm>
        </p:grpSpPr>
        <p:sp>
          <p:nvSpPr>
            <p:cNvPr name="Freeform 21" id="2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22" id="22"/>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23" id="23"/>
          <p:cNvGrpSpPr/>
          <p:nvPr/>
        </p:nvGrpSpPr>
        <p:grpSpPr>
          <a:xfrm rot="0">
            <a:off x="8040507" y="9258300"/>
            <a:ext cx="3162830" cy="751130"/>
            <a:chOff x="0" y="0"/>
            <a:chExt cx="1711255" cy="406400"/>
          </a:xfrm>
        </p:grpSpPr>
        <p:sp>
          <p:nvSpPr>
            <p:cNvPr name="Freeform 24" id="24"/>
            <p:cNvSpPr/>
            <p:nvPr/>
          </p:nvSpPr>
          <p:spPr>
            <a:xfrm flipH="false" flipV="false" rot="0">
              <a:off x="0" y="0"/>
              <a:ext cx="1711255" cy="406400"/>
            </a:xfrm>
            <a:custGeom>
              <a:avLst/>
              <a:gdLst/>
              <a:ahLst/>
              <a:cxnLst/>
              <a:rect r="r" b="b" t="t" l="l"/>
              <a:pathLst>
                <a:path h="406400" w="1711255">
                  <a:moveTo>
                    <a:pt x="1508055" y="0"/>
                  </a:moveTo>
                  <a:cubicBezTo>
                    <a:pt x="1620279" y="0"/>
                    <a:pt x="1711255" y="90976"/>
                    <a:pt x="1711255" y="203200"/>
                  </a:cubicBezTo>
                  <a:cubicBezTo>
                    <a:pt x="1711255" y="315424"/>
                    <a:pt x="1620279" y="406400"/>
                    <a:pt x="1508055" y="406400"/>
                  </a:cubicBezTo>
                  <a:lnTo>
                    <a:pt x="203200" y="406400"/>
                  </a:lnTo>
                  <a:cubicBezTo>
                    <a:pt x="90976" y="406400"/>
                    <a:pt x="0" y="315424"/>
                    <a:pt x="0" y="203200"/>
                  </a:cubicBezTo>
                  <a:cubicBezTo>
                    <a:pt x="0" y="90976"/>
                    <a:pt x="90976" y="0"/>
                    <a:pt x="203200" y="0"/>
                  </a:cubicBezTo>
                  <a:close/>
                </a:path>
              </a:pathLst>
            </a:custGeom>
            <a:gradFill rotWithShape="true">
              <a:gsLst>
                <a:gs pos="0">
                  <a:srgbClr val="DBFFE3">
                    <a:alpha val="100000"/>
                  </a:srgbClr>
                </a:gs>
                <a:gs pos="100000">
                  <a:srgbClr val="B2DCB0">
                    <a:alpha val="100000"/>
                  </a:srgbClr>
                </a:gs>
              </a:gsLst>
              <a:lin ang="5400000"/>
            </a:gradFill>
          </p:spPr>
        </p:sp>
        <p:sp>
          <p:nvSpPr>
            <p:cNvPr name="TextBox 25" id="25"/>
            <p:cNvSpPr txBox="true"/>
            <p:nvPr/>
          </p:nvSpPr>
          <p:spPr>
            <a:xfrm>
              <a:off x="0" y="-38100"/>
              <a:ext cx="1711255" cy="444500"/>
            </a:xfrm>
            <a:prstGeom prst="rect">
              <a:avLst/>
            </a:prstGeom>
          </p:spPr>
          <p:txBody>
            <a:bodyPr anchor="ctr" rtlCol="false" tIns="50800" lIns="50800" bIns="50800" rIns="50800"/>
            <a:lstStyle/>
            <a:p>
              <a:pPr algn="ctr">
                <a:lnSpc>
                  <a:spcPts val="2659"/>
                </a:lnSpc>
              </a:pPr>
            </a:p>
          </p:txBody>
        </p:sp>
      </p:grpSp>
      <p:grpSp>
        <p:nvGrpSpPr>
          <p:cNvPr name="Group 26" id="26"/>
          <p:cNvGrpSpPr/>
          <p:nvPr/>
        </p:nvGrpSpPr>
        <p:grpSpPr>
          <a:xfrm rot="0">
            <a:off x="10951976" y="687681"/>
            <a:ext cx="1176311" cy="341019"/>
            <a:chOff x="0" y="0"/>
            <a:chExt cx="1401837" cy="406400"/>
          </a:xfrm>
        </p:grpSpPr>
        <p:sp>
          <p:nvSpPr>
            <p:cNvPr name="Freeform 27" id="27"/>
            <p:cNvSpPr/>
            <p:nvPr/>
          </p:nvSpPr>
          <p:spPr>
            <a:xfrm flipH="false" flipV="false" rot="0">
              <a:off x="0" y="0"/>
              <a:ext cx="1401837" cy="406400"/>
            </a:xfrm>
            <a:custGeom>
              <a:avLst/>
              <a:gdLst/>
              <a:ahLst/>
              <a:cxnLst/>
              <a:rect r="r" b="b" t="t" l="l"/>
              <a:pathLst>
                <a:path h="406400" w="1401837">
                  <a:moveTo>
                    <a:pt x="1198637" y="0"/>
                  </a:moveTo>
                  <a:cubicBezTo>
                    <a:pt x="1310861" y="0"/>
                    <a:pt x="1401837" y="90976"/>
                    <a:pt x="1401837" y="203200"/>
                  </a:cubicBezTo>
                  <a:cubicBezTo>
                    <a:pt x="1401837" y="315424"/>
                    <a:pt x="1310861" y="406400"/>
                    <a:pt x="1198637" y="406400"/>
                  </a:cubicBezTo>
                  <a:lnTo>
                    <a:pt x="203200" y="406400"/>
                  </a:lnTo>
                  <a:cubicBezTo>
                    <a:pt x="90976" y="406400"/>
                    <a:pt x="0" y="315424"/>
                    <a:pt x="0" y="203200"/>
                  </a:cubicBezTo>
                  <a:cubicBezTo>
                    <a:pt x="0" y="90976"/>
                    <a:pt x="90976" y="0"/>
                    <a:pt x="203200" y="0"/>
                  </a:cubicBezTo>
                  <a:close/>
                </a:path>
              </a:pathLst>
            </a:custGeom>
            <a:gradFill rotWithShape="true">
              <a:gsLst>
                <a:gs pos="0">
                  <a:srgbClr val="DBFFE3">
                    <a:alpha val="100000"/>
                  </a:srgbClr>
                </a:gs>
                <a:gs pos="100000">
                  <a:srgbClr val="B2DCB0">
                    <a:alpha val="100000"/>
                  </a:srgbClr>
                </a:gs>
              </a:gsLst>
              <a:lin ang="5400000"/>
            </a:gradFill>
          </p:spPr>
        </p:sp>
        <p:sp>
          <p:nvSpPr>
            <p:cNvPr name="TextBox 28" id="28"/>
            <p:cNvSpPr txBox="true"/>
            <p:nvPr/>
          </p:nvSpPr>
          <p:spPr>
            <a:xfrm>
              <a:off x="0" y="-38100"/>
              <a:ext cx="1401837" cy="444500"/>
            </a:xfrm>
            <a:prstGeom prst="rect">
              <a:avLst/>
            </a:prstGeom>
          </p:spPr>
          <p:txBody>
            <a:bodyPr anchor="ctr" rtlCol="false" tIns="50800" lIns="50800" bIns="50800" rIns="50800"/>
            <a:lstStyle/>
            <a:p>
              <a:pPr algn="ctr">
                <a:lnSpc>
                  <a:spcPts val="2659"/>
                </a:lnSpc>
              </a:pPr>
            </a:p>
          </p:txBody>
        </p:sp>
      </p:grpSp>
      <p:sp>
        <p:nvSpPr>
          <p:cNvPr name="TextBox 29" id="29"/>
          <p:cNvSpPr txBox="true"/>
          <p:nvPr/>
        </p:nvSpPr>
        <p:spPr>
          <a:xfrm rot="0">
            <a:off x="1946368" y="791516"/>
            <a:ext cx="14505242" cy="8745324"/>
          </a:xfrm>
          <a:prstGeom prst="rect">
            <a:avLst/>
          </a:prstGeom>
        </p:spPr>
        <p:txBody>
          <a:bodyPr anchor="t" rtlCol="false" tIns="0" lIns="0" bIns="0" rIns="0">
            <a:spAutoFit/>
          </a:bodyPr>
          <a:lstStyle/>
          <a:p>
            <a:pPr algn="ctr">
              <a:lnSpc>
                <a:spcPts val="4870"/>
              </a:lnSpc>
              <a:spcBef>
                <a:spcPct val="0"/>
              </a:spcBef>
            </a:pPr>
            <a:r>
              <a:rPr lang="en-US" b="true" sz="3479">
                <a:solidFill>
                  <a:srgbClr val="000000"/>
                </a:solidFill>
                <a:latin typeface="Glacial Indifference Bold"/>
                <a:ea typeface="Glacial Indifference Bold"/>
                <a:cs typeface="Glacial Indifference Bold"/>
                <a:sym typeface="Glacial Indifference Bold"/>
              </a:rPr>
              <a:t>  Treatments - commonly used </a:t>
            </a:r>
          </a:p>
          <a:p>
            <a:pPr algn="ctr">
              <a:lnSpc>
                <a:spcPts val="2951"/>
              </a:lnSpc>
              <a:spcBef>
                <a:spcPct val="0"/>
              </a:spcBef>
            </a:pPr>
          </a:p>
          <a:p>
            <a:pPr algn="ctr">
              <a:lnSpc>
                <a:spcPts val="4427"/>
              </a:lnSpc>
              <a:spcBef>
                <a:spcPct val="0"/>
              </a:spcBef>
            </a:pPr>
            <a:r>
              <a:rPr lang="en-US" sz="3162">
                <a:solidFill>
                  <a:srgbClr val="000000"/>
                </a:solidFill>
                <a:latin typeface="Glacial Indifference"/>
                <a:ea typeface="Glacial Indifference"/>
                <a:cs typeface="Glacial Indifference"/>
                <a:sym typeface="Glacial Indifference"/>
              </a:rPr>
              <a:t>Genetic, biological and environmental influences have been studied using twin samples with substantial support for the suggestion that personality disorders has a genetic heritability component. Environmental influences from early childhood.</a:t>
            </a:r>
          </a:p>
          <a:p>
            <a:pPr algn="ctr">
              <a:lnSpc>
                <a:spcPts val="3099"/>
              </a:lnSpc>
              <a:spcBef>
                <a:spcPct val="0"/>
              </a:spcBef>
            </a:pPr>
          </a:p>
          <a:p>
            <a:pPr algn="ctr">
              <a:lnSpc>
                <a:spcPts val="4567"/>
              </a:lnSpc>
              <a:spcBef>
                <a:spcPct val="0"/>
              </a:spcBef>
            </a:pPr>
            <a:r>
              <a:rPr lang="en-US" sz="3262">
                <a:solidFill>
                  <a:srgbClr val="000000"/>
                </a:solidFill>
                <a:latin typeface="Glacial Indifference"/>
                <a:ea typeface="Glacial Indifference"/>
                <a:cs typeface="Glacial Indifference"/>
                <a:sym typeface="Glacial Indifference"/>
              </a:rPr>
              <a:t>NPD currently does not have a specific cure, with often complex and long term treatments such as CBT, psychodynamic and schema therapies are used to improve self awareness, reduce defensive or grandiose behaviours and support healthy relationships. With medication prescribed when an individual also experiences other mental health challenges such as depression and anxiety. Accessing treatments can be a slow progress, as individuals with NPD has difficulty recognising problematic behaviour, problems forming trusting therapeutic relationships and usually present a resistance to change. </a:t>
            </a:r>
          </a:p>
          <a:p>
            <a:pPr algn="ctr">
              <a:lnSpc>
                <a:spcPts val="4567"/>
              </a:lnSpc>
              <a:spcBef>
                <a:spcPct val="0"/>
              </a:spcBef>
            </a:pPr>
            <a:r>
              <a:rPr lang="en-US" sz="3262">
                <a:solidFill>
                  <a:srgbClr val="000000"/>
                </a:solidFill>
                <a:latin typeface="Glacial Indifference"/>
                <a:ea typeface="Glacial Indifference"/>
                <a:cs typeface="Glacial Indifference"/>
                <a:sym typeface="Glacial Indifference"/>
              </a:rPr>
              <a:t>(Stephen, 2006)</a:t>
            </a:r>
          </a:p>
          <a:p>
            <a:pPr algn="ctr">
              <a:lnSpc>
                <a:spcPts val="4427"/>
              </a:lnSpc>
              <a:spcBef>
                <a:spcPct val="0"/>
              </a:spcBef>
            </a:pPr>
          </a:p>
        </p:txBody>
      </p:sp>
      <p:sp>
        <p:nvSpPr>
          <p:cNvPr name="TextBox 30" id="30"/>
          <p:cNvSpPr txBox="true"/>
          <p:nvPr/>
        </p:nvSpPr>
        <p:spPr>
          <a:xfrm rot="0">
            <a:off x="7703713" y="9388292"/>
            <a:ext cx="3836418" cy="402986"/>
          </a:xfrm>
          <a:prstGeom prst="rect">
            <a:avLst/>
          </a:prstGeom>
        </p:spPr>
        <p:txBody>
          <a:bodyPr anchor="t" rtlCol="false" tIns="0" lIns="0" bIns="0" rIns="0">
            <a:spAutoFit/>
          </a:bodyPr>
          <a:lstStyle/>
          <a:p>
            <a:pPr algn="ctr">
              <a:lnSpc>
                <a:spcPts val="3226"/>
              </a:lnSpc>
              <a:spcBef>
                <a:spcPct val="0"/>
              </a:spcBef>
            </a:pPr>
            <a:r>
              <a:rPr lang="en-US" b="true" sz="2304">
                <a:solidFill>
                  <a:srgbClr val="065B32"/>
                </a:solidFill>
                <a:latin typeface="Glacial Indifference Bold"/>
                <a:ea typeface="Glacial Indifference Bold"/>
                <a:cs typeface="Glacial Indifference Bold"/>
                <a:sym typeface="Glacial Indifference Bold"/>
              </a:rPr>
              <a:t>The End</a:t>
            </a:r>
          </a:p>
        </p:txBody>
      </p:sp>
    </p:spTree>
  </p:cSld>
  <p:clrMapOvr>
    <a:masterClrMapping/>
  </p:clrMapOvr>
  <p:transition spd="fast">
    <p:fade/>
  </p:transition>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1FFF4"/>
        </a:solidFill>
      </p:bgPr>
    </p:bg>
    <p:spTree>
      <p:nvGrpSpPr>
        <p:cNvPr id="1" name=""/>
        <p:cNvGrpSpPr/>
        <p:nvPr/>
      </p:nvGrpSpPr>
      <p:grpSpPr>
        <a:xfrm>
          <a:off x="0" y="0"/>
          <a:ext cx="0" cy="0"/>
          <a:chOff x="0" y="0"/>
          <a:chExt cx="0" cy="0"/>
        </a:xfrm>
      </p:grpSpPr>
      <p:grpSp>
        <p:nvGrpSpPr>
          <p:cNvPr name="Group 2" id="2"/>
          <p:cNvGrpSpPr/>
          <p:nvPr/>
        </p:nvGrpSpPr>
        <p:grpSpPr>
          <a:xfrm rot="0">
            <a:off x="-607889" y="5396948"/>
            <a:ext cx="4012139" cy="4012139"/>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578464" y="3855308"/>
            <a:ext cx="1994849" cy="1994849"/>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60000"/>
                  </a:srgbClr>
                </a:gs>
                <a:gs pos="100000">
                  <a:srgbClr val="7BAC78">
                    <a:alpha val="60000"/>
                  </a:srgbClr>
                </a:gs>
              </a:gsLst>
              <a:lin ang="5400000"/>
            </a:gradFill>
            <a:ln cap="sq">
              <a:noFill/>
              <a:prstDash val="solid"/>
              <a:miter/>
            </a:ln>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8" id="8"/>
          <p:cNvGrpSpPr/>
          <p:nvPr/>
        </p:nvGrpSpPr>
        <p:grpSpPr>
          <a:xfrm rot="0">
            <a:off x="6825887" y="439835"/>
            <a:ext cx="842238" cy="842238"/>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DBFFE3">
                    <a:alpha val="100000"/>
                  </a:srgbClr>
                </a:gs>
                <a:gs pos="100000">
                  <a:srgbClr val="7BAC78">
                    <a:alpha val="100000"/>
                  </a:srgbClr>
                </a:gs>
              </a:gsLst>
              <a:path path="circle">
                <a:fillToRect l="0" r="100000" t="0" b="100000"/>
              </a:path>
              <a:tileRect r="0" l="-100000" b="0" t="-100000"/>
            </a:gradFill>
            <a:ln cap="sq">
              <a:noFill/>
              <a:prstDash val="solid"/>
              <a:miter/>
            </a:ln>
          </p:spPr>
        </p:sp>
        <p:sp>
          <p:nvSpPr>
            <p:cNvPr name="TextBox 10" id="10"/>
            <p:cNvSpPr txBox="true"/>
            <p:nvPr/>
          </p:nvSpPr>
          <p:spPr>
            <a:xfrm>
              <a:off x="76200" y="38100"/>
              <a:ext cx="660400" cy="69850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TextBox 11" id="11"/>
          <p:cNvSpPr txBox="true"/>
          <p:nvPr/>
        </p:nvSpPr>
        <p:spPr>
          <a:xfrm rot="0">
            <a:off x="6321948" y="952500"/>
            <a:ext cx="5644105" cy="2021841"/>
          </a:xfrm>
          <a:prstGeom prst="rect">
            <a:avLst/>
          </a:prstGeom>
        </p:spPr>
        <p:txBody>
          <a:bodyPr anchor="t" rtlCol="false" tIns="0" lIns="0" bIns="0" rIns="0">
            <a:spAutoFit/>
          </a:bodyPr>
          <a:lstStyle/>
          <a:p>
            <a:pPr algn="ctr">
              <a:lnSpc>
                <a:spcPts val="5459"/>
              </a:lnSpc>
              <a:spcBef>
                <a:spcPct val="0"/>
              </a:spcBef>
            </a:pPr>
            <a:r>
              <a:rPr lang="en-US" b="true" sz="3899">
                <a:solidFill>
                  <a:srgbClr val="065B32"/>
                </a:solidFill>
                <a:latin typeface="Glacial Indifference Bold"/>
                <a:ea typeface="Glacial Indifference Bold"/>
                <a:cs typeface="Glacial Indifference Bold"/>
                <a:sym typeface="Glacial Indifference Bold"/>
              </a:rPr>
              <a:t>References</a:t>
            </a:r>
          </a:p>
          <a:p>
            <a:pPr algn="ctr">
              <a:lnSpc>
                <a:spcPts val="2659"/>
              </a:lnSpc>
              <a:spcBef>
                <a:spcPct val="0"/>
              </a:spcBef>
            </a:pPr>
          </a:p>
          <a:p>
            <a:pPr algn="ctr">
              <a:lnSpc>
                <a:spcPts val="2659"/>
              </a:lnSpc>
              <a:spcBef>
                <a:spcPct val="0"/>
              </a:spcBef>
            </a:pPr>
          </a:p>
          <a:p>
            <a:pPr algn="ctr">
              <a:lnSpc>
                <a:spcPts val="2659"/>
              </a:lnSpc>
              <a:spcBef>
                <a:spcPct val="0"/>
              </a:spcBef>
            </a:pPr>
          </a:p>
          <a:p>
            <a:pPr algn="ctr">
              <a:lnSpc>
                <a:spcPts val="2659"/>
              </a:lnSpc>
              <a:spcBef>
                <a:spcPct val="0"/>
              </a:spcBef>
            </a:pPr>
          </a:p>
        </p:txBody>
      </p:sp>
      <p:sp>
        <p:nvSpPr>
          <p:cNvPr name="TextBox 12" id="12"/>
          <p:cNvSpPr txBox="true"/>
          <p:nvPr/>
        </p:nvSpPr>
        <p:spPr>
          <a:xfrm rot="0">
            <a:off x="0" y="1934845"/>
            <a:ext cx="17682878" cy="9538971"/>
          </a:xfrm>
          <a:prstGeom prst="rect">
            <a:avLst/>
          </a:prstGeom>
        </p:spPr>
        <p:txBody>
          <a:bodyPr anchor="t" rtlCol="false" tIns="0" lIns="0" bIns="0" rIns="0">
            <a:spAutoFit/>
          </a:bodyPr>
          <a:lstStyle/>
          <a:p>
            <a:pPr algn="ctr">
              <a:lnSpc>
                <a:spcPts val="4479"/>
              </a:lnSpc>
            </a:pPr>
          </a:p>
          <a:p>
            <a:pPr algn="ctr">
              <a:lnSpc>
                <a:spcPts val="4479"/>
              </a:lnSpc>
            </a:pPr>
            <a:r>
              <a:rPr lang="en-US" sz="3199">
                <a:solidFill>
                  <a:srgbClr val="065B32"/>
                </a:solidFill>
                <a:latin typeface="Glacial Indifference"/>
                <a:ea typeface="Glacial Indifference"/>
                <a:cs typeface="Glacial Indifference"/>
                <a:sym typeface="Glacial Indifference"/>
              </a:rPr>
              <a:t>Muir, O., Weinfeld, J.N., Ruiz, D., Ostrovsky, D., Fiolhais, M., &amp; MacMillan, C. (2021). Mental health clinicians’ attitudes towards narcissistic personality disorder. Personality Disorders: </a:t>
            </a:r>
            <a:r>
              <a:rPr lang="en-US" sz="3199" i="true">
                <a:solidFill>
                  <a:srgbClr val="065B32"/>
                </a:solidFill>
                <a:latin typeface="Glacial Indifference Italics"/>
                <a:ea typeface="Glacial Indifference Italics"/>
                <a:cs typeface="Glacial Indifference Italics"/>
                <a:sym typeface="Glacial Indifference Italics"/>
              </a:rPr>
              <a:t>Theory, Research, and Treatment, 12</a:t>
            </a:r>
            <a:r>
              <a:rPr lang="en-US" sz="3199">
                <a:solidFill>
                  <a:srgbClr val="065B32"/>
                </a:solidFill>
                <a:latin typeface="Glacial Indifference"/>
                <a:ea typeface="Glacial Indifference"/>
                <a:cs typeface="Glacial Indifference"/>
                <a:sym typeface="Glacial Indifference"/>
              </a:rPr>
              <a:t>(5), 389-399. </a:t>
            </a:r>
            <a:r>
              <a:rPr lang="en-US" sz="3199" u="sng">
                <a:solidFill>
                  <a:srgbClr val="065B32"/>
                </a:solidFill>
                <a:latin typeface="Glacial Indifference"/>
                <a:ea typeface="Glacial Indifference"/>
                <a:cs typeface="Glacial Indifference"/>
                <a:sym typeface="Glacial Indifference"/>
                <a:hlinkClick r:id="rId2" tooltip="https://doi-org.ustsd.idm.colc.org/10.1037/per0000510"/>
              </a:rPr>
              <a:t>https://doi-org.ustsd.idm.colc.org/10.1037/per0000510</a:t>
            </a:r>
          </a:p>
          <a:p>
            <a:pPr algn="ctr">
              <a:lnSpc>
                <a:spcPts val="4479"/>
              </a:lnSpc>
            </a:pPr>
          </a:p>
          <a:p>
            <a:pPr algn="ctr">
              <a:lnSpc>
                <a:spcPts val="4479"/>
              </a:lnSpc>
              <a:spcBef>
                <a:spcPct val="0"/>
              </a:spcBef>
            </a:pPr>
            <a:r>
              <a:rPr lang="en-US" sz="3199">
                <a:solidFill>
                  <a:srgbClr val="065B32"/>
                </a:solidFill>
                <a:latin typeface="Glacial Indifference"/>
                <a:ea typeface="Glacial Indifference"/>
                <a:cs typeface="Glacial Indifference"/>
                <a:sym typeface="Glacial Indifference"/>
              </a:rPr>
              <a:t>Widger, Thomas A. Historical developments and current issues. The Oxford handbook of personality disorders, Oxford library of Psychology (2012); online ed, </a:t>
            </a:r>
            <a:r>
              <a:rPr lang="en-US" sz="3199" i="true">
                <a:solidFill>
                  <a:srgbClr val="065B32"/>
                </a:solidFill>
                <a:latin typeface="Glacial Indifference Italics"/>
                <a:ea typeface="Glacial Indifference Italics"/>
                <a:cs typeface="Glacial Indifference Italics"/>
                <a:sym typeface="Glacial Indifference Italics"/>
              </a:rPr>
              <a:t>Oxford academic.</a:t>
            </a:r>
            <a:r>
              <a:rPr lang="en-US" sz="3199" u="sng">
                <a:solidFill>
                  <a:srgbClr val="065B32"/>
                </a:solidFill>
                <a:latin typeface="Glacial Indifference"/>
                <a:ea typeface="Glacial Indifference"/>
                <a:cs typeface="Glacial Indifference"/>
                <a:sym typeface="Glacial Indifference"/>
                <a:hlinkClick r:id="rId3" tooltip="https://doi-org.uwtsd.idm.oclc.org/10.1093/oxfordhb/9780199735013.013.0002"/>
              </a:rPr>
              <a:t>https://doi-org.uwtsd.idm.oclc.org/10.1093/oxfordhb/9780199735013.013.0002</a:t>
            </a:r>
          </a:p>
          <a:p>
            <a:pPr algn="ctr">
              <a:lnSpc>
                <a:spcPts val="4479"/>
              </a:lnSpc>
              <a:spcBef>
                <a:spcPct val="0"/>
              </a:spcBef>
            </a:pPr>
          </a:p>
          <a:p>
            <a:pPr algn="ctr">
              <a:lnSpc>
                <a:spcPts val="4479"/>
              </a:lnSpc>
              <a:spcBef>
                <a:spcPct val="0"/>
              </a:spcBef>
            </a:pPr>
            <a:r>
              <a:rPr lang="en-US" sz="3199" u="sng">
                <a:solidFill>
                  <a:srgbClr val="065B32"/>
                </a:solidFill>
                <a:latin typeface="Glacial Indifference"/>
                <a:ea typeface="Glacial Indifference"/>
                <a:cs typeface="Glacial Indifference"/>
                <a:sym typeface="Glacial Indifference"/>
              </a:rPr>
              <a:t>Maltzby, J., Day, L., &amp; Macaskill, A. (2013). </a:t>
            </a:r>
            <a:r>
              <a:rPr lang="en-US" sz="3199" i="true" u="sng">
                <a:solidFill>
                  <a:srgbClr val="065B32"/>
                </a:solidFill>
                <a:latin typeface="Glacial Indifference Italics"/>
                <a:ea typeface="Glacial Indifference Italics"/>
                <a:cs typeface="Glacial Indifference Italics"/>
                <a:sym typeface="Glacial Indifference Italics"/>
              </a:rPr>
              <a:t>Personality, individual differences and intelligence.</a:t>
            </a:r>
            <a:r>
              <a:rPr lang="en-US" sz="3199" u="sng">
                <a:solidFill>
                  <a:srgbClr val="065B32"/>
                </a:solidFill>
                <a:latin typeface="Glacial Indifference"/>
                <a:ea typeface="Glacial Indifference"/>
                <a:cs typeface="Glacial Indifference"/>
                <a:sym typeface="Glacial Indifference"/>
              </a:rPr>
              <a:t> 3rd ed. Pearson. </a:t>
            </a:r>
          </a:p>
          <a:p>
            <a:pPr algn="ctr">
              <a:lnSpc>
                <a:spcPts val="4479"/>
              </a:lnSpc>
              <a:spcBef>
                <a:spcPct val="0"/>
              </a:spcBef>
            </a:pPr>
          </a:p>
          <a:p>
            <a:pPr algn="ctr">
              <a:lnSpc>
                <a:spcPts val="4479"/>
              </a:lnSpc>
              <a:spcBef>
                <a:spcPct val="0"/>
              </a:spcBef>
            </a:pPr>
            <a:r>
              <a:rPr lang="en-US" sz="3199" u="sng">
                <a:solidFill>
                  <a:srgbClr val="065B32"/>
                </a:solidFill>
                <a:latin typeface="Glacial Indifference"/>
                <a:ea typeface="Glacial Indifference"/>
                <a:cs typeface="Glacial Indifference"/>
                <a:sym typeface="Glacial Indifference"/>
              </a:rPr>
              <a:t>Stephen S, P., (2006). </a:t>
            </a:r>
            <a:r>
              <a:rPr lang="en-US" sz="3199" i="true" u="sng">
                <a:solidFill>
                  <a:srgbClr val="065B32"/>
                </a:solidFill>
                <a:latin typeface="Glacial Indifference Italics"/>
                <a:ea typeface="Glacial Indifference Italics"/>
                <a:cs typeface="Glacial Indifference Italics"/>
                <a:sym typeface="Glacial Indifference Italics"/>
              </a:rPr>
              <a:t>Differentiating normal and abnormal personality.</a:t>
            </a:r>
            <a:r>
              <a:rPr lang="en-US" sz="3199" u="sng">
                <a:solidFill>
                  <a:srgbClr val="065B32"/>
                </a:solidFill>
                <a:latin typeface="Glacial Indifference"/>
                <a:ea typeface="Glacial Indifference"/>
                <a:cs typeface="Glacial Indifference"/>
                <a:sym typeface="Glacial Indifference"/>
              </a:rPr>
              <a:t> (2nd ed). Springer Publishing company.</a:t>
            </a:r>
          </a:p>
          <a:p>
            <a:pPr algn="ctr">
              <a:lnSpc>
                <a:spcPts val="4479"/>
              </a:lnSpc>
              <a:spcBef>
                <a:spcPct val="0"/>
              </a:spcBef>
            </a:pPr>
          </a:p>
          <a:p>
            <a:pPr algn="ctr">
              <a:lnSpc>
                <a:spcPts val="4479"/>
              </a:lnSpc>
              <a:spcBef>
                <a:spcPct val="0"/>
              </a:spcBef>
            </a:pPr>
          </a:p>
          <a:p>
            <a:pPr algn="ctr">
              <a:lnSpc>
                <a:spcPts val="4479"/>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DAHIOl6OLVo</dc:identifier>
  <dcterms:modified xsi:type="dcterms:W3CDTF">2011-08-01T06:04:30Z</dcterms:modified>
  <cp:revision>1</cp:revision>
  <dc:title>Narc presentation</dc:title>
</cp:coreProperties>
</file>