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omments/comment1.xml" ContentType="application/vnd.openxmlformats-officedocument.presentationml.comments+xml"/>
  <Override PartName="/ppt/notesSlides/notesSlide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7"/>
  </p:notesMasterIdLst>
  <p:handoutMasterIdLst>
    <p:handoutMasterId r:id="rId28"/>
  </p:handoutMasterIdLst>
  <p:sldIdLst>
    <p:sldId id="256" r:id="rId5"/>
    <p:sldId id="283" r:id="rId6"/>
    <p:sldId id="319" r:id="rId7"/>
    <p:sldId id="305" r:id="rId8"/>
    <p:sldId id="304" r:id="rId9"/>
    <p:sldId id="307" r:id="rId10"/>
    <p:sldId id="312" r:id="rId11"/>
    <p:sldId id="311" r:id="rId12"/>
    <p:sldId id="306" r:id="rId13"/>
    <p:sldId id="308" r:id="rId14"/>
    <p:sldId id="314" r:id="rId15"/>
    <p:sldId id="309" r:id="rId16"/>
    <p:sldId id="323" r:id="rId17"/>
    <p:sldId id="325" r:id="rId18"/>
    <p:sldId id="326" r:id="rId19"/>
    <p:sldId id="327" r:id="rId20"/>
    <p:sldId id="328" r:id="rId21"/>
    <p:sldId id="316" r:id="rId22"/>
    <p:sldId id="318" r:id="rId23"/>
    <p:sldId id="258" r:id="rId24"/>
    <p:sldId id="313" r:id="rId25"/>
    <p:sldId id="324" r:id="rId2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Tomy Adattu Chacko" initials="TAC" lastIdx="1" clrIdx="0">
    <p:extLst>
      <p:ext uri="{19B8F6BF-5375-455C-9EA6-DF929625EA0E}">
        <p15:presenceInfo xmlns:p15="http://schemas.microsoft.com/office/powerpoint/2012/main" userId="87ebf91d584d2465" providerId="Windows Liv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87110DB-738B-8049-85A1-0C2416260B53}" v="3" dt="2023-10-17T05:10:11.266"/>
  </p1510:revLst>
</p1510:revInfo>
</file>

<file path=ppt/tableStyles.xml><?xml version="1.0" encoding="utf-8"?>
<a:tblStyleLst xmlns:a="http://schemas.openxmlformats.org/drawingml/2006/main" def="{5C22544A-7EE6-4342-B048-85BDC9FD1C3A}"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8FD4443E-F989-4FC4-A0C8-D5A2AF1F390B}" styleName="Dark Style 1 - Accent 5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wholeTbl>
    <a:band1H>
      <a:tcStyle>
        <a:tcBdr/>
        <a:fill>
          <a:solidFill>
            <a:schemeClr val="accent5">
              <a:shade val="60000"/>
            </a:schemeClr>
          </a:solidFill>
        </a:fill>
      </a:tcStyle>
    </a:band1H>
    <a:band1V>
      <a:tcStyle>
        <a:tcBdr/>
        <a:fill>
          <a:solidFill>
            <a:schemeClr val="accent5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5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5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5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8787"/>
    <p:restoredTop sz="93447" autoAdjust="0"/>
  </p:normalViewPr>
  <p:slideViewPr>
    <p:cSldViewPr>
      <p:cViewPr varScale="1">
        <p:scale>
          <a:sx n="100" d="100"/>
          <a:sy n="100" d="100"/>
        </p:scale>
        <p:origin x="1176" y="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microsoft.com/office/2015/10/relationships/revisionInfo" Target="revisionInfo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commentAuthors" Target="commentAuthor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handoutMaster" Target="handoutMasters/handoutMaster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notesMaster" Target="notesMasters/notesMaster1.xml"/><Relationship Id="rId30" Type="http://schemas.openxmlformats.org/officeDocument/2006/relationships/presProps" Target="presProps.xml"/><Relationship Id="rId8" Type="http://schemas.openxmlformats.org/officeDocument/2006/relationships/slide" Target="slides/slide4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20-04-28T00:08:30.257" idx="1">
    <p:pos x="10" y="10"/>
    <p:text/>
    <p:extLst>
      <p:ext uri="{C676402C-5697-4E1C-873F-D02D1690AC5C}">
        <p15:threadingInfo xmlns:p15="http://schemas.microsoft.com/office/powerpoint/2012/main" timeZoneBias="-60"/>
      </p:ext>
    </p:extLst>
  </p:cm>
</p:cmLst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12/10/2026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C52AA0-F73F-F045-97A6-855AB18EE645}" type="datetimeFigureOut">
              <a:rPr lang="en-US" smtClean="0"/>
              <a:t>10/12/2026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36E1E2-17D2-5E4C-B96D-EEDAC0EF77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02480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77400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12/10/2026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12/10/2026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12/10/2026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12/10/2026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12/10/2026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12/10/2026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12/10/2026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12/10/2026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12/10/2026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12/10/2026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12/10/2026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comments" Target="../comments/comment1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time_continue=7&amp;v=S7CN9Trw43w&amp;feature=emb_title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wFj808u2HWU" TargetMode="Externa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image" Target="../media/image7.sv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pn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hyperlink" Target="https://moodle.uwtsd.ac.uk/mod/scorm/player.php?a=7561&amp;currentorg=articulate_rise&amp;scoid=16494&amp;sesskey=QOEo35udXV&amp;display=popup&amp;mode=normal" TargetMode="Externa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s://youtu.be/GJZ_Q8RGZWg" TargetMode="External"/><Relationship Id="rId2" Type="http://schemas.openxmlformats.org/officeDocument/2006/relationships/hyperlink" Target="https://youtu.be/S7CN9Trw43w" TargetMode="External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gi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75556" y="1124744"/>
            <a:ext cx="7992888" cy="4824536"/>
          </a:xfrm>
        </p:spPr>
        <p:txBody>
          <a:bodyPr>
            <a:noAutofit/>
          </a:bodyPr>
          <a:lstStyle/>
          <a:p>
            <a:r>
              <a:rPr lang="en-GB" altLang="en-US" sz="2000" b="1" dirty="0"/>
              <a:t>          Certificate of Higher Education in Skills for the Workplace</a:t>
            </a:r>
            <a:br>
              <a:rPr lang="en-GB" altLang="en-US" sz="2000" dirty="0"/>
            </a:br>
            <a:br>
              <a:rPr lang="en-GB" altLang="en-US" sz="3600" dirty="0"/>
            </a:br>
            <a:r>
              <a:rPr lang="en-GB" sz="3600" dirty="0"/>
              <a:t> </a:t>
            </a:r>
            <a:r>
              <a:rPr lang="en-GB" sz="24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Effective Teamworking &amp; Communications</a:t>
            </a:r>
            <a:br>
              <a:rPr lang="en-GB" sz="32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24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(LCLM4003)</a:t>
            </a:r>
            <a:br>
              <a:rPr lang="en-GB" sz="48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48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Functions of communication</a:t>
            </a:r>
            <a:endParaRPr lang="en-GB" altLang="en-US" sz="2800" dirty="0">
              <a:solidFill>
                <a:schemeClr val="accent2">
                  <a:lumMod val="20000"/>
                  <a:lumOff val="8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C0228ED1-D6E1-4732-B000-4F89824775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cap="all" dirty="0">
                <a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Rockwell Condensed" panose="02060603050405020104"/>
              </a:rPr>
              <a:t>In this session…..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E94382-DACE-4E00-9EDA-0779A57F51D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Overview of week 6 - 10</a:t>
            </a:r>
          </a:p>
          <a:p>
            <a:r>
              <a:rPr lang="en-US" dirty="0"/>
              <a:t>Discuss the functions of communication</a:t>
            </a:r>
          </a:p>
          <a:p>
            <a:r>
              <a:rPr lang="en-US" dirty="0"/>
              <a:t>Introduce component 2 assessment brief </a:t>
            </a:r>
          </a:p>
          <a:p>
            <a:r>
              <a:rPr lang="en-US" dirty="0"/>
              <a:t>Time of group work.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730456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BF9892-D485-4F22-92A3-4740D461EF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cap="all" dirty="0">
                <a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Rockwell Condensed" panose="02060603050405020104"/>
              </a:rPr>
              <a:t>Overview of week 6 - 10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7D9E86BF-A898-420D-B828-756163D98846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35496" y="1222688"/>
          <a:ext cx="9073008" cy="4015255"/>
        </p:xfrm>
        <a:graphic>
          <a:graphicData uri="http://schemas.openxmlformats.org/drawingml/2006/table">
            <a:tbl>
              <a:tblPr>
                <a:tableStyleId>{8FD4443E-F989-4FC4-A0C8-D5A2AF1F390B}</a:tableStyleId>
              </a:tblPr>
              <a:tblGrid>
                <a:gridCol w="1178404">
                  <a:extLst>
                    <a:ext uri="{9D8B030D-6E8A-4147-A177-3AD203B41FA5}">
                      <a16:colId xmlns:a16="http://schemas.microsoft.com/office/drawing/2014/main" val="3544495237"/>
                    </a:ext>
                  </a:extLst>
                </a:gridCol>
                <a:gridCol w="7894604">
                  <a:extLst>
                    <a:ext uri="{9D8B030D-6E8A-4147-A177-3AD203B41FA5}">
                      <a16:colId xmlns:a16="http://schemas.microsoft.com/office/drawing/2014/main" val="2878179804"/>
                    </a:ext>
                  </a:extLst>
                </a:gridCol>
              </a:tblGrid>
              <a:tr h="772499">
                <a:tc>
                  <a:txBody>
                    <a:bodyPr/>
                    <a:lstStyle/>
                    <a:p>
                      <a:pPr algn="l" fontAlgn="b">
                        <a:lnSpc>
                          <a:spcPct val="150000"/>
                        </a:lnSpc>
                      </a:pPr>
                      <a:r>
                        <a:rPr lang="en-GB" sz="2000" u="none" strike="noStrike" dirty="0">
                          <a:effectLst/>
                        </a:rPr>
                        <a:t>Week 6</a:t>
                      </a:r>
                      <a:endParaRPr lang="en-GB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5720" marR="45720" anchor="ctr"/>
                </a:tc>
                <a:tc>
                  <a:txBody>
                    <a:bodyPr/>
                    <a:lstStyle/>
                    <a:p>
                      <a:pPr algn="l" fontAlgn="b">
                        <a:lnSpc>
                          <a:spcPct val="150000"/>
                        </a:lnSpc>
                      </a:pPr>
                      <a:r>
                        <a:rPr lang="en-GB" sz="2000" u="none" strike="noStrike" dirty="0">
                          <a:effectLst/>
                        </a:rPr>
                        <a:t>Functions of communication </a:t>
                      </a:r>
                      <a:endParaRPr lang="en-GB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5720" marR="45720" anchor="ctr"/>
                </a:tc>
                <a:extLst>
                  <a:ext uri="{0D108BD9-81ED-4DB2-BD59-A6C34878D82A}">
                    <a16:rowId xmlns:a16="http://schemas.microsoft.com/office/drawing/2014/main" val="373576074"/>
                  </a:ext>
                </a:extLst>
              </a:tr>
              <a:tr h="772499">
                <a:tc>
                  <a:txBody>
                    <a:bodyPr/>
                    <a:lstStyle/>
                    <a:p>
                      <a:pPr algn="l" fontAlgn="b">
                        <a:lnSpc>
                          <a:spcPct val="150000"/>
                        </a:lnSpc>
                      </a:pPr>
                      <a:r>
                        <a:rPr lang="en-GB" sz="2000" u="none" strike="noStrike" dirty="0">
                          <a:effectLst/>
                        </a:rPr>
                        <a:t>Week 7</a:t>
                      </a:r>
                      <a:endParaRPr lang="en-GB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5720" marR="45720" anchor="ctr"/>
                </a:tc>
                <a:tc>
                  <a:txBody>
                    <a:bodyPr/>
                    <a:lstStyle/>
                    <a:p>
                      <a:pPr algn="l" fontAlgn="b">
                        <a:lnSpc>
                          <a:spcPct val="150000"/>
                        </a:lnSpc>
                      </a:pPr>
                      <a:r>
                        <a:rPr lang="en-GB" sz="2000" u="none" strike="noStrike">
                          <a:effectLst/>
                        </a:rPr>
                        <a:t>Communication process &amp; Barriers</a:t>
                      </a:r>
                      <a:endParaRPr lang="en-GB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5720" marR="45720" anchor="ctr"/>
                </a:tc>
                <a:extLst>
                  <a:ext uri="{0D108BD9-81ED-4DB2-BD59-A6C34878D82A}">
                    <a16:rowId xmlns:a16="http://schemas.microsoft.com/office/drawing/2014/main" val="4137254022"/>
                  </a:ext>
                </a:extLst>
              </a:tr>
              <a:tr h="772499">
                <a:tc>
                  <a:txBody>
                    <a:bodyPr/>
                    <a:lstStyle/>
                    <a:p>
                      <a:pPr algn="l" fontAlgn="b">
                        <a:lnSpc>
                          <a:spcPct val="150000"/>
                        </a:lnSpc>
                      </a:pPr>
                      <a:r>
                        <a:rPr lang="en-GB" sz="2000" u="none" strike="noStrike" dirty="0">
                          <a:effectLst/>
                        </a:rPr>
                        <a:t>Week 8</a:t>
                      </a:r>
                      <a:endParaRPr lang="en-GB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5720" marR="4572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u="none" strike="noStrike" baseline="0" dirty="0">
                          <a:effectLst/>
                        </a:rPr>
                        <a:t>Communications </a:t>
                      </a:r>
                      <a:r>
                        <a:rPr lang="en-GB" sz="2000" u="none" strike="noStrike" dirty="0">
                          <a:effectLst/>
                        </a:rPr>
                        <a:t>Channels,</a:t>
                      </a:r>
                      <a:r>
                        <a:rPr lang="en-GB" sz="2000" u="none" strike="noStrike" baseline="0" dirty="0">
                          <a:effectLst/>
                        </a:rPr>
                        <a:t> Technology, &amp; Ethics of communication</a:t>
                      </a:r>
                      <a:endParaRPr lang="en-GB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  <a:p>
                      <a:pPr algn="l" fontAlgn="b">
                        <a:lnSpc>
                          <a:spcPct val="150000"/>
                        </a:lnSpc>
                      </a:pPr>
                      <a:endParaRPr lang="en-GB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5720" marR="45720" anchor="ctr"/>
                </a:tc>
                <a:extLst>
                  <a:ext uri="{0D108BD9-81ED-4DB2-BD59-A6C34878D82A}">
                    <a16:rowId xmlns:a16="http://schemas.microsoft.com/office/drawing/2014/main" val="1514962232"/>
                  </a:ext>
                </a:extLst>
              </a:tr>
              <a:tr h="772499">
                <a:tc>
                  <a:txBody>
                    <a:bodyPr/>
                    <a:lstStyle/>
                    <a:p>
                      <a:pPr algn="l" fontAlgn="b">
                        <a:lnSpc>
                          <a:spcPct val="150000"/>
                        </a:lnSpc>
                      </a:pPr>
                      <a:r>
                        <a:rPr lang="en-GB" sz="2000" u="none" strike="noStrike" dirty="0">
                          <a:effectLst/>
                        </a:rPr>
                        <a:t>Week  9</a:t>
                      </a:r>
                      <a:endParaRPr lang="en-GB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5720" marR="45720" anchor="ctr"/>
                </a:tc>
                <a:tc>
                  <a:txBody>
                    <a:bodyPr/>
                    <a:lstStyle/>
                    <a:p>
                      <a:pPr algn="l" fontAlgn="b">
                        <a:lnSpc>
                          <a:spcPct val="150000"/>
                        </a:lnSpc>
                      </a:pPr>
                      <a:r>
                        <a:rPr lang="en-GB" sz="2000" u="none" strike="noStrike" dirty="0">
                          <a:effectLst/>
                        </a:rPr>
                        <a:t>Communication in Organisation &amp;</a:t>
                      </a:r>
                      <a:r>
                        <a:rPr lang="en-GB" sz="2000" u="none" strike="noStrike" baseline="0" dirty="0">
                          <a:effectLst/>
                        </a:rPr>
                        <a:t> Face to Face</a:t>
                      </a:r>
                      <a:endParaRPr lang="en-GB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5720" marR="45720" anchor="ctr"/>
                </a:tc>
                <a:extLst>
                  <a:ext uri="{0D108BD9-81ED-4DB2-BD59-A6C34878D82A}">
                    <a16:rowId xmlns:a16="http://schemas.microsoft.com/office/drawing/2014/main" val="1924812055"/>
                  </a:ext>
                </a:extLst>
              </a:tr>
              <a:tr h="772499">
                <a:tc>
                  <a:txBody>
                    <a:bodyPr/>
                    <a:lstStyle/>
                    <a:p>
                      <a:pPr algn="l" fontAlgn="b">
                        <a:lnSpc>
                          <a:spcPct val="150000"/>
                        </a:lnSpc>
                      </a:pPr>
                      <a:r>
                        <a:rPr lang="en-GB" sz="2000" u="none" strike="noStrike" dirty="0">
                          <a:solidFill>
                            <a:schemeClr val="bg1"/>
                          </a:solidFill>
                          <a:effectLst/>
                        </a:rPr>
                        <a:t>Week 10</a:t>
                      </a:r>
                      <a:endParaRPr lang="en-GB" sz="2000" b="0" i="0" u="none" strike="noStrike" dirty="0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5720" marR="45720" anchor="ctr"/>
                </a:tc>
                <a:tc>
                  <a:txBody>
                    <a:bodyPr/>
                    <a:lstStyle/>
                    <a:p>
                      <a:pPr algn="l" fontAlgn="b">
                        <a:lnSpc>
                          <a:spcPct val="150000"/>
                        </a:lnSpc>
                      </a:pPr>
                      <a:r>
                        <a:rPr lang="en-GB" sz="2000" u="none" strike="noStrike" dirty="0">
                          <a:solidFill>
                            <a:schemeClr val="accent6">
                              <a:lumMod val="40000"/>
                              <a:lumOff val="60000"/>
                            </a:schemeClr>
                          </a:solidFill>
                          <a:effectLst/>
                        </a:rPr>
                        <a:t>Final assessment week</a:t>
                      </a:r>
                      <a:endParaRPr lang="en-GB" sz="2000" b="0" i="0" u="none" strike="noStrike" dirty="0">
                        <a:solidFill>
                          <a:schemeClr val="accent6">
                            <a:lumMod val="40000"/>
                            <a:lumOff val="60000"/>
                          </a:schemeClr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5720" marR="45720" anchor="ctr"/>
                </a:tc>
                <a:extLst>
                  <a:ext uri="{0D108BD9-81ED-4DB2-BD59-A6C34878D82A}">
                    <a16:rowId xmlns:a16="http://schemas.microsoft.com/office/drawing/2014/main" val="124193816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497343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cap="all" dirty="0">
                <a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Rockwell Condensed" panose="02060603050405020104"/>
              </a:rPr>
              <a:t>What is Communication?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>
                <a:solidFill>
                  <a:srgbClr val="FF0000"/>
                </a:solidFill>
              </a:rPr>
              <a:t>Make notes </a:t>
            </a:r>
            <a:r>
              <a:rPr lang="en-GB" dirty="0"/>
              <a:t>while you watch the video below;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>
                <a:hlinkClick r:id="rId3"/>
              </a:rPr>
              <a:t>Watch this video</a:t>
            </a: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Picture 4" descr="A picture containing drawing&#10;&#10;Description automatically generated">
            <a:hlinkClick r:id="rId3"/>
            <a:extLst>
              <a:ext uri="{FF2B5EF4-FFF2-40B4-BE49-F238E27FC236}">
                <a16:creationId xmlns:a16="http://schemas.microsoft.com/office/drawing/2014/main" id="{C5500DDD-A454-4DAE-B657-777C158728A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95487" y="2324100"/>
            <a:ext cx="5153025" cy="2209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859310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" y="-38100"/>
            <a:ext cx="9144000" cy="57332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9946273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cap="all" dirty="0">
                <a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Rockwell Condensed" panose="02060603050405020104"/>
              </a:rPr>
              <a:t>Functions of communication</a:t>
            </a:r>
          </a:p>
        </p:txBody>
      </p:sp>
      <p:grpSp>
        <p:nvGrpSpPr>
          <p:cNvPr id="6" name="Group 5"/>
          <p:cNvGrpSpPr/>
          <p:nvPr/>
        </p:nvGrpSpPr>
        <p:grpSpPr>
          <a:xfrm>
            <a:off x="323528" y="1177488"/>
            <a:ext cx="8688263" cy="4595356"/>
            <a:chOff x="276225" y="1219200"/>
            <a:chExt cx="8688263" cy="4595356"/>
          </a:xfrm>
        </p:grpSpPr>
        <p:pic>
          <p:nvPicPr>
            <p:cNvPr id="4" name="Picture 3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276225" y="1219200"/>
              <a:ext cx="8591550" cy="4419600"/>
            </a:xfrm>
            <a:prstGeom prst="rect">
              <a:avLst/>
            </a:prstGeom>
          </p:spPr>
        </p:pic>
        <p:sp>
          <p:nvSpPr>
            <p:cNvPr id="5" name="TextBox 4"/>
            <p:cNvSpPr txBox="1"/>
            <p:nvPr/>
          </p:nvSpPr>
          <p:spPr>
            <a:xfrm>
              <a:off x="683568" y="5445224"/>
              <a:ext cx="828092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r"/>
              <a:r>
                <a:rPr lang="fr-FR" dirty="0"/>
                <a:t>Robbins and Coulter (2017)</a:t>
              </a:r>
              <a:r>
                <a:rPr lang="en-GB" sz="1200" dirty="0"/>
                <a:t>.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4976684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5757A957-542D-4FF5-8DE4-AA1728410D67}"/>
              </a:ext>
            </a:extLst>
          </p:cNvPr>
          <p:cNvSpPr txBox="1"/>
          <p:nvPr/>
        </p:nvSpPr>
        <p:spPr>
          <a:xfrm>
            <a:off x="395536" y="548680"/>
            <a:ext cx="7776864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What makes this video effective in communicating its message?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pPr algn="ctr"/>
            <a:r>
              <a:rPr lang="en-GB" dirty="0">
                <a:hlinkClick r:id="rId2"/>
              </a:rPr>
              <a:t>EFFECTIVE COMMUNICATIONS</a:t>
            </a: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3124169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aphic 2" descr="Woman">
            <a:extLst>
              <a:ext uri="{FF2B5EF4-FFF2-40B4-BE49-F238E27FC236}">
                <a16:creationId xmlns:a16="http://schemas.microsoft.com/office/drawing/2014/main" id="{78242049-5B5C-4CFB-BCF8-A1BCACE5C789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1320647" y="1988840"/>
            <a:ext cx="3528392" cy="3528392"/>
          </a:xfrm>
          <a:prstGeom prst="rect">
            <a:avLst/>
          </a:prstGeom>
        </p:spPr>
      </p:pic>
      <p:pic>
        <p:nvPicPr>
          <p:cNvPr id="5" name="Picture 4" descr="A screenshot of a cell phone&#10;&#10;Description automatically generated">
            <a:extLst>
              <a:ext uri="{FF2B5EF4-FFF2-40B4-BE49-F238E27FC236}">
                <a16:creationId xmlns:a16="http://schemas.microsoft.com/office/drawing/2014/main" id="{BFBFC6E6-DA50-4E36-960F-00127E092987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611126"/>
            <a:ext cx="1651896" cy="2349822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C082D858-95B7-4D1C-B4E7-2536F1240A13}"/>
              </a:ext>
            </a:extLst>
          </p:cNvPr>
          <p:cNvSpPr txBox="1"/>
          <p:nvPr/>
        </p:nvSpPr>
        <p:spPr>
          <a:xfrm>
            <a:off x="3084843" y="643955"/>
            <a:ext cx="5361801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Here a person is reading a handwashing poster.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What is the 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channel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of communication here? 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8253A43-62DB-47BD-BA94-BB3DD2E08811}"/>
              </a:ext>
            </a:extLst>
          </p:cNvPr>
          <p:cNvSpPr txBox="1"/>
          <p:nvPr/>
        </p:nvSpPr>
        <p:spPr>
          <a:xfrm>
            <a:off x="4680420" y="2551837"/>
            <a:ext cx="4139275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What is the function of the poster? 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Is it to – Motivate? 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          -  Inform? 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          -  Control? 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          -  Comfort? </a:t>
            </a:r>
          </a:p>
        </p:txBody>
      </p:sp>
    </p:spTree>
    <p:extLst>
      <p:ext uri="{BB962C8B-B14F-4D97-AF65-F5344CB8AC3E}">
        <p14:creationId xmlns:p14="http://schemas.microsoft.com/office/powerpoint/2010/main" val="27469232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5400" cap="all" dirty="0">
                <a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Rockwell Condensed" panose="02060603050405020104"/>
              </a:rPr>
              <a:t>How do we communicate?</a:t>
            </a:r>
            <a:endParaRPr lang="en-GB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50BE9FDF-619B-B843-9385-4A58FBF68F88}"/>
              </a:ext>
            </a:extLst>
          </p:cNvPr>
          <p:cNvSpPr txBox="1">
            <a:spLocks/>
          </p:cNvSpPr>
          <p:nvPr/>
        </p:nvSpPr>
        <p:spPr>
          <a:xfrm>
            <a:off x="4410824" y="1415704"/>
            <a:ext cx="4733176" cy="4317552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 marL="182880" indent="-182880" algn="l" defTabSz="914400" rtl="0" eaLnBrk="1" latinLnBrk="0" hangingPunct="1">
              <a:lnSpc>
                <a:spcPct val="90000"/>
              </a:lnSpc>
              <a:spcBef>
                <a:spcPts val="1200"/>
              </a:spcBef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-182880" algn="l" defTabSz="914400" rtl="0" eaLnBrk="1" latinLnBrk="0" hangingPunct="1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731520" indent="-182880" algn="l" defTabSz="914400" rtl="0" eaLnBrk="1" latinLnBrk="0" hangingPunct="1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05840" indent="-182880" algn="l" defTabSz="914400" rtl="0" eaLnBrk="1" latinLnBrk="0" hangingPunct="1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80160" indent="-182880" algn="l" defTabSz="914400" rtl="0" eaLnBrk="1" latinLnBrk="0" hangingPunct="1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00000" indent="-228600" algn="l" defTabSz="914400" rtl="0" eaLnBrk="1" latinLnBrk="0" hangingPunct="1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00000" indent="-228600" algn="l" defTabSz="914400" rtl="0" eaLnBrk="1" latinLnBrk="0" hangingPunct="1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200000" indent="-228600" algn="l" defTabSz="914400" rtl="0" eaLnBrk="1" latinLnBrk="0" hangingPunct="1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500000" indent="-228600" algn="l" defTabSz="914400" rtl="0" eaLnBrk="1" latinLnBrk="0" hangingPunct="1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82880" marR="0" lvl="0" indent="-182880" algn="l" defTabSz="914400" rtl="0" eaLnBrk="1" fontAlgn="auto" latinLnBrk="0" hangingPunct="1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Clr>
                <a:srgbClr val="D34817">
                  <a:lumMod val="75000"/>
                </a:srgbClr>
              </a:buClr>
              <a:buSzPct val="85000"/>
              <a:buFont typeface="Wingdings" pitchFamily="2" charset="2"/>
              <a:buChar char="§"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Rockwell" panose="02060603020205020403"/>
                <a:ea typeface="+mn-ea"/>
                <a:cs typeface="+mn-cs"/>
              </a:rPr>
              <a:t>For communication to be effective we also must be able to understand what others are trying to communicate to us:</a:t>
            </a:r>
          </a:p>
          <a:p>
            <a:pPr marL="182880" marR="0" lvl="0" indent="-182880" algn="l" defTabSz="914400" rtl="0" eaLnBrk="1" fontAlgn="auto" latinLnBrk="0" hangingPunct="1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Clr>
                <a:srgbClr val="D34817">
                  <a:lumMod val="75000"/>
                </a:srgbClr>
              </a:buClr>
              <a:buSzPct val="85000"/>
              <a:buFont typeface="Wingdings" pitchFamily="2" charset="2"/>
              <a:buChar char="§"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Rockwell" panose="02060603020205020403"/>
                <a:ea typeface="+mn-ea"/>
                <a:cs typeface="+mn-cs"/>
              </a:rPr>
              <a:t>Understanding language</a:t>
            </a:r>
          </a:p>
          <a:p>
            <a:pPr marL="182880" marR="0" lvl="0" indent="-182880" algn="l" defTabSz="914400" rtl="0" eaLnBrk="1" fontAlgn="auto" latinLnBrk="0" hangingPunct="1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Clr>
                <a:srgbClr val="D34817">
                  <a:lumMod val="75000"/>
                </a:srgbClr>
              </a:buClr>
              <a:buSzPct val="85000"/>
              <a:buFont typeface="Wingdings" pitchFamily="2" charset="2"/>
              <a:buChar char="§"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Rockwell" panose="02060603020205020403"/>
                <a:ea typeface="+mn-ea"/>
                <a:cs typeface="+mn-cs"/>
              </a:rPr>
              <a:t>Hearing</a:t>
            </a:r>
          </a:p>
          <a:p>
            <a:pPr marL="182880" marR="0" lvl="0" indent="-182880" algn="l" defTabSz="914400" rtl="0" eaLnBrk="1" fontAlgn="auto" latinLnBrk="0" hangingPunct="1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Clr>
                <a:srgbClr val="D34817">
                  <a:lumMod val="75000"/>
                </a:srgbClr>
              </a:buClr>
              <a:buSzPct val="85000"/>
              <a:buFont typeface="Wingdings" pitchFamily="2" charset="2"/>
              <a:buChar char="§"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Rockwell" panose="02060603020205020403"/>
                <a:ea typeface="+mn-ea"/>
                <a:cs typeface="+mn-cs"/>
              </a:rPr>
              <a:t>Ability to see</a:t>
            </a:r>
          </a:p>
          <a:p>
            <a:pPr marL="182880" marR="0" lvl="0" indent="-182880" algn="l" defTabSz="914400" rtl="0" eaLnBrk="1" fontAlgn="auto" latinLnBrk="0" hangingPunct="1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Clr>
                <a:srgbClr val="D34817">
                  <a:lumMod val="75000"/>
                </a:srgbClr>
              </a:buClr>
              <a:buSzPct val="85000"/>
              <a:buFont typeface="Wingdings" pitchFamily="2" charset="2"/>
              <a:buChar char="§"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Rockwell" panose="02060603020205020403"/>
                <a:ea typeface="+mn-ea"/>
                <a:cs typeface="+mn-cs"/>
              </a:rPr>
              <a:t>Reading skills</a:t>
            </a:r>
          </a:p>
          <a:p>
            <a:pPr marL="182880" marR="0" lvl="0" indent="-182880" algn="l" defTabSz="914400" rtl="0" eaLnBrk="1" fontAlgn="auto" latinLnBrk="0" hangingPunct="1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Clr>
                <a:srgbClr val="D34817">
                  <a:lumMod val="75000"/>
                </a:srgbClr>
              </a:buClr>
              <a:buSzPct val="85000"/>
              <a:buFont typeface="Wingdings" pitchFamily="2" charset="2"/>
              <a:buChar char="§"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Rockwell" panose="02060603020205020403"/>
                <a:ea typeface="+mn-ea"/>
                <a:cs typeface="+mn-cs"/>
              </a:rPr>
              <a:t>Ability to recognise and use information</a:t>
            </a:r>
          </a:p>
          <a:p>
            <a:pPr marL="182880" marR="0" lvl="0" indent="-182880" algn="l" defTabSz="914400" rtl="0" eaLnBrk="1" fontAlgn="auto" latinLnBrk="0" hangingPunct="1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Clr>
                <a:srgbClr val="D34817">
                  <a:lumMod val="75000"/>
                </a:srgbClr>
              </a:buClr>
              <a:buSzPct val="85000"/>
              <a:buFont typeface="Wingdings" pitchFamily="2" charset="2"/>
              <a:buChar char="§"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Rockwell" panose="02060603020205020403"/>
                <a:ea typeface="+mn-ea"/>
                <a:cs typeface="+mn-cs"/>
              </a:rPr>
              <a:t>Memory to recall and understand information</a:t>
            </a:r>
          </a:p>
        </p:txBody>
      </p:sp>
      <p:sp>
        <p:nvSpPr>
          <p:cNvPr id="7" name="Content Placeholder 3">
            <a:extLst>
              <a:ext uri="{FF2B5EF4-FFF2-40B4-BE49-F238E27FC236}">
                <a16:creationId xmlns:a16="http://schemas.microsoft.com/office/drawing/2014/main" id="{FE4F38E2-F324-E947-ABE7-88D394DD85B3}"/>
              </a:ext>
            </a:extLst>
          </p:cNvPr>
          <p:cNvSpPr txBox="1">
            <a:spLocks/>
          </p:cNvSpPr>
          <p:nvPr/>
        </p:nvSpPr>
        <p:spPr>
          <a:xfrm>
            <a:off x="0" y="1415704"/>
            <a:ext cx="4410824" cy="431755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 marL="182880" indent="-182880" algn="l" defTabSz="914400" rtl="0" eaLnBrk="1" latinLnBrk="0" hangingPunct="1">
              <a:lnSpc>
                <a:spcPct val="90000"/>
              </a:lnSpc>
              <a:spcBef>
                <a:spcPts val="1200"/>
              </a:spcBef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-182880" algn="l" defTabSz="914400" rtl="0" eaLnBrk="1" latinLnBrk="0" hangingPunct="1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731520" indent="-182880" algn="l" defTabSz="914400" rtl="0" eaLnBrk="1" latinLnBrk="0" hangingPunct="1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05840" indent="-182880" algn="l" defTabSz="914400" rtl="0" eaLnBrk="1" latinLnBrk="0" hangingPunct="1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80160" indent="-182880" algn="l" defTabSz="914400" rtl="0" eaLnBrk="1" latinLnBrk="0" hangingPunct="1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00000" indent="-228600" algn="l" defTabSz="914400" rtl="0" eaLnBrk="1" latinLnBrk="0" hangingPunct="1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00000" indent="-228600" algn="l" defTabSz="914400" rtl="0" eaLnBrk="1" latinLnBrk="0" hangingPunct="1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200000" indent="-228600" algn="l" defTabSz="914400" rtl="0" eaLnBrk="1" latinLnBrk="0" hangingPunct="1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500000" indent="-228600" algn="l" defTabSz="914400" rtl="0" eaLnBrk="1" latinLnBrk="0" hangingPunct="1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82880" marR="0" lvl="0" indent="-182880" algn="l" defTabSz="914400" rtl="0" eaLnBrk="1" fontAlgn="auto" latinLnBrk="0" hangingPunct="1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Clr>
                <a:srgbClr val="D34817">
                  <a:lumMod val="75000"/>
                </a:srgbClr>
              </a:buClr>
              <a:buSzPct val="85000"/>
              <a:buFont typeface="Wingdings" pitchFamily="2" charset="2"/>
              <a:buChar char="§"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Rockwell" panose="02060603020205020403"/>
                <a:ea typeface="+mn-ea"/>
                <a:cs typeface="+mn-cs"/>
              </a:rPr>
              <a:t>Most people think about speech when they think about communication but there are many other ways, we can also use to communicate with each other:</a:t>
            </a:r>
          </a:p>
          <a:p>
            <a:pPr marL="182880" marR="0" lvl="0" indent="-182880" algn="l" defTabSz="914400" rtl="0" eaLnBrk="1" fontAlgn="auto" latinLnBrk="0" hangingPunct="1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Clr>
                <a:srgbClr val="D34817">
                  <a:lumMod val="75000"/>
                </a:srgbClr>
              </a:buClr>
              <a:buSzPct val="85000"/>
              <a:buFont typeface="Wingdings" pitchFamily="2" charset="2"/>
              <a:buChar char="§"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Rockwell" panose="02060603020205020403"/>
                <a:ea typeface="+mn-ea"/>
                <a:cs typeface="+mn-cs"/>
              </a:rPr>
              <a:t>Facial expression</a:t>
            </a:r>
          </a:p>
          <a:p>
            <a:pPr marL="182880" marR="0" lvl="0" indent="-182880" algn="l" defTabSz="914400" rtl="0" eaLnBrk="1" fontAlgn="auto" latinLnBrk="0" hangingPunct="1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Clr>
                <a:srgbClr val="D34817">
                  <a:lumMod val="75000"/>
                </a:srgbClr>
              </a:buClr>
              <a:buSzPct val="85000"/>
              <a:buFont typeface="Wingdings" pitchFamily="2" charset="2"/>
              <a:buChar char="§"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Rockwell" panose="02060603020205020403"/>
                <a:ea typeface="+mn-ea"/>
                <a:cs typeface="+mn-cs"/>
              </a:rPr>
              <a:t>Gestures</a:t>
            </a:r>
          </a:p>
          <a:p>
            <a:pPr marL="182880" marR="0" lvl="0" indent="-182880" algn="l" defTabSz="914400" rtl="0" eaLnBrk="1" fontAlgn="auto" latinLnBrk="0" hangingPunct="1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Clr>
                <a:srgbClr val="D34817">
                  <a:lumMod val="75000"/>
                </a:srgbClr>
              </a:buClr>
              <a:buSzPct val="85000"/>
              <a:buFont typeface="Wingdings" pitchFamily="2" charset="2"/>
              <a:buChar char="§"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Rockwell" panose="02060603020205020403"/>
                <a:ea typeface="+mn-ea"/>
                <a:cs typeface="+mn-cs"/>
              </a:rPr>
              <a:t>Pointing / using hands</a:t>
            </a:r>
          </a:p>
          <a:p>
            <a:pPr marL="182880" marR="0" lvl="0" indent="-182880" algn="l" defTabSz="914400" rtl="0" eaLnBrk="1" fontAlgn="auto" latinLnBrk="0" hangingPunct="1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Clr>
                <a:srgbClr val="D34817">
                  <a:lumMod val="75000"/>
                </a:srgbClr>
              </a:buClr>
              <a:buSzPct val="85000"/>
              <a:buFont typeface="Wingdings" pitchFamily="2" charset="2"/>
              <a:buChar char="§"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Rockwell" panose="02060603020205020403"/>
                <a:ea typeface="+mn-ea"/>
                <a:cs typeface="+mn-cs"/>
              </a:rPr>
              <a:t>Writing / Drawing</a:t>
            </a:r>
          </a:p>
          <a:p>
            <a:pPr marL="182880" marR="0" lvl="0" indent="-182880" algn="l" defTabSz="914400" rtl="0" eaLnBrk="1" fontAlgn="auto" latinLnBrk="0" hangingPunct="1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Clr>
                <a:srgbClr val="D34817">
                  <a:lumMod val="75000"/>
                </a:srgbClr>
              </a:buClr>
              <a:buSzPct val="85000"/>
              <a:buFont typeface="Wingdings" pitchFamily="2" charset="2"/>
              <a:buChar char="§"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Rockwell" panose="02060603020205020403"/>
                <a:ea typeface="+mn-ea"/>
                <a:cs typeface="+mn-cs"/>
              </a:rPr>
              <a:t>Touch</a:t>
            </a:r>
          </a:p>
          <a:p>
            <a:pPr marL="182880" marR="0" lvl="0" indent="-182880" algn="l" defTabSz="914400" rtl="0" eaLnBrk="1" fontAlgn="auto" latinLnBrk="0" hangingPunct="1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Clr>
                <a:srgbClr val="D34817">
                  <a:lumMod val="75000"/>
                </a:srgbClr>
              </a:buClr>
              <a:buSzPct val="85000"/>
              <a:buFont typeface="Wingdings" pitchFamily="2" charset="2"/>
              <a:buChar char="§"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Rockwell" panose="02060603020205020403"/>
                <a:ea typeface="+mn-ea"/>
                <a:cs typeface="+mn-cs"/>
              </a:rPr>
              <a:t>Eye contact</a:t>
            </a:r>
          </a:p>
          <a:p>
            <a:pPr marL="182880" marR="0" lvl="0" indent="-182880" algn="l" defTabSz="914400" rtl="0" eaLnBrk="1" fontAlgn="auto" latinLnBrk="0" hangingPunct="1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Clr>
                <a:srgbClr val="D34817">
                  <a:lumMod val="75000"/>
                </a:srgbClr>
              </a:buClr>
              <a:buSzPct val="85000"/>
              <a:buFont typeface="Wingdings" pitchFamily="2" charset="2"/>
              <a:buChar char="§"/>
              <a:tabLst/>
              <a:defRPr/>
            </a:pPr>
            <a:endParaRPr kumimoji="0" lang="en-US" sz="2000" b="0" i="0" u="none" strike="noStrike" kern="120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Rockwell" panose="02060603020205020403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9358151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cap="all" dirty="0">
                <a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Rockwell Condensed" panose="02060603050405020104"/>
              </a:rPr>
              <a:t> Activity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3571" y="1268760"/>
            <a:ext cx="4881646" cy="4392488"/>
          </a:xfrm>
        </p:spPr>
        <p:txBody>
          <a:bodyPr>
            <a:normAutofit fontScale="70000" lnSpcReduction="20000"/>
          </a:bodyPr>
          <a:lstStyle/>
          <a:p>
            <a:pPr marL="0" indent="0" algn="just">
              <a:buNone/>
            </a:pPr>
            <a:r>
              <a:rPr lang="en-GB" dirty="0"/>
              <a:t>You work as a financial adviser with an investment firm in London. </a:t>
            </a:r>
          </a:p>
          <a:p>
            <a:pPr marL="0" indent="0" algn="just">
              <a:buNone/>
            </a:pPr>
            <a:endParaRPr lang="en-GB" dirty="0"/>
          </a:p>
          <a:p>
            <a:pPr marL="0" indent="0" algn="just">
              <a:buNone/>
            </a:pPr>
            <a:r>
              <a:rPr lang="en-GB" dirty="0"/>
              <a:t>Communication is essential for you to prosper in your role and for your clients and colleagues to deliver high-quality services.  </a:t>
            </a:r>
          </a:p>
          <a:p>
            <a:pPr marL="0" indent="0" algn="just">
              <a:buNone/>
            </a:pPr>
            <a:endParaRPr lang="en-GB" dirty="0"/>
          </a:p>
          <a:p>
            <a:pPr marL="0" indent="0" algn="just">
              <a:buNone/>
            </a:pPr>
            <a:r>
              <a:rPr lang="en-GB" dirty="0"/>
              <a:t>Identify </a:t>
            </a:r>
            <a:r>
              <a:rPr lang="en-GB" dirty="0">
                <a:solidFill>
                  <a:srgbClr val="00B050"/>
                </a:solidFill>
              </a:rPr>
              <a:t>one example </a:t>
            </a:r>
            <a:r>
              <a:rPr lang="en-GB" dirty="0"/>
              <a:t>related to </a:t>
            </a:r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each communication function</a:t>
            </a:r>
            <a:r>
              <a:rPr lang="en-GB" dirty="0"/>
              <a:t> in your communication between you and your clients.</a:t>
            </a:r>
          </a:p>
          <a:p>
            <a:pPr marL="0" indent="0" algn="just">
              <a:buNone/>
            </a:pPr>
            <a:endParaRPr lang="en-GB" dirty="0"/>
          </a:p>
          <a:p>
            <a:pPr marL="0" indent="0" algn="just">
              <a:buNone/>
            </a:pPr>
            <a:r>
              <a:rPr lang="en-GB" dirty="0"/>
              <a:t>Share your ideas with the class. 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A3C75242-53CA-1846-9D92-356701957477}"/>
              </a:ext>
            </a:extLst>
          </p:cNvPr>
          <p:cNvGrpSpPr/>
          <p:nvPr/>
        </p:nvGrpSpPr>
        <p:grpSpPr>
          <a:xfrm>
            <a:off x="5269586" y="1628800"/>
            <a:ext cx="3843390" cy="2664296"/>
            <a:chOff x="276225" y="1219200"/>
            <a:chExt cx="8688263" cy="4595356"/>
          </a:xfrm>
        </p:grpSpPr>
        <p:pic>
          <p:nvPicPr>
            <p:cNvPr id="5" name="Picture 4">
              <a:extLst>
                <a:ext uri="{FF2B5EF4-FFF2-40B4-BE49-F238E27FC236}">
                  <a16:creationId xmlns:a16="http://schemas.microsoft.com/office/drawing/2014/main" id="{57040C3B-3E31-AB4F-BFD3-0D1E4FC4EECD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276225" y="1219200"/>
              <a:ext cx="8591550" cy="4419600"/>
            </a:xfrm>
            <a:prstGeom prst="rect">
              <a:avLst/>
            </a:prstGeom>
          </p:spPr>
        </p:pic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9DD40C6D-3ABB-9444-8DE5-CC3FC06FDE69}"/>
                </a:ext>
              </a:extLst>
            </p:cNvPr>
            <p:cNvSpPr txBox="1"/>
            <p:nvPr/>
          </p:nvSpPr>
          <p:spPr>
            <a:xfrm>
              <a:off x="683568" y="5445224"/>
              <a:ext cx="828092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r"/>
              <a:r>
                <a:rPr lang="fr-FR" dirty="0"/>
                <a:t>Robbins and Coulter (2017)</a:t>
              </a:r>
              <a:r>
                <a:rPr lang="en-GB" sz="1200" dirty="0"/>
                <a:t>.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9097146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61A3E1F5-8C05-4CED-BE34-5206619579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dirty="0"/>
              <a:t>Inter-personal communication. </a:t>
            </a:r>
          </a:p>
        </p:txBody>
      </p:sp>
      <p:pic>
        <p:nvPicPr>
          <p:cNvPr id="3" name="Picture 2" descr="A screenshot of a cell phone&#10;&#10;Description automatically generated">
            <a:extLst>
              <a:ext uri="{FF2B5EF4-FFF2-40B4-BE49-F238E27FC236}">
                <a16:creationId xmlns:a16="http://schemas.microsoft.com/office/drawing/2014/main" id="{0D707630-4D49-4E44-A142-128B9681C7F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1285814"/>
            <a:ext cx="7088832" cy="3827970"/>
          </a:xfrm>
          <a:prstGeom prst="rect">
            <a:avLst/>
          </a:prstGeom>
          <a:noFill/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7147B2D-B3DD-4235-8265-ABE0966F0BA5}"/>
              </a:ext>
            </a:extLst>
          </p:cNvPr>
          <p:cNvSpPr txBox="1"/>
          <p:nvPr/>
        </p:nvSpPr>
        <p:spPr>
          <a:xfrm>
            <a:off x="4716016" y="4987986"/>
            <a:ext cx="477372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  <a:p>
            <a:r>
              <a:rPr lang="en-GB" dirty="0"/>
              <a:t>Griffith and Dunham, (2015), p93 </a:t>
            </a:r>
          </a:p>
        </p:txBody>
      </p:sp>
    </p:spTree>
    <p:extLst>
      <p:ext uri="{BB962C8B-B14F-4D97-AF65-F5344CB8AC3E}">
        <p14:creationId xmlns:p14="http://schemas.microsoft.com/office/powerpoint/2010/main" val="238013614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F814B7-F6C6-4252-976F-D8EBC8EF2D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cap="all" dirty="0">
                <a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Rockwell Condensed" panose="02060603050405020104"/>
              </a:rPr>
              <a:t>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025432-1175-4309-B3A0-1AF07FEF42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1"/>
            <a:ext cx="5338936" cy="377301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Can you explain;</a:t>
            </a:r>
          </a:p>
          <a:p>
            <a:r>
              <a:rPr lang="en-GB" dirty="0"/>
              <a:t>What is communication?</a:t>
            </a:r>
          </a:p>
          <a:p>
            <a:r>
              <a:rPr lang="en-GB" dirty="0"/>
              <a:t>How do we communicate?</a:t>
            </a:r>
          </a:p>
          <a:p>
            <a:r>
              <a:rPr lang="en-GB" dirty="0"/>
              <a:t>The functions of communication?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C2FF307-FE3D-4D9A-A069-E9E8EBD14A0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32240" y="716832"/>
            <a:ext cx="2178242" cy="1584176"/>
          </a:xfrm>
          <a:prstGeom prst="rect">
            <a:avLst/>
          </a:prstGeom>
        </p:spPr>
      </p:pic>
      <p:pic>
        <p:nvPicPr>
          <p:cNvPr id="6" name="Picture 1">
            <a:extLst>
              <a:ext uri="{FF2B5EF4-FFF2-40B4-BE49-F238E27FC236}">
                <a16:creationId xmlns:a16="http://schemas.microsoft.com/office/drawing/2014/main" id="{CF580A14-36BE-9447-B651-360E69D1A981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796136" y="3212976"/>
            <a:ext cx="3223438" cy="23505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0252739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cap="all" dirty="0">
                <a:blipFill>
                  <a:blip r:embed="rId3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Rockwell Condensed" panose="02060603050405020104"/>
              </a:rPr>
              <a:t>Component 2 Assessment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3507" y="5157192"/>
            <a:ext cx="8856985" cy="767341"/>
          </a:xfrm>
        </p:spPr>
        <p:txBody>
          <a:bodyPr>
            <a:normAutofit fontScale="55000" lnSpcReduction="20000"/>
          </a:bodyPr>
          <a:lstStyle/>
          <a:p>
            <a:pPr marL="0" indent="0">
              <a:buNone/>
            </a:pPr>
            <a:endParaRPr lang="en-GB" sz="2800" dirty="0"/>
          </a:p>
          <a:p>
            <a:pPr marL="0" indent="0">
              <a:buNone/>
            </a:pPr>
            <a:r>
              <a:rPr lang="en-GB" sz="2800" b="1" dirty="0">
                <a:solidFill>
                  <a:srgbClr val="FF0000"/>
                </a:solidFill>
              </a:rPr>
              <a:t>Ensure that you read the full assessment brief which is available on the Module page in Moodle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D16F521-D126-477B-B840-5F4FC8FAFCBB}"/>
              </a:ext>
            </a:extLst>
          </p:cNvPr>
          <p:cNvSpPr txBox="1"/>
          <p:nvPr/>
        </p:nvSpPr>
        <p:spPr>
          <a:xfrm>
            <a:off x="6516216" y="3137608"/>
            <a:ext cx="2351112" cy="15908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Let’s now look at the full assignment brief together.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C9E639B-4FE4-6C6D-48C9-DB5BB07B193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9319" y="1168103"/>
            <a:ext cx="9144000" cy="21193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412804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TextBox 17">
            <a:extLst>
              <a:ext uri="{FF2B5EF4-FFF2-40B4-BE49-F238E27FC236}">
                <a16:creationId xmlns:a16="http://schemas.microsoft.com/office/drawing/2014/main" id="{FB56786F-63BC-6AFD-F6FC-FCF5C21DAB7B}"/>
              </a:ext>
            </a:extLst>
          </p:cNvPr>
          <p:cNvSpPr txBox="1"/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spcBef>
                <a:spcPct val="0"/>
              </a:spcBef>
              <a:spcAft>
                <a:spcPts val="600"/>
              </a:spcAft>
            </a:pPr>
            <a:r>
              <a:rPr lang="en-US" sz="4400" b="1" dirty="0">
                <a:latin typeface="+mj-lt"/>
                <a:ea typeface="+mj-ea"/>
                <a:cs typeface="+mj-cs"/>
              </a:rPr>
              <a:t>Component 2 – Task  </a:t>
            </a:r>
          </a:p>
        </p:txBody>
      </p:sp>
      <p:pic>
        <p:nvPicPr>
          <p:cNvPr id="4" name="Picture 3" descr="A task description of a product&#10;&#10;AI-generated content may be incorrect.">
            <a:extLst>
              <a:ext uri="{FF2B5EF4-FFF2-40B4-BE49-F238E27FC236}">
                <a16:creationId xmlns:a16="http://schemas.microsoft.com/office/drawing/2014/main" id="{3409B823-8385-FA05-A2D9-F1656AEEC2E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955" b="1110"/>
          <a:stretch>
            <a:fillRect/>
          </a:stretch>
        </p:blipFill>
        <p:spPr>
          <a:xfrm>
            <a:off x="457200" y="1600201"/>
            <a:ext cx="8229600" cy="391703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04294005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BF5E16-4532-4244-A80D-530B2D8CE2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700" b="1"/>
              <a:t>A Power Point Presentation on Communication (50%).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A1B4F17-5012-40E0-9F18-B8BE203FEA1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1313882"/>
            <a:ext cx="5040560" cy="41127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219114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7BFFB35-40F6-A892-3080-5A98FF8D4A5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C6C744-34B8-1C98-81B2-8BB74FB085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700" b="1"/>
              <a:t>A Power Point Presentation on Communication (50%).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5ABD3CC-B182-82CA-EEC6-416D62D2E27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9100" y="1547550"/>
            <a:ext cx="7525800" cy="3762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3128380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A625EE2-7D56-8C71-04E9-06A2110511A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E079F5-1311-6336-C75D-4415DD11FC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700" b="1"/>
              <a:t>A Power Point Presentation on Communication (50%).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B1D86C2-6E28-C00C-1A05-C57378213CA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6258" y="1923840"/>
            <a:ext cx="7411484" cy="30103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69139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4902E8-9A60-DE48-803D-C864875247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Team Presentation Group Formation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6B7287-F0B4-E543-B247-9C0FB2DA1B3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2908919"/>
          </a:xfrm>
        </p:spPr>
        <p:txBody>
          <a:bodyPr/>
          <a:lstStyle/>
          <a:p>
            <a:r>
              <a:rPr lang="en-GB" dirty="0"/>
              <a:t>The teams are pre-selected:</a:t>
            </a:r>
          </a:p>
          <a:p>
            <a:r>
              <a:rPr lang="en-GB" dirty="0"/>
              <a:t>Your teams are as follows: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0D99090-C92B-460D-A805-E431BABFD3F4}"/>
              </a:ext>
            </a:extLst>
          </p:cNvPr>
          <p:cNvSpPr txBox="1"/>
          <p:nvPr/>
        </p:nvSpPr>
        <p:spPr>
          <a:xfrm>
            <a:off x="539552" y="2924943"/>
            <a:ext cx="1224136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Team 1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/>
              <a:t>.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/>
              <a:t>.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/>
              <a:t>.</a:t>
            </a:r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43AAEC6-F36F-433D-8B12-634B41A75B19}"/>
              </a:ext>
            </a:extLst>
          </p:cNvPr>
          <p:cNvSpPr txBox="1"/>
          <p:nvPr/>
        </p:nvSpPr>
        <p:spPr>
          <a:xfrm>
            <a:off x="1729975" y="2920908"/>
            <a:ext cx="1224136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Team 2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/>
              <a:t>.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/>
              <a:t>.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/>
              <a:t>.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603C124-CC01-4D62-A2E8-87C2973C917E}"/>
              </a:ext>
            </a:extLst>
          </p:cNvPr>
          <p:cNvSpPr txBox="1"/>
          <p:nvPr/>
        </p:nvSpPr>
        <p:spPr>
          <a:xfrm>
            <a:off x="2983533" y="2923418"/>
            <a:ext cx="1224136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Team 3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/>
              <a:t>.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/>
              <a:t>.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/>
              <a:t>.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5540A22-4C0F-4CC7-9D3A-A74426E4C5D2}"/>
              </a:ext>
            </a:extLst>
          </p:cNvPr>
          <p:cNvSpPr txBox="1"/>
          <p:nvPr/>
        </p:nvSpPr>
        <p:spPr>
          <a:xfrm>
            <a:off x="4338457" y="2899257"/>
            <a:ext cx="1224136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Team 4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/>
              <a:t>.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/>
              <a:t>.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/>
              <a:t>.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00014F2-0188-4767-A380-5064615CDBA3}"/>
              </a:ext>
            </a:extLst>
          </p:cNvPr>
          <p:cNvSpPr txBox="1"/>
          <p:nvPr/>
        </p:nvSpPr>
        <p:spPr>
          <a:xfrm>
            <a:off x="5644945" y="2920908"/>
            <a:ext cx="1224136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Team 5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/>
              <a:t>.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/>
              <a:t>.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/>
              <a:t>.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7680BF1-753D-49E9-B13C-231D4F995DDB}"/>
              </a:ext>
            </a:extLst>
          </p:cNvPr>
          <p:cNvSpPr txBox="1"/>
          <p:nvPr/>
        </p:nvSpPr>
        <p:spPr>
          <a:xfrm>
            <a:off x="7039855" y="2899257"/>
            <a:ext cx="1224136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Team 6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/>
              <a:t>.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/>
              <a:t>.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/>
              <a:t>.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D31B61E-F027-46BE-AA79-E4329FF5818D}"/>
              </a:ext>
            </a:extLst>
          </p:cNvPr>
          <p:cNvSpPr txBox="1"/>
          <p:nvPr/>
        </p:nvSpPr>
        <p:spPr>
          <a:xfrm>
            <a:off x="539552" y="4380636"/>
            <a:ext cx="1224136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Team 7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/>
              <a:t>.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/>
              <a:t>.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/>
              <a:t>.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1B0BD2A7-C164-4505-A6D0-88540DDB6B77}"/>
              </a:ext>
            </a:extLst>
          </p:cNvPr>
          <p:cNvSpPr txBox="1"/>
          <p:nvPr/>
        </p:nvSpPr>
        <p:spPr>
          <a:xfrm>
            <a:off x="1729975" y="4358396"/>
            <a:ext cx="1224136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Team 8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/>
              <a:t>.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/>
              <a:t>.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/>
              <a:t>.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A6EF3841-BC82-4E2A-9B59-33530F40DD45}"/>
              </a:ext>
            </a:extLst>
          </p:cNvPr>
          <p:cNvSpPr txBox="1"/>
          <p:nvPr/>
        </p:nvSpPr>
        <p:spPr>
          <a:xfrm>
            <a:off x="2979662" y="4380636"/>
            <a:ext cx="1224136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Team 9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/>
              <a:t>.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/>
              <a:t>.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/>
              <a:t>.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A416B2AA-7B58-444A-BCC5-425A0DB4750F}"/>
              </a:ext>
            </a:extLst>
          </p:cNvPr>
          <p:cNvSpPr txBox="1"/>
          <p:nvPr/>
        </p:nvSpPr>
        <p:spPr>
          <a:xfrm>
            <a:off x="4237091" y="4380636"/>
            <a:ext cx="1224136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Team 10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/>
              <a:t>.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/>
              <a:t>.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/>
              <a:t>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188798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530F95-9C48-5C41-83FE-A0B305AC8E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Group Work – 1hour.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6D366E-3AA2-7D4D-B7C4-BDEB51D9DA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528" y="1268760"/>
            <a:ext cx="8229600" cy="391703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 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6" name="Freeform: Shape 5">
            <a:extLst>
              <a:ext uri="{FF2B5EF4-FFF2-40B4-BE49-F238E27FC236}">
                <a16:creationId xmlns:a16="http://schemas.microsoft.com/office/drawing/2014/main" id="{881EFA7A-241F-4C47-BB4F-BECB3421696E}"/>
              </a:ext>
            </a:extLst>
          </p:cNvPr>
          <p:cNvSpPr/>
          <p:nvPr/>
        </p:nvSpPr>
        <p:spPr>
          <a:xfrm>
            <a:off x="323528" y="1417638"/>
            <a:ext cx="6690617" cy="889539"/>
          </a:xfrm>
          <a:custGeom>
            <a:avLst/>
            <a:gdLst>
              <a:gd name="connsiteX0" fmla="*/ 0 w 6690617"/>
              <a:gd name="connsiteY0" fmla="*/ 88954 h 889539"/>
              <a:gd name="connsiteX1" fmla="*/ 88954 w 6690617"/>
              <a:gd name="connsiteY1" fmla="*/ 0 h 889539"/>
              <a:gd name="connsiteX2" fmla="*/ 6601663 w 6690617"/>
              <a:gd name="connsiteY2" fmla="*/ 0 h 889539"/>
              <a:gd name="connsiteX3" fmla="*/ 6690617 w 6690617"/>
              <a:gd name="connsiteY3" fmla="*/ 88954 h 889539"/>
              <a:gd name="connsiteX4" fmla="*/ 6690617 w 6690617"/>
              <a:gd name="connsiteY4" fmla="*/ 800585 h 889539"/>
              <a:gd name="connsiteX5" fmla="*/ 6601663 w 6690617"/>
              <a:gd name="connsiteY5" fmla="*/ 889539 h 889539"/>
              <a:gd name="connsiteX6" fmla="*/ 88954 w 6690617"/>
              <a:gd name="connsiteY6" fmla="*/ 889539 h 889539"/>
              <a:gd name="connsiteX7" fmla="*/ 0 w 6690617"/>
              <a:gd name="connsiteY7" fmla="*/ 800585 h 889539"/>
              <a:gd name="connsiteX8" fmla="*/ 0 w 6690617"/>
              <a:gd name="connsiteY8" fmla="*/ 88954 h 8895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690617" h="889539">
                <a:moveTo>
                  <a:pt x="0" y="88954"/>
                </a:moveTo>
                <a:cubicBezTo>
                  <a:pt x="0" y="39826"/>
                  <a:pt x="39826" y="0"/>
                  <a:pt x="88954" y="0"/>
                </a:cubicBezTo>
                <a:lnTo>
                  <a:pt x="6601663" y="0"/>
                </a:lnTo>
                <a:cubicBezTo>
                  <a:pt x="6650791" y="0"/>
                  <a:pt x="6690617" y="39826"/>
                  <a:pt x="6690617" y="88954"/>
                </a:cubicBezTo>
                <a:lnTo>
                  <a:pt x="6690617" y="800585"/>
                </a:lnTo>
                <a:cubicBezTo>
                  <a:pt x="6690617" y="849713"/>
                  <a:pt x="6650791" y="889539"/>
                  <a:pt x="6601663" y="889539"/>
                </a:cubicBezTo>
                <a:lnTo>
                  <a:pt x="88954" y="889539"/>
                </a:lnTo>
                <a:cubicBezTo>
                  <a:pt x="39826" y="889539"/>
                  <a:pt x="0" y="849713"/>
                  <a:pt x="0" y="800585"/>
                </a:cubicBezTo>
                <a:lnTo>
                  <a:pt x="0" y="88954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02254" tIns="102254" rIns="1085195" bIns="102254" numCol="1" spcCol="1270" anchor="ctr" anchorCtr="0">
            <a:noAutofit/>
          </a:bodyPr>
          <a:lstStyle/>
          <a:p>
            <a:pPr marL="0" lvl="0" indent="0" algn="l" defTabSz="8890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2000" kern="1200" dirty="0"/>
              <a:t>Each lecture you will have time together as a team to work on your presentations.</a:t>
            </a:r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D53455DB-28B4-4B4F-AEED-EDC5F0E9E088}"/>
              </a:ext>
            </a:extLst>
          </p:cNvPr>
          <p:cNvSpPr/>
          <p:nvPr/>
        </p:nvSpPr>
        <p:spPr>
          <a:xfrm>
            <a:off x="883867" y="2468912"/>
            <a:ext cx="6690617" cy="889539"/>
          </a:xfrm>
          <a:custGeom>
            <a:avLst/>
            <a:gdLst>
              <a:gd name="connsiteX0" fmla="*/ 0 w 6690617"/>
              <a:gd name="connsiteY0" fmla="*/ 88954 h 889539"/>
              <a:gd name="connsiteX1" fmla="*/ 88954 w 6690617"/>
              <a:gd name="connsiteY1" fmla="*/ 0 h 889539"/>
              <a:gd name="connsiteX2" fmla="*/ 6601663 w 6690617"/>
              <a:gd name="connsiteY2" fmla="*/ 0 h 889539"/>
              <a:gd name="connsiteX3" fmla="*/ 6690617 w 6690617"/>
              <a:gd name="connsiteY3" fmla="*/ 88954 h 889539"/>
              <a:gd name="connsiteX4" fmla="*/ 6690617 w 6690617"/>
              <a:gd name="connsiteY4" fmla="*/ 800585 h 889539"/>
              <a:gd name="connsiteX5" fmla="*/ 6601663 w 6690617"/>
              <a:gd name="connsiteY5" fmla="*/ 889539 h 889539"/>
              <a:gd name="connsiteX6" fmla="*/ 88954 w 6690617"/>
              <a:gd name="connsiteY6" fmla="*/ 889539 h 889539"/>
              <a:gd name="connsiteX7" fmla="*/ 0 w 6690617"/>
              <a:gd name="connsiteY7" fmla="*/ 800585 h 889539"/>
              <a:gd name="connsiteX8" fmla="*/ 0 w 6690617"/>
              <a:gd name="connsiteY8" fmla="*/ 88954 h 8895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690617" h="889539">
                <a:moveTo>
                  <a:pt x="0" y="88954"/>
                </a:moveTo>
                <a:cubicBezTo>
                  <a:pt x="0" y="39826"/>
                  <a:pt x="39826" y="0"/>
                  <a:pt x="88954" y="0"/>
                </a:cubicBezTo>
                <a:lnTo>
                  <a:pt x="6601663" y="0"/>
                </a:lnTo>
                <a:cubicBezTo>
                  <a:pt x="6650791" y="0"/>
                  <a:pt x="6690617" y="39826"/>
                  <a:pt x="6690617" y="88954"/>
                </a:cubicBezTo>
                <a:lnTo>
                  <a:pt x="6690617" y="800585"/>
                </a:lnTo>
                <a:cubicBezTo>
                  <a:pt x="6690617" y="849713"/>
                  <a:pt x="6650791" y="889539"/>
                  <a:pt x="6601663" y="889539"/>
                </a:cubicBezTo>
                <a:lnTo>
                  <a:pt x="88954" y="889539"/>
                </a:lnTo>
                <a:cubicBezTo>
                  <a:pt x="39826" y="889539"/>
                  <a:pt x="0" y="849713"/>
                  <a:pt x="0" y="800585"/>
                </a:cubicBezTo>
                <a:lnTo>
                  <a:pt x="0" y="88954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02254" tIns="102254" rIns="1240794" bIns="102254" numCol="1" spcCol="1270" anchor="ctr" anchorCtr="0">
            <a:noAutofit/>
          </a:bodyPr>
          <a:lstStyle/>
          <a:p>
            <a:pPr marL="0" lvl="0" indent="0" algn="l" defTabSz="8890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2000" kern="1200" dirty="0"/>
              <a:t>As a team, you must demonstrate cooperation and progress during this time. </a:t>
            </a:r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E3A197AC-1445-4F97-B825-1CA3D286935D}"/>
              </a:ext>
            </a:extLst>
          </p:cNvPr>
          <p:cNvSpPr/>
          <p:nvPr/>
        </p:nvSpPr>
        <p:spPr>
          <a:xfrm>
            <a:off x="1435843" y="3520186"/>
            <a:ext cx="6690617" cy="889539"/>
          </a:xfrm>
          <a:custGeom>
            <a:avLst/>
            <a:gdLst>
              <a:gd name="connsiteX0" fmla="*/ 0 w 6690617"/>
              <a:gd name="connsiteY0" fmla="*/ 88954 h 889539"/>
              <a:gd name="connsiteX1" fmla="*/ 88954 w 6690617"/>
              <a:gd name="connsiteY1" fmla="*/ 0 h 889539"/>
              <a:gd name="connsiteX2" fmla="*/ 6601663 w 6690617"/>
              <a:gd name="connsiteY2" fmla="*/ 0 h 889539"/>
              <a:gd name="connsiteX3" fmla="*/ 6690617 w 6690617"/>
              <a:gd name="connsiteY3" fmla="*/ 88954 h 889539"/>
              <a:gd name="connsiteX4" fmla="*/ 6690617 w 6690617"/>
              <a:gd name="connsiteY4" fmla="*/ 800585 h 889539"/>
              <a:gd name="connsiteX5" fmla="*/ 6601663 w 6690617"/>
              <a:gd name="connsiteY5" fmla="*/ 889539 h 889539"/>
              <a:gd name="connsiteX6" fmla="*/ 88954 w 6690617"/>
              <a:gd name="connsiteY6" fmla="*/ 889539 h 889539"/>
              <a:gd name="connsiteX7" fmla="*/ 0 w 6690617"/>
              <a:gd name="connsiteY7" fmla="*/ 800585 h 889539"/>
              <a:gd name="connsiteX8" fmla="*/ 0 w 6690617"/>
              <a:gd name="connsiteY8" fmla="*/ 88954 h 8895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690617" h="889539">
                <a:moveTo>
                  <a:pt x="0" y="88954"/>
                </a:moveTo>
                <a:cubicBezTo>
                  <a:pt x="0" y="39826"/>
                  <a:pt x="39826" y="0"/>
                  <a:pt x="88954" y="0"/>
                </a:cubicBezTo>
                <a:lnTo>
                  <a:pt x="6601663" y="0"/>
                </a:lnTo>
                <a:cubicBezTo>
                  <a:pt x="6650791" y="0"/>
                  <a:pt x="6690617" y="39826"/>
                  <a:pt x="6690617" y="88954"/>
                </a:cubicBezTo>
                <a:lnTo>
                  <a:pt x="6690617" y="800585"/>
                </a:lnTo>
                <a:cubicBezTo>
                  <a:pt x="6690617" y="849713"/>
                  <a:pt x="6650791" y="889539"/>
                  <a:pt x="6601663" y="889539"/>
                </a:cubicBezTo>
                <a:lnTo>
                  <a:pt x="88954" y="889539"/>
                </a:lnTo>
                <a:cubicBezTo>
                  <a:pt x="39826" y="889539"/>
                  <a:pt x="0" y="849713"/>
                  <a:pt x="0" y="800585"/>
                </a:cubicBezTo>
                <a:lnTo>
                  <a:pt x="0" y="88954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02254" tIns="102254" rIns="1232431" bIns="102254" numCol="1" spcCol="1270" anchor="ctr" anchorCtr="0">
            <a:noAutofit/>
          </a:bodyPr>
          <a:lstStyle/>
          <a:p>
            <a:pPr marL="0" lvl="0" indent="0" algn="l" defTabSz="8890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2000" kern="1200" dirty="0"/>
              <a:t>Being absent from a group working session with lead to an absent mark on the register. </a:t>
            </a:r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73FAFEEB-0D0A-4E4D-B993-EE0064E8AA96}"/>
              </a:ext>
            </a:extLst>
          </p:cNvPr>
          <p:cNvSpPr/>
          <p:nvPr/>
        </p:nvSpPr>
        <p:spPr>
          <a:xfrm>
            <a:off x="1763688" y="4571460"/>
            <a:ext cx="6923111" cy="889539"/>
          </a:xfrm>
          <a:custGeom>
            <a:avLst/>
            <a:gdLst>
              <a:gd name="connsiteX0" fmla="*/ 0 w 6690617"/>
              <a:gd name="connsiteY0" fmla="*/ 88954 h 889539"/>
              <a:gd name="connsiteX1" fmla="*/ 88954 w 6690617"/>
              <a:gd name="connsiteY1" fmla="*/ 0 h 889539"/>
              <a:gd name="connsiteX2" fmla="*/ 6601663 w 6690617"/>
              <a:gd name="connsiteY2" fmla="*/ 0 h 889539"/>
              <a:gd name="connsiteX3" fmla="*/ 6690617 w 6690617"/>
              <a:gd name="connsiteY3" fmla="*/ 88954 h 889539"/>
              <a:gd name="connsiteX4" fmla="*/ 6690617 w 6690617"/>
              <a:gd name="connsiteY4" fmla="*/ 800585 h 889539"/>
              <a:gd name="connsiteX5" fmla="*/ 6601663 w 6690617"/>
              <a:gd name="connsiteY5" fmla="*/ 889539 h 889539"/>
              <a:gd name="connsiteX6" fmla="*/ 88954 w 6690617"/>
              <a:gd name="connsiteY6" fmla="*/ 889539 h 889539"/>
              <a:gd name="connsiteX7" fmla="*/ 0 w 6690617"/>
              <a:gd name="connsiteY7" fmla="*/ 800585 h 889539"/>
              <a:gd name="connsiteX8" fmla="*/ 0 w 6690617"/>
              <a:gd name="connsiteY8" fmla="*/ 88954 h 8895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690617" h="889539">
                <a:moveTo>
                  <a:pt x="0" y="88954"/>
                </a:moveTo>
                <a:cubicBezTo>
                  <a:pt x="0" y="39826"/>
                  <a:pt x="39826" y="0"/>
                  <a:pt x="88954" y="0"/>
                </a:cubicBezTo>
                <a:lnTo>
                  <a:pt x="6601663" y="0"/>
                </a:lnTo>
                <a:cubicBezTo>
                  <a:pt x="6650791" y="0"/>
                  <a:pt x="6690617" y="39826"/>
                  <a:pt x="6690617" y="88954"/>
                </a:cubicBezTo>
                <a:lnTo>
                  <a:pt x="6690617" y="800585"/>
                </a:lnTo>
                <a:cubicBezTo>
                  <a:pt x="6690617" y="849713"/>
                  <a:pt x="6650791" y="889539"/>
                  <a:pt x="6601663" y="889539"/>
                </a:cubicBezTo>
                <a:lnTo>
                  <a:pt x="88954" y="889539"/>
                </a:lnTo>
                <a:cubicBezTo>
                  <a:pt x="39826" y="889539"/>
                  <a:pt x="0" y="849713"/>
                  <a:pt x="0" y="800585"/>
                </a:cubicBezTo>
                <a:lnTo>
                  <a:pt x="0" y="88954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02254" tIns="102254" rIns="1240794" bIns="102254" numCol="1" spcCol="1270" anchor="ctr" anchorCtr="0">
            <a:noAutofit/>
          </a:bodyPr>
          <a:lstStyle/>
          <a:p>
            <a:pPr marL="0" lvl="0" indent="0" algn="l" defTabSz="8890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2000" kern="1200" dirty="0"/>
              <a:t>Please join your group in the designated channel </a:t>
            </a:r>
            <a:r>
              <a:rPr lang="en-GB" sz="2000" dirty="0"/>
              <a:t>for </a:t>
            </a:r>
            <a:r>
              <a:rPr lang="en-GB" sz="2000" kern="1200" dirty="0"/>
              <a:t>working together – get to know each other and begin to divide the workload.  </a:t>
            </a:r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E562B0D7-C03D-4B56-81A1-0806A088FC01}"/>
              </a:ext>
            </a:extLst>
          </p:cNvPr>
          <p:cNvSpPr/>
          <p:nvPr/>
        </p:nvSpPr>
        <p:spPr>
          <a:xfrm>
            <a:off x="6435944" y="2098944"/>
            <a:ext cx="578200" cy="578200"/>
          </a:xfrm>
          <a:custGeom>
            <a:avLst/>
            <a:gdLst>
              <a:gd name="connsiteX0" fmla="*/ 0 w 578200"/>
              <a:gd name="connsiteY0" fmla="*/ 318010 h 578200"/>
              <a:gd name="connsiteX1" fmla="*/ 130095 w 578200"/>
              <a:gd name="connsiteY1" fmla="*/ 318010 h 578200"/>
              <a:gd name="connsiteX2" fmla="*/ 130095 w 578200"/>
              <a:gd name="connsiteY2" fmla="*/ 0 h 578200"/>
              <a:gd name="connsiteX3" fmla="*/ 448105 w 578200"/>
              <a:gd name="connsiteY3" fmla="*/ 0 h 578200"/>
              <a:gd name="connsiteX4" fmla="*/ 448105 w 578200"/>
              <a:gd name="connsiteY4" fmla="*/ 318010 h 578200"/>
              <a:gd name="connsiteX5" fmla="*/ 578200 w 578200"/>
              <a:gd name="connsiteY5" fmla="*/ 318010 h 578200"/>
              <a:gd name="connsiteX6" fmla="*/ 289100 w 578200"/>
              <a:gd name="connsiteY6" fmla="*/ 578200 h 578200"/>
              <a:gd name="connsiteX7" fmla="*/ 0 w 578200"/>
              <a:gd name="connsiteY7" fmla="*/ 318010 h 578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78200" h="578200">
                <a:moveTo>
                  <a:pt x="0" y="318010"/>
                </a:moveTo>
                <a:lnTo>
                  <a:pt x="130095" y="318010"/>
                </a:lnTo>
                <a:lnTo>
                  <a:pt x="130095" y="0"/>
                </a:lnTo>
                <a:lnTo>
                  <a:pt x="448105" y="0"/>
                </a:lnTo>
                <a:lnTo>
                  <a:pt x="448105" y="318010"/>
                </a:lnTo>
                <a:lnTo>
                  <a:pt x="578200" y="318010"/>
                </a:lnTo>
                <a:lnTo>
                  <a:pt x="289100" y="578200"/>
                </a:lnTo>
                <a:lnTo>
                  <a:pt x="0" y="318010"/>
                </a:lnTo>
                <a:close/>
              </a:path>
            </a:pathLst>
          </a:custGeom>
        </p:spPr>
        <p:style>
          <a:lnRef idx="2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lnRef>
          <a:fillRef idx="1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fillRef>
          <a:effectRef idx="0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160575" tIns="30480" rIns="160575" bIns="173584" numCol="1" spcCol="1270" anchor="ctr" anchorCtr="0">
            <a:noAutofit/>
          </a:bodyPr>
          <a:lstStyle/>
          <a:p>
            <a:pPr marL="0" lvl="0" indent="0" algn="ctr" defTabSz="10668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endParaRPr lang="en-GB" sz="2400" kern="1200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70659471-2A7C-4613-9828-99DEF6212B00}"/>
              </a:ext>
            </a:extLst>
          </p:cNvPr>
          <p:cNvSpPr/>
          <p:nvPr/>
        </p:nvSpPr>
        <p:spPr>
          <a:xfrm>
            <a:off x="6996284" y="3150218"/>
            <a:ext cx="578200" cy="578200"/>
          </a:xfrm>
          <a:custGeom>
            <a:avLst/>
            <a:gdLst>
              <a:gd name="connsiteX0" fmla="*/ 0 w 578200"/>
              <a:gd name="connsiteY0" fmla="*/ 318010 h 578200"/>
              <a:gd name="connsiteX1" fmla="*/ 130095 w 578200"/>
              <a:gd name="connsiteY1" fmla="*/ 318010 h 578200"/>
              <a:gd name="connsiteX2" fmla="*/ 130095 w 578200"/>
              <a:gd name="connsiteY2" fmla="*/ 0 h 578200"/>
              <a:gd name="connsiteX3" fmla="*/ 448105 w 578200"/>
              <a:gd name="connsiteY3" fmla="*/ 0 h 578200"/>
              <a:gd name="connsiteX4" fmla="*/ 448105 w 578200"/>
              <a:gd name="connsiteY4" fmla="*/ 318010 h 578200"/>
              <a:gd name="connsiteX5" fmla="*/ 578200 w 578200"/>
              <a:gd name="connsiteY5" fmla="*/ 318010 h 578200"/>
              <a:gd name="connsiteX6" fmla="*/ 289100 w 578200"/>
              <a:gd name="connsiteY6" fmla="*/ 578200 h 578200"/>
              <a:gd name="connsiteX7" fmla="*/ 0 w 578200"/>
              <a:gd name="connsiteY7" fmla="*/ 318010 h 578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78200" h="578200">
                <a:moveTo>
                  <a:pt x="0" y="318010"/>
                </a:moveTo>
                <a:lnTo>
                  <a:pt x="130095" y="318010"/>
                </a:lnTo>
                <a:lnTo>
                  <a:pt x="130095" y="0"/>
                </a:lnTo>
                <a:lnTo>
                  <a:pt x="448105" y="0"/>
                </a:lnTo>
                <a:lnTo>
                  <a:pt x="448105" y="318010"/>
                </a:lnTo>
                <a:lnTo>
                  <a:pt x="578200" y="318010"/>
                </a:lnTo>
                <a:lnTo>
                  <a:pt x="289100" y="578200"/>
                </a:lnTo>
                <a:lnTo>
                  <a:pt x="0" y="318010"/>
                </a:lnTo>
                <a:close/>
              </a:path>
            </a:pathLst>
          </a:custGeom>
        </p:spPr>
        <p:style>
          <a:lnRef idx="2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lnRef>
          <a:fillRef idx="1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fillRef>
          <a:effectRef idx="0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160575" tIns="30480" rIns="160575" bIns="173584" numCol="1" spcCol="1270" anchor="ctr" anchorCtr="0">
            <a:noAutofit/>
          </a:bodyPr>
          <a:lstStyle/>
          <a:p>
            <a:pPr marL="0" lvl="0" indent="0" algn="ctr" defTabSz="10668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endParaRPr lang="en-GB" sz="2400" kern="120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7AF99077-E2D8-446D-9757-15ADE422DE31}"/>
              </a:ext>
            </a:extLst>
          </p:cNvPr>
          <p:cNvSpPr/>
          <p:nvPr/>
        </p:nvSpPr>
        <p:spPr>
          <a:xfrm>
            <a:off x="7548260" y="4201492"/>
            <a:ext cx="578200" cy="578200"/>
          </a:xfrm>
          <a:custGeom>
            <a:avLst/>
            <a:gdLst>
              <a:gd name="connsiteX0" fmla="*/ 0 w 578200"/>
              <a:gd name="connsiteY0" fmla="*/ 318010 h 578200"/>
              <a:gd name="connsiteX1" fmla="*/ 130095 w 578200"/>
              <a:gd name="connsiteY1" fmla="*/ 318010 h 578200"/>
              <a:gd name="connsiteX2" fmla="*/ 130095 w 578200"/>
              <a:gd name="connsiteY2" fmla="*/ 0 h 578200"/>
              <a:gd name="connsiteX3" fmla="*/ 448105 w 578200"/>
              <a:gd name="connsiteY3" fmla="*/ 0 h 578200"/>
              <a:gd name="connsiteX4" fmla="*/ 448105 w 578200"/>
              <a:gd name="connsiteY4" fmla="*/ 318010 h 578200"/>
              <a:gd name="connsiteX5" fmla="*/ 578200 w 578200"/>
              <a:gd name="connsiteY5" fmla="*/ 318010 h 578200"/>
              <a:gd name="connsiteX6" fmla="*/ 289100 w 578200"/>
              <a:gd name="connsiteY6" fmla="*/ 578200 h 578200"/>
              <a:gd name="connsiteX7" fmla="*/ 0 w 578200"/>
              <a:gd name="connsiteY7" fmla="*/ 318010 h 578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78200" h="578200">
                <a:moveTo>
                  <a:pt x="0" y="318010"/>
                </a:moveTo>
                <a:lnTo>
                  <a:pt x="130095" y="318010"/>
                </a:lnTo>
                <a:lnTo>
                  <a:pt x="130095" y="0"/>
                </a:lnTo>
                <a:lnTo>
                  <a:pt x="448105" y="0"/>
                </a:lnTo>
                <a:lnTo>
                  <a:pt x="448105" y="318010"/>
                </a:lnTo>
                <a:lnTo>
                  <a:pt x="578200" y="318010"/>
                </a:lnTo>
                <a:lnTo>
                  <a:pt x="289100" y="578200"/>
                </a:lnTo>
                <a:lnTo>
                  <a:pt x="0" y="318010"/>
                </a:lnTo>
                <a:close/>
              </a:path>
            </a:pathLst>
          </a:custGeom>
        </p:spPr>
        <p:style>
          <a:lnRef idx="2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lnRef>
          <a:fillRef idx="1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fillRef>
          <a:effectRef idx="0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160575" tIns="30480" rIns="160575" bIns="173584" numCol="1" spcCol="1270" anchor="ctr" anchorCtr="0">
            <a:noAutofit/>
          </a:bodyPr>
          <a:lstStyle/>
          <a:p>
            <a:pPr marL="0" lvl="0" indent="0" algn="ctr" defTabSz="10668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endParaRPr lang="en-GB" sz="2400" kern="1200"/>
          </a:p>
        </p:txBody>
      </p:sp>
    </p:spTree>
    <p:extLst>
      <p:ext uri="{BB962C8B-B14F-4D97-AF65-F5344CB8AC3E}">
        <p14:creationId xmlns:p14="http://schemas.microsoft.com/office/powerpoint/2010/main" val="36667029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9C556EF5-74CC-02E7-10E9-22C7D093BC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Online Assignment Skills Programme</a:t>
            </a:r>
            <a:endParaRPr lang="en-US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7A424E8E-F951-2DDB-9C4A-D5D0356C874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1350" dirty="0">
                <a:solidFill>
                  <a:srgbClr val="000000"/>
                </a:solidFill>
                <a:latin typeface="Aptos" panose="020B0004020202020204" pitchFamily="34" charset="0"/>
              </a:rPr>
              <a:t>Finding and Using Information Unit 2 Section 2: Searching for Journal Articles</a:t>
            </a:r>
          </a:p>
          <a:p>
            <a:endParaRPr lang="en-GB" sz="1350" dirty="0">
              <a:solidFill>
                <a:srgbClr val="000000"/>
              </a:solidFill>
              <a:latin typeface="Aptos" panose="020B0004020202020204" pitchFamily="34" charset="0"/>
            </a:endParaRPr>
          </a:p>
          <a:p>
            <a:r>
              <a:rPr lang="en-GB" dirty="0">
                <a:hlinkClick r:id="rId2"/>
              </a:rPr>
              <a:t>moodle.uwtsd.ac.uk/mod/</a:t>
            </a:r>
            <a:r>
              <a:rPr lang="en-GB" dirty="0" err="1">
                <a:hlinkClick r:id="rId2"/>
              </a:rPr>
              <a:t>scorm</a:t>
            </a:r>
            <a:r>
              <a:rPr lang="en-GB" dirty="0">
                <a:hlinkClick r:id="rId2"/>
              </a:rPr>
              <a:t>/</a:t>
            </a:r>
            <a:r>
              <a:rPr lang="en-GB" dirty="0" err="1">
                <a:hlinkClick r:id="rId2"/>
              </a:rPr>
              <a:t>player.php?a</a:t>
            </a:r>
            <a:r>
              <a:rPr lang="en-GB" dirty="0">
                <a:hlinkClick r:id="rId2"/>
              </a:rPr>
              <a:t>=7561&amp;currentorg=</a:t>
            </a:r>
            <a:r>
              <a:rPr lang="en-GB" dirty="0" err="1">
                <a:hlinkClick r:id="rId2"/>
              </a:rPr>
              <a:t>articulate_rise&amp;scoid</a:t>
            </a:r>
            <a:r>
              <a:rPr lang="en-GB" dirty="0">
                <a:hlinkClick r:id="rId2"/>
              </a:rPr>
              <a:t>=16494&amp;sesskey=QOEo35udXV&amp;display=</a:t>
            </a:r>
            <a:r>
              <a:rPr lang="en-GB" dirty="0" err="1">
                <a:hlinkClick r:id="rId2"/>
              </a:rPr>
              <a:t>popup&amp;mode</a:t>
            </a:r>
            <a:r>
              <a:rPr lang="en-GB" dirty="0">
                <a:hlinkClick r:id="rId2"/>
              </a:rPr>
              <a:t>=normal</a:t>
            </a:r>
            <a:r>
              <a:rPr lang="en-GB" dirty="0">
                <a:solidFill>
                  <a:srgbClr val="000000"/>
                </a:solidFill>
                <a:latin typeface="Aptos" panose="020B0004020202020204" pitchFamily="34" charset="0"/>
              </a:rPr>
              <a:t> </a:t>
            </a:r>
            <a:r>
              <a:rPr lang="en-GB" b="0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 </a:t>
            </a:r>
            <a:endParaRPr lang="en-GB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D8FFA18-6427-764B-B1B0-B670FE7F790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64815" t="26621" r="16420" b="46111"/>
          <a:stretch/>
        </p:blipFill>
        <p:spPr>
          <a:xfrm>
            <a:off x="6400800" y="3678436"/>
            <a:ext cx="2114550" cy="20484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413163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2F7A41F5-2D3A-40A4-BE48-CB1A455E63DC}"/>
              </a:ext>
            </a:extLst>
          </p:cNvPr>
          <p:cNvSpPr txBox="1"/>
          <p:nvPr/>
        </p:nvSpPr>
        <p:spPr>
          <a:xfrm>
            <a:off x="363784" y="265286"/>
            <a:ext cx="13594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u="sng" dirty="0"/>
              <a:t>References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87CB789-4C56-49D4-B07B-41EC8323455E}"/>
              </a:ext>
            </a:extLst>
          </p:cNvPr>
          <p:cNvSpPr txBox="1"/>
          <p:nvPr/>
        </p:nvSpPr>
        <p:spPr>
          <a:xfrm>
            <a:off x="363784" y="751344"/>
            <a:ext cx="8416431" cy="47705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Buchanan, D, &amp; Huczynski, A (2016), Organizational Behaviour, Pearson Education Limited, Harlow, United Kingdom. Available from: ProQuest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Ebook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Central. </a:t>
            </a: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Griffith, B., and Dunham, E., (2015), Working in Teams: moving from high potential to high performance, </a:t>
            </a:r>
            <a:r>
              <a:rPr lang="es-ES" sz="1600" dirty="0">
                <a:latin typeface="Arial" panose="020B0604020202020204" pitchFamily="34" charset="0"/>
                <a:cs typeface="Arial" panose="020B0604020202020204" pitchFamily="34" charset="0"/>
              </a:rPr>
              <a:t>Los </a:t>
            </a:r>
            <a:r>
              <a:rPr lang="es-ES" sz="1600" dirty="0" err="1">
                <a:latin typeface="Arial" panose="020B0604020202020204" pitchFamily="34" charset="0"/>
                <a:cs typeface="Arial" panose="020B0604020202020204" pitchFamily="34" charset="0"/>
              </a:rPr>
              <a:t>Angeles</a:t>
            </a:r>
            <a:r>
              <a:rPr lang="es-ES" sz="1600" dirty="0">
                <a:latin typeface="Arial" panose="020B0604020202020204" pitchFamily="34" charset="0"/>
                <a:cs typeface="Arial" panose="020B0604020202020204" pitchFamily="34" charset="0"/>
              </a:rPr>
              <a:t>, SAGE </a:t>
            </a:r>
            <a:r>
              <a:rPr lang="es-ES" sz="1600" dirty="0" err="1">
                <a:latin typeface="Arial" panose="020B0604020202020204" pitchFamily="34" charset="0"/>
                <a:cs typeface="Arial" panose="020B0604020202020204" pitchFamily="34" charset="0"/>
              </a:rPr>
              <a:t>Publications</a:t>
            </a:r>
            <a:r>
              <a:rPr lang="es-ES" sz="16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endParaRPr lang="es-E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Keller, K. L. (2009) ‘Building strong brands in a modern marketing communications environment’, 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Journal of Marketing Communications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15(2/3), pp. 139–155.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doi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: 10.1080/13527260902757530.</a:t>
            </a:r>
          </a:p>
          <a:p>
            <a:endParaRPr lang="es-E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s-ES" sz="1600" dirty="0">
                <a:latin typeface="Arial" panose="020B0604020202020204" pitchFamily="34" charset="0"/>
                <a:cs typeface="Arial" panose="020B0604020202020204" pitchFamily="34" charset="0"/>
              </a:rPr>
              <a:t>MOOC ICS, (2013), 1.2 </a:t>
            </a:r>
            <a:r>
              <a:rPr lang="es-ES" sz="1600" dirty="0" err="1">
                <a:latin typeface="Arial" panose="020B0604020202020204" pitchFamily="34" charset="0"/>
                <a:cs typeface="Arial" panose="020B0604020202020204" pitchFamily="34" charset="0"/>
              </a:rPr>
              <a:t>What</a:t>
            </a:r>
            <a:r>
              <a:rPr lang="es-ES" sz="1600" dirty="0">
                <a:latin typeface="Arial" panose="020B0604020202020204" pitchFamily="34" charset="0"/>
                <a:cs typeface="Arial" panose="020B0604020202020204" pitchFamily="34" charset="0"/>
              </a:rPr>
              <a:t> is </a:t>
            </a:r>
            <a:r>
              <a:rPr lang="es-ES" sz="1600" dirty="0" err="1">
                <a:latin typeface="Arial" panose="020B0604020202020204" pitchFamily="34" charset="0"/>
                <a:cs typeface="Arial" panose="020B0604020202020204" pitchFamily="34" charset="0"/>
              </a:rPr>
              <a:t>communication</a:t>
            </a:r>
            <a:r>
              <a:rPr lang="es-ES" sz="1600" dirty="0">
                <a:latin typeface="Arial" panose="020B0604020202020204" pitchFamily="34" charset="0"/>
                <a:cs typeface="Arial" panose="020B0604020202020204" pitchFamily="34" charset="0"/>
              </a:rPr>
              <a:t>?, [video], </a:t>
            </a:r>
            <a:r>
              <a:rPr lang="es-ES" sz="1600" dirty="0" err="1">
                <a:latin typeface="Arial" panose="020B0604020202020204" pitchFamily="34" charset="0"/>
                <a:cs typeface="Arial" panose="020B0604020202020204" pitchFamily="34" charset="0"/>
              </a:rPr>
              <a:t>Available</a:t>
            </a:r>
            <a:r>
              <a:rPr lang="es-ES" sz="1600" dirty="0">
                <a:latin typeface="Arial" panose="020B0604020202020204" pitchFamily="34" charset="0"/>
                <a:cs typeface="Arial" panose="020B0604020202020204" pitchFamily="34" charset="0"/>
              </a:rPr>
              <a:t> at: </a:t>
            </a:r>
            <a:r>
              <a:rPr lang="es-ES" sz="16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https://youtu.be/S7CN9Trw43w</a:t>
            </a:r>
            <a:r>
              <a:rPr lang="es-ES" sz="1600" dirty="0"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es-ES" sz="1600" dirty="0" err="1">
                <a:latin typeface="Arial" panose="020B0604020202020204" pitchFamily="34" charset="0"/>
                <a:cs typeface="Arial" panose="020B0604020202020204" pitchFamily="34" charset="0"/>
              </a:rPr>
              <a:t>Accessed</a:t>
            </a:r>
            <a:r>
              <a:rPr lang="es-ES" sz="1600" dirty="0">
                <a:latin typeface="Arial" panose="020B0604020202020204" pitchFamily="34" charset="0"/>
                <a:cs typeface="Arial" panose="020B0604020202020204" pitchFamily="34" charset="0"/>
              </a:rPr>
              <a:t>: 05/05/2020). </a:t>
            </a:r>
          </a:p>
          <a:p>
            <a:endParaRPr lang="es-E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Robbins, SP, &amp; Coulter, MA 2017, Management, Global Edition, Pearson Education Limited, Harlow, United Kingdom. Available from: ProQuest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Ebook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Central. [7 May 2020].</a:t>
            </a:r>
            <a:endParaRPr lang="es-E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s-E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s-ES" sz="1600" dirty="0" err="1">
                <a:latin typeface="Arial" panose="020B0604020202020204" pitchFamily="34" charset="0"/>
                <a:cs typeface="Arial" panose="020B0604020202020204" pitchFamily="34" charset="0"/>
              </a:rPr>
              <a:t>The</a:t>
            </a:r>
            <a:r>
              <a:rPr lang="es-ES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s-ES" sz="1600" dirty="0" err="1">
                <a:latin typeface="Arial" panose="020B0604020202020204" pitchFamily="34" charset="0"/>
                <a:cs typeface="Arial" panose="020B0604020202020204" pitchFamily="34" charset="0"/>
              </a:rPr>
              <a:t>Telegraph</a:t>
            </a:r>
            <a:r>
              <a:rPr lang="es-ES" sz="1600" dirty="0">
                <a:latin typeface="Arial" panose="020B0604020202020204" pitchFamily="34" charset="0"/>
                <a:cs typeface="Arial" panose="020B0604020202020204" pitchFamily="34" charset="0"/>
              </a:rPr>
              <a:t>, (2020), UK </a:t>
            </a:r>
            <a:r>
              <a:rPr lang="es-ES" sz="1600" dirty="0" err="1">
                <a:latin typeface="Arial" panose="020B0604020202020204" pitchFamily="34" charset="0"/>
                <a:cs typeface="Arial" panose="020B0604020202020204" pitchFamily="34" charset="0"/>
              </a:rPr>
              <a:t>governement</a:t>
            </a:r>
            <a:r>
              <a:rPr lang="es-ES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s-ES" sz="1600" dirty="0" err="1">
                <a:latin typeface="Arial" panose="020B0604020202020204" pitchFamily="34" charset="0"/>
                <a:cs typeface="Arial" panose="020B0604020202020204" pitchFamily="34" charset="0"/>
              </a:rPr>
              <a:t>explains</a:t>
            </a:r>
            <a:r>
              <a:rPr lang="es-ES" sz="1600" dirty="0">
                <a:latin typeface="Arial" panose="020B0604020202020204" pitchFamily="34" charset="0"/>
                <a:cs typeface="Arial" panose="020B0604020202020204" pitchFamily="34" charset="0"/>
              </a:rPr>
              <a:t> ‘R </a:t>
            </a:r>
            <a:r>
              <a:rPr lang="es-ES" sz="1600" dirty="0" err="1">
                <a:latin typeface="Arial" panose="020B0604020202020204" pitchFamily="34" charset="0"/>
                <a:cs typeface="Arial" panose="020B0604020202020204" pitchFamily="34" charset="0"/>
              </a:rPr>
              <a:t>value</a:t>
            </a:r>
            <a:r>
              <a:rPr lang="es-ES" sz="1600" dirty="0">
                <a:latin typeface="Arial" panose="020B0604020202020204" pitchFamily="34" charset="0"/>
                <a:cs typeface="Arial" panose="020B0604020202020204" pitchFamily="34" charset="0"/>
              </a:rPr>
              <a:t>’ and </a:t>
            </a:r>
            <a:r>
              <a:rPr lang="es-ES" sz="1600" dirty="0" err="1">
                <a:latin typeface="Arial" panose="020B0604020202020204" pitchFamily="34" charset="0"/>
                <a:cs typeface="Arial" panose="020B0604020202020204" pitchFamily="34" charset="0"/>
              </a:rPr>
              <a:t>importance</a:t>
            </a:r>
            <a:r>
              <a:rPr lang="es-ES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s-ES" sz="1600" dirty="0" err="1">
                <a:latin typeface="Arial" panose="020B0604020202020204" pitchFamily="34" charset="0"/>
                <a:cs typeface="Arial" panose="020B0604020202020204" pitchFamily="34" charset="0"/>
              </a:rPr>
              <a:t>of</a:t>
            </a:r>
            <a:r>
              <a:rPr lang="es-ES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s-ES" sz="1600" dirty="0" err="1">
                <a:latin typeface="Arial" panose="020B0604020202020204" pitchFamily="34" charset="0"/>
                <a:cs typeface="Arial" panose="020B0604020202020204" pitchFamily="34" charset="0"/>
              </a:rPr>
              <a:t>keeping</a:t>
            </a:r>
            <a:r>
              <a:rPr lang="es-ES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s-ES" sz="1600" dirty="0" err="1">
                <a:latin typeface="Arial" panose="020B0604020202020204" pitchFamily="34" charset="0"/>
                <a:cs typeface="Arial" panose="020B0604020202020204" pitchFamily="34" charset="0"/>
              </a:rPr>
              <a:t>it</a:t>
            </a:r>
            <a:r>
              <a:rPr lang="es-ES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s-ES" sz="1600" dirty="0" err="1">
                <a:latin typeface="Arial" panose="020B0604020202020204" pitchFamily="34" charset="0"/>
                <a:cs typeface="Arial" panose="020B0604020202020204" pitchFamily="34" charset="0"/>
              </a:rPr>
              <a:t>low</a:t>
            </a:r>
            <a:r>
              <a:rPr lang="es-ES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s-ES" sz="1600" dirty="0" err="1">
                <a:latin typeface="Arial" panose="020B0604020202020204" pitchFamily="34" charset="0"/>
                <a:cs typeface="Arial" panose="020B0604020202020204" pitchFamily="34" charset="0"/>
              </a:rPr>
              <a:t>to</a:t>
            </a:r>
            <a:r>
              <a:rPr lang="es-ES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s-ES" sz="1600" dirty="0" err="1">
                <a:latin typeface="Arial" panose="020B0604020202020204" pitchFamily="34" charset="0"/>
                <a:cs typeface="Arial" panose="020B0604020202020204" pitchFamily="34" charset="0"/>
              </a:rPr>
              <a:t>lift</a:t>
            </a:r>
            <a:r>
              <a:rPr lang="es-ES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s-ES" sz="1600" dirty="0" err="1">
                <a:latin typeface="Arial" panose="020B0604020202020204" pitchFamily="34" charset="0"/>
                <a:cs typeface="Arial" panose="020B0604020202020204" pitchFamily="34" charset="0"/>
              </a:rPr>
              <a:t>lockdown</a:t>
            </a:r>
            <a:r>
              <a:rPr lang="es-ES" sz="16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s-ES" sz="1600" dirty="0" err="1">
                <a:latin typeface="Arial" panose="020B0604020202020204" pitchFamily="34" charset="0"/>
                <a:cs typeface="Arial" panose="020B0604020202020204" pitchFamily="34" charset="0"/>
              </a:rPr>
              <a:t>Covid</a:t>
            </a:r>
            <a:r>
              <a:rPr lang="es-ES" sz="1600" dirty="0">
                <a:latin typeface="Arial" panose="020B0604020202020204" pitchFamily="34" charset="0"/>
                <a:cs typeface="Arial" panose="020B0604020202020204" pitchFamily="34" charset="0"/>
              </a:rPr>
              <a:t> 19,[video] </a:t>
            </a:r>
            <a:r>
              <a:rPr lang="es-ES" sz="1600" dirty="0" err="1">
                <a:latin typeface="Arial" panose="020B0604020202020204" pitchFamily="34" charset="0"/>
                <a:cs typeface="Arial" panose="020B0604020202020204" pitchFamily="34" charset="0"/>
              </a:rPr>
              <a:t>Available</a:t>
            </a:r>
            <a:r>
              <a:rPr lang="es-ES" sz="1600" dirty="0">
                <a:latin typeface="Arial" panose="020B0604020202020204" pitchFamily="34" charset="0"/>
                <a:cs typeface="Arial" panose="020B0604020202020204" pitchFamily="34" charset="0"/>
              </a:rPr>
              <a:t> at: </a:t>
            </a:r>
            <a:r>
              <a:rPr lang="es-ES" sz="16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https://youtu.be/GJZ_Q8RGZWg</a:t>
            </a:r>
            <a:r>
              <a:rPr lang="es-ES" sz="1600" dirty="0"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es-ES" sz="1600" dirty="0" err="1">
                <a:latin typeface="Arial" panose="020B0604020202020204" pitchFamily="34" charset="0"/>
                <a:cs typeface="Arial" panose="020B0604020202020204" pitchFamily="34" charset="0"/>
              </a:rPr>
              <a:t>Accessed</a:t>
            </a:r>
            <a:r>
              <a:rPr lang="es-ES" sz="1600" dirty="0">
                <a:latin typeface="Arial" panose="020B0604020202020204" pitchFamily="34" charset="0"/>
                <a:cs typeface="Arial" panose="020B0604020202020204" pitchFamily="34" charset="0"/>
              </a:rPr>
              <a:t>: 05/05/2020). 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9044801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cap="all" dirty="0">
                <a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Rockwell Condensed" panose="02060603050405020104"/>
              </a:rPr>
              <a:t>Next session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1556792"/>
            <a:ext cx="4392488" cy="391703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We will discuss;</a:t>
            </a:r>
          </a:p>
          <a:p>
            <a:pPr marL="0" indent="0">
              <a:buNone/>
            </a:pPr>
            <a:r>
              <a:rPr lang="en-GB" sz="4000" b="1" dirty="0">
                <a:solidFill>
                  <a:srgbClr val="00B050"/>
                </a:solidFill>
              </a:rPr>
              <a:t>The</a:t>
            </a:r>
          </a:p>
          <a:p>
            <a:pPr marL="0" indent="0">
              <a:buNone/>
            </a:pPr>
            <a:r>
              <a:rPr lang="en-GB" sz="4000" b="1" dirty="0">
                <a:solidFill>
                  <a:srgbClr val="00B050"/>
                </a:solidFill>
              </a:rPr>
              <a:t>Communication </a:t>
            </a:r>
          </a:p>
          <a:p>
            <a:pPr marL="0" indent="0">
              <a:buNone/>
            </a:pPr>
            <a:r>
              <a:rPr lang="en-GB" sz="4000" b="1" dirty="0">
                <a:solidFill>
                  <a:srgbClr val="00B050"/>
                </a:solidFill>
              </a:rPr>
              <a:t>Process and Barriers</a:t>
            </a:r>
          </a:p>
        </p:txBody>
      </p:sp>
      <p:pic>
        <p:nvPicPr>
          <p:cNvPr id="1026" name="Picture 2" descr="Image result for communication process clipart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2276872"/>
            <a:ext cx="4437338" cy="3356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29548199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a99b5ab61f45874ac4021837dd475404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c4d360f611fb76bcade101f689d84229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</SharedWithUsers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F5B0EF21-CA5D-4A60-A3B8-014B6353052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5FC5585-51CA-4C4C-9028-AEC8FAD67B8B}">
  <ds:schemaRefs>
    <ds:schemaRef ds:uri="http://schemas.microsoft.com/office/infopath/2007/PartnerControls"/>
    <ds:schemaRef ds:uri="http://schemas.microsoft.com/office/2006/metadata/properties"/>
    <ds:schemaRef ds:uri="http://purl.org/dc/terms/"/>
    <ds:schemaRef ds:uri="http://schemas.openxmlformats.org/package/2006/metadata/core-properties"/>
    <ds:schemaRef ds:uri="303dbf9b-b85b-46a0-94f1-894078c07ecd"/>
    <ds:schemaRef ds:uri="http://schemas.microsoft.com/office/2006/documentManagement/types"/>
    <ds:schemaRef ds:uri="http://purl.org/dc/dcmitype/"/>
    <ds:schemaRef ds:uri="http://www.w3.org/XML/1998/namespace"/>
    <ds:schemaRef ds:uri="http://purl.org/dc/elements/1.1/"/>
  </ds:schemaRefs>
</ds:datastoreItem>
</file>

<file path=customXml/itemProps3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836</Words>
  <Application>Microsoft Office PowerPoint</Application>
  <PresentationFormat>On-screen Show (4:3)</PresentationFormat>
  <Paragraphs>159</Paragraphs>
  <Slides>22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30" baseType="lpstr">
      <vt:lpstr>Myriad Pro</vt:lpstr>
      <vt:lpstr>Aptos</vt:lpstr>
      <vt:lpstr>Arial</vt:lpstr>
      <vt:lpstr>Calibri</vt:lpstr>
      <vt:lpstr>Rockwell</vt:lpstr>
      <vt:lpstr>Rockwell Condensed</vt:lpstr>
      <vt:lpstr>Wingdings</vt:lpstr>
      <vt:lpstr>20140311PresentationUWTSDTemplate</vt:lpstr>
      <vt:lpstr>          Certificate of Higher Education in Skills for the Workplace   Effective Teamworking &amp; Communications (LCLM4003) Functions of communication</vt:lpstr>
      <vt:lpstr>In this session…..</vt:lpstr>
      <vt:lpstr>Overview of week 6 - 10</vt:lpstr>
      <vt:lpstr>What is Communication?</vt:lpstr>
      <vt:lpstr>PowerPoint Presentation</vt:lpstr>
      <vt:lpstr>Functions of communication</vt:lpstr>
      <vt:lpstr>PowerPoint Presentation</vt:lpstr>
      <vt:lpstr>PowerPoint Presentation</vt:lpstr>
      <vt:lpstr>How do we communicate?</vt:lpstr>
      <vt:lpstr> Activity</vt:lpstr>
      <vt:lpstr>Inter-personal communication. </vt:lpstr>
      <vt:lpstr>Summary</vt:lpstr>
      <vt:lpstr>Component 2 Assessment </vt:lpstr>
      <vt:lpstr>PowerPoint Presentation</vt:lpstr>
      <vt:lpstr>A Power Point Presentation on Communication (50%).</vt:lpstr>
      <vt:lpstr>A Power Point Presentation on Communication (50%).</vt:lpstr>
      <vt:lpstr>A Power Point Presentation on Communication (50%).</vt:lpstr>
      <vt:lpstr>Team Presentation Group Formation </vt:lpstr>
      <vt:lpstr>Group Work – 1hour. </vt:lpstr>
      <vt:lpstr>Online Assignment Skills Programme</vt:lpstr>
      <vt:lpstr>PowerPoint Presentation</vt:lpstr>
      <vt:lpstr>Next session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Certificate of Higher Education in Skills for the Workplace   Effective Team Working &amp; Communications (BMSW 4002) Induction to the Module  &amp;  Functions of communication</dc:title>
  <dc:creator>Rebecca Stewart</dc:creator>
  <cp:lastModifiedBy>Fatima Hashmi</cp:lastModifiedBy>
  <cp:revision>31</cp:revision>
  <dcterms:created xsi:type="dcterms:W3CDTF">2020-05-05T20:47:51Z</dcterms:created>
  <dcterms:modified xsi:type="dcterms:W3CDTF">2026-10-12T07:36:33Z</dcterms:modified>
</cp:coreProperties>
</file>