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0"/>
  </p:notesMasterIdLst>
  <p:handoutMasterIdLst>
    <p:handoutMasterId r:id="rId81"/>
  </p:handoutMasterIdLst>
  <p:sldIdLst>
    <p:sldId id="256" r:id="rId2"/>
    <p:sldId id="257" r:id="rId3"/>
    <p:sldId id="258" r:id="rId4"/>
    <p:sldId id="259" r:id="rId5"/>
    <p:sldId id="260" r:id="rId6"/>
    <p:sldId id="261" r:id="rId7"/>
    <p:sldId id="337" r:id="rId8"/>
    <p:sldId id="262" r:id="rId9"/>
    <p:sldId id="263" r:id="rId10"/>
    <p:sldId id="264" r:id="rId11"/>
    <p:sldId id="265" r:id="rId12"/>
    <p:sldId id="266" r:id="rId13"/>
    <p:sldId id="267" r:id="rId14"/>
    <p:sldId id="268" r:id="rId15"/>
    <p:sldId id="301" r:id="rId16"/>
    <p:sldId id="269" r:id="rId17"/>
    <p:sldId id="303" r:id="rId18"/>
    <p:sldId id="302"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4" r:id="rId33"/>
    <p:sldId id="283" r:id="rId34"/>
    <p:sldId id="339" r:id="rId35"/>
    <p:sldId id="299" r:id="rId36"/>
    <p:sldId id="298" r:id="rId37"/>
    <p:sldId id="304" r:id="rId38"/>
    <p:sldId id="338" r:id="rId39"/>
    <p:sldId id="287" r:id="rId40"/>
    <p:sldId id="288" r:id="rId41"/>
    <p:sldId id="289" r:id="rId42"/>
    <p:sldId id="290" r:id="rId43"/>
    <p:sldId id="291" r:id="rId44"/>
    <p:sldId id="292" r:id="rId45"/>
    <p:sldId id="293" r:id="rId46"/>
    <p:sldId id="294" r:id="rId47"/>
    <p:sldId id="295" r:id="rId48"/>
    <p:sldId id="296" r:id="rId49"/>
    <p:sldId id="305" r:id="rId50"/>
    <p:sldId id="306" r:id="rId51"/>
    <p:sldId id="307" r:id="rId52"/>
    <p:sldId id="308" r:id="rId53"/>
    <p:sldId id="309" r:id="rId54"/>
    <p:sldId id="310" r:id="rId55"/>
    <p:sldId id="311" r:id="rId56"/>
    <p:sldId id="314" r:id="rId57"/>
    <p:sldId id="315" r:id="rId58"/>
    <p:sldId id="312" r:id="rId59"/>
    <p:sldId id="313" r:id="rId60"/>
    <p:sldId id="316" r:id="rId61"/>
    <p:sldId id="317" r:id="rId62"/>
    <p:sldId id="318"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6" r:id="rId7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7143" autoAdjust="0"/>
  </p:normalViewPr>
  <p:slideViewPr>
    <p:cSldViewPr>
      <p:cViewPr varScale="1">
        <p:scale>
          <a:sx n="85" d="100"/>
          <a:sy n="85" d="100"/>
        </p:scale>
        <p:origin x="1378"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DE3265-6175-AE4D-AE66-EB8739FD8FC6}" type="datetimeFigureOut">
              <a:rPr lang="en-US" smtClean="0"/>
              <a:pPr/>
              <a:t>1/23/2018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C5E4A6-7B1B-B349-9119-F8C4EEFEB5C8}" type="slidenum">
              <a:rPr lang="en-US" smtClean="0"/>
              <a:pPr/>
              <a:t>‹#›</a:t>
            </a:fld>
            <a:endParaRPr lang="en-US"/>
          </a:p>
        </p:txBody>
      </p:sp>
    </p:spTree>
    <p:extLst>
      <p:ext uri="{BB962C8B-B14F-4D97-AF65-F5344CB8AC3E}">
        <p14:creationId xmlns:p14="http://schemas.microsoft.com/office/powerpoint/2010/main" val="51933018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2</a:t>
            </a:fld>
            <a:endParaRPr lang="cy-GB" dirty="0"/>
          </a:p>
        </p:txBody>
      </p:sp>
    </p:spTree>
    <p:extLst>
      <p:ext uri="{BB962C8B-B14F-4D97-AF65-F5344CB8AC3E}">
        <p14:creationId xmlns:p14="http://schemas.microsoft.com/office/powerpoint/2010/main" val="311992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3</a:t>
            </a:fld>
            <a:endParaRPr lang="cy-GB" dirty="0"/>
          </a:p>
        </p:txBody>
      </p:sp>
    </p:spTree>
    <p:extLst>
      <p:ext uri="{BB962C8B-B14F-4D97-AF65-F5344CB8AC3E}">
        <p14:creationId xmlns:p14="http://schemas.microsoft.com/office/powerpoint/2010/main" val="3964239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4</a:t>
            </a:fld>
            <a:endParaRPr lang="cy-GB" dirty="0"/>
          </a:p>
        </p:txBody>
      </p:sp>
    </p:spTree>
    <p:extLst>
      <p:ext uri="{BB962C8B-B14F-4D97-AF65-F5344CB8AC3E}">
        <p14:creationId xmlns:p14="http://schemas.microsoft.com/office/powerpoint/2010/main" val="669229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5</a:t>
            </a:fld>
            <a:endParaRPr lang="cy-GB" dirty="0"/>
          </a:p>
        </p:txBody>
      </p:sp>
    </p:spTree>
    <p:extLst>
      <p:ext uri="{BB962C8B-B14F-4D97-AF65-F5344CB8AC3E}">
        <p14:creationId xmlns:p14="http://schemas.microsoft.com/office/powerpoint/2010/main" val="1650175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6</a:t>
            </a:fld>
            <a:endParaRPr lang="cy-GB" dirty="0"/>
          </a:p>
        </p:txBody>
      </p:sp>
    </p:spTree>
    <p:extLst>
      <p:ext uri="{BB962C8B-B14F-4D97-AF65-F5344CB8AC3E}">
        <p14:creationId xmlns:p14="http://schemas.microsoft.com/office/powerpoint/2010/main" val="1017655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7</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15</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17</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This can be removed for the Mentor session</a:t>
            </a:r>
          </a:p>
        </p:txBody>
      </p:sp>
      <p:sp>
        <p:nvSpPr>
          <p:cNvPr id="204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CCA1DC9-C17B-0047-80E1-31BA7A5311E6}" type="slidenum">
              <a:rPr lang="en-GB" sz="1200"/>
              <a:pPr eaLnBrk="1" hangingPunct="1"/>
              <a:t>21</a:t>
            </a:fld>
            <a:endParaRPr lang="en-GB" sz="1200"/>
          </a:p>
        </p:txBody>
      </p:sp>
    </p:spTree>
    <p:extLst>
      <p:ext uri="{BB962C8B-B14F-4D97-AF65-F5344CB8AC3E}">
        <p14:creationId xmlns:p14="http://schemas.microsoft.com/office/powerpoint/2010/main" val="1512886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Refer to Care Council ‘They all speak English anyway’ and that we phrases such as ‘I offered them a Welsh speaker’ is not sufficient.  Reflect on the link between language and emotion .  </a:t>
            </a: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7002647-EC75-4E49-8876-5C6D5F51061C}" type="slidenum">
              <a:rPr lang="en-GB" sz="1200"/>
              <a:pPr eaLnBrk="1" hangingPunct="1"/>
              <a:t>24</a:t>
            </a:fld>
            <a:endParaRPr lang="en-GB" sz="1200"/>
          </a:p>
        </p:txBody>
      </p:sp>
    </p:spTree>
    <p:extLst>
      <p:ext uri="{BB962C8B-B14F-4D97-AF65-F5344CB8AC3E}">
        <p14:creationId xmlns:p14="http://schemas.microsoft.com/office/powerpoint/2010/main" val="1225003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662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The links within and outside the EU link to the convention of the child etc , health and safety e.g. such as lone working, reserved functions ask them what roles might be reserved and mention AMHPs and IROs to give them direction but not the answer </a:t>
            </a:r>
          </a:p>
        </p:txBody>
      </p:sp>
      <p:sp>
        <p:nvSpPr>
          <p:cNvPr id="2662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DA0A9A9-C30D-154B-B0D5-ECE18494C29D}" type="slidenum">
              <a:rPr lang="en-GB" sz="1200"/>
              <a:pPr eaLnBrk="1" hangingPunct="1"/>
              <a:t>25</a:t>
            </a:fld>
            <a:endParaRPr lang="en-GB" sz="1200"/>
          </a:p>
        </p:txBody>
      </p:sp>
    </p:spTree>
    <p:extLst>
      <p:ext uri="{BB962C8B-B14F-4D97-AF65-F5344CB8AC3E}">
        <p14:creationId xmlns:p14="http://schemas.microsoft.com/office/powerpoint/2010/main" val="2294871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86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Feedback from service user note that if a situation arises during the observation where it becomes impossible for the observer to get feedback the reason must be noted</a:t>
            </a:r>
          </a:p>
        </p:txBody>
      </p:sp>
      <p:sp>
        <p:nvSpPr>
          <p:cNvPr id="2867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4EAD761-92EC-9549-B058-C77A39897CEA}" type="slidenum">
              <a:rPr lang="en-GB" sz="1200"/>
              <a:pPr eaLnBrk="1" hangingPunct="1"/>
              <a:t>26</a:t>
            </a:fld>
            <a:endParaRPr lang="en-GB" sz="1200"/>
          </a:p>
        </p:txBody>
      </p:sp>
    </p:spTree>
    <p:extLst>
      <p:ext uri="{BB962C8B-B14F-4D97-AF65-F5344CB8AC3E}">
        <p14:creationId xmlns:p14="http://schemas.microsoft.com/office/powerpoint/2010/main" val="23833955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072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Important that they understand that they must show an understanding of both adult and childrens safeguarding </a:t>
            </a:r>
          </a:p>
        </p:txBody>
      </p:sp>
      <p:sp>
        <p:nvSpPr>
          <p:cNvPr id="3072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79BBE1F-134C-6F4E-B631-62D4DAEBB69C}" type="slidenum">
              <a:rPr lang="en-GB" sz="1200"/>
              <a:pPr eaLnBrk="1" hangingPunct="1"/>
              <a:t>27</a:t>
            </a:fld>
            <a:endParaRPr lang="en-GB" sz="1200"/>
          </a:p>
        </p:txBody>
      </p:sp>
    </p:spTree>
    <p:extLst>
      <p:ext uri="{BB962C8B-B14F-4D97-AF65-F5344CB8AC3E}">
        <p14:creationId xmlns:p14="http://schemas.microsoft.com/office/powerpoint/2010/main" val="1287929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37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337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EA40AC0-256D-E245-BBCB-964AF4C438F1}" type="slidenum">
              <a:rPr lang="en-GB" sz="1200"/>
              <a:pPr eaLnBrk="1" hangingPunct="1"/>
              <a:t>29</a:t>
            </a:fld>
            <a:endParaRPr lang="en-GB" sz="1200"/>
          </a:p>
        </p:txBody>
      </p:sp>
    </p:spTree>
    <p:extLst>
      <p:ext uri="{BB962C8B-B14F-4D97-AF65-F5344CB8AC3E}">
        <p14:creationId xmlns:p14="http://schemas.microsoft.com/office/powerpoint/2010/main" val="128203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58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358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F38980-E943-4A41-9B37-A7AB169B5A89}" type="slidenum">
              <a:rPr lang="en-GB" sz="1200"/>
              <a:pPr eaLnBrk="1" hangingPunct="1"/>
              <a:t>30</a:t>
            </a:fld>
            <a:endParaRPr lang="en-GB" sz="1200"/>
          </a:p>
        </p:txBody>
      </p:sp>
    </p:spTree>
    <p:extLst>
      <p:ext uri="{BB962C8B-B14F-4D97-AF65-F5344CB8AC3E}">
        <p14:creationId xmlns:p14="http://schemas.microsoft.com/office/powerpoint/2010/main" val="2442813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35</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37</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50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Note here that there may be reference to 12- 18 months because we need to allow for circumstances such as long term illness and maternity and so we need to allow time for completion within  3 years</a:t>
            </a:r>
          </a:p>
        </p:txBody>
      </p:sp>
      <p:sp>
        <p:nvSpPr>
          <p:cNvPr id="450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D33300-636F-674E-811C-058AF042B649}" type="slidenum">
              <a:rPr lang="en-GB" sz="1200"/>
              <a:pPr eaLnBrk="1" hangingPunct="1"/>
              <a:t>41</a:t>
            </a:fld>
            <a:endParaRPr lang="en-GB" sz="1200"/>
          </a:p>
        </p:txBody>
      </p:sp>
    </p:spTree>
    <p:extLst>
      <p:ext uri="{BB962C8B-B14F-4D97-AF65-F5344CB8AC3E}">
        <p14:creationId xmlns:p14="http://schemas.microsoft.com/office/powerpoint/2010/main" val="11165488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71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Particularly important ask Trinity at this point to expand and give further details on process</a:t>
            </a:r>
          </a:p>
        </p:txBody>
      </p:sp>
      <p:sp>
        <p:nvSpPr>
          <p:cNvPr id="471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53CD02A-B53F-7247-B286-56EBAAF19070}" type="slidenum">
              <a:rPr lang="en-GB" sz="1200"/>
              <a:pPr eaLnBrk="1" hangingPunct="1"/>
              <a:t>42</a:t>
            </a:fld>
            <a:endParaRPr lang="en-GB" sz="1200"/>
          </a:p>
        </p:txBody>
      </p:sp>
    </p:spTree>
    <p:extLst>
      <p:ext uri="{BB962C8B-B14F-4D97-AF65-F5344CB8AC3E}">
        <p14:creationId xmlns:p14="http://schemas.microsoft.com/office/powerpoint/2010/main" val="2888718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91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D2FB3A2-7540-5940-8728-5E69AA3F1D70}" type="slidenum">
              <a:rPr lang="en-GB" sz="1200"/>
              <a:pPr eaLnBrk="1" hangingPunct="1"/>
              <a:t>43</a:t>
            </a:fld>
            <a:endParaRPr lang="en-GB" sz="1200"/>
          </a:p>
        </p:txBody>
      </p:sp>
    </p:spTree>
    <p:extLst>
      <p:ext uri="{BB962C8B-B14F-4D97-AF65-F5344CB8AC3E}">
        <p14:creationId xmlns:p14="http://schemas.microsoft.com/office/powerpoint/2010/main" val="15717000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42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atin typeface="Calibri" charset="0"/>
              </a:rPr>
              <a:t>Note that this is in line with the nationally agreed (by Directors) allowance for the same word count on the Team Manager Development programme</a:t>
            </a:r>
          </a:p>
        </p:txBody>
      </p:sp>
      <p:sp>
        <p:nvSpPr>
          <p:cNvPr id="5427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0A808C4-A41F-1C49-867D-2D04F1F3B83E}" type="slidenum">
              <a:rPr lang="en-GB" sz="1200"/>
              <a:pPr eaLnBrk="1" hangingPunct="1"/>
              <a:t>47</a:t>
            </a:fld>
            <a:endParaRPr lang="en-GB" sz="1200"/>
          </a:p>
        </p:txBody>
      </p:sp>
    </p:spTree>
    <p:extLst>
      <p:ext uri="{BB962C8B-B14F-4D97-AF65-F5344CB8AC3E}">
        <p14:creationId xmlns:p14="http://schemas.microsoft.com/office/powerpoint/2010/main" val="1703988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xfrm>
            <a:off x="695089" y="4300737"/>
            <a:ext cx="5477431" cy="4157426"/>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lnSpc>
                <a:spcPct val="80000"/>
              </a:lnSpc>
            </a:pPr>
            <a:endParaRPr lang="en-GB" altLang="zh-CN" sz="800">
              <a:latin typeface="Times New Roman" charset="0"/>
              <a:ea typeface="SimSun" charset="0"/>
              <a:cs typeface="SimSun" charset="0"/>
            </a:endParaRPr>
          </a:p>
        </p:txBody>
      </p:sp>
    </p:spTree>
    <p:extLst>
      <p:ext uri="{BB962C8B-B14F-4D97-AF65-F5344CB8AC3E}">
        <p14:creationId xmlns:p14="http://schemas.microsoft.com/office/powerpoint/2010/main" val="37279510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823FA96-EBA6-F44C-865A-FE6B182A3DAF}" type="slidenum">
              <a:rPr lang="en-GB">
                <a:latin typeface="Times New Roman" charset="0"/>
              </a:rPr>
              <a:pPr/>
              <a:t>50</a:t>
            </a:fld>
            <a:endParaRPr lang="en-GB">
              <a:latin typeface="Times New Roman" charset="0"/>
            </a:endParaRPr>
          </a:p>
        </p:txBody>
      </p:sp>
    </p:spTree>
    <p:extLst>
      <p:ext uri="{BB962C8B-B14F-4D97-AF65-F5344CB8AC3E}">
        <p14:creationId xmlns:p14="http://schemas.microsoft.com/office/powerpoint/2010/main" val="2260353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A7E5123-9307-204D-85BC-68B0B37A3E74}" type="slidenum">
              <a:rPr lang="en-GB">
                <a:latin typeface="Times New Roman" charset="0"/>
              </a:rPr>
              <a:pPr/>
              <a:t>52</a:t>
            </a:fld>
            <a:endParaRPr lang="en-GB">
              <a:latin typeface="Times New Roman" charset="0"/>
            </a:endParaRPr>
          </a:p>
        </p:txBody>
      </p:sp>
    </p:spTree>
    <p:extLst>
      <p:ext uri="{BB962C8B-B14F-4D97-AF65-F5344CB8AC3E}">
        <p14:creationId xmlns:p14="http://schemas.microsoft.com/office/powerpoint/2010/main" val="9353554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D82B5F7-120C-5346-83C5-6634DB8EBC17}" type="slidenum">
              <a:rPr lang="en-GB">
                <a:latin typeface="Times New Roman" charset="0"/>
              </a:rPr>
              <a:pPr/>
              <a:t>53</a:t>
            </a:fld>
            <a:endParaRPr lang="en-GB">
              <a:latin typeface="Times New Roman" charset="0"/>
            </a:endParaRPr>
          </a:p>
        </p:txBody>
      </p:sp>
    </p:spTree>
    <p:extLst>
      <p:ext uri="{BB962C8B-B14F-4D97-AF65-F5344CB8AC3E}">
        <p14:creationId xmlns:p14="http://schemas.microsoft.com/office/powerpoint/2010/main" val="2805119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BE0B06F4-F45D-BF45-BA8D-5261D09CB36C}" type="slidenum">
              <a:rPr lang="en-GB">
                <a:latin typeface="Times New Roman" charset="0"/>
              </a:rPr>
              <a:pPr/>
              <a:t>54</a:t>
            </a:fld>
            <a:endParaRPr lang="en-GB">
              <a:latin typeface="Times New Roman" charset="0"/>
            </a:endParaRPr>
          </a:p>
        </p:txBody>
      </p:sp>
    </p:spTree>
    <p:extLst>
      <p:ext uri="{BB962C8B-B14F-4D97-AF65-F5344CB8AC3E}">
        <p14:creationId xmlns:p14="http://schemas.microsoft.com/office/powerpoint/2010/main" val="2832810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4EF8553-6DC4-3E4B-AD1F-29BC5060C349}" type="slidenum">
              <a:rPr lang="en-GB">
                <a:latin typeface="Times New Roman" charset="0"/>
              </a:rPr>
              <a:pPr/>
              <a:t>55</a:t>
            </a:fld>
            <a:endParaRPr lang="en-GB">
              <a:latin typeface="Times New Roman" charset="0"/>
            </a:endParaRPr>
          </a:p>
        </p:txBody>
      </p:sp>
    </p:spTree>
    <p:extLst>
      <p:ext uri="{BB962C8B-B14F-4D97-AF65-F5344CB8AC3E}">
        <p14:creationId xmlns:p14="http://schemas.microsoft.com/office/powerpoint/2010/main" val="8681839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F6845BE-6D69-1D4F-8599-6BDE5328BEFE}" type="slidenum">
              <a:rPr lang="en-GB">
                <a:latin typeface="Times New Roman" charset="0"/>
              </a:rPr>
              <a:pPr/>
              <a:t>56</a:t>
            </a:fld>
            <a:endParaRPr lang="en-GB">
              <a:latin typeface="Times New Roman" charset="0"/>
            </a:endParaRPr>
          </a:p>
        </p:txBody>
      </p:sp>
    </p:spTree>
    <p:extLst>
      <p:ext uri="{BB962C8B-B14F-4D97-AF65-F5344CB8AC3E}">
        <p14:creationId xmlns:p14="http://schemas.microsoft.com/office/powerpoint/2010/main" val="292262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C874EB8-477A-A047-BC61-6B93E3CFFF14}" type="slidenum">
              <a:rPr lang="en-GB">
                <a:latin typeface="Times New Roman" charset="0"/>
              </a:rPr>
              <a:pPr/>
              <a:t>57</a:t>
            </a:fld>
            <a:endParaRPr lang="en-GB">
              <a:latin typeface="Times New Roman" charset="0"/>
            </a:endParaRPr>
          </a:p>
        </p:txBody>
      </p:sp>
    </p:spTree>
    <p:extLst>
      <p:ext uri="{BB962C8B-B14F-4D97-AF65-F5344CB8AC3E}">
        <p14:creationId xmlns:p14="http://schemas.microsoft.com/office/powerpoint/2010/main" val="24296982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74E07A3-AE44-874B-BF82-99AF47025E2A}" type="slidenum">
              <a:rPr lang="en-GB">
                <a:latin typeface="Times New Roman" charset="0"/>
              </a:rPr>
              <a:pPr/>
              <a:t>58</a:t>
            </a:fld>
            <a:endParaRPr lang="en-GB">
              <a:latin typeface="Times New Roman" charset="0"/>
            </a:endParaRPr>
          </a:p>
        </p:txBody>
      </p:sp>
    </p:spTree>
    <p:extLst>
      <p:ext uri="{BB962C8B-B14F-4D97-AF65-F5344CB8AC3E}">
        <p14:creationId xmlns:p14="http://schemas.microsoft.com/office/powerpoint/2010/main" val="11967819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3B54703-2F24-564E-B3E4-46DD94085A82}" type="slidenum">
              <a:rPr lang="en-GB">
                <a:latin typeface="Times New Roman" charset="0"/>
              </a:rPr>
              <a:pPr/>
              <a:t>59</a:t>
            </a:fld>
            <a:endParaRPr lang="en-GB">
              <a:latin typeface="Times New Roman" charset="0"/>
            </a:endParaRPr>
          </a:p>
        </p:txBody>
      </p:sp>
    </p:spTree>
    <p:extLst>
      <p:ext uri="{BB962C8B-B14F-4D97-AF65-F5344CB8AC3E}">
        <p14:creationId xmlns:p14="http://schemas.microsoft.com/office/powerpoint/2010/main" val="22638684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E86B388-470E-9044-ABAD-96A3217367FC}" type="slidenum">
              <a:rPr lang="en-GB">
                <a:latin typeface="Times New Roman" charset="0"/>
              </a:rPr>
              <a:pPr/>
              <a:t>60</a:t>
            </a:fld>
            <a:endParaRPr lang="en-GB">
              <a:latin typeface="Times New Roman" charset="0"/>
            </a:endParaRPr>
          </a:p>
        </p:txBody>
      </p:sp>
    </p:spTree>
    <p:extLst>
      <p:ext uri="{BB962C8B-B14F-4D97-AF65-F5344CB8AC3E}">
        <p14:creationId xmlns:p14="http://schemas.microsoft.com/office/powerpoint/2010/main" val="24184613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D32CCCC-D078-9B4A-9AE4-1E2B45B57B44}" type="slidenum">
              <a:rPr lang="en-GB">
                <a:solidFill>
                  <a:srgbClr val="000000"/>
                </a:solidFill>
                <a:latin typeface="Times New Roman" charset="0"/>
              </a:rPr>
              <a:pPr/>
              <a:t>61</a:t>
            </a:fld>
            <a:endParaRPr lang="en-GB">
              <a:solidFill>
                <a:srgbClr val="000000"/>
              </a:solidFill>
              <a:latin typeface="Times New Roman" charset="0"/>
            </a:endParaRPr>
          </a:p>
        </p:txBody>
      </p:sp>
    </p:spTree>
    <p:extLst>
      <p:ext uri="{BB962C8B-B14F-4D97-AF65-F5344CB8AC3E}">
        <p14:creationId xmlns:p14="http://schemas.microsoft.com/office/powerpoint/2010/main" val="9271298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EE82BAE6-08BD-144A-B310-A0B29FC2D1DF}" type="slidenum">
              <a:rPr lang="en-GB">
                <a:solidFill>
                  <a:srgbClr val="000000"/>
                </a:solidFill>
                <a:latin typeface="Times New Roman" charset="0"/>
              </a:rPr>
              <a:pPr/>
              <a:t>62</a:t>
            </a:fld>
            <a:endParaRPr lang="en-GB">
              <a:solidFill>
                <a:srgbClr val="000000"/>
              </a:solidFill>
              <a:latin typeface="Times New Roman" charset="0"/>
            </a:endParaRPr>
          </a:p>
        </p:txBody>
      </p:sp>
    </p:spTree>
    <p:extLst>
      <p:ext uri="{BB962C8B-B14F-4D97-AF65-F5344CB8AC3E}">
        <p14:creationId xmlns:p14="http://schemas.microsoft.com/office/powerpoint/2010/main" val="18100176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FE7F39B7-289D-564F-9996-B90F7914E366}" type="slidenum">
              <a:rPr lang="en-GB">
                <a:solidFill>
                  <a:srgbClr val="000000"/>
                </a:solidFill>
                <a:latin typeface="Times New Roman" charset="0"/>
              </a:rPr>
              <a:pPr/>
              <a:t>63</a:t>
            </a:fld>
            <a:endParaRPr lang="en-GB">
              <a:solidFill>
                <a:srgbClr val="000000"/>
              </a:solidFill>
              <a:latin typeface="Times New Roman" charset="0"/>
            </a:endParaRPr>
          </a:p>
        </p:txBody>
      </p:sp>
    </p:spTree>
    <p:extLst>
      <p:ext uri="{BB962C8B-B14F-4D97-AF65-F5344CB8AC3E}">
        <p14:creationId xmlns:p14="http://schemas.microsoft.com/office/powerpoint/2010/main" val="13749040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53BDE64-0051-634D-BA30-23281E059FBF}" type="slidenum">
              <a:rPr lang="en-GB">
                <a:solidFill>
                  <a:srgbClr val="000000"/>
                </a:solidFill>
                <a:latin typeface="Times New Roman" charset="0"/>
              </a:rPr>
              <a:pPr/>
              <a:t>64</a:t>
            </a:fld>
            <a:endParaRPr lang="en-GB">
              <a:solidFill>
                <a:srgbClr val="000000"/>
              </a:solidFill>
              <a:latin typeface="Times New Roman" charset="0"/>
            </a:endParaRPr>
          </a:p>
        </p:txBody>
      </p:sp>
    </p:spTree>
    <p:extLst>
      <p:ext uri="{BB962C8B-B14F-4D97-AF65-F5344CB8AC3E}">
        <p14:creationId xmlns:p14="http://schemas.microsoft.com/office/powerpoint/2010/main" val="34429335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62CCEB9F-F029-CA4F-B448-0E1B7583DBBC}" type="slidenum">
              <a:rPr lang="en-GB">
                <a:solidFill>
                  <a:srgbClr val="000000"/>
                </a:solidFill>
                <a:latin typeface="Times New Roman" charset="0"/>
              </a:rPr>
              <a:pPr/>
              <a:t>65</a:t>
            </a:fld>
            <a:endParaRPr lang="en-GB">
              <a:solidFill>
                <a:srgbClr val="000000"/>
              </a:solidFill>
              <a:latin typeface="Times New Roman" charset="0"/>
            </a:endParaRPr>
          </a:p>
        </p:txBody>
      </p:sp>
    </p:spTree>
    <p:extLst>
      <p:ext uri="{BB962C8B-B14F-4D97-AF65-F5344CB8AC3E}">
        <p14:creationId xmlns:p14="http://schemas.microsoft.com/office/powerpoint/2010/main" val="6094156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80DCAD6-71B0-634A-9ED3-A724CF54CE11}" type="slidenum">
              <a:rPr lang="en-GB">
                <a:solidFill>
                  <a:srgbClr val="000000"/>
                </a:solidFill>
                <a:latin typeface="Times New Roman" charset="0"/>
              </a:rPr>
              <a:pPr/>
              <a:t>66</a:t>
            </a:fld>
            <a:endParaRPr lang="en-GB">
              <a:solidFill>
                <a:srgbClr val="000000"/>
              </a:solidFill>
              <a:latin typeface="Times New Roman" charset="0"/>
            </a:endParaRPr>
          </a:p>
        </p:txBody>
      </p:sp>
    </p:spTree>
    <p:extLst>
      <p:ext uri="{BB962C8B-B14F-4D97-AF65-F5344CB8AC3E}">
        <p14:creationId xmlns:p14="http://schemas.microsoft.com/office/powerpoint/2010/main" val="42798214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20688" y="4211960"/>
            <a:ext cx="5486400" cy="4114800"/>
          </a:xfrm>
        </p:spPr>
        <p:txBody>
          <a:bodyPr/>
          <a:lstStyle/>
          <a:p>
            <a:endParaRPr lang="en-GB" dirty="0" smtClean="0"/>
          </a:p>
        </p:txBody>
      </p:sp>
      <p:sp>
        <p:nvSpPr>
          <p:cNvPr id="4" name="Slide Number Placeholder 3"/>
          <p:cNvSpPr>
            <a:spLocks noGrp="1"/>
          </p:cNvSpPr>
          <p:nvPr>
            <p:ph type="sldNum" sz="quarter" idx="10"/>
          </p:nvPr>
        </p:nvSpPr>
        <p:spPr/>
        <p:txBody>
          <a:bodyPr/>
          <a:lstStyle/>
          <a:p>
            <a:fld id="{F940731C-79FE-42FE-86EC-52188402A4DB}" type="slidenum">
              <a:rPr lang="en-US" smtClean="0"/>
              <a:pPr/>
              <a:t>67</a:t>
            </a:fld>
            <a:endParaRPr lang="en-US"/>
          </a:p>
        </p:txBody>
      </p:sp>
    </p:spTree>
    <p:extLst>
      <p:ext uri="{BB962C8B-B14F-4D97-AF65-F5344CB8AC3E}">
        <p14:creationId xmlns:p14="http://schemas.microsoft.com/office/powerpoint/2010/main" val="26295552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68</a:t>
            </a:fld>
            <a:endParaRPr lang="en-US"/>
          </a:p>
        </p:txBody>
      </p:sp>
    </p:spTree>
    <p:extLst>
      <p:ext uri="{BB962C8B-B14F-4D97-AF65-F5344CB8AC3E}">
        <p14:creationId xmlns:p14="http://schemas.microsoft.com/office/powerpoint/2010/main" val="11958385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69</a:t>
            </a:fld>
            <a:endParaRPr lang="en-US"/>
          </a:p>
        </p:txBody>
      </p:sp>
    </p:spTree>
    <p:extLst>
      <p:ext uri="{BB962C8B-B14F-4D97-AF65-F5344CB8AC3E}">
        <p14:creationId xmlns:p14="http://schemas.microsoft.com/office/powerpoint/2010/main" val="37833298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70</a:t>
            </a:fld>
            <a:endParaRPr lang="en-US"/>
          </a:p>
        </p:txBody>
      </p:sp>
    </p:spTree>
    <p:extLst>
      <p:ext uri="{BB962C8B-B14F-4D97-AF65-F5344CB8AC3E}">
        <p14:creationId xmlns:p14="http://schemas.microsoft.com/office/powerpoint/2010/main" val="49314459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71</a:t>
            </a:fld>
            <a:endParaRPr lang="en-US"/>
          </a:p>
        </p:txBody>
      </p:sp>
    </p:spTree>
    <p:extLst>
      <p:ext uri="{BB962C8B-B14F-4D97-AF65-F5344CB8AC3E}">
        <p14:creationId xmlns:p14="http://schemas.microsoft.com/office/powerpoint/2010/main" val="27327675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72</a:t>
            </a:fld>
            <a:endParaRPr lang="en-US"/>
          </a:p>
        </p:txBody>
      </p:sp>
    </p:spTree>
    <p:extLst>
      <p:ext uri="{BB962C8B-B14F-4D97-AF65-F5344CB8AC3E}">
        <p14:creationId xmlns:p14="http://schemas.microsoft.com/office/powerpoint/2010/main" val="27958784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most straightforward.</a:t>
            </a:r>
          </a:p>
          <a:p>
            <a:r>
              <a:rPr lang="en-GB" dirty="0" smtClean="0"/>
              <a:t>Our reference list appears at the end of your submission</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73</a:t>
            </a:fld>
            <a:endParaRPr lang="en-US"/>
          </a:p>
        </p:txBody>
      </p:sp>
    </p:spTree>
    <p:extLst>
      <p:ext uri="{BB962C8B-B14F-4D97-AF65-F5344CB8AC3E}">
        <p14:creationId xmlns:p14="http://schemas.microsoft.com/office/powerpoint/2010/main" val="17839566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little more complex but the same format still applies</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74</a:t>
            </a:fld>
            <a:endParaRPr lang="en-US"/>
          </a:p>
        </p:txBody>
      </p:sp>
    </p:spTree>
    <p:extLst>
      <p:ext uri="{BB962C8B-B14F-4D97-AF65-F5344CB8AC3E}">
        <p14:creationId xmlns:p14="http://schemas.microsoft.com/office/powerpoint/2010/main" val="30912242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Just checking everyone’s awake – the quotation is as fictional as one of Austen’s novels!</a:t>
            </a:r>
          </a:p>
          <a:p>
            <a:r>
              <a:rPr lang="en-GB" dirty="0" smtClean="0"/>
              <a:t>Ephemeral – hence the date.</a:t>
            </a:r>
          </a:p>
          <a:p>
            <a:r>
              <a:rPr lang="en-GB" dirty="0" smtClean="0"/>
              <a:t>Avoid commercial sites </a:t>
            </a:r>
            <a:r>
              <a:rPr lang="en-GB" dirty="0" err="1" smtClean="0"/>
              <a:t>BusinessBalls</a:t>
            </a:r>
            <a:r>
              <a:rPr lang="en-GB" dirty="0" smtClean="0"/>
              <a:t> </a:t>
            </a:r>
            <a:r>
              <a:rPr lang="en-GB" dirty="0" err="1" smtClean="0"/>
              <a:t>etc</a:t>
            </a:r>
            <a:r>
              <a:rPr lang="en-GB" dirty="0" smtClean="0"/>
              <a:t> – always seek out the primary source</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75</a:t>
            </a:fld>
            <a:endParaRPr lang="en-US"/>
          </a:p>
        </p:txBody>
      </p:sp>
    </p:spTree>
    <p:extLst>
      <p:ext uri="{BB962C8B-B14F-4D97-AF65-F5344CB8AC3E}">
        <p14:creationId xmlns:p14="http://schemas.microsoft.com/office/powerpoint/2010/main" val="39366220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76</a:t>
            </a:fld>
            <a:endParaRPr lang="en-US"/>
          </a:p>
        </p:txBody>
      </p:sp>
    </p:spTree>
    <p:extLst>
      <p:ext uri="{BB962C8B-B14F-4D97-AF65-F5344CB8AC3E}">
        <p14:creationId xmlns:p14="http://schemas.microsoft.com/office/powerpoint/2010/main" val="9663483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Always attempt to refer to the primary source</a:t>
            </a:r>
          </a:p>
          <a:p>
            <a:r>
              <a:rPr lang="en-GB" dirty="0" smtClean="0"/>
              <a:t>When in doubt – confer with your</a:t>
            </a:r>
            <a:r>
              <a:rPr lang="en-GB" baseline="0" dirty="0" smtClean="0"/>
              <a:t> tutor</a:t>
            </a:r>
          </a:p>
          <a:p>
            <a:r>
              <a:rPr lang="en-GB" baseline="0" dirty="0" smtClean="0"/>
              <a:t>Check those on-line assets available to you also</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77</a:t>
            </a:fld>
            <a:endParaRPr lang="en-US"/>
          </a:p>
        </p:txBody>
      </p:sp>
    </p:spTree>
    <p:extLst>
      <p:ext uri="{BB962C8B-B14F-4D97-AF65-F5344CB8AC3E}">
        <p14:creationId xmlns:p14="http://schemas.microsoft.com/office/powerpoint/2010/main" val="16623858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78</a:t>
            </a:fld>
            <a:endParaRPr lang="en-US"/>
          </a:p>
        </p:txBody>
      </p:sp>
    </p:spTree>
    <p:extLst>
      <p:ext uri="{BB962C8B-B14F-4D97-AF65-F5344CB8AC3E}">
        <p14:creationId xmlns:p14="http://schemas.microsoft.com/office/powerpoint/2010/main" val="381505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e.reynolds@ydds.pcydds.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mailto:e.wilson@tsd.uwtsd.ac.uk" TargetMode="External"/><Relationship Id="rId5" Type="http://schemas.openxmlformats.org/officeDocument/2006/relationships/hyperlink" Target="mailto:l.m.harris@ydds.pcydds.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ccwales.org.uk/edrms/98873/" TargetMode="External"/><Relationship Id="rId2" Type="http://schemas.openxmlformats.org/officeDocument/2006/relationships/hyperlink" Target="http://www.cgcymru.org.uk/edrms/98874/"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www.google.co.uk/url?sa=i&amp;source=images&amp;cd=&amp;cad=rja&amp;docid=4_QWXZPQiozt9M&amp;tbnid=OyQieYDTI7m7NM:&amp;ved=0CAgQjRwwAA&amp;url=http://edexcelcreativenewmedia.ning.com/profiles/blogs/reflective-logs-supporting&amp;ei=Uod-Udv-DojbOvvBgJgG&amp;psig=AFQjCNGAJcycO1ZTYiXhVyybXo1g8d0gNg&amp;ust=1367333074283277"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412776"/>
            <a:ext cx="8640960" cy="4001095"/>
          </a:xfrm>
          <a:prstGeom prst="rect">
            <a:avLst/>
          </a:prstGeom>
          <a:noFill/>
        </p:spPr>
        <p:txBody>
          <a:bodyPr wrap="square" rtlCol="0">
            <a:spAutoFit/>
          </a:bodyPr>
          <a:lstStyle/>
          <a:p>
            <a:pPr algn="ct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smtClean="0">
                <a:solidFill>
                  <a:schemeClr val="bg1"/>
                </a:solidFill>
                <a:latin typeface="Arial"/>
                <a:cs typeface="+mj-cs"/>
              </a:rPr>
              <a:t>Cymru</a:t>
            </a:r>
            <a:r>
              <a:rPr lang="en-GB" sz="2800" b="1" kern="0" dirty="0" smtClean="0">
                <a:solidFill>
                  <a:schemeClr val="bg1"/>
                </a:solidFill>
                <a:latin typeface="Arial"/>
                <a:cs typeface="+mj-cs"/>
              </a:rPr>
              <a:t> </a:t>
            </a:r>
            <a:r>
              <a:rPr lang="en-GB" sz="2800" b="1" kern="0" dirty="0">
                <a:solidFill>
                  <a:schemeClr val="bg1"/>
                </a:solidFill>
                <a:latin typeface="Arial"/>
                <a:cs typeface="+mj-cs"/>
              </a:rPr>
              <a:t>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smtClean="0">
                <a:solidFill>
                  <a:schemeClr val="bg1"/>
                </a:solidFill>
                <a:latin typeface="Arial"/>
                <a:cs typeface="+mj-cs"/>
              </a:rPr>
              <a:t>Welcome </a:t>
            </a:r>
            <a:r>
              <a:rPr lang="en-GB" sz="2800" b="1" i="1" kern="0" dirty="0">
                <a:solidFill>
                  <a:schemeClr val="bg1"/>
                </a:solidFill>
                <a:latin typeface="Arial"/>
                <a:cs typeface="+mj-cs"/>
              </a:rPr>
              <a:t>to the University of </a:t>
            </a:r>
            <a:r>
              <a:rPr lang="en-GB" sz="2800" b="1" i="1" kern="0" dirty="0" smtClean="0">
                <a:solidFill>
                  <a:schemeClr val="bg1"/>
                </a:solidFill>
                <a:latin typeface="Arial"/>
                <a:cs typeface="+mj-cs"/>
              </a:rPr>
              <a:t>Wales</a:t>
            </a:r>
            <a:r>
              <a:rPr lang="en-GB" sz="2800" b="1" i="1" kern="0" dirty="0">
                <a:solidFill>
                  <a:schemeClr val="bg1"/>
                </a:solidFill>
                <a:latin typeface="Arial"/>
                <a:cs typeface="+mj-cs"/>
              </a:rPr>
              <a:t/>
            </a:r>
            <a:br>
              <a:rPr lang="en-GB" sz="2800" b="1" i="1" kern="0" dirty="0">
                <a:solidFill>
                  <a:schemeClr val="bg1"/>
                </a:solidFill>
                <a:latin typeface="Arial"/>
                <a:cs typeface="+mj-cs"/>
              </a:rPr>
            </a:br>
            <a:r>
              <a:rPr lang="en-GB" sz="2800" b="1" i="1" kern="0" dirty="0">
                <a:solidFill>
                  <a:schemeClr val="bg1"/>
                </a:solidFill>
                <a:latin typeface="Arial"/>
                <a:cs typeface="+mj-cs"/>
              </a:rPr>
              <a:t>Trinity Saint </a:t>
            </a:r>
            <a:r>
              <a:rPr lang="en-GB" sz="2800" b="1" i="1" kern="0" dirty="0" smtClean="0">
                <a:solidFill>
                  <a:schemeClr val="bg1"/>
                </a:solidFill>
                <a:latin typeface="Arial"/>
                <a:cs typeface="+mj-cs"/>
              </a:rPr>
              <a:t>David</a:t>
            </a:r>
          </a:p>
          <a:p>
            <a:pPr algn="ctr"/>
            <a:endParaRPr lang="en-GB" sz="3000" i="1" kern="0" dirty="0" smtClean="0">
              <a:solidFill>
                <a:schemeClr val="bg1"/>
              </a:solidFill>
              <a:latin typeface="Arial"/>
              <a:cs typeface="+mj-cs"/>
            </a:endParaRPr>
          </a:p>
          <a:p>
            <a:pPr lvl="0" algn="ctr">
              <a:spcBef>
                <a:spcPts val="0"/>
              </a:spcBef>
            </a:pPr>
            <a:r>
              <a:rPr lang="en-GB" sz="2000" kern="0" dirty="0">
                <a:solidFill>
                  <a:schemeClr val="bg1"/>
                </a:solidFill>
                <a:latin typeface="Arial"/>
              </a:rPr>
              <a:t>Dr Elsie C Reynolds</a:t>
            </a:r>
          </a:p>
          <a:p>
            <a:pPr lvl="0" algn="ctr">
              <a:spcBef>
                <a:spcPts val="0"/>
              </a:spcBef>
            </a:pPr>
            <a:r>
              <a:rPr lang="en-GB" sz="2000" kern="0" dirty="0" err="1">
                <a:solidFill>
                  <a:schemeClr val="bg1"/>
                </a:solidFill>
                <a:latin typeface="Arial"/>
              </a:rPr>
              <a:t>Uwch</a:t>
            </a:r>
            <a:r>
              <a:rPr lang="en-GB" sz="2000" kern="0" dirty="0">
                <a:solidFill>
                  <a:schemeClr val="bg1"/>
                </a:solidFill>
                <a:latin typeface="Arial"/>
              </a:rPr>
              <a:t> </a:t>
            </a:r>
            <a:r>
              <a:rPr lang="en-GB" sz="2000" kern="0" dirty="0" err="1">
                <a:solidFill>
                  <a:schemeClr val="bg1"/>
                </a:solidFill>
                <a:latin typeface="Arial"/>
              </a:rPr>
              <a:t>Ddarlithydd</a:t>
            </a:r>
            <a:r>
              <a:rPr lang="en-GB" sz="2000" kern="0" dirty="0">
                <a:solidFill>
                  <a:schemeClr val="bg1"/>
                </a:solidFill>
                <a:latin typeface="Arial"/>
              </a:rPr>
              <a:t> / </a:t>
            </a:r>
            <a:r>
              <a:rPr lang="en-GB" sz="2000" kern="0" dirty="0" err="1" smtClean="0">
                <a:solidFill>
                  <a:schemeClr val="bg1"/>
                </a:solidFill>
                <a:latin typeface="Arial"/>
              </a:rPr>
              <a:t>Cyfarwyddwr</a:t>
            </a:r>
            <a:r>
              <a:rPr lang="en-GB" sz="2000" kern="0" dirty="0" smtClean="0">
                <a:solidFill>
                  <a:schemeClr val="bg1"/>
                </a:solidFill>
                <a:latin typeface="Arial"/>
              </a:rPr>
              <a:t> </a:t>
            </a:r>
            <a:r>
              <a:rPr lang="en-GB" sz="2000" kern="0" dirty="0" err="1">
                <a:solidFill>
                  <a:schemeClr val="bg1"/>
                </a:solidFill>
                <a:latin typeface="Arial"/>
              </a:rPr>
              <a:t>Rhaglen</a:t>
            </a:r>
            <a:endParaRPr lang="en-GB" sz="2000" kern="0" dirty="0">
              <a:solidFill>
                <a:schemeClr val="bg1"/>
              </a:solidFill>
              <a:latin typeface="Arial"/>
            </a:endParaRPr>
          </a:p>
          <a:p>
            <a:pPr lvl="0" algn="ctr">
              <a:spcBef>
                <a:spcPts val="0"/>
              </a:spcBef>
            </a:pPr>
            <a:r>
              <a:rPr lang="en-GB" sz="2000" i="1" kern="0" dirty="0">
                <a:solidFill>
                  <a:schemeClr val="bg1"/>
                </a:solidFill>
                <a:latin typeface="Arial"/>
              </a:rPr>
              <a:t>Senior Lecturer / Programme </a:t>
            </a:r>
            <a:r>
              <a:rPr lang="en-GB" sz="2000" i="1" kern="0" dirty="0" smtClean="0">
                <a:solidFill>
                  <a:schemeClr val="bg1"/>
                </a:solidFill>
                <a:latin typeface="Arial"/>
              </a:rPr>
              <a:t>Director</a:t>
            </a:r>
          </a:p>
          <a:p>
            <a:pPr lvl="0" algn="ctr">
              <a:spcBef>
                <a:spcPts val="0"/>
              </a:spcBef>
            </a:pPr>
            <a:endParaRPr lang="en-GB" sz="2000" i="1" kern="0" dirty="0" smtClean="0">
              <a:solidFill>
                <a:schemeClr val="bg1"/>
              </a:solidFill>
              <a:latin typeface="Arial"/>
            </a:endParaRPr>
          </a:p>
          <a:p>
            <a:pPr lvl="0" algn="ctr">
              <a:spcBef>
                <a:spcPts val="0"/>
              </a:spcBef>
            </a:pPr>
            <a:r>
              <a:rPr lang="en-GB" sz="2000" i="1" kern="0" dirty="0" err="1">
                <a:solidFill>
                  <a:schemeClr val="bg1"/>
                </a:solidFill>
                <a:latin typeface="Arial"/>
              </a:rPr>
              <a:t>Yr</a:t>
            </a:r>
            <a:r>
              <a:rPr lang="en-GB" sz="2000" i="1" kern="0" dirty="0">
                <a:solidFill>
                  <a:schemeClr val="bg1"/>
                </a:solidFill>
                <a:latin typeface="Arial"/>
              </a:rPr>
              <a:t> </a:t>
            </a:r>
            <a:r>
              <a:rPr lang="en-GB" sz="2000" i="1" kern="0" dirty="0" err="1">
                <a:solidFill>
                  <a:schemeClr val="bg1"/>
                </a:solidFill>
                <a:latin typeface="Arial"/>
              </a:rPr>
              <a:t>Athro</a:t>
            </a:r>
            <a:r>
              <a:rPr lang="en-GB" sz="2000" i="1" kern="0" dirty="0">
                <a:solidFill>
                  <a:schemeClr val="bg1"/>
                </a:solidFill>
                <a:latin typeface="Arial"/>
              </a:rPr>
              <a:t> </a:t>
            </a:r>
            <a:r>
              <a:rPr lang="en-GB" sz="2000" i="1" kern="0" dirty="0" smtClean="0">
                <a:solidFill>
                  <a:schemeClr val="bg1"/>
                </a:solidFill>
                <a:latin typeface="Arial"/>
              </a:rPr>
              <a:t>/ Professor  </a:t>
            </a:r>
            <a:r>
              <a:rPr lang="en-GB" sz="2000" i="1" kern="0" dirty="0">
                <a:solidFill>
                  <a:schemeClr val="bg1"/>
                </a:solidFill>
                <a:latin typeface="Arial"/>
              </a:rPr>
              <a:t>Liz </a:t>
            </a:r>
            <a:r>
              <a:rPr lang="en-GB" sz="2000" i="1" kern="0" dirty="0" smtClean="0">
                <a:solidFill>
                  <a:schemeClr val="bg1"/>
                </a:solidFill>
                <a:latin typeface="Arial"/>
              </a:rPr>
              <a:t>Wilson</a:t>
            </a:r>
          </a:p>
          <a:p>
            <a:pPr lvl="0" algn="ctr">
              <a:spcBef>
                <a:spcPts val="0"/>
              </a:spcBef>
            </a:pPr>
            <a:r>
              <a:rPr lang="en-GB" sz="2000" i="1" kern="0" dirty="0" err="1" smtClean="0">
                <a:solidFill>
                  <a:schemeClr val="bg1"/>
                </a:solidFill>
                <a:latin typeface="Arial"/>
              </a:rPr>
              <a:t>Pennaeth</a:t>
            </a:r>
            <a:r>
              <a:rPr lang="en-GB" sz="2000" i="1" kern="0" dirty="0" smtClean="0">
                <a:solidFill>
                  <a:schemeClr val="bg1"/>
                </a:solidFill>
                <a:latin typeface="Arial"/>
              </a:rPr>
              <a:t> – </a:t>
            </a:r>
            <a:r>
              <a:rPr lang="en-GB" sz="2000" i="1" kern="0" dirty="0" err="1" smtClean="0">
                <a:solidFill>
                  <a:schemeClr val="bg1"/>
                </a:solidFill>
                <a:latin typeface="Arial"/>
              </a:rPr>
              <a:t>Athrofa</a:t>
            </a:r>
            <a:r>
              <a:rPr lang="en-GB" sz="2000" i="1" kern="0" dirty="0" smtClean="0">
                <a:solidFill>
                  <a:schemeClr val="bg1"/>
                </a:solidFill>
                <a:latin typeface="Arial"/>
              </a:rPr>
              <a:t> </a:t>
            </a:r>
            <a:r>
              <a:rPr lang="en-GB" sz="2000" i="1" kern="0" dirty="0" err="1" smtClean="0">
                <a:solidFill>
                  <a:schemeClr val="bg1"/>
                </a:solidFill>
                <a:latin typeface="Arial"/>
              </a:rPr>
              <a:t>Cymru</a:t>
            </a:r>
            <a:r>
              <a:rPr lang="en-GB" sz="2000" i="1" kern="0" dirty="0" smtClean="0">
                <a:solidFill>
                  <a:schemeClr val="bg1"/>
                </a:solidFill>
                <a:latin typeface="Arial"/>
              </a:rPr>
              <a:t> </a:t>
            </a:r>
            <a:r>
              <a:rPr lang="en-GB" sz="2000" i="1" kern="0" dirty="0" err="1" smtClean="0">
                <a:solidFill>
                  <a:schemeClr val="bg1"/>
                </a:solidFill>
                <a:latin typeface="Arial"/>
              </a:rPr>
              <a:t>Dysgu</a:t>
            </a:r>
            <a:r>
              <a:rPr lang="en-GB" sz="2000" i="1" kern="0" dirty="0" smtClean="0">
                <a:solidFill>
                  <a:schemeClr val="bg1"/>
                </a:solidFill>
                <a:latin typeface="Arial"/>
              </a:rPr>
              <a:t> </a:t>
            </a:r>
            <a:r>
              <a:rPr lang="en-GB" sz="2000" i="1" kern="0" dirty="0" err="1" smtClean="0">
                <a:solidFill>
                  <a:schemeClr val="bg1"/>
                </a:solidFill>
                <a:latin typeface="Arial"/>
              </a:rPr>
              <a:t>Seiliedig</a:t>
            </a:r>
            <a:r>
              <a:rPr lang="en-GB" sz="2000" i="1" kern="0" dirty="0" smtClean="0">
                <a:solidFill>
                  <a:schemeClr val="bg1"/>
                </a:solidFill>
                <a:latin typeface="Arial"/>
              </a:rPr>
              <a:t> </a:t>
            </a:r>
            <a:r>
              <a:rPr lang="en-GB" sz="2000" i="1" kern="0" dirty="0" err="1" smtClean="0">
                <a:solidFill>
                  <a:schemeClr val="bg1"/>
                </a:solidFill>
                <a:latin typeface="Arial"/>
              </a:rPr>
              <a:t>ar</a:t>
            </a:r>
            <a:r>
              <a:rPr lang="en-GB" sz="2000" i="1" kern="0" dirty="0" smtClean="0">
                <a:solidFill>
                  <a:schemeClr val="bg1"/>
                </a:solidFill>
                <a:latin typeface="Arial"/>
              </a:rPr>
              <a:t> </a:t>
            </a:r>
            <a:r>
              <a:rPr lang="en-GB" sz="2000" i="1" kern="0" dirty="0" err="1" smtClean="0">
                <a:solidFill>
                  <a:schemeClr val="bg1"/>
                </a:solidFill>
                <a:latin typeface="Arial"/>
              </a:rPr>
              <a:t>Waith</a:t>
            </a:r>
            <a:endParaRPr lang="en-GB" sz="2000" i="1" kern="0" dirty="0" smtClean="0">
              <a:solidFill>
                <a:schemeClr val="bg1"/>
              </a:solidFill>
              <a:latin typeface="Arial"/>
            </a:endParaRPr>
          </a:p>
          <a:p>
            <a:pPr lvl="0" algn="ctr">
              <a:spcBef>
                <a:spcPts val="0"/>
              </a:spcBef>
            </a:pPr>
            <a:r>
              <a:rPr lang="en-GB" sz="2000" i="1" kern="0" dirty="0" smtClean="0">
                <a:solidFill>
                  <a:schemeClr val="bg1"/>
                </a:solidFill>
                <a:latin typeface="Arial"/>
              </a:rPr>
              <a:t>Head – Wales Institute for Work-based Learning</a:t>
            </a:r>
          </a:p>
        </p:txBody>
      </p:sp>
    </p:spTree>
    <p:extLst>
      <p:ext uri="{BB962C8B-B14F-4D97-AF65-F5344CB8AC3E}">
        <p14:creationId xmlns:p14="http://schemas.microsoft.com/office/powerpoint/2010/main" val="42904130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dirty="0" err="1" smtClean="0"/>
              <a:t>Gwybodaeth</a:t>
            </a:r>
            <a:r>
              <a:rPr lang="en-GB" sz="3600" dirty="0" smtClean="0"/>
              <a:t> am y </a:t>
            </a:r>
            <a:r>
              <a:rPr lang="en-GB" sz="3600" dirty="0" err="1" smtClean="0"/>
              <a:t>Brifysgol</a:t>
            </a:r>
            <a:r>
              <a:rPr lang="en-GB" sz="3600" dirty="0" smtClean="0"/>
              <a:t> -</a:t>
            </a:r>
            <a:r>
              <a:rPr lang="en-GB" sz="3600" i="1" dirty="0" smtClean="0"/>
              <a:t>Information about the University</a:t>
            </a:r>
            <a:endParaRPr lang="en-GB" sz="3600" i="1" dirty="0"/>
          </a:p>
        </p:txBody>
      </p:sp>
      <p:sp>
        <p:nvSpPr>
          <p:cNvPr id="3" name="Content Placeholder 2"/>
          <p:cNvSpPr>
            <a:spLocks noGrp="1"/>
          </p:cNvSpPr>
          <p:nvPr>
            <p:ph sz="half" idx="2"/>
          </p:nvPr>
        </p:nvSpPr>
        <p:spPr>
          <a:xfrm>
            <a:off x="539552" y="1556792"/>
            <a:ext cx="4680520" cy="4023296"/>
          </a:xfrm>
        </p:spPr>
        <p:txBody>
          <a:bodyPr/>
          <a:lstStyle/>
          <a:p>
            <a:pPr>
              <a:spcBef>
                <a:spcPts val="0"/>
              </a:spcBef>
            </a:pPr>
            <a:r>
              <a:rPr lang="en-GB" sz="2000" dirty="0" err="1" smtClean="0"/>
              <a:t>Campysau</a:t>
            </a:r>
            <a:r>
              <a:rPr lang="en-GB" sz="2000" dirty="0" smtClean="0"/>
              <a:t>: / </a:t>
            </a:r>
            <a:r>
              <a:rPr lang="en-GB" sz="2000" i="1" dirty="0" smtClean="0"/>
              <a:t>Campuses</a:t>
            </a:r>
            <a:r>
              <a:rPr lang="en-GB" sz="2000" dirty="0" smtClean="0"/>
              <a:t>: </a:t>
            </a:r>
            <a:r>
              <a:rPr lang="en-GB" sz="2000" dirty="0" err="1" smtClean="0"/>
              <a:t>Caerfyrddin</a:t>
            </a:r>
            <a:r>
              <a:rPr lang="en-GB" sz="2000" dirty="0" smtClean="0"/>
              <a:t> / Carmarthen; </a:t>
            </a:r>
            <a:r>
              <a:rPr lang="en-GB" sz="2000" dirty="0" err="1" smtClean="0"/>
              <a:t>Llambed</a:t>
            </a:r>
            <a:r>
              <a:rPr lang="en-GB" sz="2000" dirty="0" smtClean="0"/>
              <a:t> /  </a:t>
            </a:r>
            <a:r>
              <a:rPr lang="en-GB" sz="2000" i="1" dirty="0" err="1" smtClean="0"/>
              <a:t>Lampeter</a:t>
            </a:r>
            <a:r>
              <a:rPr lang="en-GB" sz="2000" i="1" dirty="0" smtClean="0"/>
              <a:t>;</a:t>
            </a:r>
            <a:r>
              <a:rPr lang="en-GB" sz="2000" dirty="0" smtClean="0"/>
              <a:t>  </a:t>
            </a:r>
            <a:r>
              <a:rPr lang="en-GB" sz="2000" dirty="0" err="1" smtClean="0"/>
              <a:t>Abertawe</a:t>
            </a:r>
            <a:r>
              <a:rPr lang="en-GB" sz="2000" dirty="0" smtClean="0"/>
              <a:t> / </a:t>
            </a:r>
            <a:r>
              <a:rPr lang="en-GB" sz="2000" i="1" dirty="0" smtClean="0"/>
              <a:t>Swansea</a:t>
            </a:r>
            <a:r>
              <a:rPr lang="en-GB" sz="2000" dirty="0" smtClean="0"/>
              <a:t>; </a:t>
            </a:r>
            <a:r>
              <a:rPr lang="en-GB" sz="2000" dirty="0" err="1" smtClean="0"/>
              <a:t>Caerdydd</a:t>
            </a:r>
            <a:r>
              <a:rPr lang="en-GB" sz="2000" dirty="0" smtClean="0"/>
              <a:t> /  </a:t>
            </a:r>
            <a:r>
              <a:rPr lang="en-GB" sz="2000" i="1" dirty="0" smtClean="0"/>
              <a:t>Cardiff</a:t>
            </a:r>
            <a:r>
              <a:rPr lang="en-GB" sz="2000" dirty="0" smtClean="0"/>
              <a:t> (WIAV); </a:t>
            </a:r>
            <a:r>
              <a:rPr lang="en-GB" sz="2000" dirty="0" err="1" smtClean="0"/>
              <a:t>Llundain</a:t>
            </a:r>
            <a:r>
              <a:rPr lang="en-GB" sz="2000" dirty="0" smtClean="0"/>
              <a:t> / </a:t>
            </a:r>
            <a:r>
              <a:rPr lang="en-GB" sz="2000" i="1" dirty="0" smtClean="0"/>
              <a:t>London</a:t>
            </a:r>
          </a:p>
          <a:p>
            <a:pPr>
              <a:spcBef>
                <a:spcPts val="0"/>
              </a:spcBef>
            </a:pPr>
            <a:r>
              <a:rPr lang="en-GB" sz="2000" dirty="0" smtClean="0"/>
              <a:t>Sector </a:t>
            </a:r>
            <a:r>
              <a:rPr lang="en-GB" sz="2000" dirty="0" err="1" smtClean="0"/>
              <a:t>Ddeuol</a:t>
            </a:r>
            <a:r>
              <a:rPr lang="en-GB" sz="2000" dirty="0" smtClean="0"/>
              <a:t>  / </a:t>
            </a:r>
            <a:r>
              <a:rPr lang="en-GB" sz="2000" i="1" dirty="0" smtClean="0"/>
              <a:t>Dual sector</a:t>
            </a:r>
          </a:p>
          <a:p>
            <a:pPr>
              <a:spcBef>
                <a:spcPts val="0"/>
              </a:spcBef>
            </a:pPr>
            <a:r>
              <a:rPr lang="en-GB" sz="2000" dirty="0" err="1" smtClean="0"/>
              <a:t>Pwysigrwydd</a:t>
            </a:r>
            <a:r>
              <a:rPr lang="en-GB" sz="2000" dirty="0" smtClean="0"/>
              <a:t> </a:t>
            </a:r>
            <a:r>
              <a:rPr lang="en-GB" sz="2000" dirty="0" err="1" smtClean="0"/>
              <a:t>darpariaeth</a:t>
            </a:r>
            <a:r>
              <a:rPr lang="en-GB" sz="2000" dirty="0" smtClean="0"/>
              <a:t> </a:t>
            </a:r>
            <a:r>
              <a:rPr lang="en-GB" sz="2000" dirty="0" err="1" smtClean="0"/>
              <a:t>dysgu</a:t>
            </a:r>
            <a:r>
              <a:rPr lang="en-GB" sz="2000" dirty="0" smtClean="0"/>
              <a:t> </a:t>
            </a:r>
            <a:r>
              <a:rPr lang="en-GB" sz="2000" dirty="0" err="1" smtClean="0"/>
              <a:t>seiliedig</a:t>
            </a:r>
            <a:r>
              <a:rPr lang="en-GB" sz="2000" dirty="0" smtClean="0"/>
              <a:t> </a:t>
            </a:r>
            <a:r>
              <a:rPr lang="en-GB" sz="2000" dirty="0" err="1" smtClean="0"/>
              <a:t>ar</a:t>
            </a:r>
            <a:r>
              <a:rPr lang="en-GB" sz="2000" dirty="0" smtClean="0"/>
              <a:t> </a:t>
            </a:r>
            <a:r>
              <a:rPr lang="en-GB" sz="2000" dirty="0" err="1" smtClean="0"/>
              <a:t>waith</a:t>
            </a:r>
            <a:r>
              <a:rPr lang="en-GB" sz="2000" dirty="0" smtClean="0"/>
              <a:t> a </a:t>
            </a:r>
            <a:r>
              <a:rPr lang="en-GB" sz="2000" dirty="0" err="1" smtClean="0"/>
              <a:t>hawliau</a:t>
            </a:r>
            <a:r>
              <a:rPr lang="en-GB" sz="2000" dirty="0" smtClean="0"/>
              <a:t> </a:t>
            </a:r>
            <a:r>
              <a:rPr lang="en-GB" sz="2000" dirty="0" err="1" smtClean="0"/>
              <a:t>dysgwyr</a:t>
            </a:r>
            <a:r>
              <a:rPr lang="en-GB" sz="2000" dirty="0" smtClean="0"/>
              <a:t> / </a:t>
            </a:r>
            <a:r>
              <a:rPr lang="en-GB" sz="2000" i="1" dirty="0" smtClean="0"/>
              <a:t>Importance of work-based learning provision and your entitlements as a student</a:t>
            </a:r>
          </a:p>
          <a:p>
            <a:r>
              <a:rPr lang="en-GB" sz="2000" dirty="0" smtClean="0"/>
              <a:t>www.ydds.ac.uk / www.tsd.ac.uk</a:t>
            </a:r>
          </a:p>
          <a:p>
            <a:endParaRPr lang="en-GB" dirty="0" smtClean="0"/>
          </a:p>
          <a:p>
            <a:endParaRPr lang="en-GB" dirty="0"/>
          </a:p>
        </p:txBody>
      </p:sp>
      <p:pic>
        <p:nvPicPr>
          <p:cNvPr id="1028" name="Picture 4"/>
          <p:cNvPicPr>
            <a:picLocks noChangeAspect="1" noChangeArrowheads="1"/>
          </p:cNvPicPr>
          <p:nvPr/>
        </p:nvPicPr>
        <p:blipFill>
          <a:blip cstate="print">
            <a:extLst>
              <a:ext uri="{28A0092B-C50C-407E-A947-70E740481C1C}">
                <a14:useLocalDpi xmlns:a14="http://schemas.microsoft.com/office/drawing/2010/main"/>
              </a:ext>
            </a:extLst>
          </a:blip>
          <a:srcRect/>
          <a:stretch>
            <a:fillRect/>
          </a:stretch>
        </p:blipFill>
        <p:spPr bwMode="auto">
          <a:xfrm>
            <a:off x="7092280" y="4671982"/>
            <a:ext cx="1656926" cy="74329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 name="Picture 2" descr="C:\Users\e.wilson\AppData\Local\Microsoft\Windows\Temporary Internet Files\Content.Outlook\NR8DDGLP\Coleg ceredigion logo.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350426" y="4653136"/>
            <a:ext cx="1440952" cy="762140"/>
          </a:xfrm>
          <a:prstGeom prst="rect">
            <a:avLst/>
          </a:prstGeom>
          <a:noFill/>
          <a:extLst>
            <a:ext uri="{909E8E84-426E-40dd-AFC4-6F175D3DCCD1}">
              <a14:hiddenFill xmlns="" xmlns:a14="http://schemas.microsoft.com/office/drawing/2010/main">
                <a:solidFill>
                  <a:srgbClr val="FFFFFF"/>
                </a:solidFill>
              </a14:hiddenFill>
            </a:ext>
          </a:extLst>
        </p:spPr>
      </p:pic>
      <p:pic>
        <p:nvPicPr>
          <p:cNvPr id="11" name="Picture 3"/>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5651328" y="2931288"/>
            <a:ext cx="1440952" cy="88479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2" name="Picture 5"/>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593833" y="3212976"/>
            <a:ext cx="1341949" cy="113692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4" name="Picture 3" descr="UWTSD Logo.jpg"/>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87878" y="1628800"/>
            <a:ext cx="3187865" cy="1114808"/>
          </a:xfrm>
          <a:prstGeom prst="rect">
            <a:avLst/>
          </a:prstGeom>
        </p:spPr>
      </p:pic>
    </p:spTree>
    <p:extLst>
      <p:ext uri="{BB962C8B-B14F-4D97-AF65-F5344CB8AC3E}">
        <p14:creationId xmlns:p14="http://schemas.microsoft.com/office/powerpoint/2010/main" val="13546761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85728"/>
            <a:ext cx="8858280" cy="1143000"/>
          </a:xfrm>
        </p:spPr>
        <p:txBody>
          <a:bodyPr/>
          <a:lstStyle/>
          <a:p>
            <a:pPr algn="l"/>
            <a:r>
              <a:rPr lang="en-GB" sz="2800" dirty="0" err="1" smtClean="0"/>
              <a:t>Cysylltiadau</a:t>
            </a:r>
            <a:r>
              <a:rPr lang="en-GB" sz="2800" dirty="0" smtClean="0"/>
              <a:t> </a:t>
            </a:r>
            <a:r>
              <a:rPr lang="en-GB" sz="2800" dirty="0" err="1" smtClean="0"/>
              <a:t>allweddol</a:t>
            </a:r>
            <a:r>
              <a:rPr lang="en-GB" sz="2800" dirty="0" smtClean="0"/>
              <a:t> </a:t>
            </a:r>
            <a:r>
              <a:rPr lang="en-GB" sz="2800" dirty="0" err="1" smtClean="0"/>
              <a:t>ar</a:t>
            </a:r>
            <a:r>
              <a:rPr lang="en-GB" sz="2800" dirty="0" smtClean="0"/>
              <a:t> </a:t>
            </a:r>
            <a:r>
              <a:rPr lang="en-GB" sz="2800" dirty="0" err="1" smtClean="0"/>
              <a:t>gyfer</a:t>
            </a:r>
            <a:r>
              <a:rPr lang="en-GB" sz="2800" dirty="0" smtClean="0"/>
              <a:t> </a:t>
            </a:r>
            <a:r>
              <a:rPr lang="en-GB" sz="2800" dirty="0" err="1" smtClean="0"/>
              <a:t>eich</a:t>
            </a:r>
            <a:r>
              <a:rPr lang="en-GB" sz="2800" dirty="0" smtClean="0"/>
              <a:t> </a:t>
            </a:r>
            <a:r>
              <a:rPr lang="en-GB" sz="2800" dirty="0" err="1" smtClean="0"/>
              <a:t>rhaglen</a:t>
            </a:r>
            <a:r>
              <a:rPr lang="en-GB" sz="2800" dirty="0" smtClean="0"/>
              <a:t> </a:t>
            </a:r>
            <a:br>
              <a:rPr lang="en-GB" sz="2800" dirty="0" smtClean="0"/>
            </a:br>
            <a:r>
              <a:rPr lang="en-GB" sz="2800" i="1" dirty="0" smtClean="0"/>
              <a:t>Key staff contacts for your programme</a:t>
            </a:r>
            <a:endParaRPr lang="en-GB" sz="2800" i="1" dirty="0"/>
          </a:p>
        </p:txBody>
      </p:sp>
      <p:sp>
        <p:nvSpPr>
          <p:cNvPr id="3" name="Content Placeholder 2"/>
          <p:cNvSpPr>
            <a:spLocks noGrp="1"/>
          </p:cNvSpPr>
          <p:nvPr>
            <p:ph idx="1"/>
          </p:nvPr>
        </p:nvSpPr>
        <p:spPr>
          <a:xfrm>
            <a:off x="323528" y="1412776"/>
            <a:ext cx="8424936" cy="4395192"/>
          </a:xfrm>
        </p:spPr>
        <p:txBody>
          <a:bodyPr>
            <a:normAutofit lnSpcReduction="10000"/>
          </a:bodyPr>
          <a:lstStyle/>
          <a:p>
            <a:pPr marL="0" indent="0">
              <a:buNone/>
            </a:pPr>
            <a:r>
              <a:rPr lang="en-GB" sz="2400" b="1" dirty="0" smtClean="0">
                <a:solidFill>
                  <a:schemeClr val="accent6">
                    <a:lumMod val="75000"/>
                  </a:schemeClr>
                </a:solidFill>
              </a:rPr>
              <a:t>Dr Elsie Reynolds </a:t>
            </a:r>
            <a:r>
              <a:rPr lang="en-GB" sz="2400" dirty="0" smtClean="0"/>
              <a:t>–</a:t>
            </a:r>
            <a:r>
              <a:rPr lang="en-GB" sz="2400" dirty="0" err="1" smtClean="0"/>
              <a:t>Uwch</a:t>
            </a:r>
            <a:r>
              <a:rPr lang="en-GB" sz="2400" dirty="0" smtClean="0"/>
              <a:t> </a:t>
            </a:r>
            <a:r>
              <a:rPr lang="en-GB" sz="2400" dirty="0" err="1" smtClean="0"/>
              <a:t>ddarlithydd</a:t>
            </a:r>
            <a:r>
              <a:rPr lang="en-GB" sz="2400" dirty="0" smtClean="0"/>
              <a:t> a </a:t>
            </a:r>
            <a:r>
              <a:rPr lang="en-GB" sz="2400" dirty="0" err="1" smtClean="0"/>
              <a:t>Chyfarwyddwr</a:t>
            </a:r>
            <a:r>
              <a:rPr lang="en-GB" sz="2400" dirty="0" smtClean="0"/>
              <a:t> </a:t>
            </a:r>
            <a:r>
              <a:rPr lang="en-GB" sz="2400" dirty="0" err="1" smtClean="0"/>
              <a:t>Rhaglen</a:t>
            </a:r>
            <a:r>
              <a:rPr lang="en-GB" sz="2400" dirty="0" smtClean="0"/>
              <a:t> y </a:t>
            </a:r>
            <a:r>
              <a:rPr lang="en-GB" sz="2400" dirty="0" err="1" smtClean="0"/>
              <a:t>Dystysgrif</a:t>
            </a:r>
            <a:r>
              <a:rPr lang="en-GB" sz="2400" dirty="0" smtClean="0"/>
              <a:t> </a:t>
            </a:r>
            <a:r>
              <a:rPr lang="en-GB" sz="2400" dirty="0" err="1" smtClean="0"/>
              <a:t>Raddedig</a:t>
            </a:r>
            <a:r>
              <a:rPr lang="en-GB" sz="2400" dirty="0" smtClean="0"/>
              <a:t> / Senior Lecturer and Programme Director for Graduate Certificate </a:t>
            </a:r>
            <a:r>
              <a:rPr lang="en-GB" sz="2400" dirty="0" smtClean="0">
                <a:hlinkClick r:id="rId3"/>
              </a:rPr>
              <a:t>e.reynolds@uwtsd.ac.uk</a:t>
            </a:r>
            <a:r>
              <a:rPr lang="en-GB" sz="2400" dirty="0" smtClean="0"/>
              <a:t> </a:t>
            </a:r>
          </a:p>
          <a:p>
            <a:pPr marL="0" indent="0">
              <a:buNone/>
            </a:pPr>
            <a:r>
              <a:rPr lang="en-GB" sz="2400" b="1" dirty="0" smtClean="0">
                <a:solidFill>
                  <a:schemeClr val="accent6">
                    <a:lumMod val="75000"/>
                  </a:schemeClr>
                </a:solidFill>
              </a:rPr>
              <a:t>Mrs Ann Beaumont </a:t>
            </a:r>
            <a:r>
              <a:rPr lang="en-GB" sz="2400" dirty="0" smtClean="0"/>
              <a:t>– </a:t>
            </a:r>
            <a:r>
              <a:rPr lang="en-GB" sz="2400" dirty="0" err="1" smtClean="0"/>
              <a:t>Swyddog</a:t>
            </a:r>
            <a:r>
              <a:rPr lang="en-GB" sz="2400" dirty="0" smtClean="0"/>
              <a:t> </a:t>
            </a:r>
            <a:r>
              <a:rPr lang="en-GB" sz="2400" dirty="0" err="1" smtClean="0"/>
              <a:t>Gweinyddol</a:t>
            </a:r>
            <a:r>
              <a:rPr lang="en-GB" sz="2400" dirty="0" smtClean="0"/>
              <a:t> – </a:t>
            </a:r>
            <a:r>
              <a:rPr lang="en-GB" sz="2400" dirty="0" err="1" smtClean="0"/>
              <a:t>Fframwaith</a:t>
            </a:r>
            <a:r>
              <a:rPr lang="en-GB" sz="2400" dirty="0" smtClean="0"/>
              <a:t> </a:t>
            </a:r>
            <a:r>
              <a:rPr lang="en-GB" sz="2400" dirty="0" err="1" smtClean="0"/>
              <a:t>Arfer</a:t>
            </a:r>
            <a:r>
              <a:rPr lang="en-GB" sz="2400" dirty="0" smtClean="0"/>
              <a:t> </a:t>
            </a:r>
            <a:r>
              <a:rPr lang="en-GB" sz="2400" dirty="0" err="1" smtClean="0"/>
              <a:t>Proffesiynol</a:t>
            </a:r>
            <a:r>
              <a:rPr lang="en-GB" sz="2400" dirty="0" smtClean="0"/>
              <a:t> / </a:t>
            </a:r>
            <a:r>
              <a:rPr lang="en-GB" sz="2400" i="1" dirty="0" smtClean="0"/>
              <a:t>Administrative Officer – Professional Practice </a:t>
            </a:r>
            <a:r>
              <a:rPr lang="en-GB" sz="2400" i="1" dirty="0" err="1" smtClean="0"/>
              <a:t>Framewok</a:t>
            </a:r>
            <a:r>
              <a:rPr lang="en-GB" sz="2400" dirty="0" smtClean="0"/>
              <a:t> </a:t>
            </a:r>
            <a:r>
              <a:rPr lang="en-GB" sz="2400" dirty="0" smtClean="0">
                <a:hlinkClick r:id="rId4"/>
              </a:rPr>
              <a:t>a.beaumont@uwtsd.ac.uk</a:t>
            </a:r>
            <a:endParaRPr lang="en-GB" sz="2400" dirty="0" smtClean="0"/>
          </a:p>
          <a:p>
            <a:pPr marL="0" indent="0">
              <a:buNone/>
            </a:pPr>
            <a:r>
              <a:rPr lang="en-GB" sz="2400" b="1" dirty="0" smtClean="0">
                <a:solidFill>
                  <a:schemeClr val="accent6">
                    <a:lumMod val="75000"/>
                  </a:schemeClr>
                </a:solidFill>
              </a:rPr>
              <a:t>Mrs Lowri Harris </a:t>
            </a:r>
            <a:r>
              <a:rPr lang="en-GB" sz="2400" dirty="0" smtClean="0"/>
              <a:t>– </a:t>
            </a:r>
            <a:r>
              <a:rPr lang="en-GB" sz="2400" dirty="0" err="1" smtClean="0"/>
              <a:t>Darlithydd</a:t>
            </a:r>
            <a:r>
              <a:rPr lang="en-GB" sz="2400" dirty="0" smtClean="0"/>
              <a:t> </a:t>
            </a:r>
            <a:r>
              <a:rPr lang="en-GB" sz="2400" dirty="0" err="1" smtClean="0"/>
              <a:t>Dysgu</a:t>
            </a:r>
            <a:r>
              <a:rPr lang="en-GB" sz="2400" dirty="0" smtClean="0"/>
              <a:t> </a:t>
            </a:r>
            <a:r>
              <a:rPr lang="en-GB" sz="2400" dirty="0" err="1" smtClean="0"/>
              <a:t>Seiliedig</a:t>
            </a:r>
            <a:r>
              <a:rPr lang="en-GB" sz="2400" dirty="0" smtClean="0"/>
              <a:t> </a:t>
            </a:r>
            <a:r>
              <a:rPr lang="en-GB" sz="2400" dirty="0" err="1" smtClean="0"/>
              <a:t>ar</a:t>
            </a:r>
            <a:r>
              <a:rPr lang="en-GB" sz="2400" dirty="0" smtClean="0"/>
              <a:t> </a:t>
            </a:r>
            <a:r>
              <a:rPr lang="en-GB" sz="2400" dirty="0" err="1" smtClean="0"/>
              <a:t>Waith</a:t>
            </a:r>
            <a:r>
              <a:rPr lang="en-GB" sz="2400" dirty="0" smtClean="0"/>
              <a:t>  </a:t>
            </a:r>
            <a:r>
              <a:rPr lang="en-GB" sz="2400" i="1" dirty="0" smtClean="0"/>
              <a:t>Lecturer in Work-based Learning</a:t>
            </a:r>
            <a:r>
              <a:rPr lang="en-GB" sz="2400" dirty="0" smtClean="0"/>
              <a:t> </a:t>
            </a:r>
            <a:r>
              <a:rPr lang="en-GB" sz="2400" dirty="0" smtClean="0">
                <a:hlinkClick r:id="rId5"/>
              </a:rPr>
              <a:t>l.m.harris@uwtsd.ac.uk</a:t>
            </a:r>
            <a:endParaRPr lang="en-GB" sz="2400" dirty="0" smtClean="0"/>
          </a:p>
          <a:p>
            <a:pPr marL="0" indent="0">
              <a:buNone/>
            </a:pPr>
            <a:r>
              <a:rPr lang="en-GB" sz="2400" b="1" dirty="0" err="1" smtClean="0">
                <a:solidFill>
                  <a:schemeClr val="accent6">
                    <a:lumMod val="75000"/>
                  </a:schemeClr>
                </a:solidFill>
              </a:rPr>
              <a:t>Yr</a:t>
            </a:r>
            <a:r>
              <a:rPr lang="en-GB" sz="2400" b="1" dirty="0" smtClean="0">
                <a:solidFill>
                  <a:schemeClr val="accent6">
                    <a:lumMod val="75000"/>
                  </a:schemeClr>
                </a:solidFill>
              </a:rPr>
              <a:t> </a:t>
            </a:r>
            <a:r>
              <a:rPr lang="en-GB" sz="2400" b="1" dirty="0" err="1" smtClean="0">
                <a:solidFill>
                  <a:schemeClr val="accent6">
                    <a:lumMod val="75000"/>
                  </a:schemeClr>
                </a:solidFill>
              </a:rPr>
              <a:t>Athro</a:t>
            </a:r>
            <a:r>
              <a:rPr lang="en-GB" sz="2400" b="1" dirty="0" smtClean="0">
                <a:solidFill>
                  <a:schemeClr val="accent6">
                    <a:lumMod val="75000"/>
                  </a:schemeClr>
                </a:solidFill>
              </a:rPr>
              <a:t> / Professor Liz Wilson </a:t>
            </a:r>
            <a:r>
              <a:rPr lang="en-GB" sz="2400" dirty="0" smtClean="0"/>
              <a:t>– </a:t>
            </a:r>
            <a:r>
              <a:rPr lang="en-GB" sz="2400" dirty="0" err="1" smtClean="0"/>
              <a:t>Pennaeth</a:t>
            </a:r>
            <a:r>
              <a:rPr lang="en-GB" sz="2400" dirty="0" smtClean="0"/>
              <a:t> </a:t>
            </a:r>
            <a:r>
              <a:rPr lang="en-GB" sz="2400" dirty="0" err="1" smtClean="0"/>
              <a:t>Athrofa</a:t>
            </a:r>
            <a:r>
              <a:rPr lang="en-GB" sz="2400" dirty="0" smtClean="0"/>
              <a:t> Cymric </a:t>
            </a:r>
            <a:r>
              <a:rPr lang="en-GB" sz="2400" dirty="0" err="1" smtClean="0"/>
              <a:t>Dysgu</a:t>
            </a:r>
            <a:r>
              <a:rPr lang="en-GB" sz="2400" dirty="0" smtClean="0"/>
              <a:t> </a:t>
            </a:r>
            <a:r>
              <a:rPr lang="en-GB" sz="2400" dirty="0" err="1" smtClean="0"/>
              <a:t>Seiliedig</a:t>
            </a:r>
            <a:r>
              <a:rPr lang="en-GB" sz="2400" dirty="0" smtClean="0"/>
              <a:t> </a:t>
            </a:r>
            <a:r>
              <a:rPr lang="en-GB" sz="2400" dirty="0" err="1" smtClean="0"/>
              <a:t>ar</a:t>
            </a:r>
            <a:r>
              <a:rPr lang="en-GB" sz="2400" dirty="0" smtClean="0"/>
              <a:t> </a:t>
            </a:r>
            <a:r>
              <a:rPr lang="en-GB" sz="2400" dirty="0" err="1" smtClean="0"/>
              <a:t>Waith</a:t>
            </a:r>
            <a:r>
              <a:rPr lang="en-GB" sz="2400" dirty="0" smtClean="0"/>
              <a:t> / </a:t>
            </a:r>
            <a:r>
              <a:rPr lang="en-GB" sz="2400" i="1" dirty="0" smtClean="0"/>
              <a:t>Head Wales Institute for  Work-based Learning </a:t>
            </a:r>
            <a:r>
              <a:rPr lang="en-GB" sz="2400" dirty="0" smtClean="0">
                <a:hlinkClick r:id="rId6"/>
              </a:rPr>
              <a:t>e.wilson@uwtsd.ac.uk</a:t>
            </a:r>
            <a:endParaRPr lang="en-GB" sz="2400" dirty="0" smtClean="0"/>
          </a:p>
          <a:p>
            <a:pPr marL="0" indent="0">
              <a:buNone/>
            </a:pPr>
            <a:endParaRPr lang="en-GB" sz="2400" dirty="0"/>
          </a:p>
        </p:txBody>
      </p:sp>
    </p:spTree>
    <p:extLst>
      <p:ext uri="{BB962C8B-B14F-4D97-AF65-F5344CB8AC3E}">
        <p14:creationId xmlns:p14="http://schemas.microsoft.com/office/powerpoint/2010/main" val="2070491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2800" dirty="0" smtClean="0"/>
              <a:t>Beth </a:t>
            </a:r>
            <a:r>
              <a:rPr lang="en-GB" sz="2800" dirty="0" err="1" smtClean="0"/>
              <a:t>yw</a:t>
            </a:r>
            <a:r>
              <a:rPr lang="en-GB" sz="2800" dirty="0" smtClean="0"/>
              <a:t> </a:t>
            </a:r>
            <a:r>
              <a:rPr lang="en-GB" sz="2800" dirty="0" err="1" smtClean="0"/>
              <a:t>Tystysgrif</a:t>
            </a:r>
            <a:r>
              <a:rPr lang="en-GB" sz="2800" dirty="0" smtClean="0"/>
              <a:t> </a:t>
            </a:r>
            <a:r>
              <a:rPr lang="en-GB" sz="2800" dirty="0" err="1" smtClean="0"/>
              <a:t>Raddedig</a:t>
            </a:r>
            <a:r>
              <a:rPr lang="en-GB" sz="2800" dirty="0" smtClean="0"/>
              <a:t>? </a:t>
            </a:r>
            <a:br>
              <a:rPr lang="en-GB" sz="2800" dirty="0" smtClean="0"/>
            </a:br>
            <a:r>
              <a:rPr lang="en-GB" sz="2800" i="1" dirty="0" smtClean="0"/>
              <a:t>What is a Graduate Certificate?</a:t>
            </a:r>
            <a:endParaRPr lang="en-GB" sz="2800" i="1" dirty="0"/>
          </a:p>
        </p:txBody>
      </p:sp>
      <p:pic>
        <p:nvPicPr>
          <p:cNvPr id="4" name="Picture 2" descr="F:\Gwaith Cymdeithasol\qcfw-cy.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115616" y="1399174"/>
            <a:ext cx="7272808" cy="426207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3556628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2800" dirty="0" smtClean="0"/>
              <a:t>Beth </a:t>
            </a:r>
            <a:r>
              <a:rPr lang="en-GB" sz="2800" dirty="0" err="1" smtClean="0"/>
              <a:t>yw</a:t>
            </a:r>
            <a:r>
              <a:rPr lang="en-GB" sz="2800" dirty="0" smtClean="0"/>
              <a:t> </a:t>
            </a:r>
            <a:r>
              <a:rPr lang="en-GB" sz="2800" dirty="0" err="1" smtClean="0"/>
              <a:t>Tystysgrif</a:t>
            </a:r>
            <a:r>
              <a:rPr lang="en-GB" sz="2800" dirty="0" smtClean="0"/>
              <a:t> </a:t>
            </a:r>
            <a:r>
              <a:rPr lang="en-GB" sz="2800" dirty="0" err="1" smtClean="0"/>
              <a:t>Raddedig</a:t>
            </a:r>
            <a:r>
              <a:rPr lang="en-GB" sz="2800" dirty="0" smtClean="0"/>
              <a:t>? </a:t>
            </a:r>
            <a:br>
              <a:rPr lang="en-GB" sz="2800" dirty="0" smtClean="0"/>
            </a:br>
            <a:r>
              <a:rPr lang="en-GB" sz="2800" i="1" dirty="0" smtClean="0"/>
              <a:t>What is a Graduate Certificate?</a:t>
            </a:r>
            <a:endParaRPr lang="en-GB" sz="2800" i="1"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a:ext>
            </a:extLst>
          </a:blip>
          <a:srcRect/>
          <a:stretch>
            <a:fillRect/>
          </a:stretch>
        </p:blipFill>
        <p:spPr bwMode="auto">
          <a:xfrm>
            <a:off x="755576" y="1556792"/>
            <a:ext cx="7632848"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65920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609600"/>
            <a:ext cx="8243918" cy="1143000"/>
          </a:xfrm>
        </p:spPr>
        <p:txBody>
          <a:bodyPr/>
          <a:lstStyle/>
          <a:p>
            <a:pPr algn="l"/>
            <a:r>
              <a:rPr lang="en-GB" sz="2800" dirty="0" smtClean="0"/>
              <a:t>Beth </a:t>
            </a:r>
            <a:r>
              <a:rPr lang="en-GB" sz="2800" dirty="0" err="1" smtClean="0"/>
              <a:t>mae</a:t>
            </a:r>
            <a:r>
              <a:rPr lang="en-GB" sz="2800" dirty="0" smtClean="0"/>
              <a:t> </a:t>
            </a:r>
            <a:r>
              <a:rPr lang="en-GB" sz="2800" dirty="0" err="1" smtClean="0"/>
              <a:t>hyn</a:t>
            </a:r>
            <a:r>
              <a:rPr lang="en-GB" sz="2800" dirty="0" smtClean="0"/>
              <a:t> </a:t>
            </a:r>
            <a:r>
              <a:rPr lang="en-GB" sz="2800" dirty="0" err="1" smtClean="0"/>
              <a:t>yn</a:t>
            </a:r>
            <a:r>
              <a:rPr lang="en-GB" sz="2800" dirty="0" smtClean="0"/>
              <a:t> </a:t>
            </a:r>
            <a:r>
              <a:rPr lang="en-GB" sz="2800" dirty="0" err="1" smtClean="0"/>
              <a:t>ei</a:t>
            </a:r>
            <a:r>
              <a:rPr lang="en-GB" sz="2800" dirty="0" smtClean="0"/>
              <a:t> </a:t>
            </a:r>
            <a:r>
              <a:rPr lang="en-GB" sz="2800" dirty="0" err="1" smtClean="0"/>
              <a:t>olygu</a:t>
            </a:r>
            <a:r>
              <a:rPr lang="en-GB" sz="2800" dirty="0" smtClean="0"/>
              <a:t> </a:t>
            </a:r>
            <a:r>
              <a:rPr lang="en-GB" sz="2800" dirty="0" err="1" smtClean="0"/>
              <a:t>yn</a:t>
            </a:r>
            <a:r>
              <a:rPr lang="en-GB" sz="2800" dirty="0" smtClean="0"/>
              <a:t> </a:t>
            </a:r>
            <a:r>
              <a:rPr lang="en-GB" sz="2800" dirty="0" err="1" smtClean="0"/>
              <a:t>ymarferol</a:t>
            </a:r>
            <a:r>
              <a:rPr lang="en-GB" sz="2800" dirty="0" smtClean="0"/>
              <a:t>? </a:t>
            </a:r>
            <a:br>
              <a:rPr lang="en-GB" sz="2800" dirty="0" smtClean="0"/>
            </a:br>
            <a:r>
              <a:rPr lang="en-GB" sz="2800" i="1" dirty="0" smtClean="0"/>
              <a:t>What does this mean in practice?</a:t>
            </a:r>
            <a:endParaRPr lang="en-GB" sz="2800" i="1" dirty="0"/>
          </a:p>
        </p:txBody>
      </p:sp>
      <p:sp>
        <p:nvSpPr>
          <p:cNvPr id="3" name="Content Placeholder 2"/>
          <p:cNvSpPr>
            <a:spLocks noGrp="1"/>
          </p:cNvSpPr>
          <p:nvPr>
            <p:ph idx="1"/>
          </p:nvPr>
        </p:nvSpPr>
        <p:spPr>
          <a:xfrm>
            <a:off x="4716016" y="1981200"/>
            <a:ext cx="3742184" cy="4114800"/>
          </a:xfrm>
        </p:spPr>
        <p:txBody>
          <a:bodyPr/>
          <a:lstStyle/>
          <a:p>
            <a:pPr>
              <a:spcBef>
                <a:spcPts val="0"/>
              </a:spcBef>
            </a:pPr>
            <a:r>
              <a:rPr lang="en-GB" sz="2800" dirty="0" smtClean="0"/>
              <a:t>Level 6 qualification in the CQFW</a:t>
            </a:r>
          </a:p>
          <a:p>
            <a:pPr>
              <a:spcBef>
                <a:spcPts val="0"/>
              </a:spcBef>
            </a:pPr>
            <a:r>
              <a:rPr lang="en-GB" sz="2800" dirty="0" smtClean="0"/>
              <a:t>60 credits, the equivalent of around 600 hours of learning</a:t>
            </a:r>
          </a:p>
          <a:p>
            <a:pPr marL="0" indent="0">
              <a:buNone/>
            </a:pPr>
            <a:endParaRPr lang="en-GB" dirty="0"/>
          </a:p>
        </p:txBody>
      </p:sp>
      <p:sp>
        <p:nvSpPr>
          <p:cNvPr id="4" name="TextBox 3"/>
          <p:cNvSpPr txBox="1"/>
          <p:nvPr/>
        </p:nvSpPr>
        <p:spPr>
          <a:xfrm>
            <a:off x="611560" y="2060848"/>
            <a:ext cx="3888432" cy="3108543"/>
          </a:xfrm>
          <a:prstGeom prst="rect">
            <a:avLst/>
          </a:prstGeom>
          <a:noFill/>
        </p:spPr>
        <p:txBody>
          <a:bodyPr wrap="square" rtlCol="0">
            <a:spAutoFit/>
          </a:bodyPr>
          <a:lstStyle/>
          <a:p>
            <a:pPr marL="342900" indent="-342900">
              <a:buFont typeface="Arial" pitchFamily="34" charset="0"/>
              <a:buChar char="•"/>
            </a:pPr>
            <a:r>
              <a:rPr lang="en-GB" sz="2800" dirty="0" err="1" smtClean="0">
                <a:latin typeface="+mj-lt"/>
              </a:rPr>
              <a:t>Cymhwyster</a:t>
            </a:r>
            <a:r>
              <a:rPr lang="en-GB" sz="2800" dirty="0" smtClean="0">
                <a:latin typeface="+mj-lt"/>
              </a:rPr>
              <a:t> </a:t>
            </a:r>
            <a:r>
              <a:rPr lang="en-GB" sz="2800" dirty="0" err="1" smtClean="0">
                <a:latin typeface="+mj-lt"/>
              </a:rPr>
              <a:t>Lefel</a:t>
            </a:r>
            <a:r>
              <a:rPr lang="en-GB" sz="2800" dirty="0" smtClean="0">
                <a:latin typeface="+mj-lt"/>
              </a:rPr>
              <a:t> 6 </a:t>
            </a:r>
            <a:r>
              <a:rPr lang="en-GB" sz="2800" dirty="0" err="1" smtClean="0">
                <a:latin typeface="+mj-lt"/>
              </a:rPr>
              <a:t>yn</a:t>
            </a:r>
            <a:r>
              <a:rPr lang="en-GB" sz="2800" dirty="0" smtClean="0">
                <a:latin typeface="+mj-lt"/>
              </a:rPr>
              <a:t> </a:t>
            </a:r>
            <a:r>
              <a:rPr lang="en-GB" sz="2800" dirty="0" err="1" smtClean="0">
                <a:latin typeface="+mj-lt"/>
              </a:rPr>
              <a:t>Fframwaith</a:t>
            </a:r>
            <a:r>
              <a:rPr lang="en-GB" sz="2800" dirty="0" smtClean="0">
                <a:latin typeface="+mj-lt"/>
              </a:rPr>
              <a:t> </a:t>
            </a:r>
            <a:r>
              <a:rPr lang="en-GB" sz="2800" dirty="0" err="1" smtClean="0">
                <a:latin typeface="+mj-lt"/>
              </a:rPr>
              <a:t>Cymwysterau</a:t>
            </a:r>
            <a:r>
              <a:rPr lang="en-GB" sz="2800" dirty="0" smtClean="0">
                <a:latin typeface="+mj-lt"/>
              </a:rPr>
              <a:t> a </a:t>
            </a:r>
            <a:r>
              <a:rPr lang="en-GB" sz="2800" dirty="0" err="1" smtClean="0">
                <a:latin typeface="+mj-lt"/>
              </a:rPr>
              <a:t>Chwricwlwm</a:t>
            </a:r>
            <a:r>
              <a:rPr lang="en-GB" sz="2800" dirty="0" smtClean="0">
                <a:latin typeface="+mj-lt"/>
              </a:rPr>
              <a:t> </a:t>
            </a:r>
            <a:r>
              <a:rPr lang="en-GB" sz="2800" dirty="0" err="1" smtClean="0">
                <a:latin typeface="+mj-lt"/>
              </a:rPr>
              <a:t>Cymru</a:t>
            </a:r>
            <a:endParaRPr lang="en-GB" sz="2800" dirty="0" smtClean="0">
              <a:latin typeface="+mj-lt"/>
            </a:endParaRPr>
          </a:p>
          <a:p>
            <a:pPr marL="342900" indent="-342900">
              <a:buFont typeface="Arial" pitchFamily="34" charset="0"/>
              <a:buChar char="•"/>
            </a:pPr>
            <a:r>
              <a:rPr lang="en-GB" sz="2800" dirty="0" smtClean="0">
                <a:latin typeface="+mj-lt"/>
              </a:rPr>
              <a:t>60 </a:t>
            </a:r>
            <a:r>
              <a:rPr lang="en-GB" sz="2800" dirty="0" err="1" smtClean="0">
                <a:latin typeface="+mj-lt"/>
              </a:rPr>
              <a:t>credyd</a:t>
            </a:r>
            <a:r>
              <a:rPr lang="en-GB" sz="2800" dirty="0" smtClean="0">
                <a:latin typeface="+mj-lt"/>
              </a:rPr>
              <a:t>, </a:t>
            </a:r>
            <a:r>
              <a:rPr lang="en-GB" sz="2800" dirty="0" err="1" smtClean="0">
                <a:latin typeface="+mj-lt"/>
              </a:rPr>
              <a:t>yn</a:t>
            </a:r>
            <a:r>
              <a:rPr lang="en-GB" sz="2800" dirty="0" smtClean="0">
                <a:latin typeface="+mj-lt"/>
              </a:rPr>
              <a:t> </a:t>
            </a:r>
            <a:r>
              <a:rPr lang="en-GB" sz="2800" dirty="0" err="1" smtClean="0">
                <a:latin typeface="+mj-lt"/>
              </a:rPr>
              <a:t>gyfwerth</a:t>
            </a:r>
            <a:r>
              <a:rPr lang="en-GB" sz="2800" dirty="0" smtClean="0">
                <a:latin typeface="+mj-lt"/>
              </a:rPr>
              <a:t> a </a:t>
            </a:r>
            <a:r>
              <a:rPr lang="en-GB" sz="2800" dirty="0" err="1" smtClean="0">
                <a:latin typeface="+mj-lt"/>
              </a:rPr>
              <a:t>thua</a:t>
            </a:r>
            <a:r>
              <a:rPr lang="en-GB" sz="2800" dirty="0" smtClean="0">
                <a:latin typeface="+mj-lt"/>
              </a:rPr>
              <a:t> 600 </a:t>
            </a:r>
            <a:r>
              <a:rPr lang="en-GB" sz="2800" dirty="0" err="1" smtClean="0">
                <a:latin typeface="+mj-lt"/>
              </a:rPr>
              <a:t>awr</a:t>
            </a:r>
            <a:r>
              <a:rPr lang="en-GB" sz="2800" dirty="0" smtClean="0">
                <a:latin typeface="+mj-lt"/>
              </a:rPr>
              <a:t> o </a:t>
            </a:r>
            <a:r>
              <a:rPr lang="en-GB" sz="2800" dirty="0" err="1" smtClean="0">
                <a:latin typeface="+mj-lt"/>
              </a:rPr>
              <a:t>ddysgu</a:t>
            </a:r>
            <a:r>
              <a:rPr lang="en-GB" sz="2800" dirty="0" smtClean="0">
                <a:latin typeface="+mj-lt"/>
              </a:rPr>
              <a:t>.</a:t>
            </a:r>
            <a:endParaRPr lang="en-GB" sz="2800" dirty="0">
              <a:latin typeface="+mj-lt"/>
            </a:endParaRPr>
          </a:p>
        </p:txBody>
      </p:sp>
    </p:spTree>
    <p:extLst>
      <p:ext uri="{BB962C8B-B14F-4D97-AF65-F5344CB8AC3E}">
        <p14:creationId xmlns:p14="http://schemas.microsoft.com/office/powerpoint/2010/main" val="33287201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651447"/>
            <a:ext cx="8640960" cy="769441"/>
          </a:xfrm>
          <a:prstGeom prst="rect">
            <a:avLst/>
          </a:prstGeom>
          <a:noFill/>
        </p:spPr>
        <p:txBody>
          <a:bodyPr wrap="square" rtlCol="0">
            <a:spAutoFit/>
          </a:bodyPr>
          <a:lstStyle/>
          <a:p>
            <a:pPr algn="ctr"/>
            <a:r>
              <a:rPr lang="en-GB" sz="4400" b="1" kern="0" dirty="0" err="1" smtClean="0">
                <a:solidFill>
                  <a:schemeClr val="bg1"/>
                </a:solidFill>
                <a:latin typeface="Arial"/>
                <a:cs typeface="+mj-cs"/>
              </a:rPr>
              <a:t>Porth</a:t>
            </a:r>
            <a:r>
              <a:rPr lang="en-GB" sz="4400" b="1" kern="0" dirty="0" smtClean="0">
                <a:solidFill>
                  <a:schemeClr val="bg1"/>
                </a:solidFill>
                <a:latin typeface="Arial"/>
                <a:cs typeface="+mj-cs"/>
              </a:rPr>
              <a:t> </a:t>
            </a:r>
            <a:r>
              <a:rPr lang="en-GB" sz="4400" b="1" kern="0" dirty="0" err="1" smtClean="0">
                <a:solidFill>
                  <a:schemeClr val="bg1"/>
                </a:solidFill>
                <a:latin typeface="Arial"/>
                <a:cs typeface="+mj-cs"/>
              </a:rPr>
              <a:t>Agored</a:t>
            </a:r>
            <a:endParaRPr lang="en-GB" sz="4400" i="1" kern="0" dirty="0" smtClean="0">
              <a:solidFill>
                <a:schemeClr val="bg1"/>
              </a:solidFill>
              <a:latin typeface="Arial"/>
              <a:cs typeface="+mj-cs"/>
            </a:endParaRPr>
          </a:p>
        </p:txBody>
      </p:sp>
    </p:spTree>
    <p:extLst>
      <p:ext uri="{BB962C8B-B14F-4D97-AF65-F5344CB8AC3E}">
        <p14:creationId xmlns:p14="http://schemas.microsoft.com/office/powerpoint/2010/main" val="29834969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pPr eaLnBrk="1" hangingPunct="1"/>
            <a:r>
              <a:rPr lang="en-GB" sz="3200">
                <a:solidFill>
                  <a:srgbClr val="FF0000"/>
                </a:solidFill>
                <a:latin typeface="Arial" charset="0"/>
              </a:rPr>
              <a:t>Rhaglen Cadarnhau  </a:t>
            </a:r>
            <a:br>
              <a:rPr lang="en-GB" sz="3200">
                <a:solidFill>
                  <a:srgbClr val="FF0000"/>
                </a:solidFill>
                <a:latin typeface="Arial" charset="0"/>
              </a:rPr>
            </a:br>
            <a:r>
              <a:rPr lang="en-GB" sz="3200">
                <a:solidFill>
                  <a:srgbClr val="FF0000"/>
                </a:solidFill>
                <a:latin typeface="Arial" charset="0"/>
              </a:rPr>
              <a:t>Consolidation Programme</a:t>
            </a:r>
            <a:r>
              <a:rPr lang="en-GB" sz="3200">
                <a:latin typeface="Arial" charset="0"/>
              </a:rPr>
              <a:t> </a:t>
            </a:r>
          </a:p>
        </p:txBody>
      </p:sp>
      <p:sp>
        <p:nvSpPr>
          <p:cNvPr id="2051" name="Rectangle 4"/>
          <p:cNvSpPr>
            <a:spLocks noGrp="1" noChangeArrowheads="1"/>
          </p:cNvSpPr>
          <p:nvPr>
            <p:ph type="body" sz="half" idx="1"/>
          </p:nvPr>
        </p:nvSpPr>
        <p:spPr>
          <a:xfrm>
            <a:off x="107504" y="1600200"/>
            <a:ext cx="4392488" cy="4525963"/>
          </a:xfrm>
        </p:spPr>
        <p:txBody>
          <a:bodyPr>
            <a:normAutofit/>
          </a:bodyPr>
          <a:lstStyle/>
          <a:p>
            <a:pPr eaLnBrk="1" hangingPunct="1"/>
            <a:r>
              <a:rPr lang="cy-GB" sz="2200" dirty="0">
                <a:latin typeface="Arial" charset="0"/>
              </a:rPr>
              <a:t>Neges allweddol yn y ddogfen bolisi </a:t>
            </a:r>
            <a:r>
              <a:rPr lang="cy-GB" sz="2200" dirty="0">
                <a:latin typeface="Arial" charset="0"/>
                <a:hlinkClick r:id="rId2"/>
              </a:rPr>
              <a:t>Gwasanaethau Cymdeithasol Cynaliadwy i Gymru: Fframwaith Gweithredu</a:t>
            </a:r>
            <a:r>
              <a:rPr lang="cy-GB" sz="2200" i="1" dirty="0">
                <a:latin typeface="Arial" charset="0"/>
              </a:rPr>
              <a:t> </a:t>
            </a:r>
            <a:endParaRPr lang="cy-GB" sz="2200" i="1" dirty="0" smtClean="0">
              <a:latin typeface="Arial" charset="0"/>
            </a:endParaRPr>
          </a:p>
          <a:p>
            <a:pPr marL="0" indent="0" eaLnBrk="1" hangingPunct="1">
              <a:buNone/>
            </a:pPr>
            <a:r>
              <a:rPr lang="cy-GB" sz="2200" i="1" dirty="0" smtClean="0">
                <a:latin typeface="Arial" charset="0"/>
              </a:rPr>
              <a:t>(</a:t>
            </a:r>
            <a:r>
              <a:rPr lang="cy-GB" sz="2200" i="1" dirty="0">
                <a:latin typeface="Arial" charset="0"/>
              </a:rPr>
              <a:t>Llywodraeth Cymru 2011</a:t>
            </a:r>
            <a:r>
              <a:rPr lang="cy-GB" sz="2200" dirty="0">
                <a:latin typeface="Arial" charset="0"/>
              </a:rPr>
              <a:t>) yw’r angen am weithwyr a rheolwyr proffesiynol, cymwys, hyderus a diogel i ddarparu gwasanaethau cymdeithasol rheng flaen rhagorol.</a:t>
            </a:r>
            <a:endParaRPr lang="en-GB" sz="2200" dirty="0">
              <a:latin typeface="Arial" charset="0"/>
            </a:endParaRPr>
          </a:p>
        </p:txBody>
      </p:sp>
      <p:sp>
        <p:nvSpPr>
          <p:cNvPr id="2052" name="Rectangle 5"/>
          <p:cNvSpPr>
            <a:spLocks noGrp="1" noChangeArrowheads="1"/>
          </p:cNvSpPr>
          <p:nvPr>
            <p:ph type="body" sz="half" idx="2"/>
          </p:nvPr>
        </p:nvSpPr>
        <p:spPr>
          <a:xfrm>
            <a:off x="4648200" y="1600201"/>
            <a:ext cx="4244280" cy="3989040"/>
          </a:xfrm>
        </p:spPr>
        <p:txBody>
          <a:bodyPr>
            <a:normAutofit fontScale="92500"/>
          </a:bodyPr>
          <a:lstStyle/>
          <a:p>
            <a:pPr eaLnBrk="1" hangingPunct="1"/>
            <a:r>
              <a:rPr lang="en-US" sz="2400" dirty="0">
                <a:latin typeface="Arial" charset="0"/>
              </a:rPr>
              <a:t>A key message in the policy document </a:t>
            </a:r>
            <a:r>
              <a:rPr lang="en-US" sz="2400" dirty="0">
                <a:latin typeface="Arial" charset="0"/>
                <a:hlinkClick r:id="rId3"/>
              </a:rPr>
              <a:t>Sustainable Social Services for Wales: A Framework for Action</a:t>
            </a:r>
            <a:r>
              <a:rPr lang="en-US" sz="2400" i="1" dirty="0">
                <a:latin typeface="Arial" charset="0"/>
              </a:rPr>
              <a:t> </a:t>
            </a:r>
            <a:endParaRPr lang="en-US" sz="2400" i="1" dirty="0" smtClean="0">
              <a:latin typeface="Arial" charset="0"/>
            </a:endParaRPr>
          </a:p>
          <a:p>
            <a:pPr marL="0" indent="0" eaLnBrk="1" hangingPunct="1">
              <a:buNone/>
            </a:pPr>
            <a:endParaRPr lang="en-US" sz="2400" i="1" dirty="0" smtClean="0">
              <a:latin typeface="Arial" charset="0"/>
            </a:endParaRPr>
          </a:p>
          <a:p>
            <a:pPr marL="0" indent="0" eaLnBrk="1" hangingPunct="1">
              <a:buNone/>
            </a:pPr>
            <a:r>
              <a:rPr lang="en-US" sz="2400" i="1" dirty="0" smtClean="0">
                <a:latin typeface="Arial" charset="0"/>
              </a:rPr>
              <a:t>(</a:t>
            </a:r>
            <a:r>
              <a:rPr lang="en-US" sz="2400" i="1" dirty="0">
                <a:latin typeface="Arial" charset="0"/>
              </a:rPr>
              <a:t>Welsh Government, 2011) </a:t>
            </a:r>
            <a:r>
              <a:rPr lang="en-US" sz="2400" dirty="0">
                <a:latin typeface="Arial" charset="0"/>
              </a:rPr>
              <a:t>is the need for professional, competent, confident and safe managers and workers to provide excellent, front line social services.</a:t>
            </a:r>
            <a:endParaRPr lang="en-GB" sz="2400" dirty="0">
              <a:latin typeface="Arial" charset="0"/>
            </a:endParaRPr>
          </a:p>
        </p:txBody>
      </p:sp>
    </p:spTree>
    <p:extLst>
      <p:ext uri="{BB962C8B-B14F-4D97-AF65-F5344CB8AC3E}">
        <p14:creationId xmlns:p14="http://schemas.microsoft.com/office/powerpoint/2010/main" val="1201303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a:normAutofit fontScale="90000"/>
          </a:bodyPr>
          <a:lstStyle/>
          <a:p>
            <a:pPr eaLnBrk="1" hangingPunct="1"/>
            <a:r>
              <a:rPr lang="en-GB" dirty="0" err="1">
                <a:solidFill>
                  <a:srgbClr val="FF0000"/>
                </a:solidFill>
                <a:latin typeface="Arial" charset="0"/>
              </a:rPr>
              <a:t>Llwybrau</a:t>
            </a:r>
            <a:r>
              <a:rPr lang="en-GB" dirty="0">
                <a:solidFill>
                  <a:srgbClr val="FF0000"/>
                </a:solidFill>
                <a:latin typeface="Arial" charset="0"/>
              </a:rPr>
              <a:t> </a:t>
            </a:r>
            <a:r>
              <a:rPr lang="en-GB" dirty="0" err="1" smtClean="0">
                <a:solidFill>
                  <a:srgbClr val="FF0000"/>
                </a:solidFill>
                <a:latin typeface="Arial" charset="0"/>
              </a:rPr>
              <a:t>Gyrfa</a:t>
            </a:r>
            <a:r>
              <a:rPr lang="en-GB" dirty="0" smtClean="0">
                <a:solidFill>
                  <a:srgbClr val="FF0000"/>
                </a:solidFill>
                <a:latin typeface="Arial" charset="0"/>
              </a:rPr>
              <a:t> / </a:t>
            </a:r>
            <a:r>
              <a:rPr lang="en-GB" i="1" dirty="0" smtClean="0">
                <a:solidFill>
                  <a:srgbClr val="FF0000"/>
                </a:solidFill>
                <a:latin typeface="Arial" charset="0"/>
              </a:rPr>
              <a:t>Career Pathway</a:t>
            </a:r>
            <a:endParaRPr lang="en-GB" i="1" dirty="0">
              <a:solidFill>
                <a:srgbClr val="FF0000"/>
              </a:solidFill>
              <a:latin typeface="Arial" charset="0"/>
            </a:endParaRPr>
          </a:p>
        </p:txBody>
      </p:sp>
      <p:sp>
        <p:nvSpPr>
          <p:cNvPr id="3075" name="Rectangle 5"/>
          <p:cNvSpPr>
            <a:spLocks noGrp="1" noChangeArrowheads="1"/>
          </p:cNvSpPr>
          <p:nvPr>
            <p:ph type="body" sz="half" idx="1"/>
          </p:nvPr>
        </p:nvSpPr>
        <p:spPr/>
        <p:txBody>
          <a:bodyPr/>
          <a:lstStyle/>
          <a:p>
            <a:pPr eaLnBrk="1" hangingPunct="1"/>
            <a:r>
              <a:rPr lang="cy-GB">
                <a:latin typeface="Arial" charset="0"/>
              </a:rPr>
              <a:t>Yn ei gyfarfod ym mis Chwefror 2012, cytunodd Bwrdd Gweithredol ADSS Cymru i gefnogi cyflwyniad y llwybr gyrfa cenedlaethol</a:t>
            </a:r>
            <a:r>
              <a:rPr lang="en-GB">
                <a:latin typeface="Arial" charset="0"/>
              </a:rPr>
              <a:t> </a:t>
            </a:r>
          </a:p>
        </p:txBody>
      </p:sp>
      <p:sp>
        <p:nvSpPr>
          <p:cNvPr id="3076" name="Rectangle 6"/>
          <p:cNvSpPr>
            <a:spLocks noGrp="1" noChangeArrowheads="1"/>
          </p:cNvSpPr>
          <p:nvPr>
            <p:ph type="body" sz="half" idx="2"/>
          </p:nvPr>
        </p:nvSpPr>
        <p:spPr/>
        <p:txBody>
          <a:bodyPr/>
          <a:lstStyle/>
          <a:p>
            <a:pPr eaLnBrk="1" hangingPunct="1"/>
            <a:r>
              <a:rPr lang="en-US" dirty="0">
                <a:latin typeface="Arial" charset="0"/>
              </a:rPr>
              <a:t>At its meeting in February 2012, the ADSS </a:t>
            </a:r>
            <a:r>
              <a:rPr lang="en-US" dirty="0" err="1">
                <a:latin typeface="Arial" charset="0"/>
              </a:rPr>
              <a:t>Cymru</a:t>
            </a:r>
            <a:r>
              <a:rPr lang="en-US" dirty="0">
                <a:latin typeface="Arial" charset="0"/>
              </a:rPr>
              <a:t> Executive Board agreed to support the introduction of the national career pathway</a:t>
            </a:r>
            <a:r>
              <a:rPr lang="en-GB" dirty="0">
                <a:latin typeface="Arial" charset="0"/>
              </a:rPr>
              <a:t> </a:t>
            </a:r>
          </a:p>
        </p:txBody>
      </p:sp>
    </p:spTree>
    <p:extLst>
      <p:ext uri="{BB962C8B-B14F-4D97-AF65-F5344CB8AC3E}">
        <p14:creationId xmlns:p14="http://schemas.microsoft.com/office/powerpoint/2010/main" val="622467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title"/>
          </p:nvPr>
        </p:nvSpPr>
        <p:spPr/>
        <p:txBody>
          <a:bodyPr/>
          <a:lstStyle/>
          <a:p>
            <a:pPr eaLnBrk="1" hangingPunct="1"/>
            <a:r>
              <a:rPr lang="en-GB">
                <a:solidFill>
                  <a:srgbClr val="FF0000"/>
                </a:solidFill>
                <a:latin typeface="Arial" charset="0"/>
              </a:rPr>
              <a:t>CPEL</a:t>
            </a:r>
          </a:p>
        </p:txBody>
      </p:sp>
      <p:sp>
        <p:nvSpPr>
          <p:cNvPr id="4099" name="Rectangle 5"/>
          <p:cNvSpPr>
            <a:spLocks noGrp="1" noChangeArrowheads="1"/>
          </p:cNvSpPr>
          <p:nvPr>
            <p:ph type="body" sz="half" idx="1"/>
          </p:nvPr>
        </p:nvSpPr>
        <p:spPr>
          <a:xfrm>
            <a:off x="179512" y="1379538"/>
            <a:ext cx="4316288" cy="4857750"/>
          </a:xfrm>
        </p:spPr>
        <p:txBody>
          <a:bodyPr>
            <a:normAutofit/>
          </a:bodyPr>
          <a:lstStyle/>
          <a:p>
            <a:pPr eaLnBrk="1" hangingPunct="1">
              <a:lnSpc>
                <a:spcPct val="90000"/>
              </a:lnSpc>
            </a:pPr>
            <a:r>
              <a:rPr lang="cy-GB" sz="2200" dirty="0">
                <a:latin typeface="Arial" charset="0"/>
              </a:rPr>
              <a:t>Yn 2011, ymgynghorodd y Cyngor Gofal ar argymhellion ar gyfer Fframwaith Dysgu ac Addysg Proffesiynol Parhaus i gefnogi’r llwybrau gyrfa cenedlaethol newydd ar gyfer gweithwyr cymdeithasol yng Nghymru. Mae’r Fframwaith DAPP yn disgrifio trefniadau gofynnol dysgu ac addysg parhaus i weithwyr cymdeithasol ar ôl iddynt gymhwyso er mwyn iddynt allu datblygu ar hyd y llwybr gyrfa:</a:t>
            </a:r>
            <a:endParaRPr lang="en-GB" sz="2200" dirty="0">
              <a:latin typeface="Arial" charset="0"/>
            </a:endParaRPr>
          </a:p>
        </p:txBody>
      </p:sp>
      <p:sp>
        <p:nvSpPr>
          <p:cNvPr id="4100" name="Rectangle 6"/>
          <p:cNvSpPr>
            <a:spLocks noGrp="1" noChangeArrowheads="1"/>
          </p:cNvSpPr>
          <p:nvPr>
            <p:ph type="body" sz="half" idx="2"/>
          </p:nvPr>
        </p:nvSpPr>
        <p:spPr>
          <a:xfrm>
            <a:off x="4648200" y="1341438"/>
            <a:ext cx="4316288" cy="4784725"/>
          </a:xfrm>
        </p:spPr>
        <p:txBody>
          <a:bodyPr>
            <a:normAutofit/>
          </a:bodyPr>
          <a:lstStyle/>
          <a:p>
            <a:pPr eaLnBrk="1" hangingPunct="1">
              <a:lnSpc>
                <a:spcPct val="90000"/>
              </a:lnSpc>
            </a:pPr>
            <a:r>
              <a:rPr lang="en-US" sz="2200" dirty="0">
                <a:latin typeface="Arial" charset="0"/>
              </a:rPr>
              <a:t>In 2011, the Care Council consulted on proposals for a Continuing Professional Education and Learning Framework to support the new national career pathways for social workers in Wales. The CPEL Framework describes the minimum arrangements for the continuing education and learning of social workers after initial qualification in order to progress on the career pathway:</a:t>
            </a:r>
            <a:endParaRPr lang="en-GB" sz="2200" dirty="0">
              <a:latin typeface="Arial" charset="0"/>
            </a:endParaRPr>
          </a:p>
        </p:txBody>
      </p:sp>
    </p:spTree>
    <p:extLst>
      <p:ext uri="{BB962C8B-B14F-4D97-AF65-F5344CB8AC3E}">
        <p14:creationId xmlns:p14="http://schemas.microsoft.com/office/powerpoint/2010/main" val="1215262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pPr eaLnBrk="1" hangingPunct="1"/>
            <a:r>
              <a:rPr lang="en-GB">
                <a:solidFill>
                  <a:srgbClr val="FF0000"/>
                </a:solidFill>
                <a:latin typeface="Arial" charset="0"/>
              </a:rPr>
              <a:t>CPEL </a:t>
            </a:r>
          </a:p>
        </p:txBody>
      </p:sp>
      <p:sp>
        <p:nvSpPr>
          <p:cNvPr id="5123" name="Rectangle 5"/>
          <p:cNvSpPr>
            <a:spLocks noGrp="1" noChangeArrowheads="1"/>
          </p:cNvSpPr>
          <p:nvPr>
            <p:ph type="body" sz="half" idx="1"/>
          </p:nvPr>
        </p:nvSpPr>
        <p:spPr>
          <a:xfrm>
            <a:off x="251520" y="1268760"/>
            <a:ext cx="4464943" cy="4525963"/>
          </a:xfrm>
        </p:spPr>
        <p:txBody>
          <a:bodyPr>
            <a:normAutofit lnSpcReduction="10000"/>
          </a:bodyPr>
          <a:lstStyle/>
          <a:p>
            <a:pPr eaLnBrk="1" hangingPunct="1">
              <a:spcBef>
                <a:spcPct val="0"/>
              </a:spcBef>
            </a:pPr>
            <a:r>
              <a:rPr lang="cy-GB" sz="2400" dirty="0">
                <a:latin typeface="Arial" charset="0"/>
              </a:rPr>
              <a:t>Rhaglen Cadarnhau ar gyfer GCNG</a:t>
            </a:r>
          </a:p>
          <a:p>
            <a:pPr eaLnBrk="1" hangingPunct="1">
              <a:spcBef>
                <a:spcPct val="0"/>
              </a:spcBef>
            </a:pPr>
            <a:r>
              <a:rPr lang="cy-GB" sz="2400" dirty="0">
                <a:latin typeface="Arial" charset="0"/>
              </a:rPr>
              <a:t>Rhaglen Ymarferydd Profiadol – ar gyfer Gweithwyr Cymdeithasol (Blwyddyn 3 +)</a:t>
            </a:r>
          </a:p>
          <a:p>
            <a:pPr eaLnBrk="1" hangingPunct="1">
              <a:spcBef>
                <a:spcPct val="0"/>
              </a:spcBef>
            </a:pPr>
            <a:r>
              <a:rPr lang="cy-GB" sz="2400" dirty="0">
                <a:latin typeface="Arial" charset="0"/>
              </a:rPr>
              <a:t>Rhaglen Uwch Ymarferydd – ar gyfer Uwch Weithwyr Cymdeithasol</a:t>
            </a:r>
          </a:p>
          <a:p>
            <a:pPr eaLnBrk="1" hangingPunct="1">
              <a:spcBef>
                <a:spcPct val="0"/>
              </a:spcBef>
            </a:pPr>
            <a:r>
              <a:rPr lang="cy-GB" sz="2400" dirty="0">
                <a:latin typeface="Arial" charset="0"/>
              </a:rPr>
              <a:t>Rhaglen Gweithiwr Cymdeithasol Ymgynghorol – ar gyfer Gweithwyr Ymgynghorol</a:t>
            </a:r>
            <a:endParaRPr lang="en-GB" sz="2400" dirty="0">
              <a:latin typeface="Arial" charset="0"/>
            </a:endParaRPr>
          </a:p>
        </p:txBody>
      </p:sp>
      <p:sp>
        <p:nvSpPr>
          <p:cNvPr id="5124" name="Rectangle 6"/>
          <p:cNvSpPr>
            <a:spLocks noGrp="1" noChangeArrowheads="1"/>
          </p:cNvSpPr>
          <p:nvPr>
            <p:ph type="body" sz="half" idx="2"/>
          </p:nvPr>
        </p:nvSpPr>
        <p:spPr>
          <a:xfrm>
            <a:off x="4648200" y="1268760"/>
            <a:ext cx="4316288" cy="4525963"/>
          </a:xfrm>
        </p:spPr>
        <p:txBody>
          <a:bodyPr/>
          <a:lstStyle/>
          <a:p>
            <a:pPr eaLnBrk="1" hangingPunct="1">
              <a:spcBef>
                <a:spcPct val="0"/>
              </a:spcBef>
            </a:pPr>
            <a:r>
              <a:rPr lang="en-US" sz="2400" dirty="0">
                <a:latin typeface="Arial" charset="0"/>
              </a:rPr>
              <a:t>Consolidation Programme- for NQSW</a:t>
            </a:r>
          </a:p>
          <a:p>
            <a:pPr eaLnBrk="1" hangingPunct="1">
              <a:spcBef>
                <a:spcPct val="0"/>
              </a:spcBef>
            </a:pPr>
            <a:r>
              <a:rPr lang="en-US" sz="2400" dirty="0">
                <a:latin typeface="Arial" charset="0"/>
              </a:rPr>
              <a:t>Experienced Practitioner Programme - for Social Workers (Year 3 +)</a:t>
            </a:r>
          </a:p>
          <a:p>
            <a:pPr eaLnBrk="1" hangingPunct="1">
              <a:spcBef>
                <a:spcPct val="0"/>
              </a:spcBef>
            </a:pPr>
            <a:r>
              <a:rPr lang="en-US" sz="2400" dirty="0">
                <a:latin typeface="Arial" charset="0"/>
              </a:rPr>
              <a:t>Senior Practitioner Programme - for Senior Social Workers</a:t>
            </a:r>
          </a:p>
          <a:p>
            <a:pPr eaLnBrk="1" hangingPunct="1">
              <a:spcBef>
                <a:spcPct val="0"/>
              </a:spcBef>
            </a:pPr>
            <a:r>
              <a:rPr lang="en-US" sz="2400" dirty="0">
                <a:latin typeface="Arial" charset="0"/>
              </a:rPr>
              <a:t>Consultant Social Worker Programme - for Consultants</a:t>
            </a:r>
            <a:endParaRPr lang="en-GB" sz="2400" dirty="0">
              <a:latin typeface="Arial" charset="0"/>
            </a:endParaRPr>
          </a:p>
        </p:txBody>
      </p:sp>
    </p:spTree>
    <p:extLst>
      <p:ext uri="{BB962C8B-B14F-4D97-AF65-F5344CB8AC3E}">
        <p14:creationId xmlns:p14="http://schemas.microsoft.com/office/powerpoint/2010/main" val="1118334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eaLnBrk="1" hangingPunct="1"/>
            <a:r>
              <a:rPr lang="en-GB" sz="4000" b="1">
                <a:solidFill>
                  <a:srgbClr val="FF0000"/>
                </a:solidFill>
                <a:latin typeface="Arial" charset="0"/>
              </a:rPr>
              <a:t>Cynllun Cadarnhau</a:t>
            </a:r>
            <a:br>
              <a:rPr lang="en-GB" sz="4000" b="1">
                <a:solidFill>
                  <a:srgbClr val="FF0000"/>
                </a:solidFill>
                <a:latin typeface="Arial" charset="0"/>
              </a:rPr>
            </a:br>
            <a:r>
              <a:rPr lang="en-GB" sz="4000" b="1">
                <a:solidFill>
                  <a:srgbClr val="FF0000"/>
                </a:solidFill>
                <a:latin typeface="Arial" charset="0"/>
              </a:rPr>
              <a:t>Consolidation Programme</a:t>
            </a:r>
          </a:p>
        </p:txBody>
      </p:sp>
      <p:sp>
        <p:nvSpPr>
          <p:cNvPr id="6147" name="Rectangle 4"/>
          <p:cNvSpPr>
            <a:spLocks noGrp="1" noChangeArrowheads="1"/>
          </p:cNvSpPr>
          <p:nvPr>
            <p:ph type="body" sz="half" idx="1"/>
          </p:nvPr>
        </p:nvSpPr>
        <p:spPr>
          <a:xfrm>
            <a:off x="251520" y="1600201"/>
            <a:ext cx="4464496" cy="3989040"/>
          </a:xfrm>
        </p:spPr>
        <p:txBody>
          <a:bodyPr/>
          <a:lstStyle/>
          <a:p>
            <a:pPr eaLnBrk="1" hangingPunct="1">
              <a:spcBef>
                <a:spcPct val="0"/>
              </a:spcBef>
              <a:buFontTx/>
              <a:buNone/>
            </a:pPr>
            <a:r>
              <a:rPr lang="en-GB" dirty="0">
                <a:latin typeface="Arial" charset="0"/>
              </a:rPr>
              <a:t>I </a:t>
            </a:r>
            <a:r>
              <a:rPr lang="en-GB" dirty="0" err="1">
                <a:latin typeface="Arial" charset="0"/>
              </a:rPr>
              <a:t>bwy</a:t>
            </a:r>
            <a:r>
              <a:rPr lang="en-GB" dirty="0">
                <a:latin typeface="Arial" charset="0"/>
              </a:rPr>
              <a:t>:</a:t>
            </a:r>
          </a:p>
          <a:p>
            <a:pPr eaLnBrk="1" hangingPunct="1">
              <a:spcBef>
                <a:spcPct val="0"/>
              </a:spcBef>
              <a:buFontTx/>
              <a:buNone/>
            </a:pPr>
            <a:endParaRPr lang="en-GB" dirty="0">
              <a:latin typeface="Arial" charset="0"/>
            </a:endParaRPr>
          </a:p>
          <a:p>
            <a:pPr eaLnBrk="1" hangingPunct="1">
              <a:spcBef>
                <a:spcPct val="0"/>
              </a:spcBef>
            </a:pPr>
            <a:r>
              <a:rPr lang="en-GB" dirty="0" err="1" smtClean="0">
                <a:latin typeface="Arial" charset="0"/>
              </a:rPr>
              <a:t>Gweithwyr</a:t>
            </a:r>
            <a:r>
              <a:rPr lang="en-GB" dirty="0" smtClean="0">
                <a:latin typeface="Arial" charset="0"/>
              </a:rPr>
              <a:t> </a:t>
            </a:r>
            <a:r>
              <a:rPr lang="en-GB" dirty="0" err="1" smtClean="0">
                <a:latin typeface="Arial" charset="0"/>
              </a:rPr>
              <a:t>cymdeithasol</a:t>
            </a:r>
            <a:r>
              <a:rPr lang="en-GB" dirty="0" smtClean="0">
                <a:latin typeface="Arial" charset="0"/>
              </a:rPr>
              <a:t> </a:t>
            </a:r>
            <a:r>
              <a:rPr lang="en-GB" dirty="0" err="1">
                <a:latin typeface="Arial" charset="0"/>
              </a:rPr>
              <a:t>newydd</a:t>
            </a:r>
            <a:r>
              <a:rPr lang="en-GB" dirty="0">
                <a:latin typeface="Arial" charset="0"/>
              </a:rPr>
              <a:t> </a:t>
            </a:r>
            <a:r>
              <a:rPr lang="en-GB" dirty="0" err="1">
                <a:latin typeface="Arial" charset="0"/>
              </a:rPr>
              <a:t>sydd</a:t>
            </a:r>
            <a:r>
              <a:rPr lang="en-GB" dirty="0">
                <a:latin typeface="Arial" charset="0"/>
              </a:rPr>
              <a:t> </a:t>
            </a:r>
            <a:r>
              <a:rPr lang="en-GB" dirty="0" err="1">
                <a:latin typeface="Arial" charset="0"/>
              </a:rPr>
              <a:t>wedi</a:t>
            </a:r>
            <a:r>
              <a:rPr lang="en-GB" dirty="0">
                <a:latin typeface="Arial" charset="0"/>
              </a:rPr>
              <a:t> </a:t>
            </a:r>
            <a:r>
              <a:rPr lang="en-GB" dirty="0" err="1">
                <a:latin typeface="Arial" charset="0"/>
              </a:rPr>
              <a:t>cwblhau</a:t>
            </a:r>
            <a:r>
              <a:rPr lang="en-GB" dirty="0">
                <a:latin typeface="Arial" charset="0"/>
              </a:rPr>
              <a:t> </a:t>
            </a:r>
            <a:r>
              <a:rPr lang="en-GB" dirty="0" err="1">
                <a:latin typeface="Arial" charset="0"/>
              </a:rPr>
              <a:t>ei</a:t>
            </a:r>
            <a:r>
              <a:rPr lang="en-GB" dirty="0">
                <a:latin typeface="Arial" charset="0"/>
              </a:rPr>
              <a:t> </a:t>
            </a:r>
            <a:r>
              <a:rPr lang="en-GB" dirty="0" err="1">
                <a:latin typeface="Arial" charset="0"/>
              </a:rPr>
              <a:t>blwyddyn</a:t>
            </a:r>
            <a:r>
              <a:rPr lang="en-GB" dirty="0">
                <a:latin typeface="Arial" charset="0"/>
              </a:rPr>
              <a:t> </a:t>
            </a:r>
            <a:r>
              <a:rPr lang="en-GB" dirty="0" err="1">
                <a:latin typeface="Arial" charset="0"/>
              </a:rPr>
              <a:t>gyntaf</a:t>
            </a:r>
            <a:r>
              <a:rPr lang="en-GB" dirty="0">
                <a:latin typeface="Arial" charset="0"/>
              </a:rPr>
              <a:t> </a:t>
            </a:r>
            <a:r>
              <a:rPr lang="en-GB" dirty="0" err="1">
                <a:latin typeface="Arial" charset="0"/>
              </a:rPr>
              <a:t>mewn</a:t>
            </a:r>
            <a:r>
              <a:rPr lang="en-GB" dirty="0">
                <a:latin typeface="Arial" charset="0"/>
              </a:rPr>
              <a:t> </a:t>
            </a:r>
            <a:r>
              <a:rPr lang="en-GB" dirty="0" err="1">
                <a:latin typeface="Arial" charset="0"/>
              </a:rPr>
              <a:t>ymarfer</a:t>
            </a:r>
            <a:endParaRPr lang="en-GB" dirty="0">
              <a:latin typeface="Arial" charset="0"/>
            </a:endParaRPr>
          </a:p>
        </p:txBody>
      </p:sp>
      <p:sp>
        <p:nvSpPr>
          <p:cNvPr id="6148" name="Rectangle 5"/>
          <p:cNvSpPr>
            <a:spLocks noGrp="1" noChangeArrowheads="1"/>
          </p:cNvSpPr>
          <p:nvPr>
            <p:ph type="body" sz="half" idx="2"/>
          </p:nvPr>
        </p:nvSpPr>
        <p:spPr>
          <a:xfrm>
            <a:off x="4781872" y="1600201"/>
            <a:ext cx="4038600" cy="3989040"/>
          </a:xfrm>
        </p:spPr>
        <p:txBody>
          <a:bodyPr/>
          <a:lstStyle/>
          <a:p>
            <a:pPr eaLnBrk="1" hangingPunct="1">
              <a:spcBef>
                <a:spcPct val="0"/>
              </a:spcBef>
              <a:buFontTx/>
              <a:buNone/>
            </a:pPr>
            <a:r>
              <a:rPr lang="en-GB" dirty="0">
                <a:latin typeface="Arial" charset="0"/>
              </a:rPr>
              <a:t>Who for: </a:t>
            </a:r>
          </a:p>
          <a:p>
            <a:pPr eaLnBrk="1" hangingPunct="1">
              <a:spcBef>
                <a:spcPct val="0"/>
              </a:spcBef>
              <a:buFontTx/>
              <a:buNone/>
            </a:pPr>
            <a:endParaRPr lang="en-GB" dirty="0">
              <a:latin typeface="Arial" charset="0"/>
            </a:endParaRPr>
          </a:p>
          <a:p>
            <a:pPr eaLnBrk="1" hangingPunct="1">
              <a:spcBef>
                <a:spcPct val="0"/>
              </a:spcBef>
            </a:pPr>
            <a:r>
              <a:rPr lang="en-GB" dirty="0">
                <a:latin typeface="Arial" charset="0"/>
              </a:rPr>
              <a:t>Newly qualified social workers who have completed their first year in practice</a:t>
            </a:r>
          </a:p>
          <a:p>
            <a:pPr eaLnBrk="1" hangingPunct="1"/>
            <a:endParaRPr lang="en-GB" b="1" dirty="0">
              <a:latin typeface="Arial" charset="0"/>
            </a:endParaRPr>
          </a:p>
        </p:txBody>
      </p:sp>
    </p:spTree>
    <p:extLst>
      <p:ext uri="{BB962C8B-B14F-4D97-AF65-F5344CB8AC3E}">
        <p14:creationId xmlns:p14="http://schemas.microsoft.com/office/powerpoint/2010/main" val="2306125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p:txBody>
          <a:bodyPr/>
          <a:lstStyle/>
          <a:p>
            <a:pPr eaLnBrk="1" hangingPunct="1"/>
            <a:r>
              <a:rPr lang="en-GB" dirty="0">
                <a:latin typeface="Arial" charset="0"/>
              </a:rPr>
              <a:t>Gwynedd</a:t>
            </a:r>
          </a:p>
          <a:p>
            <a:pPr eaLnBrk="1" hangingPunct="1"/>
            <a:r>
              <a:rPr lang="en-GB" dirty="0" smtClean="0">
                <a:latin typeface="Arial" charset="0"/>
              </a:rPr>
              <a:t>Môn</a:t>
            </a:r>
            <a:endParaRPr lang="en-GB" dirty="0">
              <a:latin typeface="Arial" charset="0"/>
            </a:endParaRPr>
          </a:p>
          <a:p>
            <a:pPr eaLnBrk="1" hangingPunct="1"/>
            <a:r>
              <a:rPr lang="en-GB" dirty="0">
                <a:latin typeface="Arial" charset="0"/>
              </a:rPr>
              <a:t>Conwy</a:t>
            </a:r>
          </a:p>
          <a:p>
            <a:pPr eaLnBrk="1" hangingPunct="1"/>
            <a:r>
              <a:rPr lang="en-GB" dirty="0">
                <a:latin typeface="Arial" charset="0"/>
              </a:rPr>
              <a:t>Denbighshire</a:t>
            </a:r>
          </a:p>
          <a:p>
            <a:pPr eaLnBrk="1" hangingPunct="1"/>
            <a:r>
              <a:rPr lang="en-GB" dirty="0" err="1" smtClean="0">
                <a:latin typeface="Arial" charset="0"/>
              </a:rPr>
              <a:t>Wrecsam</a:t>
            </a:r>
            <a:endParaRPr lang="en-GB" dirty="0">
              <a:latin typeface="Arial" charset="0"/>
            </a:endParaRPr>
          </a:p>
          <a:p>
            <a:pPr eaLnBrk="1" hangingPunct="1"/>
            <a:r>
              <a:rPr lang="en-GB" dirty="0" smtClean="0">
                <a:latin typeface="Arial" charset="0"/>
              </a:rPr>
              <a:t>Flintshire</a:t>
            </a:r>
          </a:p>
          <a:p>
            <a:r>
              <a:rPr lang="en-GB" dirty="0">
                <a:latin typeface="Arial" charset="0"/>
              </a:rPr>
              <a:t>Powys</a:t>
            </a:r>
          </a:p>
          <a:p>
            <a:pPr marL="0" indent="0" eaLnBrk="1" hangingPunct="1">
              <a:buNone/>
            </a:pPr>
            <a:endParaRPr lang="en-GB" dirty="0">
              <a:latin typeface="Arial" charset="0"/>
            </a:endParaRPr>
          </a:p>
          <a:p>
            <a:pPr eaLnBrk="1" hangingPunct="1"/>
            <a:endParaRPr lang="en-GB" dirty="0">
              <a:latin typeface="Arial" charset="0"/>
            </a:endParaRPr>
          </a:p>
        </p:txBody>
      </p:sp>
      <p:sp>
        <p:nvSpPr>
          <p:cNvPr id="7172" name="Rectangle 4"/>
          <p:cNvSpPr>
            <a:spLocks noGrp="1" noChangeArrowheads="1"/>
          </p:cNvSpPr>
          <p:nvPr>
            <p:ph type="body" sz="half" idx="2"/>
          </p:nvPr>
        </p:nvSpPr>
        <p:spPr/>
        <p:txBody>
          <a:bodyPr>
            <a:normAutofit/>
          </a:bodyPr>
          <a:lstStyle/>
          <a:p>
            <a:pPr eaLnBrk="1" hangingPunct="1">
              <a:lnSpc>
                <a:spcPct val="110000"/>
              </a:lnSpc>
            </a:pPr>
            <a:r>
              <a:rPr lang="en-GB" dirty="0" smtClean="0">
                <a:latin typeface="Arial" charset="0"/>
              </a:rPr>
              <a:t>Ceredigion</a:t>
            </a:r>
            <a:endParaRPr lang="en-GB" dirty="0">
              <a:latin typeface="Arial" charset="0"/>
            </a:endParaRPr>
          </a:p>
          <a:p>
            <a:pPr eaLnBrk="1" hangingPunct="1">
              <a:lnSpc>
                <a:spcPct val="110000"/>
              </a:lnSpc>
            </a:pPr>
            <a:r>
              <a:rPr lang="en-GB" dirty="0">
                <a:latin typeface="Arial" charset="0"/>
              </a:rPr>
              <a:t>Carmarthen </a:t>
            </a:r>
          </a:p>
          <a:p>
            <a:pPr eaLnBrk="1" hangingPunct="1">
              <a:lnSpc>
                <a:spcPct val="110000"/>
              </a:lnSpc>
            </a:pPr>
            <a:r>
              <a:rPr lang="en-GB" dirty="0">
                <a:latin typeface="Arial" charset="0"/>
              </a:rPr>
              <a:t>Neath Port Talbot</a:t>
            </a:r>
          </a:p>
          <a:p>
            <a:pPr eaLnBrk="1" hangingPunct="1">
              <a:lnSpc>
                <a:spcPct val="110000"/>
              </a:lnSpc>
            </a:pPr>
            <a:r>
              <a:rPr lang="en-GB" dirty="0" smtClean="0">
                <a:latin typeface="Arial" charset="0"/>
              </a:rPr>
              <a:t>Pembrokeshire</a:t>
            </a:r>
            <a:endParaRPr lang="en-GB" dirty="0">
              <a:latin typeface="Arial" charset="0"/>
            </a:endParaRPr>
          </a:p>
          <a:p>
            <a:pPr eaLnBrk="1" hangingPunct="1">
              <a:lnSpc>
                <a:spcPct val="110000"/>
              </a:lnSpc>
            </a:pPr>
            <a:r>
              <a:rPr lang="en-GB" dirty="0">
                <a:latin typeface="Arial" charset="0"/>
              </a:rPr>
              <a:t>Swansea</a:t>
            </a:r>
          </a:p>
          <a:p>
            <a:pPr eaLnBrk="1" hangingPunct="1">
              <a:lnSpc>
                <a:spcPct val="110000"/>
              </a:lnSpc>
            </a:pPr>
            <a:r>
              <a:rPr lang="en-GB" dirty="0">
                <a:latin typeface="Arial" charset="0"/>
              </a:rPr>
              <a:t>University of Wales Trinity Saint David </a:t>
            </a:r>
          </a:p>
        </p:txBody>
      </p:sp>
    </p:spTree>
    <p:extLst>
      <p:ext uri="{BB962C8B-B14F-4D97-AF65-F5344CB8AC3E}">
        <p14:creationId xmlns:p14="http://schemas.microsoft.com/office/powerpoint/2010/main" val="3963347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a:xfrm>
            <a:off x="0" y="274638"/>
            <a:ext cx="8964613" cy="1354137"/>
          </a:xfrm>
        </p:spPr>
        <p:txBody>
          <a:bodyPr/>
          <a:lstStyle/>
          <a:p>
            <a:pPr eaLnBrk="1" hangingPunct="1">
              <a:defRPr/>
            </a:pPr>
            <a:r>
              <a:rPr lang="en-GB" sz="1800" b="1">
                <a:latin typeface="Arial" charset="0"/>
                <a:cs typeface="+mj-cs"/>
              </a:rPr>
              <a:t>Graduate Certificate in consolidation of Social Work Practice</a:t>
            </a:r>
            <a:br>
              <a:rPr lang="en-GB" sz="1800" b="1">
                <a:latin typeface="Arial" charset="0"/>
                <a:cs typeface="+mj-cs"/>
              </a:rPr>
            </a:br>
            <a:r>
              <a:rPr lang="en-GB" sz="1800" b="1">
                <a:latin typeface="Arial" charset="0"/>
                <a:cs typeface="+mj-cs"/>
              </a:rPr>
              <a:t>Tystysgrif I Raddedigion mewn cadarnhau ymarfer Gwaith Cymdeithasol</a:t>
            </a:r>
            <a:r>
              <a:rPr lang="en-GB" sz="1800">
                <a:latin typeface="Arial" charset="0"/>
                <a:cs typeface="+mj-cs"/>
              </a:rPr>
              <a:t>  </a:t>
            </a:r>
          </a:p>
        </p:txBody>
      </p:sp>
      <p:sp>
        <p:nvSpPr>
          <p:cNvPr id="2051" name="Rectangle 5"/>
          <p:cNvSpPr>
            <a:spLocks noGrp="1" noChangeArrowheads="1"/>
          </p:cNvSpPr>
          <p:nvPr>
            <p:ph type="body" sz="half" idx="1"/>
          </p:nvPr>
        </p:nvSpPr>
        <p:spPr>
          <a:xfrm>
            <a:off x="457200" y="1600201"/>
            <a:ext cx="4114800" cy="3989040"/>
          </a:xfrm>
        </p:spPr>
        <p:txBody>
          <a:bodyPr>
            <a:normAutofit/>
          </a:bodyPr>
          <a:lstStyle/>
          <a:p>
            <a:pPr marL="0" indent="0" eaLnBrk="1" hangingPunct="1">
              <a:spcBef>
                <a:spcPct val="100000"/>
              </a:spcBef>
              <a:buFontTx/>
              <a:buNone/>
              <a:defRPr/>
            </a:pPr>
            <a:r>
              <a:rPr lang="en-GB" sz="2000" b="1" dirty="0" err="1" smtClean="0">
                <a:latin typeface="Arial" charset="0"/>
                <a:cs typeface="+mn-cs"/>
              </a:rPr>
              <a:t>Portffolio</a:t>
            </a:r>
            <a:r>
              <a:rPr lang="en-GB" sz="2000" b="1" dirty="0" smtClean="0">
                <a:latin typeface="Arial" charset="0"/>
                <a:cs typeface="+mn-cs"/>
              </a:rPr>
              <a:t> </a:t>
            </a:r>
            <a:r>
              <a:rPr lang="en-GB" sz="2000" b="1" dirty="0" err="1">
                <a:latin typeface="Arial" charset="0"/>
                <a:cs typeface="+mn-cs"/>
              </a:rPr>
              <a:t>yn</a:t>
            </a:r>
            <a:r>
              <a:rPr lang="en-GB" sz="2000" b="1" dirty="0">
                <a:latin typeface="Arial" charset="0"/>
                <a:cs typeface="+mn-cs"/>
              </a:rPr>
              <a:t> </a:t>
            </a:r>
            <a:r>
              <a:rPr lang="en-GB" sz="2000" b="1" dirty="0" err="1">
                <a:latin typeface="Arial" charset="0"/>
                <a:cs typeface="+mn-cs"/>
              </a:rPr>
              <a:t>seiliedig</a:t>
            </a:r>
            <a:r>
              <a:rPr lang="en-GB" sz="2000" b="1" dirty="0">
                <a:latin typeface="Arial" charset="0"/>
                <a:cs typeface="+mn-cs"/>
              </a:rPr>
              <a:t> </a:t>
            </a:r>
            <a:r>
              <a:rPr lang="en-GB" sz="2000" b="1" dirty="0" err="1" smtClean="0">
                <a:latin typeface="Arial" charset="0"/>
                <a:cs typeface="+mn-cs"/>
              </a:rPr>
              <a:t>ar</a:t>
            </a:r>
            <a:r>
              <a:rPr lang="en-GB" sz="2000" b="1" dirty="0" smtClean="0">
                <a:latin typeface="Arial" charset="0"/>
              </a:rPr>
              <a:t> </a:t>
            </a:r>
            <a:r>
              <a:rPr lang="en-GB" sz="2000" b="1" dirty="0" err="1" smtClean="0">
                <a:latin typeface="Arial" charset="0"/>
                <a:cs typeface="+mn-cs"/>
              </a:rPr>
              <a:t>ofynion</a:t>
            </a:r>
            <a:r>
              <a:rPr lang="en-GB" sz="2000" b="1" dirty="0" smtClean="0">
                <a:latin typeface="Arial" charset="0"/>
                <a:cs typeface="+mn-cs"/>
              </a:rPr>
              <a:t> </a:t>
            </a:r>
            <a:r>
              <a:rPr lang="en-GB" sz="2000" b="1" dirty="0">
                <a:latin typeface="Arial" charset="0"/>
                <a:cs typeface="+mn-cs"/>
              </a:rPr>
              <a:t>y </a:t>
            </a:r>
            <a:r>
              <a:rPr lang="en-GB" sz="2000" b="1" dirty="0" err="1">
                <a:latin typeface="Arial" charset="0"/>
                <a:cs typeface="+mn-cs"/>
              </a:rPr>
              <a:t>Cyngor</a:t>
            </a:r>
            <a:r>
              <a:rPr lang="en-GB" sz="2000" b="1" dirty="0">
                <a:latin typeface="Arial" charset="0"/>
                <a:cs typeface="+mn-cs"/>
              </a:rPr>
              <a:t> </a:t>
            </a:r>
            <a:r>
              <a:rPr lang="en-GB" sz="2000" b="1" dirty="0" err="1">
                <a:latin typeface="Arial" charset="0"/>
                <a:cs typeface="+mn-cs"/>
              </a:rPr>
              <a:t>Gofal</a:t>
            </a:r>
            <a:r>
              <a:rPr lang="en-GB" sz="2000" b="1" dirty="0">
                <a:latin typeface="Arial" charset="0"/>
                <a:cs typeface="+mn-cs"/>
              </a:rPr>
              <a:t> </a:t>
            </a:r>
            <a:r>
              <a:rPr lang="en-GB" sz="2000" b="1" dirty="0" err="1">
                <a:latin typeface="Arial" charset="0"/>
                <a:cs typeface="+mn-cs"/>
              </a:rPr>
              <a:t>a’r</a:t>
            </a:r>
            <a:r>
              <a:rPr lang="en-GB" sz="2000" b="1" dirty="0">
                <a:latin typeface="Arial" charset="0"/>
                <a:cs typeface="+mn-cs"/>
              </a:rPr>
              <a:t> </a:t>
            </a:r>
            <a:r>
              <a:rPr lang="en-GB" sz="2000" b="1" dirty="0" err="1">
                <a:latin typeface="Arial" charset="0"/>
                <a:cs typeface="+mn-cs"/>
              </a:rPr>
              <a:t>Safonau</a:t>
            </a:r>
            <a:r>
              <a:rPr lang="en-GB" sz="2000" b="1" dirty="0">
                <a:latin typeface="Arial" charset="0"/>
                <a:cs typeface="+mn-cs"/>
              </a:rPr>
              <a:t> </a:t>
            </a:r>
            <a:r>
              <a:rPr lang="en-GB" sz="2000" b="1" dirty="0" err="1">
                <a:latin typeface="Arial" charset="0"/>
                <a:cs typeface="+mn-cs"/>
              </a:rPr>
              <a:t>Galwedigaethol</a:t>
            </a:r>
            <a:r>
              <a:rPr lang="en-GB" sz="2000" b="1" dirty="0">
                <a:latin typeface="Arial" charset="0"/>
                <a:cs typeface="+mn-cs"/>
              </a:rPr>
              <a:t> </a:t>
            </a:r>
            <a:r>
              <a:rPr lang="en-GB" sz="2000" b="1" dirty="0" err="1">
                <a:latin typeface="Arial" charset="0"/>
                <a:cs typeface="+mn-cs"/>
              </a:rPr>
              <a:t>Cenedlaethol</a:t>
            </a:r>
            <a:endParaRPr lang="en-GB" sz="2000" b="1" dirty="0">
              <a:latin typeface="Arial" charset="0"/>
              <a:cs typeface="+mn-cs"/>
            </a:endParaRPr>
          </a:p>
          <a:p>
            <a:pPr eaLnBrk="1" hangingPunct="1">
              <a:lnSpc>
                <a:spcPct val="110000"/>
              </a:lnSpc>
              <a:spcBef>
                <a:spcPts val="0"/>
              </a:spcBef>
              <a:defRPr/>
            </a:pPr>
            <a:r>
              <a:rPr lang="en-GB" sz="2000" dirty="0" err="1">
                <a:latin typeface="Arial" charset="0"/>
                <a:cs typeface="+mn-cs"/>
              </a:rPr>
              <a:t>Dadansoddi</a:t>
            </a:r>
            <a:r>
              <a:rPr lang="en-GB" sz="2000" dirty="0">
                <a:latin typeface="Arial" charset="0"/>
                <a:cs typeface="+mn-cs"/>
              </a:rPr>
              <a:t> </a:t>
            </a:r>
            <a:r>
              <a:rPr lang="en-GB" sz="2000" dirty="0" err="1">
                <a:latin typeface="Arial" charset="0"/>
                <a:cs typeface="+mn-cs"/>
              </a:rPr>
              <a:t>wrth</a:t>
            </a:r>
            <a:r>
              <a:rPr lang="en-GB" sz="2000" dirty="0">
                <a:latin typeface="Arial" charset="0"/>
                <a:cs typeface="+mn-cs"/>
              </a:rPr>
              <a:t> </a:t>
            </a:r>
            <a:r>
              <a:rPr lang="en-GB" sz="2000" dirty="0" err="1">
                <a:latin typeface="Arial" charset="0"/>
                <a:cs typeface="+mn-cs"/>
              </a:rPr>
              <a:t>asesu</a:t>
            </a:r>
            <a:r>
              <a:rPr lang="en-GB" sz="2000" dirty="0">
                <a:latin typeface="Arial" charset="0"/>
                <a:cs typeface="+mn-cs"/>
              </a:rPr>
              <a:t> </a:t>
            </a:r>
            <a:r>
              <a:rPr lang="en-GB" sz="2000" dirty="0" err="1">
                <a:latin typeface="Arial" charset="0"/>
                <a:cs typeface="+mn-cs"/>
              </a:rPr>
              <a:t>er</a:t>
            </a:r>
            <a:r>
              <a:rPr lang="en-GB" sz="2000" dirty="0">
                <a:latin typeface="Arial" charset="0"/>
                <a:cs typeface="+mn-cs"/>
              </a:rPr>
              <a:t> </a:t>
            </a:r>
            <a:r>
              <a:rPr lang="en-GB" sz="2000" dirty="0" err="1">
                <a:latin typeface="Arial" charset="0"/>
                <a:cs typeface="+mn-cs"/>
              </a:rPr>
              <a:t>mwyn</a:t>
            </a:r>
            <a:r>
              <a:rPr lang="en-GB" sz="2000" dirty="0">
                <a:latin typeface="Arial" charset="0"/>
                <a:cs typeface="+mn-cs"/>
              </a:rPr>
              <a:t> </a:t>
            </a:r>
            <a:r>
              <a:rPr lang="en-GB" sz="2000" dirty="0" err="1">
                <a:latin typeface="Arial" charset="0"/>
                <a:cs typeface="+mn-cs"/>
              </a:rPr>
              <a:t>llywio</a:t>
            </a:r>
            <a:r>
              <a:rPr lang="en-GB" sz="2000" dirty="0">
                <a:latin typeface="Arial" charset="0"/>
                <a:cs typeface="+mn-cs"/>
              </a:rPr>
              <a:t> </a:t>
            </a:r>
            <a:r>
              <a:rPr lang="en-GB" sz="2000" dirty="0" err="1">
                <a:latin typeface="Arial" charset="0"/>
                <a:cs typeface="+mn-cs"/>
              </a:rPr>
              <a:t>ymyriadau</a:t>
            </a:r>
            <a:r>
              <a:rPr lang="en-GB" sz="2000" dirty="0">
                <a:latin typeface="Arial" charset="0"/>
                <a:cs typeface="+mn-cs"/>
              </a:rPr>
              <a:t> </a:t>
            </a:r>
          </a:p>
          <a:p>
            <a:pPr eaLnBrk="1" hangingPunct="1">
              <a:lnSpc>
                <a:spcPct val="110000"/>
              </a:lnSpc>
              <a:spcBef>
                <a:spcPts val="0"/>
              </a:spcBef>
              <a:defRPr/>
            </a:pPr>
            <a:r>
              <a:rPr lang="en-GB" sz="2000" dirty="0" err="1">
                <a:latin typeface="Arial" charset="0"/>
                <a:cs typeface="+mn-cs"/>
              </a:rPr>
              <a:t>Cydweithio</a:t>
            </a:r>
            <a:r>
              <a:rPr lang="en-GB" sz="2000" dirty="0">
                <a:latin typeface="Arial" charset="0"/>
                <a:cs typeface="+mn-cs"/>
              </a:rPr>
              <a:t> a </a:t>
            </a:r>
            <a:r>
              <a:rPr lang="en-GB" sz="2000" dirty="0" err="1">
                <a:latin typeface="Arial" charset="0"/>
                <a:cs typeface="+mn-cs"/>
              </a:rPr>
              <a:t>defnyddwyr</a:t>
            </a:r>
            <a:r>
              <a:rPr lang="en-GB" sz="2000" dirty="0">
                <a:latin typeface="Arial" charset="0"/>
                <a:cs typeface="+mn-cs"/>
              </a:rPr>
              <a:t> </a:t>
            </a:r>
            <a:r>
              <a:rPr lang="en-GB" sz="2000" dirty="0" err="1">
                <a:latin typeface="Arial" charset="0"/>
                <a:cs typeface="+mn-cs"/>
              </a:rPr>
              <a:t>gwasanethau</a:t>
            </a:r>
            <a:r>
              <a:rPr lang="en-GB" sz="2000" dirty="0">
                <a:latin typeface="Arial" charset="0"/>
                <a:cs typeface="+mn-cs"/>
              </a:rPr>
              <a:t> a </a:t>
            </a:r>
            <a:r>
              <a:rPr lang="en-GB" sz="2000" dirty="0" err="1">
                <a:latin typeface="Arial" charset="0"/>
                <a:cs typeface="+mn-cs"/>
              </a:rPr>
              <a:t>gofalwyr</a:t>
            </a:r>
            <a:r>
              <a:rPr lang="en-GB" sz="2000" dirty="0">
                <a:latin typeface="Arial" charset="0"/>
                <a:cs typeface="+mn-cs"/>
              </a:rPr>
              <a:t> a </a:t>
            </a:r>
            <a:r>
              <a:rPr lang="en-GB" sz="2000" dirty="0" err="1">
                <a:latin typeface="Arial" charset="0"/>
                <a:cs typeface="+mn-cs"/>
              </a:rPr>
              <a:t>gweithwyr</a:t>
            </a:r>
            <a:r>
              <a:rPr lang="en-GB" sz="2000" dirty="0">
                <a:latin typeface="Arial" charset="0"/>
                <a:cs typeface="+mn-cs"/>
              </a:rPr>
              <a:t> </a:t>
            </a:r>
            <a:r>
              <a:rPr lang="en-GB" sz="2000" dirty="0" err="1">
                <a:latin typeface="Arial" charset="0"/>
                <a:cs typeface="+mn-cs"/>
              </a:rPr>
              <a:t>professiynol</a:t>
            </a:r>
            <a:r>
              <a:rPr lang="en-GB" sz="2000" dirty="0">
                <a:latin typeface="Arial" charset="0"/>
                <a:cs typeface="+mn-cs"/>
              </a:rPr>
              <a:t> </a:t>
            </a:r>
            <a:r>
              <a:rPr lang="en-GB" sz="2000" dirty="0" err="1">
                <a:latin typeface="Arial" charset="0"/>
                <a:cs typeface="+mn-cs"/>
              </a:rPr>
              <a:t>eraill</a:t>
            </a:r>
            <a:endParaRPr lang="en-GB" sz="2000" dirty="0">
              <a:latin typeface="Arial" charset="0"/>
              <a:cs typeface="+mn-cs"/>
            </a:endParaRPr>
          </a:p>
          <a:p>
            <a:pPr eaLnBrk="1" hangingPunct="1">
              <a:lnSpc>
                <a:spcPct val="110000"/>
              </a:lnSpc>
              <a:spcBef>
                <a:spcPts val="0"/>
              </a:spcBef>
              <a:defRPr/>
            </a:pPr>
            <a:r>
              <a:rPr lang="en-GB" sz="2000" dirty="0" err="1">
                <a:latin typeface="Arial" charset="0"/>
                <a:cs typeface="+mn-cs"/>
              </a:rPr>
              <a:t>Ymyriad</a:t>
            </a:r>
            <a:r>
              <a:rPr lang="en-GB" sz="2000" dirty="0">
                <a:latin typeface="Arial" charset="0"/>
                <a:cs typeface="+mn-cs"/>
              </a:rPr>
              <a:t> a </a:t>
            </a:r>
            <a:r>
              <a:rPr lang="en-GB" sz="2000" dirty="0" err="1">
                <a:latin typeface="Arial" charset="0"/>
                <a:cs typeface="+mn-cs"/>
              </a:rPr>
              <a:t>chymhwyso</a:t>
            </a:r>
            <a:r>
              <a:rPr lang="en-GB" sz="2000" dirty="0">
                <a:latin typeface="Arial" charset="0"/>
                <a:cs typeface="+mn-cs"/>
              </a:rPr>
              <a:t> barn </a:t>
            </a:r>
            <a:r>
              <a:rPr lang="en-GB" sz="2000" dirty="0" err="1">
                <a:latin typeface="Arial" charset="0"/>
                <a:cs typeface="+mn-cs"/>
              </a:rPr>
              <a:t>broffesiynol</a:t>
            </a:r>
            <a:r>
              <a:rPr lang="en-GB" sz="2000" dirty="0">
                <a:latin typeface="Arial" charset="0"/>
                <a:cs typeface="+mn-cs"/>
              </a:rPr>
              <a:t> </a:t>
            </a:r>
            <a:r>
              <a:rPr lang="en-GB" sz="2000" dirty="0" err="1">
                <a:latin typeface="Arial" charset="0"/>
                <a:cs typeface="+mn-cs"/>
              </a:rPr>
              <a:t>mewn</a:t>
            </a:r>
            <a:r>
              <a:rPr lang="en-GB" sz="2000" dirty="0">
                <a:latin typeface="Arial" charset="0"/>
                <a:cs typeface="+mn-cs"/>
              </a:rPr>
              <a:t> </a:t>
            </a:r>
            <a:r>
              <a:rPr lang="en-GB" sz="2000" dirty="0" err="1">
                <a:latin typeface="Arial" charset="0"/>
                <a:cs typeface="+mn-cs"/>
              </a:rPr>
              <a:t>sefyllfaoedd</a:t>
            </a:r>
            <a:r>
              <a:rPr lang="en-GB" sz="2000" dirty="0">
                <a:latin typeface="Arial" charset="0"/>
                <a:cs typeface="+mn-cs"/>
              </a:rPr>
              <a:t> </a:t>
            </a:r>
            <a:r>
              <a:rPr lang="en-GB" sz="2000" dirty="0" err="1">
                <a:latin typeface="Arial" charset="0"/>
                <a:cs typeface="+mn-cs"/>
              </a:rPr>
              <a:t>cynyddol</a:t>
            </a:r>
            <a:r>
              <a:rPr lang="en-GB" sz="2000" dirty="0">
                <a:latin typeface="Arial" charset="0"/>
                <a:cs typeface="+mn-cs"/>
              </a:rPr>
              <a:t> </a:t>
            </a:r>
            <a:r>
              <a:rPr lang="en-GB" sz="2000" dirty="0" err="1">
                <a:latin typeface="Arial" charset="0"/>
                <a:cs typeface="+mn-cs"/>
              </a:rPr>
              <a:t>gymhleth</a:t>
            </a:r>
            <a:r>
              <a:rPr lang="en-GB" sz="2000" dirty="0">
                <a:latin typeface="Arial" charset="0"/>
                <a:cs typeface="+mn-cs"/>
              </a:rPr>
              <a:t> </a:t>
            </a:r>
          </a:p>
          <a:p>
            <a:pPr eaLnBrk="1" hangingPunct="1">
              <a:spcBef>
                <a:spcPct val="100000"/>
              </a:spcBef>
              <a:defRPr/>
            </a:pPr>
            <a:endParaRPr lang="en-GB" sz="2000" dirty="0">
              <a:latin typeface="Arial" charset="0"/>
              <a:cs typeface="+mn-cs"/>
            </a:endParaRPr>
          </a:p>
        </p:txBody>
      </p:sp>
      <p:sp>
        <p:nvSpPr>
          <p:cNvPr id="2052" name="Rectangle 6"/>
          <p:cNvSpPr>
            <a:spLocks noGrp="1" noChangeArrowheads="1"/>
          </p:cNvSpPr>
          <p:nvPr>
            <p:ph type="body" sz="half" idx="2"/>
          </p:nvPr>
        </p:nvSpPr>
        <p:spPr>
          <a:xfrm>
            <a:off x="4648200" y="1600201"/>
            <a:ext cx="4172272" cy="3989040"/>
          </a:xfrm>
        </p:spPr>
        <p:txBody>
          <a:bodyPr>
            <a:normAutofit lnSpcReduction="10000"/>
          </a:bodyPr>
          <a:lstStyle/>
          <a:p>
            <a:pPr marL="0" indent="0" eaLnBrk="1" hangingPunct="1">
              <a:spcBef>
                <a:spcPts val="0"/>
              </a:spcBef>
              <a:buFontTx/>
              <a:buNone/>
              <a:defRPr/>
            </a:pPr>
            <a:r>
              <a:rPr lang="en-GB" sz="2000" b="1" dirty="0" smtClean="0">
                <a:latin typeface="Arial" charset="0"/>
                <a:cs typeface="+mn-cs"/>
              </a:rPr>
              <a:t>Portfolio </a:t>
            </a:r>
            <a:r>
              <a:rPr lang="en-GB" sz="2000" b="1" dirty="0">
                <a:latin typeface="Arial" charset="0"/>
                <a:cs typeface="+mn-cs"/>
              </a:rPr>
              <a:t>based on the Care Councils requirements and National Occupational Standards</a:t>
            </a:r>
            <a:r>
              <a:rPr lang="en-GB" sz="1800" b="1" dirty="0">
                <a:latin typeface="Arial" charset="0"/>
                <a:cs typeface="+mn-cs"/>
              </a:rPr>
              <a:t> </a:t>
            </a:r>
          </a:p>
          <a:p>
            <a:pPr eaLnBrk="1" hangingPunct="1">
              <a:spcBef>
                <a:spcPts val="0"/>
              </a:spcBef>
              <a:defRPr/>
            </a:pPr>
            <a:r>
              <a:rPr lang="en-GB" sz="2000" dirty="0">
                <a:latin typeface="Arial" charset="0"/>
                <a:cs typeface="+mn-cs"/>
              </a:rPr>
              <a:t>Applying analysis in assessment to inform intervention</a:t>
            </a:r>
          </a:p>
          <a:p>
            <a:pPr eaLnBrk="1" hangingPunct="1">
              <a:spcBef>
                <a:spcPts val="0"/>
              </a:spcBef>
              <a:defRPr/>
            </a:pPr>
            <a:r>
              <a:rPr lang="en-GB" sz="2000" dirty="0">
                <a:latin typeface="Arial" charset="0"/>
                <a:cs typeface="+mn-cs"/>
              </a:rPr>
              <a:t>Working collaboratively with Service Users, Carers and other professional </a:t>
            </a:r>
          </a:p>
          <a:p>
            <a:pPr eaLnBrk="1" hangingPunct="1">
              <a:spcBef>
                <a:spcPts val="0"/>
              </a:spcBef>
              <a:defRPr/>
            </a:pPr>
            <a:r>
              <a:rPr lang="en-GB" sz="2000" dirty="0">
                <a:latin typeface="Arial" charset="0"/>
                <a:cs typeface="+mn-cs"/>
              </a:rPr>
              <a:t>Intervention and application of professional judgement in increasingly complex situations.</a:t>
            </a:r>
          </a:p>
          <a:p>
            <a:pPr eaLnBrk="1" hangingPunct="1">
              <a:defRPr/>
            </a:pPr>
            <a:endParaRPr lang="en-GB" sz="1800" dirty="0">
              <a:latin typeface="Arial" charset="0"/>
              <a:cs typeface="+mn-cs"/>
            </a:endParaRPr>
          </a:p>
        </p:txBody>
      </p:sp>
      <p:pic>
        <p:nvPicPr>
          <p:cNvPr id="7" name="Picture 6" descr="sue heade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12888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412776"/>
            <a:ext cx="8640960" cy="1846659"/>
          </a:xfrm>
          <a:prstGeom prst="rect">
            <a:avLst/>
          </a:prstGeom>
          <a:noFill/>
        </p:spPr>
        <p:txBody>
          <a:bodyPr wrap="square" rtlCol="0">
            <a:spAutoFit/>
          </a:bodyPr>
          <a:lstStyle/>
          <a:p>
            <a:pPr algn="ctr"/>
            <a:r>
              <a:rPr lang="en-GB" sz="2800" b="1" kern="0" dirty="0" err="1">
                <a:solidFill>
                  <a:schemeClr val="bg1"/>
                </a:solidFill>
                <a:latin typeface="Arial"/>
                <a:cs typeface="+mj-cs"/>
              </a:rPr>
              <a:t>P</a:t>
            </a:r>
            <a:r>
              <a:rPr lang="en-GB" sz="2800" b="1" kern="0" dirty="0" err="1" smtClean="0">
                <a:solidFill>
                  <a:schemeClr val="bg1"/>
                </a:solidFill>
                <a:latin typeface="Arial"/>
                <a:cs typeface="+mj-cs"/>
              </a:rPr>
              <a:t>rifysgol</a:t>
            </a:r>
            <a:r>
              <a:rPr lang="en-GB" sz="2800" b="1" kern="0" dirty="0" smtClean="0">
                <a:solidFill>
                  <a:schemeClr val="bg1"/>
                </a:solidFill>
                <a:latin typeface="Arial"/>
                <a:cs typeface="+mj-cs"/>
              </a:rPr>
              <a:t> </a:t>
            </a:r>
            <a:r>
              <a:rPr lang="en-GB" sz="2800" b="1" kern="0" dirty="0" err="1" smtClean="0">
                <a:solidFill>
                  <a:schemeClr val="bg1"/>
                </a:solidFill>
                <a:latin typeface="Arial"/>
                <a:cs typeface="+mj-cs"/>
              </a:rPr>
              <a:t>Cymru</a:t>
            </a:r>
            <a:r>
              <a:rPr lang="en-GB" sz="2800" b="1" kern="0" dirty="0" smtClean="0">
                <a:solidFill>
                  <a:schemeClr val="bg1"/>
                </a:solidFill>
                <a:latin typeface="Arial"/>
                <a:cs typeface="+mj-cs"/>
              </a:rPr>
              <a:t> </a:t>
            </a:r>
            <a:r>
              <a:rPr lang="en-GB" sz="2800" b="1" kern="0" dirty="0">
                <a:solidFill>
                  <a:schemeClr val="bg1"/>
                </a:solidFill>
                <a:latin typeface="Arial"/>
                <a:cs typeface="+mj-cs"/>
              </a:rPr>
              <a:t>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endParaRPr lang="en-GB" sz="2800" b="1" kern="0" dirty="0" smtClean="0">
              <a:solidFill>
                <a:schemeClr val="bg1"/>
              </a:solidFill>
              <a:latin typeface="Arial"/>
              <a:cs typeface="+mj-cs"/>
            </a:endParaRPr>
          </a:p>
          <a:p>
            <a:pPr algn="ctr"/>
            <a:r>
              <a:rPr lang="en-GB" sz="2800" b="1" i="1" kern="0" dirty="0" smtClean="0">
                <a:solidFill>
                  <a:schemeClr val="bg1"/>
                </a:solidFill>
                <a:latin typeface="Arial"/>
                <a:cs typeface="+mj-cs"/>
              </a:rPr>
              <a:t>University </a:t>
            </a:r>
            <a:r>
              <a:rPr lang="en-GB" sz="2800" b="1" i="1" kern="0" dirty="0">
                <a:solidFill>
                  <a:schemeClr val="bg1"/>
                </a:solidFill>
                <a:latin typeface="Arial"/>
                <a:cs typeface="+mj-cs"/>
              </a:rPr>
              <a:t>of </a:t>
            </a:r>
            <a:r>
              <a:rPr lang="en-GB" sz="2800" b="1" i="1" kern="0" dirty="0" smtClean="0">
                <a:solidFill>
                  <a:schemeClr val="bg1"/>
                </a:solidFill>
                <a:latin typeface="Arial"/>
                <a:cs typeface="+mj-cs"/>
              </a:rPr>
              <a:t>Wales Trinity </a:t>
            </a:r>
            <a:r>
              <a:rPr lang="en-GB" sz="2800" b="1" i="1" kern="0" dirty="0">
                <a:solidFill>
                  <a:schemeClr val="bg1"/>
                </a:solidFill>
                <a:latin typeface="Arial"/>
                <a:cs typeface="+mj-cs"/>
              </a:rPr>
              <a:t>Saint </a:t>
            </a:r>
            <a:r>
              <a:rPr lang="en-GB" sz="2800" b="1" i="1" kern="0" dirty="0" smtClean="0">
                <a:solidFill>
                  <a:schemeClr val="bg1"/>
                </a:solidFill>
                <a:latin typeface="Arial"/>
                <a:cs typeface="+mj-cs"/>
              </a:rPr>
              <a:t>David</a:t>
            </a:r>
          </a:p>
          <a:p>
            <a:pPr algn="ctr"/>
            <a:endParaRPr lang="en-GB" sz="3000" i="1" kern="0" dirty="0" smtClean="0">
              <a:solidFill>
                <a:schemeClr val="bg1"/>
              </a:solidFill>
              <a:latin typeface="Arial"/>
              <a:cs typeface="+mj-cs"/>
            </a:endParaRPr>
          </a:p>
        </p:txBody>
      </p:sp>
    </p:spTree>
    <p:extLst>
      <p:ext uri="{BB962C8B-B14F-4D97-AF65-F5344CB8AC3E}">
        <p14:creationId xmlns:p14="http://schemas.microsoft.com/office/powerpoint/2010/main" val="9803499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a:normAutofit fontScale="90000"/>
          </a:bodyPr>
          <a:lstStyle/>
          <a:p>
            <a:pPr eaLnBrk="1" hangingPunct="1">
              <a:defRPr/>
            </a:pPr>
            <a:r>
              <a:rPr lang="en-GB" sz="4000" dirty="0" err="1" smtClean="0">
                <a:latin typeface="Arial" charset="0"/>
                <a:cs typeface="+mj-cs"/>
              </a:rPr>
              <a:t>Disgrifiad</a:t>
            </a:r>
            <a:r>
              <a:rPr lang="en-GB" sz="4000" dirty="0" smtClean="0">
                <a:latin typeface="Arial" charset="0"/>
                <a:cs typeface="+mj-cs"/>
              </a:rPr>
              <a:t> </a:t>
            </a:r>
            <a:r>
              <a:rPr lang="en-GB" sz="4000" dirty="0" err="1" smtClean="0">
                <a:latin typeface="Arial" charset="0"/>
                <a:cs typeface="+mj-cs"/>
              </a:rPr>
              <a:t>Modiwl</a:t>
            </a:r>
            <a:r>
              <a:rPr lang="en-GB" sz="4000" dirty="0" smtClean="0">
                <a:latin typeface="Arial" charset="0"/>
                <a:cs typeface="+mj-cs"/>
              </a:rPr>
              <a:t> / Module Descriptor</a:t>
            </a:r>
            <a:endParaRPr lang="en-GB" dirty="0">
              <a:latin typeface="Arial" charset="0"/>
              <a:cs typeface="+mj-cs"/>
            </a:endParaRPr>
          </a:p>
        </p:txBody>
      </p:sp>
      <p:sp>
        <p:nvSpPr>
          <p:cNvPr id="3075" name="Rectangle 5"/>
          <p:cNvSpPr>
            <a:spLocks noGrp="1" noChangeArrowheads="1"/>
          </p:cNvSpPr>
          <p:nvPr>
            <p:ph type="body" sz="half" idx="1"/>
          </p:nvPr>
        </p:nvSpPr>
        <p:spPr/>
        <p:txBody>
          <a:bodyPr/>
          <a:lstStyle/>
          <a:p>
            <a:pPr eaLnBrk="1" hangingPunct="1">
              <a:buFontTx/>
              <a:buNone/>
              <a:defRPr/>
            </a:pPr>
            <a:r>
              <a:rPr lang="en-GB" sz="2400" b="1" dirty="0" err="1" smtClean="0">
                <a:latin typeface="Arial" charset="0"/>
                <a:cs typeface="+mn-cs"/>
              </a:rPr>
              <a:t>Gweler</a:t>
            </a:r>
            <a:r>
              <a:rPr lang="en-GB" sz="2400" b="1" dirty="0" smtClean="0">
                <a:latin typeface="Arial" charset="0"/>
                <a:cs typeface="+mn-cs"/>
              </a:rPr>
              <a:t> </a:t>
            </a:r>
            <a:r>
              <a:rPr lang="en-GB" sz="2400" b="1" dirty="0" err="1" smtClean="0">
                <a:latin typeface="Arial" charset="0"/>
              </a:rPr>
              <a:t>l</a:t>
            </a:r>
            <a:r>
              <a:rPr lang="en-GB" sz="2400" b="1" dirty="0" err="1" smtClean="0">
                <a:latin typeface="Arial" charset="0"/>
                <a:cs typeface="+mn-cs"/>
              </a:rPr>
              <a:t>lawlyfr</a:t>
            </a:r>
            <a:endParaRPr lang="en-GB" sz="2400" b="1" dirty="0" smtClean="0">
              <a:latin typeface="Arial" charset="0"/>
              <a:cs typeface="+mn-cs"/>
            </a:endParaRPr>
          </a:p>
          <a:p>
            <a:pPr>
              <a:defRPr/>
            </a:pPr>
            <a:r>
              <a:rPr lang="en-GB" sz="2400" dirty="0" err="1" smtClean="0">
                <a:latin typeface="Arial" charset="0"/>
              </a:rPr>
              <a:t>Tudalen</a:t>
            </a:r>
            <a:r>
              <a:rPr lang="en-GB" sz="2400" dirty="0" smtClean="0">
                <a:latin typeface="Arial" charset="0"/>
              </a:rPr>
              <a:t> 12</a:t>
            </a:r>
            <a:endParaRPr lang="en-GB" sz="2400" dirty="0">
              <a:latin typeface="Arial" charset="0"/>
            </a:endParaRPr>
          </a:p>
        </p:txBody>
      </p:sp>
      <p:sp>
        <p:nvSpPr>
          <p:cNvPr id="3076" name="Rectangle 6"/>
          <p:cNvSpPr>
            <a:spLocks noGrp="1" noChangeArrowheads="1"/>
          </p:cNvSpPr>
          <p:nvPr>
            <p:ph type="body" sz="half" idx="2"/>
          </p:nvPr>
        </p:nvSpPr>
        <p:spPr/>
        <p:txBody>
          <a:bodyPr>
            <a:normAutofit/>
          </a:bodyPr>
          <a:lstStyle/>
          <a:p>
            <a:pPr eaLnBrk="1" hangingPunct="1">
              <a:buFontTx/>
              <a:buNone/>
              <a:defRPr/>
            </a:pPr>
            <a:r>
              <a:rPr lang="en-GB" sz="2400" b="1" dirty="0" smtClean="0">
                <a:latin typeface="Arial" charset="0"/>
                <a:cs typeface="+mn-cs"/>
              </a:rPr>
              <a:t>See handbook</a:t>
            </a:r>
          </a:p>
          <a:p>
            <a:pPr>
              <a:defRPr/>
            </a:pPr>
            <a:r>
              <a:rPr lang="en-GB" sz="2400" dirty="0" smtClean="0">
                <a:latin typeface="Arial" charset="0"/>
              </a:rPr>
              <a:t>Page 12</a:t>
            </a:r>
            <a:endParaRPr lang="en-GB" sz="2400" dirty="0">
              <a:latin typeface="Arial" charset="0"/>
            </a:endParaRPr>
          </a:p>
          <a:p>
            <a:pPr eaLnBrk="1" hangingPunct="1">
              <a:buFontTx/>
              <a:buNone/>
              <a:defRPr/>
            </a:pPr>
            <a:endParaRPr lang="en-GB" sz="2400" dirty="0">
              <a:latin typeface="Arial" charset="0"/>
              <a:cs typeface="+mn-cs"/>
            </a:endParaRPr>
          </a:p>
        </p:txBody>
      </p:sp>
    </p:spTree>
    <p:extLst>
      <p:ext uri="{BB962C8B-B14F-4D97-AF65-F5344CB8AC3E}">
        <p14:creationId xmlns:p14="http://schemas.microsoft.com/office/powerpoint/2010/main" val="40378687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846565"/>
            <a:ext cx="8640960" cy="646331"/>
          </a:xfrm>
          <a:prstGeom prst="rect">
            <a:avLst/>
          </a:prstGeom>
          <a:noFill/>
        </p:spPr>
        <p:txBody>
          <a:bodyPr wrap="square" rtlCol="0">
            <a:spAutoFit/>
          </a:bodyPr>
          <a:lstStyle/>
          <a:p>
            <a:pPr algn="ctr"/>
            <a:r>
              <a:rPr lang="en-GB" sz="3600" b="1" kern="0" dirty="0" err="1" smtClean="0">
                <a:solidFill>
                  <a:schemeClr val="bg1"/>
                </a:solidFill>
                <a:latin typeface="Arial"/>
                <a:cs typeface="+mj-cs"/>
              </a:rPr>
              <a:t>Porth</a:t>
            </a:r>
            <a:r>
              <a:rPr lang="en-GB" sz="3600" b="1" kern="0" dirty="0" smtClean="0">
                <a:solidFill>
                  <a:schemeClr val="bg1"/>
                </a:solidFill>
                <a:latin typeface="Arial"/>
                <a:cs typeface="+mj-cs"/>
              </a:rPr>
              <a:t> </a:t>
            </a:r>
            <a:r>
              <a:rPr lang="en-GB" sz="3600" b="1" kern="0" dirty="0" err="1" smtClean="0">
                <a:solidFill>
                  <a:schemeClr val="bg1"/>
                </a:solidFill>
                <a:latin typeface="Arial"/>
                <a:cs typeface="+mj-cs"/>
              </a:rPr>
              <a:t>Agored</a:t>
            </a:r>
            <a:endParaRPr lang="en-GB" sz="3600" i="1" kern="0" dirty="0" smtClean="0">
              <a:solidFill>
                <a:schemeClr val="bg1"/>
              </a:solidFill>
              <a:latin typeface="Arial"/>
              <a:cs typeface="+mj-cs"/>
            </a:endParaRPr>
          </a:p>
        </p:txBody>
      </p:sp>
    </p:spTree>
    <p:extLst>
      <p:ext uri="{BB962C8B-B14F-4D97-AF65-F5344CB8AC3E}">
        <p14:creationId xmlns:p14="http://schemas.microsoft.com/office/powerpoint/2010/main" val="30290364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a:lstStyle/>
          <a:p>
            <a:pPr eaLnBrk="1" hangingPunct="1">
              <a:defRPr/>
            </a:pPr>
            <a:r>
              <a:rPr lang="en-GB" sz="4000" dirty="0" err="1" smtClean="0">
                <a:latin typeface="Arial" charset="0"/>
                <a:cs typeface="+mj-cs"/>
              </a:rPr>
              <a:t>Portffolio</a:t>
            </a:r>
            <a:r>
              <a:rPr lang="en-GB" sz="4000" dirty="0" smtClean="0">
                <a:latin typeface="Arial" charset="0"/>
                <a:cs typeface="+mj-cs"/>
              </a:rPr>
              <a:t> / Portfolio</a:t>
            </a:r>
            <a:r>
              <a:rPr lang="en-GB" dirty="0" smtClean="0">
                <a:latin typeface="Arial" charset="0"/>
                <a:cs typeface="+mj-cs"/>
              </a:rPr>
              <a:t> </a:t>
            </a:r>
            <a:endParaRPr lang="en-GB" dirty="0">
              <a:latin typeface="Arial" charset="0"/>
              <a:cs typeface="+mj-cs"/>
            </a:endParaRPr>
          </a:p>
        </p:txBody>
      </p:sp>
      <p:sp>
        <p:nvSpPr>
          <p:cNvPr id="3075" name="Rectangle 5"/>
          <p:cNvSpPr>
            <a:spLocks noGrp="1" noChangeArrowheads="1"/>
          </p:cNvSpPr>
          <p:nvPr>
            <p:ph type="body" sz="half" idx="1"/>
          </p:nvPr>
        </p:nvSpPr>
        <p:spPr>
          <a:xfrm>
            <a:off x="323528" y="1600201"/>
            <a:ext cx="4248472" cy="3989040"/>
          </a:xfrm>
        </p:spPr>
        <p:txBody>
          <a:bodyPr/>
          <a:lstStyle/>
          <a:p>
            <a:pPr eaLnBrk="1" hangingPunct="1">
              <a:buFontTx/>
              <a:buNone/>
              <a:defRPr/>
            </a:pPr>
            <a:r>
              <a:rPr lang="en-GB" sz="2400" b="1" dirty="0" err="1">
                <a:latin typeface="Arial" charset="0"/>
                <a:cs typeface="+mn-cs"/>
              </a:rPr>
              <a:t>Canllawiau</a:t>
            </a:r>
            <a:endParaRPr lang="en-GB" sz="2400" b="1" dirty="0">
              <a:latin typeface="Arial" charset="0"/>
              <a:cs typeface="+mn-cs"/>
            </a:endParaRPr>
          </a:p>
          <a:p>
            <a:pPr eaLnBrk="1" hangingPunct="1">
              <a:defRPr/>
            </a:pPr>
            <a:r>
              <a:rPr lang="en-GB" sz="2200" dirty="0" err="1">
                <a:latin typeface="Arial" charset="0"/>
                <a:cs typeface="+mn-cs"/>
              </a:rPr>
              <a:t>Cyflwyno’r</a:t>
            </a:r>
            <a:r>
              <a:rPr lang="en-GB" sz="2200" dirty="0">
                <a:latin typeface="Arial" charset="0"/>
                <a:cs typeface="+mn-cs"/>
              </a:rPr>
              <a:t> </a:t>
            </a:r>
            <a:r>
              <a:rPr lang="en-GB" sz="2200" dirty="0" err="1">
                <a:latin typeface="Arial" charset="0"/>
                <a:cs typeface="+mn-cs"/>
              </a:rPr>
              <a:t>portffolio</a:t>
            </a:r>
            <a:r>
              <a:rPr lang="en-GB" sz="2200" dirty="0">
                <a:latin typeface="Arial" charset="0"/>
                <a:cs typeface="+mn-cs"/>
              </a:rPr>
              <a:t> </a:t>
            </a:r>
            <a:endParaRPr lang="en-GB" sz="2200" dirty="0" smtClean="0">
              <a:latin typeface="Arial" charset="0"/>
              <a:cs typeface="+mn-cs"/>
            </a:endParaRPr>
          </a:p>
          <a:p>
            <a:pPr lvl="1">
              <a:defRPr/>
            </a:pPr>
            <a:r>
              <a:rPr lang="en-GB" sz="1900" dirty="0" err="1" smtClean="0">
                <a:latin typeface="Arial" charset="0"/>
              </a:rPr>
              <a:t>Electroneg</a:t>
            </a:r>
            <a:r>
              <a:rPr lang="en-GB" sz="1900" dirty="0" smtClean="0">
                <a:latin typeface="Arial" charset="0"/>
              </a:rPr>
              <a:t> – </a:t>
            </a:r>
            <a:r>
              <a:rPr lang="en-GB" sz="1900" dirty="0" err="1" smtClean="0">
                <a:latin typeface="Arial" charset="0"/>
              </a:rPr>
              <a:t>Rhan</a:t>
            </a:r>
            <a:r>
              <a:rPr lang="en-GB" sz="1900" dirty="0" smtClean="0">
                <a:latin typeface="Arial" charset="0"/>
              </a:rPr>
              <a:t> 1</a:t>
            </a:r>
            <a:r>
              <a:rPr lang="en-GB" sz="1900" dirty="0">
                <a:latin typeface="Arial" charset="0"/>
              </a:rPr>
              <a:t>-9 </a:t>
            </a:r>
            <a:r>
              <a:rPr lang="en-GB" sz="1900" dirty="0" err="1">
                <a:latin typeface="Arial" charset="0"/>
              </a:rPr>
              <a:t>yn</a:t>
            </a:r>
            <a:r>
              <a:rPr lang="en-GB" sz="1900" dirty="0">
                <a:latin typeface="Arial" charset="0"/>
              </a:rPr>
              <a:t> </a:t>
            </a:r>
            <a:r>
              <a:rPr lang="en-GB" sz="1900" dirty="0" err="1">
                <a:latin typeface="Arial" charset="0"/>
              </a:rPr>
              <a:t>unig</a:t>
            </a:r>
            <a:r>
              <a:rPr lang="en-GB" sz="1900" dirty="0">
                <a:latin typeface="Arial" charset="0"/>
              </a:rPr>
              <a:t> </a:t>
            </a:r>
            <a:endParaRPr lang="en-GB" sz="1900" dirty="0" smtClean="0">
              <a:latin typeface="Arial" charset="0"/>
            </a:endParaRPr>
          </a:p>
          <a:p>
            <a:pPr lvl="1">
              <a:defRPr/>
            </a:pPr>
            <a:r>
              <a:rPr lang="en-GB" sz="1900" dirty="0" err="1" smtClean="0">
                <a:latin typeface="Arial" charset="0"/>
              </a:rPr>
              <a:t>Copi</a:t>
            </a:r>
            <a:r>
              <a:rPr lang="en-GB" sz="1900" dirty="0" smtClean="0">
                <a:latin typeface="Arial" charset="0"/>
              </a:rPr>
              <a:t> </a:t>
            </a:r>
            <a:r>
              <a:rPr lang="en-GB" sz="1900" dirty="0" err="1" smtClean="0">
                <a:latin typeface="Arial" charset="0"/>
              </a:rPr>
              <a:t>caled</a:t>
            </a:r>
            <a:r>
              <a:rPr lang="en-GB" sz="1900" dirty="0" smtClean="0">
                <a:latin typeface="Arial" charset="0"/>
              </a:rPr>
              <a:t> – </a:t>
            </a:r>
            <a:r>
              <a:rPr lang="en-GB" sz="1900" dirty="0" err="1" smtClean="0">
                <a:latin typeface="Arial" charset="0"/>
              </a:rPr>
              <a:t>Rhan</a:t>
            </a:r>
            <a:r>
              <a:rPr lang="en-GB" sz="1900" dirty="0" smtClean="0">
                <a:latin typeface="Arial" charset="0"/>
              </a:rPr>
              <a:t> 1</a:t>
            </a:r>
            <a:r>
              <a:rPr lang="en-GB" sz="1900" dirty="0">
                <a:latin typeface="Arial" charset="0"/>
              </a:rPr>
              <a:t>-11 </a:t>
            </a:r>
            <a:r>
              <a:rPr lang="en-GB" sz="1900" dirty="0" err="1">
                <a:latin typeface="Arial" charset="0"/>
              </a:rPr>
              <a:t>efo</a:t>
            </a:r>
            <a:r>
              <a:rPr lang="en-GB" sz="1900" dirty="0">
                <a:latin typeface="Arial" charset="0"/>
              </a:rPr>
              <a:t> </a:t>
            </a:r>
            <a:r>
              <a:rPr lang="en-GB" sz="1900" dirty="0" err="1" smtClean="0">
                <a:latin typeface="Arial" charset="0"/>
              </a:rPr>
              <a:t>llofnodion</a:t>
            </a:r>
            <a:endParaRPr lang="en-GB" sz="1900" dirty="0">
              <a:latin typeface="Arial" charset="0"/>
            </a:endParaRPr>
          </a:p>
          <a:p>
            <a:pPr eaLnBrk="1" hangingPunct="1">
              <a:defRPr/>
            </a:pPr>
            <a:r>
              <a:rPr lang="en-GB" sz="2200" dirty="0" err="1">
                <a:latin typeface="Arial" charset="0"/>
                <a:cs typeface="+mn-cs"/>
              </a:rPr>
              <a:t>Asesiad</a:t>
            </a:r>
            <a:r>
              <a:rPr lang="en-GB" sz="2200" dirty="0">
                <a:latin typeface="Arial" charset="0"/>
                <a:cs typeface="+mn-cs"/>
              </a:rPr>
              <a:t> </a:t>
            </a:r>
          </a:p>
          <a:p>
            <a:pPr eaLnBrk="1" hangingPunct="1">
              <a:defRPr/>
            </a:pPr>
            <a:r>
              <a:rPr lang="en-GB" sz="2200" dirty="0" err="1">
                <a:latin typeface="Arial" charset="0"/>
                <a:cs typeface="+mn-cs"/>
              </a:rPr>
              <a:t>Datganiad</a:t>
            </a:r>
            <a:r>
              <a:rPr lang="en-GB" sz="2200" dirty="0">
                <a:latin typeface="Arial" charset="0"/>
                <a:cs typeface="+mn-cs"/>
              </a:rPr>
              <a:t> </a:t>
            </a:r>
            <a:r>
              <a:rPr lang="en-GB" sz="2200" dirty="0" err="1">
                <a:latin typeface="Arial" charset="0"/>
                <a:cs typeface="+mn-cs"/>
              </a:rPr>
              <a:t>cyfrinachedd</a:t>
            </a:r>
            <a:r>
              <a:rPr lang="en-GB" sz="2200" dirty="0">
                <a:latin typeface="Arial" charset="0"/>
                <a:cs typeface="+mn-cs"/>
              </a:rPr>
              <a:t> </a:t>
            </a:r>
          </a:p>
          <a:p>
            <a:pPr eaLnBrk="1" hangingPunct="1">
              <a:defRPr/>
            </a:pPr>
            <a:r>
              <a:rPr lang="en-GB" sz="2200" dirty="0" err="1">
                <a:latin typeface="Arial" charset="0"/>
                <a:cs typeface="+mn-cs"/>
              </a:rPr>
              <a:t>Dyslecsia</a:t>
            </a:r>
            <a:r>
              <a:rPr lang="en-GB" sz="2200" dirty="0">
                <a:latin typeface="Arial" charset="0"/>
                <a:cs typeface="+mn-cs"/>
              </a:rPr>
              <a:t> ac </a:t>
            </a:r>
            <a:r>
              <a:rPr lang="en-GB" sz="2200" dirty="0" err="1">
                <a:latin typeface="Arial" charset="0"/>
                <a:cs typeface="+mn-cs"/>
              </a:rPr>
              <a:t>amgylchiadau</a:t>
            </a:r>
            <a:r>
              <a:rPr lang="en-GB" sz="2200" dirty="0">
                <a:latin typeface="Arial" charset="0"/>
                <a:cs typeface="+mn-cs"/>
              </a:rPr>
              <a:t> </a:t>
            </a:r>
            <a:r>
              <a:rPr lang="en-GB" sz="2200" dirty="0" err="1">
                <a:latin typeface="Arial" charset="0"/>
                <a:cs typeface="+mn-cs"/>
              </a:rPr>
              <a:t>arbennig</a:t>
            </a:r>
            <a:endParaRPr lang="en-GB" sz="2200" dirty="0">
              <a:latin typeface="Arial" charset="0"/>
              <a:cs typeface="+mn-cs"/>
            </a:endParaRPr>
          </a:p>
        </p:txBody>
      </p:sp>
      <p:sp>
        <p:nvSpPr>
          <p:cNvPr id="3076" name="Rectangle 6"/>
          <p:cNvSpPr>
            <a:spLocks noGrp="1" noChangeArrowheads="1"/>
          </p:cNvSpPr>
          <p:nvPr>
            <p:ph type="body" sz="half" idx="2"/>
          </p:nvPr>
        </p:nvSpPr>
        <p:spPr/>
        <p:txBody>
          <a:bodyPr>
            <a:normAutofit lnSpcReduction="10000"/>
          </a:bodyPr>
          <a:lstStyle/>
          <a:p>
            <a:pPr algn="ctr" eaLnBrk="1" hangingPunct="1">
              <a:buFontTx/>
              <a:buNone/>
              <a:defRPr/>
            </a:pPr>
            <a:r>
              <a:rPr lang="en-GB" sz="2400" b="1" dirty="0">
                <a:latin typeface="Arial" charset="0"/>
                <a:cs typeface="+mn-cs"/>
              </a:rPr>
              <a:t>Guidance</a:t>
            </a:r>
          </a:p>
          <a:p>
            <a:pPr eaLnBrk="1" hangingPunct="1">
              <a:lnSpc>
                <a:spcPct val="110000"/>
              </a:lnSpc>
              <a:defRPr/>
            </a:pPr>
            <a:r>
              <a:rPr lang="en-GB" sz="2200" dirty="0">
                <a:latin typeface="Arial" charset="0"/>
                <a:cs typeface="+mn-cs"/>
              </a:rPr>
              <a:t>Presentation of portfolio </a:t>
            </a:r>
            <a:endParaRPr lang="en-GB" sz="2200" dirty="0" smtClean="0">
              <a:latin typeface="Arial" charset="0"/>
              <a:cs typeface="+mn-cs"/>
            </a:endParaRPr>
          </a:p>
          <a:p>
            <a:pPr lvl="1">
              <a:lnSpc>
                <a:spcPct val="110000"/>
              </a:lnSpc>
              <a:defRPr/>
            </a:pPr>
            <a:r>
              <a:rPr lang="en-GB" sz="1900" dirty="0" smtClean="0">
                <a:latin typeface="Arial" charset="0"/>
              </a:rPr>
              <a:t>Electronic - Section </a:t>
            </a:r>
            <a:r>
              <a:rPr lang="en-GB" sz="1900" dirty="0">
                <a:latin typeface="Arial" charset="0"/>
              </a:rPr>
              <a:t>1-9 </a:t>
            </a:r>
            <a:r>
              <a:rPr lang="en-GB" sz="1900" dirty="0" smtClean="0">
                <a:latin typeface="Arial" charset="0"/>
              </a:rPr>
              <a:t>only</a:t>
            </a:r>
          </a:p>
          <a:p>
            <a:pPr lvl="1">
              <a:lnSpc>
                <a:spcPct val="110000"/>
              </a:lnSpc>
              <a:defRPr/>
            </a:pPr>
            <a:r>
              <a:rPr lang="en-GB" sz="1900" dirty="0" smtClean="0">
                <a:latin typeface="Arial" charset="0"/>
              </a:rPr>
              <a:t>Hard copy - Section </a:t>
            </a:r>
            <a:r>
              <a:rPr lang="en-GB" sz="1900" dirty="0">
                <a:latin typeface="Arial" charset="0"/>
              </a:rPr>
              <a:t>1-11 with </a:t>
            </a:r>
            <a:r>
              <a:rPr lang="en-GB" sz="1900" dirty="0" smtClean="0">
                <a:latin typeface="Arial" charset="0"/>
              </a:rPr>
              <a:t>signatures</a:t>
            </a:r>
            <a:endParaRPr lang="en-GB" sz="1900" dirty="0">
              <a:latin typeface="Arial" charset="0"/>
            </a:endParaRPr>
          </a:p>
          <a:p>
            <a:pPr eaLnBrk="1" hangingPunct="1">
              <a:lnSpc>
                <a:spcPct val="110000"/>
              </a:lnSpc>
              <a:defRPr/>
            </a:pPr>
            <a:r>
              <a:rPr lang="en-GB" sz="2200" dirty="0">
                <a:latin typeface="Arial" charset="0"/>
                <a:cs typeface="+mn-cs"/>
              </a:rPr>
              <a:t>Assessment</a:t>
            </a:r>
          </a:p>
          <a:p>
            <a:pPr eaLnBrk="1" hangingPunct="1">
              <a:lnSpc>
                <a:spcPct val="110000"/>
              </a:lnSpc>
              <a:defRPr/>
            </a:pPr>
            <a:r>
              <a:rPr lang="en-GB" sz="2200" dirty="0">
                <a:latin typeface="Arial" charset="0"/>
                <a:cs typeface="+mn-cs"/>
              </a:rPr>
              <a:t>Confidentiality statement</a:t>
            </a:r>
          </a:p>
          <a:p>
            <a:pPr eaLnBrk="1" hangingPunct="1">
              <a:lnSpc>
                <a:spcPct val="110000"/>
              </a:lnSpc>
              <a:defRPr/>
            </a:pPr>
            <a:r>
              <a:rPr lang="en-GB" sz="2200" dirty="0">
                <a:latin typeface="Arial" charset="0"/>
                <a:cs typeface="+mn-cs"/>
              </a:rPr>
              <a:t>Dyslexia and other special circumstances </a:t>
            </a:r>
          </a:p>
          <a:p>
            <a:pPr eaLnBrk="1" hangingPunct="1">
              <a:lnSpc>
                <a:spcPct val="110000"/>
              </a:lnSpc>
              <a:buFontTx/>
              <a:buNone/>
              <a:defRPr/>
            </a:pPr>
            <a:r>
              <a:rPr lang="en-GB" sz="2400" dirty="0">
                <a:latin typeface="Arial" charset="0"/>
                <a:cs typeface="+mn-cs"/>
              </a:rPr>
              <a:t>        </a:t>
            </a:r>
          </a:p>
          <a:p>
            <a:pPr eaLnBrk="1" hangingPunct="1">
              <a:buFontTx/>
              <a:buNone/>
              <a:defRPr/>
            </a:pPr>
            <a:endParaRPr lang="en-GB" sz="2400" dirty="0">
              <a:latin typeface="Arial" charset="0"/>
              <a:cs typeface="+mn-cs"/>
            </a:endParaRPr>
          </a:p>
          <a:p>
            <a:pPr algn="ctr" eaLnBrk="1" hangingPunct="1">
              <a:buFontTx/>
              <a:buNone/>
              <a:defRPr/>
            </a:pPr>
            <a:endParaRPr lang="en-GB" sz="2400" dirty="0">
              <a:latin typeface="Arial" charset="0"/>
              <a:cs typeface="+mn-cs"/>
            </a:endParaRPr>
          </a:p>
        </p:txBody>
      </p:sp>
    </p:spTree>
    <p:extLst>
      <p:ext uri="{BB962C8B-B14F-4D97-AF65-F5344CB8AC3E}">
        <p14:creationId xmlns:p14="http://schemas.microsoft.com/office/powerpoint/2010/main" val="14499047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defRPr/>
            </a:pPr>
            <a:r>
              <a:rPr lang="en-GB">
                <a:latin typeface="Arial" charset="0"/>
                <a:cs typeface="+mj-cs"/>
              </a:rPr>
              <a:t>Rhan 1 / Section 1</a:t>
            </a:r>
          </a:p>
        </p:txBody>
      </p:sp>
      <p:sp>
        <p:nvSpPr>
          <p:cNvPr id="4099" name="Content Placeholder 2"/>
          <p:cNvSpPr>
            <a:spLocks noGrp="1"/>
          </p:cNvSpPr>
          <p:nvPr>
            <p:ph sz="half" idx="1"/>
          </p:nvPr>
        </p:nvSpPr>
        <p:spPr>
          <a:xfrm>
            <a:off x="323528" y="1600201"/>
            <a:ext cx="4172272" cy="3989040"/>
          </a:xfrm>
        </p:spPr>
        <p:txBody>
          <a:bodyPr/>
          <a:lstStyle/>
          <a:p>
            <a:pPr>
              <a:defRPr/>
            </a:pPr>
            <a:r>
              <a:rPr lang="en-GB" dirty="0" err="1" smtClean="0">
                <a:latin typeface="Arial" charset="0"/>
                <a:cs typeface="+mn-cs"/>
              </a:rPr>
              <a:t>Rhestr</a:t>
            </a:r>
            <a:r>
              <a:rPr lang="en-GB" dirty="0" smtClean="0">
                <a:latin typeface="Arial" charset="0"/>
                <a:cs typeface="+mn-cs"/>
              </a:rPr>
              <a:t> </a:t>
            </a:r>
            <a:r>
              <a:rPr lang="en-GB" dirty="0" err="1">
                <a:latin typeface="Arial" charset="0"/>
                <a:cs typeface="+mn-cs"/>
              </a:rPr>
              <a:t>cynnwys</a:t>
            </a:r>
            <a:r>
              <a:rPr lang="en-GB" dirty="0">
                <a:latin typeface="Arial" charset="0"/>
                <a:cs typeface="+mn-cs"/>
              </a:rPr>
              <a:t> </a:t>
            </a:r>
            <a:r>
              <a:rPr lang="en-GB" dirty="0" err="1">
                <a:latin typeface="Arial" charset="0"/>
                <a:cs typeface="+mn-cs"/>
              </a:rPr>
              <a:t>portffolio</a:t>
            </a:r>
            <a:r>
              <a:rPr lang="en-GB" dirty="0">
                <a:latin typeface="Arial" charset="0"/>
                <a:cs typeface="+mn-cs"/>
              </a:rPr>
              <a:t> </a:t>
            </a:r>
            <a:r>
              <a:rPr lang="en-GB" dirty="0" smtClean="0">
                <a:solidFill>
                  <a:srgbClr val="FF0000"/>
                </a:solidFill>
                <a:latin typeface="Arial" charset="0"/>
                <a:cs typeface="+mn-cs"/>
              </a:rPr>
              <a:t>(</a:t>
            </a:r>
            <a:r>
              <a:rPr lang="en-GB" dirty="0" err="1" smtClean="0">
                <a:solidFill>
                  <a:srgbClr val="FF0000"/>
                </a:solidFill>
                <a:latin typeface="Arial" charset="0"/>
                <a:cs typeface="+mn-cs"/>
              </a:rPr>
              <a:t>Tud</a:t>
            </a:r>
            <a:r>
              <a:rPr lang="en-GB" dirty="0" smtClean="0">
                <a:solidFill>
                  <a:srgbClr val="FF0000"/>
                </a:solidFill>
                <a:latin typeface="Arial" charset="0"/>
                <a:cs typeface="+mn-cs"/>
              </a:rPr>
              <a:t>. 6)</a:t>
            </a:r>
            <a:endParaRPr lang="en-GB" dirty="0">
              <a:solidFill>
                <a:srgbClr val="FF0000"/>
              </a:solidFill>
              <a:latin typeface="Arial" charset="0"/>
              <a:cs typeface="+mn-cs"/>
            </a:endParaRPr>
          </a:p>
          <a:p>
            <a:pPr>
              <a:defRPr/>
            </a:pPr>
            <a:r>
              <a:rPr lang="en-GB" dirty="0" err="1">
                <a:latin typeface="Arial" charset="0"/>
                <a:cs typeface="+mn-cs"/>
              </a:rPr>
              <a:t>Defnyddiol</a:t>
            </a:r>
            <a:r>
              <a:rPr lang="en-GB" dirty="0">
                <a:latin typeface="Arial" charset="0"/>
                <a:cs typeface="+mn-cs"/>
              </a:rPr>
              <a:t> </a:t>
            </a:r>
            <a:r>
              <a:rPr lang="en-GB" dirty="0" err="1">
                <a:latin typeface="Arial" charset="0"/>
                <a:cs typeface="+mn-cs"/>
              </a:rPr>
              <a:t>ar</a:t>
            </a:r>
            <a:r>
              <a:rPr lang="en-GB" dirty="0">
                <a:latin typeface="Arial" charset="0"/>
                <a:cs typeface="+mn-cs"/>
              </a:rPr>
              <a:t> y </a:t>
            </a:r>
            <a:r>
              <a:rPr lang="en-GB" dirty="0" err="1">
                <a:latin typeface="Arial" charset="0"/>
                <a:cs typeface="+mn-cs"/>
              </a:rPr>
              <a:t>diwedd</a:t>
            </a:r>
            <a:r>
              <a:rPr lang="en-GB" dirty="0">
                <a:latin typeface="Arial" charset="0"/>
                <a:cs typeface="+mn-cs"/>
              </a:rPr>
              <a:t> </a:t>
            </a:r>
            <a:r>
              <a:rPr lang="en-GB" dirty="0" err="1">
                <a:latin typeface="Arial" charset="0"/>
                <a:cs typeface="+mn-cs"/>
              </a:rPr>
              <a:t>i</a:t>
            </a:r>
            <a:r>
              <a:rPr lang="en-GB" dirty="0">
                <a:latin typeface="Arial" charset="0"/>
                <a:cs typeface="+mn-cs"/>
              </a:rPr>
              <a:t> </a:t>
            </a:r>
            <a:r>
              <a:rPr lang="en-GB" dirty="0" err="1">
                <a:latin typeface="Arial" charset="0"/>
                <a:cs typeface="+mn-cs"/>
              </a:rPr>
              <a:t>sicrhau</a:t>
            </a:r>
            <a:r>
              <a:rPr lang="en-GB" dirty="0">
                <a:latin typeface="Arial" charset="0"/>
                <a:cs typeface="+mn-cs"/>
              </a:rPr>
              <a:t> </a:t>
            </a:r>
            <a:r>
              <a:rPr lang="en-GB" dirty="0" err="1">
                <a:latin typeface="Arial" charset="0"/>
                <a:cs typeface="+mn-cs"/>
              </a:rPr>
              <a:t>fod</a:t>
            </a:r>
            <a:r>
              <a:rPr lang="en-GB" dirty="0">
                <a:latin typeface="Arial" charset="0"/>
                <a:cs typeface="+mn-cs"/>
              </a:rPr>
              <a:t> </a:t>
            </a:r>
            <a:r>
              <a:rPr lang="en-GB" dirty="0" err="1">
                <a:latin typeface="Arial" charset="0"/>
                <a:cs typeface="+mn-cs"/>
              </a:rPr>
              <a:t>popeth</a:t>
            </a:r>
            <a:r>
              <a:rPr lang="en-GB" dirty="0">
                <a:latin typeface="Arial" charset="0"/>
                <a:cs typeface="+mn-cs"/>
              </a:rPr>
              <a:t> </a:t>
            </a:r>
            <a:r>
              <a:rPr lang="en-GB" dirty="0" err="1">
                <a:latin typeface="Arial" charset="0"/>
                <a:cs typeface="+mn-cs"/>
              </a:rPr>
              <a:t>yn</a:t>
            </a:r>
            <a:r>
              <a:rPr lang="en-GB" dirty="0">
                <a:latin typeface="Arial" charset="0"/>
                <a:cs typeface="+mn-cs"/>
              </a:rPr>
              <a:t> </a:t>
            </a:r>
            <a:r>
              <a:rPr lang="en-GB" dirty="0" err="1">
                <a:latin typeface="Arial" charset="0"/>
                <a:cs typeface="+mn-cs"/>
              </a:rPr>
              <a:t>eich</a:t>
            </a:r>
            <a:r>
              <a:rPr lang="en-GB" dirty="0">
                <a:latin typeface="Arial" charset="0"/>
                <a:cs typeface="+mn-cs"/>
              </a:rPr>
              <a:t> </a:t>
            </a:r>
            <a:r>
              <a:rPr lang="en-GB" dirty="0" err="1">
                <a:latin typeface="Arial" charset="0"/>
                <a:cs typeface="+mn-cs"/>
              </a:rPr>
              <a:t>portffolio</a:t>
            </a:r>
            <a:r>
              <a:rPr lang="en-GB" dirty="0">
                <a:latin typeface="Arial" charset="0"/>
                <a:cs typeface="+mn-cs"/>
              </a:rPr>
              <a:t> </a:t>
            </a:r>
          </a:p>
        </p:txBody>
      </p:sp>
      <p:sp>
        <p:nvSpPr>
          <p:cNvPr id="4100" name="Content Placeholder 3"/>
          <p:cNvSpPr>
            <a:spLocks noGrp="1"/>
          </p:cNvSpPr>
          <p:nvPr>
            <p:ph sz="half" idx="2"/>
          </p:nvPr>
        </p:nvSpPr>
        <p:spPr/>
        <p:txBody>
          <a:bodyPr/>
          <a:lstStyle/>
          <a:p>
            <a:pPr>
              <a:defRPr/>
            </a:pPr>
            <a:r>
              <a:rPr lang="en-GB" dirty="0">
                <a:latin typeface="Arial" charset="0"/>
                <a:cs typeface="+mn-cs"/>
              </a:rPr>
              <a:t>List of portfolio content </a:t>
            </a:r>
            <a:r>
              <a:rPr lang="en-GB" dirty="0" smtClean="0">
                <a:solidFill>
                  <a:srgbClr val="FF0000"/>
                </a:solidFill>
                <a:latin typeface="Arial" charset="0"/>
              </a:rPr>
              <a:t>(Page </a:t>
            </a:r>
            <a:r>
              <a:rPr lang="en-GB" dirty="0">
                <a:solidFill>
                  <a:srgbClr val="FF0000"/>
                </a:solidFill>
                <a:latin typeface="Arial" charset="0"/>
              </a:rPr>
              <a:t>6)</a:t>
            </a:r>
          </a:p>
          <a:p>
            <a:pPr>
              <a:defRPr/>
            </a:pPr>
            <a:r>
              <a:rPr lang="en-GB" dirty="0" smtClean="0">
                <a:latin typeface="Arial" charset="0"/>
                <a:cs typeface="+mn-cs"/>
              </a:rPr>
              <a:t>Useful </a:t>
            </a:r>
            <a:r>
              <a:rPr lang="en-GB" dirty="0">
                <a:latin typeface="Arial" charset="0"/>
                <a:cs typeface="+mn-cs"/>
              </a:rPr>
              <a:t>as a tool at the end to ensure your portfolio is complete  </a:t>
            </a:r>
          </a:p>
        </p:txBody>
      </p:sp>
    </p:spTree>
    <p:extLst>
      <p:ext uri="{BB962C8B-B14F-4D97-AF65-F5344CB8AC3E}">
        <p14:creationId xmlns:p14="http://schemas.microsoft.com/office/powerpoint/2010/main" val="30479508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274638"/>
            <a:ext cx="8229600" cy="1354137"/>
          </a:xfrm>
        </p:spPr>
        <p:txBody>
          <a:bodyPr/>
          <a:lstStyle/>
          <a:p>
            <a:pPr eaLnBrk="1" hangingPunct="1">
              <a:defRPr/>
            </a:pPr>
            <a:r>
              <a:rPr lang="en-GB" sz="4000">
                <a:latin typeface="Arial" charset="0"/>
                <a:cs typeface="+mj-cs"/>
              </a:rPr>
              <a:t>Adolygiad Datblygiadol </a:t>
            </a:r>
            <a:br>
              <a:rPr lang="en-GB" sz="4000">
                <a:latin typeface="Arial" charset="0"/>
                <a:cs typeface="+mj-cs"/>
              </a:rPr>
            </a:br>
            <a:r>
              <a:rPr lang="en-GB" sz="4000">
                <a:latin typeface="Arial" charset="0"/>
                <a:cs typeface="+mj-cs"/>
              </a:rPr>
              <a:t>Developmental Review </a:t>
            </a:r>
          </a:p>
        </p:txBody>
      </p:sp>
      <p:sp>
        <p:nvSpPr>
          <p:cNvPr id="5123" name="Rectangle 5"/>
          <p:cNvSpPr>
            <a:spLocks noGrp="1" noChangeArrowheads="1"/>
          </p:cNvSpPr>
          <p:nvPr>
            <p:ph type="body" sz="half" idx="1"/>
          </p:nvPr>
        </p:nvSpPr>
        <p:spPr/>
        <p:txBody>
          <a:bodyPr>
            <a:normAutofit/>
          </a:bodyPr>
          <a:lstStyle/>
          <a:p>
            <a:pPr>
              <a:buNone/>
              <a:defRPr/>
            </a:pPr>
            <a:r>
              <a:rPr lang="en-GB" b="1" dirty="0" err="1">
                <a:latin typeface="Arial" charset="0"/>
                <a:cs typeface="+mn-cs"/>
              </a:rPr>
              <a:t>Rhan</a:t>
            </a:r>
            <a:r>
              <a:rPr lang="en-GB" b="1" dirty="0">
                <a:latin typeface="Arial" charset="0"/>
                <a:cs typeface="+mn-cs"/>
              </a:rPr>
              <a:t> </a:t>
            </a:r>
            <a:r>
              <a:rPr lang="en-GB" b="1" dirty="0" smtClean="0">
                <a:latin typeface="Arial" charset="0"/>
                <a:cs typeface="+mn-cs"/>
              </a:rPr>
              <a:t>2 </a:t>
            </a:r>
            <a:r>
              <a:rPr lang="en-GB" dirty="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a:t>
            </a:r>
            <a:r>
              <a:rPr lang="en-GB" dirty="0" smtClean="0">
                <a:solidFill>
                  <a:srgbClr val="FF0000"/>
                </a:solidFill>
                <a:latin typeface="Arial" charset="0"/>
              </a:rPr>
              <a:t>7)</a:t>
            </a:r>
            <a:endParaRPr lang="en-GB" b="1" dirty="0">
              <a:latin typeface="Arial" charset="0"/>
              <a:cs typeface="+mn-cs"/>
            </a:endParaRPr>
          </a:p>
          <a:p>
            <a:pPr eaLnBrk="1" hangingPunct="1">
              <a:defRPr/>
            </a:pPr>
            <a:r>
              <a:rPr lang="en-GB" dirty="0" err="1" smtClean="0">
                <a:latin typeface="Arial" charset="0"/>
                <a:cs typeface="+mn-cs"/>
              </a:rPr>
              <a:t>Angen</a:t>
            </a:r>
            <a:r>
              <a:rPr lang="en-GB" dirty="0" smtClean="0">
                <a:latin typeface="Arial" charset="0"/>
                <a:cs typeface="+mn-cs"/>
              </a:rPr>
              <a:t> </a:t>
            </a:r>
            <a:r>
              <a:rPr lang="en-GB" dirty="0" err="1">
                <a:latin typeface="Arial" charset="0"/>
                <a:cs typeface="+mn-cs"/>
              </a:rPr>
              <a:t>ei</a:t>
            </a:r>
            <a:r>
              <a:rPr lang="en-GB" dirty="0">
                <a:latin typeface="Arial" charset="0"/>
                <a:cs typeface="+mn-cs"/>
              </a:rPr>
              <a:t> </a:t>
            </a:r>
            <a:r>
              <a:rPr lang="en-GB" dirty="0" err="1" smtClean="0">
                <a:latin typeface="Arial" charset="0"/>
                <a:cs typeface="+mn-cs"/>
              </a:rPr>
              <a:t>gwblhau</a:t>
            </a:r>
            <a:r>
              <a:rPr lang="en-GB" dirty="0" smtClean="0">
                <a:latin typeface="Arial" charset="0"/>
                <a:cs typeface="+mn-cs"/>
              </a:rPr>
              <a:t> </a:t>
            </a:r>
            <a:r>
              <a:rPr lang="en-GB" dirty="0" err="1" smtClean="0">
                <a:latin typeface="Arial" charset="0"/>
                <a:cs typeface="+mn-cs"/>
              </a:rPr>
              <a:t>cyn</a:t>
            </a:r>
            <a:r>
              <a:rPr lang="en-GB" dirty="0" smtClean="0">
                <a:latin typeface="Arial" charset="0"/>
                <a:cs typeface="+mn-cs"/>
              </a:rPr>
              <a:t> </a:t>
            </a:r>
            <a:r>
              <a:rPr lang="en-GB" dirty="0" err="1" smtClean="0">
                <a:latin typeface="Arial" charset="0"/>
                <a:cs typeface="+mn-cs"/>
              </a:rPr>
              <a:t>dechrau’r</a:t>
            </a:r>
            <a:r>
              <a:rPr lang="en-GB" dirty="0" smtClean="0">
                <a:latin typeface="Arial" charset="0"/>
                <a:cs typeface="+mn-cs"/>
              </a:rPr>
              <a:t> </a:t>
            </a:r>
            <a:r>
              <a:rPr lang="en-GB" dirty="0" err="1" smtClean="0">
                <a:latin typeface="Arial" charset="0"/>
                <a:cs typeface="+mn-cs"/>
              </a:rPr>
              <a:t>portffolio</a:t>
            </a:r>
            <a:endParaRPr lang="en-GB" dirty="0">
              <a:latin typeface="Arial" charset="0"/>
              <a:cs typeface="+mn-cs"/>
            </a:endParaRPr>
          </a:p>
          <a:p>
            <a:pPr eaLnBrk="1" hangingPunct="1">
              <a:defRPr/>
            </a:pPr>
            <a:r>
              <a:rPr lang="en-GB" dirty="0">
                <a:latin typeface="Arial" charset="0"/>
                <a:cs typeface="+mn-cs"/>
              </a:rPr>
              <a:t>1000 o </a:t>
            </a:r>
            <a:r>
              <a:rPr lang="en-GB" dirty="0" err="1">
                <a:latin typeface="Arial" charset="0"/>
                <a:cs typeface="+mn-cs"/>
              </a:rPr>
              <a:t>eiriau</a:t>
            </a:r>
            <a:r>
              <a:rPr lang="en-GB" dirty="0">
                <a:latin typeface="Arial" charset="0"/>
                <a:cs typeface="+mn-cs"/>
              </a:rPr>
              <a:t> </a:t>
            </a:r>
            <a:r>
              <a:rPr lang="en-GB" dirty="0" err="1">
                <a:latin typeface="Arial" charset="0"/>
                <a:cs typeface="+mn-cs"/>
              </a:rPr>
              <a:t>yn</a:t>
            </a:r>
            <a:r>
              <a:rPr lang="en-GB" dirty="0">
                <a:latin typeface="Arial" charset="0"/>
                <a:cs typeface="+mn-cs"/>
              </a:rPr>
              <a:t> </a:t>
            </a:r>
            <a:r>
              <a:rPr lang="en-GB" dirty="0" err="1">
                <a:latin typeface="Arial" charset="0"/>
                <a:cs typeface="+mn-cs"/>
              </a:rPr>
              <a:t>myfyrio</a:t>
            </a:r>
            <a:r>
              <a:rPr lang="en-GB" dirty="0">
                <a:latin typeface="Arial" charset="0"/>
                <a:cs typeface="+mn-cs"/>
              </a:rPr>
              <a:t> </a:t>
            </a:r>
            <a:r>
              <a:rPr lang="en-GB" dirty="0" err="1">
                <a:latin typeface="Arial" charset="0"/>
                <a:cs typeface="+mn-cs"/>
              </a:rPr>
              <a:t>yn</a:t>
            </a:r>
            <a:r>
              <a:rPr lang="en-GB" dirty="0">
                <a:latin typeface="Arial" charset="0"/>
                <a:cs typeface="+mn-cs"/>
              </a:rPr>
              <a:t> </a:t>
            </a:r>
            <a:r>
              <a:rPr lang="en-GB" dirty="0" err="1" smtClean="0">
                <a:latin typeface="Arial" charset="0"/>
                <a:cs typeface="+mn-cs"/>
              </a:rPr>
              <a:t>feirniadol</a:t>
            </a:r>
            <a:r>
              <a:rPr lang="en-GB" dirty="0" smtClean="0">
                <a:latin typeface="Arial" charset="0"/>
                <a:cs typeface="+mn-cs"/>
              </a:rPr>
              <a:t> </a:t>
            </a:r>
            <a:r>
              <a:rPr lang="en-GB" dirty="0" err="1">
                <a:latin typeface="Arial" charset="0"/>
                <a:cs typeface="+mn-cs"/>
              </a:rPr>
              <a:t>ar</a:t>
            </a:r>
            <a:r>
              <a:rPr lang="en-GB" dirty="0">
                <a:latin typeface="Arial" charset="0"/>
                <a:cs typeface="+mn-cs"/>
              </a:rPr>
              <a:t> </a:t>
            </a:r>
            <a:r>
              <a:rPr lang="en-GB" dirty="0" err="1" smtClean="0">
                <a:latin typeface="Arial" charset="0"/>
                <a:cs typeface="+mn-cs"/>
              </a:rPr>
              <a:t>ddatblygiad</a:t>
            </a:r>
            <a:r>
              <a:rPr lang="en-GB" dirty="0" smtClean="0">
                <a:latin typeface="Arial" charset="0"/>
                <a:cs typeface="+mn-cs"/>
              </a:rPr>
              <a:t> </a:t>
            </a:r>
            <a:r>
              <a:rPr lang="en-GB" dirty="0" err="1" smtClean="0">
                <a:latin typeface="Arial" charset="0"/>
                <a:cs typeface="+mn-cs"/>
              </a:rPr>
              <a:t>yn</a:t>
            </a:r>
            <a:r>
              <a:rPr lang="en-GB" dirty="0" smtClean="0">
                <a:latin typeface="Arial" charset="0"/>
                <a:cs typeface="+mn-cs"/>
              </a:rPr>
              <a:t> </a:t>
            </a:r>
            <a:r>
              <a:rPr lang="en-GB" dirty="0" err="1">
                <a:latin typeface="Arial" charset="0"/>
                <a:cs typeface="+mn-cs"/>
              </a:rPr>
              <a:t>ystod</a:t>
            </a:r>
            <a:r>
              <a:rPr lang="en-GB" dirty="0">
                <a:latin typeface="Arial" charset="0"/>
                <a:cs typeface="+mn-cs"/>
              </a:rPr>
              <a:t> y </a:t>
            </a:r>
            <a:r>
              <a:rPr lang="en-GB" dirty="0" err="1">
                <a:latin typeface="Arial" charset="0"/>
                <a:cs typeface="+mn-cs"/>
              </a:rPr>
              <a:t>flwyddyn</a:t>
            </a:r>
            <a:r>
              <a:rPr lang="en-GB" dirty="0">
                <a:latin typeface="Arial" charset="0"/>
                <a:cs typeface="+mn-cs"/>
              </a:rPr>
              <a:t> </a:t>
            </a:r>
            <a:r>
              <a:rPr lang="en-GB" dirty="0" err="1">
                <a:latin typeface="Arial" charset="0"/>
                <a:cs typeface="+mn-cs"/>
              </a:rPr>
              <a:t>gyntaf</a:t>
            </a:r>
            <a:r>
              <a:rPr lang="en-GB" dirty="0">
                <a:latin typeface="Arial" charset="0"/>
                <a:cs typeface="+mn-cs"/>
              </a:rPr>
              <a:t> </a:t>
            </a:r>
            <a:r>
              <a:rPr lang="en-GB" dirty="0" err="1">
                <a:latin typeface="Arial" charset="0"/>
                <a:cs typeface="+mn-cs"/>
              </a:rPr>
              <a:t>mewn</a:t>
            </a:r>
            <a:r>
              <a:rPr lang="en-GB" dirty="0">
                <a:latin typeface="Arial" charset="0"/>
                <a:cs typeface="+mn-cs"/>
              </a:rPr>
              <a:t> </a:t>
            </a:r>
            <a:r>
              <a:rPr lang="en-GB" dirty="0" err="1">
                <a:latin typeface="Arial" charset="0"/>
                <a:cs typeface="+mn-cs"/>
              </a:rPr>
              <a:t>ymarfer</a:t>
            </a:r>
            <a:r>
              <a:rPr lang="en-GB" dirty="0">
                <a:latin typeface="Arial" charset="0"/>
                <a:cs typeface="+mn-cs"/>
              </a:rPr>
              <a:t>  </a:t>
            </a:r>
          </a:p>
        </p:txBody>
      </p:sp>
      <p:sp>
        <p:nvSpPr>
          <p:cNvPr id="5124" name="Rectangle 6"/>
          <p:cNvSpPr>
            <a:spLocks noGrp="1" noChangeArrowheads="1"/>
          </p:cNvSpPr>
          <p:nvPr>
            <p:ph type="body" sz="half" idx="2"/>
          </p:nvPr>
        </p:nvSpPr>
        <p:spPr/>
        <p:txBody>
          <a:bodyPr>
            <a:normAutofit lnSpcReduction="10000"/>
          </a:bodyPr>
          <a:lstStyle/>
          <a:p>
            <a:pPr>
              <a:buNone/>
              <a:defRPr/>
            </a:pPr>
            <a:r>
              <a:rPr lang="en-GB" b="1" dirty="0">
                <a:latin typeface="Arial" charset="0"/>
                <a:cs typeface="+mn-cs"/>
              </a:rPr>
              <a:t>Section </a:t>
            </a:r>
            <a:r>
              <a:rPr lang="en-GB" b="1" dirty="0" smtClean="0">
                <a:latin typeface="Arial" charset="0"/>
                <a:cs typeface="+mn-cs"/>
              </a:rPr>
              <a:t>2 </a:t>
            </a:r>
            <a:r>
              <a:rPr lang="en-GB" dirty="0" smtClean="0">
                <a:solidFill>
                  <a:srgbClr val="FF0000"/>
                </a:solidFill>
                <a:latin typeface="Arial" charset="0"/>
              </a:rPr>
              <a:t>(Page 7)</a:t>
            </a:r>
            <a:endParaRPr lang="en-GB" dirty="0">
              <a:solidFill>
                <a:srgbClr val="FF0000"/>
              </a:solidFill>
              <a:latin typeface="Arial" charset="0"/>
            </a:endParaRPr>
          </a:p>
          <a:p>
            <a:pPr eaLnBrk="1" hangingPunct="1">
              <a:defRPr/>
            </a:pPr>
            <a:r>
              <a:rPr lang="en-GB" dirty="0" smtClean="0">
                <a:latin typeface="Arial" charset="0"/>
                <a:cs typeface="+mn-cs"/>
              </a:rPr>
              <a:t>Needs </a:t>
            </a:r>
            <a:r>
              <a:rPr lang="en-GB" dirty="0">
                <a:latin typeface="Arial" charset="0"/>
                <a:cs typeface="+mn-cs"/>
              </a:rPr>
              <a:t>to be    completed </a:t>
            </a:r>
            <a:r>
              <a:rPr lang="en-GB" dirty="0" smtClean="0">
                <a:latin typeface="Arial" charset="0"/>
              </a:rPr>
              <a:t>before starting the portfolio</a:t>
            </a:r>
            <a:endParaRPr lang="en-GB" dirty="0">
              <a:latin typeface="Arial" charset="0"/>
              <a:cs typeface="+mn-cs"/>
            </a:endParaRPr>
          </a:p>
          <a:p>
            <a:pPr eaLnBrk="1" hangingPunct="1">
              <a:defRPr/>
            </a:pPr>
            <a:r>
              <a:rPr lang="en-GB" dirty="0">
                <a:latin typeface="Arial" charset="0"/>
                <a:cs typeface="+mn-cs"/>
              </a:rPr>
              <a:t>1000 words critically reflecting on </a:t>
            </a:r>
            <a:r>
              <a:rPr lang="en-GB" dirty="0" smtClean="0">
                <a:latin typeface="Arial" charset="0"/>
                <a:cs typeface="+mn-cs"/>
              </a:rPr>
              <a:t>development during </a:t>
            </a:r>
            <a:r>
              <a:rPr lang="en-GB" dirty="0">
                <a:latin typeface="Arial" charset="0"/>
                <a:cs typeface="+mn-cs"/>
              </a:rPr>
              <a:t>the first year in practice </a:t>
            </a:r>
          </a:p>
        </p:txBody>
      </p:sp>
    </p:spTree>
    <p:extLst>
      <p:ext uri="{BB962C8B-B14F-4D97-AF65-F5344CB8AC3E}">
        <p14:creationId xmlns:p14="http://schemas.microsoft.com/office/powerpoint/2010/main" val="13517256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a:normAutofit fontScale="90000"/>
          </a:bodyPr>
          <a:lstStyle/>
          <a:p>
            <a:pPr eaLnBrk="1" hangingPunct="1">
              <a:defRPr/>
            </a:pPr>
            <a:r>
              <a:rPr lang="en-GB">
                <a:latin typeface="Arial" charset="0"/>
                <a:cs typeface="+mj-cs"/>
              </a:rPr>
              <a:t>Adolygiad Datblygiadol</a:t>
            </a:r>
            <a:br>
              <a:rPr lang="en-GB">
                <a:latin typeface="Arial" charset="0"/>
                <a:cs typeface="+mj-cs"/>
              </a:rPr>
            </a:br>
            <a:r>
              <a:rPr lang="en-GB">
                <a:latin typeface="Arial" charset="0"/>
                <a:cs typeface="+mj-cs"/>
              </a:rPr>
              <a:t>Developmental Review</a:t>
            </a:r>
          </a:p>
        </p:txBody>
      </p:sp>
      <p:sp>
        <p:nvSpPr>
          <p:cNvPr id="6147" name="Content Placeholder 2"/>
          <p:cNvSpPr>
            <a:spLocks noGrp="1"/>
          </p:cNvSpPr>
          <p:nvPr>
            <p:ph sz="half" idx="1"/>
          </p:nvPr>
        </p:nvSpPr>
        <p:spPr/>
        <p:txBody>
          <a:bodyPr>
            <a:normAutofit/>
          </a:bodyPr>
          <a:lstStyle/>
          <a:p>
            <a:pPr marL="0" indent="0" eaLnBrk="1" hangingPunct="1">
              <a:buFontTx/>
              <a:buNone/>
              <a:defRPr/>
            </a:pPr>
            <a:endParaRPr lang="en-GB" b="1" dirty="0">
              <a:latin typeface="Arial" charset="0"/>
              <a:cs typeface="+mn-cs"/>
            </a:endParaRPr>
          </a:p>
          <a:p>
            <a:pPr marL="0" indent="0" eaLnBrk="1" hangingPunct="1">
              <a:buFontTx/>
              <a:buNone/>
              <a:defRPr/>
            </a:pPr>
            <a:r>
              <a:rPr lang="en-GB" b="1" dirty="0" err="1">
                <a:latin typeface="Arial" charset="0"/>
                <a:cs typeface="+mn-cs"/>
              </a:rPr>
              <a:t>Ymarfer</a:t>
            </a:r>
            <a:endParaRPr lang="en-GB" b="1" dirty="0">
              <a:latin typeface="Arial" charset="0"/>
              <a:cs typeface="+mn-cs"/>
            </a:endParaRPr>
          </a:p>
          <a:p>
            <a:pPr marL="0" indent="0" eaLnBrk="1" hangingPunct="1">
              <a:buFontTx/>
              <a:buNone/>
              <a:defRPr/>
            </a:pPr>
            <a:r>
              <a:rPr lang="en-GB" dirty="0" err="1">
                <a:latin typeface="Arial" charset="0"/>
                <a:cs typeface="+mn-cs"/>
              </a:rPr>
              <a:t>Trafodwch</a:t>
            </a:r>
            <a:r>
              <a:rPr lang="en-GB" dirty="0">
                <a:latin typeface="Arial" charset="0"/>
                <a:cs typeface="+mn-cs"/>
              </a:rPr>
              <a:t> y </a:t>
            </a:r>
            <a:r>
              <a:rPr lang="en-GB" dirty="0" err="1">
                <a:latin typeface="Arial" charset="0"/>
                <a:cs typeface="+mn-cs"/>
              </a:rPr>
              <a:t>cyfnod</a:t>
            </a:r>
            <a:r>
              <a:rPr lang="en-GB" dirty="0">
                <a:latin typeface="Arial" charset="0"/>
                <a:cs typeface="+mn-cs"/>
              </a:rPr>
              <a:t> </a:t>
            </a:r>
            <a:r>
              <a:rPr lang="en-GB" dirty="0" err="1">
                <a:latin typeface="Arial" charset="0"/>
                <a:cs typeface="+mn-cs"/>
              </a:rPr>
              <a:t>ar</a:t>
            </a:r>
            <a:r>
              <a:rPr lang="en-GB" dirty="0">
                <a:latin typeface="Arial" charset="0"/>
                <a:cs typeface="+mn-cs"/>
              </a:rPr>
              <a:t> </a:t>
            </a:r>
            <a:r>
              <a:rPr lang="en-GB" dirty="0" err="1" smtClean="0">
                <a:latin typeface="Arial" charset="0"/>
                <a:cs typeface="+mn-cs"/>
              </a:rPr>
              <a:t>ôl</a:t>
            </a:r>
            <a:r>
              <a:rPr lang="en-GB" dirty="0" smtClean="0">
                <a:latin typeface="Arial" charset="0"/>
                <a:cs typeface="+mn-cs"/>
              </a:rPr>
              <a:t> </a:t>
            </a:r>
            <a:r>
              <a:rPr lang="en-GB" dirty="0" err="1">
                <a:latin typeface="Arial" charset="0"/>
                <a:cs typeface="+mn-cs"/>
              </a:rPr>
              <a:t>graddio</a:t>
            </a:r>
            <a:r>
              <a:rPr lang="en-GB" dirty="0">
                <a:latin typeface="Arial" charset="0"/>
                <a:cs typeface="+mn-cs"/>
              </a:rPr>
              <a:t>, </a:t>
            </a:r>
            <a:r>
              <a:rPr lang="en-GB" dirty="0" err="1">
                <a:latin typeface="Arial" charset="0"/>
                <a:cs typeface="+mn-cs"/>
              </a:rPr>
              <a:t>beth</a:t>
            </a:r>
            <a:r>
              <a:rPr lang="en-GB" dirty="0">
                <a:latin typeface="Arial" charset="0"/>
                <a:cs typeface="+mn-cs"/>
              </a:rPr>
              <a:t> </a:t>
            </a:r>
            <a:r>
              <a:rPr lang="en-GB" dirty="0" err="1">
                <a:latin typeface="Arial" charset="0"/>
                <a:cs typeface="+mn-cs"/>
              </a:rPr>
              <a:t>oedd</a:t>
            </a:r>
            <a:r>
              <a:rPr lang="en-GB" dirty="0">
                <a:latin typeface="Arial" charset="0"/>
                <a:cs typeface="+mn-cs"/>
              </a:rPr>
              <a:t> </a:t>
            </a:r>
            <a:r>
              <a:rPr lang="en-GB" dirty="0" err="1">
                <a:latin typeface="Arial" charset="0"/>
                <a:cs typeface="+mn-cs"/>
              </a:rPr>
              <a:t>eich</a:t>
            </a:r>
            <a:r>
              <a:rPr lang="en-GB" dirty="0">
                <a:latin typeface="Arial" charset="0"/>
                <a:cs typeface="+mn-cs"/>
              </a:rPr>
              <a:t> </a:t>
            </a:r>
            <a:r>
              <a:rPr lang="en-GB" dirty="0" err="1">
                <a:latin typeface="Arial" charset="0"/>
                <a:cs typeface="+mn-cs"/>
              </a:rPr>
              <a:t>teimladau</a:t>
            </a:r>
            <a:r>
              <a:rPr lang="en-GB" dirty="0">
                <a:latin typeface="Arial" charset="0"/>
                <a:cs typeface="+mn-cs"/>
              </a:rPr>
              <a:t> a </a:t>
            </a:r>
            <a:r>
              <a:rPr lang="en-GB" dirty="0" err="1">
                <a:latin typeface="Arial" charset="0"/>
                <a:cs typeface="+mn-cs"/>
              </a:rPr>
              <a:t>sut</a:t>
            </a:r>
            <a:r>
              <a:rPr lang="en-GB" dirty="0">
                <a:latin typeface="Arial" charset="0"/>
                <a:cs typeface="+mn-cs"/>
              </a:rPr>
              <a:t> </a:t>
            </a:r>
            <a:r>
              <a:rPr lang="en-GB" dirty="0" err="1">
                <a:latin typeface="Arial" charset="0"/>
                <a:cs typeface="+mn-cs"/>
              </a:rPr>
              <a:t>ydych</a:t>
            </a:r>
            <a:r>
              <a:rPr lang="en-GB" dirty="0">
                <a:latin typeface="Arial" charset="0"/>
                <a:cs typeface="+mn-cs"/>
              </a:rPr>
              <a:t> </a:t>
            </a:r>
            <a:r>
              <a:rPr lang="en-GB" dirty="0" err="1">
                <a:latin typeface="Arial" charset="0"/>
                <a:cs typeface="+mn-cs"/>
              </a:rPr>
              <a:t>wedi</a:t>
            </a:r>
            <a:r>
              <a:rPr lang="en-GB" dirty="0">
                <a:latin typeface="Arial" charset="0"/>
                <a:cs typeface="+mn-cs"/>
              </a:rPr>
              <a:t> </a:t>
            </a:r>
            <a:r>
              <a:rPr lang="en-GB" dirty="0" err="1">
                <a:latin typeface="Arial" charset="0"/>
                <a:cs typeface="+mn-cs"/>
              </a:rPr>
              <a:t>datblygu</a:t>
            </a:r>
            <a:r>
              <a:rPr lang="en-GB" dirty="0">
                <a:latin typeface="Arial" charset="0"/>
                <a:cs typeface="+mn-cs"/>
              </a:rPr>
              <a:t> </a:t>
            </a:r>
            <a:r>
              <a:rPr lang="en-GB" dirty="0" err="1">
                <a:latin typeface="Arial" charset="0"/>
                <a:cs typeface="+mn-cs"/>
              </a:rPr>
              <a:t>yn</a:t>
            </a:r>
            <a:r>
              <a:rPr lang="en-GB" dirty="0">
                <a:latin typeface="Arial" charset="0"/>
                <a:cs typeface="+mn-cs"/>
              </a:rPr>
              <a:t> </a:t>
            </a:r>
            <a:r>
              <a:rPr lang="en-GB" dirty="0" err="1">
                <a:latin typeface="Arial" charset="0"/>
                <a:cs typeface="+mn-cs"/>
              </a:rPr>
              <a:t>ystod</a:t>
            </a:r>
            <a:r>
              <a:rPr lang="en-GB" dirty="0">
                <a:latin typeface="Arial" charset="0"/>
                <a:cs typeface="+mn-cs"/>
              </a:rPr>
              <a:t> </a:t>
            </a:r>
            <a:r>
              <a:rPr lang="en-GB" dirty="0" err="1">
                <a:latin typeface="Arial" charset="0"/>
                <a:cs typeface="+mn-cs"/>
              </a:rPr>
              <a:t>eich</a:t>
            </a:r>
            <a:r>
              <a:rPr lang="en-GB" dirty="0">
                <a:latin typeface="Arial" charset="0"/>
                <a:cs typeface="+mn-cs"/>
              </a:rPr>
              <a:t> </a:t>
            </a:r>
            <a:r>
              <a:rPr lang="en-GB" dirty="0" err="1" smtClean="0">
                <a:latin typeface="Arial" charset="0"/>
              </a:rPr>
              <a:t>b</a:t>
            </a:r>
            <a:r>
              <a:rPr lang="en-GB" dirty="0" err="1" smtClean="0">
                <a:latin typeface="Arial" charset="0"/>
                <a:cs typeface="+mn-cs"/>
              </a:rPr>
              <a:t>lwyddyn</a:t>
            </a:r>
            <a:r>
              <a:rPr lang="en-GB" dirty="0" smtClean="0">
                <a:latin typeface="Arial" charset="0"/>
                <a:cs typeface="+mn-cs"/>
              </a:rPr>
              <a:t> </a:t>
            </a:r>
            <a:r>
              <a:rPr lang="en-GB" dirty="0" err="1">
                <a:latin typeface="Arial" charset="0"/>
                <a:cs typeface="+mn-cs"/>
              </a:rPr>
              <a:t>gyntaf</a:t>
            </a:r>
            <a:r>
              <a:rPr lang="en-GB" dirty="0">
                <a:latin typeface="Arial" charset="0"/>
                <a:cs typeface="+mn-cs"/>
              </a:rPr>
              <a:t> </a:t>
            </a:r>
            <a:r>
              <a:rPr lang="en-GB" dirty="0" err="1">
                <a:latin typeface="Arial" charset="0"/>
                <a:cs typeface="+mn-cs"/>
              </a:rPr>
              <a:t>mewn</a:t>
            </a:r>
            <a:r>
              <a:rPr lang="en-GB" dirty="0">
                <a:latin typeface="Arial" charset="0"/>
                <a:cs typeface="+mn-cs"/>
              </a:rPr>
              <a:t> </a:t>
            </a:r>
            <a:r>
              <a:rPr lang="en-GB" dirty="0" err="1">
                <a:latin typeface="Arial" charset="0"/>
                <a:cs typeface="+mn-cs"/>
              </a:rPr>
              <a:t>ymarfer</a:t>
            </a:r>
            <a:endParaRPr lang="en-GB" dirty="0">
              <a:latin typeface="Arial" charset="0"/>
              <a:cs typeface="+mn-cs"/>
            </a:endParaRPr>
          </a:p>
        </p:txBody>
      </p:sp>
      <p:sp>
        <p:nvSpPr>
          <p:cNvPr id="6148" name="Content Placeholder 3"/>
          <p:cNvSpPr>
            <a:spLocks noGrp="1"/>
          </p:cNvSpPr>
          <p:nvPr>
            <p:ph sz="half" idx="2"/>
          </p:nvPr>
        </p:nvSpPr>
        <p:spPr>
          <a:xfrm>
            <a:off x="4648200" y="1600201"/>
            <a:ext cx="4244280" cy="3989040"/>
          </a:xfrm>
        </p:spPr>
        <p:txBody>
          <a:bodyPr>
            <a:normAutofit/>
          </a:bodyPr>
          <a:lstStyle/>
          <a:p>
            <a:pPr marL="0" indent="0" eaLnBrk="1" hangingPunct="1">
              <a:buFontTx/>
              <a:buNone/>
              <a:defRPr/>
            </a:pPr>
            <a:endParaRPr lang="en-GB" b="1" dirty="0">
              <a:latin typeface="Arial" charset="0"/>
              <a:cs typeface="+mn-cs"/>
            </a:endParaRPr>
          </a:p>
          <a:p>
            <a:pPr marL="0" indent="0" eaLnBrk="1" hangingPunct="1">
              <a:buFontTx/>
              <a:buNone/>
              <a:defRPr/>
            </a:pPr>
            <a:r>
              <a:rPr lang="en-GB" b="1" dirty="0">
                <a:latin typeface="Arial" charset="0"/>
                <a:cs typeface="+mn-cs"/>
              </a:rPr>
              <a:t>Activity</a:t>
            </a:r>
          </a:p>
          <a:p>
            <a:pPr marL="0" indent="0" eaLnBrk="1" hangingPunct="1">
              <a:buFontTx/>
              <a:buNone/>
              <a:defRPr/>
            </a:pPr>
            <a:r>
              <a:rPr lang="en-GB" dirty="0">
                <a:latin typeface="Arial" charset="0"/>
                <a:cs typeface="+mn-cs"/>
              </a:rPr>
              <a:t>Discuss the period following </a:t>
            </a:r>
            <a:r>
              <a:rPr lang="en-GB" dirty="0" smtClean="0">
                <a:latin typeface="Arial" charset="0"/>
                <a:cs typeface="+mn-cs"/>
              </a:rPr>
              <a:t>graduation</a:t>
            </a:r>
            <a:r>
              <a:rPr lang="en-GB" dirty="0">
                <a:latin typeface="Arial" charset="0"/>
                <a:cs typeface="+mn-cs"/>
              </a:rPr>
              <a:t>, your feelings and how you have developed during your first year in practice</a:t>
            </a:r>
          </a:p>
        </p:txBody>
      </p:sp>
    </p:spTree>
    <p:extLst>
      <p:ext uri="{BB962C8B-B14F-4D97-AF65-F5344CB8AC3E}">
        <p14:creationId xmlns:p14="http://schemas.microsoft.com/office/powerpoint/2010/main" val="19314804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1354137"/>
          </a:xfrm>
        </p:spPr>
        <p:txBody>
          <a:bodyPr/>
          <a:lstStyle/>
          <a:p>
            <a:pPr eaLnBrk="1" hangingPunct="1">
              <a:defRPr/>
            </a:pPr>
            <a:r>
              <a:rPr lang="en-GB" sz="4000">
                <a:latin typeface="Arial" charset="0"/>
                <a:cs typeface="+mj-cs"/>
              </a:rPr>
              <a:t>Adolygiad Datblygiadol </a:t>
            </a:r>
            <a:br>
              <a:rPr lang="en-GB" sz="4000">
                <a:latin typeface="Arial" charset="0"/>
                <a:cs typeface="+mj-cs"/>
              </a:rPr>
            </a:br>
            <a:r>
              <a:rPr lang="en-GB" sz="4000">
                <a:latin typeface="Arial" charset="0"/>
                <a:cs typeface="+mj-cs"/>
              </a:rPr>
              <a:t>Developmental Review</a:t>
            </a:r>
          </a:p>
        </p:txBody>
      </p:sp>
      <p:sp>
        <p:nvSpPr>
          <p:cNvPr id="7171" name="Rectangle 4"/>
          <p:cNvSpPr>
            <a:spLocks noGrp="1" noChangeArrowheads="1"/>
          </p:cNvSpPr>
          <p:nvPr>
            <p:ph type="body" sz="half" idx="1"/>
          </p:nvPr>
        </p:nvSpPr>
        <p:spPr>
          <a:xfrm>
            <a:off x="179512" y="1744217"/>
            <a:ext cx="4320480" cy="4133055"/>
          </a:xfrm>
        </p:spPr>
        <p:txBody>
          <a:bodyPr>
            <a:normAutofit/>
          </a:bodyPr>
          <a:lstStyle/>
          <a:p>
            <a:pPr>
              <a:buNone/>
              <a:defRPr/>
            </a:pPr>
            <a:r>
              <a:rPr lang="en-GB" sz="2400" b="1" dirty="0" err="1">
                <a:latin typeface="Arial" charset="0"/>
              </a:rPr>
              <a:t>Hyfforddiant</a:t>
            </a:r>
            <a:r>
              <a:rPr lang="en-GB" sz="2400" dirty="0">
                <a:latin typeface="Arial" charset="0"/>
              </a:rPr>
              <a:t>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8+)</a:t>
            </a:r>
            <a:endParaRPr lang="en-GB" sz="2400" dirty="0">
              <a:solidFill>
                <a:srgbClr val="FF0000"/>
              </a:solidFill>
              <a:latin typeface="Arial" charset="0"/>
            </a:endParaRPr>
          </a:p>
          <a:p>
            <a:pPr eaLnBrk="1" hangingPunct="1">
              <a:buFontTx/>
              <a:buNone/>
              <a:defRPr/>
            </a:pPr>
            <a:r>
              <a:rPr lang="en-GB" sz="2400" dirty="0" err="1" smtClean="0">
                <a:latin typeface="Arial" charset="0"/>
                <a:cs typeface="+mn-cs"/>
              </a:rPr>
              <a:t>Mynychu</a:t>
            </a:r>
            <a:r>
              <a:rPr lang="en-GB" sz="2400" dirty="0" smtClean="0">
                <a:latin typeface="Arial" charset="0"/>
                <a:cs typeface="+mn-cs"/>
              </a:rPr>
              <a:t> </a:t>
            </a:r>
            <a:r>
              <a:rPr lang="en-GB" sz="2400" dirty="0" err="1">
                <a:latin typeface="Arial" charset="0"/>
                <a:cs typeface="+mn-cs"/>
              </a:rPr>
              <a:t>hyfforddiant</a:t>
            </a:r>
            <a:r>
              <a:rPr lang="en-GB" sz="2400" dirty="0">
                <a:latin typeface="Arial" charset="0"/>
                <a:cs typeface="+mn-cs"/>
              </a:rPr>
              <a:t> </a:t>
            </a:r>
            <a:r>
              <a:rPr lang="en-GB" sz="2400" dirty="0" err="1" smtClean="0">
                <a:latin typeface="Arial" charset="0"/>
                <a:cs typeface="+mn-cs"/>
              </a:rPr>
              <a:t>arferol</a:t>
            </a:r>
            <a:r>
              <a:rPr lang="en-GB" sz="2400" dirty="0" smtClean="0">
                <a:latin typeface="Arial" charset="0"/>
              </a:rPr>
              <a:t> </a:t>
            </a:r>
            <a:r>
              <a:rPr lang="en-GB" sz="2400" dirty="0" err="1" smtClean="0">
                <a:latin typeface="Arial" charset="0"/>
                <a:cs typeface="+mn-cs"/>
              </a:rPr>
              <a:t>sy’n</a:t>
            </a:r>
            <a:r>
              <a:rPr lang="en-GB" sz="2400" dirty="0" smtClean="0">
                <a:latin typeface="Arial" charset="0"/>
                <a:cs typeface="+mn-cs"/>
              </a:rPr>
              <a:t> </a:t>
            </a:r>
            <a:r>
              <a:rPr lang="en-GB" sz="2400" dirty="0" err="1">
                <a:latin typeface="Arial" charset="0"/>
                <a:cs typeface="+mn-cs"/>
              </a:rPr>
              <a:t>rhan</a:t>
            </a:r>
            <a:r>
              <a:rPr lang="en-GB" sz="2400" dirty="0">
                <a:latin typeface="Arial" charset="0"/>
                <a:cs typeface="+mn-cs"/>
              </a:rPr>
              <a:t> </a:t>
            </a:r>
            <a:r>
              <a:rPr lang="en-GB" sz="2400" dirty="0" err="1">
                <a:latin typeface="Arial" charset="0"/>
                <a:cs typeface="+mn-cs"/>
              </a:rPr>
              <a:t>o’r</a:t>
            </a:r>
            <a:r>
              <a:rPr lang="en-GB" sz="2400" dirty="0">
                <a:latin typeface="Arial" charset="0"/>
                <a:cs typeface="+mn-cs"/>
              </a:rPr>
              <a:t> </a:t>
            </a:r>
            <a:r>
              <a:rPr lang="en-GB" sz="2400" dirty="0" err="1">
                <a:latin typeface="Arial" charset="0"/>
                <a:cs typeface="+mn-cs"/>
              </a:rPr>
              <a:t>swydd</a:t>
            </a:r>
            <a:r>
              <a:rPr lang="en-GB" sz="2400" dirty="0">
                <a:latin typeface="Arial" charset="0"/>
                <a:cs typeface="+mn-cs"/>
              </a:rPr>
              <a:t> </a:t>
            </a:r>
            <a:r>
              <a:rPr lang="en-GB" sz="2400" dirty="0" err="1">
                <a:latin typeface="Arial" charset="0"/>
                <a:cs typeface="+mn-cs"/>
              </a:rPr>
              <a:t>yn</a:t>
            </a:r>
            <a:r>
              <a:rPr lang="en-GB" sz="2400" dirty="0">
                <a:latin typeface="Arial" charset="0"/>
                <a:cs typeface="+mn-cs"/>
              </a:rPr>
              <a:t> </a:t>
            </a:r>
            <a:r>
              <a:rPr lang="en-GB" sz="2400" dirty="0" err="1">
                <a:latin typeface="Arial" charset="0"/>
                <a:cs typeface="+mn-cs"/>
              </a:rPr>
              <a:t>arbennig</a:t>
            </a:r>
            <a:r>
              <a:rPr lang="en-GB" sz="2400" dirty="0">
                <a:latin typeface="Arial" charset="0"/>
                <a:cs typeface="+mn-cs"/>
              </a:rPr>
              <a:t> </a:t>
            </a:r>
            <a:r>
              <a:rPr lang="en-GB" sz="2400" dirty="0" err="1">
                <a:latin typeface="Arial" charset="0"/>
                <a:cs typeface="+mn-cs"/>
              </a:rPr>
              <a:t>ar</a:t>
            </a:r>
            <a:r>
              <a:rPr lang="en-GB" sz="2400" dirty="0">
                <a:latin typeface="Arial" charset="0"/>
                <a:cs typeface="+mn-cs"/>
              </a:rPr>
              <a:t>: </a:t>
            </a:r>
          </a:p>
          <a:p>
            <a:pPr eaLnBrk="1" hangingPunct="1">
              <a:defRPr/>
            </a:pPr>
            <a:r>
              <a:rPr lang="en-GB" sz="2400" dirty="0" err="1">
                <a:latin typeface="Arial" charset="0"/>
                <a:cs typeface="+mn-cs"/>
              </a:rPr>
              <a:t>Asesu</a:t>
            </a:r>
            <a:r>
              <a:rPr lang="en-GB" sz="2400" dirty="0">
                <a:latin typeface="Arial" charset="0"/>
                <a:cs typeface="+mn-cs"/>
              </a:rPr>
              <a:t> </a:t>
            </a:r>
          </a:p>
          <a:p>
            <a:pPr eaLnBrk="1" hangingPunct="1">
              <a:defRPr/>
            </a:pPr>
            <a:r>
              <a:rPr lang="en-GB" sz="2400" dirty="0" err="1">
                <a:latin typeface="Arial" charset="0"/>
                <a:cs typeface="+mn-cs"/>
              </a:rPr>
              <a:t>Diogelu</a:t>
            </a:r>
            <a:r>
              <a:rPr lang="en-GB" sz="2400" dirty="0">
                <a:latin typeface="Arial" charset="0"/>
                <a:cs typeface="+mn-cs"/>
              </a:rPr>
              <a:t> plant ac </a:t>
            </a:r>
            <a:r>
              <a:rPr lang="en-GB" sz="2400" dirty="0" err="1" smtClean="0">
                <a:latin typeface="Arial" charset="0"/>
                <a:cs typeface="+mn-cs"/>
              </a:rPr>
              <a:t>oedolion</a:t>
            </a:r>
            <a:endParaRPr lang="en-GB" sz="2400" dirty="0" smtClean="0">
              <a:latin typeface="Arial" charset="0"/>
            </a:endParaRPr>
          </a:p>
          <a:p>
            <a:pPr marL="0" indent="0" eaLnBrk="1" hangingPunct="1">
              <a:buNone/>
              <a:defRPr/>
            </a:pPr>
            <a:r>
              <a:rPr lang="en-GB" sz="2400" dirty="0" err="1" smtClean="0">
                <a:latin typeface="Arial" charset="0"/>
                <a:cs typeface="+mn-cs"/>
              </a:rPr>
              <a:t>Pwysig</a:t>
            </a:r>
            <a:r>
              <a:rPr lang="en-GB" sz="2400" dirty="0" smtClean="0">
                <a:latin typeface="Arial" charset="0"/>
                <a:cs typeface="+mn-cs"/>
              </a:rPr>
              <a:t> </a:t>
            </a:r>
            <a:r>
              <a:rPr lang="en-GB" sz="2400" dirty="0" err="1">
                <a:latin typeface="Arial" charset="0"/>
                <a:cs typeface="+mn-cs"/>
              </a:rPr>
              <a:t>cadw</a:t>
            </a:r>
            <a:r>
              <a:rPr lang="en-GB" sz="2400" dirty="0">
                <a:latin typeface="Arial" charset="0"/>
                <a:cs typeface="+mn-cs"/>
              </a:rPr>
              <a:t> </a:t>
            </a:r>
            <a:r>
              <a:rPr lang="en-GB" sz="2400" dirty="0" err="1">
                <a:latin typeface="Arial" charset="0"/>
                <a:cs typeface="+mn-cs"/>
              </a:rPr>
              <a:t>cofnod</a:t>
            </a:r>
            <a:r>
              <a:rPr lang="en-GB" sz="2400" dirty="0">
                <a:latin typeface="Arial" charset="0"/>
                <a:cs typeface="+mn-cs"/>
              </a:rPr>
              <a:t> </a:t>
            </a:r>
            <a:r>
              <a:rPr lang="en-GB" sz="2400" dirty="0" err="1">
                <a:latin typeface="Arial" charset="0"/>
                <a:cs typeface="+mn-cs"/>
              </a:rPr>
              <a:t>o’r</a:t>
            </a:r>
            <a:r>
              <a:rPr lang="en-GB" sz="2400" dirty="0">
                <a:latin typeface="Arial" charset="0"/>
                <a:cs typeface="+mn-cs"/>
              </a:rPr>
              <a:t> </a:t>
            </a:r>
            <a:r>
              <a:rPr lang="en-GB" sz="2400" dirty="0" err="1">
                <a:latin typeface="Arial" charset="0"/>
                <a:cs typeface="+mn-cs"/>
              </a:rPr>
              <a:t>hyfforddiant</a:t>
            </a:r>
            <a:r>
              <a:rPr lang="en-GB" sz="2400" dirty="0">
                <a:latin typeface="Arial" charset="0"/>
                <a:cs typeface="+mn-cs"/>
              </a:rPr>
              <a:t> </a:t>
            </a:r>
            <a:r>
              <a:rPr lang="en-GB" sz="2400" dirty="0" err="1">
                <a:latin typeface="Arial" charset="0"/>
                <a:cs typeface="+mn-cs"/>
              </a:rPr>
              <a:t>ar</a:t>
            </a:r>
            <a:r>
              <a:rPr lang="en-GB" sz="2400" dirty="0">
                <a:latin typeface="Arial" charset="0"/>
                <a:cs typeface="+mn-cs"/>
              </a:rPr>
              <a:t> </a:t>
            </a:r>
            <a:r>
              <a:rPr lang="en-GB" sz="2400" dirty="0" err="1">
                <a:latin typeface="Arial" charset="0"/>
                <a:cs typeface="+mn-cs"/>
              </a:rPr>
              <a:t>gyfer</a:t>
            </a:r>
            <a:r>
              <a:rPr lang="en-GB" sz="2400" dirty="0">
                <a:latin typeface="Arial" charset="0"/>
                <a:cs typeface="+mn-cs"/>
              </a:rPr>
              <a:t> </a:t>
            </a:r>
            <a:r>
              <a:rPr lang="en-GB" sz="2400" dirty="0" err="1">
                <a:latin typeface="Arial" charset="0"/>
                <a:cs typeface="+mn-cs"/>
              </a:rPr>
              <a:t>adran</a:t>
            </a:r>
            <a:r>
              <a:rPr lang="en-GB" sz="2400" dirty="0">
                <a:latin typeface="Arial" charset="0"/>
                <a:cs typeface="+mn-cs"/>
              </a:rPr>
              <a:t> 8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34)</a:t>
            </a:r>
            <a:endParaRPr lang="en-GB" sz="2400" dirty="0">
              <a:latin typeface="Arial" charset="0"/>
              <a:cs typeface="+mn-cs"/>
            </a:endParaRPr>
          </a:p>
          <a:p>
            <a:pPr algn="ctr" eaLnBrk="1" hangingPunct="1">
              <a:buFontTx/>
              <a:buNone/>
              <a:defRPr/>
            </a:pPr>
            <a:endParaRPr lang="en-GB" sz="2400" dirty="0">
              <a:latin typeface="Arial" charset="0"/>
              <a:cs typeface="+mn-cs"/>
            </a:endParaRPr>
          </a:p>
        </p:txBody>
      </p:sp>
      <p:sp>
        <p:nvSpPr>
          <p:cNvPr id="7172" name="Rectangle 5"/>
          <p:cNvSpPr>
            <a:spLocks noGrp="1" noChangeArrowheads="1"/>
          </p:cNvSpPr>
          <p:nvPr>
            <p:ph type="body" sz="half" idx="2"/>
          </p:nvPr>
        </p:nvSpPr>
        <p:spPr>
          <a:xfrm>
            <a:off x="4648200" y="1744217"/>
            <a:ext cx="4316288" cy="4061047"/>
          </a:xfrm>
        </p:spPr>
        <p:txBody>
          <a:bodyPr>
            <a:normAutofit/>
          </a:bodyPr>
          <a:lstStyle/>
          <a:p>
            <a:pPr>
              <a:lnSpc>
                <a:spcPct val="110000"/>
              </a:lnSpc>
              <a:buNone/>
              <a:defRPr/>
            </a:pPr>
            <a:r>
              <a:rPr lang="en-GB" sz="2400" b="1" dirty="0" smtClean="0">
                <a:latin typeface="Arial" charset="0"/>
              </a:rPr>
              <a:t>Training </a:t>
            </a:r>
            <a:r>
              <a:rPr lang="en-GB" sz="2400" dirty="0" smtClean="0">
                <a:solidFill>
                  <a:srgbClr val="FF0000"/>
                </a:solidFill>
                <a:latin typeface="Arial" charset="0"/>
              </a:rPr>
              <a:t>(Page 8+)</a:t>
            </a:r>
            <a:endParaRPr lang="en-GB" sz="2400" dirty="0">
              <a:solidFill>
                <a:srgbClr val="FF0000"/>
              </a:solidFill>
              <a:latin typeface="Arial" charset="0"/>
            </a:endParaRPr>
          </a:p>
          <a:p>
            <a:pPr eaLnBrk="1" hangingPunct="1">
              <a:lnSpc>
                <a:spcPct val="110000"/>
              </a:lnSpc>
              <a:buFontTx/>
              <a:buNone/>
              <a:defRPr/>
            </a:pPr>
            <a:r>
              <a:rPr lang="en-GB" sz="2400" dirty="0" smtClean="0">
                <a:latin typeface="Arial" charset="0"/>
              </a:rPr>
              <a:t>Attend </a:t>
            </a:r>
            <a:r>
              <a:rPr lang="en-GB" sz="2400" dirty="0">
                <a:latin typeface="Arial" charset="0"/>
              </a:rPr>
              <a:t>usual training as part of role especially on:</a:t>
            </a:r>
          </a:p>
          <a:p>
            <a:pPr eaLnBrk="1" hangingPunct="1">
              <a:lnSpc>
                <a:spcPct val="110000"/>
              </a:lnSpc>
              <a:defRPr/>
            </a:pPr>
            <a:r>
              <a:rPr lang="en-GB" sz="2400" dirty="0">
                <a:latin typeface="Arial" charset="0"/>
              </a:rPr>
              <a:t>Assessment</a:t>
            </a:r>
          </a:p>
          <a:p>
            <a:pPr eaLnBrk="1" hangingPunct="1">
              <a:lnSpc>
                <a:spcPct val="110000"/>
              </a:lnSpc>
              <a:defRPr/>
            </a:pPr>
            <a:r>
              <a:rPr lang="en-GB" sz="2400" dirty="0">
                <a:latin typeface="Arial" charset="0"/>
              </a:rPr>
              <a:t>Safeguarding adults &amp; </a:t>
            </a:r>
            <a:r>
              <a:rPr lang="en-GB" sz="2400" dirty="0" smtClean="0">
                <a:latin typeface="Arial" charset="0"/>
              </a:rPr>
              <a:t>children</a:t>
            </a:r>
          </a:p>
          <a:p>
            <a:pPr marL="0" indent="0" eaLnBrk="1" hangingPunct="1">
              <a:lnSpc>
                <a:spcPct val="110000"/>
              </a:lnSpc>
              <a:buNone/>
              <a:defRPr/>
            </a:pPr>
            <a:r>
              <a:rPr lang="en-GB" sz="2400" dirty="0" smtClean="0">
                <a:latin typeface="Arial" charset="0"/>
              </a:rPr>
              <a:t>Important </a:t>
            </a:r>
            <a:r>
              <a:rPr lang="en-GB" sz="2400" dirty="0">
                <a:latin typeface="Arial" charset="0"/>
              </a:rPr>
              <a:t>to keep training record for section 8 </a:t>
            </a:r>
            <a:r>
              <a:rPr lang="en-GB" sz="2400" dirty="0" smtClean="0">
                <a:solidFill>
                  <a:srgbClr val="FF0000"/>
                </a:solidFill>
                <a:latin typeface="Arial" charset="0"/>
              </a:rPr>
              <a:t>(Page 34)</a:t>
            </a:r>
            <a:r>
              <a:rPr lang="en-GB" sz="2400" dirty="0" smtClean="0">
                <a:latin typeface="Arial" charset="0"/>
              </a:rPr>
              <a:t> </a:t>
            </a:r>
            <a:endParaRPr lang="en-GB" sz="2400" dirty="0">
              <a:latin typeface="Arial" charset="0"/>
            </a:endParaRPr>
          </a:p>
        </p:txBody>
      </p:sp>
    </p:spTree>
    <p:extLst>
      <p:ext uri="{BB962C8B-B14F-4D97-AF65-F5344CB8AC3E}">
        <p14:creationId xmlns:p14="http://schemas.microsoft.com/office/powerpoint/2010/main" val="2916923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a:xfrm>
            <a:off x="457200" y="274638"/>
            <a:ext cx="8229600" cy="1354137"/>
          </a:xfrm>
        </p:spPr>
        <p:txBody>
          <a:bodyPr/>
          <a:lstStyle/>
          <a:p>
            <a:pPr eaLnBrk="1" hangingPunct="1">
              <a:defRPr/>
            </a:pPr>
            <a:r>
              <a:rPr lang="en-GB" sz="4000">
                <a:latin typeface="Arial" charset="0"/>
                <a:cs typeface="+mj-cs"/>
              </a:rPr>
              <a:t>Adolygiad Datblygiadol </a:t>
            </a:r>
            <a:br>
              <a:rPr lang="en-GB" sz="4000">
                <a:latin typeface="Arial" charset="0"/>
                <a:cs typeface="+mj-cs"/>
              </a:rPr>
            </a:br>
            <a:r>
              <a:rPr lang="en-GB" sz="4000">
                <a:latin typeface="Arial" charset="0"/>
                <a:cs typeface="+mj-cs"/>
              </a:rPr>
              <a:t>Developmental Review</a:t>
            </a:r>
          </a:p>
        </p:txBody>
      </p:sp>
      <p:sp>
        <p:nvSpPr>
          <p:cNvPr id="8195" name="Rectangle 5"/>
          <p:cNvSpPr>
            <a:spLocks noGrp="1" noChangeArrowheads="1"/>
          </p:cNvSpPr>
          <p:nvPr>
            <p:ph type="body" sz="half" idx="1"/>
          </p:nvPr>
        </p:nvSpPr>
        <p:spPr>
          <a:xfrm>
            <a:off x="250825" y="1600200"/>
            <a:ext cx="4465638" cy="4525963"/>
          </a:xfrm>
        </p:spPr>
        <p:txBody>
          <a:bodyPr/>
          <a:lstStyle/>
          <a:p>
            <a:pPr eaLnBrk="1" hangingPunct="1">
              <a:buFontTx/>
              <a:buNone/>
              <a:defRPr/>
            </a:pPr>
            <a:r>
              <a:rPr lang="en-GB" b="1" dirty="0" err="1" smtClean="0">
                <a:latin typeface="Arial" charset="0"/>
                <a:cs typeface="+mn-cs"/>
              </a:rPr>
              <a:t>Adnabod</a:t>
            </a:r>
            <a:r>
              <a:rPr lang="en-GB" b="1" dirty="0" smtClean="0">
                <a:latin typeface="Arial" charset="0"/>
                <a:cs typeface="+mn-cs"/>
              </a:rPr>
              <a:t> </a:t>
            </a:r>
            <a:r>
              <a:rPr lang="en-GB" b="1" dirty="0" err="1">
                <a:latin typeface="Arial" charset="0"/>
                <a:cs typeface="+mn-cs"/>
              </a:rPr>
              <a:t>bylchau</a:t>
            </a:r>
            <a:r>
              <a:rPr lang="en-GB" b="1" dirty="0">
                <a:latin typeface="Arial" charset="0"/>
                <a:cs typeface="+mn-cs"/>
              </a:rPr>
              <a:t> </a:t>
            </a:r>
            <a:r>
              <a:rPr lang="en-GB" b="1" dirty="0" err="1">
                <a:latin typeface="Arial" charset="0"/>
                <a:cs typeface="+mn-cs"/>
              </a:rPr>
              <a:t>dysgu</a:t>
            </a:r>
            <a:endParaRPr lang="en-GB" b="1" dirty="0">
              <a:latin typeface="Arial" charset="0"/>
              <a:cs typeface="+mn-cs"/>
            </a:endParaRPr>
          </a:p>
          <a:p>
            <a:pPr eaLnBrk="1" hangingPunct="1">
              <a:buFontTx/>
              <a:buNone/>
              <a:defRPr/>
            </a:pPr>
            <a:r>
              <a:rPr lang="en-GB" dirty="0">
                <a:latin typeface="Arial" charset="0"/>
                <a:cs typeface="+mn-cs"/>
              </a:rPr>
              <a:t> </a:t>
            </a:r>
          </a:p>
          <a:p>
            <a:pPr marL="0" indent="0" eaLnBrk="1" hangingPunct="1">
              <a:buFontTx/>
              <a:buNone/>
              <a:defRPr/>
            </a:pPr>
            <a:r>
              <a:rPr lang="en-GB" dirty="0" err="1" smtClean="0">
                <a:latin typeface="Arial" charset="0"/>
                <a:cs typeface="+mn-cs"/>
              </a:rPr>
              <a:t>Trafod</a:t>
            </a:r>
            <a:r>
              <a:rPr lang="en-GB" dirty="0" smtClean="0">
                <a:latin typeface="Arial" charset="0"/>
                <a:cs typeface="+mn-cs"/>
              </a:rPr>
              <a:t> </a:t>
            </a:r>
            <a:r>
              <a:rPr lang="en-GB" dirty="0" err="1">
                <a:latin typeface="Arial" charset="0"/>
                <a:cs typeface="+mn-cs"/>
              </a:rPr>
              <a:t>efo</a:t>
            </a:r>
            <a:r>
              <a:rPr lang="en-GB" dirty="0">
                <a:latin typeface="Arial" charset="0"/>
                <a:cs typeface="+mn-cs"/>
              </a:rPr>
              <a:t> Mentor </a:t>
            </a:r>
            <a:r>
              <a:rPr lang="en-GB" dirty="0" err="1">
                <a:latin typeface="Arial" charset="0"/>
                <a:cs typeface="+mn-cs"/>
              </a:rPr>
              <a:t>os</a:t>
            </a:r>
            <a:r>
              <a:rPr lang="en-GB" dirty="0">
                <a:latin typeface="Arial" charset="0"/>
                <a:cs typeface="+mn-cs"/>
              </a:rPr>
              <a:t> </a:t>
            </a:r>
            <a:r>
              <a:rPr lang="en-GB" dirty="0" err="1">
                <a:latin typeface="Arial" charset="0"/>
                <a:cs typeface="+mn-cs"/>
              </a:rPr>
              <a:t>oes</a:t>
            </a:r>
            <a:r>
              <a:rPr lang="en-GB" dirty="0">
                <a:latin typeface="Arial" charset="0"/>
                <a:cs typeface="+mn-cs"/>
              </a:rPr>
              <a:t> </a:t>
            </a:r>
            <a:r>
              <a:rPr lang="en-GB" dirty="0" err="1">
                <a:latin typeface="Arial" charset="0"/>
                <a:cs typeface="+mn-cs"/>
              </a:rPr>
              <a:t>bylchau</a:t>
            </a:r>
            <a:r>
              <a:rPr lang="en-GB" dirty="0">
                <a:latin typeface="Arial" charset="0"/>
                <a:cs typeface="+mn-cs"/>
              </a:rPr>
              <a:t> </a:t>
            </a:r>
            <a:r>
              <a:rPr lang="en-GB" dirty="0" err="1">
                <a:latin typeface="Arial" charset="0"/>
                <a:cs typeface="+mn-cs"/>
              </a:rPr>
              <a:t>yn</a:t>
            </a:r>
            <a:r>
              <a:rPr lang="en-GB" dirty="0">
                <a:latin typeface="Arial" charset="0"/>
                <a:cs typeface="+mn-cs"/>
              </a:rPr>
              <a:t> </a:t>
            </a:r>
            <a:r>
              <a:rPr lang="en-GB" dirty="0" err="1" smtClean="0">
                <a:latin typeface="Arial" charset="0"/>
                <a:cs typeface="+mn-cs"/>
              </a:rPr>
              <a:t>yr</a:t>
            </a:r>
            <a:r>
              <a:rPr lang="en-GB" dirty="0" smtClean="0">
                <a:latin typeface="Arial" charset="0"/>
                <a:cs typeface="+mn-cs"/>
              </a:rPr>
              <a:t> </a:t>
            </a:r>
            <a:r>
              <a:rPr lang="en-GB" dirty="0" err="1" smtClean="0">
                <a:latin typeface="Arial" charset="0"/>
                <a:cs typeface="+mn-cs"/>
              </a:rPr>
              <a:t>anghenion</a:t>
            </a:r>
            <a:r>
              <a:rPr lang="en-GB" dirty="0" smtClean="0">
                <a:latin typeface="Arial" charset="0"/>
                <a:cs typeface="+mn-cs"/>
              </a:rPr>
              <a:t> </a:t>
            </a:r>
            <a:r>
              <a:rPr lang="en-GB" dirty="0" err="1" smtClean="0">
                <a:latin typeface="Arial" charset="0"/>
                <a:cs typeface="+mn-cs"/>
              </a:rPr>
              <a:t>dysgu</a:t>
            </a:r>
            <a:r>
              <a:rPr lang="en-GB" dirty="0" smtClean="0">
                <a:latin typeface="Arial" charset="0"/>
                <a:cs typeface="+mn-cs"/>
              </a:rPr>
              <a:t> </a:t>
            </a:r>
            <a:r>
              <a:rPr lang="en-GB" dirty="0" err="1">
                <a:latin typeface="Arial" charset="0"/>
                <a:cs typeface="+mn-cs"/>
              </a:rPr>
              <a:t>neu</a:t>
            </a:r>
            <a:r>
              <a:rPr lang="en-GB" dirty="0">
                <a:latin typeface="Arial" charset="0"/>
                <a:cs typeface="+mn-cs"/>
              </a:rPr>
              <a:t> </a:t>
            </a:r>
            <a:r>
              <a:rPr lang="en-GB" dirty="0" err="1" smtClean="0">
                <a:latin typeface="Arial" charset="0"/>
              </a:rPr>
              <a:t>g</a:t>
            </a:r>
            <a:r>
              <a:rPr lang="en-GB" dirty="0" err="1" smtClean="0">
                <a:latin typeface="Arial" charset="0"/>
                <a:cs typeface="+mn-cs"/>
              </a:rPr>
              <a:t>yfleon</a:t>
            </a:r>
            <a:r>
              <a:rPr lang="en-GB" dirty="0" smtClean="0">
                <a:latin typeface="Arial" charset="0"/>
                <a:cs typeface="+mn-cs"/>
              </a:rPr>
              <a:t> </a:t>
            </a:r>
            <a:r>
              <a:rPr lang="en-GB" dirty="0" err="1">
                <a:latin typeface="Arial" charset="0"/>
                <a:cs typeface="+mn-cs"/>
              </a:rPr>
              <a:t>gwaith</a:t>
            </a:r>
            <a:r>
              <a:rPr lang="en-GB" dirty="0">
                <a:latin typeface="Arial" charset="0"/>
                <a:cs typeface="+mn-cs"/>
              </a:rPr>
              <a:t> </a:t>
            </a:r>
            <a:r>
              <a:rPr lang="en-GB" dirty="0" err="1" smtClean="0">
                <a:latin typeface="Arial" charset="0"/>
                <a:cs typeface="+mn-cs"/>
              </a:rPr>
              <a:t>mewn</a:t>
            </a:r>
            <a:r>
              <a:rPr lang="en-GB" dirty="0" smtClean="0">
                <a:latin typeface="Arial" charset="0"/>
                <a:cs typeface="+mn-cs"/>
              </a:rPr>
              <a:t> </a:t>
            </a:r>
            <a:r>
              <a:rPr lang="en-GB" dirty="0" err="1" smtClean="0">
                <a:latin typeface="Arial" charset="0"/>
                <a:cs typeface="+mn-cs"/>
              </a:rPr>
              <a:t>perthynas</a:t>
            </a:r>
            <a:r>
              <a:rPr lang="en-GB" dirty="0" smtClean="0">
                <a:latin typeface="Arial" charset="0"/>
                <a:cs typeface="+mn-cs"/>
              </a:rPr>
              <a:t> </a:t>
            </a:r>
            <a:r>
              <a:rPr lang="en-GB" dirty="0" err="1" smtClean="0">
                <a:latin typeface="Arial" charset="0"/>
                <a:cs typeface="+mn-cs"/>
              </a:rPr>
              <a:t>â</a:t>
            </a:r>
            <a:r>
              <a:rPr lang="en-GB" dirty="0" smtClean="0">
                <a:latin typeface="Arial" charset="0"/>
                <a:cs typeface="+mn-cs"/>
              </a:rPr>
              <a:t> </a:t>
            </a:r>
            <a:r>
              <a:rPr lang="en-GB" dirty="0" err="1" smtClean="0">
                <a:latin typeface="Arial" charset="0"/>
                <a:cs typeface="+mn-cs"/>
              </a:rPr>
              <a:t>chyflawni’r</a:t>
            </a:r>
            <a:r>
              <a:rPr lang="en-GB" dirty="0" smtClean="0">
                <a:latin typeface="Arial" charset="0"/>
                <a:cs typeface="+mn-cs"/>
              </a:rPr>
              <a:t> </a:t>
            </a:r>
            <a:r>
              <a:rPr lang="en-GB" dirty="0" err="1">
                <a:latin typeface="Arial" charset="0"/>
                <a:cs typeface="+mn-cs"/>
              </a:rPr>
              <a:t>portffolio</a:t>
            </a:r>
            <a:endParaRPr lang="en-GB" dirty="0">
              <a:latin typeface="Arial" charset="0"/>
              <a:cs typeface="+mn-cs"/>
            </a:endParaRPr>
          </a:p>
        </p:txBody>
      </p:sp>
      <p:sp>
        <p:nvSpPr>
          <p:cNvPr id="8196" name="Rectangle 6"/>
          <p:cNvSpPr>
            <a:spLocks noGrp="1" noChangeArrowheads="1"/>
          </p:cNvSpPr>
          <p:nvPr>
            <p:ph type="body" sz="half" idx="2"/>
          </p:nvPr>
        </p:nvSpPr>
        <p:spPr/>
        <p:txBody>
          <a:bodyPr>
            <a:normAutofit/>
          </a:bodyPr>
          <a:lstStyle/>
          <a:p>
            <a:pPr eaLnBrk="1" hangingPunct="1">
              <a:buFontTx/>
              <a:buNone/>
              <a:defRPr/>
            </a:pPr>
            <a:r>
              <a:rPr lang="en-GB" b="1" dirty="0" smtClean="0">
                <a:latin typeface="Arial" charset="0"/>
                <a:cs typeface="+mn-cs"/>
              </a:rPr>
              <a:t>Identify </a:t>
            </a:r>
            <a:r>
              <a:rPr lang="en-GB" b="1" dirty="0">
                <a:latin typeface="Arial" charset="0"/>
                <a:cs typeface="+mn-cs"/>
              </a:rPr>
              <a:t>learning gaps</a:t>
            </a:r>
          </a:p>
          <a:p>
            <a:pPr eaLnBrk="1" hangingPunct="1">
              <a:buFontTx/>
              <a:buNone/>
              <a:defRPr/>
            </a:pPr>
            <a:endParaRPr lang="en-GB" dirty="0">
              <a:latin typeface="Arial" charset="0"/>
              <a:cs typeface="+mn-cs"/>
            </a:endParaRPr>
          </a:p>
          <a:p>
            <a:pPr marL="0" indent="0" eaLnBrk="1" hangingPunct="1">
              <a:buFontTx/>
              <a:buNone/>
              <a:defRPr/>
            </a:pPr>
            <a:r>
              <a:rPr lang="en-GB" dirty="0" smtClean="0">
                <a:latin typeface="Arial" charset="0"/>
                <a:cs typeface="+mn-cs"/>
              </a:rPr>
              <a:t>Discuss </a:t>
            </a:r>
            <a:r>
              <a:rPr lang="en-GB" dirty="0">
                <a:latin typeface="Arial" charset="0"/>
                <a:cs typeface="+mn-cs"/>
              </a:rPr>
              <a:t>with Mentor if there are any learning needs or practice opportunities gaps in relation to completion of portfolio  </a:t>
            </a:r>
          </a:p>
        </p:txBody>
      </p:sp>
    </p:spTree>
    <p:extLst>
      <p:ext uri="{BB962C8B-B14F-4D97-AF65-F5344CB8AC3E}">
        <p14:creationId xmlns:p14="http://schemas.microsoft.com/office/powerpoint/2010/main" val="36271303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a:xfrm>
            <a:off x="827088" y="44625"/>
            <a:ext cx="7561262" cy="1152128"/>
          </a:xfrm>
        </p:spPr>
        <p:txBody>
          <a:bodyPr>
            <a:normAutofit/>
          </a:bodyPr>
          <a:lstStyle/>
          <a:p>
            <a:pPr eaLnBrk="1" hangingPunct="1">
              <a:defRPr/>
            </a:pPr>
            <a:r>
              <a:rPr lang="en-GB" sz="4000" dirty="0" err="1" smtClean="0">
                <a:latin typeface="Arial" charset="0"/>
                <a:cs typeface="+mj-cs"/>
              </a:rPr>
              <a:t>Rhan</a:t>
            </a:r>
            <a:r>
              <a:rPr lang="en-GB" sz="4000" dirty="0" smtClean="0">
                <a:latin typeface="Arial" charset="0"/>
              </a:rPr>
              <a:t> 3 / S</a:t>
            </a:r>
            <a:r>
              <a:rPr lang="en-GB" sz="4000" dirty="0" smtClean="0">
                <a:latin typeface="Arial" charset="0"/>
                <a:cs typeface="+mj-cs"/>
              </a:rPr>
              <a:t>ection 3</a:t>
            </a:r>
            <a:br>
              <a:rPr lang="en-GB" sz="4000" dirty="0" smtClean="0">
                <a:latin typeface="Arial" charset="0"/>
                <a:cs typeface="+mj-cs"/>
              </a:rPr>
            </a:br>
            <a:r>
              <a:rPr lang="en-GB" sz="2700" dirty="0" smtClean="0">
                <a:solidFill>
                  <a:srgbClr val="FF0000"/>
                </a:solidFill>
                <a:latin typeface="Arial" charset="0"/>
              </a:rPr>
              <a:t>(</a:t>
            </a:r>
            <a:r>
              <a:rPr lang="en-GB" sz="2700" dirty="0" err="1" smtClean="0">
                <a:solidFill>
                  <a:srgbClr val="FF0000"/>
                </a:solidFill>
                <a:latin typeface="Arial" charset="0"/>
              </a:rPr>
              <a:t>Tud</a:t>
            </a:r>
            <a:r>
              <a:rPr lang="en-GB" sz="2700" dirty="0" smtClean="0">
                <a:solidFill>
                  <a:srgbClr val="FF0000"/>
                </a:solidFill>
                <a:latin typeface="Arial" charset="0"/>
              </a:rPr>
              <a:t>. 11 / Page 11)</a:t>
            </a:r>
            <a:endParaRPr lang="en-GB" sz="2700" dirty="0">
              <a:solidFill>
                <a:srgbClr val="FF0000"/>
              </a:solidFill>
              <a:latin typeface="Arial" charset="0"/>
            </a:endParaRPr>
          </a:p>
        </p:txBody>
      </p:sp>
      <p:sp>
        <p:nvSpPr>
          <p:cNvPr id="9219" name="Rectangle 5"/>
          <p:cNvSpPr>
            <a:spLocks noGrp="1" noChangeArrowheads="1"/>
          </p:cNvSpPr>
          <p:nvPr>
            <p:ph type="body" sz="half" idx="1"/>
          </p:nvPr>
        </p:nvSpPr>
        <p:spPr>
          <a:xfrm>
            <a:off x="251520" y="1340768"/>
            <a:ext cx="4172272" cy="4320480"/>
          </a:xfrm>
        </p:spPr>
        <p:txBody>
          <a:bodyPr/>
          <a:lstStyle/>
          <a:p>
            <a:pPr marL="0" indent="0" eaLnBrk="1" hangingPunct="1">
              <a:buFontTx/>
              <a:buNone/>
              <a:defRPr/>
            </a:pPr>
            <a:r>
              <a:rPr lang="en-GB" sz="2000" b="1" dirty="0" err="1" smtClean="0">
                <a:latin typeface="Arial" charset="0"/>
                <a:cs typeface="+mn-cs"/>
              </a:rPr>
              <a:t>Nodweddion</a:t>
            </a:r>
            <a:r>
              <a:rPr lang="en-GB" sz="2000" b="1" dirty="0" smtClean="0">
                <a:latin typeface="Arial" charset="0"/>
                <a:cs typeface="+mn-cs"/>
              </a:rPr>
              <a:t> </a:t>
            </a:r>
            <a:r>
              <a:rPr lang="en-GB" sz="2000" b="1" dirty="0">
                <a:latin typeface="Arial" charset="0"/>
                <a:cs typeface="+mn-cs"/>
              </a:rPr>
              <a:t>ac </a:t>
            </a:r>
            <a:r>
              <a:rPr lang="en-GB" sz="2000" b="1" dirty="0" err="1">
                <a:latin typeface="Arial" charset="0"/>
                <a:cs typeface="+mn-cs"/>
              </a:rPr>
              <a:t>anghenion</a:t>
            </a:r>
            <a:r>
              <a:rPr lang="en-GB" sz="2000" b="1" dirty="0">
                <a:latin typeface="Arial" charset="0"/>
                <a:cs typeface="+mn-cs"/>
              </a:rPr>
              <a:t> </a:t>
            </a:r>
            <a:r>
              <a:rPr lang="en-GB" sz="2000" b="1" dirty="0" err="1">
                <a:latin typeface="Arial" charset="0"/>
                <a:cs typeface="+mn-cs"/>
              </a:rPr>
              <a:t>Cymru</a:t>
            </a:r>
            <a:r>
              <a:rPr lang="en-GB" sz="2000" b="1" dirty="0">
                <a:latin typeface="Arial" charset="0"/>
                <a:cs typeface="+mn-cs"/>
              </a:rPr>
              <a:t>, </a:t>
            </a:r>
            <a:r>
              <a:rPr lang="en-GB" sz="2000" b="1" dirty="0" err="1">
                <a:latin typeface="Arial" charset="0"/>
                <a:cs typeface="+mn-cs"/>
              </a:rPr>
              <a:t>ei</a:t>
            </a:r>
            <a:r>
              <a:rPr lang="en-GB" sz="2000" b="1" dirty="0">
                <a:latin typeface="Arial" charset="0"/>
                <a:cs typeface="+mn-cs"/>
              </a:rPr>
              <a:t> </a:t>
            </a:r>
            <a:r>
              <a:rPr lang="en-GB" sz="2000" b="1" dirty="0" err="1">
                <a:latin typeface="Arial" charset="0"/>
                <a:cs typeface="+mn-cs"/>
              </a:rPr>
              <a:t>hieithoedd</a:t>
            </a:r>
            <a:r>
              <a:rPr lang="en-GB" sz="2000" b="1" dirty="0">
                <a:latin typeface="Arial" charset="0"/>
                <a:cs typeface="+mn-cs"/>
              </a:rPr>
              <a:t>, </a:t>
            </a:r>
            <a:r>
              <a:rPr lang="en-GB" sz="2000" b="1" dirty="0" err="1">
                <a:latin typeface="Arial" charset="0"/>
                <a:cs typeface="+mn-cs"/>
              </a:rPr>
              <a:t>diwylliant</a:t>
            </a:r>
            <a:r>
              <a:rPr lang="en-GB" sz="2000" b="1" dirty="0">
                <a:latin typeface="Arial" charset="0"/>
                <a:cs typeface="+mn-cs"/>
              </a:rPr>
              <a:t>, </a:t>
            </a:r>
            <a:r>
              <a:rPr lang="en-GB" sz="2000" b="1" dirty="0" err="1">
                <a:latin typeface="Arial" charset="0"/>
                <a:cs typeface="+mn-cs"/>
              </a:rPr>
              <a:t>daearyddiaeth</a:t>
            </a:r>
            <a:r>
              <a:rPr lang="en-GB" sz="2000" b="1" dirty="0">
                <a:latin typeface="Arial" charset="0"/>
                <a:cs typeface="+mn-cs"/>
              </a:rPr>
              <a:t> a </a:t>
            </a:r>
            <a:r>
              <a:rPr lang="en-GB" sz="2000" b="1" dirty="0" err="1">
                <a:latin typeface="Arial" charset="0"/>
                <a:cs typeface="+mn-cs"/>
              </a:rPr>
              <a:t>sefydliadau</a:t>
            </a:r>
            <a:endParaRPr lang="en-GB" sz="2000" b="1" dirty="0">
              <a:latin typeface="Arial" charset="0"/>
              <a:cs typeface="+mn-cs"/>
            </a:endParaRPr>
          </a:p>
          <a:p>
            <a:pPr marL="533400" indent="-533400" eaLnBrk="1" hangingPunct="1">
              <a:buFontTx/>
              <a:buNone/>
              <a:defRPr/>
            </a:pPr>
            <a:endParaRPr lang="en-GB" sz="1800" b="1" dirty="0">
              <a:latin typeface="Arial" charset="0"/>
              <a:cs typeface="+mn-cs"/>
            </a:endParaRPr>
          </a:p>
          <a:p>
            <a:pPr>
              <a:defRPr/>
            </a:pPr>
            <a:r>
              <a:rPr lang="en-GB" sz="1800" dirty="0" err="1">
                <a:latin typeface="Arial" charset="0"/>
              </a:rPr>
              <a:t>Datblygiadau</a:t>
            </a:r>
            <a:r>
              <a:rPr lang="en-GB" sz="1800" dirty="0">
                <a:latin typeface="Arial" charset="0"/>
              </a:rPr>
              <a:t> </a:t>
            </a:r>
            <a:r>
              <a:rPr lang="en-GB" sz="1800" dirty="0" err="1">
                <a:latin typeface="Arial" charset="0"/>
              </a:rPr>
              <a:t>cyfreithiol</a:t>
            </a:r>
            <a:r>
              <a:rPr lang="en-GB" sz="1800" dirty="0">
                <a:latin typeface="Arial" charset="0"/>
              </a:rPr>
              <a:t> a </a:t>
            </a:r>
            <a:r>
              <a:rPr lang="en-GB" sz="1800" dirty="0" err="1">
                <a:latin typeface="Arial" charset="0"/>
              </a:rPr>
              <a:t>pholisi</a:t>
            </a:r>
            <a:r>
              <a:rPr lang="en-GB" sz="1800" dirty="0">
                <a:latin typeface="Arial" charset="0"/>
              </a:rPr>
              <a:t> </a:t>
            </a:r>
            <a:r>
              <a:rPr lang="en-GB" sz="1800" dirty="0" err="1">
                <a:latin typeface="Arial" charset="0"/>
              </a:rPr>
              <a:t>ers</a:t>
            </a:r>
            <a:r>
              <a:rPr lang="en-GB" sz="1800" dirty="0">
                <a:latin typeface="Arial" charset="0"/>
              </a:rPr>
              <a:t> 1960 </a:t>
            </a:r>
            <a:r>
              <a:rPr lang="en-GB" sz="1800" dirty="0" err="1">
                <a:latin typeface="Arial" charset="0"/>
              </a:rPr>
              <a:t>gyda</a:t>
            </a:r>
            <a:r>
              <a:rPr lang="en-GB" sz="1800" dirty="0">
                <a:latin typeface="Arial" charset="0"/>
              </a:rPr>
              <a:t> </a:t>
            </a:r>
            <a:r>
              <a:rPr lang="en-GB" sz="1800" dirty="0" err="1">
                <a:latin typeface="Arial" charset="0"/>
              </a:rPr>
              <a:t>phwyslais</a:t>
            </a:r>
            <a:r>
              <a:rPr lang="en-GB" sz="1800" dirty="0">
                <a:latin typeface="Arial" charset="0"/>
              </a:rPr>
              <a:t> </a:t>
            </a:r>
            <a:r>
              <a:rPr lang="en-GB" sz="1800" dirty="0" err="1">
                <a:latin typeface="Arial" charset="0"/>
              </a:rPr>
              <a:t>ar</a:t>
            </a:r>
            <a:r>
              <a:rPr lang="en-GB" sz="1800" dirty="0">
                <a:latin typeface="Arial" charset="0"/>
              </a:rPr>
              <a:t> </a:t>
            </a:r>
            <a:r>
              <a:rPr lang="ja-JP" altLang="en-GB" sz="1800" dirty="0">
                <a:latin typeface="Arial" charset="0"/>
              </a:rPr>
              <a:t>‘</a:t>
            </a:r>
            <a:r>
              <a:rPr lang="en-GB" sz="1800" dirty="0" err="1">
                <a:latin typeface="Arial" charset="0"/>
              </a:rPr>
              <a:t>Mwy</a:t>
            </a:r>
            <a:r>
              <a:rPr lang="en-GB" sz="1800" dirty="0">
                <a:latin typeface="Arial" charset="0"/>
              </a:rPr>
              <a:t> </a:t>
            </a:r>
            <a:r>
              <a:rPr lang="en-GB" sz="1800" dirty="0" err="1">
                <a:latin typeface="Arial" charset="0"/>
              </a:rPr>
              <a:t>na</a:t>
            </a:r>
            <a:r>
              <a:rPr lang="en-GB" sz="1800" dirty="0">
                <a:latin typeface="Arial" charset="0"/>
              </a:rPr>
              <a:t> </a:t>
            </a:r>
            <a:r>
              <a:rPr lang="en-GB" sz="1800" dirty="0" err="1">
                <a:latin typeface="Arial" charset="0"/>
              </a:rPr>
              <a:t>geiriau</a:t>
            </a:r>
            <a:r>
              <a:rPr lang="ja-JP" altLang="en-GB" sz="1800" dirty="0">
                <a:latin typeface="Arial" charset="0"/>
              </a:rPr>
              <a:t>’</a:t>
            </a:r>
            <a:endParaRPr lang="en-GB" sz="1800" dirty="0">
              <a:latin typeface="Arial" charset="0"/>
            </a:endParaRPr>
          </a:p>
          <a:p>
            <a:pPr>
              <a:defRPr/>
            </a:pPr>
            <a:r>
              <a:rPr lang="en-GB" sz="1800" dirty="0">
                <a:latin typeface="Arial" charset="0"/>
              </a:rPr>
              <a:t>4 darn </a:t>
            </a:r>
            <a:r>
              <a:rPr lang="en-GB" sz="1800" dirty="0" err="1">
                <a:latin typeface="Arial" charset="0"/>
              </a:rPr>
              <a:t>fideo</a:t>
            </a:r>
            <a:r>
              <a:rPr lang="en-GB" sz="1800" dirty="0">
                <a:latin typeface="Arial" charset="0"/>
              </a:rPr>
              <a:t> </a:t>
            </a:r>
            <a:r>
              <a:rPr lang="en-GB" sz="1800" dirty="0" err="1">
                <a:latin typeface="Arial" charset="0"/>
              </a:rPr>
              <a:t>ar</a:t>
            </a:r>
            <a:r>
              <a:rPr lang="en-GB" sz="1800" dirty="0">
                <a:latin typeface="Arial" charset="0"/>
              </a:rPr>
              <a:t> </a:t>
            </a:r>
            <a:r>
              <a:rPr lang="en-GB" sz="1800" dirty="0" err="1">
                <a:latin typeface="Arial" charset="0"/>
              </a:rPr>
              <a:t>gael</a:t>
            </a:r>
            <a:r>
              <a:rPr lang="en-GB" sz="1800" dirty="0">
                <a:latin typeface="Arial" charset="0"/>
              </a:rPr>
              <a:t> </a:t>
            </a:r>
            <a:r>
              <a:rPr lang="en-GB" sz="1800" dirty="0" err="1">
                <a:latin typeface="Arial" charset="0"/>
              </a:rPr>
              <a:t>ar</a:t>
            </a:r>
            <a:r>
              <a:rPr lang="en-GB" sz="1800" dirty="0">
                <a:latin typeface="Arial" charset="0"/>
              </a:rPr>
              <a:t> Moodle ac </a:t>
            </a:r>
            <a:r>
              <a:rPr lang="en-GB" sz="1800" dirty="0" err="1">
                <a:latin typeface="Arial" charset="0"/>
              </a:rPr>
              <a:t>yna</a:t>
            </a:r>
            <a:r>
              <a:rPr lang="en-GB" sz="1800" dirty="0">
                <a:latin typeface="Arial" charset="0"/>
              </a:rPr>
              <a:t> </a:t>
            </a:r>
            <a:r>
              <a:rPr lang="en-GB" sz="1800" dirty="0" err="1">
                <a:latin typeface="Arial" charset="0"/>
              </a:rPr>
              <a:t>adlewyrchu</a:t>
            </a:r>
            <a:r>
              <a:rPr lang="en-GB" sz="1800" dirty="0">
                <a:latin typeface="Arial" charset="0"/>
              </a:rPr>
              <a:t> </a:t>
            </a:r>
            <a:r>
              <a:rPr lang="en-GB" sz="1800" dirty="0" err="1">
                <a:latin typeface="Arial" charset="0"/>
              </a:rPr>
              <a:t>ar</a:t>
            </a:r>
            <a:r>
              <a:rPr lang="en-GB" sz="1800" dirty="0">
                <a:latin typeface="Arial" charset="0"/>
              </a:rPr>
              <a:t> </a:t>
            </a:r>
            <a:r>
              <a:rPr lang="en-GB" sz="1800" dirty="0" err="1">
                <a:latin typeface="Arial" charset="0"/>
              </a:rPr>
              <a:t>bwysigrwydd</a:t>
            </a:r>
            <a:r>
              <a:rPr lang="en-GB" sz="1800" dirty="0">
                <a:latin typeface="Arial" charset="0"/>
              </a:rPr>
              <a:t> </a:t>
            </a:r>
            <a:r>
              <a:rPr lang="en-GB" sz="1800" dirty="0" err="1">
                <a:latin typeface="Arial" charset="0"/>
              </a:rPr>
              <a:t>iaith</a:t>
            </a:r>
            <a:r>
              <a:rPr lang="en-GB" sz="1800" dirty="0">
                <a:latin typeface="Arial" charset="0"/>
              </a:rPr>
              <a:t> </a:t>
            </a:r>
            <a:r>
              <a:rPr lang="en-GB" sz="1800" dirty="0" err="1">
                <a:latin typeface="Arial" charset="0"/>
              </a:rPr>
              <a:t>wrth</a:t>
            </a:r>
            <a:r>
              <a:rPr lang="en-GB" sz="1800" dirty="0">
                <a:latin typeface="Arial" charset="0"/>
              </a:rPr>
              <a:t> </a:t>
            </a:r>
            <a:r>
              <a:rPr lang="en-GB" sz="1800" dirty="0" err="1">
                <a:latin typeface="Arial" charset="0"/>
              </a:rPr>
              <a:t>asesu</a:t>
            </a:r>
            <a:r>
              <a:rPr lang="en-GB" sz="1800" dirty="0">
                <a:latin typeface="Arial" charset="0"/>
              </a:rPr>
              <a:t> a </a:t>
            </a:r>
            <a:r>
              <a:rPr lang="en-GB" sz="1800" dirty="0" err="1">
                <a:latin typeface="Arial" charset="0"/>
              </a:rPr>
              <a:t>darparu</a:t>
            </a:r>
            <a:r>
              <a:rPr lang="en-GB" sz="1800" dirty="0">
                <a:latin typeface="Arial" charset="0"/>
              </a:rPr>
              <a:t> </a:t>
            </a:r>
            <a:r>
              <a:rPr lang="en-GB" sz="1800" dirty="0" err="1">
                <a:latin typeface="Arial" charset="0"/>
              </a:rPr>
              <a:t>gwasanaethau</a:t>
            </a:r>
            <a:r>
              <a:rPr lang="en-GB" sz="1800" dirty="0">
                <a:latin typeface="Arial" charset="0"/>
              </a:rPr>
              <a:t>  </a:t>
            </a:r>
          </a:p>
          <a:p>
            <a:pPr>
              <a:defRPr/>
            </a:pPr>
            <a:r>
              <a:rPr lang="en-GB" sz="1800" dirty="0" err="1">
                <a:latin typeface="Arial" charset="0"/>
              </a:rPr>
              <a:t>Eich</a:t>
            </a:r>
            <a:r>
              <a:rPr lang="en-GB" sz="1800" dirty="0">
                <a:latin typeface="Arial" charset="0"/>
              </a:rPr>
              <a:t> </a:t>
            </a:r>
            <a:r>
              <a:rPr lang="en-GB" sz="1800" dirty="0" err="1">
                <a:latin typeface="Arial" charset="0"/>
              </a:rPr>
              <a:t>profiad</a:t>
            </a:r>
            <a:r>
              <a:rPr lang="en-GB" sz="1800" dirty="0">
                <a:latin typeface="Arial" charset="0"/>
              </a:rPr>
              <a:t> o </a:t>
            </a:r>
            <a:r>
              <a:rPr lang="en-GB" sz="1800" dirty="0" err="1">
                <a:latin typeface="Arial" charset="0"/>
              </a:rPr>
              <a:t>Gymru</a:t>
            </a:r>
            <a:r>
              <a:rPr lang="en-GB" sz="1800" dirty="0">
                <a:latin typeface="Arial" charset="0"/>
              </a:rPr>
              <a:t> </a:t>
            </a:r>
            <a:r>
              <a:rPr lang="en-GB" sz="1800" dirty="0" err="1">
                <a:latin typeface="Arial" charset="0"/>
              </a:rPr>
              <a:t>iaith</a:t>
            </a:r>
            <a:r>
              <a:rPr lang="en-GB" sz="1800" dirty="0">
                <a:latin typeface="Arial" charset="0"/>
              </a:rPr>
              <a:t>, </a:t>
            </a:r>
            <a:r>
              <a:rPr lang="en-GB" sz="1800" dirty="0" err="1">
                <a:latin typeface="Arial" charset="0"/>
              </a:rPr>
              <a:t>diwylliant</a:t>
            </a:r>
            <a:r>
              <a:rPr lang="en-GB" sz="1800" dirty="0">
                <a:latin typeface="Arial" charset="0"/>
              </a:rPr>
              <a:t>, </a:t>
            </a:r>
            <a:r>
              <a:rPr lang="en-GB" sz="1800" dirty="0" err="1">
                <a:latin typeface="Arial" charset="0"/>
              </a:rPr>
              <a:t>ieithoedd</a:t>
            </a:r>
            <a:r>
              <a:rPr lang="en-GB" sz="1800" dirty="0">
                <a:latin typeface="Arial" charset="0"/>
              </a:rPr>
              <a:t> a </a:t>
            </a:r>
            <a:r>
              <a:rPr lang="en-GB" sz="1800" dirty="0" err="1">
                <a:latin typeface="Arial" charset="0"/>
              </a:rPr>
              <a:t>sefydliadau</a:t>
            </a:r>
            <a:endParaRPr lang="en-GB" sz="1800" dirty="0">
              <a:latin typeface="Arial" charset="0"/>
            </a:endParaRPr>
          </a:p>
        </p:txBody>
      </p:sp>
      <p:sp>
        <p:nvSpPr>
          <p:cNvPr id="9220" name="Rectangle 6"/>
          <p:cNvSpPr>
            <a:spLocks noGrp="1" noChangeArrowheads="1"/>
          </p:cNvSpPr>
          <p:nvPr>
            <p:ph type="body" sz="half" idx="2"/>
          </p:nvPr>
        </p:nvSpPr>
        <p:spPr>
          <a:xfrm>
            <a:off x="4720208" y="1340768"/>
            <a:ext cx="4244280" cy="4392488"/>
          </a:xfrm>
        </p:spPr>
        <p:txBody>
          <a:bodyPr/>
          <a:lstStyle/>
          <a:p>
            <a:pPr marL="0" indent="0" eaLnBrk="1" hangingPunct="1">
              <a:buFontTx/>
              <a:buNone/>
              <a:defRPr/>
            </a:pPr>
            <a:r>
              <a:rPr lang="en-GB" sz="2000" b="1" dirty="0" smtClean="0">
                <a:latin typeface="Arial" charset="0"/>
                <a:cs typeface="+mn-cs"/>
              </a:rPr>
              <a:t>Characteristics </a:t>
            </a:r>
            <a:r>
              <a:rPr lang="en-GB" sz="2000" b="1" dirty="0">
                <a:latin typeface="Arial" charset="0"/>
                <a:cs typeface="+mn-cs"/>
              </a:rPr>
              <a:t>and needs of Wales its languages, culture, geography and institutions</a:t>
            </a:r>
          </a:p>
          <a:p>
            <a:pPr eaLnBrk="1" hangingPunct="1">
              <a:buFontTx/>
              <a:buNone/>
              <a:defRPr/>
            </a:pPr>
            <a:endParaRPr lang="en-GB" sz="1800" b="1" dirty="0">
              <a:latin typeface="Arial" charset="0"/>
              <a:cs typeface="+mn-cs"/>
            </a:endParaRPr>
          </a:p>
          <a:p>
            <a:pPr eaLnBrk="1" hangingPunct="1">
              <a:defRPr/>
            </a:pPr>
            <a:r>
              <a:rPr lang="en-GB" sz="1800" dirty="0">
                <a:latin typeface="Arial" charset="0"/>
                <a:cs typeface="+mn-cs"/>
              </a:rPr>
              <a:t>Legislative and policy development since 1960 with an emphasis on ‘More than just words’</a:t>
            </a:r>
          </a:p>
          <a:p>
            <a:pPr eaLnBrk="1" hangingPunct="1">
              <a:defRPr/>
            </a:pPr>
            <a:r>
              <a:rPr lang="en-GB" sz="1800" dirty="0">
                <a:latin typeface="Arial" charset="0"/>
                <a:cs typeface="+mn-cs"/>
              </a:rPr>
              <a:t>4 video clips will be available on Moodle and reflection on the importance of language during assessment and service provision</a:t>
            </a:r>
          </a:p>
          <a:p>
            <a:pPr eaLnBrk="1" hangingPunct="1">
              <a:defRPr/>
            </a:pPr>
            <a:r>
              <a:rPr lang="en-GB" sz="1800" dirty="0">
                <a:latin typeface="Arial" charset="0"/>
                <a:cs typeface="+mn-cs"/>
              </a:rPr>
              <a:t>Reflection on your experience of Wales, its languages, culture, and institutions</a:t>
            </a:r>
            <a:r>
              <a:rPr lang="en-GB" sz="1800" b="1" dirty="0">
                <a:latin typeface="Arial" charset="0"/>
                <a:cs typeface="+mn-cs"/>
              </a:rPr>
              <a:t>     </a:t>
            </a:r>
          </a:p>
        </p:txBody>
      </p:sp>
    </p:spTree>
    <p:extLst>
      <p:ext uri="{BB962C8B-B14F-4D97-AF65-F5344CB8AC3E}">
        <p14:creationId xmlns:p14="http://schemas.microsoft.com/office/powerpoint/2010/main" val="42509672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noChangeArrowheads="1"/>
          </p:cNvSpPr>
          <p:nvPr>
            <p:ph type="title"/>
          </p:nvPr>
        </p:nvSpPr>
        <p:spPr>
          <a:xfrm>
            <a:off x="457200" y="260648"/>
            <a:ext cx="8229600" cy="778098"/>
          </a:xfrm>
        </p:spPr>
        <p:txBody>
          <a:bodyPr>
            <a:normAutofit/>
          </a:bodyPr>
          <a:lstStyle/>
          <a:p>
            <a:pPr eaLnBrk="1" hangingPunct="1">
              <a:defRPr/>
            </a:pPr>
            <a:r>
              <a:rPr lang="en-GB" sz="4000" dirty="0" err="1" smtClean="0">
                <a:latin typeface="Arial" charset="0"/>
              </a:rPr>
              <a:t>D</a:t>
            </a:r>
            <a:r>
              <a:rPr lang="en-GB" sz="4000" dirty="0" err="1" smtClean="0">
                <a:latin typeface="Arial" charset="0"/>
                <a:cs typeface="+mj-cs"/>
              </a:rPr>
              <a:t>eddfwriaeth</a:t>
            </a:r>
            <a:r>
              <a:rPr lang="en-GB" sz="4000" dirty="0" smtClean="0">
                <a:latin typeface="Arial" charset="0"/>
              </a:rPr>
              <a:t> </a:t>
            </a:r>
            <a:r>
              <a:rPr lang="en-GB" sz="4000" dirty="0" smtClean="0">
                <a:latin typeface="Arial" charset="0"/>
                <a:cs typeface="+mj-cs"/>
              </a:rPr>
              <a:t>/ Legislation </a:t>
            </a:r>
            <a:endParaRPr lang="en-GB" sz="4000" dirty="0">
              <a:latin typeface="Arial" charset="0"/>
              <a:cs typeface="+mj-cs"/>
            </a:endParaRPr>
          </a:p>
        </p:txBody>
      </p:sp>
      <p:sp>
        <p:nvSpPr>
          <p:cNvPr id="10243" name="Rectangle 5"/>
          <p:cNvSpPr>
            <a:spLocks noGrp="1" noChangeArrowheads="1"/>
          </p:cNvSpPr>
          <p:nvPr>
            <p:ph type="body" sz="half" idx="1"/>
          </p:nvPr>
        </p:nvSpPr>
        <p:spPr/>
        <p:txBody>
          <a:bodyPr/>
          <a:lstStyle/>
          <a:p>
            <a:pPr>
              <a:buNone/>
              <a:defRPr/>
            </a:pPr>
            <a:r>
              <a:rPr lang="en-GB" sz="2000" b="1" dirty="0" err="1">
                <a:latin typeface="Arial" charset="0"/>
              </a:rPr>
              <a:t>Rhan</a:t>
            </a:r>
            <a:r>
              <a:rPr lang="en-GB" sz="2000" b="1" dirty="0">
                <a:latin typeface="Arial" charset="0"/>
              </a:rPr>
              <a:t> </a:t>
            </a:r>
            <a:r>
              <a:rPr lang="en-GB" sz="2000" b="1" dirty="0" smtClean="0">
                <a:latin typeface="Arial" charset="0"/>
              </a:rPr>
              <a:t>4 </a:t>
            </a:r>
            <a:r>
              <a:rPr lang="en-GB" sz="2000" dirty="0">
                <a:solidFill>
                  <a:srgbClr val="FF0000"/>
                </a:solidFill>
                <a:latin typeface="Arial" charset="0"/>
              </a:rPr>
              <a:t>(</a:t>
            </a:r>
            <a:r>
              <a:rPr lang="en-GB" sz="2000" dirty="0" err="1">
                <a:solidFill>
                  <a:srgbClr val="FF0000"/>
                </a:solidFill>
                <a:latin typeface="Arial" charset="0"/>
              </a:rPr>
              <a:t>Tud</a:t>
            </a:r>
            <a:r>
              <a:rPr lang="en-GB" sz="2000" dirty="0">
                <a:solidFill>
                  <a:srgbClr val="FF0000"/>
                </a:solidFill>
                <a:latin typeface="Arial" charset="0"/>
              </a:rPr>
              <a:t>. </a:t>
            </a:r>
            <a:r>
              <a:rPr lang="en-GB" sz="2000" dirty="0" smtClean="0">
                <a:solidFill>
                  <a:srgbClr val="FF0000"/>
                </a:solidFill>
                <a:latin typeface="Arial" charset="0"/>
              </a:rPr>
              <a:t>14)</a:t>
            </a:r>
            <a:endParaRPr lang="en-GB" sz="2000" dirty="0">
              <a:solidFill>
                <a:srgbClr val="FF0000"/>
              </a:solidFill>
              <a:latin typeface="Arial" charset="0"/>
            </a:endParaRPr>
          </a:p>
          <a:p>
            <a:pPr eaLnBrk="1" hangingPunct="1">
              <a:defRPr/>
            </a:pPr>
            <a:r>
              <a:rPr lang="en-GB" sz="2000" dirty="0" smtClean="0">
                <a:latin typeface="Arial" charset="0"/>
                <a:cs typeface="+mn-cs"/>
              </a:rPr>
              <a:t>Y </a:t>
            </a:r>
            <a:r>
              <a:rPr lang="en-GB" sz="2000" dirty="0" err="1" smtClean="0">
                <a:latin typeface="Arial" charset="0"/>
                <a:cs typeface="+mn-cs"/>
              </a:rPr>
              <a:t>gyfraith</a:t>
            </a:r>
            <a:r>
              <a:rPr lang="en-GB" sz="2000" dirty="0" smtClean="0">
                <a:latin typeface="Arial" charset="0"/>
                <a:cs typeface="+mn-cs"/>
              </a:rPr>
              <a:t> </a:t>
            </a:r>
            <a:r>
              <a:rPr lang="en-GB" sz="2000" dirty="0" err="1">
                <a:latin typeface="Arial" charset="0"/>
              </a:rPr>
              <a:t>t</a:t>
            </a:r>
            <a:r>
              <a:rPr lang="en-GB" sz="2000" dirty="0" err="1" smtClean="0">
                <a:latin typeface="Arial" charset="0"/>
                <a:cs typeface="+mn-cs"/>
              </a:rPr>
              <a:t>u</a:t>
            </a:r>
            <a:r>
              <a:rPr lang="en-GB" sz="2000" dirty="0" smtClean="0">
                <a:latin typeface="Arial" charset="0"/>
                <a:cs typeface="+mn-cs"/>
              </a:rPr>
              <a:t> </a:t>
            </a:r>
            <a:r>
              <a:rPr lang="en-GB" sz="2000" dirty="0" err="1" smtClean="0">
                <a:latin typeface="Arial" charset="0"/>
                <a:cs typeface="+mn-cs"/>
              </a:rPr>
              <a:t>fewn</a:t>
            </a:r>
            <a:r>
              <a:rPr lang="en-GB" sz="2000" dirty="0" smtClean="0">
                <a:latin typeface="Arial" charset="0"/>
                <a:cs typeface="+mn-cs"/>
              </a:rPr>
              <a:t> </a:t>
            </a:r>
            <a:r>
              <a:rPr lang="en-GB" sz="2000" dirty="0">
                <a:latin typeface="Arial" charset="0"/>
                <a:cs typeface="+mn-cs"/>
              </a:rPr>
              <a:t>a </a:t>
            </a:r>
            <a:r>
              <a:rPr lang="en-GB" sz="2000" dirty="0" err="1" smtClean="0">
                <a:latin typeface="Arial" charset="0"/>
                <a:cs typeface="+mn-cs"/>
              </a:rPr>
              <a:t>thu</a:t>
            </a:r>
            <a:r>
              <a:rPr lang="en-GB" sz="2000" dirty="0" smtClean="0">
                <a:latin typeface="Arial" charset="0"/>
                <a:cs typeface="+mn-cs"/>
              </a:rPr>
              <a:t> </a:t>
            </a:r>
            <a:r>
              <a:rPr lang="en-GB" sz="2000" dirty="0" err="1">
                <a:latin typeface="Arial" charset="0"/>
                <a:cs typeface="+mn-cs"/>
              </a:rPr>
              <a:t>allan</a:t>
            </a:r>
            <a:r>
              <a:rPr lang="en-GB" sz="2000" dirty="0">
                <a:latin typeface="Arial" charset="0"/>
                <a:cs typeface="+mn-cs"/>
              </a:rPr>
              <a:t> </a:t>
            </a:r>
            <a:r>
              <a:rPr lang="en-GB" sz="2000" dirty="0" err="1">
                <a:latin typeface="Arial" charset="0"/>
                <a:cs typeface="+mn-cs"/>
              </a:rPr>
              <a:t>i’r</a:t>
            </a:r>
            <a:r>
              <a:rPr lang="en-GB" sz="2000" dirty="0">
                <a:latin typeface="Arial" charset="0"/>
                <a:cs typeface="+mn-cs"/>
              </a:rPr>
              <a:t> </a:t>
            </a:r>
            <a:r>
              <a:rPr lang="en-GB" sz="2000" dirty="0" err="1">
                <a:latin typeface="Arial" charset="0"/>
                <a:cs typeface="+mn-cs"/>
              </a:rPr>
              <a:t>Deyrnas</a:t>
            </a:r>
            <a:r>
              <a:rPr lang="en-GB" sz="2000" dirty="0">
                <a:latin typeface="Arial" charset="0"/>
                <a:cs typeface="+mn-cs"/>
              </a:rPr>
              <a:t> </a:t>
            </a:r>
            <a:r>
              <a:rPr lang="en-GB" sz="2000" dirty="0" err="1">
                <a:latin typeface="Arial" charset="0"/>
                <a:cs typeface="+mn-cs"/>
              </a:rPr>
              <a:t>Unedig</a:t>
            </a:r>
            <a:endParaRPr lang="en-GB" sz="2000" dirty="0">
              <a:latin typeface="Arial" charset="0"/>
              <a:cs typeface="+mn-cs"/>
            </a:endParaRPr>
          </a:p>
          <a:p>
            <a:pPr eaLnBrk="1" hangingPunct="1">
              <a:defRPr/>
            </a:pPr>
            <a:r>
              <a:rPr lang="en-GB" sz="2000" dirty="0" err="1">
                <a:latin typeface="Arial" charset="0"/>
                <a:cs typeface="+mn-cs"/>
              </a:rPr>
              <a:t>Iechyd</a:t>
            </a:r>
            <a:r>
              <a:rPr lang="en-GB" sz="2000" dirty="0">
                <a:latin typeface="Arial" charset="0"/>
                <a:cs typeface="+mn-cs"/>
              </a:rPr>
              <a:t> a </a:t>
            </a:r>
            <a:r>
              <a:rPr lang="en-GB" sz="2000" dirty="0" err="1">
                <a:latin typeface="Arial" charset="0"/>
                <a:cs typeface="+mn-cs"/>
              </a:rPr>
              <a:t>diogelwch</a:t>
            </a:r>
            <a:endParaRPr lang="en-GB" sz="2000" dirty="0">
              <a:latin typeface="Arial" charset="0"/>
              <a:cs typeface="+mn-cs"/>
            </a:endParaRPr>
          </a:p>
          <a:p>
            <a:pPr eaLnBrk="1" hangingPunct="1">
              <a:defRPr/>
            </a:pPr>
            <a:r>
              <a:rPr lang="en-GB" sz="2000" dirty="0" err="1">
                <a:latin typeface="Arial" charset="0"/>
                <a:cs typeface="+mn-cs"/>
              </a:rPr>
              <a:t>Cyfrifoldebau</a:t>
            </a:r>
            <a:r>
              <a:rPr lang="en-GB" sz="2000" dirty="0">
                <a:latin typeface="Arial" charset="0"/>
                <a:cs typeface="+mn-cs"/>
              </a:rPr>
              <a:t> </a:t>
            </a:r>
            <a:r>
              <a:rPr lang="en-GB" sz="2000" dirty="0" err="1">
                <a:latin typeface="Arial" charset="0"/>
                <a:cs typeface="+mn-cs"/>
              </a:rPr>
              <a:t>penodol</a:t>
            </a:r>
            <a:r>
              <a:rPr lang="en-GB" sz="2000" dirty="0">
                <a:latin typeface="Arial" charset="0"/>
                <a:cs typeface="+mn-cs"/>
              </a:rPr>
              <a:t> a </a:t>
            </a:r>
            <a:r>
              <a:rPr lang="en-GB" sz="2000" dirty="0" err="1" smtClean="0">
                <a:latin typeface="Arial" charset="0"/>
                <a:cs typeface="+mn-cs"/>
              </a:rPr>
              <a:t>ddynodwyd</a:t>
            </a:r>
            <a:r>
              <a:rPr lang="en-GB" sz="2000" dirty="0" smtClean="0">
                <a:latin typeface="Arial" charset="0"/>
                <a:cs typeface="+mn-cs"/>
              </a:rPr>
              <a:t> </a:t>
            </a:r>
            <a:r>
              <a:rPr lang="en-GB" sz="2000" dirty="0" err="1">
                <a:latin typeface="Arial" charset="0"/>
                <a:cs typeface="+mn-cs"/>
              </a:rPr>
              <a:t>i</a:t>
            </a:r>
            <a:r>
              <a:rPr lang="en-GB" sz="2000" dirty="0">
                <a:latin typeface="Arial" charset="0"/>
                <a:cs typeface="+mn-cs"/>
              </a:rPr>
              <a:t> </a:t>
            </a:r>
            <a:r>
              <a:rPr lang="en-GB" sz="2000" dirty="0" err="1">
                <a:latin typeface="Arial" charset="0"/>
                <a:cs typeface="+mn-cs"/>
              </a:rPr>
              <a:t>weithwyr</a:t>
            </a:r>
            <a:r>
              <a:rPr lang="en-GB" sz="2000" dirty="0">
                <a:latin typeface="Arial" charset="0"/>
                <a:cs typeface="+mn-cs"/>
              </a:rPr>
              <a:t> </a:t>
            </a:r>
            <a:r>
              <a:rPr lang="en-GB" sz="2000" dirty="0" err="1">
                <a:latin typeface="Arial" charset="0"/>
                <a:cs typeface="+mn-cs"/>
              </a:rPr>
              <a:t>cymdeithasol</a:t>
            </a:r>
            <a:endParaRPr lang="en-GB" sz="2000" dirty="0">
              <a:latin typeface="Arial" charset="0"/>
              <a:cs typeface="+mn-cs"/>
            </a:endParaRPr>
          </a:p>
        </p:txBody>
      </p:sp>
      <p:sp>
        <p:nvSpPr>
          <p:cNvPr id="10244" name="Rectangle 6"/>
          <p:cNvSpPr>
            <a:spLocks noGrp="1" noChangeArrowheads="1"/>
          </p:cNvSpPr>
          <p:nvPr>
            <p:ph type="body" sz="half" idx="2"/>
          </p:nvPr>
        </p:nvSpPr>
        <p:spPr>
          <a:xfrm>
            <a:off x="4648200" y="1600201"/>
            <a:ext cx="4244280" cy="3989040"/>
          </a:xfrm>
        </p:spPr>
        <p:txBody>
          <a:bodyPr/>
          <a:lstStyle/>
          <a:p>
            <a:pPr>
              <a:buNone/>
              <a:defRPr/>
            </a:pPr>
            <a:r>
              <a:rPr lang="en-GB" sz="2400" b="1" dirty="0">
                <a:latin typeface="Arial" charset="0"/>
                <a:cs typeface="+mn-cs"/>
              </a:rPr>
              <a:t>Section </a:t>
            </a:r>
            <a:r>
              <a:rPr lang="en-GB" sz="2400" b="1" dirty="0" smtClean="0">
                <a:latin typeface="Arial" charset="0"/>
                <a:cs typeface="+mn-cs"/>
              </a:rPr>
              <a:t>4 </a:t>
            </a:r>
            <a:r>
              <a:rPr lang="en-GB" sz="2400" dirty="0" smtClean="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14)</a:t>
            </a:r>
            <a:endParaRPr lang="en-GB" sz="2400" dirty="0">
              <a:solidFill>
                <a:srgbClr val="FF0000"/>
              </a:solidFill>
              <a:latin typeface="Arial" charset="0"/>
            </a:endParaRPr>
          </a:p>
          <a:p>
            <a:pPr eaLnBrk="1" hangingPunct="1">
              <a:defRPr/>
            </a:pPr>
            <a:r>
              <a:rPr lang="en-GB" sz="2000" dirty="0" smtClean="0">
                <a:latin typeface="Arial" charset="0"/>
                <a:cs typeface="+mn-cs"/>
              </a:rPr>
              <a:t>The </a:t>
            </a:r>
            <a:r>
              <a:rPr lang="en-GB" sz="2000" dirty="0">
                <a:latin typeface="Arial" charset="0"/>
                <a:cs typeface="+mn-cs"/>
              </a:rPr>
              <a:t>law within and outside the EU</a:t>
            </a:r>
          </a:p>
          <a:p>
            <a:pPr eaLnBrk="1" hangingPunct="1">
              <a:defRPr/>
            </a:pPr>
            <a:r>
              <a:rPr lang="en-GB" sz="2000" dirty="0">
                <a:latin typeface="Arial" charset="0"/>
                <a:cs typeface="+mn-cs"/>
              </a:rPr>
              <a:t>Health and safety</a:t>
            </a:r>
          </a:p>
          <a:p>
            <a:pPr eaLnBrk="1" hangingPunct="1">
              <a:defRPr/>
            </a:pPr>
            <a:r>
              <a:rPr lang="en-GB" sz="2000" dirty="0">
                <a:latin typeface="Arial" charset="0"/>
                <a:cs typeface="+mn-cs"/>
              </a:rPr>
              <a:t>Reserved functions for social workers</a:t>
            </a:r>
          </a:p>
        </p:txBody>
      </p:sp>
    </p:spTree>
    <p:extLst>
      <p:ext uri="{BB962C8B-B14F-4D97-AF65-F5344CB8AC3E}">
        <p14:creationId xmlns:p14="http://schemas.microsoft.com/office/powerpoint/2010/main" val="330688533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468313" y="260351"/>
            <a:ext cx="8229600" cy="936402"/>
          </a:xfrm>
        </p:spPr>
        <p:txBody>
          <a:bodyPr/>
          <a:lstStyle/>
          <a:p>
            <a:pPr eaLnBrk="1" hangingPunct="1">
              <a:defRPr/>
            </a:pPr>
            <a:r>
              <a:rPr lang="en-GB" sz="4000" dirty="0" err="1" smtClean="0">
                <a:latin typeface="Arial" charset="0"/>
                <a:cs typeface="+mj-cs"/>
              </a:rPr>
              <a:t>Arsylliad</a:t>
            </a:r>
            <a:r>
              <a:rPr lang="en-GB" sz="4000" dirty="0" smtClean="0">
                <a:latin typeface="Arial" charset="0"/>
              </a:rPr>
              <a:t> / </a:t>
            </a:r>
            <a:r>
              <a:rPr lang="en-GB" sz="4000" dirty="0" smtClean="0">
                <a:latin typeface="Arial" charset="0"/>
                <a:cs typeface="+mj-cs"/>
              </a:rPr>
              <a:t>Observation</a:t>
            </a:r>
            <a:endParaRPr lang="en-GB" sz="4000" dirty="0">
              <a:latin typeface="Arial" charset="0"/>
              <a:cs typeface="+mj-cs"/>
            </a:endParaRPr>
          </a:p>
        </p:txBody>
      </p:sp>
      <p:sp>
        <p:nvSpPr>
          <p:cNvPr id="11267" name="Rectangle 5"/>
          <p:cNvSpPr>
            <a:spLocks noGrp="1" noChangeArrowheads="1"/>
          </p:cNvSpPr>
          <p:nvPr>
            <p:ph type="body" sz="half" idx="1"/>
          </p:nvPr>
        </p:nvSpPr>
        <p:spPr>
          <a:xfrm>
            <a:off x="251520" y="1196752"/>
            <a:ext cx="4244280" cy="3989040"/>
          </a:xfrm>
        </p:spPr>
        <p:txBody>
          <a:bodyPr>
            <a:normAutofit/>
          </a:bodyPr>
          <a:lstStyle/>
          <a:p>
            <a:pPr>
              <a:buNone/>
              <a:defRPr/>
            </a:pPr>
            <a:r>
              <a:rPr lang="en-GB" sz="2400" b="1" dirty="0" err="1">
                <a:latin typeface="Arial" charset="0"/>
                <a:cs typeface="+mn-cs"/>
              </a:rPr>
              <a:t>Rhan</a:t>
            </a:r>
            <a:r>
              <a:rPr lang="en-GB" sz="2400" b="1" dirty="0">
                <a:latin typeface="Arial" charset="0"/>
                <a:cs typeface="+mn-cs"/>
              </a:rPr>
              <a:t> </a:t>
            </a:r>
            <a:r>
              <a:rPr lang="en-GB" sz="2400" b="1" dirty="0" smtClean="0">
                <a:latin typeface="Arial" charset="0"/>
                <a:cs typeface="+mn-cs"/>
              </a:rPr>
              <a:t>5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17)</a:t>
            </a:r>
            <a:endParaRPr lang="en-GB" sz="2400" b="1" dirty="0">
              <a:latin typeface="Arial" charset="0"/>
              <a:cs typeface="+mn-cs"/>
            </a:endParaRPr>
          </a:p>
          <a:p>
            <a:pPr eaLnBrk="1" hangingPunct="1">
              <a:defRPr/>
            </a:pPr>
            <a:r>
              <a:rPr lang="en-GB" sz="2000" dirty="0" err="1">
                <a:latin typeface="Arial" charset="0"/>
                <a:cs typeface="+mn-cs"/>
              </a:rPr>
              <a:t>Angen</a:t>
            </a:r>
            <a:r>
              <a:rPr lang="en-GB" sz="2000" dirty="0">
                <a:latin typeface="Arial" charset="0"/>
                <a:cs typeface="+mn-cs"/>
              </a:rPr>
              <a:t> </a:t>
            </a:r>
            <a:r>
              <a:rPr lang="en-GB" sz="2000" dirty="0" err="1">
                <a:latin typeface="Arial" charset="0"/>
                <a:cs typeface="+mn-cs"/>
              </a:rPr>
              <a:t>cwblhau</a:t>
            </a:r>
            <a:r>
              <a:rPr lang="en-GB" sz="2000" dirty="0">
                <a:latin typeface="Arial" charset="0"/>
                <a:cs typeface="+mn-cs"/>
              </a:rPr>
              <a:t> 1 </a:t>
            </a:r>
            <a:r>
              <a:rPr lang="en-GB" sz="2000" dirty="0" err="1">
                <a:latin typeface="Arial" charset="0"/>
                <a:cs typeface="+mn-cs"/>
              </a:rPr>
              <a:t>arsylliad</a:t>
            </a:r>
            <a:endParaRPr lang="en-GB" sz="2000" dirty="0">
              <a:latin typeface="Arial" charset="0"/>
              <a:cs typeface="+mn-cs"/>
            </a:endParaRPr>
          </a:p>
          <a:p>
            <a:pPr eaLnBrk="1" hangingPunct="1">
              <a:defRPr/>
            </a:pPr>
            <a:r>
              <a:rPr lang="en-GB" sz="2000" dirty="0" err="1">
                <a:latin typeface="Arial" charset="0"/>
                <a:cs typeface="+mn-cs"/>
              </a:rPr>
              <a:t>Caniatâd</a:t>
            </a:r>
            <a:r>
              <a:rPr lang="en-GB" sz="2000" dirty="0">
                <a:latin typeface="Arial" charset="0"/>
                <a:cs typeface="+mn-cs"/>
              </a:rPr>
              <a:t> y </a:t>
            </a:r>
            <a:r>
              <a:rPr lang="en-GB" sz="2000" dirty="0" err="1">
                <a:latin typeface="Arial" charset="0"/>
                <a:cs typeface="+mn-cs"/>
              </a:rPr>
              <a:t>defnyddiwr</a:t>
            </a:r>
            <a:r>
              <a:rPr lang="en-GB" sz="2000" dirty="0">
                <a:latin typeface="Arial" charset="0"/>
                <a:cs typeface="+mn-cs"/>
              </a:rPr>
              <a:t> </a:t>
            </a:r>
            <a:r>
              <a:rPr lang="en-GB" sz="2000" dirty="0" err="1">
                <a:latin typeface="Arial" charset="0"/>
                <a:cs typeface="+mn-cs"/>
              </a:rPr>
              <a:t>gwasanaeth</a:t>
            </a:r>
            <a:endParaRPr lang="en-GB" sz="2000" dirty="0">
              <a:latin typeface="Arial" charset="0"/>
              <a:cs typeface="+mn-cs"/>
            </a:endParaRPr>
          </a:p>
          <a:p>
            <a:pPr eaLnBrk="1" hangingPunct="1">
              <a:defRPr/>
            </a:pPr>
            <a:r>
              <a:rPr lang="en-GB" sz="2000" dirty="0" err="1">
                <a:latin typeface="Arial" charset="0"/>
                <a:cs typeface="+mn-cs"/>
              </a:rPr>
              <a:t>Hyd</a:t>
            </a:r>
            <a:r>
              <a:rPr lang="en-GB" sz="2000" dirty="0">
                <a:latin typeface="Arial" charset="0"/>
                <a:cs typeface="+mn-cs"/>
              </a:rPr>
              <a:t> o </a:t>
            </a:r>
            <a:r>
              <a:rPr lang="en-GB" sz="2000" dirty="0" err="1">
                <a:latin typeface="Arial" charset="0"/>
                <a:cs typeface="+mn-cs"/>
              </a:rPr>
              <a:t>leiaf</a:t>
            </a:r>
            <a:r>
              <a:rPr lang="en-GB" sz="2000" dirty="0">
                <a:latin typeface="Arial" charset="0"/>
                <a:cs typeface="+mn-cs"/>
              </a:rPr>
              <a:t> 30 </a:t>
            </a:r>
            <a:r>
              <a:rPr lang="en-GB" sz="2000" dirty="0" err="1" smtClean="0">
                <a:latin typeface="Arial" charset="0"/>
                <a:cs typeface="+mn-cs"/>
              </a:rPr>
              <a:t>munud</a:t>
            </a:r>
            <a:endParaRPr lang="en-GB" sz="2000" dirty="0">
              <a:latin typeface="Arial" charset="0"/>
              <a:cs typeface="+mn-cs"/>
            </a:endParaRPr>
          </a:p>
          <a:p>
            <a:pPr eaLnBrk="1" hangingPunct="1">
              <a:defRPr/>
            </a:pPr>
            <a:r>
              <a:rPr lang="en-GB" sz="2000" dirty="0" err="1">
                <a:latin typeface="Arial" charset="0"/>
                <a:cs typeface="+mn-cs"/>
              </a:rPr>
              <a:t>Canolbwyntio</a:t>
            </a:r>
            <a:r>
              <a:rPr lang="en-GB" sz="2000" dirty="0">
                <a:latin typeface="Arial" charset="0"/>
                <a:cs typeface="+mn-cs"/>
              </a:rPr>
              <a:t> </a:t>
            </a:r>
            <a:r>
              <a:rPr lang="en-GB" sz="2000" dirty="0" err="1">
                <a:latin typeface="Arial" charset="0"/>
                <a:cs typeface="+mn-cs"/>
              </a:rPr>
              <a:t>ar</a:t>
            </a:r>
            <a:r>
              <a:rPr lang="en-GB" sz="2000" dirty="0">
                <a:latin typeface="Arial" charset="0"/>
                <a:cs typeface="+mn-cs"/>
              </a:rPr>
              <a:t> </a:t>
            </a:r>
            <a:r>
              <a:rPr lang="en-GB" sz="2000" dirty="0" err="1">
                <a:latin typeface="Arial" charset="0"/>
                <a:cs typeface="+mn-cs"/>
              </a:rPr>
              <a:t>sgiliau</a:t>
            </a:r>
            <a:r>
              <a:rPr lang="en-GB" sz="2000" dirty="0">
                <a:latin typeface="Arial" charset="0"/>
                <a:cs typeface="+mn-cs"/>
              </a:rPr>
              <a:t> ac </a:t>
            </a:r>
            <a:r>
              <a:rPr lang="en-GB" sz="2000" dirty="0" err="1">
                <a:latin typeface="Arial" charset="0"/>
                <a:cs typeface="+mn-cs"/>
              </a:rPr>
              <a:t>arddull</a:t>
            </a:r>
            <a:r>
              <a:rPr lang="en-GB" sz="2000" dirty="0">
                <a:latin typeface="Arial" charset="0"/>
                <a:cs typeface="+mn-cs"/>
              </a:rPr>
              <a:t> </a:t>
            </a:r>
            <a:r>
              <a:rPr lang="en-GB" sz="2000" dirty="0" err="1">
                <a:latin typeface="Arial" charset="0"/>
                <a:cs typeface="+mn-cs"/>
              </a:rPr>
              <a:t>cyfathrebu</a:t>
            </a:r>
            <a:r>
              <a:rPr lang="en-GB" sz="2000" dirty="0" smtClean="0">
                <a:latin typeface="Arial" charset="0"/>
                <a:cs typeface="+mn-cs"/>
              </a:rPr>
              <a:t>, Cod </a:t>
            </a:r>
            <a:r>
              <a:rPr lang="en-GB" sz="2000" dirty="0" err="1">
                <a:latin typeface="Arial" charset="0"/>
                <a:cs typeface="+mn-cs"/>
              </a:rPr>
              <a:t>Ymarfer</a:t>
            </a:r>
            <a:r>
              <a:rPr lang="en-GB" sz="2000" dirty="0">
                <a:latin typeface="Arial" charset="0"/>
                <a:cs typeface="+mn-cs"/>
              </a:rPr>
              <a:t> </a:t>
            </a:r>
            <a:r>
              <a:rPr lang="en-GB" sz="2000" dirty="0" smtClean="0">
                <a:latin typeface="Arial" charset="0"/>
                <a:cs typeface="+mn-cs"/>
              </a:rPr>
              <a:t>a </a:t>
            </a:r>
            <a:r>
              <a:rPr lang="en-GB" sz="2000" dirty="0" err="1" smtClean="0">
                <a:latin typeface="Arial" charset="0"/>
                <a:cs typeface="+mn-cs"/>
              </a:rPr>
              <a:t>gwerthoedd</a:t>
            </a:r>
            <a:r>
              <a:rPr lang="en-GB" sz="2000" dirty="0" smtClean="0">
                <a:latin typeface="Arial" charset="0"/>
                <a:cs typeface="+mn-cs"/>
              </a:rPr>
              <a:t>  </a:t>
            </a:r>
            <a:endParaRPr lang="en-GB" sz="2000" dirty="0">
              <a:latin typeface="Arial" charset="0"/>
              <a:cs typeface="+mn-cs"/>
            </a:endParaRPr>
          </a:p>
          <a:p>
            <a:pPr>
              <a:defRPr/>
            </a:pPr>
            <a:r>
              <a:rPr lang="en-GB" sz="2000" dirty="0" err="1">
                <a:latin typeface="Arial" charset="0"/>
                <a:cs typeface="+mn-cs"/>
              </a:rPr>
              <a:t>Arsyllwr</a:t>
            </a:r>
            <a:r>
              <a:rPr lang="en-GB" sz="2000" dirty="0">
                <a:latin typeface="Arial" charset="0"/>
                <a:cs typeface="+mn-cs"/>
              </a:rPr>
              <a:t> </a:t>
            </a:r>
            <a:r>
              <a:rPr lang="en-GB" sz="2000" dirty="0" err="1">
                <a:latin typeface="Arial" charset="0"/>
                <a:cs typeface="+mn-cs"/>
              </a:rPr>
              <a:t>yn</a:t>
            </a:r>
            <a:r>
              <a:rPr lang="en-GB" sz="2000" dirty="0">
                <a:latin typeface="Arial" charset="0"/>
                <a:cs typeface="+mn-cs"/>
              </a:rPr>
              <a:t> </a:t>
            </a:r>
            <a:r>
              <a:rPr lang="en-GB" sz="2000" dirty="0" err="1">
                <a:latin typeface="Arial" charset="0"/>
                <a:cs typeface="+mn-cs"/>
              </a:rPr>
              <a:t>gofyn</a:t>
            </a:r>
            <a:r>
              <a:rPr lang="en-GB" sz="2000" dirty="0">
                <a:latin typeface="Arial" charset="0"/>
                <a:cs typeface="+mn-cs"/>
              </a:rPr>
              <a:t> am </a:t>
            </a:r>
            <a:r>
              <a:rPr lang="en-GB" sz="2000" dirty="0" err="1">
                <a:latin typeface="Arial" charset="0"/>
                <a:cs typeface="+mn-cs"/>
              </a:rPr>
              <a:t>adborth</a:t>
            </a:r>
            <a:r>
              <a:rPr lang="en-GB" sz="2000" dirty="0">
                <a:latin typeface="Arial" charset="0"/>
                <a:cs typeface="+mn-cs"/>
              </a:rPr>
              <a:t> </a:t>
            </a:r>
            <a:r>
              <a:rPr lang="en-GB" sz="2000" dirty="0" err="1">
                <a:latin typeface="Arial" charset="0"/>
                <a:cs typeface="+mn-cs"/>
              </a:rPr>
              <a:t>gan</a:t>
            </a:r>
            <a:r>
              <a:rPr lang="en-GB" sz="2000" dirty="0">
                <a:latin typeface="Arial" charset="0"/>
                <a:cs typeface="+mn-cs"/>
              </a:rPr>
              <a:t> y </a:t>
            </a:r>
            <a:r>
              <a:rPr lang="en-GB" sz="2000" dirty="0" err="1">
                <a:latin typeface="Arial" charset="0"/>
                <a:cs typeface="+mn-cs"/>
              </a:rPr>
              <a:t>defnyddiwr</a:t>
            </a:r>
            <a:r>
              <a:rPr lang="en-GB" sz="2000" dirty="0">
                <a:latin typeface="Arial" charset="0"/>
                <a:cs typeface="+mn-cs"/>
              </a:rPr>
              <a:t> </a:t>
            </a:r>
            <a:r>
              <a:rPr lang="en-GB" sz="2000" dirty="0" err="1">
                <a:latin typeface="Arial" charset="0"/>
                <a:cs typeface="+mn-cs"/>
              </a:rPr>
              <a:t>ar</a:t>
            </a:r>
            <a:r>
              <a:rPr lang="en-GB" sz="2000" dirty="0">
                <a:latin typeface="Arial" charset="0"/>
                <a:cs typeface="+mn-cs"/>
              </a:rPr>
              <a:t> </a:t>
            </a:r>
            <a:r>
              <a:rPr lang="en-GB" sz="2000" dirty="0" err="1">
                <a:latin typeface="Arial" charset="0"/>
                <a:cs typeface="+mn-cs"/>
              </a:rPr>
              <a:t>ôl</a:t>
            </a:r>
            <a:r>
              <a:rPr lang="en-GB" sz="2000" dirty="0">
                <a:latin typeface="Arial" charset="0"/>
                <a:cs typeface="+mn-cs"/>
              </a:rPr>
              <a:t> </a:t>
            </a:r>
            <a:r>
              <a:rPr lang="en-GB" sz="2000" dirty="0" err="1">
                <a:latin typeface="Arial" charset="0"/>
                <a:cs typeface="+mn-cs"/>
              </a:rPr>
              <a:t>yr</a:t>
            </a:r>
            <a:r>
              <a:rPr lang="en-GB" sz="2000" dirty="0">
                <a:latin typeface="Arial" charset="0"/>
                <a:cs typeface="+mn-cs"/>
              </a:rPr>
              <a:t> </a:t>
            </a:r>
            <a:r>
              <a:rPr lang="en-GB" sz="2000" dirty="0" err="1" smtClean="0">
                <a:latin typeface="Arial" charset="0"/>
                <a:cs typeface="+mn-cs"/>
              </a:rPr>
              <a:t>arsylliad</a:t>
            </a:r>
            <a:r>
              <a:rPr lang="en-GB" sz="2000" dirty="0" smtClean="0">
                <a:latin typeface="Arial" charset="0"/>
                <a:cs typeface="+mn-cs"/>
              </a:rPr>
              <a:t> </a:t>
            </a:r>
            <a:r>
              <a:rPr lang="en-GB" sz="2000" dirty="0">
                <a:solidFill>
                  <a:srgbClr val="FF0000"/>
                </a:solidFill>
                <a:latin typeface="Arial" charset="0"/>
              </a:rPr>
              <a:t>(</a:t>
            </a:r>
            <a:r>
              <a:rPr lang="en-GB" sz="2000" dirty="0" err="1">
                <a:solidFill>
                  <a:srgbClr val="FF0000"/>
                </a:solidFill>
                <a:latin typeface="Arial" charset="0"/>
              </a:rPr>
              <a:t>Tud</a:t>
            </a:r>
            <a:r>
              <a:rPr lang="en-GB" sz="2000" dirty="0">
                <a:solidFill>
                  <a:srgbClr val="FF0000"/>
                </a:solidFill>
                <a:latin typeface="Arial" charset="0"/>
              </a:rPr>
              <a:t>. </a:t>
            </a:r>
            <a:r>
              <a:rPr lang="en-GB" sz="2000" dirty="0" smtClean="0">
                <a:solidFill>
                  <a:srgbClr val="FF0000"/>
                </a:solidFill>
                <a:latin typeface="Arial" charset="0"/>
              </a:rPr>
              <a:t>19)</a:t>
            </a:r>
            <a:endParaRPr lang="en-GB" sz="2000" dirty="0">
              <a:solidFill>
                <a:srgbClr val="FF0000"/>
              </a:solidFill>
              <a:latin typeface="Arial" charset="0"/>
            </a:endParaRPr>
          </a:p>
          <a:p>
            <a:pPr eaLnBrk="1" hangingPunct="1">
              <a:defRPr/>
            </a:pPr>
            <a:endParaRPr lang="en-GB" sz="2000" dirty="0">
              <a:latin typeface="Arial" charset="0"/>
              <a:cs typeface="+mn-cs"/>
            </a:endParaRPr>
          </a:p>
        </p:txBody>
      </p:sp>
      <p:sp>
        <p:nvSpPr>
          <p:cNvPr id="11268" name="Rectangle 6"/>
          <p:cNvSpPr>
            <a:spLocks noGrp="1" noChangeArrowheads="1"/>
          </p:cNvSpPr>
          <p:nvPr>
            <p:ph type="body" sz="half" idx="2"/>
          </p:nvPr>
        </p:nvSpPr>
        <p:spPr>
          <a:xfrm>
            <a:off x="4648200" y="1196752"/>
            <a:ext cx="4244280" cy="3989040"/>
          </a:xfrm>
        </p:spPr>
        <p:txBody>
          <a:bodyPr/>
          <a:lstStyle/>
          <a:p>
            <a:pPr>
              <a:lnSpc>
                <a:spcPct val="90000"/>
              </a:lnSpc>
              <a:buNone/>
              <a:defRPr/>
            </a:pPr>
            <a:r>
              <a:rPr lang="en-GB" sz="2400" b="1" dirty="0">
                <a:latin typeface="Arial" charset="0"/>
                <a:cs typeface="+mn-cs"/>
              </a:rPr>
              <a:t>Section </a:t>
            </a:r>
            <a:r>
              <a:rPr lang="en-GB" sz="2400" b="1" dirty="0" smtClean="0">
                <a:latin typeface="Arial" charset="0"/>
                <a:cs typeface="+mn-cs"/>
              </a:rPr>
              <a:t>5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17)</a:t>
            </a:r>
            <a:endParaRPr lang="en-GB" sz="2400" dirty="0">
              <a:solidFill>
                <a:srgbClr val="FF0000"/>
              </a:solidFill>
              <a:latin typeface="Arial" charset="0"/>
            </a:endParaRPr>
          </a:p>
          <a:p>
            <a:pPr eaLnBrk="1" hangingPunct="1">
              <a:defRPr/>
            </a:pPr>
            <a:r>
              <a:rPr lang="en-GB" sz="2000" dirty="0" smtClean="0">
                <a:latin typeface="Arial" charset="0"/>
                <a:cs typeface="+mn-cs"/>
              </a:rPr>
              <a:t>Need </a:t>
            </a:r>
            <a:r>
              <a:rPr lang="en-GB" sz="2000" dirty="0">
                <a:latin typeface="Arial" charset="0"/>
                <a:cs typeface="+mn-cs"/>
              </a:rPr>
              <a:t>to complete 1 observation</a:t>
            </a:r>
          </a:p>
          <a:p>
            <a:pPr eaLnBrk="1" hangingPunct="1">
              <a:defRPr/>
            </a:pPr>
            <a:r>
              <a:rPr lang="en-GB" sz="2000" dirty="0">
                <a:latin typeface="Arial" charset="0"/>
                <a:cs typeface="+mn-cs"/>
              </a:rPr>
              <a:t>Seek service users permission </a:t>
            </a:r>
          </a:p>
          <a:p>
            <a:pPr eaLnBrk="1" hangingPunct="1">
              <a:defRPr/>
            </a:pPr>
            <a:r>
              <a:rPr lang="en-GB" sz="2000" dirty="0">
                <a:latin typeface="Arial" charset="0"/>
                <a:cs typeface="+mn-cs"/>
              </a:rPr>
              <a:t>At least </a:t>
            </a:r>
            <a:r>
              <a:rPr lang="en-GB" sz="2000" dirty="0" smtClean="0">
                <a:latin typeface="Arial" charset="0"/>
                <a:cs typeface="+mn-cs"/>
              </a:rPr>
              <a:t>30 minutes </a:t>
            </a:r>
            <a:r>
              <a:rPr lang="en-GB" sz="2000" dirty="0">
                <a:latin typeface="Arial" charset="0"/>
                <a:cs typeface="+mn-cs"/>
              </a:rPr>
              <a:t>long</a:t>
            </a:r>
          </a:p>
          <a:p>
            <a:pPr eaLnBrk="1" hangingPunct="1">
              <a:defRPr/>
            </a:pPr>
            <a:r>
              <a:rPr lang="en-GB" sz="2000" dirty="0">
                <a:latin typeface="Arial" charset="0"/>
                <a:cs typeface="+mn-cs"/>
              </a:rPr>
              <a:t>Emphasis on communication skills and methods, values </a:t>
            </a:r>
            <a:r>
              <a:rPr lang="en-GB" sz="2000" dirty="0" smtClean="0">
                <a:latin typeface="Arial" charset="0"/>
                <a:cs typeface="+mn-cs"/>
              </a:rPr>
              <a:t>and </a:t>
            </a:r>
            <a:r>
              <a:rPr lang="en-GB" sz="2000" dirty="0">
                <a:latin typeface="Arial" charset="0"/>
                <a:cs typeface="+mn-cs"/>
              </a:rPr>
              <a:t>Code of Practice</a:t>
            </a:r>
          </a:p>
          <a:p>
            <a:pPr>
              <a:defRPr/>
            </a:pPr>
            <a:r>
              <a:rPr lang="en-GB" sz="2000" dirty="0">
                <a:latin typeface="Arial" charset="0"/>
                <a:cs typeface="+mn-cs"/>
              </a:rPr>
              <a:t>Observer gets feedback from service user following the </a:t>
            </a:r>
            <a:r>
              <a:rPr lang="en-GB" sz="2000" dirty="0" smtClean="0">
                <a:latin typeface="Arial" charset="0"/>
                <a:cs typeface="+mn-cs"/>
              </a:rPr>
              <a:t>observation </a:t>
            </a:r>
            <a:r>
              <a:rPr lang="en-GB" sz="2000" dirty="0" smtClean="0">
                <a:solidFill>
                  <a:srgbClr val="FF0000"/>
                </a:solidFill>
                <a:latin typeface="Arial" charset="0"/>
              </a:rPr>
              <a:t>(Page 19)</a:t>
            </a:r>
            <a:endParaRPr lang="en-GB" sz="2000" dirty="0">
              <a:solidFill>
                <a:srgbClr val="FF0000"/>
              </a:solidFill>
              <a:latin typeface="Arial" charset="0"/>
            </a:endParaRPr>
          </a:p>
          <a:p>
            <a:pPr eaLnBrk="1" hangingPunct="1">
              <a:defRPr/>
            </a:pPr>
            <a:endParaRPr lang="en-GB" sz="2000" dirty="0">
              <a:latin typeface="Arial" charset="0"/>
              <a:cs typeface="+mn-cs"/>
            </a:endParaRPr>
          </a:p>
          <a:p>
            <a:pPr algn="ctr" eaLnBrk="1" hangingPunct="1">
              <a:lnSpc>
                <a:spcPct val="90000"/>
              </a:lnSpc>
              <a:buFontTx/>
              <a:buNone/>
              <a:defRPr/>
            </a:pPr>
            <a:endParaRPr lang="en-GB" sz="2000" b="1" dirty="0">
              <a:latin typeface="Arial" charset="0"/>
              <a:cs typeface="+mn-cs"/>
            </a:endParaRPr>
          </a:p>
        </p:txBody>
      </p:sp>
    </p:spTree>
    <p:extLst>
      <p:ext uri="{BB962C8B-B14F-4D97-AF65-F5344CB8AC3E}">
        <p14:creationId xmlns:p14="http://schemas.microsoft.com/office/powerpoint/2010/main" val="31287563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p:nvPr>
        </p:nvSpPr>
        <p:spPr>
          <a:xfrm>
            <a:off x="457200" y="274638"/>
            <a:ext cx="8229600" cy="1354137"/>
          </a:xfrm>
        </p:spPr>
        <p:txBody>
          <a:bodyPr/>
          <a:lstStyle/>
          <a:p>
            <a:pPr eaLnBrk="1" hangingPunct="1">
              <a:defRPr/>
            </a:pPr>
            <a:r>
              <a:rPr lang="en-GB" sz="4000" dirty="0" err="1" smtClean="0">
                <a:latin typeface="Arial" charset="0"/>
                <a:cs typeface="+mj-cs"/>
              </a:rPr>
              <a:t>Diogelu</a:t>
            </a:r>
            <a:r>
              <a:rPr lang="en-GB" sz="4000" dirty="0" smtClean="0">
                <a:latin typeface="Arial" charset="0"/>
              </a:rPr>
              <a:t> / </a:t>
            </a:r>
            <a:r>
              <a:rPr lang="en-GB" sz="4000" dirty="0" smtClean="0">
                <a:latin typeface="Arial" charset="0"/>
                <a:cs typeface="+mj-cs"/>
              </a:rPr>
              <a:t>Safeguarding</a:t>
            </a:r>
            <a:endParaRPr lang="en-GB" sz="4000" dirty="0">
              <a:latin typeface="Arial" charset="0"/>
              <a:cs typeface="+mj-cs"/>
            </a:endParaRPr>
          </a:p>
        </p:txBody>
      </p:sp>
      <p:sp>
        <p:nvSpPr>
          <p:cNvPr id="12291" name="Rectangle 5"/>
          <p:cNvSpPr>
            <a:spLocks noGrp="1" noChangeArrowheads="1"/>
          </p:cNvSpPr>
          <p:nvPr>
            <p:ph type="body" sz="half" idx="1"/>
          </p:nvPr>
        </p:nvSpPr>
        <p:spPr/>
        <p:txBody>
          <a:bodyPr>
            <a:normAutofit/>
          </a:bodyPr>
          <a:lstStyle/>
          <a:p>
            <a:pPr>
              <a:buNone/>
              <a:defRPr/>
            </a:pPr>
            <a:r>
              <a:rPr lang="en-GB" sz="2000" b="1" dirty="0" err="1">
                <a:latin typeface="Arial" charset="0"/>
              </a:rPr>
              <a:t>Rhan</a:t>
            </a:r>
            <a:r>
              <a:rPr lang="en-GB" sz="2000" b="1" dirty="0">
                <a:latin typeface="Arial" charset="0"/>
              </a:rPr>
              <a:t> </a:t>
            </a:r>
            <a:r>
              <a:rPr lang="en-GB" sz="2000" b="1" dirty="0" smtClean="0">
                <a:latin typeface="Arial" charset="0"/>
              </a:rPr>
              <a:t>6 </a:t>
            </a:r>
            <a:r>
              <a:rPr lang="en-GB" sz="2000" dirty="0">
                <a:solidFill>
                  <a:srgbClr val="FF0000"/>
                </a:solidFill>
                <a:latin typeface="Arial" charset="0"/>
              </a:rPr>
              <a:t>(</a:t>
            </a:r>
            <a:r>
              <a:rPr lang="en-GB" sz="2000" dirty="0" err="1">
                <a:solidFill>
                  <a:srgbClr val="FF0000"/>
                </a:solidFill>
                <a:latin typeface="Arial" charset="0"/>
              </a:rPr>
              <a:t>Tud</a:t>
            </a:r>
            <a:r>
              <a:rPr lang="en-GB" sz="2000" dirty="0">
                <a:solidFill>
                  <a:srgbClr val="FF0000"/>
                </a:solidFill>
                <a:latin typeface="Arial" charset="0"/>
              </a:rPr>
              <a:t>. </a:t>
            </a:r>
            <a:r>
              <a:rPr lang="en-GB" sz="2000" dirty="0" smtClean="0">
                <a:solidFill>
                  <a:srgbClr val="FF0000"/>
                </a:solidFill>
                <a:latin typeface="Arial" charset="0"/>
              </a:rPr>
              <a:t>21)</a:t>
            </a:r>
            <a:endParaRPr lang="en-GB" sz="2000" dirty="0">
              <a:solidFill>
                <a:srgbClr val="FF0000"/>
              </a:solidFill>
              <a:latin typeface="Arial" charset="0"/>
            </a:endParaRPr>
          </a:p>
          <a:p>
            <a:pPr>
              <a:defRPr/>
            </a:pPr>
            <a:r>
              <a:rPr lang="en-GB" sz="2000" b="1" dirty="0" err="1" smtClean="0">
                <a:latin typeface="Arial" charset="0"/>
              </a:rPr>
              <a:t>Rhan</a:t>
            </a:r>
            <a:r>
              <a:rPr lang="en-GB" sz="2000" b="1" dirty="0" smtClean="0">
                <a:latin typeface="Arial" charset="0"/>
              </a:rPr>
              <a:t> </a:t>
            </a:r>
            <a:r>
              <a:rPr lang="en-GB" sz="2000" b="1" dirty="0">
                <a:latin typeface="Arial" charset="0"/>
              </a:rPr>
              <a:t>1 </a:t>
            </a:r>
            <a:r>
              <a:rPr lang="en-GB" sz="2000" dirty="0">
                <a:solidFill>
                  <a:srgbClr val="FF0000"/>
                </a:solidFill>
                <a:latin typeface="Arial" charset="0"/>
              </a:rPr>
              <a:t>(</a:t>
            </a:r>
            <a:r>
              <a:rPr lang="en-GB" sz="2000" dirty="0" err="1">
                <a:solidFill>
                  <a:srgbClr val="FF0000"/>
                </a:solidFill>
                <a:latin typeface="Arial" charset="0"/>
              </a:rPr>
              <a:t>Tud</a:t>
            </a:r>
            <a:r>
              <a:rPr lang="en-GB" sz="2000" dirty="0" smtClean="0">
                <a:solidFill>
                  <a:srgbClr val="FF0000"/>
                </a:solidFill>
                <a:latin typeface="Arial" charset="0"/>
              </a:rPr>
              <a:t>. 23) </a:t>
            </a:r>
            <a:r>
              <a:rPr lang="en-GB" sz="2000" dirty="0" err="1" smtClean="0">
                <a:latin typeface="Arial" charset="0"/>
              </a:rPr>
              <a:t>Astudiaeth</a:t>
            </a:r>
            <a:r>
              <a:rPr lang="en-GB" sz="2000" dirty="0" smtClean="0">
                <a:latin typeface="Arial" charset="0"/>
              </a:rPr>
              <a:t> </a:t>
            </a:r>
            <a:r>
              <a:rPr lang="en-GB" sz="2000" dirty="0" err="1">
                <a:latin typeface="Arial" charset="0"/>
              </a:rPr>
              <a:t>achos</a:t>
            </a:r>
            <a:r>
              <a:rPr lang="en-GB" sz="2000" dirty="0">
                <a:latin typeface="Arial" charset="0"/>
              </a:rPr>
              <a:t> 3000 o </a:t>
            </a:r>
            <a:r>
              <a:rPr lang="en-GB" sz="2000" dirty="0" err="1">
                <a:latin typeface="Arial" charset="0"/>
              </a:rPr>
              <a:t>eiriau</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achos</a:t>
            </a:r>
            <a:r>
              <a:rPr lang="en-GB" sz="2000" dirty="0">
                <a:latin typeface="Arial" charset="0"/>
              </a:rPr>
              <a:t> </a:t>
            </a:r>
            <a:r>
              <a:rPr lang="en-GB" sz="2000" dirty="0" err="1">
                <a:latin typeface="Arial" charset="0"/>
              </a:rPr>
              <a:t>diogelu</a:t>
            </a:r>
            <a:r>
              <a:rPr lang="en-GB" sz="2000" dirty="0">
                <a:latin typeface="Arial" charset="0"/>
              </a:rPr>
              <a:t> </a:t>
            </a:r>
            <a:r>
              <a:rPr lang="en-GB" sz="2000" dirty="0" err="1">
                <a:latin typeface="Arial" charset="0"/>
              </a:rPr>
              <a:t>oedolion</a:t>
            </a:r>
            <a:r>
              <a:rPr lang="en-GB" sz="2000" dirty="0">
                <a:latin typeface="Arial" charset="0"/>
              </a:rPr>
              <a:t> </a:t>
            </a:r>
            <a:r>
              <a:rPr lang="en-GB" sz="2000" dirty="0" err="1">
                <a:latin typeface="Arial" charset="0"/>
              </a:rPr>
              <a:t>neu</a:t>
            </a:r>
            <a:r>
              <a:rPr lang="en-GB" sz="2000" dirty="0">
                <a:latin typeface="Arial" charset="0"/>
              </a:rPr>
              <a:t> </a:t>
            </a:r>
            <a:r>
              <a:rPr lang="en-GB" sz="2000" dirty="0" err="1">
                <a:latin typeface="Arial" charset="0"/>
              </a:rPr>
              <a:t>blant</a:t>
            </a:r>
            <a:endParaRPr lang="en-GB" sz="2000" dirty="0">
              <a:latin typeface="Arial" charset="0"/>
            </a:endParaRPr>
          </a:p>
          <a:p>
            <a:pPr>
              <a:defRPr/>
            </a:pPr>
            <a:r>
              <a:rPr lang="en-GB" sz="2000" b="1" dirty="0" err="1">
                <a:latin typeface="Arial" charset="0"/>
              </a:rPr>
              <a:t>Rhan</a:t>
            </a:r>
            <a:r>
              <a:rPr lang="en-GB" sz="2000" b="1" dirty="0">
                <a:latin typeface="Arial" charset="0"/>
              </a:rPr>
              <a:t> 2 </a:t>
            </a:r>
            <a:r>
              <a:rPr lang="en-GB" sz="2000" dirty="0">
                <a:solidFill>
                  <a:srgbClr val="FF0000"/>
                </a:solidFill>
                <a:latin typeface="Arial" charset="0"/>
              </a:rPr>
              <a:t>(</a:t>
            </a:r>
            <a:r>
              <a:rPr lang="en-GB" sz="2000" dirty="0" err="1">
                <a:solidFill>
                  <a:srgbClr val="FF0000"/>
                </a:solidFill>
                <a:latin typeface="Arial" charset="0"/>
              </a:rPr>
              <a:t>Tud</a:t>
            </a:r>
            <a:r>
              <a:rPr lang="en-GB" sz="2000" dirty="0">
                <a:solidFill>
                  <a:srgbClr val="FF0000"/>
                </a:solidFill>
                <a:latin typeface="Arial" charset="0"/>
              </a:rPr>
              <a:t>. </a:t>
            </a:r>
            <a:r>
              <a:rPr lang="en-GB" sz="2000" dirty="0" smtClean="0">
                <a:solidFill>
                  <a:srgbClr val="FF0000"/>
                </a:solidFill>
                <a:latin typeface="Arial" charset="0"/>
              </a:rPr>
              <a:t>24+)</a:t>
            </a:r>
            <a:r>
              <a:rPr lang="en-GB" sz="2000" dirty="0" smtClean="0">
                <a:latin typeface="Arial" charset="0"/>
              </a:rPr>
              <a:t> I </a:t>
            </a:r>
            <a:r>
              <a:rPr lang="en-GB" sz="2000" dirty="0" err="1" smtClean="0">
                <a:latin typeface="Arial" charset="0"/>
              </a:rPr>
              <a:t>arddangos</a:t>
            </a:r>
            <a:r>
              <a:rPr lang="en-GB" sz="2000" dirty="0" smtClean="0">
                <a:latin typeface="Arial" charset="0"/>
              </a:rPr>
              <a:t> </a:t>
            </a:r>
            <a:r>
              <a:rPr lang="en-GB" sz="2000" dirty="0" err="1" smtClean="0">
                <a:latin typeface="Arial" charset="0"/>
              </a:rPr>
              <a:t>dealltwriaeth</a:t>
            </a:r>
            <a:r>
              <a:rPr lang="en-GB" sz="2000" dirty="0" smtClean="0">
                <a:latin typeface="Arial" charset="0"/>
              </a:rPr>
              <a:t> </a:t>
            </a:r>
            <a:r>
              <a:rPr lang="en-GB" sz="2000" dirty="0">
                <a:latin typeface="Arial" charset="0"/>
              </a:rPr>
              <a:t>o </a:t>
            </a:r>
            <a:r>
              <a:rPr lang="en-GB" sz="2000" dirty="0" err="1">
                <a:latin typeface="Arial" charset="0"/>
              </a:rPr>
              <a:t>ddiogelu</a:t>
            </a:r>
            <a:r>
              <a:rPr lang="en-GB" sz="2000" dirty="0">
                <a:latin typeface="Arial" charset="0"/>
              </a:rPr>
              <a:t> plant ac </a:t>
            </a:r>
            <a:r>
              <a:rPr lang="en-GB" sz="2000" dirty="0" err="1">
                <a:latin typeface="Arial" charset="0"/>
              </a:rPr>
              <a:t>oedolion</a:t>
            </a:r>
            <a:r>
              <a:rPr lang="en-GB" sz="2000" dirty="0">
                <a:latin typeface="Arial" charset="0"/>
              </a:rPr>
              <a:t> </a:t>
            </a:r>
            <a:r>
              <a:rPr lang="en-GB" sz="2000" dirty="0" err="1">
                <a:latin typeface="Arial" charset="0"/>
              </a:rPr>
              <a:t>rhaid</a:t>
            </a:r>
            <a:r>
              <a:rPr lang="en-GB" sz="2000" dirty="0">
                <a:latin typeface="Arial" charset="0"/>
              </a:rPr>
              <a:t> </a:t>
            </a:r>
            <a:r>
              <a:rPr lang="en-GB" sz="2000" dirty="0" err="1">
                <a:latin typeface="Arial" charset="0"/>
              </a:rPr>
              <a:t>cyflwyno</a:t>
            </a:r>
            <a:r>
              <a:rPr lang="en-GB" sz="2000" dirty="0">
                <a:latin typeface="Arial" charset="0"/>
              </a:rPr>
              <a:t>  </a:t>
            </a:r>
            <a:r>
              <a:rPr lang="en-GB" sz="2000" dirty="0" err="1">
                <a:latin typeface="Arial" charset="0"/>
              </a:rPr>
              <a:t>gwaith</a:t>
            </a:r>
            <a:r>
              <a:rPr lang="en-GB" sz="2000" dirty="0">
                <a:latin typeface="Arial" charset="0"/>
              </a:rPr>
              <a:t> </a:t>
            </a:r>
            <a:r>
              <a:rPr lang="en-GB" sz="2000" dirty="0" err="1">
                <a:latin typeface="Arial" charset="0"/>
              </a:rPr>
              <a:t>yn</a:t>
            </a:r>
            <a:r>
              <a:rPr lang="en-GB" sz="2000" dirty="0">
                <a:latin typeface="Arial" charset="0"/>
              </a:rPr>
              <a:t> </a:t>
            </a:r>
            <a:r>
              <a:rPr lang="en-GB" sz="2000" dirty="0" err="1">
                <a:latin typeface="Arial" charset="0"/>
              </a:rPr>
              <a:t>dangos</a:t>
            </a:r>
            <a:r>
              <a:rPr lang="en-GB" sz="2000" dirty="0">
                <a:latin typeface="Arial" charset="0"/>
              </a:rPr>
              <a:t> </a:t>
            </a:r>
            <a:r>
              <a:rPr lang="en-GB" sz="2000" dirty="0" err="1">
                <a:latin typeface="Arial" charset="0"/>
              </a:rPr>
              <a:t>gwybodaeth</a:t>
            </a:r>
            <a:r>
              <a:rPr lang="en-GB" sz="2000" dirty="0">
                <a:latin typeface="Arial" charset="0"/>
              </a:rPr>
              <a:t> am </a:t>
            </a:r>
            <a:r>
              <a:rPr lang="en-GB" sz="2000" dirty="0" err="1">
                <a:latin typeface="Arial" charset="0"/>
              </a:rPr>
              <a:t>ddiogelu</a:t>
            </a:r>
            <a:r>
              <a:rPr lang="en-GB" sz="2000" dirty="0">
                <a:latin typeface="Arial" charset="0"/>
              </a:rPr>
              <a:t> plant </a:t>
            </a:r>
            <a:r>
              <a:rPr lang="en-GB" sz="2000" dirty="0" err="1">
                <a:latin typeface="Arial" charset="0"/>
              </a:rPr>
              <a:t>neu</a:t>
            </a:r>
            <a:r>
              <a:rPr lang="en-GB" sz="2000" dirty="0">
                <a:latin typeface="Arial" charset="0"/>
              </a:rPr>
              <a:t> </a:t>
            </a:r>
            <a:r>
              <a:rPr lang="en-GB" sz="2000" dirty="0" err="1">
                <a:latin typeface="Arial" charset="0"/>
              </a:rPr>
              <a:t>oedolion</a:t>
            </a:r>
            <a:r>
              <a:rPr lang="en-GB" sz="2000" dirty="0">
                <a:latin typeface="Arial" charset="0"/>
              </a:rPr>
              <a:t> </a:t>
            </a:r>
            <a:r>
              <a:rPr lang="en-GB" sz="2000" dirty="0" err="1">
                <a:latin typeface="Arial" charset="0"/>
              </a:rPr>
              <a:t>sy’n</a:t>
            </a:r>
            <a:r>
              <a:rPr lang="en-GB" sz="2000" dirty="0">
                <a:latin typeface="Arial" charset="0"/>
              </a:rPr>
              <a:t> </a:t>
            </a:r>
            <a:r>
              <a:rPr lang="en-GB" sz="2000" dirty="0" err="1">
                <a:latin typeface="Arial" charset="0"/>
              </a:rPr>
              <a:t>wahanol</a:t>
            </a:r>
            <a:r>
              <a:rPr lang="en-GB" sz="2000" dirty="0">
                <a:latin typeface="Arial" charset="0"/>
              </a:rPr>
              <a:t> </a:t>
            </a:r>
            <a:r>
              <a:rPr lang="en-GB" sz="2000" dirty="0" err="1">
                <a:latin typeface="Arial" charset="0"/>
              </a:rPr>
              <a:t>i</a:t>
            </a:r>
            <a:r>
              <a:rPr lang="en-GB" sz="2000" dirty="0">
                <a:latin typeface="Arial" charset="0"/>
              </a:rPr>
              <a:t> ran 1</a:t>
            </a:r>
          </a:p>
        </p:txBody>
      </p:sp>
      <p:sp>
        <p:nvSpPr>
          <p:cNvPr id="12292" name="Rectangle 6"/>
          <p:cNvSpPr>
            <a:spLocks noGrp="1" noChangeArrowheads="1"/>
          </p:cNvSpPr>
          <p:nvPr>
            <p:ph type="body" sz="half" idx="2"/>
          </p:nvPr>
        </p:nvSpPr>
        <p:spPr/>
        <p:txBody>
          <a:bodyPr>
            <a:noAutofit/>
          </a:bodyPr>
          <a:lstStyle/>
          <a:p>
            <a:pPr>
              <a:buNone/>
              <a:defRPr/>
            </a:pPr>
            <a:r>
              <a:rPr lang="en-GB" sz="2000" b="1" dirty="0">
                <a:latin typeface="Arial" charset="0"/>
              </a:rPr>
              <a:t>Section </a:t>
            </a:r>
            <a:r>
              <a:rPr lang="en-GB" sz="2000" b="1" dirty="0" smtClean="0">
                <a:latin typeface="Arial" charset="0"/>
              </a:rPr>
              <a:t>6 </a:t>
            </a:r>
            <a:r>
              <a:rPr lang="en-GB" sz="2000" dirty="0" smtClean="0">
                <a:solidFill>
                  <a:srgbClr val="FF0000"/>
                </a:solidFill>
                <a:latin typeface="Arial" charset="0"/>
              </a:rPr>
              <a:t>(Page 21)</a:t>
            </a:r>
            <a:endParaRPr lang="en-GB" sz="2000" dirty="0">
              <a:solidFill>
                <a:srgbClr val="FF0000"/>
              </a:solidFill>
              <a:latin typeface="Arial" charset="0"/>
            </a:endParaRPr>
          </a:p>
          <a:p>
            <a:pPr>
              <a:defRPr/>
            </a:pPr>
            <a:r>
              <a:rPr lang="en-GB" sz="2000" b="1" dirty="0" smtClean="0">
                <a:latin typeface="Arial" charset="0"/>
              </a:rPr>
              <a:t>Part </a:t>
            </a:r>
            <a:r>
              <a:rPr lang="en-GB" sz="2000" b="1" dirty="0">
                <a:latin typeface="Arial" charset="0"/>
              </a:rPr>
              <a:t>1 </a:t>
            </a:r>
            <a:r>
              <a:rPr lang="en-GB" sz="2000" dirty="0" smtClean="0">
                <a:solidFill>
                  <a:srgbClr val="FF0000"/>
                </a:solidFill>
                <a:latin typeface="Arial" charset="0"/>
              </a:rPr>
              <a:t>(Page </a:t>
            </a:r>
            <a:r>
              <a:rPr lang="en-GB" sz="2000" dirty="0">
                <a:solidFill>
                  <a:srgbClr val="FF0000"/>
                </a:solidFill>
                <a:latin typeface="Arial" charset="0"/>
              </a:rPr>
              <a:t>23) </a:t>
            </a:r>
            <a:r>
              <a:rPr lang="en-GB" sz="2000" dirty="0" smtClean="0">
                <a:latin typeface="Arial" charset="0"/>
              </a:rPr>
              <a:t>3000 </a:t>
            </a:r>
            <a:r>
              <a:rPr lang="en-GB" sz="2000" dirty="0">
                <a:latin typeface="Arial" charset="0"/>
              </a:rPr>
              <a:t>word case study on safeguarding children or adults </a:t>
            </a:r>
          </a:p>
          <a:p>
            <a:pPr>
              <a:defRPr/>
            </a:pPr>
            <a:r>
              <a:rPr lang="en-GB" sz="2000" b="1" dirty="0">
                <a:latin typeface="Arial" charset="0"/>
              </a:rPr>
              <a:t>Part 2 </a:t>
            </a:r>
            <a:r>
              <a:rPr lang="en-GB" sz="2000" dirty="0">
                <a:solidFill>
                  <a:srgbClr val="FF0000"/>
                </a:solidFill>
                <a:latin typeface="Arial" charset="0"/>
              </a:rPr>
              <a:t>(Page </a:t>
            </a:r>
            <a:r>
              <a:rPr lang="en-GB" sz="2000" dirty="0" smtClean="0">
                <a:solidFill>
                  <a:srgbClr val="FF0000"/>
                </a:solidFill>
                <a:latin typeface="Arial" charset="0"/>
              </a:rPr>
              <a:t>24+) </a:t>
            </a:r>
            <a:r>
              <a:rPr lang="en-GB" sz="2000" dirty="0" smtClean="0">
                <a:latin typeface="Arial" charset="0"/>
              </a:rPr>
              <a:t>To </a:t>
            </a:r>
            <a:r>
              <a:rPr lang="en-GB" sz="2000" dirty="0">
                <a:latin typeface="Arial" charset="0"/>
              </a:rPr>
              <a:t>demonstrate an understanding of safeguarding adults and children you need to present work showing your knowledge of safeguarding that’s different to part 1 </a:t>
            </a:r>
          </a:p>
        </p:txBody>
      </p:sp>
    </p:spTree>
    <p:extLst>
      <p:ext uri="{BB962C8B-B14F-4D97-AF65-F5344CB8AC3E}">
        <p14:creationId xmlns:p14="http://schemas.microsoft.com/office/powerpoint/2010/main" val="13378455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274639"/>
            <a:ext cx="8229600" cy="922114"/>
          </a:xfrm>
        </p:spPr>
        <p:txBody>
          <a:bodyPr>
            <a:normAutofit fontScale="90000"/>
          </a:bodyPr>
          <a:lstStyle/>
          <a:p>
            <a:pPr eaLnBrk="1" hangingPunct="1">
              <a:defRPr/>
            </a:pPr>
            <a:r>
              <a:rPr lang="en-GB" dirty="0" err="1" smtClean="0">
                <a:latin typeface="Arial" charset="0"/>
                <a:cs typeface="+mj-cs"/>
              </a:rPr>
              <a:t>Diogelu</a:t>
            </a:r>
            <a:r>
              <a:rPr lang="en-GB" dirty="0" smtClean="0">
                <a:latin typeface="Arial" charset="0"/>
              </a:rPr>
              <a:t> / </a:t>
            </a:r>
            <a:r>
              <a:rPr lang="en-GB" dirty="0" smtClean="0">
                <a:latin typeface="Arial" charset="0"/>
                <a:cs typeface="+mj-cs"/>
              </a:rPr>
              <a:t>Safeguarding</a:t>
            </a:r>
            <a:br>
              <a:rPr lang="en-GB" dirty="0" smtClean="0">
                <a:latin typeface="Arial" charset="0"/>
                <a:cs typeface="+mj-cs"/>
              </a:rPr>
            </a:br>
            <a:r>
              <a:rPr lang="en-GB" sz="1100" dirty="0">
                <a:latin typeface="Arial" charset="0"/>
              </a:rPr>
              <a:t/>
            </a:r>
            <a:br>
              <a:rPr lang="en-GB" sz="1100" dirty="0">
                <a:latin typeface="Arial" charset="0"/>
              </a:rPr>
            </a:br>
            <a:r>
              <a:rPr lang="en-GB" sz="3600" b="1" i="1" dirty="0" err="1" smtClean="0">
                <a:solidFill>
                  <a:srgbClr val="FF0000"/>
                </a:solidFill>
                <a:latin typeface="Arial" charset="0"/>
              </a:rPr>
              <a:t>Gweithgaredd</a:t>
            </a:r>
            <a:r>
              <a:rPr lang="en-GB" sz="3600" b="1" i="1" dirty="0" smtClean="0">
                <a:solidFill>
                  <a:srgbClr val="FF0000"/>
                </a:solidFill>
                <a:latin typeface="Arial" charset="0"/>
              </a:rPr>
              <a:t> / Activity</a:t>
            </a:r>
            <a:endParaRPr lang="en-GB" sz="3600" b="1" i="1" dirty="0">
              <a:solidFill>
                <a:srgbClr val="FF0000"/>
              </a:solidFill>
              <a:latin typeface="Arial" charset="0"/>
            </a:endParaRPr>
          </a:p>
        </p:txBody>
      </p:sp>
      <p:sp>
        <p:nvSpPr>
          <p:cNvPr id="13315" name="Content Placeholder 2"/>
          <p:cNvSpPr>
            <a:spLocks noGrp="1"/>
          </p:cNvSpPr>
          <p:nvPr>
            <p:ph sz="half" idx="1"/>
          </p:nvPr>
        </p:nvSpPr>
        <p:spPr>
          <a:xfrm>
            <a:off x="251520" y="1672208"/>
            <a:ext cx="4244280" cy="3989040"/>
          </a:xfrm>
        </p:spPr>
        <p:txBody>
          <a:bodyPr/>
          <a:lstStyle/>
          <a:p>
            <a:pPr marL="0" indent="0" eaLnBrk="1" hangingPunct="1">
              <a:buFontTx/>
              <a:buNone/>
              <a:defRPr/>
            </a:pPr>
            <a:r>
              <a:rPr lang="en-GB" b="1" dirty="0" err="1" smtClean="0">
                <a:latin typeface="Arial" charset="0"/>
                <a:cs typeface="+mn-cs"/>
              </a:rPr>
              <a:t>Mewn</a:t>
            </a:r>
            <a:r>
              <a:rPr lang="en-GB" b="1" dirty="0" smtClean="0">
                <a:latin typeface="Arial" charset="0"/>
                <a:cs typeface="+mn-cs"/>
              </a:rPr>
              <a:t> </a:t>
            </a:r>
            <a:r>
              <a:rPr lang="en-GB" b="1" dirty="0" err="1">
                <a:latin typeface="Arial" charset="0"/>
                <a:cs typeface="+mn-cs"/>
              </a:rPr>
              <a:t>grwpiau</a:t>
            </a:r>
            <a:r>
              <a:rPr lang="en-GB" b="1" dirty="0">
                <a:latin typeface="Arial" charset="0"/>
                <a:cs typeface="+mn-cs"/>
              </a:rPr>
              <a:t> </a:t>
            </a:r>
            <a:r>
              <a:rPr lang="en-GB" b="1" dirty="0" err="1">
                <a:latin typeface="Arial" charset="0"/>
                <a:cs typeface="+mn-cs"/>
              </a:rPr>
              <a:t>cymysg</a:t>
            </a:r>
            <a:r>
              <a:rPr lang="en-GB" b="1" dirty="0">
                <a:latin typeface="Arial" charset="0"/>
                <a:cs typeface="+mn-cs"/>
              </a:rPr>
              <a:t> </a:t>
            </a:r>
            <a:r>
              <a:rPr lang="en-GB" b="1" dirty="0" err="1">
                <a:latin typeface="Arial" charset="0"/>
                <a:cs typeface="+mn-cs"/>
              </a:rPr>
              <a:t>oedolion</a:t>
            </a:r>
            <a:r>
              <a:rPr lang="en-GB" b="1" dirty="0">
                <a:latin typeface="Arial" charset="0"/>
                <a:cs typeface="+mn-cs"/>
              </a:rPr>
              <a:t> a </a:t>
            </a:r>
            <a:r>
              <a:rPr lang="en-GB" b="1" dirty="0" err="1">
                <a:latin typeface="Arial" charset="0"/>
                <a:cs typeface="+mn-cs"/>
              </a:rPr>
              <a:t>phlant</a:t>
            </a:r>
            <a:r>
              <a:rPr lang="en-GB" b="1" dirty="0">
                <a:latin typeface="Arial" charset="0"/>
                <a:cs typeface="+mn-cs"/>
              </a:rPr>
              <a:t> </a:t>
            </a:r>
          </a:p>
          <a:p>
            <a:pPr marL="0" indent="0" eaLnBrk="1" hangingPunct="1">
              <a:buFontTx/>
              <a:buNone/>
              <a:defRPr/>
            </a:pPr>
            <a:endParaRPr lang="en-GB" dirty="0" smtClean="0">
              <a:latin typeface="Arial" charset="0"/>
              <a:cs typeface="+mn-cs"/>
            </a:endParaRPr>
          </a:p>
          <a:p>
            <a:pPr marL="0" indent="0" eaLnBrk="1" hangingPunct="1">
              <a:buFontTx/>
              <a:buNone/>
              <a:defRPr/>
            </a:pPr>
            <a:r>
              <a:rPr lang="en-GB" dirty="0" err="1" smtClean="0">
                <a:latin typeface="Arial" charset="0"/>
                <a:cs typeface="+mn-cs"/>
              </a:rPr>
              <a:t>Trafodwch</a:t>
            </a:r>
            <a:r>
              <a:rPr lang="en-GB" dirty="0" smtClean="0">
                <a:latin typeface="Arial" charset="0"/>
                <a:cs typeface="+mn-cs"/>
              </a:rPr>
              <a:t> </a:t>
            </a:r>
            <a:r>
              <a:rPr lang="en-GB" dirty="0" err="1" smtClean="0">
                <a:latin typeface="Arial" charset="0"/>
                <a:cs typeface="+mn-cs"/>
              </a:rPr>
              <a:t>tebygrwydd</a:t>
            </a:r>
            <a:r>
              <a:rPr lang="en-GB" dirty="0" smtClean="0">
                <a:latin typeface="Arial" charset="0"/>
                <a:cs typeface="+mn-cs"/>
              </a:rPr>
              <a:t> </a:t>
            </a:r>
            <a:r>
              <a:rPr lang="en-GB" dirty="0" err="1" smtClean="0">
                <a:latin typeface="Arial" charset="0"/>
                <a:cs typeface="+mn-cs"/>
              </a:rPr>
              <a:t>a’r</a:t>
            </a:r>
            <a:r>
              <a:rPr lang="en-GB" dirty="0" smtClean="0">
                <a:latin typeface="Arial" charset="0"/>
                <a:cs typeface="+mn-cs"/>
              </a:rPr>
              <a:t> </a:t>
            </a:r>
            <a:r>
              <a:rPr lang="en-GB" dirty="0" err="1" smtClean="0">
                <a:latin typeface="Arial" charset="0"/>
                <a:cs typeface="+mn-cs"/>
              </a:rPr>
              <a:t>gwahaniaethau</a:t>
            </a:r>
            <a:r>
              <a:rPr lang="en-GB" dirty="0" smtClean="0">
                <a:latin typeface="Arial" charset="0"/>
                <a:cs typeface="+mn-cs"/>
              </a:rPr>
              <a:t> </a:t>
            </a:r>
            <a:r>
              <a:rPr lang="en-GB" dirty="0" err="1">
                <a:latin typeface="Arial" charset="0"/>
                <a:cs typeface="+mn-cs"/>
              </a:rPr>
              <a:t>rhwng</a:t>
            </a:r>
            <a:r>
              <a:rPr lang="en-GB" dirty="0">
                <a:latin typeface="Arial" charset="0"/>
                <a:cs typeface="+mn-cs"/>
              </a:rPr>
              <a:t> </a:t>
            </a:r>
            <a:r>
              <a:rPr lang="en-GB" dirty="0" err="1">
                <a:latin typeface="Arial" charset="0"/>
                <a:cs typeface="+mn-cs"/>
              </a:rPr>
              <a:t>diogelu</a:t>
            </a:r>
            <a:r>
              <a:rPr lang="en-GB" dirty="0">
                <a:latin typeface="Arial" charset="0"/>
                <a:cs typeface="+mn-cs"/>
              </a:rPr>
              <a:t> plant ac </a:t>
            </a:r>
            <a:r>
              <a:rPr lang="en-GB" dirty="0" err="1">
                <a:latin typeface="Arial" charset="0"/>
                <a:cs typeface="+mn-cs"/>
              </a:rPr>
              <a:t>oedolion</a:t>
            </a:r>
            <a:endParaRPr lang="en-GB" dirty="0">
              <a:latin typeface="Arial" charset="0"/>
              <a:cs typeface="+mn-cs"/>
            </a:endParaRPr>
          </a:p>
        </p:txBody>
      </p:sp>
      <p:sp>
        <p:nvSpPr>
          <p:cNvPr id="13316" name="Content Placeholder 3"/>
          <p:cNvSpPr>
            <a:spLocks noGrp="1"/>
          </p:cNvSpPr>
          <p:nvPr>
            <p:ph sz="half" idx="2"/>
          </p:nvPr>
        </p:nvSpPr>
        <p:spPr>
          <a:xfrm>
            <a:off x="4648200" y="1672208"/>
            <a:ext cx="4316288" cy="3989040"/>
          </a:xfrm>
        </p:spPr>
        <p:txBody>
          <a:bodyPr/>
          <a:lstStyle/>
          <a:p>
            <a:pPr marL="0" indent="0" eaLnBrk="1" hangingPunct="1">
              <a:buFontTx/>
              <a:buNone/>
              <a:defRPr/>
            </a:pPr>
            <a:r>
              <a:rPr lang="en-GB" b="1" dirty="0" smtClean="0">
                <a:latin typeface="Arial" charset="0"/>
                <a:cs typeface="+mn-cs"/>
              </a:rPr>
              <a:t>In </a:t>
            </a:r>
            <a:r>
              <a:rPr lang="en-GB" b="1" dirty="0">
                <a:latin typeface="Arial" charset="0"/>
                <a:cs typeface="+mn-cs"/>
              </a:rPr>
              <a:t>mixed groups of  adults and children </a:t>
            </a:r>
          </a:p>
          <a:p>
            <a:pPr marL="0" indent="0" eaLnBrk="1" hangingPunct="1">
              <a:buFontTx/>
              <a:buNone/>
              <a:defRPr/>
            </a:pPr>
            <a:endParaRPr lang="en-GB" dirty="0" smtClean="0">
              <a:latin typeface="Arial" charset="0"/>
              <a:cs typeface="+mn-cs"/>
            </a:endParaRPr>
          </a:p>
          <a:p>
            <a:pPr marL="0" indent="0" eaLnBrk="1" hangingPunct="1">
              <a:buFontTx/>
              <a:buNone/>
              <a:defRPr/>
            </a:pPr>
            <a:r>
              <a:rPr lang="en-GB" dirty="0" smtClean="0">
                <a:latin typeface="Arial" charset="0"/>
                <a:cs typeface="+mn-cs"/>
              </a:rPr>
              <a:t>Discuss </a:t>
            </a:r>
            <a:r>
              <a:rPr lang="en-GB" dirty="0">
                <a:latin typeface="Arial" charset="0"/>
                <a:cs typeface="+mn-cs"/>
              </a:rPr>
              <a:t>the similarities and differences between safeguarding adults and children</a:t>
            </a:r>
          </a:p>
        </p:txBody>
      </p:sp>
    </p:spTree>
    <p:extLst>
      <p:ext uri="{BB962C8B-B14F-4D97-AF65-F5344CB8AC3E}">
        <p14:creationId xmlns:p14="http://schemas.microsoft.com/office/powerpoint/2010/main" val="92005301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p:nvPr>
        </p:nvSpPr>
        <p:spPr>
          <a:xfrm>
            <a:off x="457200" y="116633"/>
            <a:ext cx="8229600" cy="1296144"/>
          </a:xfrm>
        </p:spPr>
        <p:txBody>
          <a:bodyPr>
            <a:normAutofit/>
          </a:bodyPr>
          <a:lstStyle/>
          <a:p>
            <a:pPr eaLnBrk="1" hangingPunct="1">
              <a:defRPr/>
            </a:pPr>
            <a:r>
              <a:rPr lang="en-GB" sz="3600" dirty="0" err="1">
                <a:latin typeface="Arial" charset="0"/>
                <a:cs typeface="+mj-cs"/>
              </a:rPr>
              <a:t>Tystiolaeth</a:t>
            </a:r>
            <a:r>
              <a:rPr lang="en-GB" sz="3600" dirty="0">
                <a:latin typeface="Arial" charset="0"/>
                <a:cs typeface="+mj-cs"/>
              </a:rPr>
              <a:t> </a:t>
            </a:r>
            <a:r>
              <a:rPr lang="en-GB" sz="3600" dirty="0" err="1">
                <a:latin typeface="Arial" charset="0"/>
                <a:cs typeface="+mj-cs"/>
              </a:rPr>
              <a:t>gan</a:t>
            </a:r>
            <a:r>
              <a:rPr lang="en-GB" sz="3600" dirty="0">
                <a:latin typeface="Arial" charset="0"/>
                <a:cs typeface="+mj-cs"/>
              </a:rPr>
              <a:t> </a:t>
            </a:r>
            <a:r>
              <a:rPr lang="en-GB" sz="3600" dirty="0" err="1">
                <a:latin typeface="Arial" charset="0"/>
                <a:cs typeface="+mj-cs"/>
              </a:rPr>
              <a:t>dyst</a:t>
            </a:r>
            <a:r>
              <a:rPr lang="en-GB" sz="3600" dirty="0">
                <a:latin typeface="Arial" charset="0"/>
                <a:cs typeface="+mj-cs"/>
              </a:rPr>
              <a:t> </a:t>
            </a:r>
            <a:r>
              <a:rPr lang="en-GB" sz="3600" dirty="0" err="1">
                <a:latin typeface="Arial" charset="0"/>
                <a:cs typeface="+mj-cs"/>
              </a:rPr>
              <a:t>arbenigol</a:t>
            </a:r>
            <a:r>
              <a:rPr lang="en-GB" sz="3600" dirty="0">
                <a:latin typeface="Arial" charset="0"/>
                <a:cs typeface="+mj-cs"/>
              </a:rPr>
              <a:t/>
            </a:r>
            <a:br>
              <a:rPr lang="en-GB" sz="3600" dirty="0">
                <a:latin typeface="Arial" charset="0"/>
                <a:cs typeface="+mj-cs"/>
              </a:rPr>
            </a:br>
            <a:r>
              <a:rPr lang="en-GB" sz="3600" dirty="0">
                <a:latin typeface="Arial" charset="0"/>
                <a:cs typeface="+mj-cs"/>
              </a:rPr>
              <a:t>Expert witness evidence</a:t>
            </a:r>
          </a:p>
        </p:txBody>
      </p:sp>
      <p:sp>
        <p:nvSpPr>
          <p:cNvPr id="14339" name="Rectangle 5"/>
          <p:cNvSpPr>
            <a:spLocks noGrp="1" noChangeArrowheads="1"/>
          </p:cNvSpPr>
          <p:nvPr>
            <p:ph type="body" sz="half" idx="1"/>
          </p:nvPr>
        </p:nvSpPr>
        <p:spPr>
          <a:xfrm>
            <a:off x="179512" y="1412777"/>
            <a:ext cx="4176464" cy="4133056"/>
          </a:xfrm>
        </p:spPr>
        <p:txBody>
          <a:bodyPr>
            <a:noAutofit/>
          </a:bodyPr>
          <a:lstStyle/>
          <a:p>
            <a:pPr>
              <a:buNone/>
              <a:defRPr/>
            </a:pPr>
            <a:r>
              <a:rPr lang="en-GB" sz="1600" b="1" dirty="0" err="1">
                <a:latin typeface="Arial" charset="0"/>
                <a:cs typeface="+mn-cs"/>
              </a:rPr>
              <a:t>Rhan</a:t>
            </a:r>
            <a:r>
              <a:rPr lang="en-GB" sz="1600" b="1" dirty="0">
                <a:latin typeface="Arial" charset="0"/>
                <a:cs typeface="+mn-cs"/>
              </a:rPr>
              <a:t> </a:t>
            </a:r>
            <a:r>
              <a:rPr lang="en-GB" sz="1600" b="1" dirty="0" smtClean="0">
                <a:latin typeface="Arial" charset="0"/>
                <a:cs typeface="+mn-cs"/>
              </a:rPr>
              <a:t>7 </a:t>
            </a:r>
            <a:r>
              <a:rPr lang="en-GB" sz="1600" dirty="0" smtClean="0">
                <a:solidFill>
                  <a:srgbClr val="FF0000"/>
                </a:solidFill>
                <a:latin typeface="Arial" charset="0"/>
              </a:rPr>
              <a:t>(</a:t>
            </a:r>
            <a:r>
              <a:rPr lang="en-GB" sz="1600" dirty="0" err="1" smtClean="0">
                <a:solidFill>
                  <a:srgbClr val="FF0000"/>
                </a:solidFill>
                <a:latin typeface="Arial" charset="0"/>
              </a:rPr>
              <a:t>Tud</a:t>
            </a:r>
            <a:r>
              <a:rPr lang="en-GB" sz="1600" dirty="0">
                <a:solidFill>
                  <a:srgbClr val="FF0000"/>
                </a:solidFill>
                <a:latin typeface="Arial" charset="0"/>
              </a:rPr>
              <a:t>.</a:t>
            </a:r>
            <a:r>
              <a:rPr lang="en-GB" sz="1600" dirty="0" smtClean="0">
                <a:solidFill>
                  <a:srgbClr val="FF0000"/>
                </a:solidFill>
                <a:latin typeface="Arial" charset="0"/>
              </a:rPr>
              <a:t> 26) </a:t>
            </a:r>
            <a:endParaRPr lang="en-GB" sz="1600" b="1" dirty="0">
              <a:latin typeface="Arial" charset="0"/>
              <a:cs typeface="+mn-cs"/>
            </a:endParaRPr>
          </a:p>
          <a:p>
            <a:pPr eaLnBrk="1" hangingPunct="1">
              <a:buFontTx/>
              <a:buNone/>
              <a:defRPr/>
            </a:pPr>
            <a:r>
              <a:rPr lang="en-GB" sz="1600" dirty="0" err="1">
                <a:latin typeface="Arial" charset="0"/>
                <a:cs typeface="+mn-cs"/>
              </a:rPr>
              <a:t>Gweithio</a:t>
            </a:r>
            <a:r>
              <a:rPr lang="en-GB" sz="1600" dirty="0">
                <a:latin typeface="Arial" charset="0"/>
                <a:cs typeface="+mn-cs"/>
              </a:rPr>
              <a:t> </a:t>
            </a:r>
            <a:r>
              <a:rPr lang="en-GB" sz="1600" dirty="0" err="1">
                <a:latin typeface="Arial" charset="0"/>
                <a:cs typeface="+mn-cs"/>
              </a:rPr>
              <a:t>efo</a:t>
            </a:r>
            <a:r>
              <a:rPr lang="en-GB" sz="1600" dirty="0">
                <a:latin typeface="Arial" charset="0"/>
                <a:cs typeface="+mn-cs"/>
              </a:rPr>
              <a:t> mentor </a:t>
            </a:r>
            <a:r>
              <a:rPr lang="en-GB" sz="1600" dirty="0" err="1" smtClean="0">
                <a:latin typeface="Arial" charset="0"/>
                <a:cs typeface="+mn-cs"/>
              </a:rPr>
              <a:t>i</a:t>
            </a:r>
            <a:r>
              <a:rPr lang="en-GB" sz="1600" dirty="0" smtClean="0">
                <a:latin typeface="Arial" charset="0"/>
                <a:cs typeface="+mn-cs"/>
              </a:rPr>
              <a:t> </a:t>
            </a:r>
            <a:r>
              <a:rPr lang="en-GB" sz="1600" dirty="0" err="1" smtClean="0">
                <a:latin typeface="Arial" charset="0"/>
                <a:cs typeface="+mn-cs"/>
              </a:rPr>
              <a:t>adnabod</a:t>
            </a:r>
            <a:r>
              <a:rPr lang="en-GB" sz="1600" dirty="0" smtClean="0">
                <a:latin typeface="Arial" charset="0"/>
                <a:cs typeface="+mn-cs"/>
              </a:rPr>
              <a:t> </a:t>
            </a:r>
            <a:r>
              <a:rPr lang="en-GB" sz="1600" dirty="0" err="1">
                <a:latin typeface="Arial" charset="0"/>
                <a:cs typeface="+mn-cs"/>
              </a:rPr>
              <a:t>tystiolaeth</a:t>
            </a:r>
            <a:r>
              <a:rPr lang="en-GB" sz="1600" dirty="0">
                <a:latin typeface="Arial" charset="0"/>
                <a:cs typeface="+mn-cs"/>
              </a:rPr>
              <a:t> </a:t>
            </a:r>
            <a:r>
              <a:rPr lang="en-GB" sz="1600" dirty="0" smtClean="0">
                <a:latin typeface="Arial" charset="0"/>
                <a:cs typeface="+mn-cs"/>
              </a:rPr>
              <a:t>o: </a:t>
            </a:r>
            <a:endParaRPr lang="en-GB" sz="1600" dirty="0">
              <a:latin typeface="Arial" charset="0"/>
              <a:cs typeface="+mn-cs"/>
            </a:endParaRPr>
          </a:p>
          <a:p>
            <a:pPr eaLnBrk="1" hangingPunct="1">
              <a:defRPr/>
            </a:pPr>
            <a:r>
              <a:rPr lang="en-GB" sz="1600" dirty="0" err="1">
                <a:latin typeface="Arial" charset="0"/>
                <a:cs typeface="+mn-cs"/>
              </a:rPr>
              <a:t>Cofnodion</a:t>
            </a:r>
            <a:endParaRPr lang="en-GB" sz="1600" dirty="0">
              <a:latin typeface="Arial" charset="0"/>
              <a:cs typeface="+mn-cs"/>
            </a:endParaRPr>
          </a:p>
          <a:p>
            <a:pPr eaLnBrk="1" hangingPunct="1">
              <a:defRPr/>
            </a:pPr>
            <a:r>
              <a:rPr lang="en-GB" sz="1600" dirty="0" err="1">
                <a:latin typeface="Arial" charset="0"/>
                <a:cs typeface="+mn-cs"/>
              </a:rPr>
              <a:t>Dogfenau</a:t>
            </a:r>
            <a:r>
              <a:rPr lang="en-GB" sz="1600" dirty="0">
                <a:latin typeface="Arial" charset="0"/>
                <a:cs typeface="+mn-cs"/>
              </a:rPr>
              <a:t> </a:t>
            </a:r>
            <a:r>
              <a:rPr lang="en-GB" sz="1600" dirty="0" err="1">
                <a:latin typeface="Arial" charset="0"/>
                <a:cs typeface="+mn-cs"/>
              </a:rPr>
              <a:t>asesu</a:t>
            </a:r>
            <a:endParaRPr lang="en-GB" sz="1600" dirty="0">
              <a:latin typeface="Arial" charset="0"/>
              <a:cs typeface="+mn-cs"/>
            </a:endParaRPr>
          </a:p>
          <a:p>
            <a:pPr eaLnBrk="1" hangingPunct="1">
              <a:defRPr/>
            </a:pPr>
            <a:r>
              <a:rPr lang="en-GB" sz="1600" dirty="0" err="1">
                <a:latin typeface="Arial" charset="0"/>
                <a:cs typeface="+mn-cs"/>
              </a:rPr>
              <a:t>Llythyrau</a:t>
            </a:r>
            <a:r>
              <a:rPr lang="en-GB" sz="1600" dirty="0">
                <a:latin typeface="Arial" charset="0"/>
                <a:cs typeface="+mn-cs"/>
              </a:rPr>
              <a:t> </a:t>
            </a:r>
          </a:p>
          <a:p>
            <a:pPr eaLnBrk="1" hangingPunct="1">
              <a:defRPr/>
            </a:pPr>
            <a:r>
              <a:rPr lang="en-GB" sz="1600" dirty="0" err="1">
                <a:latin typeface="Arial" charset="0"/>
                <a:cs typeface="+mn-cs"/>
              </a:rPr>
              <a:t>Adroddiadau</a:t>
            </a:r>
            <a:endParaRPr lang="en-GB" sz="1600" dirty="0">
              <a:latin typeface="Arial" charset="0"/>
              <a:cs typeface="+mn-cs"/>
            </a:endParaRPr>
          </a:p>
          <a:p>
            <a:pPr eaLnBrk="1" hangingPunct="1">
              <a:defRPr/>
            </a:pPr>
            <a:r>
              <a:rPr lang="en-GB" sz="1600" dirty="0" err="1">
                <a:latin typeface="Arial" charset="0"/>
                <a:cs typeface="+mn-cs"/>
              </a:rPr>
              <a:t>Goruchwyliaeth</a:t>
            </a:r>
            <a:r>
              <a:rPr lang="en-GB" sz="1600" dirty="0">
                <a:latin typeface="Arial" charset="0"/>
                <a:cs typeface="+mn-cs"/>
              </a:rPr>
              <a:t> </a:t>
            </a:r>
            <a:r>
              <a:rPr lang="en-GB" sz="1600" dirty="0" err="1">
                <a:latin typeface="Arial" charset="0"/>
                <a:cs typeface="+mn-cs"/>
              </a:rPr>
              <a:t>ayb</a:t>
            </a:r>
            <a:endParaRPr lang="en-GB" sz="1600" dirty="0">
              <a:latin typeface="Arial" charset="0"/>
              <a:cs typeface="+mn-cs"/>
            </a:endParaRPr>
          </a:p>
          <a:p>
            <a:pPr eaLnBrk="1" hangingPunct="1">
              <a:defRPr/>
            </a:pPr>
            <a:r>
              <a:rPr lang="en-GB" sz="1600" dirty="0" err="1">
                <a:latin typeface="Arial" charset="0"/>
                <a:cs typeface="+mn-cs"/>
              </a:rPr>
              <a:t>Cyfarfodydd</a:t>
            </a:r>
            <a:r>
              <a:rPr lang="en-GB" sz="1600" dirty="0">
                <a:latin typeface="Arial" charset="0"/>
                <a:cs typeface="+mn-cs"/>
              </a:rPr>
              <a:t>/</a:t>
            </a:r>
            <a:r>
              <a:rPr lang="en-GB" sz="1600" dirty="0" err="1">
                <a:latin typeface="Arial" charset="0"/>
                <a:cs typeface="+mn-cs"/>
              </a:rPr>
              <a:t>arsylliad</a:t>
            </a:r>
            <a:endParaRPr lang="en-GB" sz="1600" dirty="0">
              <a:latin typeface="Arial" charset="0"/>
              <a:cs typeface="+mn-cs"/>
            </a:endParaRPr>
          </a:p>
          <a:p>
            <a:pPr eaLnBrk="1" hangingPunct="1">
              <a:defRPr/>
            </a:pPr>
            <a:endParaRPr lang="en-GB" sz="1600" dirty="0">
              <a:latin typeface="Arial" charset="0"/>
              <a:cs typeface="+mn-cs"/>
            </a:endParaRPr>
          </a:p>
          <a:p>
            <a:pPr>
              <a:defRPr/>
            </a:pPr>
            <a:r>
              <a:rPr lang="en-GB" sz="1600" b="1" dirty="0" smtClean="0">
                <a:latin typeface="Arial" charset="0"/>
              </a:rPr>
              <a:t>Dim </a:t>
            </a:r>
            <a:r>
              <a:rPr lang="en-GB" sz="1600" b="1" dirty="0" err="1" smtClean="0">
                <a:latin typeface="Arial" charset="0"/>
              </a:rPr>
              <a:t>angen</a:t>
            </a:r>
            <a:r>
              <a:rPr lang="en-GB" sz="1600" b="1" dirty="0" smtClean="0">
                <a:latin typeface="Arial" charset="0"/>
              </a:rPr>
              <a:t> </a:t>
            </a:r>
            <a:r>
              <a:rPr lang="en-GB" sz="1600" b="1" dirty="0" err="1" smtClean="0">
                <a:latin typeface="Arial" charset="0"/>
              </a:rPr>
              <a:t>tystiolaeth</a:t>
            </a:r>
            <a:r>
              <a:rPr lang="en-GB" sz="1600" b="1" dirty="0" smtClean="0">
                <a:latin typeface="Arial" charset="0"/>
              </a:rPr>
              <a:t> </a:t>
            </a:r>
            <a:r>
              <a:rPr lang="en-GB" sz="1600" b="1" dirty="0" err="1" smtClean="0">
                <a:latin typeface="Arial" charset="0"/>
              </a:rPr>
              <a:t>ddogfennol</a:t>
            </a:r>
            <a:r>
              <a:rPr lang="en-GB" sz="1600" b="1" dirty="0" smtClean="0">
                <a:latin typeface="Arial" charset="0"/>
              </a:rPr>
              <a:t> </a:t>
            </a:r>
            <a:r>
              <a:rPr lang="en-GB" sz="1600" b="1" dirty="0" err="1" smtClean="0">
                <a:latin typeface="Arial" charset="0"/>
              </a:rPr>
              <a:t>yma</a:t>
            </a:r>
            <a:endParaRPr lang="en-GB" sz="1600" b="1" dirty="0">
              <a:latin typeface="Arial" charset="0"/>
            </a:endParaRPr>
          </a:p>
          <a:p>
            <a:pPr>
              <a:defRPr/>
            </a:pPr>
            <a:r>
              <a:rPr lang="en-GB" sz="1600" b="1" dirty="0" err="1" smtClean="0">
                <a:latin typeface="Arial" charset="0"/>
              </a:rPr>
              <a:t>Rhaid</a:t>
            </a:r>
            <a:r>
              <a:rPr lang="en-GB" sz="1600" b="1" dirty="0" smtClean="0">
                <a:latin typeface="Arial" charset="0"/>
              </a:rPr>
              <a:t> </a:t>
            </a:r>
            <a:r>
              <a:rPr lang="en-GB" sz="1600" b="1" dirty="0" err="1" smtClean="0">
                <a:latin typeface="Arial" charset="0"/>
              </a:rPr>
              <a:t>cynnwys</a:t>
            </a:r>
            <a:r>
              <a:rPr lang="en-GB" sz="1600" b="1" dirty="0" smtClean="0">
                <a:latin typeface="Arial" charset="0"/>
              </a:rPr>
              <a:t> </a:t>
            </a:r>
            <a:r>
              <a:rPr lang="en-GB" sz="1600" b="1" dirty="0" err="1" smtClean="0">
                <a:latin typeface="Arial" charset="0"/>
              </a:rPr>
              <a:t>llofnod</a:t>
            </a:r>
            <a:r>
              <a:rPr lang="en-GB" sz="1600" b="1" dirty="0" smtClean="0">
                <a:latin typeface="Arial" charset="0"/>
              </a:rPr>
              <a:t> </a:t>
            </a:r>
            <a:r>
              <a:rPr lang="en-GB" sz="1600" b="1" dirty="0" err="1" smtClean="0">
                <a:latin typeface="Arial" charset="0"/>
              </a:rPr>
              <a:t>tyst</a:t>
            </a:r>
            <a:r>
              <a:rPr lang="en-GB" sz="1600" b="1" dirty="0" smtClean="0">
                <a:latin typeface="Arial" charset="0"/>
              </a:rPr>
              <a:t> </a:t>
            </a:r>
            <a:r>
              <a:rPr lang="en-GB" sz="1600" b="1" dirty="0" err="1" smtClean="0">
                <a:latin typeface="Arial" charset="0"/>
              </a:rPr>
              <a:t>arbenigol</a:t>
            </a:r>
            <a:endParaRPr lang="en-GB" sz="1600" b="1" dirty="0">
              <a:latin typeface="Arial" charset="0"/>
            </a:endParaRPr>
          </a:p>
        </p:txBody>
      </p:sp>
      <p:sp>
        <p:nvSpPr>
          <p:cNvPr id="14340" name="Rectangle 6"/>
          <p:cNvSpPr>
            <a:spLocks noGrp="1" noChangeArrowheads="1"/>
          </p:cNvSpPr>
          <p:nvPr>
            <p:ph type="body" sz="half" idx="2"/>
          </p:nvPr>
        </p:nvSpPr>
        <p:spPr>
          <a:xfrm>
            <a:off x="4648200" y="1412776"/>
            <a:ext cx="4495800" cy="4205064"/>
          </a:xfrm>
        </p:spPr>
        <p:txBody>
          <a:bodyPr>
            <a:noAutofit/>
          </a:bodyPr>
          <a:lstStyle/>
          <a:p>
            <a:pPr>
              <a:buNone/>
              <a:defRPr/>
            </a:pPr>
            <a:r>
              <a:rPr lang="en-GB" sz="1600" b="1" dirty="0">
                <a:latin typeface="Arial" charset="0"/>
                <a:cs typeface="+mn-cs"/>
              </a:rPr>
              <a:t>Section </a:t>
            </a:r>
            <a:r>
              <a:rPr lang="en-GB" sz="1600" b="1" dirty="0" smtClean="0">
                <a:latin typeface="Arial" charset="0"/>
                <a:cs typeface="+mn-cs"/>
              </a:rPr>
              <a:t>7 </a:t>
            </a:r>
            <a:r>
              <a:rPr lang="en-GB" sz="1600" dirty="0">
                <a:solidFill>
                  <a:srgbClr val="FF0000"/>
                </a:solidFill>
                <a:latin typeface="Arial" charset="0"/>
              </a:rPr>
              <a:t>(Page </a:t>
            </a:r>
            <a:r>
              <a:rPr lang="en-GB" sz="1600" dirty="0" smtClean="0">
                <a:solidFill>
                  <a:srgbClr val="FF0000"/>
                </a:solidFill>
                <a:latin typeface="Arial" charset="0"/>
              </a:rPr>
              <a:t>26) </a:t>
            </a:r>
            <a:endParaRPr lang="en-GB" sz="1600" b="1" dirty="0">
              <a:latin typeface="Arial" charset="0"/>
              <a:cs typeface="+mn-cs"/>
            </a:endParaRPr>
          </a:p>
          <a:p>
            <a:pPr eaLnBrk="1" hangingPunct="1">
              <a:buFontTx/>
              <a:buNone/>
              <a:defRPr/>
            </a:pPr>
            <a:r>
              <a:rPr lang="en-GB" sz="1600" dirty="0">
                <a:latin typeface="Arial" charset="0"/>
                <a:cs typeface="+mn-cs"/>
              </a:rPr>
              <a:t>Work with mentor to identify evidence </a:t>
            </a:r>
            <a:r>
              <a:rPr lang="en-GB" sz="1600" dirty="0" smtClean="0">
                <a:latin typeface="Arial" charset="0"/>
                <a:cs typeface="+mn-cs"/>
              </a:rPr>
              <a:t>from: </a:t>
            </a:r>
            <a:endParaRPr lang="en-GB" sz="1600" dirty="0">
              <a:latin typeface="Arial" charset="0"/>
              <a:cs typeface="+mn-cs"/>
            </a:endParaRPr>
          </a:p>
          <a:p>
            <a:pPr eaLnBrk="1" hangingPunct="1">
              <a:defRPr/>
            </a:pPr>
            <a:r>
              <a:rPr lang="en-GB" sz="1600" dirty="0">
                <a:latin typeface="Arial" charset="0"/>
                <a:cs typeface="+mn-cs"/>
              </a:rPr>
              <a:t>Records</a:t>
            </a:r>
          </a:p>
          <a:p>
            <a:pPr eaLnBrk="1" hangingPunct="1">
              <a:defRPr/>
            </a:pPr>
            <a:r>
              <a:rPr lang="en-GB" sz="1600" dirty="0">
                <a:latin typeface="Arial" charset="0"/>
                <a:cs typeface="+mn-cs"/>
              </a:rPr>
              <a:t>Assessment documents </a:t>
            </a:r>
          </a:p>
          <a:p>
            <a:pPr eaLnBrk="1" hangingPunct="1">
              <a:defRPr/>
            </a:pPr>
            <a:r>
              <a:rPr lang="en-GB" sz="1600" dirty="0">
                <a:latin typeface="Arial" charset="0"/>
                <a:cs typeface="+mn-cs"/>
              </a:rPr>
              <a:t>Correspondence</a:t>
            </a:r>
          </a:p>
          <a:p>
            <a:pPr eaLnBrk="1" hangingPunct="1">
              <a:defRPr/>
            </a:pPr>
            <a:r>
              <a:rPr lang="en-GB" sz="1600" dirty="0">
                <a:latin typeface="Arial" charset="0"/>
                <a:cs typeface="+mn-cs"/>
              </a:rPr>
              <a:t>Reports</a:t>
            </a:r>
          </a:p>
          <a:p>
            <a:pPr eaLnBrk="1" hangingPunct="1">
              <a:defRPr/>
            </a:pPr>
            <a:r>
              <a:rPr lang="en-GB" sz="1600" dirty="0">
                <a:latin typeface="Arial" charset="0"/>
                <a:cs typeface="+mn-cs"/>
              </a:rPr>
              <a:t>Supervision </a:t>
            </a:r>
            <a:r>
              <a:rPr lang="en-GB" sz="1600" dirty="0" err="1">
                <a:latin typeface="Arial" charset="0"/>
                <a:cs typeface="+mn-cs"/>
              </a:rPr>
              <a:t>etc</a:t>
            </a:r>
            <a:endParaRPr lang="en-GB" sz="1600" dirty="0">
              <a:latin typeface="Arial" charset="0"/>
              <a:cs typeface="+mn-cs"/>
            </a:endParaRPr>
          </a:p>
          <a:p>
            <a:pPr eaLnBrk="1" hangingPunct="1">
              <a:defRPr/>
            </a:pPr>
            <a:r>
              <a:rPr lang="en-GB" sz="1600" dirty="0">
                <a:latin typeface="Arial" charset="0"/>
                <a:cs typeface="+mn-cs"/>
              </a:rPr>
              <a:t>Meetings/observation </a:t>
            </a:r>
          </a:p>
          <a:p>
            <a:pPr eaLnBrk="1" hangingPunct="1">
              <a:buFontTx/>
              <a:buNone/>
              <a:defRPr/>
            </a:pPr>
            <a:endParaRPr lang="en-GB" sz="1600" dirty="0" smtClean="0">
              <a:latin typeface="Arial" charset="0"/>
            </a:endParaRPr>
          </a:p>
          <a:p>
            <a:pPr>
              <a:defRPr/>
            </a:pPr>
            <a:r>
              <a:rPr lang="en-GB" sz="1600" b="1" dirty="0" smtClean="0">
                <a:latin typeface="Arial" charset="0"/>
              </a:rPr>
              <a:t>No actual documentation as evidence required.</a:t>
            </a:r>
          </a:p>
          <a:p>
            <a:pPr>
              <a:defRPr/>
            </a:pPr>
            <a:r>
              <a:rPr lang="en-GB" sz="1600" b="1" dirty="0" smtClean="0">
                <a:latin typeface="Arial" charset="0"/>
              </a:rPr>
              <a:t>Expert witness verification signature must be included.   </a:t>
            </a:r>
            <a:endParaRPr lang="en-GB" sz="1600" b="1" dirty="0">
              <a:latin typeface="Arial" charset="0"/>
            </a:endParaRPr>
          </a:p>
        </p:txBody>
      </p:sp>
    </p:spTree>
    <p:extLst>
      <p:ext uri="{BB962C8B-B14F-4D97-AF65-F5344CB8AC3E}">
        <p14:creationId xmlns:p14="http://schemas.microsoft.com/office/powerpoint/2010/main" val="8081973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1425575"/>
          </a:xfrm>
        </p:spPr>
        <p:txBody>
          <a:bodyPr>
            <a:normAutofit fontScale="90000"/>
          </a:bodyPr>
          <a:lstStyle/>
          <a:p>
            <a:pPr eaLnBrk="1" hangingPunct="1">
              <a:defRPr/>
            </a:pPr>
            <a:r>
              <a:rPr lang="en-GB" dirty="0" err="1">
                <a:latin typeface="Arial" charset="0"/>
                <a:cs typeface="+mj-cs"/>
              </a:rPr>
              <a:t>Llofnodion</a:t>
            </a:r>
            <a:r>
              <a:rPr lang="en-GB" dirty="0">
                <a:latin typeface="Arial" charset="0"/>
                <a:cs typeface="+mj-cs"/>
              </a:rPr>
              <a:t> </a:t>
            </a:r>
            <a:r>
              <a:rPr lang="en-GB" dirty="0" err="1">
                <a:latin typeface="Arial" charset="0"/>
                <a:cs typeface="+mj-cs"/>
              </a:rPr>
              <a:t>tystion</a:t>
            </a:r>
            <a:r>
              <a:rPr lang="en-GB" dirty="0">
                <a:latin typeface="Arial" charset="0"/>
                <a:cs typeface="+mj-cs"/>
              </a:rPr>
              <a:t> </a:t>
            </a:r>
            <a:r>
              <a:rPr lang="en-GB" dirty="0" err="1">
                <a:latin typeface="Arial" charset="0"/>
                <a:cs typeface="+mj-cs"/>
              </a:rPr>
              <a:t>arbenigol</a:t>
            </a:r>
            <a:r>
              <a:rPr lang="en-GB" dirty="0">
                <a:latin typeface="Arial" charset="0"/>
                <a:cs typeface="+mj-cs"/>
              </a:rPr>
              <a:t/>
            </a:r>
            <a:br>
              <a:rPr lang="en-GB" dirty="0">
                <a:latin typeface="Arial" charset="0"/>
                <a:cs typeface="+mj-cs"/>
              </a:rPr>
            </a:br>
            <a:r>
              <a:rPr lang="en-GB" dirty="0">
                <a:latin typeface="Arial" charset="0"/>
                <a:cs typeface="+mj-cs"/>
              </a:rPr>
              <a:t>Expert witness signatures</a:t>
            </a:r>
          </a:p>
        </p:txBody>
      </p:sp>
      <p:sp>
        <p:nvSpPr>
          <p:cNvPr id="15363" name="Content Placeholder 2"/>
          <p:cNvSpPr>
            <a:spLocks noGrp="1"/>
          </p:cNvSpPr>
          <p:nvPr>
            <p:ph sz="half" idx="1"/>
          </p:nvPr>
        </p:nvSpPr>
        <p:spPr>
          <a:xfrm>
            <a:off x="457200" y="1772815"/>
            <a:ext cx="4038600" cy="3528393"/>
          </a:xfrm>
        </p:spPr>
        <p:txBody>
          <a:bodyPr>
            <a:normAutofit/>
          </a:bodyPr>
          <a:lstStyle/>
          <a:p>
            <a:pPr marL="0" indent="0" eaLnBrk="1" hangingPunct="1">
              <a:buFontTx/>
              <a:buNone/>
              <a:defRPr/>
            </a:pPr>
            <a:r>
              <a:rPr lang="en-GB" sz="2400" dirty="0" err="1" smtClean="0">
                <a:latin typeface="Arial" charset="0"/>
                <a:cs typeface="+mn-cs"/>
              </a:rPr>
              <a:t>Rhaid</a:t>
            </a:r>
            <a:r>
              <a:rPr lang="en-GB" sz="2400" dirty="0" smtClean="0">
                <a:latin typeface="Arial" charset="0"/>
                <a:cs typeface="+mn-cs"/>
              </a:rPr>
              <a:t> </a:t>
            </a:r>
            <a:r>
              <a:rPr lang="en-GB" sz="2400" dirty="0" err="1" smtClean="0">
                <a:latin typeface="Arial" charset="0"/>
                <a:cs typeface="+mn-cs"/>
              </a:rPr>
              <a:t>cyflwyno</a:t>
            </a:r>
            <a:r>
              <a:rPr lang="en-GB" sz="2400" dirty="0" smtClean="0">
                <a:latin typeface="Arial" charset="0"/>
                <a:cs typeface="+mn-cs"/>
              </a:rPr>
              <a:t> </a:t>
            </a:r>
            <a:r>
              <a:rPr lang="en-GB" sz="2400" dirty="0" err="1">
                <a:latin typeface="Arial" charset="0"/>
                <a:cs typeface="+mn-cs"/>
              </a:rPr>
              <a:t>llofnodion</a:t>
            </a:r>
            <a:r>
              <a:rPr lang="en-GB" sz="2400" dirty="0">
                <a:latin typeface="Arial" charset="0"/>
                <a:cs typeface="+mn-cs"/>
              </a:rPr>
              <a:t> </a:t>
            </a:r>
            <a:r>
              <a:rPr lang="en-GB" sz="2400" dirty="0" err="1">
                <a:latin typeface="Arial" charset="0"/>
                <a:cs typeface="+mn-cs"/>
              </a:rPr>
              <a:t>yn</a:t>
            </a:r>
            <a:r>
              <a:rPr lang="en-GB" sz="2400" dirty="0">
                <a:latin typeface="Arial" charset="0"/>
                <a:cs typeface="+mn-cs"/>
              </a:rPr>
              <a:t> </a:t>
            </a:r>
            <a:r>
              <a:rPr lang="en-GB" sz="2400" dirty="0" err="1">
                <a:latin typeface="Arial" charset="0"/>
                <a:cs typeface="+mn-cs"/>
              </a:rPr>
              <a:t>ysgrifenedig</a:t>
            </a:r>
            <a:r>
              <a:rPr lang="en-GB" sz="2400" dirty="0">
                <a:latin typeface="Arial" charset="0"/>
                <a:cs typeface="+mn-cs"/>
              </a:rPr>
              <a:t> </a:t>
            </a:r>
            <a:r>
              <a:rPr lang="en-GB" sz="2400" dirty="0" err="1" smtClean="0">
                <a:latin typeface="Arial" charset="0"/>
                <a:cs typeface="+mn-cs"/>
              </a:rPr>
              <a:t>yn</a:t>
            </a:r>
            <a:r>
              <a:rPr lang="en-GB" sz="2400" dirty="0" smtClean="0">
                <a:latin typeface="Arial" charset="0"/>
                <a:cs typeface="+mn-cs"/>
              </a:rPr>
              <a:t> y </a:t>
            </a:r>
            <a:r>
              <a:rPr lang="en-GB" sz="2400" dirty="0" err="1">
                <a:latin typeface="Arial" charset="0"/>
                <a:cs typeface="+mn-cs"/>
              </a:rPr>
              <a:t>portffolio</a:t>
            </a:r>
            <a:r>
              <a:rPr lang="en-GB" sz="2400" dirty="0">
                <a:latin typeface="Arial" charset="0"/>
                <a:cs typeface="+mn-cs"/>
              </a:rPr>
              <a:t> </a:t>
            </a:r>
            <a:r>
              <a:rPr lang="en-GB" sz="2400" dirty="0" err="1">
                <a:latin typeface="Arial" charset="0"/>
                <a:cs typeface="+mn-cs"/>
              </a:rPr>
              <a:t>copi</a:t>
            </a:r>
            <a:r>
              <a:rPr lang="en-GB" sz="2400" dirty="0">
                <a:latin typeface="Arial" charset="0"/>
                <a:cs typeface="+mn-cs"/>
              </a:rPr>
              <a:t> </a:t>
            </a:r>
            <a:r>
              <a:rPr lang="en-GB" sz="2400" dirty="0" err="1" smtClean="0">
                <a:latin typeface="Arial" charset="0"/>
                <a:cs typeface="+mn-cs"/>
              </a:rPr>
              <a:t>caled</a:t>
            </a:r>
            <a:r>
              <a:rPr lang="en-GB" sz="2400" dirty="0" smtClean="0">
                <a:latin typeface="Arial" charset="0"/>
                <a:cs typeface="+mn-cs"/>
              </a:rPr>
              <a:t>. </a:t>
            </a:r>
          </a:p>
          <a:p>
            <a:pPr marL="0" indent="0">
              <a:buNone/>
              <a:defRPr/>
            </a:pPr>
            <a:endParaRPr lang="en-GB" sz="1100" dirty="0" smtClean="0">
              <a:latin typeface="Arial" charset="0"/>
            </a:endParaRPr>
          </a:p>
          <a:p>
            <a:pPr marL="0" indent="0">
              <a:buNone/>
              <a:defRPr/>
            </a:pPr>
            <a:r>
              <a:rPr lang="en-GB" sz="2400" dirty="0" smtClean="0">
                <a:latin typeface="Arial" charset="0"/>
              </a:rPr>
              <a:t>Mae </a:t>
            </a:r>
            <a:r>
              <a:rPr lang="en-GB" sz="2400" dirty="0" err="1" smtClean="0">
                <a:latin typeface="Arial" charset="0"/>
              </a:rPr>
              <a:t>a</a:t>
            </a:r>
            <a:r>
              <a:rPr lang="en-GB" sz="2400" dirty="0" err="1" smtClean="0">
                <a:latin typeface="Arial" charset="0"/>
                <a:cs typeface="+mn-cs"/>
              </a:rPr>
              <a:t>ngen</a:t>
            </a:r>
            <a:r>
              <a:rPr lang="en-GB" sz="2400" dirty="0" smtClean="0">
                <a:latin typeface="Arial" charset="0"/>
                <a:cs typeface="+mn-cs"/>
              </a:rPr>
              <a:t> </a:t>
            </a:r>
            <a:r>
              <a:rPr lang="en-GB" sz="2400" dirty="0" err="1" smtClean="0">
                <a:latin typeface="Arial" charset="0"/>
                <a:cs typeface="+mn-cs"/>
              </a:rPr>
              <a:t>cynnwys</a:t>
            </a:r>
            <a:r>
              <a:rPr lang="en-GB" sz="2400" dirty="0" smtClean="0">
                <a:latin typeface="Arial" charset="0"/>
                <a:cs typeface="+mn-cs"/>
              </a:rPr>
              <a:t> </a:t>
            </a:r>
            <a:r>
              <a:rPr lang="en-GB" sz="2400" dirty="0" err="1" smtClean="0">
                <a:latin typeface="Arial" charset="0"/>
                <a:cs typeface="+mn-cs"/>
              </a:rPr>
              <a:t>manylion</a:t>
            </a:r>
            <a:r>
              <a:rPr lang="en-GB" sz="2400" dirty="0" smtClean="0">
                <a:latin typeface="Arial" charset="0"/>
                <a:cs typeface="+mn-cs"/>
              </a:rPr>
              <a:t> y </a:t>
            </a:r>
            <a:r>
              <a:rPr lang="en-GB" sz="2400" dirty="0" err="1" smtClean="0">
                <a:latin typeface="Arial" charset="0"/>
                <a:cs typeface="+mn-cs"/>
              </a:rPr>
              <a:t>tystion</a:t>
            </a:r>
            <a:r>
              <a:rPr lang="en-GB" sz="2400" dirty="0" smtClean="0">
                <a:latin typeface="Arial" charset="0"/>
                <a:cs typeface="+mn-cs"/>
              </a:rPr>
              <a:t> </a:t>
            </a:r>
            <a:r>
              <a:rPr lang="en-GB" sz="2400" dirty="0" err="1" smtClean="0">
                <a:latin typeface="Arial" charset="0"/>
                <a:cs typeface="+mn-cs"/>
              </a:rPr>
              <a:t>yn</a:t>
            </a:r>
            <a:r>
              <a:rPr lang="en-GB" sz="2400" dirty="0" smtClean="0">
                <a:latin typeface="Arial" charset="0"/>
                <a:cs typeface="+mn-cs"/>
              </a:rPr>
              <a:t> </a:t>
            </a:r>
            <a:r>
              <a:rPr lang="en-GB" sz="2400" dirty="0" err="1" smtClean="0">
                <a:latin typeface="Arial" charset="0"/>
                <a:cs typeface="+mn-cs"/>
              </a:rPr>
              <a:t>rhan</a:t>
            </a:r>
            <a:r>
              <a:rPr lang="en-GB" sz="2400" dirty="0" smtClean="0">
                <a:latin typeface="Arial" charset="0"/>
                <a:cs typeface="+mn-cs"/>
              </a:rPr>
              <a:t> 10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40) </a:t>
            </a:r>
            <a:r>
              <a:rPr lang="en-GB" sz="2400" dirty="0" err="1" smtClean="0">
                <a:latin typeface="Arial" charset="0"/>
                <a:cs typeface="+mn-cs"/>
              </a:rPr>
              <a:t>o’r</a:t>
            </a:r>
            <a:r>
              <a:rPr lang="en-GB" sz="2400" dirty="0" smtClean="0">
                <a:latin typeface="Arial" charset="0"/>
                <a:cs typeface="+mn-cs"/>
              </a:rPr>
              <a:t> </a:t>
            </a:r>
            <a:r>
              <a:rPr lang="en-GB" sz="2400" dirty="0" err="1" smtClean="0">
                <a:latin typeface="Arial" charset="0"/>
                <a:cs typeface="+mn-cs"/>
              </a:rPr>
              <a:t>portffolio</a:t>
            </a:r>
            <a:r>
              <a:rPr lang="en-GB" sz="2400" dirty="0" smtClean="0">
                <a:latin typeface="Arial" charset="0"/>
                <a:cs typeface="+mn-cs"/>
              </a:rPr>
              <a:t>. </a:t>
            </a:r>
            <a:endParaRPr lang="en-GB" sz="2400" dirty="0">
              <a:latin typeface="Arial" charset="0"/>
              <a:cs typeface="+mn-cs"/>
            </a:endParaRPr>
          </a:p>
        </p:txBody>
      </p:sp>
      <p:sp>
        <p:nvSpPr>
          <p:cNvPr id="15364" name="Content Placeholder 3"/>
          <p:cNvSpPr>
            <a:spLocks noGrp="1"/>
          </p:cNvSpPr>
          <p:nvPr>
            <p:ph sz="half" idx="2"/>
          </p:nvPr>
        </p:nvSpPr>
        <p:spPr>
          <a:xfrm>
            <a:off x="4648200" y="1772816"/>
            <a:ext cx="4038600" cy="3456384"/>
          </a:xfrm>
        </p:spPr>
        <p:txBody>
          <a:bodyPr>
            <a:normAutofit/>
          </a:bodyPr>
          <a:lstStyle/>
          <a:p>
            <a:pPr marL="0" indent="0">
              <a:buNone/>
              <a:defRPr/>
            </a:pPr>
            <a:r>
              <a:rPr lang="en-GB" sz="2400" dirty="0" smtClean="0">
                <a:latin typeface="Arial" charset="0"/>
                <a:cs typeface="+mn-cs"/>
              </a:rPr>
              <a:t>Witness signatures must be </a:t>
            </a:r>
            <a:r>
              <a:rPr lang="en-GB" sz="2400" dirty="0" smtClean="0">
                <a:latin typeface="Arial" charset="0"/>
              </a:rPr>
              <a:t>included </a:t>
            </a:r>
            <a:r>
              <a:rPr lang="en-GB" sz="2400" dirty="0" smtClean="0">
                <a:latin typeface="Arial" charset="0"/>
                <a:cs typeface="+mn-cs"/>
              </a:rPr>
              <a:t>in the hard copy.</a:t>
            </a:r>
            <a:endParaRPr lang="en-GB" sz="2400" dirty="0">
              <a:latin typeface="Arial" charset="0"/>
              <a:cs typeface="+mn-cs"/>
            </a:endParaRPr>
          </a:p>
          <a:p>
            <a:pPr marL="0" indent="0">
              <a:buNone/>
              <a:defRPr/>
            </a:pPr>
            <a:endParaRPr lang="en-GB" sz="2400" dirty="0" smtClean="0">
              <a:latin typeface="Arial" charset="0"/>
              <a:cs typeface="+mn-cs"/>
            </a:endParaRPr>
          </a:p>
          <a:p>
            <a:pPr marL="0" indent="0">
              <a:buNone/>
              <a:defRPr/>
            </a:pPr>
            <a:r>
              <a:rPr lang="en-GB" sz="2400" dirty="0" smtClean="0">
                <a:latin typeface="Arial" charset="0"/>
                <a:cs typeface="+mn-cs"/>
              </a:rPr>
              <a:t>Witness </a:t>
            </a:r>
            <a:r>
              <a:rPr lang="en-GB" sz="2400" dirty="0">
                <a:latin typeface="Arial" charset="0"/>
                <a:cs typeface="+mn-cs"/>
              </a:rPr>
              <a:t>details </a:t>
            </a:r>
            <a:r>
              <a:rPr lang="en-GB" sz="2400" dirty="0" smtClean="0">
                <a:latin typeface="Arial" charset="0"/>
                <a:cs typeface="+mn-cs"/>
              </a:rPr>
              <a:t>must </a:t>
            </a:r>
            <a:r>
              <a:rPr lang="en-GB" sz="2400" dirty="0">
                <a:latin typeface="Arial" charset="0"/>
                <a:cs typeface="+mn-cs"/>
              </a:rPr>
              <a:t>be included in section </a:t>
            </a:r>
            <a:r>
              <a:rPr lang="en-GB" sz="2400" dirty="0" smtClean="0">
                <a:latin typeface="Arial" charset="0"/>
                <a:cs typeface="+mn-cs"/>
              </a:rPr>
              <a:t>10 </a:t>
            </a:r>
            <a:r>
              <a:rPr lang="en-GB" sz="2400" dirty="0" smtClean="0">
                <a:solidFill>
                  <a:srgbClr val="FF0000"/>
                </a:solidFill>
                <a:latin typeface="Arial" charset="0"/>
              </a:rPr>
              <a:t>(Page 40) </a:t>
            </a:r>
            <a:r>
              <a:rPr lang="en-GB" sz="2400" dirty="0" smtClean="0">
                <a:latin typeface="Arial" charset="0"/>
                <a:cs typeface="+mn-cs"/>
              </a:rPr>
              <a:t>of </a:t>
            </a:r>
            <a:r>
              <a:rPr lang="en-GB" sz="2400" dirty="0">
                <a:latin typeface="Arial" charset="0"/>
                <a:cs typeface="+mn-cs"/>
              </a:rPr>
              <a:t>the </a:t>
            </a:r>
            <a:r>
              <a:rPr lang="en-GB" sz="2400" dirty="0" smtClean="0">
                <a:latin typeface="Arial" charset="0"/>
                <a:cs typeface="+mn-cs"/>
              </a:rPr>
              <a:t>portfolio.</a:t>
            </a:r>
            <a:endParaRPr lang="en-GB" sz="2400" dirty="0">
              <a:latin typeface="Arial" charset="0"/>
              <a:cs typeface="+mn-cs"/>
            </a:endParaRPr>
          </a:p>
        </p:txBody>
      </p:sp>
    </p:spTree>
    <p:extLst>
      <p:ext uri="{BB962C8B-B14F-4D97-AF65-F5344CB8AC3E}">
        <p14:creationId xmlns:p14="http://schemas.microsoft.com/office/powerpoint/2010/main" val="26396079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1138137"/>
          </a:xfrm>
        </p:spPr>
        <p:txBody>
          <a:bodyPr>
            <a:normAutofit fontScale="90000"/>
          </a:bodyPr>
          <a:lstStyle/>
          <a:p>
            <a:pPr eaLnBrk="1" hangingPunct="1">
              <a:defRPr/>
            </a:pPr>
            <a:r>
              <a:rPr lang="en-GB" sz="3600" dirty="0" err="1">
                <a:latin typeface="Arial" charset="0"/>
                <a:cs typeface="+mj-cs"/>
              </a:rPr>
              <a:t>Adolygiad</a:t>
            </a:r>
            <a:r>
              <a:rPr lang="en-GB" sz="3600" dirty="0">
                <a:latin typeface="Arial" charset="0"/>
                <a:cs typeface="+mj-cs"/>
              </a:rPr>
              <a:t> </a:t>
            </a:r>
            <a:r>
              <a:rPr lang="en-GB" sz="3600" dirty="0" err="1">
                <a:latin typeface="Arial" charset="0"/>
                <a:cs typeface="+mj-cs"/>
              </a:rPr>
              <a:t>Datblygiadol</a:t>
            </a:r>
            <a:r>
              <a:rPr lang="en-GB" sz="3600" dirty="0">
                <a:latin typeface="Arial" charset="0"/>
                <a:cs typeface="+mj-cs"/>
              </a:rPr>
              <a:t/>
            </a:r>
            <a:br>
              <a:rPr lang="en-GB" sz="3600" dirty="0">
                <a:latin typeface="Arial" charset="0"/>
                <a:cs typeface="+mj-cs"/>
              </a:rPr>
            </a:br>
            <a:r>
              <a:rPr lang="en-GB" sz="3600" dirty="0">
                <a:latin typeface="Arial" charset="0"/>
                <a:cs typeface="+mj-cs"/>
              </a:rPr>
              <a:t>Developmental Review</a:t>
            </a:r>
          </a:p>
        </p:txBody>
      </p:sp>
      <p:sp>
        <p:nvSpPr>
          <p:cNvPr id="16387" name="Rectangle 5"/>
          <p:cNvSpPr>
            <a:spLocks noGrp="1" noChangeArrowheads="1"/>
          </p:cNvSpPr>
          <p:nvPr>
            <p:ph type="body" sz="half" idx="1"/>
          </p:nvPr>
        </p:nvSpPr>
        <p:spPr>
          <a:xfrm>
            <a:off x="251520" y="1600201"/>
            <a:ext cx="4104456" cy="3989040"/>
          </a:xfrm>
        </p:spPr>
        <p:txBody>
          <a:bodyPr/>
          <a:lstStyle/>
          <a:p>
            <a:pPr>
              <a:buNone/>
              <a:defRPr/>
            </a:pPr>
            <a:r>
              <a:rPr lang="en-GB" sz="2400" b="1" dirty="0" err="1">
                <a:latin typeface="Arial" charset="0"/>
                <a:cs typeface="+mn-cs"/>
              </a:rPr>
              <a:t>Rhan</a:t>
            </a:r>
            <a:r>
              <a:rPr lang="en-GB" sz="2400" b="1" dirty="0">
                <a:latin typeface="Arial" charset="0"/>
                <a:cs typeface="+mn-cs"/>
              </a:rPr>
              <a:t> </a:t>
            </a:r>
            <a:r>
              <a:rPr lang="en-GB" sz="2400" b="1" dirty="0" smtClean="0">
                <a:latin typeface="Arial" charset="0"/>
                <a:cs typeface="+mn-cs"/>
              </a:rPr>
              <a:t>8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a:t>
            </a:r>
            <a:r>
              <a:rPr lang="en-GB" sz="2400" dirty="0" smtClean="0">
                <a:solidFill>
                  <a:srgbClr val="FF0000"/>
                </a:solidFill>
                <a:latin typeface="Arial" charset="0"/>
              </a:rPr>
              <a:t>34) </a:t>
            </a:r>
            <a:endParaRPr lang="en-GB" sz="2400" b="1" dirty="0">
              <a:latin typeface="Arial" charset="0"/>
              <a:cs typeface="+mn-cs"/>
            </a:endParaRPr>
          </a:p>
          <a:p>
            <a:pPr eaLnBrk="1" hangingPunct="1">
              <a:defRPr/>
            </a:pPr>
            <a:r>
              <a:rPr lang="en-GB" sz="2400" dirty="0" smtClean="0">
                <a:latin typeface="Arial" charset="0"/>
                <a:cs typeface="+mn-cs"/>
              </a:rPr>
              <a:t>300 </a:t>
            </a:r>
            <a:r>
              <a:rPr lang="en-GB" sz="2400" dirty="0" err="1">
                <a:latin typeface="Arial" charset="0"/>
                <a:cs typeface="+mn-cs"/>
              </a:rPr>
              <a:t>gair</a:t>
            </a:r>
            <a:r>
              <a:rPr lang="en-GB" sz="2400" dirty="0">
                <a:latin typeface="Arial" charset="0"/>
                <a:cs typeface="+mn-cs"/>
              </a:rPr>
              <a:t> </a:t>
            </a:r>
            <a:r>
              <a:rPr lang="en-GB" sz="2400" dirty="0" err="1">
                <a:latin typeface="Arial" charset="0"/>
                <a:cs typeface="+mn-cs"/>
              </a:rPr>
              <a:t>yn</a:t>
            </a:r>
            <a:r>
              <a:rPr lang="en-GB" sz="2400" dirty="0">
                <a:latin typeface="Arial" charset="0"/>
                <a:cs typeface="+mn-cs"/>
              </a:rPr>
              <a:t> </a:t>
            </a:r>
            <a:r>
              <a:rPr lang="en-GB" sz="2400" dirty="0" err="1" smtClean="0">
                <a:latin typeface="Arial" charset="0"/>
                <a:cs typeface="+mn-cs"/>
              </a:rPr>
              <a:t>adfyfyrio</a:t>
            </a:r>
            <a:r>
              <a:rPr lang="en-GB" sz="2400" dirty="0" smtClean="0">
                <a:latin typeface="Arial" charset="0"/>
                <a:cs typeface="+mn-cs"/>
              </a:rPr>
              <a:t> </a:t>
            </a:r>
            <a:r>
              <a:rPr lang="en-GB" sz="2400" dirty="0" err="1" smtClean="0">
                <a:latin typeface="Arial" charset="0"/>
                <a:cs typeface="+mn-cs"/>
              </a:rPr>
              <a:t>ar</a:t>
            </a:r>
            <a:r>
              <a:rPr lang="en-GB" sz="2400" dirty="0" smtClean="0">
                <a:latin typeface="Arial" charset="0"/>
                <a:cs typeface="+mn-cs"/>
              </a:rPr>
              <a:t> </a:t>
            </a:r>
            <a:r>
              <a:rPr lang="en-GB" sz="2400" dirty="0" err="1">
                <a:latin typeface="Arial" charset="0"/>
                <a:cs typeface="+mn-cs"/>
              </a:rPr>
              <a:t>ddatblygiad</a:t>
            </a:r>
            <a:r>
              <a:rPr lang="en-GB" sz="2400" dirty="0">
                <a:latin typeface="Arial" charset="0"/>
                <a:cs typeface="+mn-cs"/>
              </a:rPr>
              <a:t> </a:t>
            </a:r>
            <a:r>
              <a:rPr lang="en-GB" sz="2400" dirty="0" err="1">
                <a:latin typeface="Arial" charset="0"/>
                <a:cs typeface="+mn-cs"/>
              </a:rPr>
              <a:t>ers</a:t>
            </a:r>
            <a:r>
              <a:rPr lang="en-GB" sz="2400" dirty="0">
                <a:latin typeface="Arial" charset="0"/>
                <a:cs typeface="+mn-cs"/>
              </a:rPr>
              <a:t> </a:t>
            </a:r>
            <a:r>
              <a:rPr lang="en-GB" sz="2400" dirty="0" err="1">
                <a:latin typeface="Arial" charset="0"/>
                <a:cs typeface="+mn-cs"/>
              </a:rPr>
              <a:t>cychwyn</a:t>
            </a:r>
            <a:r>
              <a:rPr lang="en-GB" sz="2400" dirty="0">
                <a:latin typeface="Arial" charset="0"/>
                <a:cs typeface="+mn-cs"/>
              </a:rPr>
              <a:t> y </a:t>
            </a:r>
            <a:r>
              <a:rPr lang="en-GB" sz="2400" dirty="0" err="1" smtClean="0">
                <a:latin typeface="Arial" charset="0"/>
                <a:cs typeface="+mn-cs"/>
              </a:rPr>
              <a:t>portffolio</a:t>
            </a:r>
            <a:r>
              <a:rPr lang="en-GB" sz="2400" dirty="0" smtClean="0">
                <a:latin typeface="Arial" charset="0"/>
                <a:cs typeface="+mn-cs"/>
              </a:rPr>
              <a:t> </a:t>
            </a:r>
            <a:endParaRPr lang="en-GB" sz="2400" dirty="0">
              <a:latin typeface="Arial" charset="0"/>
              <a:cs typeface="+mn-cs"/>
            </a:endParaRPr>
          </a:p>
          <a:p>
            <a:pPr eaLnBrk="1" hangingPunct="1">
              <a:defRPr/>
            </a:pPr>
            <a:r>
              <a:rPr lang="en-GB" sz="2400" dirty="0" err="1">
                <a:latin typeface="Arial" charset="0"/>
                <a:cs typeface="+mn-cs"/>
              </a:rPr>
              <a:t>Rhestr</a:t>
            </a:r>
            <a:r>
              <a:rPr lang="en-GB" sz="2400" dirty="0">
                <a:latin typeface="Arial" charset="0"/>
                <a:cs typeface="+mn-cs"/>
              </a:rPr>
              <a:t> o </a:t>
            </a:r>
            <a:r>
              <a:rPr lang="en-GB" sz="2400" dirty="0" err="1">
                <a:latin typeface="Arial" charset="0"/>
                <a:cs typeface="+mn-cs"/>
              </a:rPr>
              <a:t>hyfforddiant</a:t>
            </a:r>
            <a:r>
              <a:rPr lang="en-GB" sz="2400" dirty="0">
                <a:latin typeface="Arial" charset="0"/>
                <a:cs typeface="+mn-cs"/>
              </a:rPr>
              <a:t> a </a:t>
            </a:r>
            <a:r>
              <a:rPr lang="en-GB" sz="2400" dirty="0" err="1">
                <a:latin typeface="Arial" charset="0"/>
                <a:cs typeface="+mn-cs"/>
              </a:rPr>
              <a:t>dysgu</a:t>
            </a:r>
            <a:endParaRPr lang="en-GB" sz="2400" dirty="0">
              <a:latin typeface="Arial" charset="0"/>
              <a:cs typeface="+mn-cs"/>
            </a:endParaRPr>
          </a:p>
          <a:p>
            <a:pPr eaLnBrk="1" hangingPunct="1">
              <a:defRPr/>
            </a:pPr>
            <a:r>
              <a:rPr lang="en-GB" sz="2400" dirty="0" err="1">
                <a:latin typeface="Arial" charset="0"/>
                <a:cs typeface="+mn-cs"/>
              </a:rPr>
              <a:t>Cynllun</a:t>
            </a:r>
            <a:r>
              <a:rPr lang="en-GB" sz="2400" dirty="0">
                <a:latin typeface="Arial" charset="0"/>
                <a:cs typeface="+mn-cs"/>
              </a:rPr>
              <a:t> </a:t>
            </a:r>
            <a:r>
              <a:rPr lang="en-GB" sz="2400" dirty="0" err="1" smtClean="0">
                <a:latin typeface="Arial" charset="0"/>
                <a:cs typeface="+mn-cs"/>
              </a:rPr>
              <a:t>datblygu</a:t>
            </a:r>
            <a:endParaRPr lang="en-GB" sz="2400" dirty="0" smtClean="0">
              <a:latin typeface="Arial" charset="0"/>
              <a:cs typeface="+mn-cs"/>
            </a:endParaRPr>
          </a:p>
          <a:p>
            <a:pPr>
              <a:defRPr/>
            </a:pPr>
            <a:r>
              <a:rPr lang="en-GB" sz="2400" dirty="0" err="1" smtClean="0">
                <a:latin typeface="Arial" charset="0"/>
              </a:rPr>
              <a:t>Sylwadau’r</a:t>
            </a:r>
            <a:r>
              <a:rPr lang="en-GB" sz="2400" dirty="0" smtClean="0">
                <a:latin typeface="Arial" charset="0"/>
              </a:rPr>
              <a:t> mentor </a:t>
            </a:r>
            <a:r>
              <a:rPr lang="en-GB" sz="2400" dirty="0" smtClean="0">
                <a:solidFill>
                  <a:srgbClr val="FF0000"/>
                </a:solidFill>
                <a:latin typeface="Arial" charset="0"/>
              </a:rPr>
              <a:t>(</a:t>
            </a:r>
            <a:r>
              <a:rPr lang="en-GB" sz="2400" dirty="0" err="1" smtClean="0">
                <a:solidFill>
                  <a:srgbClr val="FF0000"/>
                </a:solidFill>
                <a:latin typeface="Arial" charset="0"/>
              </a:rPr>
              <a:t>Tud</a:t>
            </a:r>
            <a:r>
              <a:rPr lang="en-GB" sz="2400" dirty="0" smtClean="0">
                <a:solidFill>
                  <a:srgbClr val="FF0000"/>
                </a:solidFill>
                <a:latin typeface="Arial" charset="0"/>
              </a:rPr>
              <a:t>. 35)</a:t>
            </a:r>
            <a:endParaRPr lang="en-GB" sz="2400" dirty="0">
              <a:latin typeface="Arial" charset="0"/>
              <a:cs typeface="+mn-cs"/>
            </a:endParaRPr>
          </a:p>
        </p:txBody>
      </p:sp>
      <p:sp>
        <p:nvSpPr>
          <p:cNvPr id="16388" name="Rectangle 6"/>
          <p:cNvSpPr>
            <a:spLocks noGrp="1" noChangeArrowheads="1"/>
          </p:cNvSpPr>
          <p:nvPr>
            <p:ph type="body" sz="half" idx="2"/>
          </p:nvPr>
        </p:nvSpPr>
        <p:spPr>
          <a:xfrm>
            <a:off x="4648200" y="1600201"/>
            <a:ext cx="4316288" cy="3989040"/>
          </a:xfrm>
        </p:spPr>
        <p:txBody>
          <a:bodyPr/>
          <a:lstStyle/>
          <a:p>
            <a:pPr>
              <a:buNone/>
              <a:defRPr/>
            </a:pPr>
            <a:r>
              <a:rPr lang="en-GB" sz="2400" b="1" dirty="0">
                <a:latin typeface="Arial" charset="0"/>
                <a:cs typeface="+mn-cs"/>
              </a:rPr>
              <a:t>Section </a:t>
            </a:r>
            <a:r>
              <a:rPr lang="en-GB" sz="2400" b="1" dirty="0" smtClean="0">
                <a:latin typeface="Arial" charset="0"/>
                <a:cs typeface="+mn-cs"/>
              </a:rPr>
              <a:t>8 </a:t>
            </a:r>
            <a:r>
              <a:rPr lang="en-GB" sz="2400" dirty="0" smtClean="0">
                <a:solidFill>
                  <a:srgbClr val="FF0000"/>
                </a:solidFill>
                <a:latin typeface="Arial" charset="0"/>
              </a:rPr>
              <a:t>(Page 34) </a:t>
            </a:r>
            <a:endParaRPr lang="en-GB" sz="2400" b="1" dirty="0">
              <a:latin typeface="Arial" charset="0"/>
              <a:cs typeface="+mn-cs"/>
            </a:endParaRPr>
          </a:p>
          <a:p>
            <a:pPr eaLnBrk="1" hangingPunct="1">
              <a:defRPr/>
            </a:pPr>
            <a:r>
              <a:rPr lang="en-GB" sz="2400" dirty="0" smtClean="0">
                <a:latin typeface="Arial" charset="0"/>
                <a:cs typeface="+mn-cs"/>
              </a:rPr>
              <a:t>300 </a:t>
            </a:r>
            <a:r>
              <a:rPr lang="en-GB" sz="2400" dirty="0">
                <a:latin typeface="Arial" charset="0"/>
                <a:cs typeface="+mn-cs"/>
              </a:rPr>
              <a:t>words reflecting on development since starting the portfolio </a:t>
            </a:r>
          </a:p>
          <a:p>
            <a:pPr eaLnBrk="1" hangingPunct="1">
              <a:defRPr/>
            </a:pPr>
            <a:r>
              <a:rPr lang="en-GB" sz="2400" dirty="0">
                <a:latin typeface="Arial" charset="0"/>
                <a:cs typeface="+mn-cs"/>
              </a:rPr>
              <a:t>List of training and learning </a:t>
            </a:r>
          </a:p>
          <a:p>
            <a:pPr eaLnBrk="1" hangingPunct="1">
              <a:defRPr/>
            </a:pPr>
            <a:r>
              <a:rPr lang="en-GB" sz="2400" dirty="0">
                <a:latin typeface="Arial" charset="0"/>
                <a:cs typeface="+mn-cs"/>
              </a:rPr>
              <a:t>Development plan</a:t>
            </a:r>
            <a:r>
              <a:rPr lang="en-GB" sz="2400" b="1" dirty="0">
                <a:latin typeface="Arial" charset="0"/>
                <a:cs typeface="+mn-cs"/>
              </a:rPr>
              <a:t>  </a:t>
            </a:r>
            <a:endParaRPr lang="en-GB" sz="2400" b="1" dirty="0" smtClean="0">
              <a:latin typeface="Arial" charset="0"/>
              <a:cs typeface="+mn-cs"/>
            </a:endParaRPr>
          </a:p>
          <a:p>
            <a:pPr>
              <a:defRPr/>
            </a:pPr>
            <a:r>
              <a:rPr lang="en-GB" sz="2400" dirty="0" smtClean="0">
                <a:latin typeface="Arial" charset="0"/>
              </a:rPr>
              <a:t>Mentor’s comments </a:t>
            </a:r>
            <a:r>
              <a:rPr lang="en-GB" sz="2400" dirty="0">
                <a:solidFill>
                  <a:srgbClr val="FF0000"/>
                </a:solidFill>
                <a:latin typeface="Arial" charset="0"/>
              </a:rPr>
              <a:t>(Page </a:t>
            </a:r>
            <a:r>
              <a:rPr lang="en-GB" sz="2400" dirty="0" smtClean="0">
                <a:solidFill>
                  <a:srgbClr val="FF0000"/>
                </a:solidFill>
                <a:latin typeface="Arial" charset="0"/>
              </a:rPr>
              <a:t>35)</a:t>
            </a:r>
            <a:endParaRPr lang="en-GB" sz="2400" dirty="0">
              <a:latin typeface="Arial" charset="0"/>
            </a:endParaRPr>
          </a:p>
        </p:txBody>
      </p:sp>
    </p:spTree>
    <p:extLst>
      <p:ext uri="{BB962C8B-B14F-4D97-AF65-F5344CB8AC3E}">
        <p14:creationId xmlns:p14="http://schemas.microsoft.com/office/powerpoint/2010/main" val="16185312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74638"/>
            <a:ext cx="8229600" cy="922114"/>
          </a:xfrm>
        </p:spPr>
        <p:txBody>
          <a:bodyPr>
            <a:normAutofit/>
          </a:bodyPr>
          <a:lstStyle/>
          <a:p>
            <a:pPr>
              <a:defRPr/>
            </a:pPr>
            <a:r>
              <a:rPr lang="en-GB" sz="3600" dirty="0" err="1">
                <a:latin typeface="Arial" charset="0"/>
              </a:rPr>
              <a:t>Llyfryddiaeth</a:t>
            </a:r>
            <a:r>
              <a:rPr lang="en-GB" sz="3600" dirty="0">
                <a:latin typeface="Arial" charset="0"/>
              </a:rPr>
              <a:t> </a:t>
            </a:r>
            <a:r>
              <a:rPr lang="en-GB" sz="3600" dirty="0" smtClean="0">
                <a:latin typeface="Arial" charset="0"/>
              </a:rPr>
              <a:t>/ </a:t>
            </a:r>
            <a:r>
              <a:rPr lang="en-GB" sz="3600" dirty="0">
                <a:latin typeface="Arial" charset="0"/>
              </a:rPr>
              <a:t>Bibliography </a:t>
            </a:r>
          </a:p>
        </p:txBody>
      </p:sp>
      <p:sp>
        <p:nvSpPr>
          <p:cNvPr id="18435" name="Content Placeholder 2"/>
          <p:cNvSpPr>
            <a:spLocks noGrp="1"/>
          </p:cNvSpPr>
          <p:nvPr>
            <p:ph sz="half" idx="1"/>
          </p:nvPr>
        </p:nvSpPr>
        <p:spPr>
          <a:xfrm>
            <a:off x="323528" y="1600201"/>
            <a:ext cx="4172272" cy="3989040"/>
          </a:xfrm>
        </p:spPr>
        <p:txBody>
          <a:bodyPr/>
          <a:lstStyle/>
          <a:p>
            <a:pPr marL="0" indent="0">
              <a:buNone/>
              <a:defRPr/>
            </a:pPr>
            <a:r>
              <a:rPr lang="en-GB" b="1" dirty="0" err="1" smtClean="0">
                <a:latin typeface="Arial" charset="0"/>
                <a:cs typeface="+mn-cs"/>
              </a:rPr>
              <a:t>Rhan</a:t>
            </a:r>
            <a:r>
              <a:rPr lang="en-GB" b="1" dirty="0" smtClean="0">
                <a:latin typeface="Arial" charset="0"/>
                <a:cs typeface="+mn-cs"/>
              </a:rPr>
              <a:t> 9 </a:t>
            </a:r>
            <a:r>
              <a:rPr lang="en-GB" dirty="0" smtClean="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39) </a:t>
            </a:r>
            <a:endParaRPr lang="en-GB" dirty="0" smtClean="0">
              <a:latin typeface="Arial" charset="0"/>
              <a:cs typeface="+mn-cs"/>
            </a:endParaRPr>
          </a:p>
          <a:p>
            <a:pPr>
              <a:defRPr/>
            </a:pPr>
            <a:r>
              <a:rPr lang="en-GB" dirty="0" err="1" smtClean="0">
                <a:latin typeface="Arial" charset="0"/>
                <a:cs typeface="+mn-cs"/>
              </a:rPr>
              <a:t>Llyfryddiaeth</a:t>
            </a:r>
            <a:r>
              <a:rPr lang="en-GB" dirty="0" smtClean="0">
                <a:latin typeface="Arial" charset="0"/>
                <a:cs typeface="+mn-cs"/>
              </a:rPr>
              <a:t> I </a:t>
            </a:r>
            <a:r>
              <a:rPr lang="en-GB" dirty="0" err="1" smtClean="0">
                <a:latin typeface="Arial" charset="0"/>
                <a:cs typeface="+mn-cs"/>
              </a:rPr>
              <a:t>gynnwys</a:t>
            </a:r>
            <a:r>
              <a:rPr lang="en-GB" dirty="0" smtClean="0">
                <a:latin typeface="Arial" charset="0"/>
                <a:cs typeface="+mn-cs"/>
              </a:rPr>
              <a:t> </a:t>
            </a:r>
            <a:r>
              <a:rPr lang="en-GB" dirty="0" err="1" smtClean="0">
                <a:latin typeface="Arial" charset="0"/>
                <a:cs typeface="+mn-cs"/>
              </a:rPr>
              <a:t>adnoddau</a:t>
            </a:r>
            <a:r>
              <a:rPr lang="en-GB" dirty="0" smtClean="0">
                <a:latin typeface="Arial" charset="0"/>
                <a:cs typeface="+mn-cs"/>
              </a:rPr>
              <a:t> y </a:t>
            </a:r>
            <a:r>
              <a:rPr lang="en-GB" dirty="0" err="1" smtClean="0">
                <a:latin typeface="Arial" charset="0"/>
                <a:cs typeface="+mn-cs"/>
              </a:rPr>
              <a:t>cyfeiriwyd</a:t>
            </a:r>
            <a:r>
              <a:rPr lang="en-GB" dirty="0" smtClean="0">
                <a:latin typeface="Arial" charset="0"/>
                <a:cs typeface="+mn-cs"/>
              </a:rPr>
              <a:t> </a:t>
            </a:r>
            <a:r>
              <a:rPr lang="en-GB" dirty="0" err="1" smtClean="0">
                <a:latin typeface="Arial" charset="0"/>
                <a:cs typeface="+mn-cs"/>
              </a:rPr>
              <a:t>atynt</a:t>
            </a:r>
            <a:r>
              <a:rPr lang="en-GB" dirty="0" smtClean="0">
                <a:latin typeface="Arial" charset="0"/>
                <a:cs typeface="+mn-cs"/>
              </a:rPr>
              <a:t> </a:t>
            </a:r>
            <a:r>
              <a:rPr lang="en-GB" dirty="0" err="1" smtClean="0">
                <a:latin typeface="Arial" charset="0"/>
                <a:cs typeface="+mn-cs"/>
              </a:rPr>
              <a:t>yn</a:t>
            </a:r>
            <a:r>
              <a:rPr lang="en-GB" dirty="0" smtClean="0">
                <a:latin typeface="Arial" charset="0"/>
                <a:cs typeface="+mn-cs"/>
              </a:rPr>
              <a:t> </a:t>
            </a:r>
            <a:r>
              <a:rPr lang="en-GB" dirty="0" err="1" smtClean="0">
                <a:latin typeface="Arial" charset="0"/>
                <a:cs typeface="+mn-cs"/>
              </a:rPr>
              <a:t>unig</a:t>
            </a:r>
            <a:endParaRPr lang="en-GB" dirty="0">
              <a:latin typeface="Arial" charset="0"/>
              <a:cs typeface="+mn-cs"/>
            </a:endParaRPr>
          </a:p>
        </p:txBody>
      </p:sp>
      <p:sp>
        <p:nvSpPr>
          <p:cNvPr id="18436" name="Content Placeholder 3"/>
          <p:cNvSpPr>
            <a:spLocks noGrp="1"/>
          </p:cNvSpPr>
          <p:nvPr>
            <p:ph sz="half" idx="2"/>
          </p:nvPr>
        </p:nvSpPr>
        <p:spPr>
          <a:xfrm>
            <a:off x="4648200" y="1600201"/>
            <a:ext cx="4244280" cy="3989040"/>
          </a:xfrm>
        </p:spPr>
        <p:txBody>
          <a:bodyPr/>
          <a:lstStyle/>
          <a:p>
            <a:pPr marL="0" indent="0">
              <a:buNone/>
              <a:defRPr/>
            </a:pPr>
            <a:r>
              <a:rPr lang="en-GB" b="1" dirty="0" smtClean="0">
                <a:latin typeface="Arial" charset="0"/>
                <a:cs typeface="+mn-cs"/>
              </a:rPr>
              <a:t>Section 9 </a:t>
            </a:r>
            <a:r>
              <a:rPr lang="en-GB" dirty="0">
                <a:solidFill>
                  <a:srgbClr val="FF0000"/>
                </a:solidFill>
                <a:latin typeface="Arial" charset="0"/>
              </a:rPr>
              <a:t>(Page 39)</a:t>
            </a:r>
            <a:endParaRPr lang="en-GB" dirty="0" smtClean="0">
              <a:latin typeface="Arial" charset="0"/>
              <a:cs typeface="+mn-cs"/>
            </a:endParaRPr>
          </a:p>
          <a:p>
            <a:pPr>
              <a:defRPr/>
            </a:pPr>
            <a:r>
              <a:rPr lang="en-GB" dirty="0" smtClean="0">
                <a:latin typeface="Arial" charset="0"/>
                <a:cs typeface="+mn-cs"/>
              </a:rPr>
              <a:t>Bibliography </a:t>
            </a:r>
            <a:r>
              <a:rPr lang="en-GB" dirty="0" smtClean="0">
                <a:solidFill>
                  <a:srgbClr val="000000"/>
                </a:solidFill>
                <a:latin typeface="Arial" charset="0"/>
                <a:cs typeface="+mn-cs"/>
              </a:rPr>
              <a:t>To include referenced material only</a:t>
            </a:r>
            <a:endParaRPr lang="en-GB" dirty="0">
              <a:solidFill>
                <a:srgbClr val="000000"/>
              </a:solidFill>
              <a:latin typeface="Arial" charset="0"/>
              <a:cs typeface="+mn-cs"/>
            </a:endParaRPr>
          </a:p>
        </p:txBody>
      </p:sp>
    </p:spTree>
    <p:extLst>
      <p:ext uri="{BB962C8B-B14F-4D97-AF65-F5344CB8AC3E}">
        <p14:creationId xmlns:p14="http://schemas.microsoft.com/office/powerpoint/2010/main" val="4043281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1066130"/>
          </a:xfrm>
        </p:spPr>
        <p:txBody>
          <a:bodyPr>
            <a:normAutofit fontScale="90000"/>
          </a:bodyPr>
          <a:lstStyle/>
          <a:p>
            <a:pPr eaLnBrk="1" hangingPunct="1">
              <a:defRPr/>
            </a:pPr>
            <a:r>
              <a:rPr lang="en-GB" sz="3600" dirty="0" err="1">
                <a:latin typeface="Arial" charset="0"/>
                <a:cs typeface="+mj-cs"/>
              </a:rPr>
              <a:t>Gwybodaeth</a:t>
            </a:r>
            <a:r>
              <a:rPr lang="en-GB" sz="3600" dirty="0">
                <a:latin typeface="Arial" charset="0"/>
                <a:cs typeface="+mj-cs"/>
              </a:rPr>
              <a:t> </a:t>
            </a:r>
            <a:r>
              <a:rPr lang="en-GB" sz="3600" dirty="0" err="1">
                <a:latin typeface="Arial" charset="0"/>
                <a:cs typeface="+mj-cs"/>
              </a:rPr>
              <a:t>bersonol</a:t>
            </a:r>
            <a:r>
              <a:rPr lang="en-GB" sz="3600" dirty="0">
                <a:latin typeface="Arial" charset="0"/>
                <a:cs typeface="+mj-cs"/>
              </a:rPr>
              <a:t> </a:t>
            </a:r>
            <a:br>
              <a:rPr lang="en-GB" sz="3600" dirty="0">
                <a:latin typeface="Arial" charset="0"/>
                <a:cs typeface="+mj-cs"/>
              </a:rPr>
            </a:br>
            <a:r>
              <a:rPr lang="en-GB" sz="3600" dirty="0">
                <a:latin typeface="Arial" charset="0"/>
                <a:cs typeface="+mj-cs"/>
              </a:rPr>
              <a:t>Personal information </a:t>
            </a:r>
          </a:p>
        </p:txBody>
      </p:sp>
      <p:sp>
        <p:nvSpPr>
          <p:cNvPr id="4099" name="Rectangle 4"/>
          <p:cNvSpPr>
            <a:spLocks noGrp="1" noChangeArrowheads="1"/>
          </p:cNvSpPr>
          <p:nvPr>
            <p:ph type="body" sz="half" idx="1"/>
          </p:nvPr>
        </p:nvSpPr>
        <p:spPr>
          <a:xfrm>
            <a:off x="457200" y="1412776"/>
            <a:ext cx="4038600" cy="3989040"/>
          </a:xfrm>
        </p:spPr>
        <p:txBody>
          <a:bodyPr>
            <a:normAutofit/>
          </a:bodyPr>
          <a:lstStyle/>
          <a:p>
            <a:pPr>
              <a:buNone/>
              <a:defRPr/>
            </a:pPr>
            <a:r>
              <a:rPr lang="en-GB" b="1" dirty="0" err="1">
                <a:latin typeface="Arial" charset="0"/>
                <a:cs typeface="+mn-cs"/>
              </a:rPr>
              <a:t>Rhan</a:t>
            </a:r>
            <a:r>
              <a:rPr lang="en-GB" b="1" dirty="0">
                <a:latin typeface="Arial" charset="0"/>
                <a:cs typeface="+mn-cs"/>
              </a:rPr>
              <a:t> 10 </a:t>
            </a:r>
            <a:r>
              <a:rPr lang="en-GB" dirty="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a:t>
            </a:r>
            <a:r>
              <a:rPr lang="en-GB" dirty="0" smtClean="0">
                <a:solidFill>
                  <a:srgbClr val="FF0000"/>
                </a:solidFill>
                <a:latin typeface="Arial" charset="0"/>
              </a:rPr>
              <a:t>41+)</a:t>
            </a:r>
            <a:r>
              <a:rPr lang="en-GB" dirty="0" smtClean="0">
                <a:latin typeface="Arial" charset="0"/>
              </a:rPr>
              <a:t> </a:t>
            </a:r>
            <a:endParaRPr lang="en-GB" b="1" dirty="0">
              <a:latin typeface="Arial" charset="0"/>
              <a:cs typeface="+mn-cs"/>
            </a:endParaRPr>
          </a:p>
          <a:p>
            <a:pPr>
              <a:defRPr/>
            </a:pPr>
            <a:r>
              <a:rPr lang="en-GB" sz="1800" dirty="0" err="1" smtClean="0">
                <a:latin typeface="Arial" charset="0"/>
                <a:cs typeface="+mn-cs"/>
              </a:rPr>
              <a:t>Manylion</a:t>
            </a:r>
            <a:r>
              <a:rPr lang="en-GB" sz="1800" dirty="0" smtClean="0">
                <a:latin typeface="Arial" charset="0"/>
                <a:cs typeface="+mn-cs"/>
              </a:rPr>
              <a:t> </a:t>
            </a:r>
            <a:r>
              <a:rPr lang="en-GB" sz="1800" dirty="0">
                <a:latin typeface="Arial" charset="0"/>
                <a:cs typeface="+mn-cs"/>
              </a:rPr>
              <a:t>y </a:t>
            </a:r>
            <a:r>
              <a:rPr lang="en-GB" sz="1800" dirty="0" err="1" smtClean="0">
                <a:latin typeface="Arial" charset="0"/>
                <a:cs typeface="+mn-cs"/>
              </a:rPr>
              <a:t>dysgwr</a:t>
            </a:r>
            <a:r>
              <a:rPr lang="en-GB" sz="1800" dirty="0" smtClean="0">
                <a:latin typeface="Arial" charset="0"/>
                <a:cs typeface="+mn-cs"/>
              </a:rPr>
              <a:t> </a:t>
            </a:r>
            <a:r>
              <a:rPr lang="en-GB" sz="1800" dirty="0" err="1" smtClean="0">
                <a:latin typeface="Arial" charset="0"/>
                <a:cs typeface="+mn-cs"/>
              </a:rPr>
              <a:t>ag</a:t>
            </a:r>
            <a:r>
              <a:rPr lang="en-GB" sz="1800" dirty="0" smtClean="0">
                <a:latin typeface="Arial" charset="0"/>
                <a:cs typeface="+mn-cs"/>
              </a:rPr>
              <a:t> </a:t>
            </a:r>
            <a:r>
              <a:rPr lang="en-GB" sz="1800" dirty="0" err="1" smtClean="0">
                <a:latin typeface="Arial" charset="0"/>
                <a:cs typeface="+mn-cs"/>
              </a:rPr>
              <a:t>asiantaeth</a:t>
            </a:r>
            <a:endParaRPr lang="en-GB" sz="1800" dirty="0">
              <a:solidFill>
                <a:srgbClr val="FF0000"/>
              </a:solidFill>
              <a:latin typeface="Arial" charset="0"/>
            </a:endParaRPr>
          </a:p>
          <a:p>
            <a:pPr>
              <a:defRPr/>
            </a:pPr>
            <a:r>
              <a:rPr lang="en-GB" sz="1800" dirty="0" err="1" smtClean="0">
                <a:latin typeface="Arial" charset="0"/>
                <a:cs typeface="+mn-cs"/>
              </a:rPr>
              <a:t>Manylion</a:t>
            </a:r>
            <a:r>
              <a:rPr lang="en-GB" sz="1800" dirty="0" smtClean="0">
                <a:latin typeface="Arial" charset="0"/>
                <a:cs typeface="+mn-cs"/>
              </a:rPr>
              <a:t> mentor</a:t>
            </a:r>
            <a:endParaRPr lang="en-GB" sz="1800" dirty="0">
              <a:latin typeface="Arial" charset="0"/>
              <a:cs typeface="+mn-cs"/>
            </a:endParaRPr>
          </a:p>
          <a:p>
            <a:pPr>
              <a:defRPr/>
            </a:pPr>
            <a:r>
              <a:rPr lang="en-GB" sz="1800" dirty="0" err="1">
                <a:latin typeface="Arial" charset="0"/>
                <a:cs typeface="+mn-cs"/>
              </a:rPr>
              <a:t>Iaith</a:t>
            </a:r>
            <a:r>
              <a:rPr lang="en-GB" sz="1800" dirty="0">
                <a:latin typeface="Arial" charset="0"/>
                <a:cs typeface="+mn-cs"/>
              </a:rPr>
              <a:t> y </a:t>
            </a:r>
            <a:r>
              <a:rPr lang="en-GB" sz="1800" dirty="0" err="1">
                <a:latin typeface="Arial" charset="0"/>
                <a:cs typeface="+mn-cs"/>
              </a:rPr>
              <a:t>portffolio</a:t>
            </a:r>
            <a:r>
              <a:rPr lang="en-GB" sz="1800" dirty="0">
                <a:latin typeface="Arial" charset="0"/>
                <a:cs typeface="+mn-cs"/>
              </a:rPr>
              <a:t> </a:t>
            </a:r>
            <a:endParaRPr lang="en-GB" sz="1800" dirty="0" smtClean="0">
              <a:latin typeface="Arial" charset="0"/>
              <a:cs typeface="+mn-cs"/>
            </a:endParaRPr>
          </a:p>
          <a:p>
            <a:pPr>
              <a:defRPr/>
            </a:pPr>
            <a:r>
              <a:rPr lang="en-GB" sz="1800" dirty="0" err="1" smtClean="0">
                <a:latin typeface="Arial" charset="0"/>
                <a:cs typeface="+mn-cs"/>
              </a:rPr>
              <a:t>Manylion</a:t>
            </a:r>
            <a:r>
              <a:rPr lang="en-GB" sz="1800" dirty="0" smtClean="0">
                <a:latin typeface="Arial" charset="0"/>
                <a:cs typeface="+mn-cs"/>
              </a:rPr>
              <a:t> </a:t>
            </a:r>
            <a:r>
              <a:rPr lang="en-GB" sz="1800" dirty="0">
                <a:latin typeface="Arial" charset="0"/>
                <a:cs typeface="+mn-cs"/>
              </a:rPr>
              <a:t>am </a:t>
            </a:r>
            <a:r>
              <a:rPr lang="en-GB" sz="1800" dirty="0" err="1">
                <a:latin typeface="Arial" charset="0"/>
                <a:cs typeface="+mn-cs"/>
              </a:rPr>
              <a:t>dyst</a:t>
            </a:r>
            <a:r>
              <a:rPr lang="en-GB" sz="1800" dirty="0">
                <a:latin typeface="Arial" charset="0"/>
                <a:cs typeface="+mn-cs"/>
              </a:rPr>
              <a:t> </a:t>
            </a:r>
            <a:r>
              <a:rPr lang="en-GB" sz="1800" dirty="0" err="1">
                <a:latin typeface="Arial" charset="0"/>
                <a:cs typeface="+mn-cs"/>
              </a:rPr>
              <a:t>arbenigol</a:t>
            </a:r>
            <a:r>
              <a:rPr lang="en-GB" sz="1800" dirty="0">
                <a:latin typeface="Arial" charset="0"/>
                <a:cs typeface="+mn-cs"/>
              </a:rPr>
              <a:t> ac </a:t>
            </a:r>
            <a:r>
              <a:rPr lang="en-GB" sz="1800" dirty="0" err="1" smtClean="0">
                <a:latin typeface="Arial" charset="0"/>
                <a:cs typeface="+mn-cs"/>
              </a:rPr>
              <a:t>arsylwr</a:t>
            </a:r>
            <a:r>
              <a:rPr lang="en-GB" sz="1800" dirty="0" smtClean="0">
                <a:latin typeface="Arial" charset="0"/>
                <a:cs typeface="+mn-cs"/>
              </a:rPr>
              <a:t> </a:t>
            </a:r>
          </a:p>
          <a:p>
            <a:pPr>
              <a:defRPr/>
            </a:pPr>
            <a:r>
              <a:rPr lang="en-GB" sz="1800" dirty="0" err="1">
                <a:latin typeface="Arial" charset="0"/>
              </a:rPr>
              <a:t>Datganiad</a:t>
            </a:r>
            <a:r>
              <a:rPr lang="en-GB" sz="1800" dirty="0">
                <a:latin typeface="Arial" charset="0"/>
              </a:rPr>
              <a:t> </a:t>
            </a:r>
            <a:r>
              <a:rPr lang="en-GB" sz="1800" dirty="0" err="1">
                <a:latin typeface="Arial" charset="0"/>
              </a:rPr>
              <a:t>rheolwr</a:t>
            </a:r>
            <a:r>
              <a:rPr lang="en-GB" sz="1800" dirty="0">
                <a:latin typeface="Arial" charset="0"/>
              </a:rPr>
              <a:t> </a:t>
            </a:r>
            <a:r>
              <a:rPr lang="en-GB" sz="1800" dirty="0" err="1">
                <a:latin typeface="Arial" charset="0"/>
              </a:rPr>
              <a:t>llinell</a:t>
            </a:r>
            <a:r>
              <a:rPr lang="en-GB" sz="1800" dirty="0">
                <a:latin typeface="Arial" charset="0"/>
              </a:rPr>
              <a:t> </a:t>
            </a:r>
          </a:p>
          <a:p>
            <a:pPr>
              <a:defRPr/>
            </a:pPr>
            <a:r>
              <a:rPr lang="en-GB" sz="1800" dirty="0" err="1">
                <a:latin typeface="Arial" charset="0"/>
              </a:rPr>
              <a:t>Datganiad</a:t>
            </a:r>
            <a:r>
              <a:rPr lang="en-GB" sz="1800" dirty="0">
                <a:latin typeface="Arial" charset="0"/>
              </a:rPr>
              <a:t> </a:t>
            </a:r>
            <a:r>
              <a:rPr lang="en-GB" sz="1800" dirty="0" err="1">
                <a:latin typeface="Arial" charset="0"/>
              </a:rPr>
              <a:t>cyfrinachedd</a:t>
            </a:r>
            <a:r>
              <a:rPr lang="en-GB" sz="1800" dirty="0">
                <a:latin typeface="Arial" charset="0"/>
              </a:rPr>
              <a:t> a </a:t>
            </a:r>
            <a:r>
              <a:rPr lang="en-GB" sz="1800" dirty="0" err="1">
                <a:latin typeface="Arial" charset="0"/>
              </a:rPr>
              <a:t>gwaith</a:t>
            </a:r>
            <a:r>
              <a:rPr lang="en-GB" sz="1800" dirty="0">
                <a:latin typeface="Arial" charset="0"/>
              </a:rPr>
              <a:t> </a:t>
            </a:r>
            <a:r>
              <a:rPr lang="en-GB" sz="1800" dirty="0" err="1">
                <a:latin typeface="Arial" charset="0"/>
              </a:rPr>
              <a:t>gwreiddiol</a:t>
            </a:r>
            <a:r>
              <a:rPr lang="en-GB" sz="1800" dirty="0">
                <a:latin typeface="Arial" charset="0"/>
              </a:rPr>
              <a:t>  </a:t>
            </a:r>
          </a:p>
          <a:p>
            <a:pPr>
              <a:buFontTx/>
              <a:buNone/>
              <a:defRPr/>
            </a:pPr>
            <a:r>
              <a:rPr lang="en-GB" sz="1800" dirty="0">
                <a:latin typeface="Arial" charset="0"/>
                <a:cs typeface="+mn-cs"/>
              </a:rPr>
              <a:t> </a:t>
            </a:r>
            <a:endParaRPr lang="en-GB" sz="1800" dirty="0" smtClean="0">
              <a:latin typeface="Arial" charset="0"/>
              <a:cs typeface="+mn-cs"/>
            </a:endParaRPr>
          </a:p>
          <a:p>
            <a:pPr>
              <a:buNone/>
              <a:defRPr/>
            </a:pPr>
            <a:r>
              <a:rPr lang="en-GB" sz="1800" dirty="0" smtClean="0">
                <a:latin typeface="Arial" charset="0"/>
              </a:rPr>
              <a:t>(</a:t>
            </a:r>
            <a:r>
              <a:rPr lang="en-GB" sz="1800" dirty="0" err="1" smtClean="0">
                <a:latin typeface="Arial" charset="0"/>
              </a:rPr>
              <a:t>Canllawiau</a:t>
            </a:r>
            <a:r>
              <a:rPr lang="en-GB" sz="1800" dirty="0" smtClean="0">
                <a:latin typeface="Arial" charset="0"/>
              </a:rPr>
              <a:t> </a:t>
            </a:r>
            <a:r>
              <a:rPr lang="en-GB" sz="1800" dirty="0" err="1">
                <a:latin typeface="Arial" charset="0"/>
              </a:rPr>
              <a:t>i</a:t>
            </a:r>
            <a:r>
              <a:rPr lang="en-GB" sz="1800" dirty="0">
                <a:latin typeface="Arial" charset="0"/>
              </a:rPr>
              <a:t> weld </a:t>
            </a:r>
            <a:r>
              <a:rPr lang="en-GB" sz="1800" dirty="0" err="1">
                <a:latin typeface="Arial" charset="0"/>
              </a:rPr>
              <a:t>yn</a:t>
            </a:r>
            <a:r>
              <a:rPr lang="en-GB" sz="1800" dirty="0">
                <a:latin typeface="Arial" charset="0"/>
              </a:rPr>
              <a:t> y </a:t>
            </a:r>
            <a:r>
              <a:rPr lang="en-GB" sz="1800" dirty="0" err="1" smtClean="0">
                <a:latin typeface="Arial" charset="0"/>
              </a:rPr>
              <a:t>llawlyfr</a:t>
            </a:r>
            <a:r>
              <a:rPr lang="en-GB" sz="1800" dirty="0" smtClean="0">
                <a:latin typeface="Arial" charset="0"/>
              </a:rPr>
              <a:t>)</a:t>
            </a:r>
            <a:endParaRPr lang="en-GB" sz="1800" dirty="0">
              <a:latin typeface="Arial" charset="0"/>
            </a:endParaRPr>
          </a:p>
          <a:p>
            <a:pPr>
              <a:buFontTx/>
              <a:buNone/>
              <a:defRPr/>
            </a:pPr>
            <a:endParaRPr lang="en-GB" sz="1800" dirty="0">
              <a:latin typeface="Arial" charset="0"/>
              <a:cs typeface="+mn-cs"/>
            </a:endParaRPr>
          </a:p>
        </p:txBody>
      </p:sp>
      <p:sp>
        <p:nvSpPr>
          <p:cNvPr id="17412" name="Rectangle 5"/>
          <p:cNvSpPr>
            <a:spLocks noGrp="1" noChangeArrowheads="1"/>
          </p:cNvSpPr>
          <p:nvPr>
            <p:ph type="body" sz="half" idx="2"/>
          </p:nvPr>
        </p:nvSpPr>
        <p:spPr>
          <a:xfrm>
            <a:off x="4648200" y="1412776"/>
            <a:ext cx="4388296" cy="3989040"/>
          </a:xfrm>
        </p:spPr>
        <p:txBody>
          <a:bodyPr>
            <a:normAutofit/>
          </a:bodyPr>
          <a:lstStyle/>
          <a:p>
            <a:pPr>
              <a:buNone/>
              <a:defRPr/>
            </a:pPr>
            <a:r>
              <a:rPr lang="en-GB" b="1" dirty="0">
                <a:latin typeface="Arial" charset="0"/>
                <a:cs typeface="+mn-cs"/>
              </a:rPr>
              <a:t>Section </a:t>
            </a:r>
            <a:r>
              <a:rPr lang="en-GB" b="1" dirty="0" smtClean="0">
                <a:latin typeface="Arial" charset="0"/>
                <a:cs typeface="+mn-cs"/>
              </a:rPr>
              <a:t>10 </a:t>
            </a:r>
            <a:r>
              <a:rPr lang="en-GB" dirty="0" smtClean="0">
                <a:solidFill>
                  <a:srgbClr val="FF0000"/>
                </a:solidFill>
                <a:latin typeface="Arial" charset="0"/>
              </a:rPr>
              <a:t>(Page 41+)</a:t>
            </a:r>
            <a:r>
              <a:rPr lang="en-GB" dirty="0" smtClean="0">
                <a:latin typeface="Arial" charset="0"/>
              </a:rPr>
              <a:t> </a:t>
            </a:r>
            <a:endParaRPr lang="en-GB" b="1" dirty="0">
              <a:latin typeface="Arial" charset="0"/>
              <a:cs typeface="+mn-cs"/>
            </a:endParaRPr>
          </a:p>
          <a:p>
            <a:pPr>
              <a:defRPr/>
            </a:pPr>
            <a:r>
              <a:rPr lang="en-GB" sz="1800" dirty="0" smtClean="0">
                <a:latin typeface="Arial" charset="0"/>
                <a:cs typeface="+mn-cs"/>
              </a:rPr>
              <a:t>Learner </a:t>
            </a:r>
            <a:r>
              <a:rPr lang="en-GB" sz="1800" dirty="0">
                <a:latin typeface="Arial" charset="0"/>
                <a:cs typeface="+mn-cs"/>
              </a:rPr>
              <a:t>details </a:t>
            </a:r>
            <a:r>
              <a:rPr lang="en-GB" sz="1800" dirty="0" smtClean="0">
                <a:latin typeface="Arial" charset="0"/>
                <a:cs typeface="+mn-cs"/>
              </a:rPr>
              <a:t>and agency</a:t>
            </a:r>
          </a:p>
          <a:p>
            <a:pPr>
              <a:defRPr/>
            </a:pPr>
            <a:r>
              <a:rPr lang="en-GB" sz="1800" dirty="0" smtClean="0">
                <a:latin typeface="Arial" charset="0"/>
                <a:cs typeface="+mn-cs"/>
              </a:rPr>
              <a:t>Mentor </a:t>
            </a:r>
            <a:r>
              <a:rPr lang="en-GB" sz="1800" dirty="0">
                <a:latin typeface="Arial" charset="0"/>
                <a:cs typeface="+mn-cs"/>
              </a:rPr>
              <a:t>details </a:t>
            </a:r>
          </a:p>
          <a:p>
            <a:pPr eaLnBrk="1" hangingPunct="1">
              <a:defRPr/>
            </a:pPr>
            <a:r>
              <a:rPr lang="en-GB" sz="1800" dirty="0">
                <a:latin typeface="Arial" charset="0"/>
                <a:cs typeface="+mn-cs"/>
              </a:rPr>
              <a:t>Language of portfolio</a:t>
            </a:r>
          </a:p>
          <a:p>
            <a:pPr eaLnBrk="1" hangingPunct="1">
              <a:defRPr/>
            </a:pPr>
            <a:r>
              <a:rPr lang="en-GB" sz="1800" dirty="0">
                <a:latin typeface="Arial" charset="0"/>
                <a:cs typeface="+mn-cs"/>
              </a:rPr>
              <a:t>Details of expert witness and observer</a:t>
            </a:r>
          </a:p>
          <a:p>
            <a:pPr>
              <a:defRPr/>
            </a:pPr>
            <a:r>
              <a:rPr lang="en-GB" sz="1800" dirty="0">
                <a:latin typeface="Arial" charset="0"/>
              </a:rPr>
              <a:t>Line manager verification  </a:t>
            </a:r>
          </a:p>
          <a:p>
            <a:pPr>
              <a:defRPr/>
            </a:pPr>
            <a:r>
              <a:rPr lang="en-GB" sz="1800" dirty="0">
                <a:latin typeface="Arial" charset="0"/>
              </a:rPr>
              <a:t>Confidentiality and plagiarism </a:t>
            </a:r>
            <a:r>
              <a:rPr lang="en-GB" sz="1800" dirty="0" smtClean="0">
                <a:latin typeface="Arial" charset="0"/>
              </a:rPr>
              <a:t>statement</a:t>
            </a:r>
          </a:p>
          <a:p>
            <a:pPr marL="0" indent="0">
              <a:buNone/>
              <a:defRPr/>
            </a:pPr>
            <a:endParaRPr lang="en-GB" sz="1800" dirty="0" smtClean="0">
              <a:latin typeface="Arial" charset="0"/>
            </a:endParaRPr>
          </a:p>
          <a:p>
            <a:pPr marL="0" indent="0">
              <a:buNone/>
              <a:defRPr/>
            </a:pPr>
            <a:r>
              <a:rPr lang="en-GB" sz="1800" dirty="0">
                <a:latin typeface="Arial" charset="0"/>
              </a:rPr>
              <a:t>(</a:t>
            </a:r>
            <a:r>
              <a:rPr lang="en-GB" sz="1800" dirty="0" smtClean="0">
                <a:latin typeface="Arial" charset="0"/>
              </a:rPr>
              <a:t>Criteria </a:t>
            </a:r>
            <a:r>
              <a:rPr lang="en-GB" sz="1800" dirty="0">
                <a:latin typeface="Arial" charset="0"/>
              </a:rPr>
              <a:t>can be seen in the </a:t>
            </a:r>
            <a:r>
              <a:rPr lang="en-GB" sz="1800" dirty="0" smtClean="0">
                <a:latin typeface="Arial" charset="0"/>
              </a:rPr>
              <a:t>handbook)</a:t>
            </a:r>
            <a:endParaRPr lang="en-GB" sz="1800" dirty="0">
              <a:latin typeface="Arial" charset="0"/>
            </a:endParaRPr>
          </a:p>
          <a:p>
            <a:pPr>
              <a:defRPr/>
            </a:pPr>
            <a:endParaRPr lang="en-GB" sz="1800" dirty="0">
              <a:latin typeface="Arial" charset="0"/>
            </a:endParaRPr>
          </a:p>
        </p:txBody>
      </p:sp>
    </p:spTree>
    <p:extLst>
      <p:ext uri="{BB962C8B-B14F-4D97-AF65-F5344CB8AC3E}">
        <p14:creationId xmlns:p14="http://schemas.microsoft.com/office/powerpoint/2010/main" val="10199534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74638"/>
            <a:ext cx="8229600" cy="706090"/>
          </a:xfrm>
        </p:spPr>
        <p:txBody>
          <a:bodyPr>
            <a:noAutofit/>
          </a:bodyPr>
          <a:lstStyle/>
          <a:p>
            <a:pPr>
              <a:defRPr/>
            </a:pPr>
            <a:r>
              <a:rPr lang="en-GB" sz="3600" dirty="0" err="1" smtClean="0">
                <a:latin typeface="Arial" charset="0"/>
              </a:rPr>
              <a:t>Atodiadau</a:t>
            </a:r>
            <a:r>
              <a:rPr lang="en-GB" sz="3600" dirty="0" smtClean="0">
                <a:latin typeface="Arial" charset="0"/>
              </a:rPr>
              <a:t> / Appendices</a:t>
            </a:r>
            <a:br>
              <a:rPr lang="en-GB" sz="3600" dirty="0" smtClean="0">
                <a:latin typeface="Arial" charset="0"/>
              </a:rPr>
            </a:br>
            <a:r>
              <a:rPr lang="en-GB" sz="2400" dirty="0" smtClean="0">
                <a:solidFill>
                  <a:srgbClr val="FF0000"/>
                </a:solidFill>
                <a:latin typeface="Arial" charset="0"/>
              </a:rPr>
              <a:t>(</a:t>
            </a:r>
            <a:r>
              <a:rPr lang="en-GB" sz="2400" dirty="0" err="1" smtClean="0">
                <a:solidFill>
                  <a:srgbClr val="FF0000"/>
                </a:solidFill>
                <a:latin typeface="Arial" charset="0"/>
              </a:rPr>
              <a:t>Tud</a:t>
            </a:r>
            <a:r>
              <a:rPr lang="en-GB" sz="2400" dirty="0" smtClean="0">
                <a:solidFill>
                  <a:srgbClr val="FF0000"/>
                </a:solidFill>
                <a:latin typeface="Arial" charset="0"/>
              </a:rPr>
              <a:t>. 51+ / Page 51+)</a:t>
            </a:r>
            <a:endParaRPr lang="en-GB" sz="3600" dirty="0">
              <a:solidFill>
                <a:srgbClr val="FF0000"/>
              </a:solidFill>
              <a:latin typeface="Arial" charset="0"/>
            </a:endParaRPr>
          </a:p>
        </p:txBody>
      </p:sp>
      <p:sp>
        <p:nvSpPr>
          <p:cNvPr id="18435" name="Content Placeholder 2"/>
          <p:cNvSpPr>
            <a:spLocks noGrp="1"/>
          </p:cNvSpPr>
          <p:nvPr>
            <p:ph sz="half" idx="1"/>
          </p:nvPr>
        </p:nvSpPr>
        <p:spPr>
          <a:xfrm>
            <a:off x="323528" y="1600201"/>
            <a:ext cx="4172272" cy="3989040"/>
          </a:xfrm>
        </p:spPr>
        <p:txBody>
          <a:bodyPr>
            <a:normAutofit/>
          </a:bodyPr>
          <a:lstStyle/>
          <a:p>
            <a:pPr>
              <a:defRPr/>
            </a:pPr>
            <a:r>
              <a:rPr lang="en-GB" sz="2400" dirty="0" err="1" smtClean="0">
                <a:latin typeface="Arial" charset="0"/>
              </a:rPr>
              <a:t>Safonau</a:t>
            </a:r>
            <a:r>
              <a:rPr lang="en-GB" sz="2400" dirty="0" smtClean="0">
                <a:latin typeface="Arial" charset="0"/>
              </a:rPr>
              <a:t> </a:t>
            </a:r>
            <a:r>
              <a:rPr lang="en-GB" sz="2400" dirty="0" err="1" smtClean="0">
                <a:latin typeface="Arial" charset="0"/>
              </a:rPr>
              <a:t>Galwedigaethol</a:t>
            </a:r>
            <a:r>
              <a:rPr lang="en-GB" sz="2400" dirty="0" smtClean="0">
                <a:latin typeface="Arial" charset="0"/>
              </a:rPr>
              <a:t> </a:t>
            </a:r>
            <a:r>
              <a:rPr lang="en-GB" sz="2400" dirty="0" err="1" smtClean="0">
                <a:latin typeface="Arial" charset="0"/>
              </a:rPr>
              <a:t>Cenedlaethol</a:t>
            </a:r>
            <a:r>
              <a:rPr lang="en-GB" sz="2400" dirty="0" smtClean="0">
                <a:latin typeface="Arial" charset="0"/>
              </a:rPr>
              <a:t> </a:t>
            </a:r>
            <a:endParaRPr lang="en-GB" sz="2400" dirty="0">
              <a:latin typeface="Arial" charset="0"/>
            </a:endParaRPr>
          </a:p>
          <a:p>
            <a:pPr>
              <a:defRPr/>
            </a:pPr>
            <a:r>
              <a:rPr lang="en-GB" sz="2400" dirty="0" err="1" smtClean="0">
                <a:latin typeface="Arial" charset="0"/>
              </a:rPr>
              <a:t>Meini</a:t>
            </a:r>
            <a:r>
              <a:rPr lang="en-GB" sz="2400" dirty="0" smtClean="0">
                <a:latin typeface="Arial" charset="0"/>
              </a:rPr>
              <a:t> </a:t>
            </a:r>
            <a:r>
              <a:rPr lang="en-GB" sz="2400" dirty="0" err="1" smtClean="0">
                <a:latin typeface="Arial" charset="0"/>
              </a:rPr>
              <a:t>prawf</a:t>
            </a:r>
            <a:r>
              <a:rPr lang="en-GB" sz="2400" dirty="0" smtClean="0">
                <a:latin typeface="Arial" charset="0"/>
              </a:rPr>
              <a:t> </a:t>
            </a:r>
            <a:r>
              <a:rPr lang="en-GB" sz="2400" dirty="0" err="1" smtClean="0">
                <a:latin typeface="Arial" charset="0"/>
              </a:rPr>
              <a:t>asesu</a:t>
            </a:r>
            <a:endParaRPr lang="en-GB" sz="2400" dirty="0">
              <a:latin typeface="Arial" charset="0"/>
            </a:endParaRPr>
          </a:p>
        </p:txBody>
      </p:sp>
      <p:sp>
        <p:nvSpPr>
          <p:cNvPr id="18436" name="Content Placeholder 3"/>
          <p:cNvSpPr>
            <a:spLocks noGrp="1"/>
          </p:cNvSpPr>
          <p:nvPr>
            <p:ph sz="half" idx="2"/>
          </p:nvPr>
        </p:nvSpPr>
        <p:spPr>
          <a:xfrm>
            <a:off x="4648200" y="1600201"/>
            <a:ext cx="4172272" cy="3989040"/>
          </a:xfrm>
        </p:spPr>
        <p:txBody>
          <a:bodyPr>
            <a:normAutofit/>
          </a:bodyPr>
          <a:lstStyle/>
          <a:p>
            <a:pPr>
              <a:defRPr/>
            </a:pPr>
            <a:r>
              <a:rPr lang="en-GB" sz="2400" dirty="0" smtClean="0">
                <a:latin typeface="Arial" charset="0"/>
              </a:rPr>
              <a:t>National Occupational Standards</a:t>
            </a:r>
          </a:p>
          <a:p>
            <a:pPr>
              <a:defRPr/>
            </a:pPr>
            <a:r>
              <a:rPr lang="en-GB" sz="2400" dirty="0" smtClean="0">
                <a:latin typeface="Arial" charset="0"/>
              </a:rPr>
              <a:t>Assessment marking criteria</a:t>
            </a:r>
          </a:p>
          <a:p>
            <a:pPr>
              <a:defRPr/>
            </a:pPr>
            <a:endParaRPr lang="en-GB" sz="2400" dirty="0">
              <a:latin typeface="Arial" charset="0"/>
            </a:endParaRPr>
          </a:p>
        </p:txBody>
      </p:sp>
    </p:spTree>
    <p:extLst>
      <p:ext uri="{BB962C8B-B14F-4D97-AF65-F5344CB8AC3E}">
        <p14:creationId xmlns:p14="http://schemas.microsoft.com/office/powerpoint/2010/main" val="28077675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412776"/>
            <a:ext cx="8640960" cy="1846659"/>
          </a:xfrm>
          <a:prstGeom prst="rect">
            <a:avLst/>
          </a:prstGeom>
          <a:noFill/>
        </p:spPr>
        <p:txBody>
          <a:bodyPr wrap="square" rtlCol="0">
            <a:spAutoFit/>
          </a:bodyPr>
          <a:lstStyle/>
          <a:p>
            <a:pPr algn="ctr"/>
            <a:r>
              <a:rPr lang="en-GB" sz="2800" b="1" kern="0" dirty="0" err="1">
                <a:solidFill>
                  <a:schemeClr val="bg1"/>
                </a:solidFill>
                <a:latin typeface="Arial"/>
                <a:cs typeface="+mj-cs"/>
              </a:rPr>
              <a:t>P</a:t>
            </a:r>
            <a:r>
              <a:rPr lang="en-GB" sz="2800" b="1" kern="0" dirty="0" err="1" smtClean="0">
                <a:solidFill>
                  <a:schemeClr val="bg1"/>
                </a:solidFill>
                <a:latin typeface="Arial"/>
                <a:cs typeface="+mj-cs"/>
              </a:rPr>
              <a:t>rifysgol</a:t>
            </a:r>
            <a:r>
              <a:rPr lang="en-GB" sz="2800" b="1" kern="0" dirty="0" smtClean="0">
                <a:solidFill>
                  <a:schemeClr val="bg1"/>
                </a:solidFill>
                <a:latin typeface="Arial"/>
                <a:cs typeface="+mj-cs"/>
              </a:rPr>
              <a:t> </a:t>
            </a:r>
            <a:r>
              <a:rPr lang="en-GB" sz="2800" b="1" kern="0" dirty="0" err="1" smtClean="0">
                <a:solidFill>
                  <a:schemeClr val="bg1"/>
                </a:solidFill>
                <a:latin typeface="Arial"/>
                <a:cs typeface="+mj-cs"/>
              </a:rPr>
              <a:t>Cymru</a:t>
            </a:r>
            <a:r>
              <a:rPr lang="en-GB" sz="2800" b="1" kern="0" dirty="0" smtClean="0">
                <a:solidFill>
                  <a:schemeClr val="bg1"/>
                </a:solidFill>
                <a:latin typeface="Arial"/>
                <a:cs typeface="+mj-cs"/>
              </a:rPr>
              <a:t> </a:t>
            </a:r>
            <a:r>
              <a:rPr lang="en-GB" sz="2800" b="1" kern="0" dirty="0">
                <a:solidFill>
                  <a:schemeClr val="bg1"/>
                </a:solidFill>
                <a:latin typeface="Arial"/>
                <a:cs typeface="+mj-cs"/>
              </a:rPr>
              <a:t>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endParaRPr lang="en-GB" sz="2800" b="1" kern="0" dirty="0" smtClean="0">
              <a:solidFill>
                <a:schemeClr val="bg1"/>
              </a:solidFill>
              <a:latin typeface="Arial"/>
              <a:cs typeface="+mj-cs"/>
            </a:endParaRPr>
          </a:p>
          <a:p>
            <a:pPr algn="ctr"/>
            <a:r>
              <a:rPr lang="en-GB" sz="2800" b="1" i="1" kern="0" dirty="0" smtClean="0">
                <a:solidFill>
                  <a:schemeClr val="bg1"/>
                </a:solidFill>
                <a:latin typeface="Arial"/>
                <a:cs typeface="+mj-cs"/>
              </a:rPr>
              <a:t>University </a:t>
            </a:r>
            <a:r>
              <a:rPr lang="en-GB" sz="2800" b="1" i="1" kern="0" dirty="0">
                <a:solidFill>
                  <a:schemeClr val="bg1"/>
                </a:solidFill>
                <a:latin typeface="Arial"/>
                <a:cs typeface="+mj-cs"/>
              </a:rPr>
              <a:t>of </a:t>
            </a:r>
            <a:r>
              <a:rPr lang="en-GB" sz="2800" b="1" i="1" kern="0" dirty="0" smtClean="0">
                <a:solidFill>
                  <a:schemeClr val="bg1"/>
                </a:solidFill>
                <a:latin typeface="Arial"/>
                <a:cs typeface="+mj-cs"/>
              </a:rPr>
              <a:t>Wales Trinity </a:t>
            </a:r>
            <a:r>
              <a:rPr lang="en-GB" sz="2800" b="1" i="1" kern="0" dirty="0">
                <a:solidFill>
                  <a:schemeClr val="bg1"/>
                </a:solidFill>
                <a:latin typeface="Arial"/>
                <a:cs typeface="+mj-cs"/>
              </a:rPr>
              <a:t>Saint </a:t>
            </a:r>
            <a:r>
              <a:rPr lang="en-GB" sz="2800" b="1" i="1" kern="0" dirty="0" smtClean="0">
                <a:solidFill>
                  <a:schemeClr val="bg1"/>
                </a:solidFill>
                <a:latin typeface="Arial"/>
                <a:cs typeface="+mj-cs"/>
              </a:rPr>
              <a:t>David</a:t>
            </a:r>
          </a:p>
          <a:p>
            <a:pPr algn="ctr"/>
            <a:endParaRPr lang="en-GB" sz="3000" i="1" kern="0" dirty="0" smtClean="0">
              <a:solidFill>
                <a:schemeClr val="bg1"/>
              </a:solidFill>
              <a:latin typeface="Arial"/>
              <a:cs typeface="+mj-cs"/>
            </a:endParaRPr>
          </a:p>
        </p:txBody>
      </p:sp>
    </p:spTree>
    <p:extLst>
      <p:ext uri="{BB962C8B-B14F-4D97-AF65-F5344CB8AC3E}">
        <p14:creationId xmlns:p14="http://schemas.microsoft.com/office/powerpoint/2010/main" val="85950360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9"/>
            <a:ext cx="8229600" cy="778098"/>
          </a:xfrm>
        </p:spPr>
        <p:txBody>
          <a:bodyPr>
            <a:normAutofit/>
          </a:bodyPr>
          <a:lstStyle/>
          <a:p>
            <a:pPr eaLnBrk="1" hangingPunct="1">
              <a:defRPr/>
            </a:pPr>
            <a:r>
              <a:rPr lang="en-GB" dirty="0" err="1">
                <a:latin typeface="Arial" charset="0"/>
                <a:cs typeface="+mj-cs"/>
              </a:rPr>
              <a:t>Asesiad</a:t>
            </a:r>
            <a:r>
              <a:rPr lang="en-GB" dirty="0">
                <a:latin typeface="Arial" charset="0"/>
                <a:cs typeface="+mj-cs"/>
              </a:rPr>
              <a:t> </a:t>
            </a:r>
            <a:r>
              <a:rPr lang="en-GB" dirty="0" smtClean="0">
                <a:latin typeface="Arial" charset="0"/>
                <a:cs typeface="+mj-cs"/>
              </a:rPr>
              <a:t>/ Assessment </a:t>
            </a:r>
            <a:endParaRPr lang="en-GB" dirty="0">
              <a:latin typeface="Arial" charset="0"/>
              <a:cs typeface="+mj-cs"/>
            </a:endParaRPr>
          </a:p>
        </p:txBody>
      </p:sp>
      <p:sp>
        <p:nvSpPr>
          <p:cNvPr id="19459" name="Content Placeholder 2"/>
          <p:cNvSpPr>
            <a:spLocks noGrp="1"/>
          </p:cNvSpPr>
          <p:nvPr>
            <p:ph sz="half" idx="1"/>
          </p:nvPr>
        </p:nvSpPr>
        <p:spPr/>
        <p:txBody>
          <a:bodyPr>
            <a:normAutofit/>
          </a:bodyPr>
          <a:lstStyle/>
          <a:p>
            <a:pPr marL="0" indent="0" eaLnBrk="1" hangingPunct="1">
              <a:buFontTx/>
              <a:buNone/>
              <a:defRPr/>
            </a:pPr>
            <a:r>
              <a:rPr lang="en-GB" sz="2000" dirty="0" err="1" smtClean="0">
                <a:latin typeface="Arial" charset="0"/>
                <a:cs typeface="+mn-cs"/>
              </a:rPr>
              <a:t>Gweler</a:t>
            </a:r>
            <a:r>
              <a:rPr lang="en-GB" sz="2000" dirty="0" smtClean="0">
                <a:latin typeface="Arial" charset="0"/>
                <a:cs typeface="+mn-cs"/>
              </a:rPr>
              <a:t> </a:t>
            </a:r>
            <a:r>
              <a:rPr lang="en-GB" sz="2000" dirty="0" err="1" smtClean="0">
                <a:latin typeface="Arial" charset="0"/>
                <a:cs typeface="+mn-cs"/>
              </a:rPr>
              <a:t>llawlyfr</a:t>
            </a:r>
            <a:r>
              <a:rPr lang="en-GB" sz="2000" dirty="0" smtClean="0">
                <a:latin typeface="Arial" charset="0"/>
                <a:cs typeface="+mn-cs"/>
              </a:rPr>
              <a:t> </a:t>
            </a:r>
            <a:r>
              <a:rPr lang="en-GB" sz="2000" dirty="0" smtClean="0">
                <a:solidFill>
                  <a:srgbClr val="FF0000"/>
                </a:solidFill>
                <a:latin typeface="Arial" charset="0"/>
                <a:cs typeface="+mn-cs"/>
              </a:rPr>
              <a:t>(Tud.17+)</a:t>
            </a:r>
            <a:r>
              <a:rPr lang="en-GB" sz="2000" dirty="0" smtClean="0">
                <a:latin typeface="Arial" charset="0"/>
                <a:cs typeface="+mn-cs"/>
              </a:rPr>
              <a:t> </a:t>
            </a:r>
          </a:p>
          <a:p>
            <a:pPr marL="0" indent="0" eaLnBrk="1" hangingPunct="1">
              <a:buFontTx/>
              <a:buNone/>
              <a:defRPr/>
            </a:pPr>
            <a:endParaRPr lang="en-GB" sz="2000" dirty="0" smtClean="0">
              <a:latin typeface="Arial" charset="0"/>
              <a:cs typeface="+mn-cs"/>
            </a:endParaRPr>
          </a:p>
          <a:p>
            <a:pPr marL="0" indent="0" eaLnBrk="1" hangingPunct="1">
              <a:buFontTx/>
              <a:buNone/>
              <a:defRPr/>
            </a:pPr>
            <a:r>
              <a:rPr lang="en-GB" sz="2000" dirty="0" err="1" smtClean="0">
                <a:latin typeface="Arial" charset="0"/>
                <a:cs typeface="+mn-cs"/>
              </a:rPr>
              <a:t>Nid</a:t>
            </a:r>
            <a:r>
              <a:rPr lang="en-GB" sz="2000" dirty="0" smtClean="0">
                <a:latin typeface="Arial" charset="0"/>
                <a:cs typeface="+mn-cs"/>
              </a:rPr>
              <a:t> </a:t>
            </a:r>
            <a:r>
              <a:rPr lang="en-GB" sz="2000" dirty="0" err="1" smtClean="0">
                <a:latin typeface="Arial" charset="0"/>
                <a:cs typeface="+mn-cs"/>
              </a:rPr>
              <a:t>oes</a:t>
            </a:r>
            <a:r>
              <a:rPr lang="en-GB" sz="2000" dirty="0" smtClean="0">
                <a:latin typeface="Arial" charset="0"/>
                <a:cs typeface="+mn-cs"/>
              </a:rPr>
              <a:t> </a:t>
            </a:r>
            <a:r>
              <a:rPr lang="en-GB" sz="2000" dirty="0" err="1" smtClean="0">
                <a:latin typeface="Arial" charset="0"/>
                <a:cs typeface="+mn-cs"/>
              </a:rPr>
              <a:t>angen</a:t>
            </a:r>
            <a:r>
              <a:rPr lang="en-GB" sz="2000" dirty="0" smtClean="0">
                <a:latin typeface="Arial" charset="0"/>
                <a:cs typeface="+mn-cs"/>
              </a:rPr>
              <a:t> </a:t>
            </a:r>
            <a:r>
              <a:rPr lang="en-GB" sz="2000" dirty="0" err="1" smtClean="0">
                <a:latin typeface="Arial" charset="0"/>
                <a:cs typeface="+mn-cs"/>
              </a:rPr>
              <a:t>dangos</a:t>
            </a:r>
            <a:r>
              <a:rPr lang="en-GB" sz="2000" dirty="0" smtClean="0">
                <a:latin typeface="Arial" charset="0"/>
                <a:cs typeface="+mn-cs"/>
              </a:rPr>
              <a:t> y </a:t>
            </a:r>
            <a:r>
              <a:rPr lang="en-GB" sz="2000" dirty="0" err="1" smtClean="0">
                <a:latin typeface="Arial" charset="0"/>
                <a:cs typeface="+mn-cs"/>
              </a:rPr>
              <a:t>gofynion</a:t>
            </a:r>
            <a:r>
              <a:rPr lang="en-GB" sz="2000" dirty="0" smtClean="0">
                <a:latin typeface="Arial" charset="0"/>
                <a:cs typeface="+mn-cs"/>
              </a:rPr>
              <a:t> </a:t>
            </a:r>
            <a:r>
              <a:rPr lang="en-GB" sz="2000" dirty="0" err="1" smtClean="0">
                <a:latin typeface="Arial" charset="0"/>
                <a:cs typeface="+mn-cs"/>
              </a:rPr>
              <a:t>dysgu</a:t>
            </a:r>
            <a:r>
              <a:rPr lang="en-GB" sz="2000" dirty="0" smtClean="0">
                <a:latin typeface="Arial" charset="0"/>
                <a:cs typeface="+mn-cs"/>
              </a:rPr>
              <a:t> </a:t>
            </a:r>
            <a:r>
              <a:rPr lang="en-GB" sz="2000" dirty="0" err="1" smtClean="0">
                <a:latin typeface="Arial" charset="0"/>
                <a:cs typeface="+mn-cs"/>
              </a:rPr>
              <a:t>a’r</a:t>
            </a:r>
            <a:r>
              <a:rPr lang="en-GB" sz="2000" dirty="0" smtClean="0">
                <a:latin typeface="Arial" charset="0"/>
                <a:cs typeface="+mn-cs"/>
              </a:rPr>
              <a:t> NOS </a:t>
            </a:r>
            <a:r>
              <a:rPr lang="en-GB" sz="2000" dirty="0" err="1" smtClean="0">
                <a:latin typeface="Arial" charset="0"/>
                <a:cs typeface="+mn-cs"/>
              </a:rPr>
              <a:t>yn</a:t>
            </a:r>
            <a:r>
              <a:rPr lang="en-GB" sz="2000" dirty="0" smtClean="0">
                <a:latin typeface="Arial" charset="0"/>
                <a:cs typeface="+mn-cs"/>
              </a:rPr>
              <a:t> </a:t>
            </a:r>
            <a:r>
              <a:rPr lang="en-GB" sz="2000" dirty="0" err="1" smtClean="0">
                <a:latin typeface="Arial" charset="0"/>
                <a:cs typeface="+mn-cs"/>
              </a:rPr>
              <a:t>amlwg</a:t>
            </a:r>
            <a:r>
              <a:rPr lang="en-GB" sz="2000" dirty="0" smtClean="0">
                <a:latin typeface="Arial" charset="0"/>
                <a:cs typeface="+mn-cs"/>
              </a:rPr>
              <a:t> </a:t>
            </a:r>
            <a:r>
              <a:rPr lang="en-GB" sz="2000" dirty="0" err="1" smtClean="0">
                <a:latin typeface="Arial" charset="0"/>
                <a:cs typeface="+mn-cs"/>
              </a:rPr>
              <a:t>yn</a:t>
            </a:r>
            <a:r>
              <a:rPr lang="en-GB" sz="2000" dirty="0" smtClean="0">
                <a:latin typeface="Arial" charset="0"/>
                <a:cs typeface="+mn-cs"/>
              </a:rPr>
              <a:t> y </a:t>
            </a:r>
            <a:r>
              <a:rPr lang="en-GB" sz="2000" dirty="0" err="1" smtClean="0">
                <a:latin typeface="Arial" charset="0"/>
                <a:cs typeface="+mn-cs"/>
              </a:rPr>
              <a:t>portffolio</a:t>
            </a:r>
            <a:r>
              <a:rPr lang="en-GB" sz="2000" dirty="0" smtClean="0">
                <a:latin typeface="Arial" charset="0"/>
                <a:cs typeface="+mn-cs"/>
              </a:rPr>
              <a:t> </a:t>
            </a:r>
          </a:p>
          <a:p>
            <a:pPr marL="0" indent="0" eaLnBrk="1" hangingPunct="1">
              <a:buFontTx/>
              <a:buNone/>
              <a:defRPr/>
            </a:pPr>
            <a:endParaRPr lang="en-GB" sz="2000" dirty="0" smtClean="0">
              <a:latin typeface="Arial" charset="0"/>
              <a:cs typeface="+mn-cs"/>
            </a:endParaRPr>
          </a:p>
          <a:p>
            <a:pPr marL="0" indent="0" eaLnBrk="1" hangingPunct="1">
              <a:buFontTx/>
              <a:buNone/>
              <a:defRPr/>
            </a:pPr>
            <a:r>
              <a:rPr lang="en-GB" sz="2000" dirty="0" err="1" smtClean="0">
                <a:latin typeface="Arial" charset="0"/>
                <a:cs typeface="+mn-cs"/>
              </a:rPr>
              <a:t>Cyfle</a:t>
            </a:r>
            <a:r>
              <a:rPr lang="en-GB" sz="2000" dirty="0" smtClean="0">
                <a:latin typeface="Arial" charset="0"/>
                <a:cs typeface="+mn-cs"/>
              </a:rPr>
              <a:t> </a:t>
            </a:r>
            <a:r>
              <a:rPr lang="en-GB" sz="2000" dirty="0" err="1" smtClean="0">
                <a:latin typeface="Arial" charset="0"/>
                <a:cs typeface="+mn-cs"/>
              </a:rPr>
              <a:t>i</a:t>
            </a:r>
            <a:r>
              <a:rPr lang="en-GB" sz="2000" dirty="0" smtClean="0">
                <a:latin typeface="Arial" charset="0"/>
                <a:cs typeface="+mn-cs"/>
              </a:rPr>
              <a:t> </a:t>
            </a:r>
            <a:r>
              <a:rPr lang="en-GB" sz="2000" dirty="0" err="1" smtClean="0">
                <a:latin typeface="Arial" charset="0"/>
                <a:cs typeface="+mn-cs"/>
              </a:rPr>
              <a:t>gyflwyno’r</a:t>
            </a:r>
            <a:r>
              <a:rPr lang="en-GB" sz="2000" dirty="0" smtClean="0">
                <a:latin typeface="Arial" charset="0"/>
                <a:cs typeface="+mn-cs"/>
              </a:rPr>
              <a:t> </a:t>
            </a:r>
            <a:r>
              <a:rPr lang="en-GB" sz="2000" dirty="0" err="1" smtClean="0">
                <a:latin typeface="Arial" charset="0"/>
                <a:cs typeface="+mn-cs"/>
              </a:rPr>
              <a:t>portffolio</a:t>
            </a:r>
            <a:r>
              <a:rPr lang="en-GB" sz="2000" dirty="0" smtClean="0">
                <a:latin typeface="Arial" charset="0"/>
                <a:cs typeface="+mn-cs"/>
              </a:rPr>
              <a:t> </a:t>
            </a:r>
            <a:r>
              <a:rPr lang="en-GB" sz="2000" dirty="0" err="1" smtClean="0">
                <a:latin typeface="Arial" charset="0"/>
                <a:cs typeface="+mn-cs"/>
              </a:rPr>
              <a:t>unwaith</a:t>
            </a:r>
            <a:r>
              <a:rPr lang="en-GB" sz="2000" dirty="0" smtClean="0">
                <a:latin typeface="Arial" charset="0"/>
                <a:cs typeface="+mn-cs"/>
              </a:rPr>
              <a:t> </a:t>
            </a:r>
            <a:r>
              <a:rPr lang="en-GB" sz="2000" dirty="0" err="1" smtClean="0">
                <a:latin typeface="Arial" charset="0"/>
                <a:cs typeface="+mn-cs"/>
              </a:rPr>
              <a:t>yn</a:t>
            </a:r>
            <a:r>
              <a:rPr lang="en-GB" sz="2000" dirty="0" smtClean="0">
                <a:latin typeface="Arial" charset="0"/>
                <a:cs typeface="+mn-cs"/>
              </a:rPr>
              <a:t> </a:t>
            </a:r>
            <a:r>
              <a:rPr lang="en-GB" sz="2000" dirty="0" err="1" smtClean="0">
                <a:latin typeface="Arial" charset="0"/>
                <a:cs typeface="+mn-cs"/>
              </a:rPr>
              <a:t>unig</a:t>
            </a:r>
            <a:r>
              <a:rPr lang="en-GB" sz="2000" dirty="0" smtClean="0">
                <a:latin typeface="Arial" charset="0"/>
                <a:cs typeface="+mn-cs"/>
              </a:rPr>
              <a:t> am </a:t>
            </a:r>
            <a:r>
              <a:rPr lang="en-GB" sz="2000" dirty="0" err="1" smtClean="0">
                <a:latin typeface="Arial" charset="0"/>
                <a:cs typeface="+mn-cs"/>
              </a:rPr>
              <a:t>adborth</a:t>
            </a:r>
            <a:r>
              <a:rPr lang="en-GB" sz="2000" dirty="0" smtClean="0">
                <a:latin typeface="Arial" charset="0"/>
                <a:cs typeface="+mn-cs"/>
              </a:rPr>
              <a:t> </a:t>
            </a:r>
            <a:r>
              <a:rPr lang="en-GB" sz="2000" dirty="0" err="1" smtClean="0">
                <a:latin typeface="Arial" charset="0"/>
                <a:cs typeface="+mn-cs"/>
              </a:rPr>
              <a:t>ysgrifenedig</a:t>
            </a:r>
            <a:r>
              <a:rPr lang="en-GB" sz="2000" dirty="0" smtClean="0">
                <a:latin typeface="Arial" charset="0"/>
                <a:cs typeface="+mn-cs"/>
              </a:rPr>
              <a:t> </a:t>
            </a:r>
            <a:r>
              <a:rPr lang="en-GB" sz="2000" dirty="0" err="1" smtClean="0">
                <a:latin typeface="Arial" charset="0"/>
                <a:cs typeface="+mn-cs"/>
              </a:rPr>
              <a:t>cyn</a:t>
            </a:r>
            <a:r>
              <a:rPr lang="en-GB" sz="2000" dirty="0" smtClean="0">
                <a:latin typeface="Arial" charset="0"/>
                <a:cs typeface="+mn-cs"/>
              </a:rPr>
              <a:t> y </a:t>
            </a:r>
            <a:r>
              <a:rPr lang="en-GB" sz="2000" dirty="0" err="1" smtClean="0">
                <a:latin typeface="Arial" charset="0"/>
                <a:cs typeface="+mn-cs"/>
              </a:rPr>
              <a:t>cyflwyniad</a:t>
            </a:r>
            <a:r>
              <a:rPr lang="en-GB" sz="2000" dirty="0" smtClean="0">
                <a:latin typeface="Arial" charset="0"/>
                <a:cs typeface="+mn-cs"/>
              </a:rPr>
              <a:t> </a:t>
            </a:r>
            <a:r>
              <a:rPr lang="en-GB" sz="2000" dirty="0" err="1" smtClean="0">
                <a:latin typeface="Arial" charset="0"/>
                <a:cs typeface="+mn-cs"/>
              </a:rPr>
              <a:t>olaf</a:t>
            </a:r>
            <a:endParaRPr lang="en-GB" sz="2000" dirty="0">
              <a:latin typeface="Arial" charset="0"/>
              <a:cs typeface="+mn-cs"/>
            </a:endParaRPr>
          </a:p>
        </p:txBody>
      </p:sp>
      <p:sp>
        <p:nvSpPr>
          <p:cNvPr id="19460" name="Content Placeholder 3"/>
          <p:cNvSpPr>
            <a:spLocks noGrp="1"/>
          </p:cNvSpPr>
          <p:nvPr>
            <p:ph sz="half" idx="2"/>
          </p:nvPr>
        </p:nvSpPr>
        <p:spPr/>
        <p:txBody>
          <a:bodyPr>
            <a:normAutofit/>
          </a:bodyPr>
          <a:lstStyle/>
          <a:p>
            <a:pPr marL="0" indent="0">
              <a:buNone/>
              <a:defRPr/>
            </a:pPr>
            <a:r>
              <a:rPr lang="en-GB" sz="2000" dirty="0" smtClean="0">
                <a:latin typeface="Arial" charset="0"/>
                <a:cs typeface="+mn-cs"/>
              </a:rPr>
              <a:t>See handbook </a:t>
            </a:r>
            <a:r>
              <a:rPr lang="en-GB" sz="2000" dirty="0" smtClean="0">
                <a:solidFill>
                  <a:srgbClr val="FF0000"/>
                </a:solidFill>
                <a:latin typeface="Arial" charset="0"/>
              </a:rPr>
              <a:t>(Page 17</a:t>
            </a:r>
            <a:r>
              <a:rPr lang="en-GB" sz="2000" dirty="0">
                <a:solidFill>
                  <a:srgbClr val="FF0000"/>
                </a:solidFill>
                <a:latin typeface="Arial" charset="0"/>
              </a:rPr>
              <a:t>+)</a:t>
            </a:r>
            <a:r>
              <a:rPr lang="en-GB" sz="2000" dirty="0">
                <a:latin typeface="Arial" charset="0"/>
              </a:rPr>
              <a:t> </a:t>
            </a:r>
          </a:p>
          <a:p>
            <a:pPr marL="0" indent="0" eaLnBrk="1" hangingPunct="1">
              <a:buFontTx/>
              <a:buNone/>
              <a:defRPr/>
            </a:pPr>
            <a:endParaRPr lang="en-GB" sz="2000" dirty="0" smtClean="0">
              <a:latin typeface="Arial" charset="0"/>
              <a:cs typeface="+mn-cs"/>
            </a:endParaRPr>
          </a:p>
          <a:p>
            <a:pPr marL="0" indent="0" eaLnBrk="1" hangingPunct="1">
              <a:buFontTx/>
              <a:buNone/>
              <a:defRPr/>
            </a:pPr>
            <a:r>
              <a:rPr lang="en-GB" sz="2000" dirty="0" smtClean="0">
                <a:latin typeface="Arial" charset="0"/>
                <a:cs typeface="+mn-cs"/>
              </a:rPr>
              <a:t>There </a:t>
            </a:r>
            <a:r>
              <a:rPr lang="en-GB" sz="2000" dirty="0">
                <a:latin typeface="Arial" charset="0"/>
                <a:cs typeface="+mn-cs"/>
              </a:rPr>
              <a:t>is no need to signpost the learning outcomes and NOS in the portfolio  </a:t>
            </a:r>
            <a:endParaRPr lang="en-GB" sz="2000" dirty="0" smtClean="0">
              <a:latin typeface="Arial" charset="0"/>
              <a:cs typeface="+mn-cs"/>
            </a:endParaRPr>
          </a:p>
          <a:p>
            <a:pPr marL="0" indent="0" eaLnBrk="1" hangingPunct="1">
              <a:buFontTx/>
              <a:buNone/>
              <a:defRPr/>
            </a:pPr>
            <a:r>
              <a:rPr lang="en-GB" sz="2000" dirty="0" smtClean="0">
                <a:latin typeface="Arial" charset="0"/>
                <a:cs typeface="+mn-cs"/>
              </a:rPr>
              <a:t> </a:t>
            </a:r>
            <a:endParaRPr lang="en-GB" sz="2000" dirty="0">
              <a:latin typeface="Arial" charset="0"/>
              <a:cs typeface="+mn-cs"/>
            </a:endParaRPr>
          </a:p>
          <a:p>
            <a:pPr marL="0" indent="0" eaLnBrk="1" hangingPunct="1">
              <a:buFontTx/>
              <a:buNone/>
              <a:defRPr/>
            </a:pPr>
            <a:r>
              <a:rPr lang="en-GB" sz="2000" dirty="0">
                <a:latin typeface="Arial" charset="0"/>
                <a:cs typeface="+mn-cs"/>
              </a:rPr>
              <a:t>Portfolio </a:t>
            </a:r>
            <a:r>
              <a:rPr lang="en-GB" sz="2000" dirty="0" err="1">
                <a:latin typeface="Arial" charset="0"/>
                <a:cs typeface="+mn-cs"/>
              </a:rPr>
              <a:t>gan</a:t>
            </a:r>
            <a:r>
              <a:rPr lang="en-GB" sz="2000" dirty="0">
                <a:latin typeface="Arial" charset="0"/>
                <a:cs typeface="+mn-cs"/>
              </a:rPr>
              <a:t> be submitted for written feedback only once before final submission</a:t>
            </a:r>
          </a:p>
        </p:txBody>
      </p:sp>
    </p:spTree>
    <p:extLst>
      <p:ext uri="{BB962C8B-B14F-4D97-AF65-F5344CB8AC3E}">
        <p14:creationId xmlns:p14="http://schemas.microsoft.com/office/powerpoint/2010/main" val="234365203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640994"/>
            <a:ext cx="8640960" cy="707886"/>
          </a:xfrm>
          <a:prstGeom prst="rect">
            <a:avLst/>
          </a:prstGeom>
          <a:noFill/>
        </p:spPr>
        <p:txBody>
          <a:bodyPr wrap="square" rtlCol="0">
            <a:spAutoFit/>
          </a:bodyPr>
          <a:lstStyle/>
          <a:p>
            <a:pPr algn="ctr"/>
            <a:r>
              <a:rPr lang="en-GB" sz="4000" b="1" kern="0" dirty="0" err="1" smtClean="0">
                <a:solidFill>
                  <a:schemeClr val="bg1"/>
                </a:solidFill>
                <a:latin typeface="Arial"/>
                <a:cs typeface="+mj-cs"/>
              </a:rPr>
              <a:t>Porth</a:t>
            </a:r>
            <a:r>
              <a:rPr lang="en-GB" sz="4000" b="1" kern="0" dirty="0" smtClean="0">
                <a:solidFill>
                  <a:schemeClr val="bg1"/>
                </a:solidFill>
                <a:latin typeface="Arial"/>
                <a:cs typeface="+mj-cs"/>
              </a:rPr>
              <a:t> </a:t>
            </a:r>
            <a:r>
              <a:rPr lang="en-GB" sz="4000" b="1" kern="0" dirty="0" err="1" smtClean="0">
                <a:solidFill>
                  <a:schemeClr val="bg1"/>
                </a:solidFill>
                <a:latin typeface="Arial"/>
                <a:cs typeface="+mj-cs"/>
              </a:rPr>
              <a:t>Agored</a:t>
            </a:r>
            <a:endParaRPr lang="en-GB" sz="4000" i="1" kern="0" dirty="0" smtClean="0">
              <a:solidFill>
                <a:schemeClr val="bg1"/>
              </a:solidFill>
              <a:latin typeface="Arial"/>
              <a:cs typeface="+mj-cs"/>
            </a:endParaRPr>
          </a:p>
        </p:txBody>
      </p:sp>
    </p:spTree>
    <p:extLst>
      <p:ext uri="{BB962C8B-B14F-4D97-AF65-F5344CB8AC3E}">
        <p14:creationId xmlns:p14="http://schemas.microsoft.com/office/powerpoint/2010/main" val="4212134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74638"/>
            <a:ext cx="8229600" cy="994122"/>
          </a:xfrm>
        </p:spPr>
        <p:txBody>
          <a:bodyPr>
            <a:noAutofit/>
          </a:bodyPr>
          <a:lstStyle/>
          <a:p>
            <a:pPr>
              <a:defRPr/>
            </a:pPr>
            <a:r>
              <a:rPr lang="en-GB" sz="3600" dirty="0" err="1">
                <a:latin typeface="Arial" charset="0"/>
              </a:rPr>
              <a:t>Cytundeb</a:t>
            </a:r>
            <a:r>
              <a:rPr lang="en-GB" sz="3600" dirty="0">
                <a:latin typeface="Arial" charset="0"/>
              </a:rPr>
              <a:t> </a:t>
            </a:r>
            <a:r>
              <a:rPr lang="en-GB" sz="3600" dirty="0" err="1">
                <a:latin typeface="Arial" charset="0"/>
              </a:rPr>
              <a:t>dysgwr</a:t>
            </a:r>
            <a:r>
              <a:rPr lang="en-GB" sz="3600" dirty="0">
                <a:latin typeface="Arial" charset="0"/>
              </a:rPr>
              <a:t> a </a:t>
            </a:r>
            <a:r>
              <a:rPr lang="en-GB" sz="3600" dirty="0" err="1">
                <a:latin typeface="Arial" charset="0"/>
              </a:rPr>
              <a:t>chyflogwr</a:t>
            </a:r>
            <a:r>
              <a:rPr lang="en-GB" sz="3600" dirty="0">
                <a:latin typeface="Arial" charset="0"/>
              </a:rPr>
              <a:t> </a:t>
            </a:r>
            <a:br>
              <a:rPr lang="en-GB" sz="3600" dirty="0">
                <a:latin typeface="Arial" charset="0"/>
              </a:rPr>
            </a:br>
            <a:r>
              <a:rPr lang="en-GB" sz="3600" dirty="0" smtClean="0">
                <a:latin typeface="Arial" charset="0"/>
              </a:rPr>
              <a:t>Learner </a:t>
            </a:r>
            <a:r>
              <a:rPr lang="en-GB" sz="3600" dirty="0">
                <a:latin typeface="Arial" charset="0"/>
              </a:rPr>
              <a:t>and employer agreement </a:t>
            </a:r>
          </a:p>
        </p:txBody>
      </p:sp>
      <p:sp>
        <p:nvSpPr>
          <p:cNvPr id="18435" name="Content Placeholder 2"/>
          <p:cNvSpPr>
            <a:spLocks noGrp="1"/>
          </p:cNvSpPr>
          <p:nvPr>
            <p:ph sz="half" idx="1"/>
          </p:nvPr>
        </p:nvSpPr>
        <p:spPr>
          <a:xfrm>
            <a:off x="179512" y="1556792"/>
            <a:ext cx="3888432" cy="3989040"/>
          </a:xfrm>
        </p:spPr>
        <p:txBody>
          <a:bodyPr>
            <a:normAutofit lnSpcReduction="10000"/>
          </a:bodyPr>
          <a:lstStyle/>
          <a:p>
            <a:pPr marL="0" indent="0">
              <a:buNone/>
              <a:defRPr/>
            </a:pPr>
            <a:r>
              <a:rPr lang="en-GB" sz="2400" b="1" dirty="0" err="1" smtClean="0">
                <a:latin typeface="Arial"/>
                <a:cs typeface="Arial"/>
              </a:rPr>
              <a:t>Rhan</a:t>
            </a:r>
            <a:r>
              <a:rPr lang="en-GB" sz="2400" b="1" dirty="0" smtClean="0">
                <a:latin typeface="Arial"/>
                <a:cs typeface="Arial"/>
              </a:rPr>
              <a:t> 11 </a:t>
            </a:r>
            <a:r>
              <a:rPr lang="en-GB" sz="2400" dirty="0">
                <a:solidFill>
                  <a:srgbClr val="FF0000"/>
                </a:solidFill>
                <a:latin typeface="Arial"/>
                <a:cs typeface="Arial"/>
              </a:rPr>
              <a:t>(</a:t>
            </a:r>
            <a:r>
              <a:rPr lang="en-GB" sz="2400" dirty="0" err="1">
                <a:solidFill>
                  <a:srgbClr val="FF0000"/>
                </a:solidFill>
                <a:latin typeface="Arial"/>
                <a:cs typeface="Arial"/>
              </a:rPr>
              <a:t>Tud</a:t>
            </a:r>
            <a:r>
              <a:rPr lang="en-GB" sz="2400" dirty="0">
                <a:solidFill>
                  <a:srgbClr val="FF0000"/>
                </a:solidFill>
                <a:latin typeface="Arial"/>
                <a:cs typeface="Arial"/>
              </a:rPr>
              <a:t>. 46)</a:t>
            </a:r>
            <a:r>
              <a:rPr lang="en-GB" sz="2400" dirty="0">
                <a:latin typeface="Arial"/>
                <a:cs typeface="Arial"/>
              </a:rPr>
              <a:t> </a:t>
            </a:r>
            <a:endParaRPr lang="en-GB" sz="2400" b="1" dirty="0">
              <a:latin typeface="Arial"/>
              <a:cs typeface="Arial"/>
            </a:endParaRPr>
          </a:p>
          <a:p>
            <a:pPr>
              <a:defRPr/>
            </a:pPr>
            <a:r>
              <a:rPr lang="en-GB" sz="2400" dirty="0" err="1" smtClean="0">
                <a:latin typeface="Arial"/>
                <a:cs typeface="Arial"/>
              </a:rPr>
              <a:t>Cytundeb</a:t>
            </a:r>
            <a:r>
              <a:rPr lang="en-GB" sz="2400" dirty="0" smtClean="0">
                <a:latin typeface="Arial"/>
                <a:cs typeface="Arial"/>
              </a:rPr>
              <a:t> </a:t>
            </a:r>
            <a:r>
              <a:rPr lang="en-GB" sz="2400" dirty="0" err="1" smtClean="0">
                <a:latin typeface="Arial"/>
                <a:cs typeface="Arial"/>
              </a:rPr>
              <a:t>dysgwr</a:t>
            </a:r>
            <a:r>
              <a:rPr lang="en-GB" sz="2400" dirty="0" smtClean="0">
                <a:latin typeface="Arial"/>
                <a:cs typeface="Arial"/>
              </a:rPr>
              <a:t> </a:t>
            </a:r>
            <a:r>
              <a:rPr lang="en-GB" sz="2400" dirty="0">
                <a:latin typeface="Arial"/>
                <a:cs typeface="Arial"/>
              </a:rPr>
              <a:t>a </a:t>
            </a:r>
            <a:r>
              <a:rPr lang="en-GB" sz="2400" dirty="0" err="1" smtClean="0">
                <a:latin typeface="Arial"/>
                <a:cs typeface="Arial"/>
              </a:rPr>
              <a:t>chyflogwr</a:t>
            </a:r>
            <a:r>
              <a:rPr lang="en-GB" sz="2400" dirty="0" smtClean="0">
                <a:latin typeface="Arial"/>
                <a:cs typeface="Arial"/>
              </a:rPr>
              <a:t> </a:t>
            </a:r>
            <a:endParaRPr lang="en-GB" sz="2400" dirty="0">
              <a:latin typeface="Arial"/>
              <a:cs typeface="Arial"/>
            </a:endParaRPr>
          </a:p>
          <a:p>
            <a:pPr>
              <a:defRPr/>
            </a:pPr>
            <a:r>
              <a:rPr lang="en-GB" sz="2400" dirty="0" smtClean="0">
                <a:latin typeface="Arial"/>
                <a:cs typeface="Arial"/>
              </a:rPr>
              <a:t>I </a:t>
            </a:r>
            <a:r>
              <a:rPr lang="en-GB" sz="2400" dirty="0" err="1" smtClean="0">
                <a:latin typeface="Arial"/>
                <a:cs typeface="Arial"/>
              </a:rPr>
              <a:t>gwblhau</a:t>
            </a:r>
            <a:r>
              <a:rPr lang="en-GB" sz="2400" dirty="0" smtClean="0">
                <a:latin typeface="Arial"/>
                <a:cs typeface="Arial"/>
              </a:rPr>
              <a:t> </a:t>
            </a:r>
            <a:r>
              <a:rPr lang="en-GB" sz="2400" dirty="0" err="1" smtClean="0">
                <a:latin typeface="Arial"/>
                <a:cs typeface="Arial"/>
              </a:rPr>
              <a:t>ar</a:t>
            </a:r>
            <a:r>
              <a:rPr lang="en-GB" sz="2400" dirty="0" smtClean="0">
                <a:latin typeface="Arial"/>
                <a:cs typeface="Arial"/>
              </a:rPr>
              <a:t> y </a:t>
            </a:r>
            <a:r>
              <a:rPr lang="en-GB" sz="2400" dirty="0" err="1" smtClean="0">
                <a:latin typeface="Arial"/>
                <a:cs typeface="Arial"/>
              </a:rPr>
              <a:t>dechrau</a:t>
            </a:r>
            <a:r>
              <a:rPr lang="en-GB" sz="2400" dirty="0" smtClean="0">
                <a:latin typeface="Arial"/>
                <a:cs typeface="Arial"/>
              </a:rPr>
              <a:t> a</a:t>
            </a:r>
            <a:r>
              <a:rPr lang="ja-JP" altLang="en-GB" sz="2400" dirty="0" smtClean="0">
                <a:latin typeface="Arial"/>
                <a:cs typeface="Arial"/>
              </a:rPr>
              <a:t>’</a:t>
            </a:r>
            <a:r>
              <a:rPr lang="en-GB" sz="2400" dirty="0" err="1" smtClean="0">
                <a:latin typeface="Arial"/>
                <a:cs typeface="Arial"/>
              </a:rPr>
              <a:t>i</a:t>
            </a:r>
            <a:r>
              <a:rPr lang="en-GB" sz="2400" dirty="0" smtClean="0">
                <a:latin typeface="Arial"/>
                <a:cs typeface="Arial"/>
              </a:rPr>
              <a:t> </a:t>
            </a:r>
            <a:r>
              <a:rPr lang="en-GB" sz="2400" dirty="0" err="1" smtClean="0">
                <a:latin typeface="Arial"/>
                <a:cs typeface="Arial"/>
              </a:rPr>
              <a:t>gynnwys</a:t>
            </a:r>
            <a:r>
              <a:rPr lang="en-GB" sz="2400" dirty="0" smtClean="0">
                <a:latin typeface="Arial"/>
                <a:cs typeface="Arial"/>
              </a:rPr>
              <a:t> </a:t>
            </a:r>
            <a:r>
              <a:rPr lang="en-GB" sz="2400" dirty="0" err="1" smtClean="0">
                <a:latin typeface="Arial"/>
                <a:cs typeface="Arial"/>
              </a:rPr>
              <a:t>yn</a:t>
            </a:r>
            <a:r>
              <a:rPr lang="en-GB" sz="2400" dirty="0" smtClean="0">
                <a:latin typeface="Arial"/>
                <a:cs typeface="Arial"/>
              </a:rPr>
              <a:t> y </a:t>
            </a:r>
            <a:r>
              <a:rPr lang="en-GB" sz="2400" dirty="0" err="1" smtClean="0">
                <a:latin typeface="Arial"/>
                <a:cs typeface="Arial"/>
              </a:rPr>
              <a:t>portffolio</a:t>
            </a:r>
            <a:r>
              <a:rPr lang="en-GB" sz="2400" dirty="0" smtClean="0">
                <a:latin typeface="Arial"/>
                <a:cs typeface="Arial"/>
              </a:rPr>
              <a:t> </a:t>
            </a:r>
            <a:r>
              <a:rPr lang="en-GB" sz="2400" dirty="0" err="1" smtClean="0">
                <a:latin typeface="Arial"/>
                <a:cs typeface="Arial"/>
              </a:rPr>
              <a:t>yn</a:t>
            </a:r>
            <a:r>
              <a:rPr lang="en-GB" sz="2400" dirty="0" smtClean="0">
                <a:latin typeface="Arial"/>
                <a:cs typeface="Arial"/>
              </a:rPr>
              <a:t> </a:t>
            </a:r>
            <a:r>
              <a:rPr lang="en-GB" sz="2400" dirty="0" err="1" smtClean="0">
                <a:latin typeface="Arial"/>
                <a:cs typeface="Arial"/>
              </a:rPr>
              <a:t>rhan</a:t>
            </a:r>
            <a:r>
              <a:rPr lang="en-GB" sz="2400" dirty="0" smtClean="0">
                <a:latin typeface="Arial"/>
                <a:cs typeface="Arial"/>
              </a:rPr>
              <a:t> 11</a:t>
            </a:r>
          </a:p>
          <a:p>
            <a:pPr>
              <a:defRPr/>
            </a:pPr>
            <a:r>
              <a:rPr lang="en-GB" sz="2400" dirty="0" err="1">
                <a:latin typeface="Arial"/>
                <a:cs typeface="Arial"/>
              </a:rPr>
              <a:t>I’w</a:t>
            </a:r>
            <a:r>
              <a:rPr lang="en-GB" sz="2400" dirty="0">
                <a:latin typeface="Arial"/>
                <a:cs typeface="Arial"/>
              </a:rPr>
              <a:t> </a:t>
            </a:r>
            <a:r>
              <a:rPr lang="en-GB" sz="2400" dirty="0" err="1">
                <a:latin typeface="Arial"/>
                <a:cs typeface="Arial"/>
              </a:rPr>
              <a:t>gwblhau</a:t>
            </a:r>
            <a:r>
              <a:rPr lang="en-GB" sz="2400" dirty="0">
                <a:latin typeface="Arial"/>
                <a:cs typeface="Arial"/>
              </a:rPr>
              <a:t> </a:t>
            </a:r>
            <a:r>
              <a:rPr lang="en-GB" sz="2400" dirty="0" err="1">
                <a:latin typeface="Arial"/>
                <a:cs typeface="Arial"/>
              </a:rPr>
              <a:t>efo’r</a:t>
            </a:r>
            <a:r>
              <a:rPr lang="en-GB" sz="2400" dirty="0">
                <a:latin typeface="Arial"/>
                <a:cs typeface="Arial"/>
              </a:rPr>
              <a:t> mentor</a:t>
            </a:r>
            <a:endParaRPr lang="en-GB" sz="2400" b="1" dirty="0">
              <a:latin typeface="Arial"/>
              <a:cs typeface="Arial"/>
            </a:endParaRPr>
          </a:p>
          <a:p>
            <a:pPr>
              <a:defRPr/>
            </a:pPr>
            <a:r>
              <a:rPr lang="en-GB" sz="2400" dirty="0" err="1">
                <a:latin typeface="Arial"/>
                <a:cs typeface="Arial"/>
              </a:rPr>
              <a:t>Gosod</a:t>
            </a:r>
            <a:r>
              <a:rPr lang="en-GB" sz="2400" dirty="0">
                <a:latin typeface="Arial"/>
                <a:cs typeface="Arial"/>
              </a:rPr>
              <a:t> </a:t>
            </a:r>
            <a:r>
              <a:rPr lang="en-GB" sz="2400" dirty="0" err="1" smtClean="0">
                <a:latin typeface="Arial"/>
                <a:cs typeface="Arial"/>
              </a:rPr>
              <a:t>allan</a:t>
            </a:r>
            <a:r>
              <a:rPr lang="en-GB" sz="2400" dirty="0" smtClean="0">
                <a:latin typeface="Arial"/>
                <a:cs typeface="Arial"/>
              </a:rPr>
              <a:t> </a:t>
            </a:r>
            <a:r>
              <a:rPr lang="en-GB" sz="2400" dirty="0" err="1" smtClean="0">
                <a:latin typeface="Arial"/>
                <a:cs typeface="Arial"/>
              </a:rPr>
              <a:t>disgwyliadau</a:t>
            </a:r>
            <a:r>
              <a:rPr lang="en-GB" sz="2400" dirty="0" smtClean="0">
                <a:latin typeface="Arial"/>
                <a:cs typeface="Arial"/>
              </a:rPr>
              <a:t> </a:t>
            </a:r>
            <a:r>
              <a:rPr lang="en-GB" sz="2400" dirty="0" err="1" smtClean="0">
                <a:latin typeface="Arial"/>
                <a:cs typeface="Arial"/>
              </a:rPr>
              <a:t>pawb</a:t>
            </a:r>
            <a:r>
              <a:rPr lang="en-GB" sz="2400" dirty="0" smtClean="0">
                <a:latin typeface="Arial"/>
                <a:cs typeface="Arial"/>
              </a:rPr>
              <a:t> </a:t>
            </a:r>
            <a:r>
              <a:rPr lang="en-GB" sz="2400" dirty="0" err="1" smtClean="0">
                <a:latin typeface="Arial"/>
                <a:cs typeface="Arial"/>
              </a:rPr>
              <a:t>sy’n</a:t>
            </a:r>
            <a:r>
              <a:rPr lang="en-GB" sz="2400" dirty="0" smtClean="0">
                <a:latin typeface="Arial"/>
                <a:cs typeface="Arial"/>
              </a:rPr>
              <a:t> </a:t>
            </a:r>
            <a:r>
              <a:rPr lang="en-GB" sz="2400" dirty="0" err="1">
                <a:latin typeface="Arial"/>
                <a:cs typeface="Arial"/>
              </a:rPr>
              <a:t>rhan</a:t>
            </a:r>
            <a:r>
              <a:rPr lang="en-GB" sz="2400" dirty="0">
                <a:latin typeface="Arial"/>
                <a:cs typeface="Arial"/>
              </a:rPr>
              <a:t> </a:t>
            </a:r>
            <a:r>
              <a:rPr lang="en-GB" sz="2400" dirty="0" err="1">
                <a:latin typeface="Arial"/>
                <a:cs typeface="Arial"/>
              </a:rPr>
              <a:t>o’r</a:t>
            </a:r>
            <a:r>
              <a:rPr lang="en-GB" sz="2400" dirty="0">
                <a:latin typeface="Arial"/>
                <a:cs typeface="Arial"/>
              </a:rPr>
              <a:t> broses </a:t>
            </a:r>
          </a:p>
        </p:txBody>
      </p:sp>
      <p:sp>
        <p:nvSpPr>
          <p:cNvPr id="18436" name="Content Placeholder 3"/>
          <p:cNvSpPr>
            <a:spLocks noGrp="1"/>
          </p:cNvSpPr>
          <p:nvPr>
            <p:ph sz="half" idx="2"/>
          </p:nvPr>
        </p:nvSpPr>
        <p:spPr>
          <a:xfrm>
            <a:off x="4499992" y="1600201"/>
            <a:ext cx="4392488" cy="3989040"/>
          </a:xfrm>
        </p:spPr>
        <p:txBody>
          <a:bodyPr>
            <a:normAutofit lnSpcReduction="10000"/>
          </a:bodyPr>
          <a:lstStyle/>
          <a:p>
            <a:pPr marL="0" indent="0">
              <a:buNone/>
              <a:defRPr/>
            </a:pPr>
            <a:r>
              <a:rPr lang="en-GB" sz="2400" b="1" dirty="0" smtClean="0">
                <a:latin typeface="Arial" charset="0"/>
                <a:cs typeface="+mn-cs"/>
              </a:rPr>
              <a:t>Section 11 </a:t>
            </a:r>
            <a:r>
              <a:rPr lang="en-GB" sz="2400" dirty="0" smtClean="0">
                <a:solidFill>
                  <a:srgbClr val="FF0000"/>
                </a:solidFill>
                <a:latin typeface="Arial" charset="0"/>
              </a:rPr>
              <a:t>(Page 46</a:t>
            </a:r>
            <a:r>
              <a:rPr lang="en-GB" sz="2400" dirty="0">
                <a:solidFill>
                  <a:srgbClr val="FF0000"/>
                </a:solidFill>
                <a:latin typeface="Arial" charset="0"/>
              </a:rPr>
              <a:t>)</a:t>
            </a:r>
            <a:r>
              <a:rPr lang="en-GB" sz="2400" dirty="0">
                <a:latin typeface="Arial" charset="0"/>
              </a:rPr>
              <a:t> </a:t>
            </a:r>
            <a:endParaRPr lang="en-GB" sz="2400" b="1" dirty="0" smtClean="0">
              <a:latin typeface="Arial" charset="0"/>
              <a:cs typeface="+mn-cs"/>
            </a:endParaRPr>
          </a:p>
          <a:p>
            <a:pPr>
              <a:defRPr/>
            </a:pPr>
            <a:r>
              <a:rPr lang="en-GB" sz="2300" dirty="0" smtClean="0">
                <a:latin typeface="Arial" charset="0"/>
              </a:rPr>
              <a:t>Learner </a:t>
            </a:r>
            <a:r>
              <a:rPr lang="en-GB" sz="2300" dirty="0">
                <a:latin typeface="Arial" charset="0"/>
              </a:rPr>
              <a:t>and employer agreement </a:t>
            </a:r>
          </a:p>
          <a:p>
            <a:pPr>
              <a:defRPr/>
            </a:pPr>
            <a:r>
              <a:rPr lang="en-GB" sz="2300" dirty="0">
                <a:latin typeface="Arial" charset="0"/>
              </a:rPr>
              <a:t>To be completed at the beginning and the inserted into the portfolio in section </a:t>
            </a:r>
            <a:r>
              <a:rPr lang="en-GB" sz="2300" dirty="0" smtClean="0">
                <a:latin typeface="Arial" charset="0"/>
              </a:rPr>
              <a:t>11</a:t>
            </a:r>
          </a:p>
          <a:p>
            <a:pPr>
              <a:defRPr/>
            </a:pPr>
            <a:r>
              <a:rPr lang="en-GB" sz="2300" dirty="0">
                <a:latin typeface="Arial" charset="0"/>
              </a:rPr>
              <a:t>To be completed with </a:t>
            </a:r>
            <a:r>
              <a:rPr lang="en-GB" sz="2300" dirty="0" smtClean="0">
                <a:latin typeface="Arial" charset="0"/>
              </a:rPr>
              <a:t>the mentor </a:t>
            </a:r>
            <a:endParaRPr lang="en-GB" sz="2300" dirty="0">
              <a:latin typeface="Arial" charset="0"/>
            </a:endParaRPr>
          </a:p>
          <a:p>
            <a:pPr>
              <a:defRPr/>
            </a:pPr>
            <a:r>
              <a:rPr lang="en-GB" sz="2300" dirty="0">
                <a:latin typeface="Arial" charset="0"/>
              </a:rPr>
              <a:t>Sets out </a:t>
            </a:r>
            <a:r>
              <a:rPr lang="en-GB" sz="2300" dirty="0" smtClean="0">
                <a:latin typeface="Arial" charset="0"/>
              </a:rPr>
              <a:t>the expectations </a:t>
            </a:r>
            <a:r>
              <a:rPr lang="en-GB" sz="2300" dirty="0">
                <a:latin typeface="Arial" charset="0"/>
              </a:rPr>
              <a:t>of everyone involved in the process </a:t>
            </a:r>
          </a:p>
          <a:p>
            <a:pPr>
              <a:defRPr/>
            </a:pPr>
            <a:endParaRPr lang="en-GB" sz="2400" dirty="0">
              <a:latin typeface="Arial" charset="0"/>
              <a:cs typeface="+mn-cs"/>
            </a:endParaRPr>
          </a:p>
        </p:txBody>
      </p:sp>
    </p:spTree>
    <p:extLst>
      <p:ext uri="{BB962C8B-B14F-4D97-AF65-F5344CB8AC3E}">
        <p14:creationId xmlns:p14="http://schemas.microsoft.com/office/powerpoint/2010/main" val="37081536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noChangeArrowheads="1"/>
          </p:cNvSpPr>
          <p:nvPr>
            <p:ph type="title"/>
          </p:nvPr>
        </p:nvSpPr>
        <p:spPr>
          <a:xfrm>
            <a:off x="457200" y="274638"/>
            <a:ext cx="8229600" cy="1210146"/>
          </a:xfrm>
        </p:spPr>
        <p:txBody>
          <a:bodyPr>
            <a:normAutofit/>
          </a:bodyPr>
          <a:lstStyle/>
          <a:p>
            <a:pPr eaLnBrk="1" hangingPunct="1">
              <a:defRPr/>
            </a:pPr>
            <a:r>
              <a:rPr lang="en-GB" sz="3600" dirty="0" err="1">
                <a:latin typeface="Arial" charset="0"/>
                <a:cs typeface="+mj-cs"/>
              </a:rPr>
              <a:t>Rol</a:t>
            </a:r>
            <a:r>
              <a:rPr lang="en-GB" sz="3600" dirty="0">
                <a:latin typeface="Arial" charset="0"/>
                <a:cs typeface="+mj-cs"/>
              </a:rPr>
              <a:t> </a:t>
            </a:r>
            <a:r>
              <a:rPr lang="en-GB" sz="3600" dirty="0" err="1">
                <a:latin typeface="Arial" charset="0"/>
                <a:cs typeface="+mj-cs"/>
              </a:rPr>
              <a:t>yr</a:t>
            </a:r>
            <a:r>
              <a:rPr lang="en-GB" sz="3600" dirty="0">
                <a:latin typeface="Arial" charset="0"/>
                <a:cs typeface="+mj-cs"/>
              </a:rPr>
              <a:t> </a:t>
            </a:r>
            <a:r>
              <a:rPr lang="en-GB" sz="3600" dirty="0" err="1">
                <a:latin typeface="Arial" charset="0"/>
                <a:cs typeface="+mj-cs"/>
              </a:rPr>
              <a:t>Uned</a:t>
            </a:r>
            <a:r>
              <a:rPr lang="en-GB" sz="3600" dirty="0">
                <a:latin typeface="Arial" charset="0"/>
                <a:cs typeface="+mj-cs"/>
              </a:rPr>
              <a:t> </a:t>
            </a:r>
            <a:r>
              <a:rPr lang="en-GB" sz="3600" dirty="0" err="1">
                <a:latin typeface="Arial" charset="0"/>
                <a:cs typeface="+mj-cs"/>
              </a:rPr>
              <a:t>Hyffoddi</a:t>
            </a:r>
            <a:r>
              <a:rPr lang="en-GB" sz="3600" dirty="0">
                <a:latin typeface="Arial" charset="0"/>
                <a:cs typeface="+mj-cs"/>
              </a:rPr>
              <a:t/>
            </a:r>
            <a:br>
              <a:rPr lang="en-GB" sz="3600" dirty="0">
                <a:latin typeface="Arial" charset="0"/>
                <a:cs typeface="+mj-cs"/>
              </a:rPr>
            </a:br>
            <a:r>
              <a:rPr lang="en-GB" sz="3600" dirty="0">
                <a:latin typeface="Arial" charset="0"/>
                <a:cs typeface="+mj-cs"/>
              </a:rPr>
              <a:t>Role of Training Department</a:t>
            </a:r>
          </a:p>
        </p:txBody>
      </p:sp>
      <p:sp>
        <p:nvSpPr>
          <p:cNvPr id="18435" name="Rectangle 5"/>
          <p:cNvSpPr>
            <a:spLocks noGrp="1" noChangeArrowheads="1"/>
          </p:cNvSpPr>
          <p:nvPr>
            <p:ph type="body" sz="half" idx="1"/>
          </p:nvPr>
        </p:nvSpPr>
        <p:spPr>
          <a:xfrm>
            <a:off x="4788024" y="1556792"/>
            <a:ext cx="4110608" cy="3989040"/>
          </a:xfrm>
        </p:spPr>
        <p:txBody>
          <a:bodyPr>
            <a:normAutofit/>
          </a:bodyPr>
          <a:lstStyle/>
          <a:p>
            <a:pPr marL="285750" lvl="1" eaLnBrk="1" hangingPunct="1">
              <a:buFont typeface="Arial" pitchFamily="34" charset="0"/>
              <a:buChar char="•"/>
              <a:defRPr/>
            </a:pPr>
            <a:r>
              <a:rPr lang="en-GB" dirty="0" smtClean="0"/>
              <a:t>Manage </a:t>
            </a:r>
            <a:r>
              <a:rPr lang="en-GB" dirty="0"/>
              <a:t>the application process</a:t>
            </a:r>
          </a:p>
          <a:p>
            <a:pPr marL="285750" lvl="1" eaLnBrk="1" hangingPunct="1">
              <a:buFont typeface="Arial" pitchFamily="34" charset="0"/>
              <a:buChar char="•"/>
              <a:defRPr/>
            </a:pPr>
            <a:r>
              <a:rPr lang="en-GB" dirty="0"/>
              <a:t>Deal with administration and payment of fees.</a:t>
            </a:r>
          </a:p>
          <a:p>
            <a:pPr marL="285750" lvl="1" eaLnBrk="1" hangingPunct="1">
              <a:buFont typeface="Arial" pitchFamily="34" charset="0"/>
              <a:buChar char="•"/>
              <a:defRPr/>
            </a:pPr>
            <a:r>
              <a:rPr lang="en-GB" dirty="0"/>
              <a:t>Allocate Assessor and </a:t>
            </a:r>
            <a:r>
              <a:rPr lang="en-GB" dirty="0" smtClean="0"/>
              <a:t>communicate arrangements </a:t>
            </a:r>
            <a:r>
              <a:rPr lang="en-GB" dirty="0"/>
              <a:t>for portfolio submission</a:t>
            </a:r>
            <a:r>
              <a:rPr lang="en-GB" sz="2000" dirty="0" smtClean="0"/>
              <a:t>.</a:t>
            </a:r>
            <a:endParaRPr lang="en-GB" sz="2000" dirty="0"/>
          </a:p>
        </p:txBody>
      </p:sp>
      <p:sp>
        <p:nvSpPr>
          <p:cNvPr id="21508" name="Rectangle 6"/>
          <p:cNvSpPr>
            <a:spLocks noGrp="1" noChangeArrowheads="1"/>
          </p:cNvSpPr>
          <p:nvPr>
            <p:ph type="body" sz="half" idx="2"/>
          </p:nvPr>
        </p:nvSpPr>
        <p:spPr>
          <a:xfrm>
            <a:off x="251520" y="1556792"/>
            <a:ext cx="4182616" cy="3989040"/>
          </a:xfrm>
        </p:spPr>
        <p:txBody>
          <a:bodyPr vert="horz" lIns="91440" tIns="45720" rIns="91440" bIns="45720" rtlCol="0">
            <a:normAutofit/>
          </a:bodyPr>
          <a:lstStyle/>
          <a:p>
            <a:pPr marL="285750" lvl="1">
              <a:buChar char="•"/>
            </a:pPr>
            <a:r>
              <a:rPr lang="en-GB" dirty="0" err="1" smtClean="0"/>
              <a:t>Rheoli’r</a:t>
            </a:r>
            <a:r>
              <a:rPr lang="en-GB" dirty="0" smtClean="0"/>
              <a:t> </a:t>
            </a:r>
            <a:r>
              <a:rPr lang="en-GB" dirty="0"/>
              <a:t>broses </a:t>
            </a:r>
            <a:r>
              <a:rPr lang="en-GB" dirty="0" err="1"/>
              <a:t>ymgeisio</a:t>
            </a:r>
            <a:r>
              <a:rPr lang="en-GB" dirty="0"/>
              <a:t>.</a:t>
            </a:r>
          </a:p>
          <a:p>
            <a:pPr marL="285750" lvl="1">
              <a:buChar char="•"/>
            </a:pPr>
            <a:r>
              <a:rPr lang="en-GB" dirty="0" err="1"/>
              <a:t>Ymdrin</a:t>
            </a:r>
            <a:r>
              <a:rPr lang="en-GB" dirty="0"/>
              <a:t> </a:t>
            </a:r>
            <a:r>
              <a:rPr lang="en-GB" dirty="0" err="1"/>
              <a:t>â</a:t>
            </a:r>
            <a:r>
              <a:rPr lang="en-GB" dirty="0"/>
              <a:t> </a:t>
            </a:r>
            <a:r>
              <a:rPr lang="en-GB" dirty="0" err="1"/>
              <a:t>gweinyddu</a:t>
            </a:r>
            <a:r>
              <a:rPr lang="en-GB" dirty="0"/>
              <a:t> a </a:t>
            </a:r>
            <a:r>
              <a:rPr lang="en-GB" dirty="0" err="1"/>
              <a:t>thalu</a:t>
            </a:r>
            <a:r>
              <a:rPr lang="en-GB" dirty="0"/>
              <a:t> </a:t>
            </a:r>
            <a:r>
              <a:rPr lang="en-GB" dirty="0" err="1"/>
              <a:t>ffioedd</a:t>
            </a:r>
            <a:r>
              <a:rPr lang="en-GB" dirty="0"/>
              <a:t>.</a:t>
            </a:r>
          </a:p>
          <a:p>
            <a:pPr marL="285750" lvl="1">
              <a:buChar char="•"/>
            </a:pPr>
            <a:r>
              <a:rPr lang="en-GB" dirty="0" err="1"/>
              <a:t>Clustnodi</a:t>
            </a:r>
            <a:r>
              <a:rPr lang="en-GB" dirty="0"/>
              <a:t> </a:t>
            </a:r>
            <a:r>
              <a:rPr lang="en-GB" dirty="0" err="1"/>
              <a:t>Aseswr</a:t>
            </a:r>
            <a:r>
              <a:rPr lang="en-GB" dirty="0"/>
              <a:t> ac </a:t>
            </a:r>
            <a:r>
              <a:rPr lang="en-GB" dirty="0" err="1"/>
              <a:t>yn</a:t>
            </a:r>
            <a:r>
              <a:rPr lang="en-GB" dirty="0"/>
              <a:t> </a:t>
            </a:r>
            <a:r>
              <a:rPr lang="en-GB" dirty="0" err="1" smtClean="0"/>
              <a:t>cyfathrebu</a:t>
            </a:r>
            <a:r>
              <a:rPr lang="en-GB" dirty="0" smtClean="0"/>
              <a:t> </a:t>
            </a:r>
            <a:r>
              <a:rPr lang="en-GB" dirty="0" err="1"/>
              <a:t>trefniadau</a:t>
            </a:r>
            <a:r>
              <a:rPr lang="en-GB" dirty="0"/>
              <a:t> </a:t>
            </a:r>
            <a:r>
              <a:rPr lang="en-GB" dirty="0" err="1" smtClean="0"/>
              <a:t>cyflwyno</a:t>
            </a:r>
            <a:r>
              <a:rPr lang="en-GB" dirty="0" smtClean="0"/>
              <a:t> </a:t>
            </a:r>
            <a:r>
              <a:rPr lang="en-GB" dirty="0" err="1"/>
              <a:t>portffolio</a:t>
            </a:r>
            <a:r>
              <a:rPr lang="en-GB" dirty="0"/>
              <a:t>.</a:t>
            </a:r>
          </a:p>
          <a:p>
            <a:endParaRPr lang="en-GB" dirty="0"/>
          </a:p>
        </p:txBody>
      </p:sp>
    </p:spTree>
    <p:extLst>
      <p:ext uri="{BB962C8B-B14F-4D97-AF65-F5344CB8AC3E}">
        <p14:creationId xmlns:p14="http://schemas.microsoft.com/office/powerpoint/2010/main" val="190183372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a:xfrm>
            <a:off x="457200" y="-99392"/>
            <a:ext cx="8229600" cy="1687116"/>
          </a:xfrm>
        </p:spPr>
        <p:txBody>
          <a:bodyPr>
            <a:normAutofit/>
          </a:bodyPr>
          <a:lstStyle/>
          <a:p>
            <a:pPr eaLnBrk="1" hangingPunct="1">
              <a:defRPr/>
            </a:pPr>
            <a:r>
              <a:rPr lang="en-GB" sz="3600" dirty="0" err="1">
                <a:latin typeface="Arial" charset="0"/>
                <a:cs typeface="+mj-cs"/>
              </a:rPr>
              <a:t>Rol</a:t>
            </a:r>
            <a:r>
              <a:rPr lang="en-GB" sz="3600" dirty="0">
                <a:latin typeface="Arial" charset="0"/>
                <a:cs typeface="+mj-cs"/>
              </a:rPr>
              <a:t> </a:t>
            </a:r>
            <a:r>
              <a:rPr lang="en-GB" sz="3600" dirty="0" err="1">
                <a:latin typeface="Arial" charset="0"/>
                <a:cs typeface="+mj-cs"/>
              </a:rPr>
              <a:t>yr</a:t>
            </a:r>
            <a:r>
              <a:rPr lang="en-GB" sz="3600" dirty="0">
                <a:latin typeface="Arial" charset="0"/>
                <a:cs typeface="+mj-cs"/>
              </a:rPr>
              <a:t> </a:t>
            </a:r>
            <a:r>
              <a:rPr lang="en-GB" sz="3600" dirty="0" err="1">
                <a:latin typeface="Arial" charset="0"/>
                <a:cs typeface="+mj-cs"/>
              </a:rPr>
              <a:t>Uned</a:t>
            </a:r>
            <a:r>
              <a:rPr lang="en-GB" sz="3600" dirty="0">
                <a:latin typeface="Arial" charset="0"/>
                <a:cs typeface="+mj-cs"/>
              </a:rPr>
              <a:t> </a:t>
            </a:r>
            <a:r>
              <a:rPr lang="en-GB" sz="3600" dirty="0" err="1">
                <a:latin typeface="Arial" charset="0"/>
                <a:cs typeface="+mj-cs"/>
              </a:rPr>
              <a:t>Hyfforddi</a:t>
            </a:r>
            <a:r>
              <a:rPr lang="en-GB" sz="3600" dirty="0">
                <a:latin typeface="Arial" charset="0"/>
                <a:cs typeface="+mj-cs"/>
              </a:rPr>
              <a:t/>
            </a:r>
            <a:br>
              <a:rPr lang="en-GB" sz="3600" dirty="0">
                <a:latin typeface="Arial" charset="0"/>
                <a:cs typeface="+mj-cs"/>
              </a:rPr>
            </a:br>
            <a:r>
              <a:rPr lang="en-GB" sz="3600" dirty="0">
                <a:latin typeface="Arial" charset="0"/>
                <a:cs typeface="+mj-cs"/>
              </a:rPr>
              <a:t>Role of Training Department</a:t>
            </a:r>
          </a:p>
        </p:txBody>
      </p:sp>
      <p:sp>
        <p:nvSpPr>
          <p:cNvPr id="22531" name="Rectangle 5"/>
          <p:cNvSpPr>
            <a:spLocks noGrp="1" noChangeArrowheads="1"/>
          </p:cNvSpPr>
          <p:nvPr>
            <p:ph type="body" sz="half" idx="1"/>
          </p:nvPr>
        </p:nvSpPr>
        <p:spPr>
          <a:xfrm>
            <a:off x="4644008" y="1484784"/>
            <a:ext cx="4320480" cy="4133056"/>
          </a:xfrm>
        </p:spPr>
        <p:txBody>
          <a:bodyPr>
            <a:normAutofit/>
          </a:bodyPr>
          <a:lstStyle/>
          <a:p>
            <a:pPr marL="400050">
              <a:defRPr/>
            </a:pPr>
            <a:r>
              <a:rPr lang="en-GB" sz="2200" dirty="0" smtClean="0">
                <a:latin typeface="Arial" charset="0"/>
              </a:rPr>
              <a:t>Receive </a:t>
            </a:r>
            <a:r>
              <a:rPr lang="en-GB" sz="2200" dirty="0">
                <a:latin typeface="Arial" charset="0"/>
              </a:rPr>
              <a:t>the portfolio for initial feedback and final submission.</a:t>
            </a:r>
          </a:p>
          <a:p>
            <a:pPr marL="400050">
              <a:defRPr/>
            </a:pPr>
            <a:r>
              <a:rPr lang="en-GB" sz="2200" dirty="0">
                <a:latin typeface="Arial" charset="0"/>
              </a:rPr>
              <a:t>Provide additional support </a:t>
            </a:r>
            <a:r>
              <a:rPr lang="en-GB" sz="2200" dirty="0" smtClean="0">
                <a:latin typeface="Arial" charset="0"/>
              </a:rPr>
              <a:t>e.g. </a:t>
            </a:r>
            <a:r>
              <a:rPr lang="en-GB" sz="2200" dirty="0">
                <a:latin typeface="Arial" charset="0"/>
              </a:rPr>
              <a:t>access to resources; training opportunities; facilitate induction arrangements and consolidation workshops  general advice, guidance and support</a:t>
            </a:r>
          </a:p>
          <a:p>
            <a:pPr lvl="1">
              <a:defRPr/>
            </a:pPr>
            <a:endParaRPr lang="en-GB" sz="2200" dirty="0">
              <a:latin typeface="Arial" charset="0"/>
            </a:endParaRPr>
          </a:p>
        </p:txBody>
      </p:sp>
      <p:sp>
        <p:nvSpPr>
          <p:cNvPr id="22532" name="Rectangle 6"/>
          <p:cNvSpPr>
            <a:spLocks noGrp="1" noChangeArrowheads="1"/>
          </p:cNvSpPr>
          <p:nvPr>
            <p:ph type="body" sz="half" idx="2"/>
          </p:nvPr>
        </p:nvSpPr>
        <p:spPr>
          <a:xfrm>
            <a:off x="179512" y="1484785"/>
            <a:ext cx="4392613" cy="4176464"/>
          </a:xfrm>
        </p:spPr>
        <p:txBody>
          <a:bodyPr>
            <a:normAutofit/>
          </a:bodyPr>
          <a:lstStyle/>
          <a:p>
            <a:pPr>
              <a:defRPr/>
            </a:pPr>
            <a:r>
              <a:rPr lang="en-GB" sz="2200" dirty="0" err="1" smtClean="0">
                <a:latin typeface="Arial" charset="0"/>
              </a:rPr>
              <a:t>Derbyn</a:t>
            </a:r>
            <a:r>
              <a:rPr lang="en-GB" sz="2200" dirty="0" smtClean="0">
                <a:latin typeface="Arial" charset="0"/>
              </a:rPr>
              <a:t> </a:t>
            </a:r>
            <a:r>
              <a:rPr lang="en-GB" sz="2200" dirty="0">
                <a:latin typeface="Arial" charset="0"/>
              </a:rPr>
              <a:t>y </a:t>
            </a:r>
            <a:r>
              <a:rPr lang="en-GB" sz="2200" dirty="0" err="1">
                <a:latin typeface="Arial" charset="0"/>
              </a:rPr>
              <a:t>portffolio</a:t>
            </a:r>
            <a:r>
              <a:rPr lang="en-GB" sz="2200" dirty="0">
                <a:latin typeface="Arial" charset="0"/>
              </a:rPr>
              <a:t> </a:t>
            </a:r>
            <a:r>
              <a:rPr lang="en-GB" sz="2200" dirty="0" err="1">
                <a:latin typeface="Arial" charset="0"/>
              </a:rPr>
              <a:t>ar</a:t>
            </a:r>
            <a:r>
              <a:rPr lang="en-GB" sz="2200" dirty="0">
                <a:latin typeface="Arial" charset="0"/>
              </a:rPr>
              <a:t> </a:t>
            </a:r>
            <a:r>
              <a:rPr lang="en-GB" sz="2200" dirty="0" err="1" smtClean="0">
                <a:latin typeface="Arial" charset="0"/>
              </a:rPr>
              <a:t>gyfer</a:t>
            </a:r>
            <a:r>
              <a:rPr lang="en-GB" sz="2200" dirty="0" smtClean="0">
                <a:latin typeface="Arial" charset="0"/>
              </a:rPr>
              <a:t> </a:t>
            </a:r>
            <a:r>
              <a:rPr lang="en-GB" sz="2200" dirty="0" err="1">
                <a:latin typeface="Arial" charset="0"/>
              </a:rPr>
              <a:t>adborth</a:t>
            </a:r>
            <a:r>
              <a:rPr lang="en-GB" sz="2200" dirty="0">
                <a:latin typeface="Arial" charset="0"/>
              </a:rPr>
              <a:t> </a:t>
            </a:r>
            <a:r>
              <a:rPr lang="en-GB" sz="2200" dirty="0" err="1" smtClean="0">
                <a:latin typeface="Arial" charset="0"/>
              </a:rPr>
              <a:t>cychwynnol</a:t>
            </a:r>
            <a:r>
              <a:rPr lang="en-GB" sz="2200" dirty="0" smtClean="0">
                <a:latin typeface="Arial" charset="0"/>
              </a:rPr>
              <a:t> </a:t>
            </a:r>
            <a:r>
              <a:rPr lang="en-GB" sz="2200" dirty="0" err="1" smtClean="0">
                <a:latin typeface="Arial" charset="0"/>
              </a:rPr>
              <a:t>a’r</a:t>
            </a:r>
            <a:r>
              <a:rPr lang="en-GB" sz="2200" dirty="0" smtClean="0">
                <a:latin typeface="Arial" charset="0"/>
              </a:rPr>
              <a:t> </a:t>
            </a:r>
            <a:r>
              <a:rPr lang="en-GB" sz="2200" dirty="0" err="1" smtClean="0">
                <a:latin typeface="Arial" charset="0"/>
              </a:rPr>
              <a:t>cyflwyniad</a:t>
            </a:r>
            <a:r>
              <a:rPr lang="en-GB" sz="2200" dirty="0" smtClean="0">
                <a:latin typeface="Arial" charset="0"/>
              </a:rPr>
              <a:t> </a:t>
            </a:r>
            <a:r>
              <a:rPr lang="en-GB" sz="2200" dirty="0" err="1" smtClean="0">
                <a:latin typeface="Arial" charset="0"/>
              </a:rPr>
              <a:t>terfynol</a:t>
            </a:r>
            <a:r>
              <a:rPr lang="en-GB" sz="2200" dirty="0" smtClean="0">
                <a:latin typeface="Arial" charset="0"/>
              </a:rPr>
              <a:t>.</a:t>
            </a:r>
          </a:p>
          <a:p>
            <a:pPr>
              <a:defRPr/>
            </a:pPr>
            <a:r>
              <a:rPr lang="en-GB" sz="2200" dirty="0" err="1" smtClean="0">
                <a:latin typeface="Arial" charset="0"/>
              </a:rPr>
              <a:t>Darparu</a:t>
            </a:r>
            <a:r>
              <a:rPr lang="en-GB" sz="2200" dirty="0" smtClean="0">
                <a:latin typeface="Arial" charset="0"/>
              </a:rPr>
              <a:t> </a:t>
            </a:r>
            <a:r>
              <a:rPr lang="en-GB" sz="2200" dirty="0" err="1" smtClean="0">
                <a:latin typeface="Arial" charset="0"/>
              </a:rPr>
              <a:t>cymorth</a:t>
            </a:r>
            <a:r>
              <a:rPr lang="en-GB" sz="2200" dirty="0" smtClean="0">
                <a:latin typeface="Arial" charset="0"/>
              </a:rPr>
              <a:t> </a:t>
            </a:r>
            <a:r>
              <a:rPr lang="en-GB" sz="2200" dirty="0" err="1" smtClean="0">
                <a:latin typeface="Arial" charset="0"/>
              </a:rPr>
              <a:t>ychwangeol</a:t>
            </a:r>
            <a:r>
              <a:rPr lang="en-GB" sz="2200" dirty="0" smtClean="0">
                <a:latin typeface="Arial" charset="0"/>
              </a:rPr>
              <a:t> </a:t>
            </a:r>
            <a:r>
              <a:rPr lang="en-GB" sz="2200" dirty="0" err="1" smtClean="0">
                <a:latin typeface="Arial" charset="0"/>
              </a:rPr>
              <a:t>e.e</a:t>
            </a:r>
            <a:r>
              <a:rPr lang="en-GB" sz="2200" dirty="0" smtClean="0">
                <a:latin typeface="Arial" charset="0"/>
              </a:rPr>
              <a:t>. </a:t>
            </a:r>
            <a:r>
              <a:rPr lang="en-GB" sz="2200" dirty="0" err="1" smtClean="0">
                <a:latin typeface="Arial" charset="0"/>
              </a:rPr>
              <a:t>mynediad</a:t>
            </a:r>
            <a:r>
              <a:rPr lang="en-GB" sz="2200" dirty="0" smtClean="0">
                <a:latin typeface="Arial" charset="0"/>
              </a:rPr>
              <a:t> </a:t>
            </a:r>
            <a:r>
              <a:rPr lang="en-GB" sz="2200" dirty="0" err="1" smtClean="0">
                <a:latin typeface="Arial" charset="0"/>
              </a:rPr>
              <a:t>i</a:t>
            </a:r>
            <a:r>
              <a:rPr lang="en-GB" sz="2200" dirty="0" smtClean="0">
                <a:latin typeface="Arial" charset="0"/>
              </a:rPr>
              <a:t> </a:t>
            </a:r>
            <a:r>
              <a:rPr lang="en-GB" sz="2200" dirty="0" err="1" smtClean="0">
                <a:latin typeface="Arial" charset="0"/>
              </a:rPr>
              <a:t>adnoddau</a:t>
            </a:r>
            <a:r>
              <a:rPr lang="en-GB" sz="2200" dirty="0" smtClean="0">
                <a:latin typeface="Arial" charset="0"/>
              </a:rPr>
              <a:t>; </a:t>
            </a:r>
            <a:r>
              <a:rPr lang="en-GB" sz="2200" dirty="0" err="1" smtClean="0">
                <a:latin typeface="Arial" charset="0"/>
              </a:rPr>
              <a:t>cyfleoedd</a:t>
            </a:r>
            <a:r>
              <a:rPr lang="en-GB" sz="2200" dirty="0" smtClean="0">
                <a:latin typeface="Arial" charset="0"/>
              </a:rPr>
              <a:t> </a:t>
            </a:r>
            <a:r>
              <a:rPr lang="en-GB" sz="2200" dirty="0" err="1" smtClean="0">
                <a:latin typeface="Arial" charset="0"/>
              </a:rPr>
              <a:t>hyfforddi</a:t>
            </a:r>
            <a:r>
              <a:rPr lang="en-GB" sz="2200" dirty="0" smtClean="0">
                <a:latin typeface="Arial" charset="0"/>
              </a:rPr>
              <a:t>; </a:t>
            </a:r>
            <a:r>
              <a:rPr lang="en-GB" sz="2200" dirty="0" err="1" smtClean="0">
                <a:latin typeface="Arial" charset="0"/>
              </a:rPr>
              <a:t>hwyluso</a:t>
            </a:r>
            <a:r>
              <a:rPr lang="en-GB" sz="2200" dirty="0" smtClean="0">
                <a:latin typeface="Arial" charset="0"/>
              </a:rPr>
              <a:t> </a:t>
            </a:r>
            <a:r>
              <a:rPr lang="en-GB" sz="2200" dirty="0" err="1" smtClean="0">
                <a:latin typeface="Arial" charset="0"/>
              </a:rPr>
              <a:t>trefniadau</a:t>
            </a:r>
            <a:r>
              <a:rPr lang="en-GB" sz="2200" dirty="0" smtClean="0">
                <a:latin typeface="Arial" charset="0"/>
              </a:rPr>
              <a:t> </a:t>
            </a:r>
            <a:r>
              <a:rPr lang="en-GB" sz="2200" dirty="0" err="1" smtClean="0">
                <a:latin typeface="Arial" charset="0"/>
              </a:rPr>
              <a:t>anwytho</a:t>
            </a:r>
            <a:r>
              <a:rPr lang="en-GB" sz="2200" dirty="0" smtClean="0">
                <a:latin typeface="Arial" charset="0"/>
              </a:rPr>
              <a:t> a </a:t>
            </a:r>
            <a:r>
              <a:rPr lang="en-GB" sz="2200" dirty="0" err="1" smtClean="0">
                <a:latin typeface="Arial" charset="0"/>
              </a:rPr>
              <a:t>gweithdai</a:t>
            </a:r>
            <a:r>
              <a:rPr lang="en-GB" sz="2200" dirty="0" smtClean="0">
                <a:latin typeface="Arial" charset="0"/>
              </a:rPr>
              <a:t> </a:t>
            </a:r>
            <a:r>
              <a:rPr lang="en-GB" sz="2200" dirty="0" err="1" smtClean="0">
                <a:latin typeface="Arial" charset="0"/>
              </a:rPr>
              <a:t>cadarnhau</a:t>
            </a:r>
            <a:r>
              <a:rPr lang="en-GB" sz="2200" dirty="0" smtClean="0">
                <a:latin typeface="Arial" charset="0"/>
              </a:rPr>
              <a:t>, </a:t>
            </a:r>
            <a:r>
              <a:rPr lang="en-GB" sz="2200" dirty="0" err="1" smtClean="0">
                <a:latin typeface="Arial" charset="0"/>
              </a:rPr>
              <a:t>cymorth</a:t>
            </a:r>
            <a:r>
              <a:rPr lang="en-GB" sz="2200" dirty="0" smtClean="0">
                <a:latin typeface="Arial" charset="0"/>
              </a:rPr>
              <a:t>, </a:t>
            </a:r>
            <a:r>
              <a:rPr lang="en-GB" sz="2200" dirty="0" err="1" smtClean="0">
                <a:latin typeface="Arial" charset="0"/>
              </a:rPr>
              <a:t>arweiniad</a:t>
            </a:r>
            <a:r>
              <a:rPr lang="en-GB" sz="2200" dirty="0" smtClean="0">
                <a:latin typeface="Arial" charset="0"/>
              </a:rPr>
              <a:t> a </a:t>
            </a:r>
            <a:r>
              <a:rPr lang="en-GB" sz="2200" dirty="0" err="1" smtClean="0">
                <a:latin typeface="Arial" charset="0"/>
              </a:rPr>
              <a:t>chefnogaeth</a:t>
            </a:r>
            <a:r>
              <a:rPr lang="en-GB" sz="2200" dirty="0" smtClean="0">
                <a:latin typeface="Arial" charset="0"/>
              </a:rPr>
              <a:t> </a:t>
            </a:r>
            <a:r>
              <a:rPr lang="en-GB" sz="2200" dirty="0" err="1" smtClean="0">
                <a:latin typeface="Arial" charset="0"/>
              </a:rPr>
              <a:t>gyffredinol</a:t>
            </a:r>
            <a:endParaRPr lang="en-GB" sz="2200" dirty="0">
              <a:latin typeface="Arial" charset="0"/>
            </a:endParaRPr>
          </a:p>
        </p:txBody>
      </p:sp>
    </p:spTree>
    <p:extLst>
      <p:ext uri="{BB962C8B-B14F-4D97-AF65-F5344CB8AC3E}">
        <p14:creationId xmlns:p14="http://schemas.microsoft.com/office/powerpoint/2010/main" val="294631207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a:xfrm>
            <a:off x="457200" y="274638"/>
            <a:ext cx="8229600" cy="1282154"/>
          </a:xfrm>
        </p:spPr>
        <p:txBody>
          <a:bodyPr>
            <a:normAutofit/>
          </a:bodyPr>
          <a:lstStyle/>
          <a:p>
            <a:pPr eaLnBrk="1" hangingPunct="1">
              <a:defRPr/>
            </a:pPr>
            <a:r>
              <a:rPr lang="en-GB" sz="3200" dirty="0" err="1">
                <a:latin typeface="Arial" charset="0"/>
                <a:cs typeface="+mj-cs"/>
              </a:rPr>
              <a:t>Cyfrifoldebau’r</a:t>
            </a:r>
            <a:r>
              <a:rPr lang="en-GB" sz="3200" dirty="0">
                <a:latin typeface="Arial" charset="0"/>
                <a:cs typeface="+mj-cs"/>
              </a:rPr>
              <a:t> </a:t>
            </a:r>
            <a:r>
              <a:rPr lang="en-GB" sz="3200" dirty="0" err="1">
                <a:latin typeface="Arial" charset="0"/>
                <a:cs typeface="+mj-cs"/>
              </a:rPr>
              <a:t>Dysgwyr</a:t>
            </a:r>
            <a:r>
              <a:rPr lang="en-GB" sz="3200" dirty="0">
                <a:latin typeface="Arial" charset="0"/>
                <a:cs typeface="+mj-cs"/>
              </a:rPr>
              <a:t/>
            </a:r>
            <a:br>
              <a:rPr lang="en-GB" sz="3200" dirty="0">
                <a:latin typeface="Arial" charset="0"/>
                <a:cs typeface="+mj-cs"/>
              </a:rPr>
            </a:br>
            <a:r>
              <a:rPr lang="en-GB" sz="3200" dirty="0">
                <a:latin typeface="Arial" charset="0"/>
                <a:cs typeface="+mj-cs"/>
              </a:rPr>
              <a:t>Learner Responsibility </a:t>
            </a:r>
          </a:p>
        </p:txBody>
      </p:sp>
      <p:sp>
        <p:nvSpPr>
          <p:cNvPr id="23555" name="Rectangle 5"/>
          <p:cNvSpPr>
            <a:spLocks noGrp="1" noChangeArrowheads="1"/>
          </p:cNvSpPr>
          <p:nvPr>
            <p:ph type="body" sz="half" idx="1"/>
          </p:nvPr>
        </p:nvSpPr>
        <p:spPr>
          <a:xfrm>
            <a:off x="4499992" y="1556792"/>
            <a:ext cx="4464496" cy="4176464"/>
          </a:xfrm>
        </p:spPr>
        <p:txBody>
          <a:bodyPr/>
          <a:lstStyle/>
          <a:p>
            <a:pPr>
              <a:defRPr/>
            </a:pPr>
            <a:r>
              <a:rPr lang="en-GB" sz="2400" dirty="0">
                <a:latin typeface="Arial" charset="0"/>
                <a:cs typeface="+mn-cs"/>
              </a:rPr>
              <a:t>Commit fully to the </a:t>
            </a:r>
            <a:r>
              <a:rPr lang="en-GB" sz="2400" dirty="0" smtClean="0">
                <a:latin typeface="Arial" charset="0"/>
                <a:cs typeface="+mn-cs"/>
              </a:rPr>
              <a:t>programme </a:t>
            </a:r>
            <a:r>
              <a:rPr lang="en-GB" sz="2400" dirty="0" smtClean="0">
                <a:latin typeface="Arial" charset="0"/>
              </a:rPr>
              <a:t>requirements</a:t>
            </a:r>
            <a:r>
              <a:rPr lang="en-GB" sz="2400" dirty="0" smtClean="0">
                <a:latin typeface="Arial" charset="0"/>
                <a:cs typeface="+mn-cs"/>
              </a:rPr>
              <a:t>. </a:t>
            </a:r>
            <a:endParaRPr lang="en-GB" sz="2400" dirty="0">
              <a:latin typeface="Arial" charset="0"/>
              <a:cs typeface="+mn-cs"/>
            </a:endParaRPr>
          </a:p>
          <a:p>
            <a:pPr eaLnBrk="1" hangingPunct="1">
              <a:defRPr/>
            </a:pPr>
            <a:r>
              <a:rPr lang="en-GB" sz="2400" dirty="0">
                <a:latin typeface="Arial" charset="0"/>
                <a:cs typeface="+mn-cs"/>
              </a:rPr>
              <a:t>Complete the programme within the </a:t>
            </a:r>
            <a:r>
              <a:rPr lang="en-GB" sz="2400" dirty="0" smtClean="0">
                <a:latin typeface="Arial" charset="0"/>
                <a:cs typeface="+mn-cs"/>
              </a:rPr>
              <a:t>timescale </a:t>
            </a:r>
            <a:r>
              <a:rPr lang="en-GB" sz="2400" dirty="0">
                <a:latin typeface="Arial" charset="0"/>
                <a:cs typeface="+mn-cs"/>
              </a:rPr>
              <a:t>of 12 months.</a:t>
            </a:r>
          </a:p>
          <a:p>
            <a:pPr eaLnBrk="1" hangingPunct="1">
              <a:defRPr/>
            </a:pPr>
            <a:r>
              <a:rPr lang="en-GB" sz="2400" dirty="0">
                <a:latin typeface="Arial" charset="0"/>
                <a:cs typeface="+mn-cs"/>
              </a:rPr>
              <a:t>Identifying and applying for any agreed training programmes</a:t>
            </a:r>
            <a:r>
              <a:rPr lang="en-GB" sz="2400" dirty="0" smtClean="0">
                <a:latin typeface="Arial" charset="0"/>
                <a:cs typeface="+mn-cs"/>
              </a:rPr>
              <a:t>.</a:t>
            </a:r>
          </a:p>
          <a:p>
            <a:pPr eaLnBrk="1" hangingPunct="1">
              <a:defRPr/>
            </a:pPr>
            <a:r>
              <a:rPr lang="en-GB" sz="2400" dirty="0" smtClean="0">
                <a:latin typeface="Arial" charset="0"/>
              </a:rPr>
              <a:t>Attend the 4 workshop days</a:t>
            </a:r>
            <a:endParaRPr lang="en-GB" sz="2400" dirty="0">
              <a:latin typeface="Arial" charset="0"/>
              <a:cs typeface="+mn-cs"/>
            </a:endParaRPr>
          </a:p>
        </p:txBody>
      </p:sp>
      <p:sp>
        <p:nvSpPr>
          <p:cNvPr id="23556" name="Rectangle 6"/>
          <p:cNvSpPr>
            <a:spLocks noGrp="1" noChangeArrowheads="1"/>
          </p:cNvSpPr>
          <p:nvPr>
            <p:ph type="body" sz="half" idx="2"/>
          </p:nvPr>
        </p:nvSpPr>
        <p:spPr>
          <a:xfrm>
            <a:off x="179512" y="1484785"/>
            <a:ext cx="4038600" cy="4176464"/>
          </a:xfrm>
        </p:spPr>
        <p:txBody>
          <a:bodyPr/>
          <a:lstStyle/>
          <a:p>
            <a:pPr eaLnBrk="1" hangingPunct="1">
              <a:defRPr/>
            </a:pPr>
            <a:r>
              <a:rPr lang="en-GB" sz="2400" dirty="0" err="1">
                <a:latin typeface="Arial" charset="0"/>
                <a:cs typeface="+mn-cs"/>
              </a:rPr>
              <a:t>Ymrwymo’n</a:t>
            </a:r>
            <a:r>
              <a:rPr lang="en-GB" sz="2400" dirty="0">
                <a:latin typeface="Arial" charset="0"/>
                <a:cs typeface="+mn-cs"/>
              </a:rPr>
              <a:t> </a:t>
            </a:r>
            <a:r>
              <a:rPr lang="en-GB" sz="2400" dirty="0" err="1">
                <a:latin typeface="Arial" charset="0"/>
                <a:cs typeface="+mn-cs"/>
              </a:rPr>
              <a:t>llawn</a:t>
            </a:r>
            <a:r>
              <a:rPr lang="en-GB" sz="2400" dirty="0">
                <a:latin typeface="Arial" charset="0"/>
                <a:cs typeface="+mn-cs"/>
              </a:rPr>
              <a:t> </a:t>
            </a:r>
            <a:r>
              <a:rPr lang="en-GB" sz="2400" dirty="0" err="1">
                <a:latin typeface="Arial" charset="0"/>
                <a:cs typeface="+mn-cs"/>
              </a:rPr>
              <a:t>i</a:t>
            </a:r>
            <a:r>
              <a:rPr lang="en-GB" sz="2400" dirty="0">
                <a:latin typeface="Arial" charset="0"/>
                <a:cs typeface="+mn-cs"/>
              </a:rPr>
              <a:t> </a:t>
            </a:r>
            <a:r>
              <a:rPr lang="en-GB" sz="2400" dirty="0" err="1" smtClean="0">
                <a:latin typeface="Arial" charset="0"/>
                <a:cs typeface="+mn-cs"/>
              </a:rPr>
              <a:t>ofynion</a:t>
            </a:r>
            <a:r>
              <a:rPr lang="en-GB" sz="2400" dirty="0" smtClean="0">
                <a:latin typeface="Arial" charset="0"/>
                <a:cs typeface="+mn-cs"/>
              </a:rPr>
              <a:t> </a:t>
            </a:r>
            <a:r>
              <a:rPr lang="en-GB" sz="2400" dirty="0">
                <a:latin typeface="Arial" charset="0"/>
                <a:cs typeface="+mn-cs"/>
              </a:rPr>
              <a:t>y </a:t>
            </a:r>
            <a:r>
              <a:rPr lang="en-GB" sz="2400" dirty="0" err="1">
                <a:latin typeface="Arial" charset="0"/>
                <a:cs typeface="+mn-cs"/>
              </a:rPr>
              <a:t>rhaglen</a:t>
            </a:r>
            <a:endParaRPr lang="en-GB" sz="2400" dirty="0">
              <a:latin typeface="Arial" charset="0"/>
              <a:cs typeface="+mn-cs"/>
            </a:endParaRPr>
          </a:p>
          <a:p>
            <a:pPr eaLnBrk="1" hangingPunct="1">
              <a:defRPr/>
            </a:pPr>
            <a:r>
              <a:rPr lang="en-GB" sz="2400" dirty="0" err="1">
                <a:latin typeface="Arial" charset="0"/>
                <a:cs typeface="+mn-cs"/>
              </a:rPr>
              <a:t>Cwblhau’r</a:t>
            </a:r>
            <a:r>
              <a:rPr lang="en-GB" sz="2400" dirty="0">
                <a:latin typeface="Arial" charset="0"/>
                <a:cs typeface="+mn-cs"/>
              </a:rPr>
              <a:t> </a:t>
            </a:r>
            <a:r>
              <a:rPr lang="en-GB" sz="2400" dirty="0" err="1">
                <a:latin typeface="Arial" charset="0"/>
                <a:cs typeface="+mn-cs"/>
              </a:rPr>
              <a:t>rhaglen</a:t>
            </a:r>
            <a:r>
              <a:rPr lang="en-GB" sz="2400" dirty="0">
                <a:latin typeface="Arial" charset="0"/>
                <a:cs typeface="+mn-cs"/>
              </a:rPr>
              <a:t> </a:t>
            </a:r>
            <a:r>
              <a:rPr lang="en-GB" sz="2400" dirty="0" smtClean="0">
                <a:latin typeface="Arial" charset="0"/>
                <a:cs typeface="+mn-cs"/>
              </a:rPr>
              <a:t>o </a:t>
            </a:r>
            <a:r>
              <a:rPr lang="en-GB" sz="2400" dirty="0" err="1" smtClean="0">
                <a:latin typeface="Arial" charset="0"/>
                <a:cs typeface="+mn-cs"/>
              </a:rPr>
              <a:t>fewn</a:t>
            </a:r>
            <a:r>
              <a:rPr lang="en-GB" sz="2400" dirty="0" smtClean="0">
                <a:latin typeface="Arial" charset="0"/>
                <a:cs typeface="+mn-cs"/>
              </a:rPr>
              <a:t> </a:t>
            </a:r>
            <a:r>
              <a:rPr lang="en-GB" sz="2400" dirty="0" err="1" smtClean="0">
                <a:latin typeface="Arial" charset="0"/>
                <a:cs typeface="+mn-cs"/>
              </a:rPr>
              <a:t>yr</a:t>
            </a:r>
            <a:r>
              <a:rPr lang="en-GB" sz="2400" dirty="0" smtClean="0">
                <a:latin typeface="Arial" charset="0"/>
                <a:cs typeface="+mn-cs"/>
              </a:rPr>
              <a:t> </a:t>
            </a:r>
            <a:r>
              <a:rPr lang="en-GB" sz="2400" dirty="0" err="1" smtClean="0">
                <a:latin typeface="Arial" charset="0"/>
                <a:cs typeface="+mn-cs"/>
              </a:rPr>
              <a:t>amserlen</a:t>
            </a:r>
            <a:r>
              <a:rPr lang="en-GB" sz="2400" dirty="0" smtClean="0">
                <a:latin typeface="Arial" charset="0"/>
                <a:cs typeface="+mn-cs"/>
              </a:rPr>
              <a:t> </a:t>
            </a:r>
            <a:r>
              <a:rPr lang="en-GB" sz="2400" dirty="0">
                <a:latin typeface="Arial" charset="0"/>
                <a:cs typeface="+mn-cs"/>
              </a:rPr>
              <a:t>o 12 </a:t>
            </a:r>
            <a:r>
              <a:rPr lang="en-GB" sz="2400" dirty="0" err="1">
                <a:latin typeface="Arial" charset="0"/>
                <a:cs typeface="+mn-cs"/>
              </a:rPr>
              <a:t>mis</a:t>
            </a:r>
            <a:r>
              <a:rPr lang="en-GB" sz="2400" dirty="0">
                <a:latin typeface="Arial" charset="0"/>
                <a:cs typeface="+mn-cs"/>
              </a:rPr>
              <a:t> </a:t>
            </a:r>
          </a:p>
          <a:p>
            <a:pPr eaLnBrk="1" hangingPunct="1">
              <a:defRPr/>
            </a:pPr>
            <a:r>
              <a:rPr lang="en-GB" sz="2400" dirty="0" err="1">
                <a:latin typeface="Arial" charset="0"/>
                <a:cs typeface="+mn-cs"/>
              </a:rPr>
              <a:t>Adnabod</a:t>
            </a:r>
            <a:r>
              <a:rPr lang="en-GB" sz="2400" dirty="0">
                <a:latin typeface="Arial" charset="0"/>
                <a:cs typeface="+mn-cs"/>
              </a:rPr>
              <a:t> a </a:t>
            </a:r>
            <a:r>
              <a:rPr lang="en-GB" sz="2400" dirty="0" err="1">
                <a:latin typeface="Arial" charset="0"/>
                <a:cs typeface="+mn-cs"/>
              </a:rPr>
              <a:t>gwneud</a:t>
            </a:r>
            <a:r>
              <a:rPr lang="en-GB" sz="2400" dirty="0">
                <a:latin typeface="Arial" charset="0"/>
                <a:cs typeface="+mn-cs"/>
              </a:rPr>
              <a:t> </a:t>
            </a:r>
            <a:r>
              <a:rPr lang="en-GB" sz="2400" dirty="0" err="1">
                <a:latin typeface="Arial" charset="0"/>
                <a:cs typeface="+mn-cs"/>
              </a:rPr>
              <a:t>cais</a:t>
            </a:r>
            <a:r>
              <a:rPr lang="en-GB" sz="2400" dirty="0">
                <a:latin typeface="Arial" charset="0"/>
                <a:cs typeface="+mn-cs"/>
              </a:rPr>
              <a:t> am </a:t>
            </a:r>
            <a:r>
              <a:rPr lang="en-GB" sz="2400" dirty="0" err="1" smtClean="0">
                <a:latin typeface="Arial" charset="0"/>
                <a:cs typeface="+mn-cs"/>
              </a:rPr>
              <a:t>raglenni</a:t>
            </a:r>
            <a:r>
              <a:rPr lang="en-GB" sz="2400" dirty="0" smtClean="0">
                <a:latin typeface="Arial" charset="0"/>
                <a:cs typeface="+mn-cs"/>
              </a:rPr>
              <a:t> </a:t>
            </a:r>
            <a:r>
              <a:rPr lang="en-GB" sz="2400" dirty="0" err="1" smtClean="0">
                <a:latin typeface="Arial" charset="0"/>
                <a:cs typeface="+mn-cs"/>
              </a:rPr>
              <a:t>hyfforddiant</a:t>
            </a:r>
            <a:r>
              <a:rPr lang="en-GB" sz="2400" dirty="0" smtClean="0">
                <a:latin typeface="Arial" charset="0"/>
                <a:cs typeface="+mn-cs"/>
              </a:rPr>
              <a:t> </a:t>
            </a:r>
            <a:r>
              <a:rPr lang="en-GB" sz="2400" dirty="0" err="1" smtClean="0">
                <a:latin typeface="Arial" charset="0"/>
                <a:cs typeface="+mn-cs"/>
              </a:rPr>
              <a:t>addas</a:t>
            </a:r>
            <a:endParaRPr lang="en-GB" sz="2400" dirty="0" smtClean="0">
              <a:latin typeface="Arial" charset="0"/>
              <a:cs typeface="+mn-cs"/>
            </a:endParaRPr>
          </a:p>
          <a:p>
            <a:pPr eaLnBrk="1" hangingPunct="1">
              <a:defRPr/>
            </a:pPr>
            <a:r>
              <a:rPr lang="en-GB" sz="2400" dirty="0" err="1" smtClean="0">
                <a:latin typeface="Arial" charset="0"/>
              </a:rPr>
              <a:t>Mynychu’r</a:t>
            </a:r>
            <a:r>
              <a:rPr lang="en-GB" sz="2400" dirty="0" smtClean="0">
                <a:latin typeface="Arial" charset="0"/>
              </a:rPr>
              <a:t> 4 </a:t>
            </a:r>
            <a:r>
              <a:rPr lang="en-GB" sz="2400" dirty="0" err="1" smtClean="0">
                <a:latin typeface="Arial" charset="0"/>
              </a:rPr>
              <a:t>gweithdy</a:t>
            </a:r>
            <a:endParaRPr lang="en-GB" sz="2400" dirty="0">
              <a:latin typeface="Arial" charset="0"/>
              <a:cs typeface="+mn-cs"/>
            </a:endParaRPr>
          </a:p>
          <a:p>
            <a:pPr eaLnBrk="1" hangingPunct="1">
              <a:defRPr/>
            </a:pPr>
            <a:endParaRPr lang="en-GB" sz="2400" dirty="0">
              <a:latin typeface="Arial" charset="0"/>
              <a:cs typeface="+mn-cs"/>
            </a:endParaRPr>
          </a:p>
        </p:txBody>
      </p:sp>
    </p:spTree>
    <p:extLst>
      <p:ext uri="{BB962C8B-B14F-4D97-AF65-F5344CB8AC3E}">
        <p14:creationId xmlns:p14="http://schemas.microsoft.com/office/powerpoint/2010/main" val="46546438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a:xfrm>
            <a:off x="457200" y="274638"/>
            <a:ext cx="8229600" cy="1354162"/>
          </a:xfrm>
        </p:spPr>
        <p:txBody>
          <a:bodyPr>
            <a:normAutofit/>
          </a:bodyPr>
          <a:lstStyle/>
          <a:p>
            <a:pPr eaLnBrk="1" hangingPunct="1">
              <a:defRPr/>
            </a:pPr>
            <a:r>
              <a:rPr lang="en-GB" sz="3600" dirty="0" err="1">
                <a:latin typeface="Arial" charset="0"/>
                <a:cs typeface="+mj-cs"/>
              </a:rPr>
              <a:t>Cyfrifoldebau’r</a:t>
            </a:r>
            <a:r>
              <a:rPr lang="en-GB" sz="3600" dirty="0">
                <a:latin typeface="Arial" charset="0"/>
                <a:cs typeface="+mj-cs"/>
              </a:rPr>
              <a:t> </a:t>
            </a:r>
            <a:r>
              <a:rPr lang="en-GB" sz="3600" dirty="0" err="1">
                <a:latin typeface="Arial" charset="0"/>
                <a:cs typeface="+mj-cs"/>
              </a:rPr>
              <a:t>Dysgwyr</a:t>
            </a:r>
            <a:r>
              <a:rPr lang="en-GB" sz="3600" dirty="0">
                <a:latin typeface="Arial" charset="0"/>
                <a:cs typeface="+mj-cs"/>
              </a:rPr>
              <a:t/>
            </a:r>
            <a:br>
              <a:rPr lang="en-GB" sz="3600" dirty="0">
                <a:latin typeface="Arial" charset="0"/>
                <a:cs typeface="+mj-cs"/>
              </a:rPr>
            </a:br>
            <a:r>
              <a:rPr lang="en-GB" sz="3600" dirty="0">
                <a:latin typeface="Arial" charset="0"/>
                <a:cs typeface="+mj-cs"/>
              </a:rPr>
              <a:t>Learner Responsibility </a:t>
            </a:r>
          </a:p>
        </p:txBody>
      </p:sp>
      <p:sp>
        <p:nvSpPr>
          <p:cNvPr id="24579" name="Rectangle 5"/>
          <p:cNvSpPr>
            <a:spLocks noGrp="1" noChangeArrowheads="1"/>
          </p:cNvSpPr>
          <p:nvPr>
            <p:ph type="body" sz="half" idx="1"/>
          </p:nvPr>
        </p:nvSpPr>
        <p:spPr>
          <a:xfrm>
            <a:off x="457200" y="1773238"/>
            <a:ext cx="4038600" cy="4679950"/>
          </a:xfrm>
        </p:spPr>
        <p:txBody>
          <a:bodyPr/>
          <a:lstStyle/>
          <a:p>
            <a:pPr eaLnBrk="1" hangingPunct="1">
              <a:defRPr/>
            </a:pPr>
            <a:r>
              <a:rPr lang="en-GB" sz="2400" dirty="0" err="1" smtClean="0">
                <a:latin typeface="Arial" charset="0"/>
                <a:cs typeface="+mn-cs"/>
              </a:rPr>
              <a:t>Sicrhau</a:t>
            </a:r>
            <a:r>
              <a:rPr lang="en-GB" sz="2400" dirty="0" smtClean="0">
                <a:latin typeface="Arial" charset="0"/>
                <a:cs typeface="+mn-cs"/>
              </a:rPr>
              <a:t> </a:t>
            </a:r>
            <a:r>
              <a:rPr lang="en-GB" sz="2400" dirty="0" err="1">
                <a:latin typeface="Arial" charset="0"/>
                <a:cs typeface="+mn-cs"/>
              </a:rPr>
              <a:t>eu</a:t>
            </a:r>
            <a:r>
              <a:rPr lang="en-GB" sz="2400" dirty="0">
                <a:latin typeface="Arial" charset="0"/>
                <a:cs typeface="+mn-cs"/>
              </a:rPr>
              <a:t> bod </a:t>
            </a:r>
            <a:r>
              <a:rPr lang="en-GB" sz="2400" dirty="0" err="1" smtClean="0">
                <a:latin typeface="Arial" charset="0"/>
                <a:cs typeface="+mn-cs"/>
              </a:rPr>
              <a:t>yn</a:t>
            </a:r>
            <a:r>
              <a:rPr lang="en-GB" sz="2400" dirty="0" smtClean="0">
                <a:latin typeface="Arial" charset="0"/>
              </a:rPr>
              <a:t> </a:t>
            </a:r>
            <a:r>
              <a:rPr lang="en-GB" sz="2400" dirty="0" err="1" smtClean="0">
                <a:latin typeface="Arial" charset="0"/>
              </a:rPr>
              <a:t>rhoi</a:t>
            </a:r>
            <a:r>
              <a:rPr lang="en-GB" sz="2400" dirty="0" smtClean="0">
                <a:latin typeface="Arial" charset="0"/>
              </a:rPr>
              <a:t> </a:t>
            </a:r>
            <a:r>
              <a:rPr lang="en-GB" sz="2400" dirty="0" err="1" smtClean="0">
                <a:latin typeface="Arial" charset="0"/>
              </a:rPr>
              <a:t>gwybod</a:t>
            </a:r>
            <a:r>
              <a:rPr lang="en-GB" sz="2400" dirty="0" smtClean="0">
                <a:latin typeface="Arial" charset="0"/>
              </a:rPr>
              <a:t> </a:t>
            </a:r>
            <a:r>
              <a:rPr lang="en-GB" sz="2400" dirty="0" err="1" smtClean="0">
                <a:latin typeface="Arial" charset="0"/>
                <a:cs typeface="+mn-cs"/>
              </a:rPr>
              <a:t>i’r</a:t>
            </a:r>
            <a:r>
              <a:rPr lang="en-GB" sz="2400" dirty="0" smtClean="0">
                <a:latin typeface="Arial" charset="0"/>
                <a:cs typeface="+mn-cs"/>
              </a:rPr>
              <a:t> </a:t>
            </a:r>
            <a:r>
              <a:rPr lang="en-GB" sz="2400" dirty="0" err="1">
                <a:latin typeface="Arial" charset="0"/>
                <a:cs typeface="+mn-cs"/>
              </a:rPr>
              <a:t>Uned</a:t>
            </a:r>
            <a:r>
              <a:rPr lang="en-GB" sz="2400" dirty="0">
                <a:latin typeface="Arial" charset="0"/>
                <a:cs typeface="+mn-cs"/>
              </a:rPr>
              <a:t> </a:t>
            </a:r>
            <a:r>
              <a:rPr lang="en-GB" sz="2400" dirty="0" err="1">
                <a:latin typeface="Arial" charset="0"/>
                <a:cs typeface="+mn-cs"/>
              </a:rPr>
              <a:t>Hyfforddi</a:t>
            </a:r>
            <a:r>
              <a:rPr lang="en-GB" sz="2400" dirty="0">
                <a:latin typeface="Arial" charset="0"/>
                <a:cs typeface="+mn-cs"/>
              </a:rPr>
              <a:t> </a:t>
            </a:r>
            <a:r>
              <a:rPr lang="en-GB" sz="2400" dirty="0" err="1">
                <a:latin typeface="Arial" charset="0"/>
                <a:cs typeface="+mn-cs"/>
              </a:rPr>
              <a:t>a’r</a:t>
            </a:r>
            <a:r>
              <a:rPr lang="en-GB" sz="2400" dirty="0">
                <a:latin typeface="Arial" charset="0"/>
                <a:cs typeface="+mn-cs"/>
              </a:rPr>
              <a:t> Mentor </a:t>
            </a:r>
            <a:r>
              <a:rPr lang="en-GB" sz="2400" dirty="0" smtClean="0">
                <a:latin typeface="Arial" charset="0"/>
                <a:cs typeface="+mn-cs"/>
              </a:rPr>
              <a:t>am </a:t>
            </a:r>
            <a:r>
              <a:rPr lang="en-GB" sz="2400" dirty="0" err="1" smtClean="0">
                <a:latin typeface="Arial" charset="0"/>
                <a:cs typeface="+mn-cs"/>
              </a:rPr>
              <a:t>unrhyw</a:t>
            </a:r>
            <a:r>
              <a:rPr lang="en-GB" sz="2400" dirty="0" smtClean="0">
                <a:latin typeface="Arial" charset="0"/>
                <a:cs typeface="+mn-cs"/>
              </a:rPr>
              <a:t> </a:t>
            </a:r>
            <a:r>
              <a:rPr lang="en-GB" sz="2400" dirty="0" err="1">
                <a:latin typeface="Arial" charset="0"/>
                <a:cs typeface="+mn-cs"/>
              </a:rPr>
              <a:t>newidiadau</a:t>
            </a:r>
            <a:r>
              <a:rPr lang="en-GB" sz="2400" dirty="0">
                <a:latin typeface="Arial" charset="0"/>
                <a:cs typeface="+mn-cs"/>
              </a:rPr>
              <a:t> </a:t>
            </a:r>
            <a:r>
              <a:rPr lang="en-GB" sz="2400" dirty="0" err="1">
                <a:latin typeface="Arial" charset="0"/>
                <a:cs typeface="+mn-cs"/>
              </a:rPr>
              <a:t>yn</a:t>
            </a:r>
            <a:r>
              <a:rPr lang="en-GB" sz="2400" dirty="0">
                <a:latin typeface="Arial" charset="0"/>
                <a:cs typeface="+mn-cs"/>
              </a:rPr>
              <a:t> </a:t>
            </a:r>
            <a:r>
              <a:rPr lang="en-GB" sz="2400" dirty="0" err="1">
                <a:latin typeface="Arial" charset="0"/>
                <a:cs typeface="+mn-cs"/>
              </a:rPr>
              <a:t>eu</a:t>
            </a:r>
            <a:r>
              <a:rPr lang="en-GB" sz="2400" dirty="0">
                <a:latin typeface="Arial" charset="0"/>
                <a:cs typeface="+mn-cs"/>
              </a:rPr>
              <a:t> </a:t>
            </a:r>
            <a:r>
              <a:rPr lang="en-GB" sz="2400" dirty="0" err="1" smtClean="0">
                <a:latin typeface="Arial" charset="0"/>
                <a:cs typeface="+mn-cs"/>
              </a:rPr>
              <a:t>hamgylchiadau</a:t>
            </a:r>
            <a:r>
              <a:rPr lang="en-GB" sz="2400" dirty="0" smtClean="0">
                <a:latin typeface="Arial" charset="0"/>
                <a:cs typeface="+mn-cs"/>
              </a:rPr>
              <a:t> </a:t>
            </a:r>
            <a:r>
              <a:rPr lang="en-GB" sz="2400" dirty="0" err="1">
                <a:latin typeface="Arial" charset="0"/>
                <a:cs typeface="+mn-cs"/>
              </a:rPr>
              <a:t>sy’n</a:t>
            </a:r>
            <a:r>
              <a:rPr lang="en-GB" sz="2400" dirty="0">
                <a:latin typeface="Arial" charset="0"/>
                <a:cs typeface="+mn-cs"/>
              </a:rPr>
              <a:t> </a:t>
            </a:r>
            <a:r>
              <a:rPr lang="en-GB" sz="2400" dirty="0" err="1">
                <a:latin typeface="Arial" charset="0"/>
                <a:cs typeface="+mn-cs"/>
              </a:rPr>
              <a:t>mynd</a:t>
            </a:r>
            <a:r>
              <a:rPr lang="en-GB" sz="2400" dirty="0">
                <a:latin typeface="Arial" charset="0"/>
                <a:cs typeface="+mn-cs"/>
              </a:rPr>
              <a:t> </a:t>
            </a:r>
            <a:r>
              <a:rPr lang="en-GB" sz="2400" dirty="0" err="1">
                <a:latin typeface="Arial" charset="0"/>
                <a:cs typeface="+mn-cs"/>
              </a:rPr>
              <a:t>i</a:t>
            </a:r>
            <a:r>
              <a:rPr lang="en-GB" sz="2400" dirty="0">
                <a:latin typeface="Arial" charset="0"/>
                <a:cs typeface="+mn-cs"/>
              </a:rPr>
              <a:t> </a:t>
            </a:r>
            <a:r>
              <a:rPr lang="en-GB" sz="2400" dirty="0" err="1">
                <a:latin typeface="Arial" charset="0"/>
                <a:cs typeface="+mn-cs"/>
              </a:rPr>
              <a:t>effeithio</a:t>
            </a:r>
            <a:r>
              <a:rPr lang="en-GB" sz="2400" dirty="0">
                <a:latin typeface="Arial" charset="0"/>
                <a:cs typeface="+mn-cs"/>
              </a:rPr>
              <a:t> </a:t>
            </a:r>
            <a:r>
              <a:rPr lang="en-GB" sz="2400" dirty="0" err="1">
                <a:latin typeface="Arial" charset="0"/>
                <a:cs typeface="+mn-cs"/>
              </a:rPr>
              <a:t>ar</a:t>
            </a:r>
            <a:r>
              <a:rPr lang="en-GB" sz="2400" dirty="0">
                <a:latin typeface="Arial" charset="0"/>
                <a:cs typeface="+mn-cs"/>
              </a:rPr>
              <a:t> </a:t>
            </a:r>
            <a:r>
              <a:rPr lang="en-GB" sz="2400" dirty="0" err="1">
                <a:latin typeface="Arial" charset="0"/>
                <a:cs typeface="+mn-cs"/>
              </a:rPr>
              <a:t>eu</a:t>
            </a:r>
            <a:r>
              <a:rPr lang="en-GB" sz="2400" dirty="0">
                <a:latin typeface="Arial" charset="0"/>
                <a:cs typeface="+mn-cs"/>
              </a:rPr>
              <a:t> </a:t>
            </a:r>
            <a:r>
              <a:rPr lang="en-GB" sz="2400" dirty="0" err="1">
                <a:latin typeface="Arial" charset="0"/>
                <a:cs typeface="+mn-cs"/>
              </a:rPr>
              <a:t>sefyllfa</a:t>
            </a:r>
            <a:r>
              <a:rPr lang="en-GB" sz="2400" dirty="0">
                <a:latin typeface="Arial" charset="0"/>
                <a:cs typeface="+mn-cs"/>
              </a:rPr>
              <a:t> </a:t>
            </a:r>
            <a:r>
              <a:rPr lang="en-GB" sz="2400" dirty="0" err="1">
                <a:latin typeface="Arial" charset="0"/>
                <a:cs typeface="+mn-cs"/>
              </a:rPr>
              <a:t>cyflwyno</a:t>
            </a:r>
            <a:endParaRPr lang="en-GB" sz="2400" dirty="0">
              <a:latin typeface="Arial" charset="0"/>
              <a:cs typeface="+mn-cs"/>
            </a:endParaRPr>
          </a:p>
        </p:txBody>
      </p:sp>
      <p:sp>
        <p:nvSpPr>
          <p:cNvPr id="18436" name="Rectangle 6"/>
          <p:cNvSpPr>
            <a:spLocks noGrp="1" noChangeArrowheads="1"/>
          </p:cNvSpPr>
          <p:nvPr>
            <p:ph type="body" sz="half" idx="2"/>
          </p:nvPr>
        </p:nvSpPr>
        <p:spPr>
          <a:xfrm>
            <a:off x="4584700" y="1773238"/>
            <a:ext cx="4038600" cy="4679950"/>
          </a:xfrm>
        </p:spPr>
        <p:txBody>
          <a:bodyPr/>
          <a:lstStyle/>
          <a:p>
            <a:pPr>
              <a:spcBef>
                <a:spcPts val="0"/>
              </a:spcBef>
              <a:defRPr/>
            </a:pPr>
            <a:r>
              <a:rPr lang="en-GB" sz="2400" dirty="0" smtClean="0">
                <a:ea typeface="+mn-ea"/>
                <a:cs typeface="+mn-cs"/>
              </a:rPr>
              <a:t>Ensure they </a:t>
            </a:r>
            <a:r>
              <a:rPr lang="en-GB" sz="2400" dirty="0">
                <a:ea typeface="+mn-ea"/>
                <a:cs typeface="+mn-cs"/>
              </a:rPr>
              <a:t>notify </a:t>
            </a:r>
            <a:r>
              <a:rPr lang="en-GB" sz="2400" dirty="0" smtClean="0">
                <a:ea typeface="+mn-ea"/>
                <a:cs typeface="+mn-cs"/>
              </a:rPr>
              <a:t>the Mentor </a:t>
            </a:r>
            <a:r>
              <a:rPr lang="en-GB" sz="2400" dirty="0">
                <a:ea typeface="+mn-ea"/>
                <a:cs typeface="+mn-cs"/>
              </a:rPr>
              <a:t>and </a:t>
            </a:r>
            <a:r>
              <a:rPr lang="en-GB" sz="2400" dirty="0" smtClean="0">
                <a:ea typeface="+mn-ea"/>
                <a:cs typeface="+mn-cs"/>
              </a:rPr>
              <a:t>Training Department immediately of </a:t>
            </a:r>
            <a:r>
              <a:rPr lang="en-GB" sz="2400" dirty="0">
                <a:ea typeface="+mn-ea"/>
                <a:cs typeface="+mn-cs"/>
              </a:rPr>
              <a:t>any change in </a:t>
            </a:r>
            <a:r>
              <a:rPr lang="en-GB" sz="2400" dirty="0" smtClean="0">
                <a:ea typeface="+mn-ea"/>
                <a:cs typeface="+mn-cs"/>
              </a:rPr>
              <a:t>circumstances </a:t>
            </a:r>
            <a:r>
              <a:rPr lang="en-GB" sz="2400" dirty="0">
                <a:ea typeface="+mn-ea"/>
                <a:cs typeface="+mn-cs"/>
              </a:rPr>
              <a:t>which </a:t>
            </a:r>
            <a:r>
              <a:rPr lang="en-GB" sz="2400" dirty="0" smtClean="0">
                <a:ea typeface="+mn-ea"/>
                <a:cs typeface="+mn-cs"/>
              </a:rPr>
              <a:t>may affect </a:t>
            </a:r>
            <a:r>
              <a:rPr lang="en-GB" sz="2400" dirty="0">
                <a:ea typeface="+mn-ea"/>
                <a:cs typeface="+mn-cs"/>
              </a:rPr>
              <a:t>the </a:t>
            </a:r>
            <a:r>
              <a:rPr lang="en-GB" sz="2400" dirty="0" smtClean="0">
                <a:ea typeface="+mn-ea"/>
                <a:cs typeface="+mn-cs"/>
              </a:rPr>
              <a:t>completion of </a:t>
            </a:r>
            <a:r>
              <a:rPr lang="en-GB" sz="2400" dirty="0">
                <a:ea typeface="+mn-ea"/>
                <a:cs typeface="+mn-cs"/>
              </a:rPr>
              <a:t>the </a:t>
            </a:r>
            <a:r>
              <a:rPr lang="en-GB" sz="2400" dirty="0" smtClean="0">
                <a:ea typeface="+mn-ea"/>
                <a:cs typeface="+mn-cs"/>
              </a:rPr>
              <a:t>programme</a:t>
            </a:r>
          </a:p>
        </p:txBody>
      </p:sp>
    </p:spTree>
    <p:extLst>
      <p:ext uri="{BB962C8B-B14F-4D97-AF65-F5344CB8AC3E}">
        <p14:creationId xmlns:p14="http://schemas.microsoft.com/office/powerpoint/2010/main" val="418904676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457200" y="274639"/>
            <a:ext cx="8229600" cy="850105"/>
          </a:xfrm>
        </p:spPr>
        <p:txBody>
          <a:bodyPr/>
          <a:lstStyle/>
          <a:p>
            <a:pPr eaLnBrk="1" hangingPunct="1">
              <a:defRPr/>
            </a:pPr>
            <a:r>
              <a:rPr lang="en-GB" sz="4000" dirty="0" err="1">
                <a:latin typeface="Arial" charset="0"/>
                <a:cs typeface="+mj-cs"/>
              </a:rPr>
              <a:t>Rol</a:t>
            </a:r>
            <a:r>
              <a:rPr lang="en-GB" sz="4000" dirty="0">
                <a:latin typeface="Arial" charset="0"/>
                <a:cs typeface="+mj-cs"/>
              </a:rPr>
              <a:t> y </a:t>
            </a:r>
            <a:r>
              <a:rPr lang="en-GB" sz="4000" dirty="0" smtClean="0">
                <a:latin typeface="Arial" charset="0"/>
                <a:cs typeface="+mj-cs"/>
              </a:rPr>
              <a:t>Mentor / Mentor </a:t>
            </a:r>
            <a:r>
              <a:rPr lang="en-GB" sz="4000" dirty="0">
                <a:latin typeface="Arial" charset="0"/>
                <a:cs typeface="+mj-cs"/>
              </a:rPr>
              <a:t>Role</a:t>
            </a:r>
          </a:p>
        </p:txBody>
      </p:sp>
      <p:sp>
        <p:nvSpPr>
          <p:cNvPr id="25603" name="Rectangle 5"/>
          <p:cNvSpPr>
            <a:spLocks noGrp="1" noChangeArrowheads="1"/>
          </p:cNvSpPr>
          <p:nvPr>
            <p:ph type="body" sz="half" idx="1"/>
          </p:nvPr>
        </p:nvSpPr>
        <p:spPr>
          <a:xfrm>
            <a:off x="4644008" y="1484784"/>
            <a:ext cx="4254624" cy="5068888"/>
          </a:xfrm>
        </p:spPr>
        <p:txBody>
          <a:bodyPr>
            <a:normAutofit/>
          </a:bodyPr>
          <a:lstStyle/>
          <a:p>
            <a:pPr marL="342900" lvl="1" indent="-342900" eaLnBrk="1" hangingPunct="1">
              <a:buFont typeface="Arial" charset="0"/>
              <a:buChar char="•"/>
              <a:defRPr/>
            </a:pPr>
            <a:r>
              <a:rPr lang="en-GB" dirty="0">
                <a:latin typeface="Arial" charset="0"/>
              </a:rPr>
              <a:t>Will meet with the learner to complete the Learning Agreement as a matter of priority after induction </a:t>
            </a:r>
          </a:p>
          <a:p>
            <a:pPr eaLnBrk="1" hangingPunct="1">
              <a:defRPr/>
            </a:pPr>
            <a:r>
              <a:rPr lang="en-GB" sz="2400" dirty="0">
                <a:latin typeface="Arial" charset="0"/>
              </a:rPr>
              <a:t>Will ensure monthly supervision takes place and incorporates mentoring support for the duration of the programme</a:t>
            </a:r>
          </a:p>
        </p:txBody>
      </p:sp>
      <p:sp>
        <p:nvSpPr>
          <p:cNvPr id="25604" name="Rectangle 6"/>
          <p:cNvSpPr>
            <a:spLocks noGrp="1" noChangeArrowheads="1"/>
          </p:cNvSpPr>
          <p:nvPr>
            <p:ph type="body" sz="half" idx="2"/>
          </p:nvPr>
        </p:nvSpPr>
        <p:spPr>
          <a:xfrm>
            <a:off x="251520" y="1484784"/>
            <a:ext cx="4254624" cy="3989040"/>
          </a:xfrm>
        </p:spPr>
        <p:txBody>
          <a:bodyPr>
            <a:normAutofit/>
          </a:bodyPr>
          <a:lstStyle/>
          <a:p>
            <a:pPr>
              <a:buFont typeface="Arial" charset="0"/>
              <a:buChar char="•"/>
              <a:defRPr/>
            </a:pPr>
            <a:r>
              <a:rPr lang="en-US" sz="2400" dirty="0" err="1">
                <a:latin typeface="Arial" charset="0"/>
              </a:rPr>
              <a:t>Cyfarfod</a:t>
            </a:r>
            <a:r>
              <a:rPr lang="en-US" sz="2400" dirty="0">
                <a:latin typeface="Arial" charset="0"/>
              </a:rPr>
              <a:t> </a:t>
            </a:r>
            <a:r>
              <a:rPr lang="en-US" sz="2400" dirty="0" err="1">
                <a:latin typeface="Arial" charset="0"/>
              </a:rPr>
              <a:t>efo’r</a:t>
            </a:r>
            <a:r>
              <a:rPr lang="en-US" sz="2400" dirty="0">
                <a:latin typeface="Arial" charset="0"/>
              </a:rPr>
              <a:t> </a:t>
            </a:r>
            <a:r>
              <a:rPr lang="en-US" sz="2400" dirty="0" err="1">
                <a:latin typeface="Arial" charset="0"/>
              </a:rPr>
              <a:t>dysgwr</a:t>
            </a:r>
            <a:r>
              <a:rPr lang="en-US" sz="2400" dirty="0">
                <a:latin typeface="Arial" charset="0"/>
              </a:rPr>
              <a:t> </a:t>
            </a:r>
            <a:r>
              <a:rPr lang="en-US" sz="2400" dirty="0" err="1">
                <a:latin typeface="Arial" charset="0"/>
              </a:rPr>
              <a:t>i</a:t>
            </a:r>
            <a:r>
              <a:rPr lang="en-US" sz="2400" dirty="0">
                <a:latin typeface="Arial" charset="0"/>
              </a:rPr>
              <a:t> </a:t>
            </a:r>
            <a:r>
              <a:rPr lang="en-US" sz="2400" dirty="0" err="1">
                <a:latin typeface="Arial" charset="0"/>
              </a:rPr>
              <a:t>gwblhau</a:t>
            </a:r>
            <a:r>
              <a:rPr lang="en-US" sz="2400" dirty="0">
                <a:latin typeface="Arial" charset="0"/>
              </a:rPr>
              <a:t> y </a:t>
            </a:r>
            <a:r>
              <a:rPr lang="en-US" sz="2400" dirty="0" err="1">
                <a:latin typeface="Arial" charset="0"/>
              </a:rPr>
              <a:t>cytundeb</a:t>
            </a:r>
            <a:r>
              <a:rPr lang="en-US" sz="2400" dirty="0">
                <a:latin typeface="Arial" charset="0"/>
              </a:rPr>
              <a:t> </a:t>
            </a:r>
            <a:r>
              <a:rPr lang="en-US" sz="2400" dirty="0" err="1">
                <a:latin typeface="Arial" charset="0"/>
              </a:rPr>
              <a:t>dysgu</a:t>
            </a:r>
            <a:r>
              <a:rPr lang="en-US" sz="2400" dirty="0">
                <a:latin typeface="Arial" charset="0"/>
              </a:rPr>
              <a:t> </a:t>
            </a:r>
            <a:r>
              <a:rPr lang="en-US" sz="2400" dirty="0" err="1">
                <a:latin typeface="Arial" charset="0"/>
              </a:rPr>
              <a:t>cyn</a:t>
            </a:r>
            <a:r>
              <a:rPr lang="en-US" sz="2400" dirty="0">
                <a:latin typeface="Arial" charset="0"/>
              </a:rPr>
              <a:t> </a:t>
            </a:r>
            <a:r>
              <a:rPr lang="en-US" sz="2400" dirty="0" err="1">
                <a:latin typeface="Arial" charset="0"/>
              </a:rPr>
              <a:t>gynted</a:t>
            </a:r>
            <a:r>
              <a:rPr lang="en-US" sz="2400" dirty="0">
                <a:latin typeface="Arial" charset="0"/>
              </a:rPr>
              <a:t> a </a:t>
            </a:r>
            <a:r>
              <a:rPr lang="en-US" sz="2400" dirty="0" err="1">
                <a:latin typeface="Arial" charset="0"/>
              </a:rPr>
              <a:t>phosibl</a:t>
            </a:r>
            <a:r>
              <a:rPr lang="en-US" sz="2400" dirty="0">
                <a:latin typeface="Arial" charset="0"/>
              </a:rPr>
              <a:t> </a:t>
            </a:r>
            <a:r>
              <a:rPr lang="en-US" sz="2400" dirty="0" err="1">
                <a:latin typeface="Arial" charset="0"/>
              </a:rPr>
              <a:t>ar</a:t>
            </a:r>
            <a:r>
              <a:rPr lang="en-US" sz="2400" dirty="0">
                <a:latin typeface="Arial" charset="0"/>
              </a:rPr>
              <a:t> </a:t>
            </a:r>
            <a:r>
              <a:rPr lang="en-US" sz="2400" dirty="0" err="1" smtClean="0">
                <a:latin typeface="Arial" charset="0"/>
              </a:rPr>
              <a:t>ôl</a:t>
            </a:r>
            <a:r>
              <a:rPr lang="en-US" sz="2400" dirty="0" smtClean="0">
                <a:latin typeface="Arial" charset="0"/>
              </a:rPr>
              <a:t> </a:t>
            </a:r>
            <a:r>
              <a:rPr lang="en-US" sz="2400" dirty="0">
                <a:latin typeface="Arial" charset="0"/>
              </a:rPr>
              <a:t>y </a:t>
            </a:r>
            <a:r>
              <a:rPr lang="en-US" sz="2400" dirty="0" err="1">
                <a:latin typeface="Arial" charset="0"/>
              </a:rPr>
              <a:t>sesiwn</a:t>
            </a:r>
            <a:r>
              <a:rPr lang="en-US" sz="2400" dirty="0">
                <a:latin typeface="Arial" charset="0"/>
              </a:rPr>
              <a:t> </a:t>
            </a:r>
            <a:r>
              <a:rPr lang="en-US" sz="2400" dirty="0" err="1">
                <a:latin typeface="Arial" charset="0"/>
              </a:rPr>
              <a:t>anwytho</a:t>
            </a:r>
            <a:endParaRPr lang="en-US" sz="2400" dirty="0">
              <a:latin typeface="Arial" charset="0"/>
            </a:endParaRPr>
          </a:p>
          <a:p>
            <a:pPr>
              <a:buFont typeface="Arial" charset="0"/>
              <a:buChar char="•"/>
              <a:defRPr/>
            </a:pPr>
            <a:r>
              <a:rPr lang="en-US" sz="2400" dirty="0" err="1">
                <a:latin typeface="Arial" charset="0"/>
              </a:rPr>
              <a:t>Sicrhau</a:t>
            </a:r>
            <a:r>
              <a:rPr lang="en-US" sz="2400" dirty="0">
                <a:latin typeface="Arial" charset="0"/>
              </a:rPr>
              <a:t> </a:t>
            </a:r>
            <a:r>
              <a:rPr lang="en-US" sz="2400" dirty="0" err="1">
                <a:latin typeface="Arial" charset="0"/>
              </a:rPr>
              <a:t>goruchwyliaeth</a:t>
            </a:r>
            <a:r>
              <a:rPr lang="en-US" sz="2400" dirty="0">
                <a:latin typeface="Arial" charset="0"/>
              </a:rPr>
              <a:t> </a:t>
            </a:r>
            <a:r>
              <a:rPr lang="en-US" sz="2400" dirty="0" err="1">
                <a:latin typeface="Arial" charset="0"/>
              </a:rPr>
              <a:t>misol</a:t>
            </a:r>
            <a:r>
              <a:rPr lang="en-US" sz="2400" dirty="0">
                <a:latin typeface="Arial" charset="0"/>
              </a:rPr>
              <a:t> a </a:t>
            </a:r>
            <a:r>
              <a:rPr lang="en-US" sz="2400" dirty="0" err="1">
                <a:latin typeface="Arial" charset="0"/>
              </a:rPr>
              <a:t>cynnig</a:t>
            </a:r>
            <a:r>
              <a:rPr lang="en-US" sz="2400" dirty="0">
                <a:latin typeface="Arial" charset="0"/>
              </a:rPr>
              <a:t> </a:t>
            </a:r>
            <a:r>
              <a:rPr lang="en-US" sz="2400" dirty="0" err="1">
                <a:latin typeface="Arial" charset="0"/>
              </a:rPr>
              <a:t>cefnogaeth</a:t>
            </a:r>
            <a:r>
              <a:rPr lang="en-US" sz="2400" dirty="0">
                <a:latin typeface="Arial" charset="0"/>
              </a:rPr>
              <a:t> </a:t>
            </a:r>
            <a:r>
              <a:rPr lang="en-US" sz="2400" dirty="0" err="1">
                <a:latin typeface="Arial" charset="0"/>
              </a:rPr>
              <a:t>mentora</a:t>
            </a:r>
            <a:r>
              <a:rPr lang="en-US" sz="2400" dirty="0">
                <a:latin typeface="Arial" charset="0"/>
              </a:rPr>
              <a:t> am </a:t>
            </a:r>
            <a:r>
              <a:rPr lang="en-US" sz="2400" dirty="0" err="1">
                <a:latin typeface="Arial" charset="0"/>
              </a:rPr>
              <a:t>cyfnod</a:t>
            </a:r>
            <a:r>
              <a:rPr lang="en-US" sz="2400" dirty="0">
                <a:latin typeface="Arial" charset="0"/>
              </a:rPr>
              <a:t> y </a:t>
            </a:r>
            <a:r>
              <a:rPr lang="en-US" sz="2400" dirty="0" err="1">
                <a:latin typeface="Arial" charset="0"/>
              </a:rPr>
              <a:t>rhaglen</a:t>
            </a:r>
            <a:endParaRPr lang="en-US" sz="2400" dirty="0">
              <a:latin typeface="Arial" charset="0"/>
            </a:endParaRPr>
          </a:p>
          <a:p>
            <a:pPr marL="0" indent="0" algn="ctr">
              <a:buFontTx/>
              <a:buNone/>
              <a:defRPr/>
            </a:pPr>
            <a:r>
              <a:rPr lang="en-GB" sz="2400" b="1" dirty="0">
                <a:latin typeface="Arial" charset="0"/>
              </a:rPr>
              <a:t> </a:t>
            </a:r>
          </a:p>
        </p:txBody>
      </p:sp>
    </p:spTree>
    <p:extLst>
      <p:ext uri="{BB962C8B-B14F-4D97-AF65-F5344CB8AC3E}">
        <p14:creationId xmlns:p14="http://schemas.microsoft.com/office/powerpoint/2010/main" val="104014656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noChangeArrowheads="1"/>
          </p:cNvSpPr>
          <p:nvPr>
            <p:ph type="title"/>
          </p:nvPr>
        </p:nvSpPr>
        <p:spPr>
          <a:xfrm>
            <a:off x="457200" y="274639"/>
            <a:ext cx="8229600" cy="850106"/>
          </a:xfrm>
        </p:spPr>
        <p:txBody>
          <a:bodyPr/>
          <a:lstStyle/>
          <a:p>
            <a:pPr eaLnBrk="1" hangingPunct="1">
              <a:defRPr/>
            </a:pPr>
            <a:r>
              <a:rPr lang="en-GB" sz="4000" dirty="0" err="1">
                <a:latin typeface="Arial" charset="0"/>
                <a:cs typeface="+mj-cs"/>
              </a:rPr>
              <a:t>Rol</a:t>
            </a:r>
            <a:r>
              <a:rPr lang="en-GB" sz="4000" dirty="0">
                <a:latin typeface="Arial" charset="0"/>
                <a:cs typeface="+mj-cs"/>
              </a:rPr>
              <a:t> y </a:t>
            </a:r>
            <a:r>
              <a:rPr lang="en-GB" sz="4000" dirty="0" smtClean="0">
                <a:latin typeface="Arial" charset="0"/>
                <a:cs typeface="+mj-cs"/>
              </a:rPr>
              <a:t>Mentor / Mentor </a:t>
            </a:r>
            <a:r>
              <a:rPr lang="en-GB" sz="4000" dirty="0">
                <a:latin typeface="Arial" charset="0"/>
                <a:cs typeface="+mj-cs"/>
              </a:rPr>
              <a:t>Role</a:t>
            </a:r>
          </a:p>
        </p:txBody>
      </p:sp>
      <p:sp>
        <p:nvSpPr>
          <p:cNvPr id="16387" name="Rectangle 5"/>
          <p:cNvSpPr>
            <a:spLocks noGrp="1" noChangeArrowheads="1"/>
          </p:cNvSpPr>
          <p:nvPr>
            <p:ph type="body" sz="half" idx="1"/>
          </p:nvPr>
        </p:nvSpPr>
        <p:spPr>
          <a:xfrm>
            <a:off x="179512" y="1340768"/>
            <a:ext cx="4110608" cy="5068888"/>
          </a:xfrm>
        </p:spPr>
        <p:txBody>
          <a:bodyPr>
            <a:normAutofit/>
          </a:bodyPr>
          <a:lstStyle/>
          <a:p>
            <a:pPr>
              <a:buFont typeface="Arial" charset="0"/>
              <a:buChar char="•"/>
              <a:defRPr/>
            </a:pPr>
            <a:r>
              <a:rPr lang="en-GB" sz="2100" dirty="0" err="1">
                <a:latin typeface="Arial" charset="0"/>
              </a:rPr>
              <a:t>Trafod</a:t>
            </a:r>
            <a:r>
              <a:rPr lang="en-GB" sz="2100" dirty="0">
                <a:latin typeface="Arial" charset="0"/>
              </a:rPr>
              <a:t> </a:t>
            </a:r>
            <a:r>
              <a:rPr lang="en-GB" sz="2100" dirty="0" err="1">
                <a:latin typeface="Arial" charset="0"/>
              </a:rPr>
              <a:t>rhan</a:t>
            </a:r>
            <a:r>
              <a:rPr lang="en-GB" sz="2100" dirty="0">
                <a:latin typeface="Arial" charset="0"/>
              </a:rPr>
              <a:t> 2 </a:t>
            </a:r>
            <a:r>
              <a:rPr lang="en-GB" sz="2100" dirty="0" err="1" smtClean="0">
                <a:latin typeface="Arial" charset="0"/>
              </a:rPr>
              <a:t>o’r</a:t>
            </a:r>
            <a:r>
              <a:rPr lang="en-GB" sz="2100" dirty="0" smtClean="0">
                <a:latin typeface="Arial" charset="0"/>
              </a:rPr>
              <a:t> </a:t>
            </a:r>
            <a:r>
              <a:rPr lang="en-GB" sz="2100" dirty="0" err="1">
                <a:latin typeface="Arial" charset="0"/>
              </a:rPr>
              <a:t>portffolio</a:t>
            </a:r>
            <a:r>
              <a:rPr lang="en-GB" sz="2100" dirty="0">
                <a:latin typeface="Arial" charset="0"/>
              </a:rPr>
              <a:t> </a:t>
            </a:r>
            <a:r>
              <a:rPr lang="en-GB" sz="2100" dirty="0" err="1" smtClean="0">
                <a:latin typeface="Arial" charset="0"/>
              </a:rPr>
              <a:t>efo</a:t>
            </a:r>
            <a:r>
              <a:rPr lang="ja-JP" altLang="en-GB" sz="2100" dirty="0" smtClean="0">
                <a:latin typeface="Arial" charset="0"/>
              </a:rPr>
              <a:t>’</a:t>
            </a:r>
            <a:r>
              <a:rPr lang="en-GB" sz="2100" dirty="0" smtClean="0">
                <a:latin typeface="Arial" charset="0"/>
              </a:rPr>
              <a:t>r </a:t>
            </a:r>
            <a:r>
              <a:rPr lang="en-GB" sz="2100" dirty="0" err="1">
                <a:latin typeface="Arial" charset="0"/>
              </a:rPr>
              <a:t>dysgwr</a:t>
            </a:r>
            <a:r>
              <a:rPr lang="en-GB" sz="2100" dirty="0">
                <a:latin typeface="Arial" charset="0"/>
              </a:rPr>
              <a:t> a </a:t>
            </a:r>
            <a:r>
              <a:rPr lang="en-GB" sz="2100" dirty="0" err="1">
                <a:latin typeface="Arial" charset="0"/>
              </a:rPr>
              <a:t>sicrhau</a:t>
            </a:r>
            <a:r>
              <a:rPr lang="en-GB" sz="2100" dirty="0">
                <a:latin typeface="Arial" charset="0"/>
              </a:rPr>
              <a:t> </a:t>
            </a:r>
            <a:r>
              <a:rPr lang="en-GB" sz="2100" dirty="0" smtClean="0">
                <a:latin typeface="Arial" charset="0"/>
              </a:rPr>
              <a:t>bod </a:t>
            </a:r>
            <a:r>
              <a:rPr lang="en-GB" sz="2100" dirty="0" err="1" smtClean="0">
                <a:latin typeface="Arial" charset="0"/>
              </a:rPr>
              <a:t>cyfleon</a:t>
            </a:r>
            <a:r>
              <a:rPr lang="en-GB" sz="2100" dirty="0" smtClean="0">
                <a:latin typeface="Arial" charset="0"/>
              </a:rPr>
              <a:t> </a:t>
            </a:r>
            <a:r>
              <a:rPr lang="en-GB" sz="2100" dirty="0" err="1" smtClean="0">
                <a:latin typeface="Arial" charset="0"/>
              </a:rPr>
              <a:t>ar</a:t>
            </a:r>
            <a:r>
              <a:rPr lang="en-GB" sz="2100" dirty="0" smtClean="0">
                <a:latin typeface="Arial" charset="0"/>
              </a:rPr>
              <a:t> </a:t>
            </a:r>
            <a:r>
              <a:rPr lang="en-GB" sz="2100" dirty="0" err="1" smtClean="0">
                <a:latin typeface="Arial" charset="0"/>
              </a:rPr>
              <a:t>gael</a:t>
            </a:r>
            <a:r>
              <a:rPr lang="en-GB" sz="2100" dirty="0" smtClean="0">
                <a:latin typeface="Arial" charset="0"/>
              </a:rPr>
              <a:t> </a:t>
            </a:r>
            <a:r>
              <a:rPr lang="en-GB" sz="2100" dirty="0" err="1" smtClean="0">
                <a:latin typeface="Arial" charset="0"/>
              </a:rPr>
              <a:t>i</a:t>
            </a:r>
            <a:r>
              <a:rPr lang="en-GB" sz="2100" dirty="0" smtClean="0">
                <a:latin typeface="Arial" charset="0"/>
              </a:rPr>
              <a:t> </a:t>
            </a:r>
            <a:r>
              <a:rPr lang="en-GB" sz="2100" dirty="0" err="1" smtClean="0">
                <a:latin typeface="Arial" charset="0"/>
              </a:rPr>
              <a:t>gasglu</a:t>
            </a:r>
            <a:r>
              <a:rPr lang="en-GB" sz="2100" dirty="0" smtClean="0">
                <a:latin typeface="Arial" charset="0"/>
              </a:rPr>
              <a:t> </a:t>
            </a:r>
            <a:r>
              <a:rPr lang="en-GB" sz="2100" dirty="0" err="1" smtClean="0">
                <a:latin typeface="Arial" charset="0"/>
              </a:rPr>
              <a:t>tystiolaeth</a:t>
            </a:r>
            <a:r>
              <a:rPr lang="en-GB" sz="2100" dirty="0" smtClean="0">
                <a:latin typeface="Arial" charset="0"/>
              </a:rPr>
              <a:t> at </a:t>
            </a:r>
            <a:r>
              <a:rPr lang="en-GB" sz="2100" dirty="0" err="1">
                <a:latin typeface="Arial" charset="0"/>
              </a:rPr>
              <a:t>ofynion</a:t>
            </a:r>
            <a:r>
              <a:rPr lang="en-GB" sz="2100" dirty="0">
                <a:latin typeface="Arial" charset="0"/>
              </a:rPr>
              <a:t> </a:t>
            </a:r>
            <a:r>
              <a:rPr lang="en-GB" sz="2100" dirty="0" smtClean="0">
                <a:latin typeface="Arial" charset="0"/>
              </a:rPr>
              <a:t>y </a:t>
            </a:r>
            <a:r>
              <a:rPr lang="en-GB" sz="2100" dirty="0" err="1" smtClean="0">
                <a:latin typeface="Arial" charset="0"/>
              </a:rPr>
              <a:t>rhaglen</a:t>
            </a:r>
            <a:r>
              <a:rPr lang="en-GB" sz="2100" dirty="0">
                <a:latin typeface="Arial" charset="0"/>
              </a:rPr>
              <a:t>.</a:t>
            </a:r>
            <a:endParaRPr lang="en-GB" sz="2100" b="1" dirty="0">
              <a:latin typeface="Arial" charset="0"/>
            </a:endParaRPr>
          </a:p>
          <a:p>
            <a:pPr>
              <a:buFont typeface="Arial" charset="0"/>
              <a:buChar char="•"/>
              <a:defRPr/>
            </a:pPr>
            <a:r>
              <a:rPr lang="en-GB" sz="2100" dirty="0" err="1">
                <a:latin typeface="Arial" charset="0"/>
              </a:rPr>
              <a:t>Arsyllu</a:t>
            </a:r>
            <a:r>
              <a:rPr lang="en-GB" sz="2100" dirty="0">
                <a:latin typeface="Arial" charset="0"/>
              </a:rPr>
              <a:t> </a:t>
            </a:r>
            <a:r>
              <a:rPr lang="en-GB" sz="2100" dirty="0" err="1">
                <a:latin typeface="Arial" charset="0"/>
              </a:rPr>
              <a:t>neu</a:t>
            </a:r>
            <a:r>
              <a:rPr lang="en-GB" sz="2100" dirty="0">
                <a:latin typeface="Arial" charset="0"/>
              </a:rPr>
              <a:t> </a:t>
            </a:r>
            <a:r>
              <a:rPr lang="en-GB" sz="2100" dirty="0" err="1">
                <a:latin typeface="Arial" charset="0"/>
              </a:rPr>
              <a:t>sicrhau</a:t>
            </a:r>
            <a:r>
              <a:rPr lang="en-GB" sz="2100" dirty="0">
                <a:latin typeface="Arial" charset="0"/>
              </a:rPr>
              <a:t> </a:t>
            </a:r>
            <a:r>
              <a:rPr lang="en-GB" sz="2100" dirty="0" err="1">
                <a:latin typeface="Arial" charset="0"/>
              </a:rPr>
              <a:t>gweithiwr</a:t>
            </a:r>
            <a:r>
              <a:rPr lang="en-GB" sz="2100" dirty="0">
                <a:latin typeface="Arial" charset="0"/>
              </a:rPr>
              <a:t> </a:t>
            </a:r>
            <a:r>
              <a:rPr lang="en-GB" sz="2100" dirty="0" err="1">
                <a:latin typeface="Arial" charset="0"/>
              </a:rPr>
              <a:t>addas</a:t>
            </a:r>
            <a:r>
              <a:rPr lang="en-GB" sz="2100" dirty="0">
                <a:latin typeface="Arial" charset="0"/>
              </a:rPr>
              <a:t> </a:t>
            </a:r>
            <a:r>
              <a:rPr lang="en-GB" sz="2100" dirty="0" err="1">
                <a:latin typeface="Arial" charset="0"/>
              </a:rPr>
              <a:t>i</a:t>
            </a:r>
            <a:r>
              <a:rPr lang="en-GB" sz="2100" dirty="0">
                <a:latin typeface="Arial" charset="0"/>
              </a:rPr>
              <a:t> </a:t>
            </a:r>
            <a:r>
              <a:rPr lang="en-GB" sz="2100" dirty="0" err="1">
                <a:latin typeface="Arial" charset="0"/>
              </a:rPr>
              <a:t>arsyllu</a:t>
            </a:r>
            <a:endParaRPr lang="en-GB" sz="2100" dirty="0">
              <a:latin typeface="Arial" charset="0"/>
            </a:endParaRPr>
          </a:p>
          <a:p>
            <a:pPr>
              <a:buFont typeface="Arial" charset="0"/>
              <a:buChar char="•"/>
              <a:defRPr/>
            </a:pPr>
            <a:r>
              <a:rPr lang="en-GB" sz="2100" dirty="0" err="1">
                <a:latin typeface="Arial" charset="0"/>
              </a:rPr>
              <a:t>Sicrhau</a:t>
            </a:r>
            <a:r>
              <a:rPr lang="en-GB" sz="2100" dirty="0">
                <a:latin typeface="Arial" charset="0"/>
              </a:rPr>
              <a:t> bod y </a:t>
            </a:r>
            <a:r>
              <a:rPr lang="en-GB" sz="2100" dirty="0" err="1">
                <a:latin typeface="Arial" charset="0"/>
              </a:rPr>
              <a:t>dysgwr</a:t>
            </a:r>
            <a:r>
              <a:rPr lang="en-GB" sz="2100" dirty="0">
                <a:latin typeface="Arial" charset="0"/>
              </a:rPr>
              <a:t> </a:t>
            </a:r>
            <a:r>
              <a:rPr lang="en-GB" sz="2100" dirty="0" err="1">
                <a:latin typeface="Arial" charset="0"/>
              </a:rPr>
              <a:t>yn</a:t>
            </a:r>
            <a:r>
              <a:rPr lang="en-GB" sz="2100" dirty="0">
                <a:latin typeface="Arial" charset="0"/>
              </a:rPr>
              <a:t> </a:t>
            </a:r>
            <a:r>
              <a:rPr lang="en-GB" sz="2100" dirty="0" err="1" smtClean="0">
                <a:latin typeface="Arial" charset="0"/>
              </a:rPr>
              <a:t>deall</a:t>
            </a:r>
            <a:r>
              <a:rPr lang="en-GB" sz="2100" dirty="0" smtClean="0">
                <a:latin typeface="Arial" charset="0"/>
              </a:rPr>
              <a:t> </a:t>
            </a:r>
            <a:r>
              <a:rPr lang="en-GB" sz="2100" dirty="0" err="1">
                <a:latin typeface="Arial" charset="0"/>
              </a:rPr>
              <a:t>mai</a:t>
            </a:r>
            <a:r>
              <a:rPr lang="en-GB" sz="2100" dirty="0">
                <a:latin typeface="Arial" charset="0"/>
              </a:rPr>
              <a:t> </a:t>
            </a:r>
            <a:r>
              <a:rPr lang="en-GB" sz="2100" dirty="0" err="1" smtClean="0">
                <a:latin typeface="Arial" charset="0"/>
              </a:rPr>
              <a:t>eu</a:t>
            </a:r>
            <a:r>
              <a:rPr lang="en-GB" sz="2100" dirty="0" smtClean="0">
                <a:latin typeface="Arial" charset="0"/>
              </a:rPr>
              <a:t> </a:t>
            </a:r>
            <a:r>
              <a:rPr lang="en-GB" sz="2100" dirty="0" err="1" smtClean="0">
                <a:latin typeface="Arial" charset="0"/>
              </a:rPr>
              <a:t>cyfrifoldeb</a:t>
            </a:r>
            <a:r>
              <a:rPr lang="en-GB" sz="2100" dirty="0" smtClean="0">
                <a:latin typeface="Arial" charset="0"/>
              </a:rPr>
              <a:t> </a:t>
            </a:r>
            <a:r>
              <a:rPr lang="en-GB" sz="2100" dirty="0" err="1" smtClean="0">
                <a:latin typeface="Arial" charset="0"/>
              </a:rPr>
              <a:t>nhw</a:t>
            </a:r>
            <a:r>
              <a:rPr lang="en-GB" sz="2100" dirty="0" smtClean="0">
                <a:latin typeface="Arial" charset="0"/>
              </a:rPr>
              <a:t> </a:t>
            </a:r>
            <a:r>
              <a:rPr lang="en-GB" sz="2100" dirty="0" err="1" smtClean="0">
                <a:latin typeface="Arial" charset="0"/>
              </a:rPr>
              <a:t>yw</a:t>
            </a:r>
            <a:r>
              <a:rPr lang="en-GB" sz="2100" dirty="0" smtClean="0">
                <a:latin typeface="Arial" charset="0"/>
              </a:rPr>
              <a:t> </a:t>
            </a:r>
            <a:r>
              <a:rPr lang="en-GB" sz="2100" dirty="0" err="1" smtClean="0">
                <a:latin typeface="Arial" charset="0"/>
              </a:rPr>
              <a:t>darparu’r</a:t>
            </a:r>
            <a:r>
              <a:rPr lang="en-GB" sz="2100" dirty="0" smtClean="0">
                <a:latin typeface="Arial" charset="0"/>
              </a:rPr>
              <a:t> </a:t>
            </a:r>
            <a:r>
              <a:rPr lang="en-GB" sz="2100" dirty="0" err="1">
                <a:latin typeface="Arial" charset="0"/>
              </a:rPr>
              <a:t>holl</a:t>
            </a:r>
            <a:r>
              <a:rPr lang="en-GB" sz="2100" dirty="0">
                <a:latin typeface="Arial" charset="0"/>
              </a:rPr>
              <a:t> </a:t>
            </a:r>
            <a:r>
              <a:rPr lang="en-GB" sz="2100" dirty="0" err="1">
                <a:latin typeface="Arial" charset="0"/>
              </a:rPr>
              <a:t>dystiolaeth</a:t>
            </a:r>
            <a:r>
              <a:rPr lang="en-GB" sz="2100" dirty="0">
                <a:latin typeface="Arial" charset="0"/>
              </a:rPr>
              <a:t> </a:t>
            </a:r>
            <a:r>
              <a:rPr lang="en-GB" sz="2100" dirty="0" err="1">
                <a:latin typeface="Arial" charset="0"/>
              </a:rPr>
              <a:t>ar</a:t>
            </a:r>
            <a:r>
              <a:rPr lang="en-GB" sz="2100" dirty="0">
                <a:latin typeface="Arial" charset="0"/>
              </a:rPr>
              <a:t> </a:t>
            </a:r>
            <a:r>
              <a:rPr lang="en-GB" sz="2100" dirty="0" err="1">
                <a:latin typeface="Arial" charset="0"/>
              </a:rPr>
              <a:t>gyfer</a:t>
            </a:r>
            <a:r>
              <a:rPr lang="en-GB" sz="2100" dirty="0">
                <a:latin typeface="Arial" charset="0"/>
              </a:rPr>
              <a:t> </a:t>
            </a:r>
            <a:r>
              <a:rPr lang="en-GB" sz="2100" dirty="0" smtClean="0">
                <a:latin typeface="Arial" charset="0"/>
              </a:rPr>
              <a:t>y </a:t>
            </a:r>
            <a:r>
              <a:rPr lang="en-GB" sz="2100" dirty="0" err="1">
                <a:latin typeface="Arial" charset="0"/>
              </a:rPr>
              <a:t>p</a:t>
            </a:r>
            <a:r>
              <a:rPr lang="en-GB" sz="2100" dirty="0" err="1" smtClean="0">
                <a:latin typeface="Arial" charset="0"/>
              </a:rPr>
              <a:t>ortffolio</a:t>
            </a:r>
            <a:r>
              <a:rPr lang="en-GB" sz="2100" dirty="0">
                <a:latin typeface="Arial" charset="0"/>
              </a:rPr>
              <a:t>. </a:t>
            </a:r>
          </a:p>
          <a:p>
            <a:pPr>
              <a:buFontTx/>
              <a:buNone/>
              <a:defRPr/>
            </a:pPr>
            <a:endParaRPr lang="en-GB" sz="2100" dirty="0">
              <a:latin typeface="Arial" charset="0"/>
            </a:endParaRPr>
          </a:p>
          <a:p>
            <a:pPr>
              <a:buFontTx/>
              <a:buNone/>
              <a:defRPr/>
            </a:pPr>
            <a:endParaRPr lang="en-GB" sz="2100" dirty="0">
              <a:latin typeface="Arial" charset="0"/>
            </a:endParaRPr>
          </a:p>
          <a:p>
            <a:pPr>
              <a:lnSpc>
                <a:spcPct val="80000"/>
              </a:lnSpc>
              <a:buFontTx/>
              <a:buNone/>
              <a:defRPr/>
            </a:pPr>
            <a:endParaRPr lang="en-GB" sz="2100" dirty="0">
              <a:latin typeface="Arial" charset="0"/>
            </a:endParaRPr>
          </a:p>
        </p:txBody>
      </p:sp>
      <p:sp>
        <p:nvSpPr>
          <p:cNvPr id="16388" name="Rectangle 6"/>
          <p:cNvSpPr>
            <a:spLocks noGrp="1" noChangeArrowheads="1"/>
          </p:cNvSpPr>
          <p:nvPr>
            <p:ph type="body" sz="half" idx="2"/>
          </p:nvPr>
        </p:nvSpPr>
        <p:spPr>
          <a:xfrm>
            <a:off x="4442520" y="1340769"/>
            <a:ext cx="4449960" cy="3989040"/>
          </a:xfrm>
        </p:spPr>
        <p:txBody>
          <a:bodyPr>
            <a:noAutofit/>
          </a:bodyPr>
          <a:lstStyle/>
          <a:p>
            <a:pPr eaLnBrk="1" hangingPunct="1">
              <a:buFont typeface="Arial" pitchFamily="34" charset="0"/>
              <a:buChar char="•"/>
              <a:defRPr/>
            </a:pPr>
            <a:r>
              <a:rPr lang="en-GB" sz="2100" dirty="0" smtClean="0">
                <a:latin typeface="Arial"/>
                <a:ea typeface="+mn-ea"/>
                <a:cs typeface="Arial"/>
              </a:rPr>
              <a:t>Discuss section 2 of the portfolio with the learner and ensure opportunities </a:t>
            </a:r>
            <a:r>
              <a:rPr lang="en-GB" sz="2100" dirty="0" smtClean="0">
                <a:latin typeface="Arial"/>
                <a:cs typeface="Arial"/>
              </a:rPr>
              <a:t>for gathering of evidence to meet the </a:t>
            </a:r>
            <a:r>
              <a:rPr lang="en-GB" sz="2100" dirty="0" smtClean="0">
                <a:latin typeface="Arial"/>
                <a:ea typeface="+mn-ea"/>
                <a:cs typeface="Arial"/>
              </a:rPr>
              <a:t>programme requirements </a:t>
            </a:r>
          </a:p>
          <a:p>
            <a:pPr eaLnBrk="1" hangingPunct="1">
              <a:buFont typeface="Arial" pitchFamily="34" charset="0"/>
              <a:buChar char="•"/>
              <a:defRPr/>
            </a:pPr>
            <a:r>
              <a:rPr lang="en-GB" sz="2100" dirty="0" smtClean="0">
                <a:latin typeface="Arial"/>
                <a:ea typeface="+mn-ea"/>
                <a:cs typeface="Arial"/>
              </a:rPr>
              <a:t>Carry out observation or ensure a suitable person is available to carry out observation</a:t>
            </a:r>
            <a:endParaRPr lang="en-GB" sz="2100" dirty="0">
              <a:latin typeface="Arial"/>
              <a:ea typeface="+mn-ea"/>
              <a:cs typeface="Arial"/>
            </a:endParaRPr>
          </a:p>
          <a:p>
            <a:pPr eaLnBrk="1" hangingPunct="1">
              <a:buFont typeface="Arial" pitchFamily="34" charset="0"/>
              <a:buChar char="•"/>
              <a:defRPr/>
            </a:pPr>
            <a:r>
              <a:rPr lang="en-GB" sz="2100" dirty="0" smtClean="0">
                <a:latin typeface="Arial"/>
                <a:ea typeface="+mn-ea"/>
                <a:cs typeface="Arial"/>
              </a:rPr>
              <a:t>Ensure the learner understands that it is their responsibility to provide the evidence for the portfolio</a:t>
            </a:r>
          </a:p>
        </p:txBody>
      </p:sp>
    </p:spTree>
    <p:extLst>
      <p:ext uri="{BB962C8B-B14F-4D97-AF65-F5344CB8AC3E}">
        <p14:creationId xmlns:p14="http://schemas.microsoft.com/office/powerpoint/2010/main" val="176623297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title"/>
          </p:nvPr>
        </p:nvSpPr>
        <p:spPr>
          <a:xfrm>
            <a:off x="457200" y="274639"/>
            <a:ext cx="8229600" cy="850105"/>
          </a:xfrm>
        </p:spPr>
        <p:txBody>
          <a:bodyPr/>
          <a:lstStyle/>
          <a:p>
            <a:pPr eaLnBrk="1" hangingPunct="1">
              <a:defRPr/>
            </a:pPr>
            <a:r>
              <a:rPr lang="en-GB" sz="4000" dirty="0" err="1">
                <a:latin typeface="Arial" charset="0"/>
                <a:cs typeface="+mj-cs"/>
              </a:rPr>
              <a:t>Rol</a:t>
            </a:r>
            <a:r>
              <a:rPr lang="en-GB" sz="4000" dirty="0">
                <a:latin typeface="Arial" charset="0"/>
                <a:cs typeface="+mj-cs"/>
              </a:rPr>
              <a:t> y </a:t>
            </a:r>
            <a:r>
              <a:rPr lang="en-GB" sz="4000" dirty="0" smtClean="0">
                <a:latin typeface="Arial" charset="0"/>
                <a:cs typeface="+mj-cs"/>
              </a:rPr>
              <a:t>Mentor / Mentor </a:t>
            </a:r>
            <a:r>
              <a:rPr lang="en-GB" sz="4000" dirty="0">
                <a:latin typeface="Arial" charset="0"/>
                <a:cs typeface="+mj-cs"/>
              </a:rPr>
              <a:t>Role</a:t>
            </a:r>
          </a:p>
        </p:txBody>
      </p:sp>
      <p:sp>
        <p:nvSpPr>
          <p:cNvPr id="16387" name="Rectangle 5"/>
          <p:cNvSpPr>
            <a:spLocks noGrp="1" noChangeArrowheads="1"/>
          </p:cNvSpPr>
          <p:nvPr>
            <p:ph type="body" sz="half" idx="1"/>
          </p:nvPr>
        </p:nvSpPr>
        <p:spPr>
          <a:xfrm>
            <a:off x="323528" y="1268760"/>
            <a:ext cx="4038600" cy="4133056"/>
          </a:xfrm>
        </p:spPr>
        <p:txBody>
          <a:bodyPr>
            <a:noAutofit/>
          </a:bodyPr>
          <a:lstStyle/>
          <a:p>
            <a:pPr marL="342900" lvl="1" indent="-342900">
              <a:buFont typeface="Arial" charset="0"/>
              <a:buChar char="•"/>
              <a:defRPr/>
            </a:pPr>
            <a:r>
              <a:rPr lang="en-GB" sz="2100" dirty="0" err="1" smtClean="0">
                <a:latin typeface="Arial" charset="0"/>
              </a:rPr>
              <a:t>Cefnogi’r</a:t>
            </a:r>
            <a:r>
              <a:rPr lang="en-GB" sz="2100" dirty="0" smtClean="0">
                <a:latin typeface="Arial" charset="0"/>
              </a:rPr>
              <a:t> </a:t>
            </a:r>
            <a:r>
              <a:rPr lang="en-GB" sz="2100" dirty="0" err="1">
                <a:latin typeface="Arial" charset="0"/>
              </a:rPr>
              <a:t>dysgwr</a:t>
            </a:r>
            <a:r>
              <a:rPr lang="en-GB" sz="2100" dirty="0">
                <a:latin typeface="Arial" charset="0"/>
              </a:rPr>
              <a:t> </a:t>
            </a:r>
            <a:r>
              <a:rPr lang="en-GB" sz="2100" dirty="0" err="1">
                <a:latin typeface="Arial" charset="0"/>
              </a:rPr>
              <a:t>i</a:t>
            </a:r>
            <a:r>
              <a:rPr lang="en-GB" sz="2100" dirty="0">
                <a:latin typeface="Arial" charset="0"/>
              </a:rPr>
              <a:t> </a:t>
            </a:r>
            <a:r>
              <a:rPr lang="en-GB" sz="2100" dirty="0" err="1">
                <a:latin typeface="Arial" charset="0"/>
              </a:rPr>
              <a:t>ddewis</a:t>
            </a:r>
            <a:r>
              <a:rPr lang="en-GB" sz="2100" dirty="0">
                <a:latin typeface="Arial" charset="0"/>
              </a:rPr>
              <a:t> </a:t>
            </a:r>
            <a:r>
              <a:rPr lang="en-GB" sz="2100" dirty="0" err="1">
                <a:latin typeface="Arial" charset="0"/>
              </a:rPr>
              <a:t>tystiolaeth</a:t>
            </a:r>
            <a:r>
              <a:rPr lang="en-GB" sz="2100" dirty="0">
                <a:latin typeface="Arial" charset="0"/>
              </a:rPr>
              <a:t> </a:t>
            </a:r>
            <a:r>
              <a:rPr lang="en-GB" sz="2100" dirty="0" err="1">
                <a:latin typeface="Arial" charset="0"/>
              </a:rPr>
              <a:t>briodol</a:t>
            </a:r>
            <a:r>
              <a:rPr lang="en-GB" sz="2100" dirty="0">
                <a:latin typeface="Arial" charset="0"/>
              </a:rPr>
              <a:t> </a:t>
            </a:r>
            <a:r>
              <a:rPr lang="en-GB" sz="2100" dirty="0" err="1">
                <a:latin typeface="Arial" charset="0"/>
              </a:rPr>
              <a:t>ar</a:t>
            </a:r>
            <a:r>
              <a:rPr lang="en-GB" sz="2100" dirty="0">
                <a:latin typeface="Arial" charset="0"/>
              </a:rPr>
              <a:t> </a:t>
            </a:r>
            <a:r>
              <a:rPr lang="en-GB" sz="2100" dirty="0" err="1">
                <a:latin typeface="Arial" charset="0"/>
              </a:rPr>
              <a:t>gyfer</a:t>
            </a:r>
            <a:r>
              <a:rPr lang="en-GB" sz="2100" dirty="0">
                <a:latin typeface="Arial" charset="0"/>
              </a:rPr>
              <a:t> y </a:t>
            </a:r>
            <a:r>
              <a:rPr lang="en-GB" sz="2100" dirty="0" err="1">
                <a:latin typeface="Arial" charset="0"/>
              </a:rPr>
              <a:t>portffolio</a:t>
            </a:r>
            <a:r>
              <a:rPr lang="en-GB" sz="2100" dirty="0" smtClean="0">
                <a:latin typeface="Arial" charset="0"/>
              </a:rPr>
              <a:t>.</a:t>
            </a:r>
          </a:p>
          <a:p>
            <a:pPr marL="342900" lvl="1" indent="-342900">
              <a:buFont typeface="Arial" charset="0"/>
              <a:buChar char="•"/>
              <a:defRPr/>
            </a:pPr>
            <a:endParaRPr lang="en-GB" sz="2100" dirty="0">
              <a:latin typeface="Arial" charset="0"/>
            </a:endParaRPr>
          </a:p>
          <a:p>
            <a:pPr marL="342900" lvl="1" indent="-342900">
              <a:buFont typeface="Arial" charset="0"/>
              <a:buChar char="•"/>
              <a:defRPr/>
            </a:pPr>
            <a:r>
              <a:rPr lang="en-GB" sz="2100" dirty="0" err="1">
                <a:latin typeface="Arial" charset="0"/>
              </a:rPr>
              <a:t>Sicrhau</a:t>
            </a:r>
            <a:r>
              <a:rPr lang="en-GB" sz="2100" dirty="0">
                <a:latin typeface="Arial" charset="0"/>
              </a:rPr>
              <a:t> bod </a:t>
            </a:r>
            <a:r>
              <a:rPr lang="en-GB" sz="2100" dirty="0" err="1">
                <a:latin typeface="Arial" charset="0"/>
              </a:rPr>
              <a:t>yr</a:t>
            </a:r>
            <a:r>
              <a:rPr lang="en-GB" sz="2100" dirty="0">
                <a:latin typeface="Arial" charset="0"/>
              </a:rPr>
              <a:t> </a:t>
            </a:r>
            <a:r>
              <a:rPr lang="en-GB" sz="2100" dirty="0" err="1">
                <a:latin typeface="Arial" charset="0"/>
              </a:rPr>
              <a:t>holl</a:t>
            </a:r>
            <a:r>
              <a:rPr lang="en-GB" sz="2100" dirty="0">
                <a:latin typeface="Arial" charset="0"/>
              </a:rPr>
              <a:t> </a:t>
            </a:r>
            <a:r>
              <a:rPr lang="en-GB" sz="2100" dirty="0" err="1">
                <a:latin typeface="Arial" charset="0"/>
              </a:rPr>
              <a:t>dystiolaeth</a:t>
            </a:r>
            <a:r>
              <a:rPr lang="en-GB" sz="2100" dirty="0">
                <a:latin typeface="Arial" charset="0"/>
              </a:rPr>
              <a:t> </a:t>
            </a:r>
            <a:r>
              <a:rPr lang="en-GB" sz="2100" dirty="0" err="1" smtClean="0">
                <a:latin typeface="Arial" charset="0"/>
              </a:rPr>
              <a:t>yn</a:t>
            </a:r>
            <a:r>
              <a:rPr lang="en-GB" sz="2100" dirty="0" smtClean="0">
                <a:latin typeface="Arial" charset="0"/>
              </a:rPr>
              <a:t> </a:t>
            </a:r>
            <a:r>
              <a:rPr lang="en-GB" sz="2100" dirty="0" err="1" smtClean="0">
                <a:latin typeface="Arial" charset="0"/>
              </a:rPr>
              <a:t>cael</a:t>
            </a:r>
            <a:r>
              <a:rPr lang="en-GB" sz="2100" dirty="0" smtClean="0">
                <a:latin typeface="Arial" charset="0"/>
              </a:rPr>
              <a:t> </a:t>
            </a:r>
            <a:r>
              <a:rPr lang="en-GB" sz="2100" dirty="0" err="1">
                <a:latin typeface="Arial" charset="0"/>
              </a:rPr>
              <a:t>ei</a:t>
            </a:r>
            <a:r>
              <a:rPr lang="en-GB" sz="2100" dirty="0">
                <a:latin typeface="Arial" charset="0"/>
              </a:rPr>
              <a:t> </a:t>
            </a:r>
            <a:r>
              <a:rPr lang="en-GB" sz="2100" dirty="0" err="1" smtClean="0">
                <a:latin typeface="Arial" charset="0"/>
              </a:rPr>
              <a:t>dilysu</a:t>
            </a:r>
            <a:r>
              <a:rPr lang="en-GB" sz="2100" dirty="0" smtClean="0">
                <a:latin typeface="Arial" charset="0"/>
              </a:rPr>
              <a:t> </a:t>
            </a:r>
            <a:r>
              <a:rPr lang="en-GB" sz="2100" dirty="0" err="1" smtClean="0">
                <a:latin typeface="Arial" charset="0"/>
              </a:rPr>
              <a:t>gyda</a:t>
            </a:r>
            <a:r>
              <a:rPr lang="en-GB" sz="2100" dirty="0" smtClean="0">
                <a:latin typeface="Arial" charset="0"/>
              </a:rPr>
              <a:t> </a:t>
            </a:r>
            <a:r>
              <a:rPr lang="en-GB" sz="2100" dirty="0" err="1">
                <a:latin typeface="Arial" charset="0"/>
              </a:rPr>
              <a:t>llofnod</a:t>
            </a:r>
            <a:r>
              <a:rPr lang="en-GB" sz="2100" dirty="0" smtClean="0">
                <a:latin typeface="Arial" charset="0"/>
              </a:rPr>
              <a:t>.</a:t>
            </a:r>
            <a:endParaRPr lang="en-GB" sz="2100" dirty="0">
              <a:latin typeface="Arial" charset="0"/>
            </a:endParaRPr>
          </a:p>
          <a:p>
            <a:pPr marL="342900" lvl="1" indent="-342900">
              <a:buFont typeface="Arial" charset="0"/>
              <a:buChar char="•"/>
              <a:defRPr/>
            </a:pPr>
            <a:endParaRPr lang="en-GB" sz="2100" dirty="0" smtClean="0">
              <a:latin typeface="Arial" charset="0"/>
            </a:endParaRPr>
          </a:p>
          <a:p>
            <a:pPr marL="342900" lvl="1" indent="-342900">
              <a:buFont typeface="Arial" charset="0"/>
              <a:buChar char="•"/>
              <a:defRPr/>
            </a:pPr>
            <a:r>
              <a:rPr lang="en-GB" sz="2100" dirty="0" err="1" smtClean="0">
                <a:latin typeface="Arial" charset="0"/>
              </a:rPr>
              <a:t>Cefnogi’r</a:t>
            </a:r>
            <a:r>
              <a:rPr lang="en-GB" sz="2100" dirty="0" smtClean="0">
                <a:latin typeface="Arial" charset="0"/>
              </a:rPr>
              <a:t> </a:t>
            </a:r>
            <a:r>
              <a:rPr lang="en-GB" sz="2100" dirty="0" err="1">
                <a:latin typeface="Arial" charset="0"/>
              </a:rPr>
              <a:t>d</a:t>
            </a:r>
            <a:r>
              <a:rPr lang="en-GB" sz="2100" dirty="0" err="1" smtClean="0">
                <a:latin typeface="Arial" charset="0"/>
              </a:rPr>
              <a:t>ysgwr</a:t>
            </a:r>
            <a:r>
              <a:rPr lang="en-GB" sz="2100" dirty="0" smtClean="0">
                <a:latin typeface="Arial" charset="0"/>
              </a:rPr>
              <a:t> </a:t>
            </a:r>
            <a:r>
              <a:rPr lang="en-GB" sz="2100" dirty="0" err="1">
                <a:latin typeface="Arial" charset="0"/>
              </a:rPr>
              <a:t>i</a:t>
            </a:r>
            <a:r>
              <a:rPr lang="en-GB" sz="2100" dirty="0">
                <a:latin typeface="Arial" charset="0"/>
              </a:rPr>
              <a:t> </a:t>
            </a:r>
            <a:r>
              <a:rPr lang="en-GB" sz="2100" dirty="0" err="1">
                <a:latin typeface="Arial" charset="0"/>
              </a:rPr>
              <a:t>gadw</a:t>
            </a:r>
            <a:r>
              <a:rPr lang="en-GB" sz="2100" dirty="0">
                <a:latin typeface="Arial" charset="0"/>
              </a:rPr>
              <a:t> at </a:t>
            </a:r>
            <a:r>
              <a:rPr lang="en-GB" sz="2100" dirty="0" err="1">
                <a:latin typeface="Arial" charset="0"/>
              </a:rPr>
              <a:t>yr</a:t>
            </a:r>
            <a:r>
              <a:rPr lang="en-GB" sz="2100" dirty="0">
                <a:latin typeface="Arial" charset="0"/>
              </a:rPr>
              <a:t> </a:t>
            </a:r>
            <a:r>
              <a:rPr lang="en-GB" sz="2100" dirty="0" err="1" smtClean="0">
                <a:latin typeface="Arial" charset="0"/>
              </a:rPr>
              <a:t>amserlen</a:t>
            </a:r>
            <a:r>
              <a:rPr lang="en-GB" sz="2100" dirty="0" smtClean="0">
                <a:latin typeface="Arial" charset="0"/>
              </a:rPr>
              <a:t> </a:t>
            </a:r>
            <a:r>
              <a:rPr lang="en-GB" sz="2100" dirty="0" err="1">
                <a:latin typeface="Arial" charset="0"/>
              </a:rPr>
              <a:t>ar</a:t>
            </a:r>
            <a:r>
              <a:rPr lang="en-GB" sz="2100" dirty="0">
                <a:latin typeface="Arial" charset="0"/>
              </a:rPr>
              <a:t> </a:t>
            </a:r>
            <a:r>
              <a:rPr lang="en-GB" sz="2100" dirty="0" err="1">
                <a:latin typeface="Arial" charset="0"/>
              </a:rPr>
              <a:t>gyfer</a:t>
            </a:r>
            <a:r>
              <a:rPr lang="en-GB" sz="2100" dirty="0">
                <a:latin typeface="Arial" charset="0"/>
              </a:rPr>
              <a:t> </a:t>
            </a:r>
            <a:r>
              <a:rPr lang="en-GB" sz="2100" dirty="0" err="1">
                <a:latin typeface="Arial" charset="0"/>
              </a:rPr>
              <a:t>yr</a:t>
            </a:r>
            <a:r>
              <a:rPr lang="en-GB" sz="2100" dirty="0">
                <a:latin typeface="Arial" charset="0"/>
              </a:rPr>
              <a:t> </a:t>
            </a:r>
            <a:r>
              <a:rPr lang="en-GB" sz="2100" dirty="0" err="1">
                <a:latin typeface="Arial" charset="0"/>
              </a:rPr>
              <a:t>adborth</a:t>
            </a:r>
            <a:r>
              <a:rPr lang="en-GB" sz="2100" dirty="0">
                <a:latin typeface="Arial" charset="0"/>
              </a:rPr>
              <a:t> </a:t>
            </a:r>
            <a:r>
              <a:rPr lang="en-GB" sz="2100" dirty="0" err="1">
                <a:latin typeface="Arial" charset="0"/>
              </a:rPr>
              <a:t>cychwynnol</a:t>
            </a:r>
            <a:r>
              <a:rPr lang="en-GB" sz="2100" dirty="0">
                <a:latin typeface="Arial" charset="0"/>
              </a:rPr>
              <a:t> a </a:t>
            </a:r>
            <a:r>
              <a:rPr lang="en-GB" sz="2100" dirty="0" err="1" smtClean="0">
                <a:latin typeface="Arial" charset="0"/>
              </a:rPr>
              <a:t>chyflwyno’r</a:t>
            </a:r>
            <a:r>
              <a:rPr lang="en-GB" sz="2100" dirty="0" smtClean="0">
                <a:latin typeface="Arial" charset="0"/>
              </a:rPr>
              <a:t> </a:t>
            </a:r>
            <a:r>
              <a:rPr lang="en-GB" sz="2100" dirty="0" err="1">
                <a:latin typeface="Arial" charset="0"/>
              </a:rPr>
              <a:t>portffolio</a:t>
            </a:r>
            <a:r>
              <a:rPr lang="en-GB" sz="2100" dirty="0">
                <a:latin typeface="Arial" charset="0"/>
              </a:rPr>
              <a:t> </a:t>
            </a:r>
            <a:r>
              <a:rPr lang="en-GB" sz="2100" dirty="0" err="1">
                <a:latin typeface="Arial" charset="0"/>
              </a:rPr>
              <a:t>terfynol</a:t>
            </a:r>
            <a:endParaRPr lang="en-GB" sz="2100" dirty="0">
              <a:latin typeface="Arial" charset="0"/>
            </a:endParaRPr>
          </a:p>
        </p:txBody>
      </p:sp>
      <p:sp>
        <p:nvSpPr>
          <p:cNvPr id="27652" name="Rectangle 6"/>
          <p:cNvSpPr>
            <a:spLocks noGrp="1" noChangeArrowheads="1"/>
          </p:cNvSpPr>
          <p:nvPr>
            <p:ph type="body" sz="half" idx="2"/>
          </p:nvPr>
        </p:nvSpPr>
        <p:spPr>
          <a:xfrm>
            <a:off x="4514528" y="1268761"/>
            <a:ext cx="4233936" cy="3989040"/>
          </a:xfrm>
        </p:spPr>
        <p:txBody>
          <a:bodyPr>
            <a:normAutofit/>
          </a:bodyPr>
          <a:lstStyle/>
          <a:p>
            <a:pPr marL="342900" lvl="1" indent="-342900">
              <a:buFont typeface="Arial" charset="0"/>
              <a:buChar char="•"/>
              <a:defRPr/>
            </a:pPr>
            <a:r>
              <a:rPr lang="en-US" sz="2100" dirty="0">
                <a:latin typeface="Arial" charset="0"/>
              </a:rPr>
              <a:t>Support the learner to choose the appropriate evidence for the portfolio</a:t>
            </a:r>
            <a:r>
              <a:rPr lang="en-US" sz="2100" dirty="0" smtClean="0">
                <a:latin typeface="Arial" charset="0"/>
              </a:rPr>
              <a:t>.</a:t>
            </a:r>
            <a:endParaRPr lang="en-US" sz="2100" dirty="0">
              <a:latin typeface="Arial" charset="0"/>
            </a:endParaRPr>
          </a:p>
          <a:p>
            <a:pPr marL="0" lvl="1" indent="0">
              <a:buNone/>
              <a:defRPr/>
            </a:pPr>
            <a:endParaRPr lang="en-US" sz="2100" dirty="0">
              <a:latin typeface="Arial" charset="0"/>
            </a:endParaRPr>
          </a:p>
          <a:p>
            <a:pPr marL="342900" lvl="1" indent="-342900">
              <a:buFont typeface="Arial" charset="0"/>
              <a:buChar char="•"/>
              <a:defRPr/>
            </a:pPr>
            <a:r>
              <a:rPr lang="en-US" sz="2100" dirty="0">
                <a:latin typeface="Arial" charset="0"/>
              </a:rPr>
              <a:t>Ensure all evidence is verified with a signature.</a:t>
            </a:r>
          </a:p>
          <a:p>
            <a:pPr marL="342900" lvl="1" indent="-342900">
              <a:buFont typeface="Arial" charset="0"/>
              <a:buChar char="•"/>
              <a:defRPr/>
            </a:pPr>
            <a:endParaRPr lang="en-US" sz="2100" dirty="0">
              <a:latin typeface="Arial" charset="0"/>
            </a:endParaRPr>
          </a:p>
          <a:p>
            <a:pPr marL="342900" lvl="1" indent="-342900">
              <a:buFont typeface="Arial" charset="0"/>
              <a:buChar char="•"/>
              <a:defRPr/>
            </a:pPr>
            <a:r>
              <a:rPr lang="en-GB" sz="2100" dirty="0">
                <a:latin typeface="Arial" charset="0"/>
              </a:rPr>
              <a:t>Support the learner to keep to </a:t>
            </a:r>
            <a:r>
              <a:rPr lang="en-GB" sz="2100" dirty="0" smtClean="0">
                <a:latin typeface="Arial" charset="0"/>
              </a:rPr>
              <a:t>deadlines for </a:t>
            </a:r>
            <a:r>
              <a:rPr lang="en-GB" sz="2100" dirty="0">
                <a:latin typeface="Arial" charset="0"/>
              </a:rPr>
              <a:t>the initial feedback and final submission </a:t>
            </a:r>
          </a:p>
        </p:txBody>
      </p:sp>
    </p:spTree>
    <p:extLst>
      <p:ext uri="{BB962C8B-B14F-4D97-AF65-F5344CB8AC3E}">
        <p14:creationId xmlns:p14="http://schemas.microsoft.com/office/powerpoint/2010/main" val="230582200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Grp="1" noChangeArrowheads="1"/>
          </p:cNvSpPr>
          <p:nvPr>
            <p:ph type="title"/>
          </p:nvPr>
        </p:nvSpPr>
        <p:spPr>
          <a:xfrm>
            <a:off x="457200" y="274639"/>
            <a:ext cx="8229600" cy="1066130"/>
          </a:xfrm>
        </p:spPr>
        <p:txBody>
          <a:bodyPr>
            <a:noAutofit/>
          </a:bodyPr>
          <a:lstStyle/>
          <a:p>
            <a:pPr eaLnBrk="1" hangingPunct="1">
              <a:defRPr/>
            </a:pPr>
            <a:r>
              <a:rPr lang="en-GB" sz="3600" dirty="0" err="1">
                <a:latin typeface="Arial" charset="0"/>
              </a:rPr>
              <a:t>Gweithdai</a:t>
            </a:r>
            <a:r>
              <a:rPr lang="en-GB" sz="3600" dirty="0">
                <a:latin typeface="Arial" charset="0"/>
              </a:rPr>
              <a:t> </a:t>
            </a:r>
            <a:r>
              <a:rPr lang="en-GB" sz="3600" dirty="0" err="1" smtClean="0">
                <a:latin typeface="Arial" charset="0"/>
              </a:rPr>
              <a:t>cadarnhau</a:t>
            </a:r>
            <a:r>
              <a:rPr lang="en-GB" sz="3600" dirty="0">
                <a:latin typeface="Arial" charset="0"/>
              </a:rPr>
              <a:t/>
            </a:r>
            <a:br>
              <a:rPr lang="en-GB" sz="3600" dirty="0">
                <a:latin typeface="Arial" charset="0"/>
              </a:rPr>
            </a:br>
            <a:r>
              <a:rPr lang="en-GB" sz="3600" dirty="0" smtClean="0">
                <a:latin typeface="Arial" charset="0"/>
              </a:rPr>
              <a:t>Consolidation workshops</a:t>
            </a:r>
            <a:endParaRPr lang="en-GB" sz="3600" dirty="0">
              <a:latin typeface="Arial" charset="0"/>
            </a:endParaRPr>
          </a:p>
        </p:txBody>
      </p:sp>
      <p:sp>
        <p:nvSpPr>
          <p:cNvPr id="28675" name="Rectangle 5"/>
          <p:cNvSpPr>
            <a:spLocks noGrp="1" noChangeArrowheads="1"/>
          </p:cNvSpPr>
          <p:nvPr>
            <p:ph type="body" sz="half" idx="1"/>
          </p:nvPr>
        </p:nvSpPr>
        <p:spPr>
          <a:xfrm>
            <a:off x="323528" y="1600200"/>
            <a:ext cx="4172272" cy="4061048"/>
          </a:xfrm>
        </p:spPr>
        <p:txBody>
          <a:bodyPr/>
          <a:lstStyle/>
          <a:p>
            <a:pPr marL="0" indent="0">
              <a:buNone/>
              <a:defRPr/>
            </a:pPr>
            <a:r>
              <a:rPr lang="en-GB" sz="2400" dirty="0" err="1" smtClean="0">
                <a:latin typeface="Arial" charset="0"/>
                <a:cs typeface="+mn-cs"/>
              </a:rPr>
              <a:t>Cynhelir</a:t>
            </a:r>
            <a:r>
              <a:rPr lang="en-GB" sz="2400" dirty="0" smtClean="0">
                <a:latin typeface="Arial" charset="0"/>
                <a:cs typeface="+mn-cs"/>
              </a:rPr>
              <a:t> </a:t>
            </a:r>
            <a:r>
              <a:rPr lang="en-GB" sz="2400" b="1" dirty="0" err="1" smtClean="0">
                <a:latin typeface="Arial" charset="0"/>
                <a:cs typeface="+mn-cs"/>
              </a:rPr>
              <a:t>pedwar</a:t>
            </a:r>
            <a:r>
              <a:rPr lang="en-GB" sz="2400" dirty="0" smtClean="0">
                <a:latin typeface="Arial" charset="0"/>
                <a:cs typeface="+mn-cs"/>
              </a:rPr>
              <a:t> </a:t>
            </a:r>
            <a:r>
              <a:rPr lang="en-GB" sz="2400" dirty="0" err="1" smtClean="0">
                <a:latin typeface="Arial" charset="0"/>
                <a:cs typeface="+mn-cs"/>
              </a:rPr>
              <a:t>gweithdy</a:t>
            </a:r>
            <a:r>
              <a:rPr lang="en-GB" sz="2400" dirty="0" smtClean="0">
                <a:latin typeface="Arial" charset="0"/>
                <a:cs typeface="+mn-cs"/>
              </a:rPr>
              <a:t> </a:t>
            </a:r>
            <a:r>
              <a:rPr lang="en-GB" sz="2400" dirty="0" err="1" smtClean="0">
                <a:latin typeface="Arial" charset="0"/>
                <a:cs typeface="+mn-cs"/>
              </a:rPr>
              <a:t>yn</a:t>
            </a:r>
            <a:r>
              <a:rPr lang="en-GB" sz="2400" dirty="0" smtClean="0">
                <a:latin typeface="Arial" charset="0"/>
                <a:cs typeface="+mn-cs"/>
              </a:rPr>
              <a:t> </a:t>
            </a:r>
            <a:r>
              <a:rPr lang="en-GB" sz="2400" dirty="0" err="1" smtClean="0">
                <a:latin typeface="Arial" charset="0"/>
                <a:cs typeface="+mn-cs"/>
              </a:rPr>
              <a:t>rhanbarthol</a:t>
            </a:r>
            <a:r>
              <a:rPr lang="en-GB" sz="2400" dirty="0" smtClean="0">
                <a:latin typeface="Arial" charset="0"/>
                <a:cs typeface="+mn-cs"/>
              </a:rPr>
              <a:t> </a:t>
            </a:r>
            <a:r>
              <a:rPr lang="en-GB" sz="2400" dirty="0" err="1" smtClean="0">
                <a:latin typeface="Arial" charset="0"/>
                <a:cs typeface="+mn-cs"/>
              </a:rPr>
              <a:t>y</a:t>
            </a:r>
            <a:r>
              <a:rPr lang="en-GB" sz="2400" dirty="0" err="1" smtClean="0">
                <a:latin typeface="Arial" charset="0"/>
              </a:rPr>
              <a:t>n</a:t>
            </a:r>
            <a:r>
              <a:rPr lang="en-GB" sz="2400" dirty="0" smtClean="0">
                <a:latin typeface="Arial" charset="0"/>
              </a:rPr>
              <a:t> </a:t>
            </a:r>
            <a:r>
              <a:rPr lang="en-GB" sz="2400" dirty="0" err="1">
                <a:latin typeface="Arial" charset="0"/>
              </a:rPr>
              <a:t>ystod</a:t>
            </a:r>
            <a:r>
              <a:rPr lang="en-GB" sz="2400" dirty="0">
                <a:latin typeface="Arial" charset="0"/>
              </a:rPr>
              <a:t> y </a:t>
            </a:r>
            <a:r>
              <a:rPr lang="en-GB" sz="2400" dirty="0" err="1" smtClean="0">
                <a:latin typeface="Arial" charset="0"/>
              </a:rPr>
              <a:t>flwyddyn</a:t>
            </a:r>
            <a:r>
              <a:rPr lang="en-GB" sz="2400" dirty="0" smtClean="0">
                <a:latin typeface="Arial" charset="0"/>
              </a:rPr>
              <a:t>, </a:t>
            </a:r>
            <a:r>
              <a:rPr lang="en-GB" sz="2400" dirty="0" err="1" smtClean="0">
                <a:latin typeface="Arial" charset="0"/>
              </a:rPr>
              <a:t>gwelir</a:t>
            </a:r>
            <a:r>
              <a:rPr lang="en-GB" sz="2400" dirty="0" smtClean="0">
                <a:latin typeface="Arial" charset="0"/>
              </a:rPr>
              <a:t> </a:t>
            </a:r>
            <a:r>
              <a:rPr lang="en-GB" sz="2400" dirty="0" err="1" smtClean="0">
                <a:latin typeface="Arial" charset="0"/>
              </a:rPr>
              <a:t>manylion</a:t>
            </a:r>
            <a:r>
              <a:rPr lang="en-GB" sz="2400" dirty="0" smtClean="0">
                <a:latin typeface="Arial" charset="0"/>
              </a:rPr>
              <a:t> </a:t>
            </a:r>
            <a:r>
              <a:rPr lang="en-GB" sz="2400" dirty="0" err="1" smtClean="0">
                <a:latin typeface="Arial" charset="0"/>
              </a:rPr>
              <a:t>pellach</a:t>
            </a:r>
            <a:r>
              <a:rPr lang="en-GB" sz="2400" dirty="0" smtClean="0">
                <a:latin typeface="Arial" charset="0"/>
              </a:rPr>
              <a:t> </a:t>
            </a:r>
            <a:r>
              <a:rPr lang="en-GB" sz="2400" dirty="0" err="1" smtClean="0">
                <a:latin typeface="Arial" charset="0"/>
              </a:rPr>
              <a:t>ar</a:t>
            </a:r>
            <a:r>
              <a:rPr lang="en-GB" sz="2400" dirty="0" smtClean="0">
                <a:latin typeface="Arial" charset="0"/>
              </a:rPr>
              <a:t> Moodle </a:t>
            </a:r>
            <a:endParaRPr lang="en-GB" sz="2400" dirty="0">
              <a:latin typeface="Arial" charset="0"/>
              <a:cs typeface="+mn-cs"/>
            </a:endParaRPr>
          </a:p>
          <a:p>
            <a:pPr marL="0" indent="0" eaLnBrk="1" hangingPunct="1">
              <a:buFontTx/>
              <a:buNone/>
              <a:defRPr/>
            </a:pPr>
            <a:endParaRPr lang="en-GB" sz="2400" dirty="0">
              <a:latin typeface="Arial" charset="0"/>
              <a:cs typeface="+mn-cs"/>
            </a:endParaRPr>
          </a:p>
          <a:p>
            <a:pPr marL="457200" lvl="1" indent="0">
              <a:buFontTx/>
              <a:buNone/>
              <a:defRPr/>
            </a:pPr>
            <a:endParaRPr lang="en-GB" sz="2000" dirty="0">
              <a:latin typeface="Arial" charset="0"/>
            </a:endParaRPr>
          </a:p>
        </p:txBody>
      </p:sp>
      <p:sp>
        <p:nvSpPr>
          <p:cNvPr id="28676" name="Rectangle 6"/>
          <p:cNvSpPr>
            <a:spLocks noGrp="1" noChangeArrowheads="1"/>
          </p:cNvSpPr>
          <p:nvPr>
            <p:ph type="body" sz="half" idx="2"/>
          </p:nvPr>
        </p:nvSpPr>
        <p:spPr>
          <a:xfrm>
            <a:off x="4648200" y="1600201"/>
            <a:ext cx="4244280" cy="3989040"/>
          </a:xfrm>
        </p:spPr>
        <p:txBody>
          <a:bodyPr/>
          <a:lstStyle/>
          <a:p>
            <a:pPr marL="0" indent="0">
              <a:lnSpc>
                <a:spcPct val="90000"/>
              </a:lnSpc>
              <a:buNone/>
              <a:defRPr/>
            </a:pPr>
            <a:r>
              <a:rPr lang="en-US" sz="2400" b="1" dirty="0" smtClean="0">
                <a:latin typeface="Arial" charset="0"/>
              </a:rPr>
              <a:t>Four</a:t>
            </a:r>
            <a:r>
              <a:rPr lang="en-US" sz="2400" dirty="0" smtClean="0">
                <a:latin typeface="Arial" charset="0"/>
                <a:cs typeface="+mn-cs"/>
              </a:rPr>
              <a:t> </a:t>
            </a:r>
            <a:r>
              <a:rPr lang="en-US" sz="2400" dirty="0" smtClean="0">
                <a:latin typeface="Arial" charset="0"/>
              </a:rPr>
              <a:t>regional workshops will be held d</a:t>
            </a:r>
            <a:r>
              <a:rPr lang="en-US" sz="2400" dirty="0" smtClean="0">
                <a:latin typeface="Arial" charset="0"/>
                <a:cs typeface="+mn-cs"/>
              </a:rPr>
              <a:t>uring the year, see further details on Moodle</a:t>
            </a:r>
          </a:p>
          <a:p>
            <a:pPr eaLnBrk="1" hangingPunct="1">
              <a:lnSpc>
                <a:spcPct val="90000"/>
              </a:lnSpc>
              <a:buFontTx/>
              <a:buNone/>
              <a:defRPr/>
            </a:pPr>
            <a:endParaRPr lang="en-US" sz="2400" dirty="0">
              <a:latin typeface="Arial" charset="0"/>
              <a:cs typeface="+mn-cs"/>
            </a:endParaRPr>
          </a:p>
        </p:txBody>
      </p:sp>
    </p:spTree>
    <p:extLst>
      <p:ext uri="{BB962C8B-B14F-4D97-AF65-F5344CB8AC3E}">
        <p14:creationId xmlns:p14="http://schemas.microsoft.com/office/powerpoint/2010/main" val="320912042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a:xfrm>
            <a:off x="457200" y="274639"/>
            <a:ext cx="8229600" cy="850105"/>
          </a:xfrm>
        </p:spPr>
        <p:txBody>
          <a:bodyPr/>
          <a:lstStyle/>
          <a:p>
            <a:pPr eaLnBrk="1" hangingPunct="1">
              <a:defRPr/>
            </a:pPr>
            <a:r>
              <a:rPr lang="en-GB" sz="4000" dirty="0" err="1">
                <a:latin typeface="Arial" charset="0"/>
                <a:cs typeface="+mj-cs"/>
              </a:rPr>
              <a:t>Diwrnodau</a:t>
            </a:r>
            <a:r>
              <a:rPr lang="en-GB" sz="4000" dirty="0">
                <a:latin typeface="Arial" charset="0"/>
                <a:cs typeface="+mj-cs"/>
              </a:rPr>
              <a:t> </a:t>
            </a:r>
            <a:r>
              <a:rPr lang="en-GB" sz="4000" dirty="0" err="1" smtClean="0">
                <a:latin typeface="Arial" charset="0"/>
                <a:cs typeface="+mj-cs"/>
              </a:rPr>
              <a:t>astudio</a:t>
            </a:r>
            <a:r>
              <a:rPr lang="en-GB" sz="4000" dirty="0" smtClean="0">
                <a:latin typeface="Arial" charset="0"/>
              </a:rPr>
              <a:t> / </a:t>
            </a:r>
            <a:r>
              <a:rPr lang="en-GB" sz="4000" dirty="0" smtClean="0">
                <a:latin typeface="Arial" charset="0"/>
                <a:cs typeface="+mj-cs"/>
              </a:rPr>
              <a:t>Study </a:t>
            </a:r>
            <a:r>
              <a:rPr lang="en-GB" sz="4000" dirty="0" smtClean="0">
                <a:latin typeface="Arial" charset="0"/>
              </a:rPr>
              <a:t>d</a:t>
            </a:r>
            <a:r>
              <a:rPr lang="en-GB" sz="4000" dirty="0" smtClean="0">
                <a:latin typeface="Arial" charset="0"/>
                <a:cs typeface="+mj-cs"/>
              </a:rPr>
              <a:t>ays</a:t>
            </a:r>
            <a:endParaRPr lang="en-GB" sz="4000" dirty="0">
              <a:latin typeface="Arial" charset="0"/>
              <a:cs typeface="+mj-cs"/>
            </a:endParaRPr>
          </a:p>
        </p:txBody>
      </p:sp>
      <p:sp>
        <p:nvSpPr>
          <p:cNvPr id="29699" name="Rectangle 5"/>
          <p:cNvSpPr>
            <a:spLocks noGrp="1" noChangeArrowheads="1"/>
          </p:cNvSpPr>
          <p:nvPr>
            <p:ph type="body" sz="half" idx="1"/>
          </p:nvPr>
        </p:nvSpPr>
        <p:spPr>
          <a:xfrm>
            <a:off x="457200" y="1268760"/>
            <a:ext cx="4038600" cy="5068888"/>
          </a:xfrm>
        </p:spPr>
        <p:txBody>
          <a:bodyPr/>
          <a:lstStyle/>
          <a:p>
            <a:pPr marL="0" indent="0" eaLnBrk="1" hangingPunct="1">
              <a:buFontTx/>
              <a:buNone/>
              <a:defRPr/>
            </a:pPr>
            <a:r>
              <a:rPr lang="en-GB" sz="2400" dirty="0" err="1" smtClean="0">
                <a:latin typeface="Arial" charset="0"/>
                <a:cs typeface="+mn-cs"/>
              </a:rPr>
              <a:t>Mae’r</a:t>
            </a:r>
            <a:r>
              <a:rPr lang="en-GB" sz="2400" dirty="0" smtClean="0">
                <a:latin typeface="Arial" charset="0"/>
                <a:cs typeface="+mn-cs"/>
              </a:rPr>
              <a:t> </a:t>
            </a:r>
            <a:r>
              <a:rPr lang="en-GB" sz="2400" dirty="0" err="1">
                <a:latin typeface="Arial" charset="0"/>
                <a:cs typeface="+mn-cs"/>
              </a:rPr>
              <a:t>cytundeb</a:t>
            </a:r>
            <a:r>
              <a:rPr lang="en-GB" sz="2400" dirty="0">
                <a:latin typeface="Arial" charset="0"/>
                <a:cs typeface="+mn-cs"/>
              </a:rPr>
              <a:t> </a:t>
            </a:r>
            <a:r>
              <a:rPr lang="en-GB" sz="2400" dirty="0" err="1">
                <a:latin typeface="Arial" charset="0"/>
                <a:cs typeface="+mn-cs"/>
              </a:rPr>
              <a:t>dysgu</a:t>
            </a:r>
            <a:r>
              <a:rPr lang="en-GB" sz="2400" dirty="0">
                <a:latin typeface="Arial" charset="0"/>
                <a:cs typeface="+mn-cs"/>
              </a:rPr>
              <a:t> </a:t>
            </a:r>
            <a:r>
              <a:rPr lang="en-GB" sz="2400" dirty="0" err="1">
                <a:latin typeface="Arial" charset="0"/>
                <a:cs typeface="+mn-cs"/>
              </a:rPr>
              <a:t>yn</a:t>
            </a:r>
            <a:r>
              <a:rPr lang="en-GB" sz="2400" dirty="0">
                <a:latin typeface="Arial" charset="0"/>
                <a:cs typeface="+mn-cs"/>
              </a:rPr>
              <a:t> </a:t>
            </a:r>
            <a:r>
              <a:rPr lang="en-GB" sz="2400" dirty="0" err="1">
                <a:latin typeface="Arial" charset="0"/>
                <a:cs typeface="+mn-cs"/>
              </a:rPr>
              <a:t>caniatau</a:t>
            </a:r>
            <a:r>
              <a:rPr lang="en-GB" sz="2400" dirty="0">
                <a:latin typeface="Arial" charset="0"/>
                <a:cs typeface="+mn-cs"/>
              </a:rPr>
              <a:t> 3 </a:t>
            </a:r>
            <a:r>
              <a:rPr lang="en-GB" sz="2400" dirty="0" err="1">
                <a:latin typeface="Arial" charset="0"/>
                <a:cs typeface="+mn-cs"/>
              </a:rPr>
              <a:t>diwrnod</a:t>
            </a:r>
            <a:r>
              <a:rPr lang="en-GB" sz="2400" dirty="0">
                <a:latin typeface="Arial" charset="0"/>
                <a:cs typeface="+mn-cs"/>
              </a:rPr>
              <a:t> </a:t>
            </a:r>
            <a:r>
              <a:rPr lang="en-GB" sz="2400" dirty="0" err="1">
                <a:latin typeface="Arial" charset="0"/>
                <a:cs typeface="+mn-cs"/>
              </a:rPr>
              <a:t>astudio</a:t>
            </a:r>
            <a:r>
              <a:rPr lang="en-GB" sz="2400" dirty="0">
                <a:latin typeface="Arial" charset="0"/>
                <a:cs typeface="+mn-cs"/>
              </a:rPr>
              <a:t> </a:t>
            </a:r>
            <a:r>
              <a:rPr lang="en-GB" sz="2400" dirty="0" err="1">
                <a:latin typeface="Arial" charset="0"/>
                <a:cs typeface="+mn-cs"/>
              </a:rPr>
              <a:t>i</a:t>
            </a:r>
            <a:r>
              <a:rPr lang="en-GB" sz="2400" dirty="0">
                <a:latin typeface="Arial" charset="0"/>
                <a:cs typeface="+mn-cs"/>
              </a:rPr>
              <a:t> </a:t>
            </a:r>
            <a:r>
              <a:rPr lang="en-GB" sz="2400" dirty="0" err="1">
                <a:latin typeface="Arial" charset="0"/>
                <a:cs typeface="+mn-cs"/>
              </a:rPr>
              <a:t>gwblhau’r</a:t>
            </a:r>
            <a:r>
              <a:rPr lang="en-GB" sz="2400" dirty="0">
                <a:latin typeface="Arial" charset="0"/>
                <a:cs typeface="+mn-cs"/>
              </a:rPr>
              <a:t> </a:t>
            </a:r>
            <a:r>
              <a:rPr lang="en-GB" sz="2400" dirty="0" err="1">
                <a:latin typeface="Arial" charset="0"/>
                <a:cs typeface="+mn-cs"/>
              </a:rPr>
              <a:t>gwaith</a:t>
            </a:r>
            <a:r>
              <a:rPr lang="en-GB" sz="2400" dirty="0">
                <a:latin typeface="Arial" charset="0"/>
                <a:cs typeface="+mn-cs"/>
              </a:rPr>
              <a:t> </a:t>
            </a:r>
            <a:r>
              <a:rPr lang="en-GB" sz="2400" dirty="0" err="1">
                <a:latin typeface="Arial" charset="0"/>
                <a:cs typeface="+mn-cs"/>
              </a:rPr>
              <a:t>portffolio</a:t>
            </a:r>
            <a:endParaRPr lang="en-GB" sz="2000" dirty="0">
              <a:latin typeface="Arial" charset="0"/>
              <a:cs typeface="+mn-cs"/>
            </a:endParaRPr>
          </a:p>
        </p:txBody>
      </p:sp>
      <p:sp>
        <p:nvSpPr>
          <p:cNvPr id="29700" name="Rectangle 6"/>
          <p:cNvSpPr>
            <a:spLocks noGrp="1" noChangeArrowheads="1"/>
          </p:cNvSpPr>
          <p:nvPr>
            <p:ph type="body" sz="half" idx="2"/>
          </p:nvPr>
        </p:nvSpPr>
        <p:spPr>
          <a:xfrm>
            <a:off x="4648200" y="1268761"/>
            <a:ext cx="4038600" cy="3989040"/>
          </a:xfrm>
        </p:spPr>
        <p:txBody>
          <a:bodyPr/>
          <a:lstStyle/>
          <a:p>
            <a:pPr eaLnBrk="1" hangingPunct="1">
              <a:lnSpc>
                <a:spcPct val="90000"/>
              </a:lnSpc>
              <a:buFontTx/>
              <a:buNone/>
              <a:defRPr/>
            </a:pPr>
            <a:r>
              <a:rPr lang="en-GB" sz="2400" dirty="0" smtClean="0">
                <a:latin typeface="Arial" charset="0"/>
                <a:cs typeface="+mn-cs"/>
              </a:rPr>
              <a:t>The </a:t>
            </a:r>
            <a:r>
              <a:rPr lang="en-GB" sz="2400" dirty="0">
                <a:latin typeface="Arial" charset="0"/>
                <a:cs typeface="+mn-cs"/>
              </a:rPr>
              <a:t>learning agreement</a:t>
            </a:r>
          </a:p>
          <a:p>
            <a:pPr eaLnBrk="1" hangingPunct="1">
              <a:lnSpc>
                <a:spcPct val="90000"/>
              </a:lnSpc>
              <a:buFontTx/>
              <a:buNone/>
              <a:defRPr/>
            </a:pPr>
            <a:r>
              <a:rPr lang="en-GB" sz="2400" dirty="0">
                <a:latin typeface="Arial" charset="0"/>
                <a:cs typeface="+mn-cs"/>
              </a:rPr>
              <a:t>allows for 3 study days to</a:t>
            </a:r>
          </a:p>
          <a:p>
            <a:pPr eaLnBrk="1" hangingPunct="1">
              <a:lnSpc>
                <a:spcPct val="90000"/>
              </a:lnSpc>
              <a:buFontTx/>
              <a:buNone/>
              <a:defRPr/>
            </a:pPr>
            <a:r>
              <a:rPr lang="en-GB" sz="2400" dirty="0">
                <a:latin typeface="Arial" charset="0"/>
                <a:cs typeface="+mn-cs"/>
              </a:rPr>
              <a:t>complete the portfolio </a:t>
            </a:r>
            <a:r>
              <a:rPr lang="en-GB" sz="2400" dirty="0" smtClean="0">
                <a:latin typeface="Arial" charset="0"/>
                <a:cs typeface="+mn-cs"/>
              </a:rPr>
              <a:t>work</a:t>
            </a:r>
            <a:endParaRPr lang="en-GB" sz="2400" dirty="0">
              <a:latin typeface="Arial" charset="0"/>
              <a:cs typeface="+mn-cs"/>
            </a:endParaRPr>
          </a:p>
          <a:p>
            <a:pPr eaLnBrk="1" hangingPunct="1">
              <a:lnSpc>
                <a:spcPct val="90000"/>
              </a:lnSpc>
              <a:buFontTx/>
              <a:buNone/>
              <a:defRPr/>
            </a:pPr>
            <a:endParaRPr lang="en-GB" sz="2000" dirty="0">
              <a:latin typeface="Arial" charset="0"/>
              <a:cs typeface="+mn-cs"/>
            </a:endParaRPr>
          </a:p>
        </p:txBody>
      </p:sp>
    </p:spTree>
    <p:extLst>
      <p:ext uri="{BB962C8B-B14F-4D97-AF65-F5344CB8AC3E}">
        <p14:creationId xmlns:p14="http://schemas.microsoft.com/office/powerpoint/2010/main" val="30681308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Autofit/>
          </a:bodyPr>
          <a:lstStyle/>
          <a:p>
            <a:pPr>
              <a:defRPr/>
            </a:pPr>
            <a:r>
              <a:rPr lang="en-GB" sz="3400" dirty="0" err="1">
                <a:latin typeface="Arial" charset="0"/>
              </a:rPr>
              <a:t>Cyflwyno</a:t>
            </a:r>
            <a:r>
              <a:rPr lang="en-GB" sz="3400" dirty="0">
                <a:latin typeface="Arial" charset="0"/>
              </a:rPr>
              <a:t> </a:t>
            </a:r>
            <a:r>
              <a:rPr lang="en-GB" sz="3400" dirty="0" err="1" smtClean="0">
                <a:latin typeface="Arial" charset="0"/>
              </a:rPr>
              <a:t>Portffolio</a:t>
            </a:r>
            <a:r>
              <a:rPr lang="en-GB" sz="3400" dirty="0" smtClean="0">
                <a:latin typeface="Arial" charset="0"/>
              </a:rPr>
              <a:t> / Portfolio </a:t>
            </a:r>
            <a:r>
              <a:rPr lang="en-GB" sz="3400" dirty="0">
                <a:latin typeface="Arial" charset="0"/>
              </a:rPr>
              <a:t>Submission</a:t>
            </a:r>
          </a:p>
        </p:txBody>
      </p:sp>
      <p:sp>
        <p:nvSpPr>
          <p:cNvPr id="30723" name="Content Placeholder 2"/>
          <p:cNvSpPr>
            <a:spLocks noGrp="1"/>
          </p:cNvSpPr>
          <p:nvPr>
            <p:ph sz="half" idx="1"/>
          </p:nvPr>
        </p:nvSpPr>
        <p:spPr>
          <a:xfrm>
            <a:off x="394965" y="1412776"/>
            <a:ext cx="4249043" cy="4525963"/>
          </a:xfrm>
        </p:spPr>
        <p:txBody>
          <a:bodyPr>
            <a:normAutofit/>
          </a:bodyPr>
          <a:lstStyle/>
          <a:p>
            <a:pPr marL="0" indent="0" eaLnBrk="1" hangingPunct="1">
              <a:buFontTx/>
              <a:buNone/>
              <a:defRPr/>
            </a:pPr>
            <a:r>
              <a:rPr lang="en-GB" b="1" dirty="0" err="1" smtClean="0">
                <a:latin typeface="Arial" charset="0"/>
              </a:rPr>
              <a:t>Cyflwyniad</a:t>
            </a:r>
            <a:r>
              <a:rPr lang="en-GB" b="1" dirty="0" smtClean="0">
                <a:latin typeface="Arial" charset="0"/>
              </a:rPr>
              <a:t> </a:t>
            </a:r>
            <a:r>
              <a:rPr lang="en-GB" b="1" dirty="0" err="1" smtClean="0">
                <a:latin typeface="Arial" charset="0"/>
              </a:rPr>
              <a:t>Cychwynol</a:t>
            </a:r>
            <a:r>
              <a:rPr lang="en-GB" b="1" dirty="0" smtClean="0">
                <a:latin typeface="Arial" charset="0"/>
              </a:rPr>
              <a:t>: </a:t>
            </a:r>
          </a:p>
          <a:p>
            <a:pPr marL="0" indent="0" eaLnBrk="1" hangingPunct="1">
              <a:buFontTx/>
              <a:buNone/>
              <a:defRPr/>
            </a:pPr>
            <a:r>
              <a:rPr lang="en-GB" dirty="0" smtClean="0">
                <a:latin typeface="Arial" charset="0"/>
              </a:rPr>
              <a:t>9 </a:t>
            </a:r>
            <a:r>
              <a:rPr lang="en-GB" dirty="0" err="1" smtClean="0">
                <a:latin typeface="Arial" charset="0"/>
              </a:rPr>
              <a:t>Chwefror</a:t>
            </a:r>
            <a:r>
              <a:rPr lang="en-GB" dirty="0" smtClean="0">
                <a:latin typeface="Arial" charset="0"/>
              </a:rPr>
              <a:t> 2017</a:t>
            </a:r>
          </a:p>
          <a:p>
            <a:pPr eaLnBrk="1" hangingPunct="1">
              <a:buFontTx/>
              <a:buNone/>
              <a:defRPr/>
            </a:pPr>
            <a:endParaRPr lang="en-GB" dirty="0" smtClean="0">
              <a:latin typeface="Arial" charset="0"/>
            </a:endParaRPr>
          </a:p>
          <a:p>
            <a:pPr marL="0" indent="0">
              <a:buNone/>
              <a:defRPr/>
            </a:pPr>
            <a:r>
              <a:rPr lang="en-GB" b="1" dirty="0" err="1" smtClean="0">
                <a:latin typeface="Arial" charset="0"/>
              </a:rPr>
              <a:t>Cyflwyniad</a:t>
            </a:r>
            <a:r>
              <a:rPr lang="en-GB" b="1" dirty="0" smtClean="0">
                <a:latin typeface="Arial" charset="0"/>
              </a:rPr>
              <a:t> </a:t>
            </a:r>
            <a:r>
              <a:rPr lang="en-GB" b="1" dirty="0" err="1" smtClean="0">
                <a:latin typeface="Arial" charset="0"/>
              </a:rPr>
              <a:t>Terfynol</a:t>
            </a:r>
            <a:r>
              <a:rPr lang="en-GB" b="1" dirty="0" smtClean="0">
                <a:latin typeface="Arial" charset="0"/>
              </a:rPr>
              <a:t>: </a:t>
            </a:r>
          </a:p>
          <a:p>
            <a:pPr marL="0" indent="0">
              <a:buNone/>
              <a:defRPr/>
            </a:pPr>
            <a:r>
              <a:rPr lang="en-GB" dirty="0" smtClean="0">
                <a:latin typeface="Arial" charset="0"/>
              </a:rPr>
              <a:t>30 </a:t>
            </a:r>
            <a:r>
              <a:rPr lang="en-GB" dirty="0" err="1" smtClean="0">
                <a:latin typeface="Arial" charset="0"/>
              </a:rPr>
              <a:t>Mawrth</a:t>
            </a:r>
            <a:r>
              <a:rPr lang="en-GB" dirty="0" smtClean="0">
                <a:latin typeface="Arial" charset="0"/>
              </a:rPr>
              <a:t> 2017</a:t>
            </a:r>
            <a:endParaRPr lang="en-GB" dirty="0">
              <a:latin typeface="Arial" charset="0"/>
            </a:endParaRPr>
          </a:p>
          <a:p>
            <a:pPr>
              <a:defRPr/>
            </a:pPr>
            <a:endParaRPr lang="en-GB" dirty="0">
              <a:latin typeface="Arial" charset="0"/>
            </a:endParaRPr>
          </a:p>
        </p:txBody>
      </p:sp>
      <p:sp>
        <p:nvSpPr>
          <p:cNvPr id="30724" name="Content Placeholder 3"/>
          <p:cNvSpPr>
            <a:spLocks noGrp="1"/>
          </p:cNvSpPr>
          <p:nvPr>
            <p:ph sz="half" idx="2"/>
          </p:nvPr>
        </p:nvSpPr>
        <p:spPr>
          <a:xfrm>
            <a:off x="4648200" y="1412777"/>
            <a:ext cx="4038600" cy="3989040"/>
          </a:xfrm>
        </p:spPr>
        <p:txBody>
          <a:bodyPr>
            <a:normAutofit/>
          </a:bodyPr>
          <a:lstStyle/>
          <a:p>
            <a:pPr marL="0" indent="0">
              <a:buNone/>
              <a:defRPr/>
            </a:pPr>
            <a:r>
              <a:rPr lang="en-GB" b="1" dirty="0" smtClean="0">
                <a:latin typeface="Arial" charset="0"/>
              </a:rPr>
              <a:t>Initial </a:t>
            </a:r>
            <a:r>
              <a:rPr lang="en-GB" b="1" dirty="0">
                <a:latin typeface="Arial" charset="0"/>
              </a:rPr>
              <a:t>Submission</a:t>
            </a:r>
            <a:r>
              <a:rPr lang="en-GB" b="1" dirty="0" smtClean="0">
                <a:latin typeface="Arial" charset="0"/>
              </a:rPr>
              <a:t>:</a:t>
            </a:r>
          </a:p>
          <a:p>
            <a:pPr marL="0" indent="0">
              <a:buNone/>
              <a:defRPr/>
            </a:pPr>
            <a:r>
              <a:rPr lang="en-GB" dirty="0" smtClean="0">
                <a:latin typeface="Arial" charset="0"/>
              </a:rPr>
              <a:t>9 February 2017</a:t>
            </a:r>
            <a:endParaRPr lang="en-GB" dirty="0">
              <a:latin typeface="Arial" charset="0"/>
            </a:endParaRPr>
          </a:p>
          <a:p>
            <a:pPr marL="0" indent="0" eaLnBrk="1" hangingPunct="1">
              <a:lnSpc>
                <a:spcPct val="90000"/>
              </a:lnSpc>
              <a:buFontTx/>
              <a:buNone/>
              <a:defRPr/>
            </a:pPr>
            <a:endParaRPr lang="en-GB" dirty="0">
              <a:latin typeface="Arial" charset="0"/>
            </a:endParaRPr>
          </a:p>
          <a:p>
            <a:pPr marL="0" indent="0">
              <a:buNone/>
              <a:defRPr/>
            </a:pPr>
            <a:r>
              <a:rPr lang="en-GB" b="1" dirty="0">
                <a:latin typeface="Arial" charset="0"/>
              </a:rPr>
              <a:t>Final </a:t>
            </a:r>
            <a:r>
              <a:rPr lang="en-GB" b="1" dirty="0" smtClean="0">
                <a:latin typeface="Arial" charset="0"/>
              </a:rPr>
              <a:t>Submission: </a:t>
            </a:r>
            <a:endParaRPr lang="en-GB" dirty="0" smtClean="0">
              <a:latin typeface="Arial" charset="0"/>
            </a:endParaRPr>
          </a:p>
          <a:p>
            <a:pPr marL="0" indent="0">
              <a:buNone/>
              <a:defRPr/>
            </a:pPr>
            <a:r>
              <a:rPr lang="en-GB" smtClean="0">
                <a:latin typeface="Arial" charset="0"/>
              </a:rPr>
              <a:t>30 </a:t>
            </a:r>
            <a:r>
              <a:rPr lang="en-GB" dirty="0" smtClean="0">
                <a:latin typeface="Arial" charset="0"/>
              </a:rPr>
              <a:t>March 2017</a:t>
            </a:r>
            <a:endParaRPr lang="en-GB" dirty="0">
              <a:latin typeface="Arial" charset="0"/>
            </a:endParaRPr>
          </a:p>
          <a:p>
            <a:pPr marL="0" indent="0">
              <a:buNone/>
              <a:defRPr/>
            </a:pPr>
            <a:endParaRPr lang="en-GB" dirty="0">
              <a:latin typeface="Arial" charset="0"/>
            </a:endParaRPr>
          </a:p>
        </p:txBody>
      </p:sp>
    </p:spTree>
    <p:extLst>
      <p:ext uri="{BB962C8B-B14F-4D97-AF65-F5344CB8AC3E}">
        <p14:creationId xmlns:p14="http://schemas.microsoft.com/office/powerpoint/2010/main" val="13039857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p:cNvSpPr txBox="1">
            <a:spLocks noChangeArrowheads="1"/>
          </p:cNvSpPr>
          <p:nvPr/>
        </p:nvSpPr>
        <p:spPr bwMode="auto">
          <a:xfrm>
            <a:off x="539552" y="1340768"/>
            <a:ext cx="7964487" cy="2584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algn="ctr" eaLnBrk="1" hangingPunct="1">
              <a:spcBef>
                <a:spcPct val="0"/>
              </a:spcBef>
              <a:buFontTx/>
              <a:buNone/>
              <a:defRPr/>
            </a:pPr>
            <a:r>
              <a:rPr lang="en-GB" altLang="en-US" sz="5400" b="1" dirty="0" err="1" smtClean="0">
                <a:solidFill>
                  <a:srgbClr val="FFFFFF"/>
                </a:solidFill>
                <a:latin typeface="Arial" charset="0"/>
                <a:ea typeface="+mn-ea"/>
              </a:rPr>
              <a:t>ADFYFYRIO</a:t>
            </a:r>
            <a:endParaRPr lang="en-GB" altLang="en-US" sz="5400" b="1" dirty="0" smtClean="0">
              <a:solidFill>
                <a:srgbClr val="FFFFFF"/>
              </a:solidFill>
              <a:latin typeface="Arial" charset="0"/>
              <a:ea typeface="+mn-ea"/>
            </a:endParaRPr>
          </a:p>
          <a:p>
            <a:pPr algn="ctr" eaLnBrk="1" hangingPunct="1">
              <a:spcBef>
                <a:spcPct val="0"/>
              </a:spcBef>
              <a:buFontTx/>
              <a:buNone/>
              <a:defRPr/>
            </a:pPr>
            <a:endParaRPr lang="en-GB" altLang="en-US" sz="5400" b="1" dirty="0" smtClean="0">
              <a:solidFill>
                <a:srgbClr val="FFFFFF"/>
              </a:solidFill>
              <a:latin typeface="Arial" charset="0"/>
              <a:ea typeface="+mn-ea"/>
            </a:endParaRPr>
          </a:p>
          <a:p>
            <a:pPr algn="ctr" eaLnBrk="1" hangingPunct="1">
              <a:spcBef>
                <a:spcPct val="0"/>
              </a:spcBef>
              <a:buFontTx/>
              <a:buNone/>
              <a:defRPr/>
            </a:pPr>
            <a:r>
              <a:rPr lang="en-GB" altLang="en-US" sz="5400" b="1" i="1" dirty="0" smtClean="0">
                <a:solidFill>
                  <a:srgbClr val="FFFFFF"/>
                </a:solidFill>
                <a:latin typeface="Arial" charset="0"/>
                <a:ea typeface="+mn-ea"/>
              </a:rPr>
              <a:t>REFLECTION</a:t>
            </a:r>
          </a:p>
        </p:txBody>
      </p:sp>
    </p:spTree>
    <p:extLst>
      <p:ext uri="{BB962C8B-B14F-4D97-AF65-F5344CB8AC3E}">
        <p14:creationId xmlns:p14="http://schemas.microsoft.com/office/powerpoint/2010/main" val="392263332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57347" name="Text Box 4"/>
          <p:cNvSpPr txBox="1">
            <a:spLocks noChangeArrowheads="1"/>
          </p:cNvSpPr>
          <p:nvPr/>
        </p:nvSpPr>
        <p:spPr bwMode="auto">
          <a:xfrm>
            <a:off x="179512" y="388267"/>
            <a:ext cx="4176464" cy="48936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200" b="1" dirty="0">
                <a:solidFill>
                  <a:srgbClr val="000000"/>
                </a:solidFill>
              </a:rPr>
              <a:t>N</a:t>
            </a:r>
            <a:r>
              <a:rPr lang="en-GB" sz="2400" b="1" dirty="0">
                <a:solidFill>
                  <a:srgbClr val="000000"/>
                </a:solidFill>
              </a:rPr>
              <a:t>od</a:t>
            </a:r>
          </a:p>
          <a:p>
            <a:r>
              <a:rPr lang="en-GB" sz="2400" dirty="0" err="1">
                <a:solidFill>
                  <a:srgbClr val="000000"/>
                </a:solidFill>
              </a:rPr>
              <a:t>Datblygu’r</a:t>
            </a:r>
            <a:r>
              <a:rPr lang="en-GB" sz="2400" dirty="0">
                <a:solidFill>
                  <a:srgbClr val="000000"/>
                </a:solidFill>
              </a:rPr>
              <a:t> </a:t>
            </a:r>
            <a:r>
              <a:rPr lang="en-GB" sz="2400" dirty="0" err="1">
                <a:solidFill>
                  <a:srgbClr val="000000"/>
                </a:solidFill>
              </a:rPr>
              <a:t>cysyniad</a:t>
            </a:r>
            <a:r>
              <a:rPr lang="en-GB" sz="2400" dirty="0">
                <a:solidFill>
                  <a:srgbClr val="000000"/>
                </a:solidFill>
              </a:rPr>
              <a:t> o </a:t>
            </a:r>
            <a:r>
              <a:rPr lang="en-GB" sz="2400" dirty="0" err="1">
                <a:solidFill>
                  <a:srgbClr val="000000"/>
                </a:solidFill>
              </a:rPr>
              <a:t>adfyfyrio</a:t>
            </a:r>
            <a:r>
              <a:rPr lang="en-GB" sz="2400" dirty="0">
                <a:solidFill>
                  <a:srgbClr val="000000"/>
                </a:solidFill>
              </a:rPr>
              <a:t> </a:t>
            </a:r>
            <a:r>
              <a:rPr lang="en-GB" sz="2400" dirty="0" err="1">
                <a:solidFill>
                  <a:srgbClr val="000000"/>
                </a:solidFill>
              </a:rPr>
              <a:t>fel</a:t>
            </a:r>
            <a:r>
              <a:rPr lang="en-GB" sz="2400" dirty="0">
                <a:solidFill>
                  <a:srgbClr val="000000"/>
                </a:solidFill>
              </a:rPr>
              <a:t> dull </a:t>
            </a:r>
            <a:r>
              <a:rPr lang="en-GB" sz="2400" dirty="0" err="1">
                <a:solidFill>
                  <a:srgbClr val="000000"/>
                </a:solidFill>
              </a:rPr>
              <a:t>dysgu</a:t>
            </a:r>
            <a:endParaRPr lang="en-GB" sz="2400" dirty="0">
              <a:solidFill>
                <a:srgbClr val="000000"/>
              </a:solidFill>
            </a:endParaRPr>
          </a:p>
          <a:p>
            <a:endParaRPr lang="en-GB" sz="2400" dirty="0">
              <a:solidFill>
                <a:srgbClr val="000000"/>
              </a:solidFill>
            </a:endParaRPr>
          </a:p>
          <a:p>
            <a:r>
              <a:rPr lang="en-GB" sz="2400" b="1" dirty="0" err="1">
                <a:solidFill>
                  <a:srgbClr val="000000"/>
                </a:solidFill>
              </a:rPr>
              <a:t>Amcanion</a:t>
            </a:r>
            <a:r>
              <a:rPr lang="en-GB" sz="2400" dirty="0">
                <a:solidFill>
                  <a:srgbClr val="000000"/>
                </a:solidFill>
              </a:rPr>
              <a:t>:</a:t>
            </a:r>
          </a:p>
          <a:p>
            <a:pPr marL="342900" indent="-342900" eaLnBrk="1" hangingPunct="1">
              <a:buFont typeface="Arial" panose="020B0604020202020204" pitchFamily="34" charset="0"/>
              <a:buChar char="•"/>
              <a:defRPr/>
            </a:pPr>
            <a:r>
              <a:rPr lang="en-GB" sz="2400" dirty="0" err="1">
                <a:solidFill>
                  <a:srgbClr val="000000"/>
                </a:solidFill>
                <a:ea typeface="+mn-ea"/>
              </a:rPr>
              <a:t>Trafod</a:t>
            </a:r>
            <a:r>
              <a:rPr lang="en-GB" sz="2400" dirty="0">
                <a:solidFill>
                  <a:srgbClr val="000000"/>
                </a:solidFill>
                <a:ea typeface="+mn-ea"/>
              </a:rPr>
              <a:t> </a:t>
            </a:r>
            <a:r>
              <a:rPr lang="en-GB" sz="2400" dirty="0" err="1">
                <a:solidFill>
                  <a:srgbClr val="000000"/>
                </a:solidFill>
                <a:ea typeface="+mn-ea"/>
              </a:rPr>
              <a:t>cysyniad</a:t>
            </a:r>
            <a:r>
              <a:rPr lang="en-GB" sz="2400" dirty="0">
                <a:solidFill>
                  <a:srgbClr val="000000"/>
                </a:solidFill>
                <a:ea typeface="+mn-ea"/>
              </a:rPr>
              <a:t> a </a:t>
            </a:r>
            <a:r>
              <a:rPr lang="en-GB" sz="2400" dirty="0" err="1">
                <a:solidFill>
                  <a:srgbClr val="000000"/>
                </a:solidFill>
                <a:ea typeface="+mn-ea"/>
              </a:rPr>
              <a:t>phwrpas</a:t>
            </a:r>
            <a:r>
              <a:rPr lang="en-GB" sz="2400" dirty="0">
                <a:solidFill>
                  <a:srgbClr val="000000"/>
                </a:solidFill>
                <a:ea typeface="+mn-ea"/>
              </a:rPr>
              <a:t> </a:t>
            </a:r>
            <a:r>
              <a:rPr lang="en-GB" sz="2400" dirty="0" err="1">
                <a:solidFill>
                  <a:srgbClr val="000000"/>
                </a:solidFill>
                <a:ea typeface="+mn-ea"/>
              </a:rPr>
              <a:t>adfyfyrio</a:t>
            </a:r>
            <a:r>
              <a:rPr lang="en-GB" sz="2400" dirty="0">
                <a:solidFill>
                  <a:srgbClr val="000000"/>
                </a:solidFill>
                <a:ea typeface="+mn-ea"/>
              </a:rPr>
              <a:t>; </a:t>
            </a:r>
            <a:r>
              <a:rPr lang="en-GB" sz="2400" dirty="0" err="1">
                <a:solidFill>
                  <a:srgbClr val="000000"/>
                </a:solidFill>
                <a:ea typeface="+mn-ea"/>
              </a:rPr>
              <a:t>modelau</a:t>
            </a:r>
            <a:r>
              <a:rPr lang="en-GB" sz="2400" dirty="0">
                <a:solidFill>
                  <a:srgbClr val="000000"/>
                </a:solidFill>
                <a:ea typeface="+mn-ea"/>
              </a:rPr>
              <a:t> </a:t>
            </a:r>
            <a:r>
              <a:rPr lang="en-GB" sz="2400" dirty="0" err="1">
                <a:solidFill>
                  <a:srgbClr val="000000"/>
                </a:solidFill>
                <a:ea typeface="+mn-ea"/>
              </a:rPr>
              <a:t>adfyfyrio</a:t>
            </a:r>
            <a:r>
              <a:rPr lang="en-GB" sz="2400" dirty="0">
                <a:solidFill>
                  <a:srgbClr val="000000"/>
                </a:solidFill>
                <a:ea typeface="+mn-ea"/>
              </a:rPr>
              <a:t>; </a:t>
            </a:r>
            <a:r>
              <a:rPr lang="en-GB" sz="2400" dirty="0" err="1">
                <a:solidFill>
                  <a:srgbClr val="000000"/>
                </a:solidFill>
                <a:ea typeface="+mn-ea"/>
              </a:rPr>
              <a:t>lefelau</a:t>
            </a:r>
            <a:r>
              <a:rPr lang="en-GB" sz="2400" dirty="0">
                <a:solidFill>
                  <a:srgbClr val="000000"/>
                </a:solidFill>
                <a:ea typeface="+mn-ea"/>
              </a:rPr>
              <a:t> </a:t>
            </a:r>
            <a:r>
              <a:rPr lang="en-GB" sz="2400" dirty="0" err="1">
                <a:solidFill>
                  <a:srgbClr val="000000"/>
                </a:solidFill>
                <a:ea typeface="+mn-ea"/>
              </a:rPr>
              <a:t>adfyfyrio</a:t>
            </a:r>
            <a:r>
              <a:rPr lang="en-GB" sz="2400" dirty="0">
                <a:solidFill>
                  <a:srgbClr val="000000"/>
                </a:solidFill>
                <a:ea typeface="+mn-ea"/>
              </a:rPr>
              <a:t>.</a:t>
            </a:r>
          </a:p>
          <a:p>
            <a:pPr marL="342900" indent="-342900" eaLnBrk="1" hangingPunct="1">
              <a:buFont typeface="Arial" panose="020B0604020202020204" pitchFamily="34" charset="0"/>
              <a:buChar char="•"/>
              <a:defRPr/>
            </a:pPr>
            <a:r>
              <a:rPr lang="cy-GB" sz="2400" dirty="0">
                <a:solidFill>
                  <a:srgbClr val="000000"/>
                </a:solidFill>
                <a:ea typeface="+mn-ea"/>
              </a:rPr>
              <a:t>Adnabod dull i sicrhau adfyfyrio ystyrlon</a:t>
            </a:r>
          </a:p>
          <a:p>
            <a:pPr marL="342900" indent="-342900" eaLnBrk="1" hangingPunct="1">
              <a:buFont typeface="Arial" panose="020B0604020202020204" pitchFamily="34" charset="0"/>
              <a:buChar char="•"/>
              <a:defRPr/>
            </a:pPr>
            <a:r>
              <a:rPr lang="cy-GB" sz="2400" dirty="0">
                <a:solidFill>
                  <a:srgbClr val="000000"/>
                </a:solidFill>
                <a:ea typeface="+mn-ea"/>
              </a:rPr>
              <a:t>Defnyddio dull addas i fyfyrio ar ddigwyddiad allweddol</a:t>
            </a:r>
          </a:p>
        </p:txBody>
      </p:sp>
      <p:sp>
        <p:nvSpPr>
          <p:cNvPr id="57348" name="Text Box 5"/>
          <p:cNvSpPr txBox="1">
            <a:spLocks noChangeArrowheads="1"/>
          </p:cNvSpPr>
          <p:nvPr/>
        </p:nvSpPr>
        <p:spPr bwMode="auto">
          <a:xfrm>
            <a:off x="4427984" y="316830"/>
            <a:ext cx="4608512" cy="48936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r>
              <a:rPr lang="en-GB" altLang="en-US" sz="2400" b="1" i="1" dirty="0" smtClean="0">
                <a:solidFill>
                  <a:srgbClr val="000000"/>
                </a:solidFill>
                <a:ea typeface="+mn-ea"/>
              </a:rPr>
              <a:t>Aim</a:t>
            </a:r>
          </a:p>
          <a:p>
            <a:pPr>
              <a:defRPr/>
            </a:pPr>
            <a:r>
              <a:rPr lang="en-GB" altLang="en-US" sz="2400" i="1" dirty="0" smtClean="0">
                <a:solidFill>
                  <a:srgbClr val="000000"/>
                </a:solidFill>
                <a:ea typeface="+mn-ea"/>
              </a:rPr>
              <a:t>Develop the concept of reflection as a learning strategy</a:t>
            </a:r>
          </a:p>
          <a:p>
            <a:pPr>
              <a:defRPr/>
            </a:pPr>
            <a:endParaRPr lang="en-GB" altLang="en-US" sz="2400" b="1" i="1" dirty="0" smtClean="0">
              <a:solidFill>
                <a:srgbClr val="000000"/>
              </a:solidFill>
              <a:ea typeface="+mn-ea"/>
            </a:endParaRPr>
          </a:p>
          <a:p>
            <a:pPr>
              <a:defRPr/>
            </a:pPr>
            <a:r>
              <a:rPr lang="en-GB" altLang="en-US" sz="2400" b="1" i="1" dirty="0" smtClean="0">
                <a:solidFill>
                  <a:srgbClr val="000000"/>
                </a:solidFill>
                <a:ea typeface="+mn-ea"/>
              </a:rPr>
              <a:t>Objectives</a:t>
            </a:r>
          </a:p>
          <a:p>
            <a:pPr marL="342900" indent="-342900">
              <a:buFont typeface="Arial" panose="020B0604020202020204" pitchFamily="34" charset="0"/>
              <a:buChar char="•"/>
              <a:defRPr/>
            </a:pPr>
            <a:r>
              <a:rPr lang="en-GB" altLang="en-US" sz="2400" i="1" dirty="0" smtClean="0">
                <a:solidFill>
                  <a:srgbClr val="000000"/>
                </a:solidFill>
                <a:ea typeface="+mn-ea"/>
              </a:rPr>
              <a:t>Discuss the concept and purposes of reflection; models of reflection; levels of reflection.</a:t>
            </a:r>
          </a:p>
          <a:p>
            <a:pPr marL="342900" indent="-342900" eaLnBrk="1" hangingPunct="1">
              <a:buFont typeface="Arial" panose="020B0604020202020204" pitchFamily="34" charset="0"/>
              <a:buChar char="•"/>
              <a:defRPr/>
            </a:pPr>
            <a:r>
              <a:rPr lang="en-GB" altLang="en-US" sz="2400" i="1" dirty="0" smtClean="0">
                <a:solidFill>
                  <a:srgbClr val="000000"/>
                </a:solidFill>
                <a:ea typeface="+mn-ea"/>
              </a:rPr>
              <a:t>Identify a method which  ensures meaningful reflection</a:t>
            </a:r>
          </a:p>
          <a:p>
            <a:pPr marL="342900" indent="-342900" eaLnBrk="1" hangingPunct="1">
              <a:buFont typeface="Arial" panose="020B0604020202020204" pitchFamily="34" charset="0"/>
              <a:buChar char="•"/>
              <a:defRPr/>
            </a:pPr>
            <a:r>
              <a:rPr lang="en-GB" altLang="en-US" sz="2400" i="1" dirty="0" smtClean="0">
                <a:solidFill>
                  <a:srgbClr val="000000"/>
                </a:solidFill>
                <a:ea typeface="+mn-ea"/>
              </a:rPr>
              <a:t>Use an appropriate method to reflect on a critical incident</a:t>
            </a:r>
          </a:p>
        </p:txBody>
      </p:sp>
    </p:spTree>
    <p:extLst>
      <p:ext uri="{BB962C8B-B14F-4D97-AF65-F5344CB8AC3E}">
        <p14:creationId xmlns:p14="http://schemas.microsoft.com/office/powerpoint/2010/main" val="65439652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p:cNvSpPr txBox="1">
            <a:spLocks noChangeArrowheads="1"/>
          </p:cNvSpPr>
          <p:nvPr/>
        </p:nvSpPr>
        <p:spPr bwMode="auto">
          <a:xfrm>
            <a:off x="4427984" y="509588"/>
            <a:ext cx="4536504" cy="470898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sz="2400">
                <a:solidFill>
                  <a:schemeClr val="tx1"/>
                </a:solidFill>
                <a:latin typeface="Times" charset="0"/>
                <a:ea typeface="ＭＳ Ｐゴシック" pitchFamily="34" charset="-128"/>
              </a:defRPr>
            </a:lvl1pPr>
            <a:lvl2pPr marL="800100" indent="-342900">
              <a:defRPr sz="2400">
                <a:solidFill>
                  <a:schemeClr val="tx1"/>
                </a:solidFill>
                <a:latin typeface="Times" charset="0"/>
                <a:ea typeface="ＭＳ Ｐゴシック" pitchFamily="34" charset="-128"/>
              </a:defRPr>
            </a:lvl2pPr>
            <a:lvl3pPr marL="1257300" indent="-342900">
              <a:defRPr sz="2400">
                <a:solidFill>
                  <a:schemeClr val="tx1"/>
                </a:solidFill>
                <a:latin typeface="Times" charset="0"/>
                <a:ea typeface="ＭＳ Ｐゴシック" pitchFamily="34" charset="-128"/>
              </a:defRPr>
            </a:lvl3pPr>
            <a:lvl4pPr marL="1714500" indent="-342900">
              <a:defRPr sz="2400">
                <a:solidFill>
                  <a:schemeClr val="tx1"/>
                </a:solidFill>
                <a:latin typeface="Times" charset="0"/>
                <a:ea typeface="ＭＳ Ｐゴシック" pitchFamily="34" charset="-128"/>
              </a:defRPr>
            </a:lvl4pPr>
            <a:lvl5pPr marL="2171700" indent="-342900">
              <a:defRPr sz="2400">
                <a:solidFill>
                  <a:schemeClr val="tx1"/>
                </a:solidFill>
                <a:latin typeface="Times" charset="0"/>
                <a:ea typeface="ＭＳ Ｐゴシック" pitchFamily="34" charset="-128"/>
              </a:defRPr>
            </a:lvl5pPr>
            <a:lvl6pPr marL="2628900" indent="-342900" eaLnBrk="0" fontAlgn="base" hangingPunct="0">
              <a:spcBef>
                <a:spcPct val="0"/>
              </a:spcBef>
              <a:spcAft>
                <a:spcPct val="0"/>
              </a:spcAft>
              <a:defRPr sz="2400">
                <a:solidFill>
                  <a:schemeClr val="tx1"/>
                </a:solidFill>
                <a:latin typeface="Times" charset="0"/>
                <a:ea typeface="ＭＳ Ｐゴシック" pitchFamily="34" charset="-128"/>
              </a:defRPr>
            </a:lvl6pPr>
            <a:lvl7pPr marL="3086100" indent="-342900" eaLnBrk="0" fontAlgn="base" hangingPunct="0">
              <a:spcBef>
                <a:spcPct val="0"/>
              </a:spcBef>
              <a:spcAft>
                <a:spcPct val="0"/>
              </a:spcAft>
              <a:defRPr sz="2400">
                <a:solidFill>
                  <a:schemeClr val="tx1"/>
                </a:solidFill>
                <a:latin typeface="Times" charset="0"/>
                <a:ea typeface="ＭＳ Ｐゴシック" pitchFamily="34" charset="-128"/>
              </a:defRPr>
            </a:lvl7pPr>
            <a:lvl8pPr marL="3543300" indent="-342900" eaLnBrk="0" fontAlgn="base" hangingPunct="0">
              <a:spcBef>
                <a:spcPct val="0"/>
              </a:spcBef>
              <a:spcAft>
                <a:spcPct val="0"/>
              </a:spcAft>
              <a:defRPr sz="2400">
                <a:solidFill>
                  <a:schemeClr val="tx1"/>
                </a:solidFill>
                <a:latin typeface="Times" charset="0"/>
                <a:ea typeface="ＭＳ Ｐゴシック" pitchFamily="34" charset="-128"/>
              </a:defRPr>
            </a:lvl8pPr>
            <a:lvl9pPr marL="4000500" indent="-342900" eaLnBrk="0" fontAlgn="base" hangingPunct="0">
              <a:spcBef>
                <a:spcPct val="0"/>
              </a:spcBef>
              <a:spcAft>
                <a:spcPct val="0"/>
              </a:spcAft>
              <a:defRPr sz="2400">
                <a:solidFill>
                  <a:schemeClr val="tx1"/>
                </a:solidFill>
                <a:latin typeface="Times" charset="0"/>
                <a:ea typeface="ＭＳ Ｐゴシック" pitchFamily="34" charset="-128"/>
              </a:defRPr>
            </a:lvl9pPr>
          </a:lstStyle>
          <a:p>
            <a:pPr marL="0" indent="0">
              <a:defRPr/>
            </a:pPr>
            <a:r>
              <a:rPr lang="cy-GB" altLang="en-US" sz="2500" b="1" i="1" dirty="0" err="1" smtClean="0">
                <a:latin typeface="Arial" panose="020B0604020202020204" pitchFamily="34" charset="0"/>
                <a:cs typeface="Arial" panose="020B0604020202020204" pitchFamily="34" charset="0"/>
              </a:rPr>
              <a:t>Reflection</a:t>
            </a:r>
            <a:r>
              <a:rPr lang="cy-GB" altLang="en-US" sz="2500" b="1" i="1" dirty="0" smtClean="0">
                <a:latin typeface="Arial" panose="020B0604020202020204" pitchFamily="34" charset="0"/>
                <a:cs typeface="Arial" panose="020B0604020202020204" pitchFamily="34" charset="0"/>
              </a:rPr>
              <a:t> </a:t>
            </a:r>
            <a:r>
              <a:rPr lang="cy-GB" altLang="en-US" sz="2500" b="1" i="1" dirty="0" err="1" smtClean="0">
                <a:latin typeface="Arial" panose="020B0604020202020204" pitchFamily="34" charset="0"/>
                <a:cs typeface="Arial" panose="020B0604020202020204" pitchFamily="34" charset="0"/>
              </a:rPr>
              <a:t>should</a:t>
            </a:r>
            <a:r>
              <a:rPr lang="cy-GB" altLang="en-US" sz="2500" b="1" i="1" dirty="0" smtClean="0">
                <a:latin typeface="Arial" panose="020B0604020202020204" pitchFamily="34" charset="0"/>
                <a:cs typeface="Arial" panose="020B0604020202020204" pitchFamily="34" charset="0"/>
              </a:rPr>
              <a:t>:</a:t>
            </a:r>
          </a:p>
          <a:p>
            <a:pPr>
              <a:buFont typeface="Arial" panose="020B0604020202020204" pitchFamily="34" charset="0"/>
              <a:buChar char="•"/>
              <a:defRPr/>
            </a:pPr>
            <a:r>
              <a:rPr lang="en-US" altLang="en-US" sz="2500" i="1" dirty="0" smtClean="0">
                <a:latin typeface="Arial" panose="020B0604020202020204" pitchFamily="34" charset="0"/>
                <a:cs typeface="Arial" panose="020B0604020202020204" pitchFamily="34" charset="0"/>
              </a:rPr>
              <a:t>encourage regular, constructive discussion between you and... regarding your performance and progress at meeting goals and expectations</a:t>
            </a:r>
          </a:p>
          <a:p>
            <a:pPr>
              <a:buFont typeface="Arial" panose="020B0604020202020204" pitchFamily="34" charset="0"/>
              <a:buChar char="•"/>
              <a:defRPr/>
            </a:pPr>
            <a:r>
              <a:rPr lang="en-US" altLang="en-US" sz="2500" i="1" dirty="0" smtClean="0">
                <a:latin typeface="Arial" panose="020B0604020202020204" pitchFamily="34" charset="0"/>
                <a:cs typeface="Arial" panose="020B0604020202020204" pitchFamily="34" charset="0"/>
              </a:rPr>
              <a:t>improve your job understanding</a:t>
            </a:r>
          </a:p>
          <a:p>
            <a:pPr>
              <a:buFont typeface="Arial" panose="020B0604020202020204" pitchFamily="34" charset="0"/>
              <a:buChar char="•"/>
              <a:defRPr/>
            </a:pPr>
            <a:r>
              <a:rPr lang="en-US" altLang="en-US" sz="2500" i="1" dirty="0" smtClean="0">
                <a:latin typeface="Arial" panose="020B0604020202020204" pitchFamily="34" charset="0"/>
                <a:cs typeface="Arial" panose="020B0604020202020204" pitchFamily="34" charset="0"/>
              </a:rPr>
              <a:t>promote more effective job performance</a:t>
            </a:r>
          </a:p>
          <a:p>
            <a:pPr>
              <a:buFontTx/>
              <a:buChar char="•"/>
              <a:defRPr/>
            </a:pPr>
            <a:endParaRPr lang="en-US" altLang="en-US" sz="2500" dirty="0" smtClean="0">
              <a:latin typeface="+mj-lt"/>
            </a:endParaRPr>
          </a:p>
        </p:txBody>
      </p:sp>
      <p:sp>
        <p:nvSpPr>
          <p:cNvPr id="2" name="TextBox 1"/>
          <p:cNvSpPr txBox="1"/>
          <p:nvPr/>
        </p:nvSpPr>
        <p:spPr>
          <a:xfrm>
            <a:off x="251520" y="476250"/>
            <a:ext cx="4176464" cy="5093702"/>
          </a:xfrm>
          <a:prstGeom prst="rect">
            <a:avLst/>
          </a:prstGeom>
          <a:noFill/>
        </p:spPr>
        <p:txBody>
          <a:bodyPr wrap="squar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sz="2500" b="1" dirty="0" err="1"/>
              <a:t>Dylai</a:t>
            </a:r>
            <a:r>
              <a:rPr lang="en-GB" sz="2500" b="1" dirty="0"/>
              <a:t> </a:t>
            </a:r>
            <a:r>
              <a:rPr lang="en-GB" sz="2500" b="1" dirty="0" err="1"/>
              <a:t>Adfyfyriad</a:t>
            </a:r>
            <a:endParaRPr lang="en-GB" sz="2500" b="1" dirty="0"/>
          </a:p>
          <a:p>
            <a:pPr marL="342900" indent="-342900" eaLnBrk="1" hangingPunct="1">
              <a:buFont typeface="Arial" panose="020B0604020202020204" pitchFamily="34" charset="0"/>
              <a:buChar char="•"/>
              <a:defRPr/>
            </a:pPr>
            <a:r>
              <a:rPr lang="en-GB" sz="2500" dirty="0" err="1" smtClean="0">
                <a:latin typeface="Arial" panose="020B0604020202020204" pitchFamily="34" charset="0"/>
                <a:ea typeface="ＭＳ Ｐゴシック" pitchFamily="34" charset="-128"/>
                <a:cs typeface="Arial" panose="020B0604020202020204" pitchFamily="34" charset="0"/>
              </a:rPr>
              <a:t>annog</a:t>
            </a:r>
            <a:r>
              <a:rPr lang="en-GB" sz="2500" dirty="0" smtClean="0">
                <a:latin typeface="Arial" panose="020B0604020202020204" pitchFamily="34" charset="0"/>
                <a:ea typeface="ＭＳ Ｐゴシック" pitchFamily="34" charset="-128"/>
                <a:cs typeface="Arial" panose="020B0604020202020204" pitchFamily="34" charset="0"/>
              </a:rPr>
              <a:t> </a:t>
            </a:r>
            <a:r>
              <a:rPr lang="en-GB" sz="2500" dirty="0" err="1">
                <a:latin typeface="Arial" panose="020B0604020202020204" pitchFamily="34" charset="0"/>
                <a:ea typeface="ＭＳ Ｐゴシック" pitchFamily="34" charset="-128"/>
                <a:cs typeface="Arial" panose="020B0604020202020204" pitchFamily="34" charset="0"/>
              </a:rPr>
              <a:t>trafodaeth</a:t>
            </a:r>
            <a:r>
              <a:rPr lang="en-GB" sz="2500" dirty="0">
                <a:latin typeface="Arial" panose="020B0604020202020204" pitchFamily="34" charset="0"/>
                <a:ea typeface="ＭＳ Ｐゴシック" pitchFamily="34" charset="-128"/>
                <a:cs typeface="Arial" panose="020B0604020202020204" pitchFamily="34" charset="0"/>
              </a:rPr>
              <a:t> </a:t>
            </a:r>
            <a:r>
              <a:rPr lang="en-GB" sz="2500" dirty="0" err="1">
                <a:latin typeface="Arial" panose="020B0604020202020204" pitchFamily="34" charset="0"/>
                <a:ea typeface="ＭＳ Ｐゴシック" pitchFamily="34" charset="-128"/>
                <a:cs typeface="Arial" panose="020B0604020202020204" pitchFamily="34" charset="0"/>
              </a:rPr>
              <a:t>adeiladol</a:t>
            </a:r>
            <a:r>
              <a:rPr lang="en-GB" sz="2500" dirty="0">
                <a:latin typeface="Arial" panose="020B0604020202020204" pitchFamily="34" charset="0"/>
                <a:ea typeface="ＭＳ Ｐゴシック" pitchFamily="34" charset="-128"/>
                <a:cs typeface="Arial" panose="020B0604020202020204" pitchFamily="34" charset="0"/>
              </a:rPr>
              <a:t> </a:t>
            </a:r>
            <a:r>
              <a:rPr lang="en-GB" sz="2500" dirty="0" err="1">
                <a:latin typeface="Arial" panose="020B0604020202020204" pitchFamily="34" charset="0"/>
                <a:ea typeface="ＭＳ Ｐゴシック" pitchFamily="34" charset="-128"/>
                <a:cs typeface="Arial" panose="020B0604020202020204" pitchFamily="34" charset="0"/>
              </a:rPr>
              <a:t>reolaidd</a:t>
            </a:r>
            <a:r>
              <a:rPr lang="en-GB" sz="2500" dirty="0">
                <a:latin typeface="Arial" panose="020B0604020202020204" pitchFamily="34" charset="0"/>
                <a:ea typeface="ＭＳ Ｐゴシック" pitchFamily="34" charset="-128"/>
                <a:cs typeface="Arial" panose="020B0604020202020204" pitchFamily="34" charset="0"/>
              </a:rPr>
              <a:t> </a:t>
            </a:r>
            <a:r>
              <a:rPr lang="en-GB" sz="2500" dirty="0" err="1">
                <a:latin typeface="Arial" panose="020B0604020202020204" pitchFamily="34" charset="0"/>
                <a:ea typeface="ＭＳ Ｐゴシック" pitchFamily="34" charset="-128"/>
                <a:cs typeface="Arial" panose="020B0604020202020204" pitchFamily="34" charset="0"/>
              </a:rPr>
              <a:t>rhyngoch</a:t>
            </a:r>
            <a:r>
              <a:rPr lang="en-GB" sz="2500" dirty="0">
                <a:latin typeface="Arial" panose="020B0604020202020204" pitchFamily="34" charset="0"/>
                <a:ea typeface="ＭＳ Ｐゴシック" pitchFamily="34" charset="-128"/>
                <a:cs typeface="Arial" panose="020B0604020202020204" pitchFamily="34" charset="0"/>
              </a:rPr>
              <a:t> chi </a:t>
            </a:r>
            <a:r>
              <a:rPr lang="en-GB" sz="2500" dirty="0" err="1">
                <a:latin typeface="Arial" panose="020B0604020202020204" pitchFamily="34" charset="0"/>
                <a:ea typeface="ＭＳ Ｐゴシック" pitchFamily="34" charset="-128"/>
                <a:cs typeface="Arial" panose="020B0604020202020204" pitchFamily="34" charset="0"/>
              </a:rPr>
              <a:t>â</a:t>
            </a:r>
            <a:r>
              <a:rPr lang="en-GB" sz="2500" dirty="0">
                <a:latin typeface="Arial" panose="020B0604020202020204" pitchFamily="34" charset="0"/>
                <a:ea typeface="ＭＳ Ｐゴシック" pitchFamily="34" charset="-128"/>
                <a:cs typeface="Arial" panose="020B0604020202020204" pitchFamily="34" charset="0"/>
              </a:rPr>
              <a:t> … </a:t>
            </a:r>
            <a:r>
              <a:rPr lang="en-GB" sz="2500" dirty="0" err="1">
                <a:latin typeface="Arial" panose="020B0604020202020204" pitchFamily="34" charset="0"/>
                <a:ea typeface="ＭＳ Ｐゴシック" pitchFamily="34" charset="-128"/>
                <a:cs typeface="Arial" panose="020B0604020202020204" pitchFamily="34" charset="0"/>
              </a:rPr>
              <a:t>yngl</a:t>
            </a:r>
            <a:r>
              <a:rPr lang="cy-GB" sz="2500" dirty="0">
                <a:latin typeface="Arial" panose="020B0604020202020204" pitchFamily="34" charset="0"/>
                <a:ea typeface="ＭＳ Ｐゴシック" pitchFamily="34" charset="-128"/>
                <a:cs typeface="Arial" panose="020B0604020202020204" pitchFamily="34" charset="0"/>
              </a:rPr>
              <a:t>ŷn â’ch perfformiad a’ch cynnydd wrth gyrraedd nod a disgwyliadau.</a:t>
            </a:r>
          </a:p>
          <a:p>
            <a:pPr marL="342900" indent="-342900" eaLnBrk="1" hangingPunct="1">
              <a:buFont typeface="Arial" panose="020B0604020202020204" pitchFamily="34" charset="0"/>
              <a:buChar char="•"/>
              <a:defRPr/>
            </a:pPr>
            <a:r>
              <a:rPr lang="cy-GB" sz="2500" dirty="0" smtClean="0">
                <a:latin typeface="Arial" panose="020B0604020202020204" pitchFamily="34" charset="0"/>
                <a:ea typeface="ＭＳ Ｐゴシック" pitchFamily="34" charset="-128"/>
                <a:cs typeface="Arial" panose="020B0604020202020204" pitchFamily="34" charset="0"/>
              </a:rPr>
              <a:t>gwella </a:t>
            </a:r>
            <a:r>
              <a:rPr lang="cy-GB" sz="2500" dirty="0">
                <a:latin typeface="Arial" panose="020B0604020202020204" pitchFamily="34" charset="0"/>
                <a:ea typeface="ＭＳ Ｐゴシック" pitchFamily="34" charset="-128"/>
                <a:cs typeface="Arial" panose="020B0604020202020204" pitchFamily="34" charset="0"/>
              </a:rPr>
              <a:t>eich dealltwriaeth o’r gwaith</a:t>
            </a:r>
          </a:p>
          <a:p>
            <a:pPr marL="342900" indent="-342900" eaLnBrk="1" hangingPunct="1">
              <a:buFont typeface="Arial" panose="020B0604020202020204" pitchFamily="34" charset="0"/>
              <a:buChar char="•"/>
              <a:defRPr/>
            </a:pPr>
            <a:r>
              <a:rPr lang="cy-GB" sz="2500" dirty="0" smtClean="0">
                <a:latin typeface="Arial" panose="020B0604020202020204" pitchFamily="34" charset="0"/>
                <a:ea typeface="ＭＳ Ｐゴシック" pitchFamily="34" charset="-128"/>
                <a:cs typeface="Arial" panose="020B0604020202020204" pitchFamily="34" charset="0"/>
              </a:rPr>
              <a:t>hyrwyddo </a:t>
            </a:r>
            <a:r>
              <a:rPr lang="cy-GB" sz="2500" dirty="0">
                <a:latin typeface="Arial" panose="020B0604020202020204" pitchFamily="34" charset="0"/>
                <a:ea typeface="ＭＳ Ｐゴシック" pitchFamily="34" charset="-128"/>
                <a:cs typeface="Arial" panose="020B0604020202020204" pitchFamily="34" charset="0"/>
              </a:rPr>
              <a:t>perfformiad mwy effeithiol</a:t>
            </a:r>
          </a:p>
          <a:p>
            <a:pPr eaLnBrk="1" hangingPunct="1">
              <a:buFont typeface="Arial" charset="0"/>
              <a:buChar char="•"/>
            </a:pPr>
            <a:endParaRPr lang="cy-GB" sz="2500" dirty="0"/>
          </a:p>
          <a:p>
            <a:pPr eaLnBrk="1" hangingPunct="1"/>
            <a:endParaRPr lang="en-GB" sz="2500" dirty="0"/>
          </a:p>
        </p:txBody>
      </p:sp>
    </p:spTree>
    <p:extLst>
      <p:ext uri="{BB962C8B-B14F-4D97-AF65-F5344CB8AC3E}">
        <p14:creationId xmlns:p14="http://schemas.microsoft.com/office/powerpoint/2010/main" val="38870426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4"/>
          <p:cNvSpPr txBox="1">
            <a:spLocks noChangeArrowheads="1"/>
          </p:cNvSpPr>
          <p:nvPr/>
        </p:nvSpPr>
        <p:spPr bwMode="auto">
          <a:xfrm>
            <a:off x="4572000" y="484188"/>
            <a:ext cx="4464496" cy="483209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marL="342900" indent="-342900" eaLnBrk="0" hangingPunct="0">
              <a:defRPr>
                <a:solidFill>
                  <a:schemeClr val="tx1"/>
                </a:solidFill>
                <a:latin typeface="Arial" charset="0"/>
                <a:ea typeface="ＭＳ Ｐゴシック" charset="0"/>
                <a:cs typeface="Arial" charset="0"/>
              </a:defRPr>
            </a:lvl1pPr>
            <a:lvl2pPr marL="800100" indent="-342900" eaLnBrk="0" hangingPunct="0">
              <a:defRPr>
                <a:solidFill>
                  <a:schemeClr val="tx1"/>
                </a:solidFill>
                <a:latin typeface="Arial" charset="0"/>
                <a:ea typeface="Arial" charset="0"/>
                <a:cs typeface="Arial" charset="0"/>
              </a:defRPr>
            </a:lvl2pPr>
            <a:lvl3pPr marL="1257300" indent="-342900" eaLnBrk="0" hangingPunct="0">
              <a:defRPr>
                <a:solidFill>
                  <a:schemeClr val="tx1"/>
                </a:solidFill>
                <a:latin typeface="Arial" charset="0"/>
                <a:ea typeface="Arial" charset="0"/>
                <a:cs typeface="Arial" charset="0"/>
              </a:defRPr>
            </a:lvl3pPr>
            <a:lvl4pPr marL="1714500" indent="-342900" eaLnBrk="0" hangingPunct="0">
              <a:defRPr>
                <a:solidFill>
                  <a:schemeClr val="tx1"/>
                </a:solidFill>
                <a:latin typeface="Arial" charset="0"/>
                <a:ea typeface="Arial" charset="0"/>
                <a:cs typeface="Arial" charset="0"/>
              </a:defRPr>
            </a:lvl4pPr>
            <a:lvl5pPr marL="2171700" indent="-342900" eaLnBrk="0" hangingPunct="0">
              <a:defRPr>
                <a:solidFill>
                  <a:schemeClr val="tx1"/>
                </a:solidFill>
                <a:latin typeface="Arial" charset="0"/>
                <a:ea typeface="Arial" charset="0"/>
                <a:cs typeface="Arial" charset="0"/>
              </a:defRPr>
            </a:lvl5pPr>
            <a:lvl6pPr marL="2628900" indent="-342900" eaLnBrk="0" fontAlgn="base" hangingPunct="0">
              <a:spcBef>
                <a:spcPct val="0"/>
              </a:spcBef>
              <a:spcAft>
                <a:spcPct val="0"/>
              </a:spcAft>
              <a:defRPr>
                <a:solidFill>
                  <a:schemeClr val="tx1"/>
                </a:solidFill>
                <a:latin typeface="Arial" charset="0"/>
                <a:ea typeface="Arial" charset="0"/>
                <a:cs typeface="Arial" charset="0"/>
              </a:defRPr>
            </a:lvl6pPr>
            <a:lvl7pPr marL="3086100" indent="-342900" eaLnBrk="0" fontAlgn="base" hangingPunct="0">
              <a:spcBef>
                <a:spcPct val="0"/>
              </a:spcBef>
              <a:spcAft>
                <a:spcPct val="0"/>
              </a:spcAft>
              <a:defRPr>
                <a:solidFill>
                  <a:schemeClr val="tx1"/>
                </a:solidFill>
                <a:latin typeface="Arial" charset="0"/>
                <a:ea typeface="Arial" charset="0"/>
                <a:cs typeface="Arial" charset="0"/>
              </a:defRPr>
            </a:lvl7pPr>
            <a:lvl8pPr marL="3543300" indent="-342900" eaLnBrk="0" fontAlgn="base" hangingPunct="0">
              <a:spcBef>
                <a:spcPct val="0"/>
              </a:spcBef>
              <a:spcAft>
                <a:spcPct val="0"/>
              </a:spcAft>
              <a:defRPr>
                <a:solidFill>
                  <a:schemeClr val="tx1"/>
                </a:solidFill>
                <a:latin typeface="Arial" charset="0"/>
                <a:ea typeface="Arial" charset="0"/>
                <a:cs typeface="Arial" charset="0"/>
              </a:defRPr>
            </a:lvl8pPr>
            <a:lvl9pPr marL="4000500" indent="-3429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buFont typeface="Arial" charset="0"/>
              <a:buChar char="•"/>
            </a:pPr>
            <a:r>
              <a:rPr lang="en-GB" sz="2200" i="1" dirty="0">
                <a:cs typeface="ＭＳ Ｐゴシック" charset="0"/>
              </a:rPr>
              <a:t>establish future goals and responsibilities based on the objectives of the department / unit </a:t>
            </a:r>
          </a:p>
          <a:p>
            <a:pPr eaLnBrk="1" hangingPunct="1">
              <a:buFont typeface="Arial" charset="0"/>
              <a:buChar char="•"/>
            </a:pPr>
            <a:r>
              <a:rPr lang="en-GB" sz="2200" i="1" dirty="0">
                <a:cs typeface="ＭＳ Ｐゴシック" charset="0"/>
              </a:rPr>
              <a:t>enhance your professional growth and </a:t>
            </a:r>
            <a:r>
              <a:rPr lang="en-GB" sz="2200" i="1" dirty="0" smtClean="0">
                <a:cs typeface="ＭＳ Ｐゴシック" charset="0"/>
              </a:rPr>
              <a:t>development</a:t>
            </a:r>
            <a:endParaRPr lang="en-GB" sz="2200" i="1" dirty="0">
              <a:cs typeface="ＭＳ Ｐゴシック" charset="0"/>
            </a:endParaRPr>
          </a:p>
          <a:p>
            <a:pPr eaLnBrk="1" hangingPunct="1">
              <a:buFont typeface="Arial" charset="0"/>
              <a:buChar char="•"/>
            </a:pPr>
            <a:endParaRPr lang="en-GB" sz="2200" i="1" dirty="0">
              <a:cs typeface="ＭＳ Ｐゴシック" charset="0"/>
            </a:endParaRPr>
          </a:p>
          <a:p>
            <a:pPr eaLnBrk="1" hangingPunct="1">
              <a:buFont typeface="Arial" charset="0"/>
              <a:buChar char="•"/>
            </a:pPr>
            <a:r>
              <a:rPr lang="en-US" sz="2200" i="1" dirty="0">
                <a:solidFill>
                  <a:srgbClr val="FF0000"/>
                </a:solidFill>
                <a:cs typeface="ＭＳ Ｐゴシック" charset="0"/>
              </a:rPr>
              <a:t>In addition to an </a:t>
            </a:r>
            <a:r>
              <a:rPr lang="en-US" sz="2200" i="1" dirty="0" err="1">
                <a:solidFill>
                  <a:srgbClr val="FF0000"/>
                </a:solidFill>
                <a:cs typeface="ＭＳ Ｐゴシック" charset="0"/>
              </a:rPr>
              <a:t>organisation</a:t>
            </a:r>
            <a:r>
              <a:rPr lang="en-US" sz="2200" i="1" dirty="0">
                <a:solidFill>
                  <a:srgbClr val="FF0000"/>
                </a:solidFill>
                <a:cs typeface="ＭＳ Ｐゴシック" charset="0"/>
              </a:rPr>
              <a:t> or person having the ability to apply knowledge and skills to a particular task, there must be some objective test to substantiate this ability.</a:t>
            </a:r>
          </a:p>
          <a:p>
            <a:pPr eaLnBrk="1" hangingPunct="1">
              <a:buFont typeface="Arial" charset="0"/>
              <a:buChar char="•"/>
            </a:pPr>
            <a:endParaRPr lang="en-GB" sz="2200" dirty="0">
              <a:cs typeface="ＭＳ Ｐゴシック" charset="0"/>
            </a:endParaRPr>
          </a:p>
        </p:txBody>
      </p:sp>
      <p:sp>
        <p:nvSpPr>
          <p:cNvPr id="2" name="TextBox 1"/>
          <p:cNvSpPr txBox="1"/>
          <p:nvPr/>
        </p:nvSpPr>
        <p:spPr>
          <a:xfrm>
            <a:off x="251520" y="476250"/>
            <a:ext cx="4176464" cy="5170645"/>
          </a:xfrm>
          <a:prstGeom prst="rect">
            <a:avLst/>
          </a:prstGeom>
          <a:noFill/>
        </p:spPr>
        <p:txBody>
          <a:bodyPr wrap="square">
            <a:spAutoFit/>
          </a:bodyPr>
          <a:lstStyle>
            <a:lvl1pPr marL="342900" indent="-342900"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buFont typeface="Arial" charset="0"/>
              <a:buChar char="•"/>
            </a:pPr>
            <a:r>
              <a:rPr lang="cy-GB" sz="2200" dirty="0"/>
              <a:t>sefydlu nod ar gyfer y dyfodol a chyfrifoldebau yn seiliedig ar amcanion yr adran / uned</a:t>
            </a:r>
          </a:p>
          <a:p>
            <a:pPr eaLnBrk="1" hangingPunct="1">
              <a:buFont typeface="Arial" charset="0"/>
              <a:buChar char="•"/>
            </a:pPr>
            <a:r>
              <a:rPr lang="cy-GB" sz="2200" dirty="0"/>
              <a:t>gwella eich tyfiant proffesiynol a’ch datblygiad.</a:t>
            </a:r>
          </a:p>
          <a:p>
            <a:pPr eaLnBrk="1" hangingPunct="1">
              <a:buFont typeface="Arial" charset="0"/>
              <a:buChar char="•"/>
            </a:pPr>
            <a:endParaRPr lang="cy-GB" sz="2200" dirty="0"/>
          </a:p>
          <a:p>
            <a:pPr eaLnBrk="1" hangingPunct="1">
              <a:buFont typeface="Arial" charset="0"/>
              <a:buChar char="•"/>
            </a:pPr>
            <a:r>
              <a:rPr lang="cy-GB" sz="2200" dirty="0">
                <a:solidFill>
                  <a:srgbClr val="FF0000"/>
                </a:solidFill>
              </a:rPr>
              <a:t>Yn ychwanegol i sefydliad neu berson gyda’r gallu i gymhwyso gwybodaeth a sgiliau i dasg benodol, mae’n rhaid bod rhyw brawf wrthrychol i brofi’r </a:t>
            </a:r>
            <a:r>
              <a:rPr lang="cy-GB" sz="2200" dirty="0" smtClean="0">
                <a:solidFill>
                  <a:srgbClr val="FF0000"/>
                </a:solidFill>
              </a:rPr>
              <a:t>gallu hynny</a:t>
            </a:r>
            <a:r>
              <a:rPr lang="cy-GB" sz="2200" dirty="0">
                <a:solidFill>
                  <a:srgbClr val="FF0000"/>
                </a:solidFill>
              </a:rPr>
              <a:t>.</a:t>
            </a:r>
          </a:p>
          <a:p>
            <a:pPr eaLnBrk="1" hangingPunct="1">
              <a:buFont typeface="Arial" charset="0"/>
              <a:buChar char="•"/>
            </a:pPr>
            <a:endParaRPr lang="cy-GB" sz="2200" dirty="0"/>
          </a:p>
          <a:p>
            <a:pPr eaLnBrk="1" hangingPunct="1"/>
            <a:endParaRPr lang="en-GB" sz="2200" dirty="0"/>
          </a:p>
        </p:txBody>
      </p:sp>
    </p:spTree>
    <p:extLst>
      <p:ext uri="{BB962C8B-B14F-4D97-AF65-F5344CB8AC3E}">
        <p14:creationId xmlns:p14="http://schemas.microsoft.com/office/powerpoint/2010/main" val="29104585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latin typeface="Times New Roman" charset="0"/>
            </a:endParaRPr>
          </a:p>
        </p:txBody>
      </p:sp>
      <p:sp>
        <p:nvSpPr>
          <p:cNvPr id="60419" name="Text Box 4"/>
          <p:cNvSpPr txBox="1">
            <a:spLocks noChangeArrowheads="1"/>
          </p:cNvSpPr>
          <p:nvPr/>
        </p:nvSpPr>
        <p:spPr bwMode="auto">
          <a:xfrm>
            <a:off x="611188" y="908050"/>
            <a:ext cx="3886200" cy="3878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800" b="1"/>
              <a:t>Gweithgaredd 1</a:t>
            </a:r>
          </a:p>
          <a:p>
            <a:endParaRPr lang="en-GB" sz="2800" b="1"/>
          </a:p>
          <a:p>
            <a:r>
              <a:rPr lang="en-GB" sz="2800"/>
              <a:t>Pa ddulliau gwahanol yr ydych wedi eu defnyddio i ysgrifennu yn adfyfyriol?</a:t>
            </a:r>
          </a:p>
          <a:p>
            <a:endParaRPr lang="en-GB" sz="2800"/>
          </a:p>
          <a:p>
            <a:r>
              <a:rPr lang="en-GB" sz="2800"/>
              <a:t>e.e. cwestiynau</a:t>
            </a:r>
          </a:p>
          <a:p>
            <a:endParaRPr lang="en-GB" sz="2200"/>
          </a:p>
        </p:txBody>
      </p:sp>
      <p:sp>
        <p:nvSpPr>
          <p:cNvPr id="60420" name="Text Box 5"/>
          <p:cNvSpPr txBox="1">
            <a:spLocks noChangeArrowheads="1"/>
          </p:cNvSpPr>
          <p:nvPr/>
        </p:nvSpPr>
        <p:spPr bwMode="auto">
          <a:xfrm>
            <a:off x="4643438" y="836613"/>
            <a:ext cx="4249737" cy="3540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800" b="1" i="1"/>
              <a:t>Activity 1</a:t>
            </a:r>
          </a:p>
          <a:p>
            <a:endParaRPr lang="en-GB" sz="2800" b="1" i="1"/>
          </a:p>
          <a:p>
            <a:r>
              <a:rPr lang="en-GB" sz="2800" i="1"/>
              <a:t>Which different methods have you used to write reflectively?</a:t>
            </a:r>
          </a:p>
          <a:p>
            <a:endParaRPr lang="en-GB" sz="2800" i="1"/>
          </a:p>
          <a:p>
            <a:endParaRPr lang="en-GB" sz="2800" i="1"/>
          </a:p>
          <a:p>
            <a:r>
              <a:rPr lang="en-GB" sz="2800" i="1"/>
              <a:t>e.g. questions</a:t>
            </a:r>
          </a:p>
        </p:txBody>
      </p:sp>
    </p:spTree>
    <p:extLst>
      <p:ext uri="{BB962C8B-B14F-4D97-AF65-F5344CB8AC3E}">
        <p14:creationId xmlns:p14="http://schemas.microsoft.com/office/powerpoint/2010/main" val="95866904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latin typeface="Times New Roman" charset="0"/>
            </a:endParaRPr>
          </a:p>
        </p:txBody>
      </p:sp>
      <p:sp>
        <p:nvSpPr>
          <p:cNvPr id="61443" name="Text Box 4"/>
          <p:cNvSpPr txBox="1">
            <a:spLocks noChangeArrowheads="1"/>
          </p:cNvSpPr>
          <p:nvPr/>
        </p:nvSpPr>
        <p:spPr bwMode="auto">
          <a:xfrm>
            <a:off x="611188" y="425301"/>
            <a:ext cx="3886200" cy="5602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800" b="1" dirty="0" err="1"/>
              <a:t>Gweithgaredd</a:t>
            </a:r>
            <a:r>
              <a:rPr lang="en-GB" sz="2800" b="1" dirty="0"/>
              <a:t> 1</a:t>
            </a:r>
          </a:p>
          <a:p>
            <a:r>
              <a:rPr lang="en-GB" sz="2000" dirty="0" err="1"/>
              <a:t>Cymerwch</a:t>
            </a:r>
            <a:r>
              <a:rPr lang="en-GB" sz="2000" dirty="0"/>
              <a:t> </a:t>
            </a:r>
            <a:r>
              <a:rPr lang="en-GB" sz="2000" dirty="0" err="1"/>
              <a:t>thema</a:t>
            </a:r>
            <a:endParaRPr lang="en-GB" sz="2000" dirty="0"/>
          </a:p>
          <a:p>
            <a:r>
              <a:rPr lang="en-GB" sz="2000" dirty="0" err="1"/>
              <a:t>Defnyddiwch</a:t>
            </a:r>
            <a:r>
              <a:rPr lang="en-GB" sz="2000" dirty="0"/>
              <a:t> </a:t>
            </a:r>
            <a:r>
              <a:rPr lang="en-GB" sz="2000" dirty="0" err="1"/>
              <a:t>gwestiynau</a:t>
            </a:r>
            <a:endParaRPr lang="en-GB" sz="2000" dirty="0"/>
          </a:p>
          <a:p>
            <a:r>
              <a:rPr lang="en-GB" sz="2000" dirty="0" err="1"/>
              <a:t>Camau</a:t>
            </a:r>
            <a:r>
              <a:rPr lang="en-GB" sz="2000" dirty="0"/>
              <a:t> </a:t>
            </a:r>
          </a:p>
          <a:p>
            <a:r>
              <a:rPr lang="en-GB" sz="2000" dirty="0" err="1"/>
              <a:t>Mapio</a:t>
            </a:r>
            <a:r>
              <a:rPr lang="en-GB" sz="2000" dirty="0"/>
              <a:t> </a:t>
            </a:r>
            <a:r>
              <a:rPr lang="en-GB" sz="2000" dirty="0" err="1"/>
              <a:t>cysyniadau</a:t>
            </a:r>
            <a:endParaRPr lang="en-GB" sz="2000" dirty="0"/>
          </a:p>
          <a:p>
            <a:r>
              <a:rPr lang="en-GB" sz="2000" dirty="0" err="1"/>
              <a:t>Cynrychiolaeth</a:t>
            </a:r>
            <a:r>
              <a:rPr lang="en-GB" sz="2000" dirty="0"/>
              <a:t> </a:t>
            </a:r>
            <a:r>
              <a:rPr lang="en-GB" sz="2000" dirty="0" err="1"/>
              <a:t>graffeg</a:t>
            </a:r>
            <a:endParaRPr lang="en-GB" sz="2000" dirty="0"/>
          </a:p>
          <a:p>
            <a:r>
              <a:rPr lang="en-GB" sz="2000" dirty="0" err="1"/>
              <a:t>Jwrnal</a:t>
            </a:r>
            <a:r>
              <a:rPr lang="en-GB" sz="2000" dirty="0"/>
              <a:t> </a:t>
            </a:r>
            <a:r>
              <a:rPr lang="en-GB" sz="2000" dirty="0" err="1"/>
              <a:t>rhydd</a:t>
            </a:r>
            <a:endParaRPr lang="en-GB" sz="2000" dirty="0"/>
          </a:p>
          <a:p>
            <a:r>
              <a:rPr lang="en-GB" sz="2000" dirty="0" err="1"/>
              <a:t>Cymerwch</a:t>
            </a:r>
            <a:r>
              <a:rPr lang="en-GB" sz="2000" dirty="0"/>
              <a:t> </a:t>
            </a:r>
            <a:r>
              <a:rPr lang="en-GB" sz="2000" dirty="0" err="1"/>
              <a:t>frawddeg</a:t>
            </a:r>
            <a:endParaRPr lang="en-GB" sz="2000" dirty="0"/>
          </a:p>
          <a:p>
            <a:r>
              <a:rPr lang="en-GB" sz="2000" dirty="0" err="1"/>
              <a:t>Ysgrifennu</a:t>
            </a:r>
            <a:r>
              <a:rPr lang="en-GB" sz="2000" dirty="0"/>
              <a:t> </a:t>
            </a:r>
            <a:r>
              <a:rPr lang="en-GB" sz="2000" dirty="0" err="1"/>
              <a:t>nodiadau</a:t>
            </a:r>
            <a:r>
              <a:rPr lang="en-GB" sz="2000" dirty="0"/>
              <a:t> </a:t>
            </a:r>
            <a:r>
              <a:rPr lang="en-GB" sz="2000" dirty="0" err="1"/>
              <a:t>dyddiol</a:t>
            </a:r>
            <a:endParaRPr lang="en-GB" sz="2000" dirty="0"/>
          </a:p>
          <a:p>
            <a:r>
              <a:rPr lang="en-GB" sz="2000" dirty="0" err="1"/>
              <a:t>Myfyrio</a:t>
            </a:r>
            <a:r>
              <a:rPr lang="en-GB" sz="2000" dirty="0"/>
              <a:t> </a:t>
            </a:r>
            <a:r>
              <a:rPr lang="en-GB" sz="2000" dirty="0" err="1"/>
              <a:t>ar</a:t>
            </a:r>
            <a:r>
              <a:rPr lang="en-GB" sz="2000" dirty="0"/>
              <a:t> </a:t>
            </a:r>
            <a:r>
              <a:rPr lang="en-GB" sz="2000" dirty="0" err="1"/>
              <a:t>ddysgu</a:t>
            </a:r>
            <a:r>
              <a:rPr lang="en-GB" sz="2000" dirty="0"/>
              <a:t> / </a:t>
            </a:r>
            <a:r>
              <a:rPr lang="en-GB" sz="2000" dirty="0" err="1"/>
              <a:t>ar</a:t>
            </a:r>
            <a:r>
              <a:rPr lang="en-GB" sz="2000" dirty="0"/>
              <a:t> </a:t>
            </a:r>
            <a:r>
              <a:rPr lang="en-GB" sz="2000" dirty="0" err="1"/>
              <a:t>yr</a:t>
            </a:r>
            <a:r>
              <a:rPr lang="en-GB" sz="2000" dirty="0"/>
              <a:t> </a:t>
            </a:r>
            <a:r>
              <a:rPr lang="en-GB" sz="2000" dirty="0" err="1"/>
              <a:t>ysgrifennu</a:t>
            </a:r>
            <a:r>
              <a:rPr lang="en-GB" sz="2000" dirty="0"/>
              <a:t> / </a:t>
            </a:r>
            <a:r>
              <a:rPr lang="en-GB" sz="2000" dirty="0" err="1"/>
              <a:t>ar</a:t>
            </a:r>
            <a:r>
              <a:rPr lang="en-GB" sz="2000" dirty="0"/>
              <a:t> </a:t>
            </a:r>
            <a:r>
              <a:rPr lang="en-GB" sz="2000" dirty="0" err="1"/>
              <a:t>yr</a:t>
            </a:r>
            <a:r>
              <a:rPr lang="en-GB" sz="2000" dirty="0"/>
              <a:t> </a:t>
            </a:r>
            <a:r>
              <a:rPr lang="en-GB" sz="2000" dirty="0" err="1"/>
              <a:t>adfyfyriad</a:t>
            </a:r>
            <a:endParaRPr lang="en-GB" sz="2000" dirty="0"/>
          </a:p>
          <a:p>
            <a:r>
              <a:rPr lang="en-GB" sz="2000" dirty="0"/>
              <a:t>Log </a:t>
            </a:r>
            <a:r>
              <a:rPr lang="en-GB" sz="2000" dirty="0" err="1"/>
              <a:t>cyfnod</a:t>
            </a:r>
            <a:endParaRPr lang="en-GB" sz="2000" dirty="0"/>
          </a:p>
          <a:p>
            <a:r>
              <a:rPr lang="en-GB" sz="2000" dirty="0" err="1"/>
              <a:t>Deialog</a:t>
            </a:r>
            <a:endParaRPr lang="en-GB" sz="2000" dirty="0"/>
          </a:p>
          <a:p>
            <a:r>
              <a:rPr lang="en-GB" sz="2000" dirty="0" err="1"/>
              <a:t>Gwahanol</a:t>
            </a:r>
            <a:r>
              <a:rPr lang="en-GB" sz="2000" dirty="0"/>
              <a:t> </a:t>
            </a:r>
            <a:r>
              <a:rPr lang="en-GB" sz="2000" dirty="0" err="1"/>
              <a:t>bersbectifau</a:t>
            </a:r>
            <a:endParaRPr lang="en-GB" sz="2000" dirty="0"/>
          </a:p>
          <a:p>
            <a:r>
              <a:rPr lang="en-GB" sz="2000" dirty="0"/>
              <a:t>‘</a:t>
            </a:r>
            <a:r>
              <a:rPr lang="en-GB" sz="2000" dirty="0" err="1"/>
              <a:t>Currere</a:t>
            </a:r>
            <a:r>
              <a:rPr lang="en-GB" sz="2000" dirty="0"/>
              <a:t>’</a:t>
            </a:r>
          </a:p>
          <a:p>
            <a:r>
              <a:rPr lang="en-GB" sz="2000" dirty="0" err="1"/>
              <a:t>Haenau</a:t>
            </a:r>
            <a:r>
              <a:rPr lang="en-GB" sz="2000" dirty="0"/>
              <a:t> </a:t>
            </a:r>
            <a:r>
              <a:rPr lang="en-GB" sz="2000" dirty="0" err="1"/>
              <a:t>lluosog</a:t>
            </a:r>
            <a:r>
              <a:rPr lang="en-GB" sz="2000" dirty="0"/>
              <a:t> o </a:t>
            </a:r>
            <a:r>
              <a:rPr lang="en-GB" sz="2000" dirty="0" err="1"/>
              <a:t>adfyfyrio</a:t>
            </a:r>
            <a:endParaRPr lang="en-GB" sz="2800" b="1" dirty="0"/>
          </a:p>
          <a:p>
            <a:endParaRPr lang="en-GB" sz="2200" dirty="0"/>
          </a:p>
        </p:txBody>
      </p:sp>
      <p:sp>
        <p:nvSpPr>
          <p:cNvPr id="61444" name="Text Box 5"/>
          <p:cNvSpPr txBox="1">
            <a:spLocks noChangeArrowheads="1"/>
          </p:cNvSpPr>
          <p:nvPr/>
        </p:nvSpPr>
        <p:spPr bwMode="auto">
          <a:xfrm>
            <a:off x="4643438" y="404664"/>
            <a:ext cx="4249737" cy="57546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800" b="1" i="1"/>
              <a:t>Activity 1</a:t>
            </a:r>
          </a:p>
          <a:p>
            <a:r>
              <a:rPr lang="en-GB" sz="2000" i="1"/>
              <a:t>Take a theme</a:t>
            </a:r>
          </a:p>
          <a:p>
            <a:r>
              <a:rPr lang="en-GB" sz="2000" i="1"/>
              <a:t>Use questions</a:t>
            </a:r>
          </a:p>
          <a:p>
            <a:r>
              <a:rPr lang="en-GB" sz="2000" i="1"/>
              <a:t>Stepping Stones / Footsteps</a:t>
            </a:r>
          </a:p>
          <a:p>
            <a:r>
              <a:rPr lang="en-GB" sz="2000" i="1"/>
              <a:t>Concept mapping e.g.</a:t>
            </a:r>
          </a:p>
          <a:p>
            <a:r>
              <a:rPr lang="en-GB" sz="2000" i="1"/>
              <a:t>Graphic representation</a:t>
            </a:r>
          </a:p>
          <a:p>
            <a:r>
              <a:rPr lang="en-GB" sz="2000" i="1"/>
              <a:t>Free flow journal</a:t>
            </a:r>
          </a:p>
          <a:p>
            <a:r>
              <a:rPr lang="en-GB" sz="2000" i="1"/>
              <a:t>Take a sentence</a:t>
            </a:r>
          </a:p>
          <a:p>
            <a:r>
              <a:rPr lang="en-GB" sz="2000" i="1"/>
              <a:t>Write daily notes</a:t>
            </a:r>
          </a:p>
          <a:p>
            <a:r>
              <a:rPr lang="en-GB" sz="2000" i="1"/>
              <a:t>Reflect on learning / reflect on the writing / reflect on the reflection</a:t>
            </a:r>
          </a:p>
          <a:p>
            <a:r>
              <a:rPr lang="en-GB" sz="2000" i="1"/>
              <a:t>Period log</a:t>
            </a:r>
          </a:p>
          <a:p>
            <a:r>
              <a:rPr lang="en-GB" sz="2000" i="1"/>
              <a:t>Dialogues</a:t>
            </a:r>
          </a:p>
          <a:p>
            <a:r>
              <a:rPr lang="en-GB" sz="2000" i="1"/>
              <a:t>Different perspectives</a:t>
            </a:r>
          </a:p>
          <a:p>
            <a:r>
              <a:rPr lang="en-GB" sz="2000" i="1"/>
              <a:t>Currere</a:t>
            </a:r>
          </a:p>
          <a:p>
            <a:r>
              <a:rPr lang="en-GB" sz="2000" i="1"/>
              <a:t>Multiple layers of reflection</a:t>
            </a:r>
          </a:p>
          <a:p>
            <a:endParaRPr lang="en-GB" sz="2000" i="1"/>
          </a:p>
          <a:p>
            <a:endParaRPr lang="en-GB" sz="2000" i="1"/>
          </a:p>
        </p:txBody>
      </p:sp>
    </p:spTree>
    <p:extLst>
      <p:ext uri="{BB962C8B-B14F-4D97-AF65-F5344CB8AC3E}">
        <p14:creationId xmlns:p14="http://schemas.microsoft.com/office/powerpoint/2010/main" val="70379584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latin typeface="Times New Roman" charset="0"/>
            </a:endParaRPr>
          </a:p>
        </p:txBody>
      </p:sp>
      <p:sp>
        <p:nvSpPr>
          <p:cNvPr id="62467" name="Text Box 4"/>
          <p:cNvSpPr txBox="1">
            <a:spLocks noChangeArrowheads="1"/>
          </p:cNvSpPr>
          <p:nvPr/>
        </p:nvSpPr>
        <p:spPr bwMode="auto">
          <a:xfrm>
            <a:off x="357188" y="428055"/>
            <a:ext cx="4286250" cy="535531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1900" b="1" dirty="0" err="1"/>
              <a:t>Gweithgaredd</a:t>
            </a:r>
            <a:r>
              <a:rPr lang="en-GB" sz="1900" b="1" dirty="0"/>
              <a:t> 1</a:t>
            </a:r>
          </a:p>
          <a:p>
            <a:r>
              <a:rPr lang="en-GB" sz="1900" dirty="0" err="1"/>
              <a:t>Ysgrifennu</a:t>
            </a:r>
            <a:r>
              <a:rPr lang="en-GB" sz="1900" dirty="0"/>
              <a:t> </a:t>
            </a:r>
            <a:r>
              <a:rPr lang="en-GB" sz="1900" dirty="0" err="1"/>
              <a:t>llythyron</a:t>
            </a:r>
            <a:r>
              <a:rPr lang="en-GB" sz="1900" dirty="0"/>
              <a:t> – </a:t>
            </a:r>
            <a:r>
              <a:rPr lang="en-GB" sz="1900" dirty="0" err="1"/>
              <a:t>nid</a:t>
            </a:r>
            <a:r>
              <a:rPr lang="en-GB" sz="1900" dirty="0"/>
              <a:t> </a:t>
            </a:r>
            <a:r>
              <a:rPr lang="en-GB" sz="1900" dirty="0" err="1"/>
              <a:t>i’w</a:t>
            </a:r>
            <a:r>
              <a:rPr lang="en-GB" sz="1900" dirty="0"/>
              <a:t> </a:t>
            </a:r>
            <a:r>
              <a:rPr lang="en-GB" sz="1900" dirty="0" err="1"/>
              <a:t>postio</a:t>
            </a:r>
            <a:r>
              <a:rPr lang="en-GB" sz="1900" dirty="0"/>
              <a:t> </a:t>
            </a:r>
          </a:p>
          <a:p>
            <a:r>
              <a:rPr lang="en-GB" sz="1900" dirty="0" err="1"/>
              <a:t>Penderfyniadau</a:t>
            </a:r>
            <a:r>
              <a:rPr lang="en-GB" sz="1900" dirty="0"/>
              <a:t> </a:t>
            </a:r>
            <a:r>
              <a:rPr lang="en-GB" sz="1900" dirty="0" err="1"/>
              <a:t>bywyd</a:t>
            </a:r>
            <a:r>
              <a:rPr lang="en-GB" sz="1900" dirty="0"/>
              <a:t> (</a:t>
            </a:r>
            <a:r>
              <a:rPr lang="en-GB" sz="1900" dirty="0" err="1"/>
              <a:t>beth</a:t>
            </a:r>
            <a:r>
              <a:rPr lang="en-GB" sz="1900" dirty="0"/>
              <a:t> </a:t>
            </a:r>
            <a:r>
              <a:rPr lang="en-GB" sz="1900" dirty="0" err="1"/>
              <a:t>os</a:t>
            </a:r>
            <a:r>
              <a:rPr lang="en-GB" sz="1900" dirty="0"/>
              <a:t>...)</a:t>
            </a:r>
          </a:p>
          <a:p>
            <a:r>
              <a:rPr lang="en-GB" sz="1900" dirty="0" err="1"/>
              <a:t>Dysgu</a:t>
            </a:r>
            <a:r>
              <a:rPr lang="en-GB" sz="1900" dirty="0"/>
              <a:t> </a:t>
            </a:r>
            <a:r>
              <a:rPr lang="en-GB" sz="1900" dirty="0" err="1"/>
              <a:t>oddi</a:t>
            </a:r>
            <a:r>
              <a:rPr lang="en-GB" sz="1900" dirty="0"/>
              <a:t> </a:t>
            </a:r>
            <a:r>
              <a:rPr lang="en-GB" sz="1900" dirty="0" err="1"/>
              <a:t>wrth</a:t>
            </a:r>
            <a:r>
              <a:rPr lang="en-GB" sz="1900" dirty="0"/>
              <a:t> </a:t>
            </a:r>
            <a:r>
              <a:rPr lang="en-GB" sz="1900" dirty="0" err="1"/>
              <a:t>ddigwyddiad</a:t>
            </a:r>
            <a:r>
              <a:rPr lang="en-GB" sz="1900" dirty="0"/>
              <a:t> </a:t>
            </a:r>
            <a:r>
              <a:rPr lang="en-GB" sz="1900" dirty="0" err="1"/>
              <a:t>negyddol</a:t>
            </a:r>
            <a:r>
              <a:rPr lang="en-GB" sz="1900" dirty="0"/>
              <a:t> </a:t>
            </a:r>
            <a:r>
              <a:rPr lang="en-GB" sz="1900" dirty="0" err="1"/>
              <a:t>emosiynol</a:t>
            </a:r>
            <a:endParaRPr lang="en-GB" sz="1900" dirty="0"/>
          </a:p>
          <a:p>
            <a:r>
              <a:rPr lang="en-GB" sz="1900" dirty="0" err="1"/>
              <a:t>Canolbwyntio</a:t>
            </a:r>
            <a:r>
              <a:rPr lang="en-GB" sz="1900" dirty="0"/>
              <a:t> </a:t>
            </a:r>
            <a:r>
              <a:rPr lang="en-GB" sz="1900" dirty="0" err="1"/>
              <a:t>ar</a:t>
            </a:r>
            <a:r>
              <a:rPr lang="en-GB" sz="1900" dirty="0"/>
              <a:t> </a:t>
            </a:r>
            <a:r>
              <a:rPr lang="en-GB" sz="1900" dirty="0" err="1"/>
              <a:t>ymddygiad</a:t>
            </a:r>
            <a:endParaRPr lang="en-GB" sz="1900" dirty="0"/>
          </a:p>
          <a:p>
            <a:r>
              <a:rPr lang="en-GB" sz="1900" dirty="0" err="1"/>
              <a:t>Dwdl</a:t>
            </a:r>
            <a:endParaRPr lang="en-GB" sz="1900" dirty="0"/>
          </a:p>
          <a:p>
            <a:r>
              <a:rPr lang="en-GB" sz="1900" dirty="0"/>
              <a:t>Map o </a:t>
            </a:r>
            <a:r>
              <a:rPr lang="en-GB" sz="1900" dirty="0" err="1"/>
              <a:t>fywyd</a:t>
            </a:r>
            <a:r>
              <a:rPr lang="en-GB" sz="1900" dirty="0"/>
              <a:t> / </a:t>
            </a:r>
            <a:r>
              <a:rPr lang="en-GB" sz="1900" dirty="0" err="1"/>
              <a:t>llinellau</a:t>
            </a:r>
            <a:r>
              <a:rPr lang="en-GB" sz="1900" dirty="0"/>
              <a:t> </a:t>
            </a:r>
            <a:r>
              <a:rPr lang="en-GB" sz="1900" dirty="0" err="1" smtClean="0"/>
              <a:t>amser</a:t>
            </a:r>
            <a:endParaRPr lang="en-GB" sz="1900" dirty="0"/>
          </a:p>
          <a:p>
            <a:r>
              <a:rPr lang="en-GB" sz="1900" dirty="0" err="1" smtClean="0"/>
              <a:t>Eich</a:t>
            </a:r>
            <a:r>
              <a:rPr lang="en-GB" sz="1900" dirty="0" smtClean="0"/>
              <a:t> </a:t>
            </a:r>
            <a:r>
              <a:rPr lang="en-GB" sz="1900" dirty="0" err="1"/>
              <a:t>hunan</a:t>
            </a:r>
            <a:r>
              <a:rPr lang="en-GB" sz="1900" dirty="0"/>
              <a:t> </a:t>
            </a:r>
            <a:r>
              <a:rPr lang="en-GB" sz="1900" dirty="0" err="1"/>
              <a:t>fel</a:t>
            </a:r>
            <a:r>
              <a:rPr lang="en-GB" sz="1900" dirty="0"/>
              <a:t> </a:t>
            </a:r>
            <a:r>
              <a:rPr lang="en-GB" sz="1900" dirty="0" err="1"/>
              <a:t>coeden</a:t>
            </a:r>
            <a:endParaRPr lang="en-GB" sz="1900" dirty="0"/>
          </a:p>
          <a:p>
            <a:r>
              <a:rPr lang="en-GB" sz="1900" dirty="0" err="1"/>
              <a:t>Cartwnau</a:t>
            </a:r>
            <a:endParaRPr lang="en-GB" sz="1900" dirty="0"/>
          </a:p>
          <a:p>
            <a:r>
              <a:rPr lang="en-GB" sz="1900" dirty="0" err="1"/>
              <a:t>Ffrindiau</a:t>
            </a:r>
            <a:r>
              <a:rPr lang="en-GB" sz="1900" dirty="0"/>
              <a:t> </a:t>
            </a:r>
            <a:r>
              <a:rPr lang="en-GB" sz="1900" dirty="0" err="1"/>
              <a:t>beirniadol</a:t>
            </a:r>
            <a:endParaRPr lang="en-GB" sz="1900" dirty="0"/>
          </a:p>
          <a:p>
            <a:r>
              <a:rPr lang="en-GB" sz="1900" dirty="0" err="1"/>
              <a:t>Datrys</a:t>
            </a:r>
            <a:r>
              <a:rPr lang="en-GB" sz="1900" dirty="0"/>
              <a:t> </a:t>
            </a:r>
            <a:r>
              <a:rPr lang="en-GB" sz="1900" dirty="0" err="1"/>
              <a:t>problemau</a:t>
            </a:r>
            <a:endParaRPr lang="en-GB" sz="1900" dirty="0"/>
          </a:p>
          <a:p>
            <a:r>
              <a:rPr lang="en-GB" sz="1900" dirty="0" err="1"/>
              <a:t>Dadansoddi</a:t>
            </a:r>
            <a:r>
              <a:rPr lang="en-GB" sz="1900" dirty="0"/>
              <a:t> </a:t>
            </a:r>
            <a:r>
              <a:rPr lang="en-GB" sz="1900" dirty="0" err="1"/>
              <a:t>digwyddiad</a:t>
            </a:r>
            <a:r>
              <a:rPr lang="en-GB" sz="1900" dirty="0"/>
              <a:t> </a:t>
            </a:r>
            <a:r>
              <a:rPr lang="en-GB" sz="1900" dirty="0" err="1"/>
              <a:t>argyfyngus</a:t>
            </a:r>
            <a:endParaRPr lang="en-GB" sz="1900" dirty="0"/>
          </a:p>
          <a:p>
            <a:r>
              <a:rPr lang="en-GB" sz="1900" dirty="0" err="1"/>
              <a:t>Sefyllfaoedd</a:t>
            </a:r>
            <a:r>
              <a:rPr lang="en-GB" sz="1900" dirty="0"/>
              <a:t> </a:t>
            </a:r>
            <a:r>
              <a:rPr lang="en-GB" sz="1900" dirty="0" err="1"/>
              <a:t>ymarferol</a:t>
            </a:r>
            <a:endParaRPr lang="en-GB" sz="1900" dirty="0"/>
          </a:p>
          <a:p>
            <a:r>
              <a:rPr lang="en-GB" sz="1900" dirty="0" err="1"/>
              <a:t>Darlun</a:t>
            </a:r>
            <a:endParaRPr lang="en-GB" sz="1900" dirty="0"/>
          </a:p>
          <a:p>
            <a:r>
              <a:rPr lang="en-GB" sz="1900" dirty="0" err="1"/>
              <a:t>Newid</a:t>
            </a:r>
            <a:r>
              <a:rPr lang="en-GB" sz="1900" dirty="0"/>
              <a:t> barn</a:t>
            </a:r>
          </a:p>
          <a:p>
            <a:r>
              <a:rPr lang="en-GB" sz="1900" dirty="0" err="1"/>
              <a:t>Dadansoddiad</a:t>
            </a:r>
            <a:r>
              <a:rPr lang="en-GB" sz="1900" dirty="0"/>
              <a:t> SWOT/PESTLE</a:t>
            </a:r>
          </a:p>
          <a:p>
            <a:endParaRPr lang="en-GB" sz="1900" dirty="0"/>
          </a:p>
        </p:txBody>
      </p:sp>
      <p:sp>
        <p:nvSpPr>
          <p:cNvPr id="62468" name="Text Box 5"/>
          <p:cNvSpPr txBox="1">
            <a:spLocks noChangeArrowheads="1"/>
          </p:cNvSpPr>
          <p:nvPr/>
        </p:nvSpPr>
        <p:spPr bwMode="auto">
          <a:xfrm>
            <a:off x="4643438" y="404664"/>
            <a:ext cx="4249737" cy="50629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1900" b="1" i="1" dirty="0"/>
              <a:t>Activity 1</a:t>
            </a:r>
          </a:p>
          <a:p>
            <a:r>
              <a:rPr lang="en-GB" sz="1900" i="1" dirty="0"/>
              <a:t>Writing letters not to be posted</a:t>
            </a:r>
          </a:p>
          <a:p>
            <a:r>
              <a:rPr lang="en-GB" sz="1900" i="1" dirty="0"/>
              <a:t>Life decisions (what if ...)</a:t>
            </a:r>
          </a:p>
          <a:p>
            <a:r>
              <a:rPr lang="en-GB" sz="1900" i="1" dirty="0"/>
              <a:t>Learning from an emotionally negative event</a:t>
            </a:r>
          </a:p>
          <a:p>
            <a:r>
              <a:rPr lang="en-GB" sz="1900" i="1" dirty="0"/>
              <a:t>Focus on behaviour</a:t>
            </a:r>
          </a:p>
          <a:p>
            <a:r>
              <a:rPr lang="en-GB" sz="1900" i="1" dirty="0"/>
              <a:t>Doodle</a:t>
            </a:r>
          </a:p>
          <a:p>
            <a:r>
              <a:rPr lang="en-GB" sz="1900" i="1" dirty="0"/>
              <a:t>Roadmap of life / </a:t>
            </a:r>
            <a:r>
              <a:rPr lang="en-GB" sz="1900" i="1" dirty="0" smtClean="0"/>
              <a:t>Timelines</a:t>
            </a:r>
            <a:endParaRPr lang="en-GB" sz="1900" i="1" dirty="0"/>
          </a:p>
          <a:p>
            <a:r>
              <a:rPr lang="en-GB" sz="1900" i="1" dirty="0" smtClean="0"/>
              <a:t>Yourself </a:t>
            </a:r>
            <a:r>
              <a:rPr lang="en-GB" sz="1900" i="1" dirty="0"/>
              <a:t>as a tree</a:t>
            </a:r>
          </a:p>
          <a:p>
            <a:r>
              <a:rPr lang="en-GB" sz="1900" i="1" dirty="0"/>
              <a:t>Cartoons</a:t>
            </a:r>
          </a:p>
          <a:p>
            <a:r>
              <a:rPr lang="en-GB" sz="1900" i="1" dirty="0"/>
              <a:t>Critical Friends</a:t>
            </a:r>
          </a:p>
          <a:p>
            <a:r>
              <a:rPr lang="en-GB" sz="1900" i="1" dirty="0"/>
              <a:t>Problem solving</a:t>
            </a:r>
          </a:p>
          <a:p>
            <a:r>
              <a:rPr lang="en-GB" sz="1900" i="1" dirty="0"/>
              <a:t>Critical incidents analysis</a:t>
            </a:r>
          </a:p>
          <a:p>
            <a:r>
              <a:rPr lang="en-GB" sz="1900" i="1" dirty="0"/>
              <a:t>Situations in practice</a:t>
            </a:r>
          </a:p>
          <a:p>
            <a:r>
              <a:rPr lang="en-GB" sz="1900" i="1" dirty="0"/>
              <a:t>Portraits</a:t>
            </a:r>
          </a:p>
          <a:p>
            <a:r>
              <a:rPr lang="en-GB" sz="1900" i="1" dirty="0"/>
              <a:t>Altered points of view</a:t>
            </a:r>
          </a:p>
          <a:p>
            <a:r>
              <a:rPr lang="en-GB" sz="1900" i="1" dirty="0"/>
              <a:t>SWOT / PESTLE </a:t>
            </a:r>
            <a:r>
              <a:rPr lang="en-GB" sz="1900" i="1" dirty="0" smtClean="0"/>
              <a:t>analysis</a:t>
            </a:r>
            <a:endParaRPr lang="en-GB" sz="1900" i="1" dirty="0"/>
          </a:p>
        </p:txBody>
      </p:sp>
    </p:spTree>
    <p:extLst>
      <p:ext uri="{BB962C8B-B14F-4D97-AF65-F5344CB8AC3E}">
        <p14:creationId xmlns:p14="http://schemas.microsoft.com/office/powerpoint/2010/main" val="245713252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http://www.jiscinfonet.ac.uk/tools/pestle-swot.pn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403648" y="620688"/>
            <a:ext cx="6215062" cy="4551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40417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descr="http://www.esfsourcebook.eu/_img/articles/000001005/figure02.gif"/>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00063" y="365125"/>
            <a:ext cx="8001000" cy="5857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04480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http://library.humboldt.edu/researchroadmap/images/GenericFlowchart.gif"/>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828675" y="928688"/>
            <a:ext cx="6886575" cy="4214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92455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http://www.holly.austinenergy.com/wp-content/uploads/2011/10/holly_timeline-650x397.pn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000125" y="1357313"/>
            <a:ext cx="6191250" cy="37814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207766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api.ning.com/files/1wup*TeaLN3sMcclfBDSV2BRTRGqc0ij8gA*9CO4P3HTMeytcIaB541LX1AM0B7-0FGRV7*E6gzV5bi2QfY01O-YFR*qfRqf/Gibbs.jpg">
            <a:hlinkClick r:id="rId3"/>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691681" y="909927"/>
            <a:ext cx="5688632" cy="47797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7587" name="Rectangle 3"/>
          <p:cNvSpPr>
            <a:spLocks noChangeArrowheads="1"/>
          </p:cNvSpPr>
          <p:nvPr/>
        </p:nvSpPr>
        <p:spPr bwMode="auto">
          <a:xfrm>
            <a:off x="611188" y="260350"/>
            <a:ext cx="8137525"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r>
              <a:rPr lang="en-US"/>
              <a:t>Gibbs, G.,  </a:t>
            </a:r>
            <a:r>
              <a:rPr lang="en-US" i="1"/>
              <a:t>Learning by Doing: A guide to Teaching and Learning Methods</a:t>
            </a:r>
            <a:r>
              <a:rPr lang="en-US"/>
              <a:t>. Oxford: Further Education Unit, 1988.</a:t>
            </a:r>
          </a:p>
        </p:txBody>
      </p:sp>
    </p:spTree>
    <p:extLst>
      <p:ext uri="{BB962C8B-B14F-4D97-AF65-F5344CB8AC3E}">
        <p14:creationId xmlns:p14="http://schemas.microsoft.com/office/powerpoint/2010/main" val="24168648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68611" name="Text Box 5"/>
          <p:cNvSpPr txBox="1">
            <a:spLocks noChangeArrowheads="1"/>
          </p:cNvSpPr>
          <p:nvPr/>
        </p:nvSpPr>
        <p:spPr bwMode="auto">
          <a:xfrm>
            <a:off x="395288" y="571500"/>
            <a:ext cx="8469312" cy="52625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b="1"/>
              <a:t>Questions to consider at each stage of Gibbs</a:t>
            </a:r>
            <a:r>
              <a:rPr lang="ja-JP" altLang="en-GB" sz="2400" b="1"/>
              <a:t>’</a:t>
            </a:r>
            <a:r>
              <a:rPr lang="en-GB" sz="2400" b="1"/>
              <a:t> cycle.</a:t>
            </a:r>
          </a:p>
          <a:p>
            <a:endParaRPr lang="en-GB" sz="2400"/>
          </a:p>
          <a:p>
            <a:r>
              <a:rPr lang="en-GB" sz="2400" b="1"/>
              <a:t>Description</a:t>
            </a:r>
            <a:endParaRPr lang="en-GB" sz="2400"/>
          </a:p>
          <a:p>
            <a:r>
              <a:rPr lang="en-GB" sz="2400"/>
              <a:t>What happened? Give a concise, factual account. Provide relevant details, aims of exercise and what actually happened. </a:t>
            </a:r>
          </a:p>
          <a:p>
            <a:r>
              <a:rPr lang="en-GB" sz="2400" b="1"/>
              <a:t>Feelings</a:t>
            </a:r>
            <a:endParaRPr lang="en-GB" sz="2400"/>
          </a:p>
          <a:p>
            <a:r>
              <a:rPr lang="en-GB" sz="2400"/>
              <a:t>Identify and examine reactions, feelings and thoughts at the time. It is important, although often difficult, to be honest about these.</a:t>
            </a:r>
          </a:p>
          <a:p>
            <a:r>
              <a:rPr lang="en-GB" sz="2400" b="1"/>
              <a:t>Evaluation</a:t>
            </a:r>
            <a:endParaRPr lang="en-GB" sz="2400"/>
          </a:p>
          <a:p>
            <a:r>
              <a:rPr lang="en-GB" sz="2400"/>
              <a:t>Look at the judgements you made at the time about how things were going.</a:t>
            </a:r>
          </a:p>
          <a:p>
            <a:endParaRPr lang="en-GB" sz="2400" b="1">
              <a:solidFill>
                <a:srgbClr val="FF0000"/>
              </a:solidFill>
            </a:endParaRPr>
          </a:p>
        </p:txBody>
      </p:sp>
    </p:spTree>
    <p:extLst>
      <p:ext uri="{BB962C8B-B14F-4D97-AF65-F5344CB8AC3E}">
        <p14:creationId xmlns:p14="http://schemas.microsoft.com/office/powerpoint/2010/main" val="328087726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69635" name="Text Box 5"/>
          <p:cNvSpPr txBox="1">
            <a:spLocks noChangeArrowheads="1"/>
          </p:cNvSpPr>
          <p:nvPr/>
        </p:nvSpPr>
        <p:spPr bwMode="auto">
          <a:xfrm>
            <a:off x="395288" y="332656"/>
            <a:ext cx="8469312" cy="6002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b="1" dirty="0"/>
              <a:t>Questions … 2</a:t>
            </a:r>
          </a:p>
          <a:p>
            <a:r>
              <a:rPr lang="en-GB" sz="2400" b="1" dirty="0"/>
              <a:t>Analysis</a:t>
            </a:r>
            <a:endParaRPr lang="en-GB" sz="2400" dirty="0"/>
          </a:p>
          <a:p>
            <a:r>
              <a:rPr lang="en-GB" sz="2400" dirty="0"/>
              <a:t>In this section of the reflection, you need to examine the experience in depth, and start to theorise about key aspects. Try to identify an overarching issue, or key aspect of the experience that affected it profoundly, which needs to be examined for the future. For example, an aspect of communication or time management might have played a central part in the outcome.</a:t>
            </a:r>
          </a:p>
          <a:p>
            <a:r>
              <a:rPr lang="en-GB" sz="2400" b="1" dirty="0"/>
              <a:t>Conclusion</a:t>
            </a:r>
            <a:endParaRPr lang="en-GB" sz="2400" dirty="0"/>
          </a:p>
          <a:p>
            <a:r>
              <a:rPr lang="en-GB" sz="2400" dirty="0"/>
              <a:t>Sum up the key things learned through the reflective process, the main factors affecting the situation, and what to improve. </a:t>
            </a:r>
          </a:p>
          <a:p>
            <a:r>
              <a:rPr lang="en-GB" sz="2400" b="1" dirty="0"/>
              <a:t>Action plan</a:t>
            </a:r>
            <a:endParaRPr lang="en-GB" sz="2400" dirty="0"/>
          </a:p>
          <a:p>
            <a:r>
              <a:rPr lang="en-GB" sz="2400" dirty="0"/>
              <a:t>This should be a practical section.</a:t>
            </a:r>
          </a:p>
          <a:p>
            <a:endParaRPr lang="en-GB" sz="2400" b="1" dirty="0">
              <a:solidFill>
                <a:srgbClr val="FF0000"/>
              </a:solidFill>
            </a:endParaRPr>
          </a:p>
        </p:txBody>
      </p:sp>
    </p:spTree>
    <p:extLst>
      <p:ext uri="{BB962C8B-B14F-4D97-AF65-F5344CB8AC3E}">
        <p14:creationId xmlns:p14="http://schemas.microsoft.com/office/powerpoint/2010/main" val="151118834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65539" name="Text Box 4"/>
          <p:cNvSpPr txBox="1">
            <a:spLocks noChangeArrowheads="1"/>
          </p:cNvSpPr>
          <p:nvPr/>
        </p:nvSpPr>
        <p:spPr bwMode="auto">
          <a:xfrm>
            <a:off x="357188" y="476672"/>
            <a:ext cx="4214812" cy="5232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b="1" dirty="0" err="1">
                <a:solidFill>
                  <a:srgbClr val="FF0000"/>
                </a:solidFill>
              </a:rPr>
              <a:t>Dehongliad</a:t>
            </a:r>
            <a:r>
              <a:rPr lang="en-GB" sz="2400" b="1" dirty="0">
                <a:solidFill>
                  <a:srgbClr val="FF0000"/>
                </a:solidFill>
              </a:rPr>
              <a:t> </a:t>
            </a:r>
          </a:p>
          <a:p>
            <a:endParaRPr lang="en-GB" sz="2400" b="1" dirty="0">
              <a:solidFill>
                <a:srgbClr val="000000"/>
              </a:solidFill>
            </a:endParaRPr>
          </a:p>
          <a:p>
            <a:pPr marL="342900" indent="-342900">
              <a:buFont typeface="Arial" panose="020B0604020202020204" pitchFamily="34" charset="0"/>
              <a:buChar char="•"/>
              <a:defRPr/>
            </a:pPr>
            <a:r>
              <a:rPr lang="en-GB" sz="2400" dirty="0">
                <a:ea typeface="+mn-ea"/>
              </a:rPr>
              <a:t>Beth </a:t>
            </a:r>
            <a:r>
              <a:rPr lang="en-GB" sz="2400" dirty="0" err="1">
                <a:ea typeface="+mn-ea"/>
              </a:rPr>
              <a:t>oedd</a:t>
            </a:r>
            <a:r>
              <a:rPr lang="en-GB" sz="2400" dirty="0">
                <a:ea typeface="+mn-ea"/>
              </a:rPr>
              <a:t> </a:t>
            </a:r>
            <a:r>
              <a:rPr lang="en-GB" sz="2400" dirty="0" err="1">
                <a:ea typeface="+mn-ea"/>
              </a:rPr>
              <a:t>yn</a:t>
            </a:r>
            <a:r>
              <a:rPr lang="en-GB" sz="2400" dirty="0">
                <a:ea typeface="+mn-ea"/>
              </a:rPr>
              <a:t> </a:t>
            </a:r>
            <a:r>
              <a:rPr lang="en-GB" sz="2400" dirty="0" err="1">
                <a:ea typeface="+mn-ea"/>
              </a:rPr>
              <a:t>ystyrlon</a:t>
            </a:r>
            <a:r>
              <a:rPr lang="en-GB" sz="2400" dirty="0">
                <a:ea typeface="+mn-ea"/>
              </a:rPr>
              <a:t>, </a:t>
            </a:r>
            <a:r>
              <a:rPr lang="en-GB" sz="2400" dirty="0" err="1">
                <a:ea typeface="+mn-ea"/>
              </a:rPr>
              <a:t>arwyddocaol</a:t>
            </a:r>
            <a:r>
              <a:rPr lang="en-GB" sz="2400" dirty="0">
                <a:ea typeface="+mn-ea"/>
              </a:rPr>
              <a:t>, </a:t>
            </a:r>
            <a:r>
              <a:rPr lang="en-GB" sz="2400" dirty="0" err="1">
                <a:ea typeface="+mn-ea"/>
              </a:rPr>
              <a:t>bwysig</a:t>
            </a:r>
            <a:r>
              <a:rPr lang="en-GB" sz="2400" dirty="0">
                <a:ea typeface="+mn-ea"/>
              </a:rPr>
              <a:t>, </a:t>
            </a:r>
            <a:r>
              <a:rPr lang="en-GB" sz="2400" dirty="0" err="1">
                <a:ea typeface="+mn-ea"/>
              </a:rPr>
              <a:t>bethnasol</a:t>
            </a:r>
            <a:r>
              <a:rPr lang="en-GB" sz="2400" dirty="0">
                <a:ea typeface="+mn-ea"/>
              </a:rPr>
              <a:t>, </a:t>
            </a:r>
            <a:r>
              <a:rPr lang="en-GB" sz="2400" dirty="0" err="1">
                <a:ea typeface="+mn-ea"/>
              </a:rPr>
              <a:t>ddefnyddiol</a:t>
            </a:r>
            <a:r>
              <a:rPr lang="en-GB" sz="2400" dirty="0">
                <a:ea typeface="+mn-ea"/>
              </a:rPr>
              <a:t>?</a:t>
            </a:r>
          </a:p>
          <a:p>
            <a:pPr marL="342900" indent="-342900">
              <a:buFont typeface="Arial" panose="020B0604020202020204" pitchFamily="34" charset="0"/>
              <a:buChar char="•"/>
              <a:defRPr/>
            </a:pPr>
            <a:r>
              <a:rPr lang="en-GB" sz="2400" dirty="0">
                <a:ea typeface="+mn-ea"/>
              </a:rPr>
              <a:t>Beth </a:t>
            </a:r>
            <a:r>
              <a:rPr lang="en-GB" sz="2400" dirty="0" err="1">
                <a:ea typeface="+mn-ea"/>
              </a:rPr>
              <a:t>oedd</a:t>
            </a:r>
            <a:r>
              <a:rPr lang="en-GB" sz="2400" dirty="0">
                <a:ea typeface="+mn-ea"/>
              </a:rPr>
              <a:t> y </a:t>
            </a:r>
            <a:r>
              <a:rPr lang="en-GB" sz="2400" dirty="0" err="1">
                <a:ea typeface="+mn-ea"/>
              </a:rPr>
              <a:t>gwahanol</a:t>
            </a:r>
            <a:r>
              <a:rPr lang="en-GB" sz="2400" dirty="0">
                <a:ea typeface="+mn-ea"/>
              </a:rPr>
              <a:t> </a:t>
            </a:r>
            <a:r>
              <a:rPr lang="en-GB" sz="2400" dirty="0" err="1">
                <a:ea typeface="+mn-ea"/>
              </a:rPr>
              <a:t>agweddau</a:t>
            </a:r>
            <a:r>
              <a:rPr lang="en-GB" sz="2400" dirty="0">
                <a:ea typeface="+mn-ea"/>
              </a:rPr>
              <a:t>, </a:t>
            </a:r>
            <a:r>
              <a:rPr lang="en-GB" sz="2400" dirty="0" err="1">
                <a:ea typeface="+mn-ea"/>
              </a:rPr>
              <a:t>elfennau</a:t>
            </a:r>
            <a:r>
              <a:rPr lang="en-GB" sz="2400" dirty="0">
                <a:ea typeface="+mn-ea"/>
              </a:rPr>
              <a:t>, </a:t>
            </a:r>
            <a:r>
              <a:rPr lang="en-GB" sz="2400" dirty="0" err="1">
                <a:ea typeface="+mn-ea"/>
              </a:rPr>
              <a:t>profiadau</a:t>
            </a:r>
            <a:r>
              <a:rPr lang="en-GB" sz="2400" dirty="0">
                <a:ea typeface="+mn-ea"/>
              </a:rPr>
              <a:t>, </a:t>
            </a:r>
            <a:r>
              <a:rPr lang="en-GB" sz="2400" dirty="0" err="1">
                <a:ea typeface="+mn-ea"/>
              </a:rPr>
              <a:t>materion</a:t>
            </a:r>
            <a:r>
              <a:rPr lang="en-GB" sz="2400" dirty="0">
                <a:ea typeface="+mn-ea"/>
              </a:rPr>
              <a:t>, </a:t>
            </a:r>
            <a:r>
              <a:rPr lang="en-GB" sz="2400" dirty="0" err="1">
                <a:ea typeface="+mn-ea"/>
              </a:rPr>
              <a:t>syniadau</a:t>
            </a:r>
            <a:r>
              <a:rPr lang="en-GB" sz="2400" dirty="0">
                <a:ea typeface="+mn-ea"/>
              </a:rPr>
              <a:t> </a:t>
            </a:r>
            <a:r>
              <a:rPr lang="en-GB" sz="2400" dirty="0" err="1">
                <a:ea typeface="+mn-ea"/>
              </a:rPr>
              <a:t>ddatblygwyd</a:t>
            </a:r>
            <a:r>
              <a:rPr lang="en-GB" sz="2400" dirty="0">
                <a:ea typeface="+mn-ea"/>
              </a:rPr>
              <a:t>?</a:t>
            </a:r>
          </a:p>
          <a:p>
            <a:pPr marL="342900" indent="-342900">
              <a:buFont typeface="Arial" panose="020B0604020202020204" pitchFamily="34" charset="0"/>
              <a:buChar char="•"/>
              <a:defRPr/>
            </a:pPr>
            <a:r>
              <a:rPr lang="en-GB" sz="2400" dirty="0">
                <a:ea typeface="+mn-ea"/>
              </a:rPr>
              <a:t>Beth </a:t>
            </a:r>
            <a:r>
              <a:rPr lang="en-GB" sz="2400" dirty="0" err="1">
                <a:ea typeface="+mn-ea"/>
              </a:rPr>
              <a:t>ddysgwyd</a:t>
            </a:r>
            <a:r>
              <a:rPr lang="en-GB" sz="2400" dirty="0">
                <a:ea typeface="+mn-ea"/>
              </a:rPr>
              <a:t> </a:t>
            </a:r>
            <a:r>
              <a:rPr lang="en-GB" sz="2400" dirty="0" err="1">
                <a:ea typeface="+mn-ea"/>
              </a:rPr>
              <a:t>o’r</a:t>
            </a:r>
            <a:r>
              <a:rPr lang="en-GB" sz="2400" dirty="0">
                <a:ea typeface="+mn-ea"/>
              </a:rPr>
              <a:t> </a:t>
            </a:r>
            <a:r>
              <a:rPr lang="en-GB" sz="2400" dirty="0" err="1">
                <a:ea typeface="+mn-ea"/>
              </a:rPr>
              <a:t>hyn</a:t>
            </a:r>
            <a:r>
              <a:rPr lang="en-GB" sz="2400" dirty="0">
                <a:ea typeface="+mn-ea"/>
              </a:rPr>
              <a:t> </a:t>
            </a:r>
            <a:r>
              <a:rPr lang="en-GB" sz="2400" dirty="0" err="1">
                <a:ea typeface="+mn-ea"/>
              </a:rPr>
              <a:t>ddigwyddod</a:t>
            </a:r>
            <a:r>
              <a:rPr lang="en-GB" sz="2400" dirty="0">
                <a:ea typeface="+mn-ea"/>
              </a:rPr>
              <a:t> a </a:t>
            </a:r>
            <a:r>
              <a:rPr lang="en-GB" sz="2400" dirty="0" err="1">
                <a:ea typeface="+mn-ea"/>
              </a:rPr>
              <a:t>beth</a:t>
            </a:r>
            <a:r>
              <a:rPr lang="en-GB" sz="2400" dirty="0">
                <a:ea typeface="+mn-ea"/>
              </a:rPr>
              <a:t> </a:t>
            </a:r>
            <a:r>
              <a:rPr lang="en-GB" sz="2400" dirty="0" err="1">
                <a:ea typeface="+mn-ea"/>
              </a:rPr>
              <a:t>oedd</a:t>
            </a:r>
            <a:r>
              <a:rPr lang="en-GB" sz="2400" dirty="0">
                <a:ea typeface="+mn-ea"/>
              </a:rPr>
              <a:t> y </a:t>
            </a:r>
            <a:r>
              <a:rPr lang="en-GB" sz="2400" dirty="0" err="1">
                <a:ea typeface="+mn-ea"/>
              </a:rPr>
              <a:t>canlyniad</a:t>
            </a:r>
            <a:r>
              <a:rPr lang="en-GB" sz="2400" dirty="0">
                <a:ea typeface="+mn-ea"/>
              </a:rPr>
              <a:t> </a:t>
            </a:r>
            <a:r>
              <a:rPr lang="en-GB" sz="2400" dirty="0" err="1">
                <a:ea typeface="+mn-ea"/>
              </a:rPr>
              <a:t>yn</a:t>
            </a:r>
            <a:r>
              <a:rPr lang="en-GB" sz="2400" dirty="0">
                <a:ea typeface="+mn-ea"/>
              </a:rPr>
              <a:t> </a:t>
            </a:r>
            <a:r>
              <a:rPr lang="en-GB" sz="2400" dirty="0" err="1">
                <a:ea typeface="+mn-ea"/>
              </a:rPr>
              <a:t>nhermau</a:t>
            </a:r>
            <a:r>
              <a:rPr lang="en-GB" sz="2400" dirty="0">
                <a:ea typeface="+mn-ea"/>
              </a:rPr>
              <a:t> </a:t>
            </a:r>
            <a:r>
              <a:rPr lang="en-GB" sz="2400" dirty="0" err="1">
                <a:ea typeface="+mn-ea"/>
              </a:rPr>
              <a:t>effaith</a:t>
            </a:r>
            <a:r>
              <a:rPr lang="en-GB" sz="2400" dirty="0">
                <a:ea typeface="+mn-ea"/>
              </a:rPr>
              <a:t> </a:t>
            </a:r>
            <a:r>
              <a:rPr lang="en-GB" sz="2400" dirty="0" err="1">
                <a:ea typeface="+mn-ea"/>
              </a:rPr>
              <a:t>ar</a:t>
            </a:r>
            <a:r>
              <a:rPr lang="en-GB" sz="2400" dirty="0">
                <a:ea typeface="+mn-ea"/>
              </a:rPr>
              <a:t> </a:t>
            </a:r>
            <a:r>
              <a:rPr lang="en-GB" sz="2400" dirty="0" err="1">
                <a:ea typeface="+mn-ea"/>
              </a:rPr>
              <a:t>yr</a:t>
            </a:r>
            <a:r>
              <a:rPr lang="en-GB" sz="2400" dirty="0">
                <a:ea typeface="+mn-ea"/>
              </a:rPr>
              <a:t> </a:t>
            </a:r>
            <a:r>
              <a:rPr lang="en-GB" sz="2400" dirty="0" err="1">
                <a:ea typeface="+mn-ea"/>
              </a:rPr>
              <a:t>ymarfer</a:t>
            </a:r>
            <a:r>
              <a:rPr lang="en-GB" sz="2400" dirty="0">
                <a:ea typeface="+mn-ea"/>
              </a:rPr>
              <a:t>?</a:t>
            </a:r>
          </a:p>
          <a:p>
            <a:endParaRPr lang="en-GB" sz="2200" dirty="0">
              <a:solidFill>
                <a:srgbClr val="000000"/>
              </a:solidFill>
            </a:endParaRPr>
          </a:p>
        </p:txBody>
      </p:sp>
      <p:sp>
        <p:nvSpPr>
          <p:cNvPr id="65540" name="Text Box 5"/>
          <p:cNvSpPr txBox="1">
            <a:spLocks noChangeArrowheads="1"/>
          </p:cNvSpPr>
          <p:nvPr/>
        </p:nvSpPr>
        <p:spPr bwMode="auto">
          <a:xfrm>
            <a:off x="4614863" y="476672"/>
            <a:ext cx="4249737" cy="4894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r>
              <a:rPr lang="en-GB" sz="2400" b="1" i="1" dirty="0" smtClean="0">
                <a:solidFill>
                  <a:srgbClr val="FF0000"/>
                </a:solidFill>
                <a:ea typeface="+mn-ea"/>
              </a:rPr>
              <a:t>Interpretation</a:t>
            </a:r>
          </a:p>
          <a:p>
            <a:pPr>
              <a:defRPr/>
            </a:pPr>
            <a:endParaRPr lang="en-GB" sz="2400" b="1" dirty="0" smtClean="0">
              <a:solidFill>
                <a:srgbClr val="FF0000"/>
              </a:solidFill>
              <a:ea typeface="+mn-ea"/>
            </a:endParaRPr>
          </a:p>
          <a:p>
            <a:pPr marL="342900" indent="-342900">
              <a:buFont typeface="Arial" panose="020B0604020202020204" pitchFamily="34" charset="0"/>
              <a:buChar char="•"/>
              <a:defRPr/>
            </a:pPr>
            <a:r>
              <a:rPr lang="en-GB" sz="2400" i="1" dirty="0" smtClean="0">
                <a:ea typeface="+mn-ea"/>
              </a:rPr>
              <a:t>What was meaningful, significant, important, relevant, useful?</a:t>
            </a:r>
          </a:p>
          <a:p>
            <a:pPr marL="342900" indent="-342900">
              <a:buFont typeface="Arial" panose="020B0604020202020204" pitchFamily="34" charset="0"/>
              <a:buChar char="•"/>
              <a:defRPr/>
            </a:pPr>
            <a:r>
              <a:rPr lang="en-GB" sz="2400" i="1" dirty="0" smtClean="0">
                <a:ea typeface="+mn-ea"/>
              </a:rPr>
              <a:t>What were the different aspects, elements, experiences, issues, ideas developed? </a:t>
            </a:r>
          </a:p>
          <a:p>
            <a:pPr marL="342900" indent="-342900">
              <a:buFont typeface="Arial" panose="020B0604020202020204" pitchFamily="34" charset="0"/>
              <a:buChar char="•"/>
              <a:defRPr/>
            </a:pPr>
            <a:r>
              <a:rPr lang="en-GB" sz="2400" i="1" dirty="0" smtClean="0">
                <a:ea typeface="+mn-ea"/>
              </a:rPr>
              <a:t>What learning arose from what happened and what was the result in terms of impact on practice? </a:t>
            </a:r>
            <a:endParaRPr lang="en-GB" altLang="en-US" sz="2400" b="1" i="1" dirty="0" smtClean="0">
              <a:solidFill>
                <a:srgbClr val="000000"/>
              </a:solidFill>
              <a:ea typeface="+mn-ea"/>
            </a:endParaRPr>
          </a:p>
        </p:txBody>
      </p:sp>
    </p:spTree>
    <p:extLst>
      <p:ext uri="{BB962C8B-B14F-4D97-AF65-F5344CB8AC3E}">
        <p14:creationId xmlns:p14="http://schemas.microsoft.com/office/powerpoint/2010/main" val="409355010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72707" name="Text Box 4"/>
          <p:cNvSpPr txBox="1">
            <a:spLocks noChangeArrowheads="1"/>
          </p:cNvSpPr>
          <p:nvPr/>
        </p:nvSpPr>
        <p:spPr bwMode="auto">
          <a:xfrm>
            <a:off x="357188" y="500063"/>
            <a:ext cx="4286250" cy="469359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r>
              <a:rPr lang="en-GB" sz="2300" dirty="0" err="1">
                <a:solidFill>
                  <a:srgbClr val="000000"/>
                </a:solidFill>
              </a:rPr>
              <a:t>Allwch</a:t>
            </a:r>
            <a:r>
              <a:rPr lang="en-GB" sz="2300" dirty="0">
                <a:solidFill>
                  <a:srgbClr val="000000"/>
                </a:solidFill>
              </a:rPr>
              <a:t> chi </a:t>
            </a:r>
            <a:r>
              <a:rPr lang="en-GB" sz="2300" dirty="0" err="1">
                <a:solidFill>
                  <a:srgbClr val="000000"/>
                </a:solidFill>
              </a:rPr>
              <a:t>gymharu</a:t>
            </a:r>
            <a:r>
              <a:rPr lang="en-GB" sz="2300" dirty="0">
                <a:solidFill>
                  <a:srgbClr val="000000"/>
                </a:solidFill>
              </a:rPr>
              <a:t> </a:t>
            </a:r>
            <a:r>
              <a:rPr lang="en-GB" sz="2300" dirty="0" err="1">
                <a:solidFill>
                  <a:srgbClr val="000000"/>
                </a:solidFill>
              </a:rPr>
              <a:t>â</a:t>
            </a:r>
            <a:r>
              <a:rPr lang="en-GB" sz="2300" dirty="0">
                <a:solidFill>
                  <a:srgbClr val="000000"/>
                </a:solidFill>
              </a:rPr>
              <a:t> </a:t>
            </a:r>
            <a:r>
              <a:rPr lang="en-GB" sz="2300" dirty="0" err="1">
                <a:solidFill>
                  <a:srgbClr val="000000"/>
                </a:solidFill>
              </a:rPr>
              <a:t>digwyddiad</a:t>
            </a:r>
            <a:r>
              <a:rPr lang="en-GB" sz="2300" dirty="0">
                <a:solidFill>
                  <a:srgbClr val="000000"/>
                </a:solidFill>
              </a:rPr>
              <a:t> </a:t>
            </a:r>
            <a:r>
              <a:rPr lang="en-GB" sz="2300" dirty="0" err="1">
                <a:solidFill>
                  <a:srgbClr val="000000"/>
                </a:solidFill>
              </a:rPr>
              <a:t>critigol</a:t>
            </a:r>
            <a:r>
              <a:rPr lang="en-GB" sz="2300" dirty="0">
                <a:solidFill>
                  <a:srgbClr val="000000"/>
                </a:solidFill>
              </a:rPr>
              <a:t>; </a:t>
            </a:r>
            <a:r>
              <a:rPr lang="en-GB" sz="2300" dirty="0" err="1">
                <a:solidFill>
                  <a:srgbClr val="000000"/>
                </a:solidFill>
              </a:rPr>
              <a:t>beth</a:t>
            </a:r>
            <a:r>
              <a:rPr lang="en-GB" sz="2300" dirty="0">
                <a:solidFill>
                  <a:srgbClr val="000000"/>
                </a:solidFill>
              </a:rPr>
              <a:t> </a:t>
            </a:r>
            <a:r>
              <a:rPr lang="en-GB" sz="2300" dirty="0" err="1">
                <a:solidFill>
                  <a:srgbClr val="000000"/>
                </a:solidFill>
              </a:rPr>
              <a:t>ddigwyddodd</a:t>
            </a:r>
            <a:r>
              <a:rPr lang="en-GB" sz="2300" dirty="0">
                <a:solidFill>
                  <a:srgbClr val="000000"/>
                </a:solidFill>
              </a:rPr>
              <a:t> </a:t>
            </a:r>
            <a:r>
              <a:rPr lang="en-GB" sz="2300" dirty="0" err="1">
                <a:solidFill>
                  <a:srgbClr val="000000"/>
                </a:solidFill>
              </a:rPr>
              <a:t>ar</a:t>
            </a:r>
            <a:r>
              <a:rPr lang="en-GB" sz="2300" dirty="0">
                <a:solidFill>
                  <a:srgbClr val="000000"/>
                </a:solidFill>
              </a:rPr>
              <a:t> y </a:t>
            </a:r>
            <a:r>
              <a:rPr lang="en-GB" sz="2300" dirty="0" err="1">
                <a:solidFill>
                  <a:srgbClr val="000000"/>
                </a:solidFill>
              </a:rPr>
              <a:t>pryd</a:t>
            </a:r>
            <a:r>
              <a:rPr lang="en-GB" sz="2300" dirty="0">
                <a:solidFill>
                  <a:srgbClr val="000000"/>
                </a:solidFill>
              </a:rPr>
              <a:t> a </a:t>
            </a:r>
            <a:r>
              <a:rPr lang="en-GB" sz="2300" dirty="0" err="1">
                <a:solidFill>
                  <a:srgbClr val="000000"/>
                </a:solidFill>
              </a:rPr>
              <a:t>beth</a:t>
            </a:r>
            <a:r>
              <a:rPr lang="en-GB" sz="2300" dirty="0">
                <a:solidFill>
                  <a:srgbClr val="000000"/>
                </a:solidFill>
              </a:rPr>
              <a:t> </a:t>
            </a:r>
            <a:r>
              <a:rPr lang="en-GB" sz="2300" dirty="0" err="1">
                <a:solidFill>
                  <a:srgbClr val="000000"/>
                </a:solidFill>
              </a:rPr>
              <a:t>sy’n</a:t>
            </a:r>
            <a:r>
              <a:rPr lang="en-GB" sz="2300" dirty="0">
                <a:solidFill>
                  <a:srgbClr val="000000"/>
                </a:solidFill>
              </a:rPr>
              <a:t> </a:t>
            </a:r>
            <a:r>
              <a:rPr lang="en-GB" sz="2300" dirty="0" err="1">
                <a:solidFill>
                  <a:srgbClr val="000000"/>
                </a:solidFill>
              </a:rPr>
              <a:t>digwydd</a:t>
            </a:r>
            <a:r>
              <a:rPr lang="en-GB" sz="2300" dirty="0">
                <a:solidFill>
                  <a:srgbClr val="000000"/>
                </a:solidFill>
              </a:rPr>
              <a:t> </a:t>
            </a:r>
            <a:r>
              <a:rPr lang="en-GB" sz="2300" dirty="0" err="1">
                <a:solidFill>
                  <a:srgbClr val="000000"/>
                </a:solidFill>
              </a:rPr>
              <a:t>nawr</a:t>
            </a:r>
            <a:r>
              <a:rPr lang="en-GB" sz="2300" dirty="0">
                <a:solidFill>
                  <a:srgbClr val="000000"/>
                </a:solidFill>
              </a:rPr>
              <a:t>; </a:t>
            </a:r>
            <a:r>
              <a:rPr lang="en-GB" sz="2300" dirty="0" err="1">
                <a:solidFill>
                  <a:srgbClr val="000000"/>
                </a:solidFill>
              </a:rPr>
              <a:t>beth</a:t>
            </a:r>
            <a:r>
              <a:rPr lang="en-GB" sz="2300" dirty="0">
                <a:solidFill>
                  <a:srgbClr val="000000"/>
                </a:solidFill>
              </a:rPr>
              <a:t> </a:t>
            </a:r>
            <a:r>
              <a:rPr lang="en-GB" sz="2300" dirty="0" err="1">
                <a:solidFill>
                  <a:srgbClr val="000000"/>
                </a:solidFill>
              </a:rPr>
              <a:t>ydych</a:t>
            </a:r>
            <a:r>
              <a:rPr lang="en-GB" sz="2300" dirty="0">
                <a:solidFill>
                  <a:srgbClr val="000000"/>
                </a:solidFill>
              </a:rPr>
              <a:t> chi </a:t>
            </a:r>
            <a:r>
              <a:rPr lang="en-GB" sz="2300" dirty="0" err="1">
                <a:solidFill>
                  <a:srgbClr val="000000"/>
                </a:solidFill>
              </a:rPr>
              <a:t>yn</a:t>
            </a:r>
            <a:r>
              <a:rPr lang="en-GB" sz="2300" dirty="0">
                <a:solidFill>
                  <a:srgbClr val="000000"/>
                </a:solidFill>
              </a:rPr>
              <a:t> </a:t>
            </a:r>
            <a:r>
              <a:rPr lang="en-GB" sz="2300" dirty="0" err="1">
                <a:solidFill>
                  <a:srgbClr val="000000"/>
                </a:solidFill>
              </a:rPr>
              <a:t>wybod</a:t>
            </a:r>
            <a:r>
              <a:rPr lang="en-GB" sz="2300" dirty="0">
                <a:solidFill>
                  <a:srgbClr val="000000"/>
                </a:solidFill>
              </a:rPr>
              <a:t> </a:t>
            </a:r>
            <a:r>
              <a:rPr lang="en-GB" sz="2300" dirty="0" err="1">
                <a:solidFill>
                  <a:srgbClr val="000000"/>
                </a:solidFill>
              </a:rPr>
              <a:t>nawr</a:t>
            </a:r>
            <a:r>
              <a:rPr lang="en-GB" sz="2300" dirty="0">
                <a:solidFill>
                  <a:srgbClr val="000000"/>
                </a:solidFill>
              </a:rPr>
              <a:t> </a:t>
            </a:r>
            <a:r>
              <a:rPr lang="en-GB" sz="2300" dirty="0" err="1">
                <a:solidFill>
                  <a:srgbClr val="000000"/>
                </a:solidFill>
              </a:rPr>
              <a:t>ond</a:t>
            </a:r>
            <a:r>
              <a:rPr lang="en-GB" sz="2300" dirty="0">
                <a:solidFill>
                  <a:srgbClr val="000000"/>
                </a:solidFill>
              </a:rPr>
              <a:t> </a:t>
            </a:r>
            <a:r>
              <a:rPr lang="en-GB" sz="2300" dirty="0" err="1">
                <a:solidFill>
                  <a:srgbClr val="000000"/>
                </a:solidFill>
              </a:rPr>
              <a:t>ddim</a:t>
            </a:r>
            <a:r>
              <a:rPr lang="en-GB" sz="2300" dirty="0">
                <a:solidFill>
                  <a:srgbClr val="000000"/>
                </a:solidFill>
              </a:rPr>
              <a:t> </a:t>
            </a:r>
            <a:r>
              <a:rPr lang="en-GB" sz="2300" dirty="0" err="1">
                <a:solidFill>
                  <a:srgbClr val="000000"/>
                </a:solidFill>
              </a:rPr>
              <a:t>pryd</a:t>
            </a:r>
            <a:r>
              <a:rPr lang="en-GB" sz="2300" dirty="0">
                <a:solidFill>
                  <a:srgbClr val="000000"/>
                </a:solidFill>
              </a:rPr>
              <a:t> </a:t>
            </a:r>
            <a:r>
              <a:rPr lang="en-GB" sz="2300" dirty="0" err="1">
                <a:solidFill>
                  <a:srgbClr val="000000"/>
                </a:solidFill>
              </a:rPr>
              <a:t>hynny</a:t>
            </a:r>
            <a:r>
              <a:rPr lang="en-GB" sz="2300" dirty="0">
                <a:solidFill>
                  <a:srgbClr val="000000"/>
                </a:solidFill>
              </a:rPr>
              <a:t>; </a:t>
            </a:r>
            <a:r>
              <a:rPr lang="en-GB" sz="2300" dirty="0" err="1">
                <a:solidFill>
                  <a:srgbClr val="000000"/>
                </a:solidFill>
              </a:rPr>
              <a:t>beth</a:t>
            </a:r>
            <a:r>
              <a:rPr lang="en-GB" sz="2300" dirty="0">
                <a:solidFill>
                  <a:srgbClr val="000000"/>
                </a:solidFill>
              </a:rPr>
              <a:t> </a:t>
            </a:r>
            <a:r>
              <a:rPr lang="en-GB" sz="2300" dirty="0" err="1">
                <a:solidFill>
                  <a:srgbClr val="000000"/>
                </a:solidFill>
              </a:rPr>
              <a:t>sylwoch</a:t>
            </a:r>
            <a:r>
              <a:rPr lang="en-GB" sz="2300" dirty="0">
                <a:solidFill>
                  <a:srgbClr val="000000"/>
                </a:solidFill>
              </a:rPr>
              <a:t> chi /</a:t>
            </a:r>
            <a:r>
              <a:rPr lang="en-GB" sz="2300" dirty="0" err="1">
                <a:solidFill>
                  <a:srgbClr val="000000"/>
                </a:solidFill>
              </a:rPr>
              <a:t>na</a:t>
            </a:r>
            <a:r>
              <a:rPr lang="en-GB" sz="2300" dirty="0">
                <a:solidFill>
                  <a:srgbClr val="000000"/>
                </a:solidFill>
              </a:rPr>
              <a:t> </a:t>
            </a:r>
            <a:r>
              <a:rPr lang="en-GB" sz="2300" dirty="0" err="1">
                <a:solidFill>
                  <a:srgbClr val="000000"/>
                </a:solidFill>
              </a:rPr>
              <a:t>sylwoch</a:t>
            </a:r>
            <a:r>
              <a:rPr lang="en-GB" sz="2300" dirty="0">
                <a:solidFill>
                  <a:srgbClr val="000000"/>
                </a:solidFill>
              </a:rPr>
              <a:t> chi; </a:t>
            </a:r>
            <a:r>
              <a:rPr lang="en-GB" sz="2300" dirty="0" err="1">
                <a:solidFill>
                  <a:srgbClr val="000000"/>
                </a:solidFill>
              </a:rPr>
              <a:t>beth</a:t>
            </a:r>
            <a:r>
              <a:rPr lang="en-GB" sz="2300" dirty="0">
                <a:solidFill>
                  <a:srgbClr val="000000"/>
                </a:solidFill>
              </a:rPr>
              <a:t> </a:t>
            </a:r>
            <a:r>
              <a:rPr lang="en-GB" sz="2300" dirty="0" err="1">
                <a:solidFill>
                  <a:srgbClr val="000000"/>
                </a:solidFill>
              </a:rPr>
              <a:t>gwestiynoch</a:t>
            </a:r>
            <a:r>
              <a:rPr lang="en-GB" sz="2300" dirty="0">
                <a:solidFill>
                  <a:srgbClr val="000000"/>
                </a:solidFill>
              </a:rPr>
              <a:t>  / </a:t>
            </a:r>
            <a:r>
              <a:rPr lang="en-GB" sz="2300" dirty="0" err="1">
                <a:solidFill>
                  <a:srgbClr val="000000"/>
                </a:solidFill>
              </a:rPr>
              <a:t>na</a:t>
            </a:r>
            <a:r>
              <a:rPr lang="en-GB" sz="2300" dirty="0">
                <a:solidFill>
                  <a:srgbClr val="000000"/>
                </a:solidFill>
              </a:rPr>
              <a:t> </a:t>
            </a:r>
            <a:r>
              <a:rPr lang="en-GB" sz="2300" dirty="0" err="1">
                <a:solidFill>
                  <a:srgbClr val="000000"/>
                </a:solidFill>
              </a:rPr>
              <a:t>gwestiynoch</a:t>
            </a:r>
            <a:r>
              <a:rPr lang="en-GB" sz="2300" dirty="0">
                <a:solidFill>
                  <a:srgbClr val="000000"/>
                </a:solidFill>
              </a:rPr>
              <a:t>; </a:t>
            </a:r>
            <a:r>
              <a:rPr lang="en-GB" sz="2300" dirty="0" err="1">
                <a:solidFill>
                  <a:srgbClr val="000000"/>
                </a:solidFill>
              </a:rPr>
              <a:t>sylweddoloch</a:t>
            </a:r>
            <a:r>
              <a:rPr lang="en-GB" sz="2300" dirty="0">
                <a:solidFill>
                  <a:srgbClr val="000000"/>
                </a:solidFill>
              </a:rPr>
              <a:t> / </a:t>
            </a:r>
            <a:r>
              <a:rPr lang="en-GB" sz="2300" dirty="0" err="1">
                <a:solidFill>
                  <a:srgbClr val="000000"/>
                </a:solidFill>
              </a:rPr>
              <a:t>na</a:t>
            </a:r>
            <a:r>
              <a:rPr lang="en-GB" sz="2300" dirty="0">
                <a:solidFill>
                  <a:srgbClr val="000000"/>
                </a:solidFill>
              </a:rPr>
              <a:t> </a:t>
            </a:r>
            <a:r>
              <a:rPr lang="en-GB" sz="2300" dirty="0" err="1">
                <a:solidFill>
                  <a:srgbClr val="000000"/>
                </a:solidFill>
              </a:rPr>
              <a:t>sylweddoloch</a:t>
            </a:r>
            <a:r>
              <a:rPr lang="en-GB" sz="2300" dirty="0">
                <a:solidFill>
                  <a:srgbClr val="000000"/>
                </a:solidFill>
              </a:rPr>
              <a:t>.</a:t>
            </a:r>
          </a:p>
          <a:p>
            <a:pPr>
              <a:buFont typeface="Arial" charset="0"/>
              <a:buChar char="•"/>
            </a:pPr>
            <a:r>
              <a:rPr lang="en-GB" sz="2300" dirty="0">
                <a:solidFill>
                  <a:srgbClr val="000000"/>
                </a:solidFill>
              </a:rPr>
              <a:t>A </a:t>
            </a:r>
            <a:r>
              <a:rPr lang="en-GB" sz="2300" dirty="0" err="1">
                <a:solidFill>
                  <a:srgbClr val="000000"/>
                </a:solidFill>
              </a:rPr>
              <a:t>ddysgoch</a:t>
            </a:r>
            <a:r>
              <a:rPr lang="en-GB" sz="2300" dirty="0">
                <a:solidFill>
                  <a:srgbClr val="000000"/>
                </a:solidFill>
              </a:rPr>
              <a:t> </a:t>
            </a:r>
            <a:r>
              <a:rPr lang="en-GB" sz="2300" dirty="0" err="1">
                <a:solidFill>
                  <a:srgbClr val="000000"/>
                </a:solidFill>
              </a:rPr>
              <a:t>oherwydd</a:t>
            </a:r>
            <a:r>
              <a:rPr lang="en-GB" sz="2300" dirty="0">
                <a:solidFill>
                  <a:srgbClr val="000000"/>
                </a:solidFill>
              </a:rPr>
              <a:t> … </a:t>
            </a:r>
            <a:r>
              <a:rPr lang="en-GB" sz="2300" dirty="0" err="1">
                <a:solidFill>
                  <a:srgbClr val="000000"/>
                </a:solidFill>
              </a:rPr>
              <a:t>eglurwyd</a:t>
            </a:r>
            <a:r>
              <a:rPr lang="en-GB" sz="2300" dirty="0">
                <a:solidFill>
                  <a:srgbClr val="000000"/>
                </a:solidFill>
              </a:rPr>
              <a:t> </a:t>
            </a:r>
            <a:r>
              <a:rPr lang="en-GB" sz="2300" dirty="0" err="1">
                <a:solidFill>
                  <a:srgbClr val="000000"/>
                </a:solidFill>
              </a:rPr>
              <a:t>gan</a:t>
            </a:r>
            <a:r>
              <a:rPr lang="en-GB" sz="2300" dirty="0">
                <a:solidFill>
                  <a:srgbClr val="000000"/>
                </a:solidFill>
              </a:rPr>
              <a:t> .. </a:t>
            </a:r>
            <a:r>
              <a:rPr lang="en-GB" sz="2300" dirty="0" err="1">
                <a:solidFill>
                  <a:srgbClr val="000000"/>
                </a:solidFill>
              </a:rPr>
              <a:t>mewn</a:t>
            </a:r>
            <a:r>
              <a:rPr lang="en-GB" sz="2300" dirty="0">
                <a:solidFill>
                  <a:srgbClr val="000000"/>
                </a:solidFill>
              </a:rPr>
              <a:t> </a:t>
            </a:r>
            <a:r>
              <a:rPr lang="en-GB" sz="2300" dirty="0" err="1">
                <a:solidFill>
                  <a:srgbClr val="000000"/>
                </a:solidFill>
              </a:rPr>
              <a:t>perthynas</a:t>
            </a:r>
            <a:r>
              <a:rPr lang="en-GB" sz="2300" dirty="0">
                <a:solidFill>
                  <a:srgbClr val="000000"/>
                </a:solidFill>
              </a:rPr>
              <a:t> </a:t>
            </a:r>
            <a:r>
              <a:rPr lang="en-GB" sz="2300" dirty="0" err="1">
                <a:solidFill>
                  <a:srgbClr val="000000"/>
                </a:solidFill>
              </a:rPr>
              <a:t>â</a:t>
            </a:r>
            <a:r>
              <a:rPr lang="en-GB" sz="2300" dirty="0">
                <a:solidFill>
                  <a:srgbClr val="000000"/>
                </a:solidFill>
              </a:rPr>
              <a:t> … </a:t>
            </a:r>
            <a:r>
              <a:rPr lang="en-GB" sz="2300" dirty="0" err="1">
                <a:solidFill>
                  <a:srgbClr val="000000"/>
                </a:solidFill>
              </a:rPr>
              <a:t>yn</a:t>
            </a:r>
            <a:r>
              <a:rPr lang="en-GB" sz="2300" dirty="0">
                <a:solidFill>
                  <a:srgbClr val="000000"/>
                </a:solidFill>
              </a:rPr>
              <a:t> </a:t>
            </a:r>
            <a:r>
              <a:rPr lang="en-GB" sz="2300" dirty="0" err="1">
                <a:solidFill>
                  <a:srgbClr val="000000"/>
                </a:solidFill>
              </a:rPr>
              <a:t>debyg</a:t>
            </a:r>
            <a:r>
              <a:rPr lang="en-GB" sz="2300" dirty="0">
                <a:solidFill>
                  <a:srgbClr val="000000"/>
                </a:solidFill>
              </a:rPr>
              <a:t> </a:t>
            </a:r>
            <a:r>
              <a:rPr lang="en-GB" sz="2300" dirty="0" err="1">
                <a:solidFill>
                  <a:srgbClr val="000000"/>
                </a:solidFill>
              </a:rPr>
              <a:t>i</a:t>
            </a:r>
            <a:r>
              <a:rPr lang="en-GB" sz="2300" dirty="0">
                <a:solidFill>
                  <a:srgbClr val="000000"/>
                </a:solidFill>
              </a:rPr>
              <a:t> …</a:t>
            </a:r>
          </a:p>
        </p:txBody>
      </p:sp>
      <p:sp>
        <p:nvSpPr>
          <p:cNvPr id="72708" name="Text Box 5"/>
          <p:cNvSpPr txBox="1">
            <a:spLocks noChangeArrowheads="1"/>
          </p:cNvSpPr>
          <p:nvPr/>
        </p:nvSpPr>
        <p:spPr bwMode="auto">
          <a:xfrm>
            <a:off x="4643438" y="571500"/>
            <a:ext cx="4249737" cy="469359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buFont typeface="Arial" charset="0"/>
              <a:buChar char="•"/>
            </a:pPr>
            <a:r>
              <a:rPr lang="en-GB" sz="2300" i="1" dirty="0"/>
              <a:t>Can it be compared to a previous critical incident, what happened at the time and what is now happening, what you now know and did not then, what you noticed or did not notice, what you questioned or did not question, realised or did not realise. </a:t>
            </a:r>
          </a:p>
          <a:p>
            <a:pPr>
              <a:buFont typeface="Arial" charset="0"/>
              <a:buChar char="•"/>
            </a:pPr>
            <a:r>
              <a:rPr lang="en-GB" sz="2300" i="1" dirty="0"/>
              <a:t>Did you learn because of, explained by, related to … due to similarity to … .</a:t>
            </a:r>
            <a:endParaRPr lang="en-GB" sz="2300" b="1" i="1" dirty="0">
              <a:solidFill>
                <a:srgbClr val="000000"/>
              </a:solidFill>
            </a:endParaRPr>
          </a:p>
        </p:txBody>
      </p:sp>
    </p:spTree>
    <p:extLst>
      <p:ext uri="{BB962C8B-B14F-4D97-AF65-F5344CB8AC3E}">
        <p14:creationId xmlns:p14="http://schemas.microsoft.com/office/powerpoint/2010/main" val="247706863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73731" name="Text Box 4"/>
          <p:cNvSpPr txBox="1">
            <a:spLocks noChangeArrowheads="1"/>
          </p:cNvSpPr>
          <p:nvPr/>
        </p:nvSpPr>
        <p:spPr bwMode="auto">
          <a:xfrm>
            <a:off x="357188" y="500063"/>
            <a:ext cx="4286250" cy="37861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a:solidFill>
                  <a:srgbClr val="000000"/>
                </a:solidFill>
              </a:rPr>
              <a:t>Yn flaenorol, Ar y pryd, I ddechrau, Wedyn, Yn hwyrach, Yn gyntaf.</a:t>
            </a:r>
          </a:p>
          <a:p>
            <a:endParaRPr lang="en-GB" sz="2400">
              <a:solidFill>
                <a:srgbClr val="000000"/>
              </a:solidFill>
            </a:endParaRPr>
          </a:p>
          <a:p>
            <a:r>
              <a:rPr lang="en-GB" sz="2400">
                <a:solidFill>
                  <a:srgbClr val="000000"/>
                </a:solidFill>
              </a:rPr>
              <a:t>Meddwl (heb feddwl)</a:t>
            </a:r>
          </a:p>
          <a:p>
            <a:r>
              <a:rPr lang="en-GB" sz="2400">
                <a:solidFill>
                  <a:srgbClr val="000000"/>
                </a:solidFill>
              </a:rPr>
              <a:t>Teimlo (heb deimlo)</a:t>
            </a:r>
          </a:p>
          <a:p>
            <a:r>
              <a:rPr lang="en-GB" sz="2400">
                <a:solidFill>
                  <a:srgbClr val="000000"/>
                </a:solidFill>
              </a:rPr>
              <a:t>Gwybod (heb wybod)</a:t>
            </a:r>
          </a:p>
          <a:p>
            <a:r>
              <a:rPr lang="en-GB" sz="2400">
                <a:solidFill>
                  <a:srgbClr val="000000"/>
                </a:solidFill>
              </a:rPr>
              <a:t>Sylwi (heb sylwi)</a:t>
            </a:r>
          </a:p>
          <a:p>
            <a:r>
              <a:rPr lang="en-GB" sz="2400">
                <a:solidFill>
                  <a:srgbClr val="000000"/>
                </a:solidFill>
              </a:rPr>
              <a:t>Cwestiynnu (heb gwestiynnu)</a:t>
            </a:r>
          </a:p>
          <a:p>
            <a:r>
              <a:rPr lang="en-GB" sz="2400">
                <a:solidFill>
                  <a:srgbClr val="000000"/>
                </a:solidFill>
              </a:rPr>
              <a:t>Sylweddoli (heb sylweddoli)</a:t>
            </a:r>
          </a:p>
        </p:txBody>
      </p:sp>
      <p:sp>
        <p:nvSpPr>
          <p:cNvPr id="73732" name="Text Box 5"/>
          <p:cNvSpPr txBox="1">
            <a:spLocks noChangeArrowheads="1"/>
          </p:cNvSpPr>
          <p:nvPr/>
        </p:nvSpPr>
        <p:spPr bwMode="auto">
          <a:xfrm>
            <a:off x="4643438" y="498475"/>
            <a:ext cx="4249737" cy="41544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i="1" dirty="0"/>
              <a:t>Previously, </a:t>
            </a:r>
            <a:r>
              <a:rPr lang="en-US" sz="2400" i="1" dirty="0"/>
              <a:t>At the time, Initially, Subsequently, Later</a:t>
            </a:r>
          </a:p>
          <a:p>
            <a:r>
              <a:rPr lang="en-US" sz="2400" i="1" dirty="0"/>
              <a:t>At first </a:t>
            </a:r>
          </a:p>
          <a:p>
            <a:endParaRPr lang="en-GB" sz="2400" i="1" dirty="0"/>
          </a:p>
          <a:p>
            <a:r>
              <a:rPr lang="en-GB" sz="2400" i="1" dirty="0"/>
              <a:t>Thought (did not think)... 	</a:t>
            </a:r>
          </a:p>
          <a:p>
            <a:r>
              <a:rPr lang="en-US" sz="2400" i="1" dirty="0"/>
              <a:t>Felt (did not feel)... 	</a:t>
            </a:r>
          </a:p>
          <a:p>
            <a:r>
              <a:rPr lang="en-US" sz="2400" i="1" dirty="0"/>
              <a:t>Knew (did not know)... 	</a:t>
            </a:r>
          </a:p>
          <a:p>
            <a:r>
              <a:rPr lang="en-US" sz="2400" i="1" dirty="0"/>
              <a:t>Noticed (did not notice)... 	</a:t>
            </a:r>
          </a:p>
          <a:p>
            <a:r>
              <a:rPr lang="en-US" sz="2400" i="1" dirty="0"/>
              <a:t>Questioned (did not question)... 	</a:t>
            </a:r>
          </a:p>
          <a:p>
            <a:r>
              <a:rPr lang="en-US" sz="2400" i="1" dirty="0" err="1"/>
              <a:t>Realised</a:t>
            </a:r>
            <a:r>
              <a:rPr lang="en-US" sz="2400" i="1" dirty="0"/>
              <a:t> (did not </a:t>
            </a:r>
            <a:r>
              <a:rPr lang="en-US" sz="2400" i="1" dirty="0" err="1"/>
              <a:t>realise</a:t>
            </a:r>
            <a:r>
              <a:rPr lang="en-US" sz="2400" i="1" dirty="0"/>
              <a:t>).</a:t>
            </a:r>
            <a:endParaRPr lang="en-GB" sz="2400" b="1" i="1" dirty="0">
              <a:solidFill>
                <a:srgbClr val="000000"/>
              </a:solidFill>
            </a:endParaRPr>
          </a:p>
        </p:txBody>
      </p:sp>
    </p:spTree>
    <p:extLst>
      <p:ext uri="{BB962C8B-B14F-4D97-AF65-F5344CB8AC3E}">
        <p14:creationId xmlns:p14="http://schemas.microsoft.com/office/powerpoint/2010/main" val="386181253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spcBef>
                <a:spcPct val="50000"/>
              </a:spcBef>
            </a:pPr>
            <a:endParaRPr lang="cy-GB" sz="2400">
              <a:solidFill>
                <a:srgbClr val="000000"/>
              </a:solidFill>
              <a:latin typeface="Times New Roman" charset="0"/>
            </a:endParaRPr>
          </a:p>
        </p:txBody>
      </p:sp>
      <p:sp>
        <p:nvSpPr>
          <p:cNvPr id="74755" name="Text Box 4"/>
          <p:cNvSpPr txBox="1">
            <a:spLocks noChangeArrowheads="1"/>
          </p:cNvSpPr>
          <p:nvPr/>
        </p:nvSpPr>
        <p:spPr bwMode="auto">
          <a:xfrm>
            <a:off x="357188" y="500063"/>
            <a:ext cx="4286250" cy="56323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b="1" dirty="0" err="1" smtClean="0">
                <a:solidFill>
                  <a:srgbClr val="FF0000"/>
                </a:solidFill>
              </a:rPr>
              <a:t>Deilliant</a:t>
            </a:r>
            <a:endParaRPr lang="en-GB" sz="2400" b="1" dirty="0">
              <a:solidFill>
                <a:srgbClr val="FF0000"/>
              </a:solidFill>
            </a:endParaRPr>
          </a:p>
          <a:p>
            <a:r>
              <a:rPr lang="en-GB" sz="2400" dirty="0" err="1"/>
              <a:t>Wedi</a:t>
            </a:r>
            <a:r>
              <a:rPr lang="en-GB" sz="2400" dirty="0"/>
              <a:t> </a:t>
            </a:r>
            <a:r>
              <a:rPr lang="en-GB" sz="2400" dirty="0" err="1"/>
              <a:t>darllen</a:t>
            </a:r>
            <a:r>
              <a:rPr lang="en-GB" sz="2400" dirty="0"/>
              <a:t>, </a:t>
            </a:r>
            <a:r>
              <a:rPr lang="en-GB" sz="2400" dirty="0" err="1"/>
              <a:t>profi</a:t>
            </a:r>
            <a:r>
              <a:rPr lang="en-GB" sz="2400" dirty="0"/>
              <a:t>, </a:t>
            </a:r>
            <a:r>
              <a:rPr lang="en-GB" sz="2400" dirty="0" err="1"/>
              <a:t>cymhwyso</a:t>
            </a:r>
            <a:r>
              <a:rPr lang="en-GB" sz="2400" dirty="0"/>
              <a:t>, </a:t>
            </a:r>
            <a:r>
              <a:rPr lang="en-GB" sz="2400" dirty="0" err="1"/>
              <a:t>trafod</a:t>
            </a:r>
            <a:r>
              <a:rPr lang="en-GB" sz="2400" dirty="0"/>
              <a:t>, </a:t>
            </a:r>
            <a:r>
              <a:rPr lang="en-GB" sz="2400" dirty="0" err="1"/>
              <a:t>dadansoddi</a:t>
            </a:r>
            <a:r>
              <a:rPr lang="en-GB" sz="2400" dirty="0"/>
              <a:t>, </a:t>
            </a:r>
            <a:r>
              <a:rPr lang="en-GB" sz="2400" dirty="0" err="1"/>
              <a:t>dysgu</a:t>
            </a:r>
            <a:r>
              <a:rPr lang="en-GB" sz="2400" dirty="0"/>
              <a:t> …</a:t>
            </a:r>
          </a:p>
          <a:p>
            <a:endParaRPr lang="en-GB" sz="2400" dirty="0"/>
          </a:p>
          <a:p>
            <a:r>
              <a:rPr lang="en-GB" sz="2400" dirty="0" err="1"/>
              <a:t>Rwyf</a:t>
            </a:r>
            <a:r>
              <a:rPr lang="en-GB" sz="2400" dirty="0"/>
              <a:t> </a:t>
            </a:r>
            <a:r>
              <a:rPr lang="en-GB" sz="2400" dirty="0" err="1"/>
              <a:t>nawr</a:t>
            </a:r>
            <a:r>
              <a:rPr lang="en-GB" sz="2400" dirty="0"/>
              <a:t> </a:t>
            </a:r>
            <a:r>
              <a:rPr lang="en-GB" sz="2400" dirty="0" err="1"/>
              <a:t>yn</a:t>
            </a:r>
            <a:endParaRPr lang="en-GB" sz="2400" dirty="0"/>
          </a:p>
          <a:p>
            <a:r>
              <a:rPr lang="en-GB" sz="2400" dirty="0" err="1"/>
              <a:t>teimlo</a:t>
            </a:r>
            <a:r>
              <a:rPr lang="en-GB" sz="2400" dirty="0"/>
              <a:t> … </a:t>
            </a:r>
            <a:r>
              <a:rPr lang="en-GB" sz="2400" dirty="0" err="1"/>
              <a:t>meddwl</a:t>
            </a:r>
            <a:r>
              <a:rPr lang="en-GB" sz="2400" dirty="0"/>
              <a:t> … </a:t>
            </a:r>
            <a:r>
              <a:rPr lang="en-GB" sz="2400" dirty="0" err="1"/>
              <a:t>sylweddoli</a:t>
            </a:r>
            <a:r>
              <a:rPr lang="en-GB" sz="2400" dirty="0"/>
              <a:t> … </a:t>
            </a:r>
            <a:r>
              <a:rPr lang="en-GB" sz="2400" dirty="0" err="1"/>
              <a:t>synnu</a:t>
            </a:r>
            <a:r>
              <a:rPr lang="en-GB" sz="2400" dirty="0"/>
              <a:t> … </a:t>
            </a:r>
            <a:r>
              <a:rPr lang="en-GB" sz="2400" dirty="0" err="1"/>
              <a:t>cwestiynnau</a:t>
            </a:r>
            <a:r>
              <a:rPr lang="en-GB" sz="2400" dirty="0"/>
              <a:t> … </a:t>
            </a:r>
            <a:r>
              <a:rPr lang="en-GB" sz="2400" dirty="0" err="1"/>
              <a:t>gwybod</a:t>
            </a:r>
            <a:r>
              <a:rPr lang="en-GB" sz="2400" dirty="0"/>
              <a:t> </a:t>
            </a:r>
          </a:p>
          <a:p>
            <a:endParaRPr lang="en-GB" sz="2400" dirty="0"/>
          </a:p>
          <a:p>
            <a:r>
              <a:rPr lang="en-GB" sz="2400" dirty="0" err="1"/>
              <a:t>Yn</a:t>
            </a:r>
            <a:r>
              <a:rPr lang="en-GB" sz="2400" dirty="0"/>
              <a:t> </a:t>
            </a:r>
            <a:r>
              <a:rPr lang="en-GB" sz="2400" dirty="0" err="1"/>
              <a:t>ychwanegol</a:t>
            </a:r>
            <a:r>
              <a:rPr lang="en-GB" sz="2400" dirty="0"/>
              <a:t> </a:t>
            </a:r>
          </a:p>
          <a:p>
            <a:r>
              <a:rPr lang="en-GB" sz="2400" dirty="0" err="1"/>
              <a:t>Heblaw</a:t>
            </a:r>
            <a:r>
              <a:rPr lang="en-GB" sz="2400" dirty="0"/>
              <a:t> </a:t>
            </a:r>
            <a:r>
              <a:rPr lang="en-GB" sz="2400" dirty="0" err="1"/>
              <a:t>hynny</a:t>
            </a:r>
            <a:endParaRPr lang="en-GB" sz="2400" dirty="0"/>
          </a:p>
          <a:p>
            <a:r>
              <a:rPr lang="en-GB" sz="2400" dirty="0" err="1"/>
              <a:t>Yn</a:t>
            </a:r>
            <a:r>
              <a:rPr lang="en-GB" sz="2400" dirty="0"/>
              <a:t> </a:t>
            </a:r>
            <a:r>
              <a:rPr lang="en-GB" sz="2400" dirty="0" err="1"/>
              <a:t>fwyaf</a:t>
            </a:r>
            <a:r>
              <a:rPr lang="en-GB" sz="2400" dirty="0"/>
              <a:t> </a:t>
            </a:r>
            <a:r>
              <a:rPr lang="en-GB" sz="2400" dirty="0" err="1"/>
              <a:t>pwysig</a:t>
            </a:r>
            <a:endParaRPr lang="en-GB" sz="2400" dirty="0"/>
          </a:p>
          <a:p>
            <a:endParaRPr lang="en-GB" sz="2400" dirty="0">
              <a:solidFill>
                <a:srgbClr val="000000"/>
              </a:solidFill>
            </a:endParaRPr>
          </a:p>
          <a:p>
            <a:endParaRPr lang="en-GB" sz="2400" dirty="0">
              <a:solidFill>
                <a:srgbClr val="000000"/>
              </a:solidFill>
            </a:endParaRPr>
          </a:p>
        </p:txBody>
      </p:sp>
      <p:sp>
        <p:nvSpPr>
          <p:cNvPr id="74756" name="Text Box 5"/>
          <p:cNvSpPr txBox="1">
            <a:spLocks noChangeArrowheads="1"/>
          </p:cNvSpPr>
          <p:nvPr/>
        </p:nvSpPr>
        <p:spPr bwMode="auto">
          <a:xfrm>
            <a:off x="4643438" y="571500"/>
            <a:ext cx="4249737" cy="48936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sz="2400" b="1" smtClean="0">
                <a:solidFill>
                  <a:srgbClr val="FF0000"/>
                </a:solidFill>
              </a:rPr>
              <a:t>Outcome</a:t>
            </a:r>
            <a:endParaRPr lang="en-GB" sz="2400" b="1">
              <a:solidFill>
                <a:srgbClr val="FF0000"/>
              </a:solidFill>
            </a:endParaRPr>
          </a:p>
          <a:p>
            <a:r>
              <a:rPr lang="en-GB" sz="2400" dirty="0"/>
              <a:t>Having read, experienced,</a:t>
            </a:r>
          </a:p>
          <a:p>
            <a:r>
              <a:rPr lang="en-GB" sz="2400" dirty="0"/>
              <a:t>applied, discussed, analysed, learned ..</a:t>
            </a:r>
          </a:p>
          <a:p>
            <a:endParaRPr lang="en-GB" sz="2400" dirty="0"/>
          </a:p>
          <a:p>
            <a:r>
              <a:rPr lang="en-GB" sz="2400" dirty="0"/>
              <a:t>I now </a:t>
            </a:r>
          </a:p>
          <a:p>
            <a:r>
              <a:rPr lang="en-GB" sz="2400" dirty="0"/>
              <a:t>feel… 	think… realise… wonder… question… know… 	</a:t>
            </a:r>
          </a:p>
          <a:p>
            <a:r>
              <a:rPr lang="en-GB" sz="2400" dirty="0"/>
              <a:t>Additionally</a:t>
            </a:r>
          </a:p>
          <a:p>
            <a:r>
              <a:rPr lang="en-US" sz="2400" dirty="0"/>
              <a:t>Furthermore 	</a:t>
            </a:r>
          </a:p>
          <a:p>
            <a:r>
              <a:rPr lang="en-GB" sz="2400" dirty="0"/>
              <a:t>Most importantly		</a:t>
            </a:r>
          </a:p>
          <a:p>
            <a:endParaRPr lang="en-GB" sz="2400" b="1" dirty="0">
              <a:solidFill>
                <a:srgbClr val="FF0000"/>
              </a:solidFill>
            </a:endParaRPr>
          </a:p>
        </p:txBody>
      </p:sp>
    </p:spTree>
    <p:extLst>
      <p:ext uri="{BB962C8B-B14F-4D97-AF65-F5344CB8AC3E}">
        <p14:creationId xmlns:p14="http://schemas.microsoft.com/office/powerpoint/2010/main" val="233847086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776864" cy="3785652"/>
          </a:xfrm>
          <a:prstGeom prst="rect">
            <a:avLst/>
          </a:prstGeom>
          <a:noFill/>
        </p:spPr>
        <p:txBody>
          <a:bodyPr wrap="square" rtlCol="0">
            <a:spAutoFit/>
          </a:bodyPr>
          <a:lstStyle/>
          <a:p>
            <a:pPr algn="ctr"/>
            <a:r>
              <a:rPr lang="en-GB" sz="4800" b="1" dirty="0" err="1">
                <a:solidFill>
                  <a:srgbClr val="FFFFFF"/>
                </a:solidFill>
                <a:ea typeface="+mj-ea"/>
                <a:cs typeface="+mj-cs"/>
              </a:rPr>
              <a:t>Llên-ladrad</a:t>
            </a:r>
            <a:r>
              <a:rPr lang="en-GB" sz="4800" b="1" dirty="0">
                <a:solidFill>
                  <a:srgbClr val="FFFFFF"/>
                </a:solidFill>
                <a:ea typeface="+mj-ea"/>
                <a:cs typeface="+mj-cs"/>
              </a:rPr>
              <a:t> a </a:t>
            </a:r>
            <a:r>
              <a:rPr lang="en-GB" sz="4800" b="1" dirty="0" err="1" smtClean="0">
                <a:solidFill>
                  <a:srgbClr val="FFFFFF"/>
                </a:solidFill>
                <a:ea typeface="+mj-ea"/>
                <a:cs typeface="+mj-cs"/>
              </a:rPr>
              <a:t>Chyfeirnodi</a:t>
            </a:r>
            <a:endParaRPr lang="en-GB" sz="4800" b="1" dirty="0">
              <a:solidFill>
                <a:srgbClr val="FFFFFF"/>
              </a:solidFill>
              <a:ea typeface="+mj-ea"/>
              <a:cs typeface="+mj-cs"/>
            </a:endParaRPr>
          </a:p>
          <a:p>
            <a:pPr algn="ctr"/>
            <a:endParaRPr lang="en-GB" sz="4800" b="1" dirty="0" smtClean="0">
              <a:solidFill>
                <a:srgbClr val="FFFFFF"/>
              </a:solidFill>
              <a:ea typeface="+mj-ea"/>
              <a:cs typeface="+mj-cs"/>
            </a:endParaRPr>
          </a:p>
          <a:p>
            <a:pPr algn="ctr"/>
            <a:r>
              <a:rPr lang="en-GB" sz="4800" b="1" i="1" dirty="0" smtClean="0">
                <a:solidFill>
                  <a:srgbClr val="FFFFFF"/>
                </a:solidFill>
                <a:ea typeface="+mj-ea"/>
                <a:cs typeface="+mj-cs"/>
              </a:rPr>
              <a:t>Plagiarism </a:t>
            </a:r>
            <a:r>
              <a:rPr lang="en-GB" sz="4800" b="1" i="1" dirty="0">
                <a:solidFill>
                  <a:srgbClr val="FFFFFF"/>
                </a:solidFill>
                <a:ea typeface="+mj-ea"/>
                <a:cs typeface="+mj-cs"/>
              </a:rPr>
              <a:t>and Referencing</a:t>
            </a:r>
            <a:r>
              <a:rPr lang="en-GB" sz="4800" b="1" dirty="0">
                <a:solidFill>
                  <a:srgbClr val="FFFFFF"/>
                </a:solidFill>
                <a:ea typeface="+mj-ea"/>
                <a:cs typeface="+mj-cs"/>
              </a:rPr>
              <a:t/>
            </a:r>
            <a:br>
              <a:rPr lang="en-GB" sz="4800" b="1" dirty="0">
                <a:solidFill>
                  <a:srgbClr val="FFFFFF"/>
                </a:solidFill>
                <a:ea typeface="+mj-ea"/>
                <a:cs typeface="+mj-cs"/>
              </a:rPr>
            </a:br>
            <a:r>
              <a:rPr lang="en-GB" sz="4800" b="1" dirty="0">
                <a:solidFill>
                  <a:srgbClr val="FFFFFF"/>
                </a:solidFill>
                <a:ea typeface="+mj-ea"/>
                <a:cs typeface="+mj-cs"/>
              </a:rPr>
              <a:t/>
            </a:r>
            <a:br>
              <a:rPr lang="en-GB" sz="4800" b="1" dirty="0">
                <a:solidFill>
                  <a:srgbClr val="FFFFFF"/>
                </a:solidFill>
                <a:ea typeface="+mj-ea"/>
                <a:cs typeface="+mj-cs"/>
              </a:rPr>
            </a:br>
            <a:endParaRPr lang="en-GB" sz="4800" b="1" dirty="0">
              <a:solidFill>
                <a:srgbClr val="FFFFFF"/>
              </a:solidFill>
            </a:endParaRPr>
          </a:p>
        </p:txBody>
      </p:sp>
    </p:spTree>
    <p:extLst>
      <p:ext uri="{BB962C8B-B14F-4D97-AF65-F5344CB8AC3E}">
        <p14:creationId xmlns:p14="http://schemas.microsoft.com/office/powerpoint/2010/main" val="364586194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476672"/>
            <a:ext cx="8064896" cy="369332"/>
          </a:xfrm>
          <a:prstGeom prst="rect">
            <a:avLst/>
          </a:prstGeom>
          <a:noFill/>
        </p:spPr>
        <p:txBody>
          <a:bodyPr wrap="square" rtlCol="0">
            <a:spAutoFit/>
          </a:bodyPr>
          <a:lstStyle/>
          <a:p>
            <a:endParaRPr lang="en-GB" dirty="0"/>
          </a:p>
        </p:txBody>
      </p:sp>
      <p:sp>
        <p:nvSpPr>
          <p:cNvPr id="5" name="TextBox 4"/>
          <p:cNvSpPr txBox="1"/>
          <p:nvPr/>
        </p:nvSpPr>
        <p:spPr>
          <a:xfrm>
            <a:off x="683568" y="634506"/>
            <a:ext cx="8064896" cy="5601533"/>
          </a:xfrm>
          <a:prstGeom prst="rect">
            <a:avLst/>
          </a:prstGeom>
          <a:noFill/>
        </p:spPr>
        <p:txBody>
          <a:bodyPr wrap="square" rtlCol="0">
            <a:spAutoFit/>
          </a:bodyPr>
          <a:lstStyle/>
          <a:p>
            <a:r>
              <a:rPr lang="en-GB" sz="3200" dirty="0" err="1" smtClean="0">
                <a:solidFill>
                  <a:prstClr val="black"/>
                </a:solidFill>
                <a:ea typeface="+mj-ea"/>
                <a:cs typeface="+mj-cs"/>
              </a:rPr>
              <a:t>Diffiniad</a:t>
            </a:r>
            <a:r>
              <a:rPr lang="en-GB" sz="3200" dirty="0" smtClean="0">
                <a:solidFill>
                  <a:prstClr val="black"/>
                </a:solidFill>
                <a:ea typeface="+mj-ea"/>
                <a:cs typeface="+mj-cs"/>
              </a:rPr>
              <a:t> o </a:t>
            </a:r>
            <a:r>
              <a:rPr lang="en-GB" sz="3200" dirty="0" err="1" smtClean="0">
                <a:solidFill>
                  <a:prstClr val="black"/>
                </a:solidFill>
                <a:ea typeface="+mj-ea"/>
                <a:cs typeface="+mj-cs"/>
              </a:rPr>
              <a:t>Lên</a:t>
            </a:r>
            <a:r>
              <a:rPr lang="en-GB" sz="3200" dirty="0" smtClean="0">
                <a:solidFill>
                  <a:prstClr val="black"/>
                </a:solidFill>
                <a:ea typeface="+mj-ea"/>
                <a:cs typeface="+mj-cs"/>
              </a:rPr>
              <a:t> </a:t>
            </a:r>
            <a:r>
              <a:rPr lang="en-GB" sz="3200" dirty="0" err="1" smtClean="0">
                <a:solidFill>
                  <a:prstClr val="black"/>
                </a:solidFill>
                <a:ea typeface="+mj-ea"/>
                <a:cs typeface="+mj-cs"/>
              </a:rPr>
              <a:t>ladrad</a:t>
            </a:r>
            <a:r>
              <a:rPr lang="en-GB" sz="3200" dirty="0" smtClean="0">
                <a:solidFill>
                  <a:prstClr val="black"/>
                </a:solidFill>
                <a:ea typeface="+mj-ea"/>
                <a:cs typeface="+mj-cs"/>
              </a:rPr>
              <a:t> </a:t>
            </a:r>
          </a:p>
          <a:p>
            <a:r>
              <a:rPr lang="en-GB" sz="3200" i="1" dirty="0" smtClean="0">
                <a:solidFill>
                  <a:prstClr val="black"/>
                </a:solidFill>
                <a:ea typeface="+mj-ea"/>
                <a:cs typeface="+mj-cs"/>
              </a:rPr>
              <a:t>Plagiarism defined</a:t>
            </a:r>
          </a:p>
          <a:p>
            <a:pPr algn="ctr"/>
            <a:endParaRPr lang="en-GB" sz="1000" i="1" dirty="0">
              <a:solidFill>
                <a:prstClr val="black"/>
              </a:solidFill>
              <a:ea typeface="+mj-ea"/>
              <a:cs typeface="+mj-cs"/>
            </a:endParaRPr>
          </a:p>
          <a:p>
            <a:pPr lvl="0"/>
            <a:r>
              <a:rPr lang="en-US" sz="3200" dirty="0">
                <a:solidFill>
                  <a:prstClr val="black"/>
                </a:solidFill>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r>
              <a:rPr lang="en-US" sz="3200" dirty="0" smtClean="0">
                <a:solidFill>
                  <a:prstClr val="black"/>
                </a:solidFill>
              </a:rPr>
              <a:t>".</a:t>
            </a:r>
          </a:p>
          <a:p>
            <a:pPr lvl="0"/>
            <a:r>
              <a:rPr lang="en-US" sz="2800" i="1" dirty="0" smtClean="0">
                <a:solidFill>
                  <a:prstClr val="black"/>
                </a:solidFill>
              </a:rPr>
              <a:t>Fishman</a:t>
            </a:r>
            <a:r>
              <a:rPr lang="en-US" sz="2800" i="1" dirty="0">
                <a:solidFill>
                  <a:prstClr val="black"/>
                </a:solidFill>
              </a:rPr>
              <a:t>, 2010</a:t>
            </a:r>
          </a:p>
          <a:p>
            <a:pPr algn="ctr"/>
            <a:endParaRPr lang="en-GB" sz="3200" i="1" dirty="0"/>
          </a:p>
        </p:txBody>
      </p:sp>
    </p:spTree>
    <p:extLst>
      <p:ext uri="{BB962C8B-B14F-4D97-AF65-F5344CB8AC3E}">
        <p14:creationId xmlns:p14="http://schemas.microsoft.com/office/powerpoint/2010/main" val="395946668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576" y="548680"/>
            <a:ext cx="7776864" cy="4622804"/>
          </a:xfrm>
          <a:prstGeom prst="rect">
            <a:avLst/>
          </a:prstGeom>
          <a:noFill/>
        </p:spPr>
        <p:txBody>
          <a:bodyPr wrap="square" rtlCol="0">
            <a:spAutoFit/>
          </a:bodyPr>
          <a:lstStyle/>
          <a:p>
            <a:r>
              <a:rPr lang="en-GB" sz="3200" dirty="0" err="1" smtClean="0">
                <a:solidFill>
                  <a:prstClr val="black"/>
                </a:solidFill>
                <a:ea typeface="+mj-ea"/>
                <a:cs typeface="+mj-cs"/>
              </a:rPr>
              <a:t>Sut</a:t>
            </a:r>
            <a:r>
              <a:rPr lang="en-GB" sz="3200" dirty="0" smtClean="0">
                <a:solidFill>
                  <a:prstClr val="black"/>
                </a:solidFill>
                <a:ea typeface="+mj-ea"/>
                <a:cs typeface="+mj-cs"/>
              </a:rPr>
              <a:t> </a:t>
            </a:r>
            <a:r>
              <a:rPr lang="en-GB" sz="3200" dirty="0" err="1" smtClean="0">
                <a:solidFill>
                  <a:prstClr val="black"/>
                </a:solidFill>
                <a:ea typeface="+mj-ea"/>
                <a:cs typeface="+mj-cs"/>
              </a:rPr>
              <a:t>ddylid</a:t>
            </a:r>
            <a:r>
              <a:rPr lang="en-GB" sz="3200" dirty="0" smtClean="0">
                <a:solidFill>
                  <a:prstClr val="black"/>
                </a:solidFill>
                <a:ea typeface="+mj-ea"/>
                <a:cs typeface="+mj-cs"/>
              </a:rPr>
              <a:t> </a:t>
            </a:r>
            <a:r>
              <a:rPr lang="en-GB" sz="3200" dirty="0" err="1" smtClean="0">
                <a:solidFill>
                  <a:prstClr val="black"/>
                </a:solidFill>
                <a:ea typeface="+mj-ea"/>
                <a:cs typeface="+mj-cs"/>
              </a:rPr>
              <a:t>cyfeirnodi</a:t>
            </a:r>
            <a:r>
              <a:rPr lang="en-GB" sz="3200" dirty="0" smtClean="0">
                <a:solidFill>
                  <a:prstClr val="black"/>
                </a:solidFill>
                <a:ea typeface="+mj-ea"/>
                <a:cs typeface="+mj-cs"/>
              </a:rPr>
              <a:t>?</a:t>
            </a:r>
          </a:p>
          <a:p>
            <a:r>
              <a:rPr lang="en-GB" sz="3200" i="1" dirty="0" smtClean="0">
                <a:solidFill>
                  <a:prstClr val="black"/>
                </a:solidFill>
                <a:ea typeface="+mj-ea"/>
                <a:cs typeface="+mj-cs"/>
              </a:rPr>
              <a:t>So </a:t>
            </a:r>
            <a:r>
              <a:rPr lang="en-GB" sz="3200" i="1" dirty="0">
                <a:solidFill>
                  <a:prstClr val="black"/>
                </a:solidFill>
                <a:ea typeface="+mj-ea"/>
                <a:cs typeface="+mj-cs"/>
              </a:rPr>
              <a:t>how should I cite this</a:t>
            </a:r>
            <a:r>
              <a:rPr lang="en-GB" sz="3200" i="1" dirty="0" smtClean="0">
                <a:solidFill>
                  <a:prstClr val="black"/>
                </a:solidFill>
                <a:ea typeface="+mj-ea"/>
                <a:cs typeface="+mj-cs"/>
              </a:rPr>
              <a:t>?</a:t>
            </a:r>
          </a:p>
          <a:p>
            <a:endParaRPr lang="en-GB" sz="3200" dirty="0">
              <a:solidFill>
                <a:prstClr val="black"/>
              </a:solidFill>
              <a:ea typeface="+mj-ea"/>
              <a:cs typeface="+mj-cs"/>
            </a:endParaRPr>
          </a:p>
          <a:p>
            <a:pPr lvl="0">
              <a:spcBef>
                <a:spcPct val="20000"/>
              </a:spcBef>
            </a:pPr>
            <a:r>
              <a:rPr lang="en-GB" sz="3200" dirty="0">
                <a:solidFill>
                  <a:prstClr val="black"/>
                </a:solidFill>
              </a:rPr>
              <a:t>Fishman, T. (2010) </a:t>
            </a:r>
            <a:r>
              <a:rPr lang="en-GB" sz="3200" i="1" dirty="0" err="1" smtClean="0">
                <a:solidFill>
                  <a:srgbClr val="FF0000"/>
                </a:solidFill>
              </a:rPr>
              <a:t>dyfynwyd</a:t>
            </a:r>
            <a:r>
              <a:rPr lang="en-GB" sz="3200" i="1" dirty="0" smtClean="0">
                <a:solidFill>
                  <a:srgbClr val="FF0000"/>
                </a:solidFill>
              </a:rPr>
              <a:t> </a:t>
            </a:r>
            <a:r>
              <a:rPr lang="en-GB" sz="3200" i="1" dirty="0" err="1" smtClean="0">
                <a:solidFill>
                  <a:srgbClr val="FF0000"/>
                </a:solidFill>
              </a:rPr>
              <a:t>yn</a:t>
            </a:r>
            <a:r>
              <a:rPr lang="en-GB" sz="3200" i="1" dirty="0" smtClean="0">
                <a:solidFill>
                  <a:srgbClr val="FF0000"/>
                </a:solidFill>
              </a:rPr>
              <a:t> </a:t>
            </a:r>
            <a:r>
              <a:rPr lang="en-GB" sz="3200" dirty="0" smtClean="0">
                <a:solidFill>
                  <a:prstClr val="black"/>
                </a:solidFill>
              </a:rPr>
              <a:t>/ cited </a:t>
            </a:r>
            <a:r>
              <a:rPr lang="en-GB" sz="3200" dirty="0">
                <a:solidFill>
                  <a:prstClr val="black"/>
                </a:solidFill>
              </a:rPr>
              <a:t>in </a:t>
            </a:r>
            <a:r>
              <a:rPr lang="en-GB" sz="3200" dirty="0" err="1">
                <a:solidFill>
                  <a:prstClr val="black"/>
                </a:solidFill>
              </a:rPr>
              <a:t>Fearn</a:t>
            </a:r>
            <a:r>
              <a:rPr lang="en-GB" sz="3200" dirty="0">
                <a:solidFill>
                  <a:prstClr val="black"/>
                </a:solidFill>
              </a:rPr>
              <a:t>, H. ‘Is it plagiarism? Well it is rather difficult to say.’ </a:t>
            </a:r>
            <a:r>
              <a:rPr lang="en-GB" sz="3200" dirty="0" smtClean="0">
                <a:solidFill>
                  <a:prstClr val="black"/>
                </a:solidFill>
              </a:rPr>
              <a:t>[</a:t>
            </a:r>
            <a:r>
              <a:rPr lang="en-GB" sz="3200" i="1" dirty="0" err="1" smtClean="0">
                <a:solidFill>
                  <a:srgbClr val="FF0000"/>
                </a:solidFill>
              </a:rPr>
              <a:t>Ar</a:t>
            </a:r>
            <a:r>
              <a:rPr lang="en-GB" sz="3200" i="1" dirty="0" smtClean="0">
                <a:solidFill>
                  <a:srgbClr val="FF0000"/>
                </a:solidFill>
              </a:rPr>
              <a:t> </a:t>
            </a:r>
            <a:r>
              <a:rPr lang="en-GB" sz="3200" i="1" dirty="0" err="1" smtClean="0">
                <a:solidFill>
                  <a:srgbClr val="FF0000"/>
                </a:solidFill>
              </a:rPr>
              <a:t>lein</a:t>
            </a:r>
            <a:r>
              <a:rPr lang="en-GB" sz="3200" i="1" dirty="0" smtClean="0">
                <a:solidFill>
                  <a:srgbClr val="FF0000"/>
                </a:solidFill>
              </a:rPr>
              <a:t> </a:t>
            </a:r>
            <a:r>
              <a:rPr lang="en-GB" sz="3200" dirty="0" smtClean="0">
                <a:solidFill>
                  <a:prstClr val="black"/>
                </a:solidFill>
              </a:rPr>
              <a:t>/ Online</a:t>
            </a:r>
            <a:r>
              <a:rPr lang="en-GB" sz="3200" dirty="0">
                <a:solidFill>
                  <a:prstClr val="black"/>
                </a:solidFill>
              </a:rPr>
              <a:t>], Available: http://www.timeshighereducation.co.uk/412292.article </a:t>
            </a:r>
            <a:r>
              <a:rPr lang="en-GB" sz="3200" dirty="0" smtClean="0">
                <a:solidFill>
                  <a:prstClr val="black"/>
                </a:solidFill>
              </a:rPr>
              <a:t>[</a:t>
            </a:r>
            <a:r>
              <a:rPr lang="en-GB" sz="3200" i="1" dirty="0" smtClean="0">
                <a:solidFill>
                  <a:srgbClr val="FF0000"/>
                </a:solidFill>
              </a:rPr>
              <a:t>29 </a:t>
            </a:r>
            <a:r>
              <a:rPr lang="en-GB" sz="3200" i="1" dirty="0" err="1" smtClean="0">
                <a:solidFill>
                  <a:srgbClr val="FF0000"/>
                </a:solidFill>
              </a:rPr>
              <a:t>Ebrill</a:t>
            </a:r>
            <a:r>
              <a:rPr lang="en-GB" sz="3200" i="1" dirty="0" smtClean="0">
                <a:solidFill>
                  <a:srgbClr val="FF0000"/>
                </a:solidFill>
              </a:rPr>
              <a:t> 2013 </a:t>
            </a:r>
            <a:r>
              <a:rPr lang="en-GB" sz="3200" dirty="0" smtClean="0">
                <a:solidFill>
                  <a:prstClr val="black"/>
                </a:solidFill>
              </a:rPr>
              <a:t>/ 29 </a:t>
            </a:r>
            <a:r>
              <a:rPr lang="en-GB" sz="3200" dirty="0">
                <a:solidFill>
                  <a:prstClr val="black"/>
                </a:solidFill>
              </a:rPr>
              <a:t>April 2013]</a:t>
            </a:r>
            <a:endParaRPr lang="en-US" sz="3200" dirty="0">
              <a:solidFill>
                <a:prstClr val="black"/>
              </a:solidFill>
            </a:endParaRPr>
          </a:p>
          <a:p>
            <a:endParaRPr lang="en-GB" sz="3200" dirty="0"/>
          </a:p>
        </p:txBody>
      </p:sp>
    </p:spTree>
    <p:extLst>
      <p:ext uri="{BB962C8B-B14F-4D97-AF65-F5344CB8AC3E}">
        <p14:creationId xmlns:p14="http://schemas.microsoft.com/office/powerpoint/2010/main" val="65691449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264" y="2553607"/>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err="1" smtClean="0">
                <a:solidFill>
                  <a:schemeClr val="tx1"/>
                </a:solidFill>
              </a:rPr>
              <a:t>Camymddygiad</a:t>
            </a:r>
            <a:r>
              <a:rPr lang="en-GB" dirty="0" smtClean="0">
                <a:solidFill>
                  <a:schemeClr val="tx1"/>
                </a:solidFill>
              </a:rPr>
              <a:t> / </a:t>
            </a:r>
            <a:r>
              <a:rPr lang="en-GB" i="1" dirty="0" smtClean="0">
                <a:solidFill>
                  <a:schemeClr val="tx1"/>
                </a:solidFill>
              </a:rPr>
              <a:t>Misconduct</a:t>
            </a:r>
            <a:endParaRPr lang="en-US" i="1" dirty="0">
              <a:solidFill>
                <a:schemeClr val="tx1"/>
              </a:solidFill>
            </a:endParaRPr>
          </a:p>
        </p:txBody>
      </p:sp>
      <p:sp>
        <p:nvSpPr>
          <p:cNvPr id="7" name="Rectangle 6"/>
          <p:cNvSpPr/>
          <p:nvPr/>
        </p:nvSpPr>
        <p:spPr>
          <a:xfrm>
            <a:off x="4860032" y="3688595"/>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err="1" smtClean="0">
                <a:solidFill>
                  <a:schemeClr val="tx1"/>
                </a:solidFill>
              </a:rPr>
              <a:t>Camddefnydd</a:t>
            </a:r>
            <a:r>
              <a:rPr lang="en-GB" dirty="0" smtClean="0">
                <a:solidFill>
                  <a:schemeClr val="tx1"/>
                </a:solidFill>
              </a:rPr>
              <a:t> / </a:t>
            </a:r>
            <a:r>
              <a:rPr lang="en-GB" i="1" dirty="0" smtClean="0">
                <a:solidFill>
                  <a:schemeClr val="tx1"/>
                </a:solidFill>
              </a:rPr>
              <a:t>Misuse</a:t>
            </a:r>
            <a:endParaRPr lang="en-US" i="1" dirty="0">
              <a:solidFill>
                <a:schemeClr val="tx1"/>
              </a:solidFill>
            </a:endParaRPr>
          </a:p>
        </p:txBody>
      </p:sp>
      <p:sp>
        <p:nvSpPr>
          <p:cNvPr id="8" name="Rectangle 7"/>
          <p:cNvSpPr/>
          <p:nvPr/>
        </p:nvSpPr>
        <p:spPr>
          <a:xfrm>
            <a:off x="1654628" y="4469645"/>
            <a:ext cx="2197291"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err="1" smtClean="0">
                <a:solidFill>
                  <a:schemeClr val="tx1"/>
                </a:solidFill>
              </a:rPr>
              <a:t>Camddealltwlriaeth</a:t>
            </a:r>
            <a:r>
              <a:rPr lang="en-GB" dirty="0" smtClean="0">
                <a:solidFill>
                  <a:schemeClr val="tx1"/>
                </a:solidFill>
              </a:rPr>
              <a:t> / </a:t>
            </a:r>
            <a:r>
              <a:rPr lang="en-GB" i="1" dirty="0" smtClean="0">
                <a:solidFill>
                  <a:schemeClr val="tx1"/>
                </a:solidFill>
              </a:rPr>
              <a:t>Misunderstanding</a:t>
            </a:r>
            <a:endParaRPr lang="en-US" i="1" dirty="0">
              <a:solidFill>
                <a:schemeClr val="tx1"/>
              </a:solidFill>
            </a:endParaRPr>
          </a:p>
        </p:txBody>
      </p:sp>
      <p:sp>
        <p:nvSpPr>
          <p:cNvPr id="9" name="Rectangle 8"/>
          <p:cNvSpPr/>
          <p:nvPr/>
        </p:nvSpPr>
        <p:spPr>
          <a:xfrm>
            <a:off x="6156176" y="332656"/>
            <a:ext cx="2209800" cy="13391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err="1" smtClean="0">
                <a:solidFill>
                  <a:schemeClr val="tx1"/>
                </a:solidFill>
              </a:rPr>
              <a:t>Twyll</a:t>
            </a:r>
            <a:r>
              <a:rPr lang="en-GB" dirty="0" smtClean="0">
                <a:solidFill>
                  <a:schemeClr val="tx1"/>
                </a:solidFill>
              </a:rPr>
              <a:t> </a:t>
            </a:r>
            <a:r>
              <a:rPr lang="en-GB" dirty="0" err="1" smtClean="0">
                <a:solidFill>
                  <a:schemeClr val="tx1"/>
                </a:solidFill>
              </a:rPr>
              <a:t>bwriadol</a:t>
            </a:r>
            <a:r>
              <a:rPr lang="en-GB" dirty="0" smtClean="0">
                <a:solidFill>
                  <a:schemeClr val="tx1"/>
                </a:solidFill>
              </a:rPr>
              <a:t> – </a:t>
            </a:r>
            <a:r>
              <a:rPr lang="en-GB" dirty="0" err="1" smtClean="0">
                <a:solidFill>
                  <a:schemeClr val="tx1"/>
                </a:solidFill>
              </a:rPr>
              <a:t>bwriad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dwyllo</a:t>
            </a:r>
            <a:r>
              <a:rPr lang="en-GB" dirty="0" smtClean="0">
                <a:solidFill>
                  <a:schemeClr val="tx1"/>
                </a:solidFill>
              </a:rPr>
              <a:t> / </a:t>
            </a:r>
            <a:r>
              <a:rPr lang="en-GB" i="1" dirty="0" smtClean="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6347"/>
            <a:ext cx="2176264" cy="152724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err="1" smtClean="0">
                <a:solidFill>
                  <a:schemeClr val="tx1"/>
                </a:solidFill>
              </a:rPr>
              <a:t>Gwybod</a:t>
            </a:r>
            <a:r>
              <a:rPr lang="en-GB" dirty="0" smtClean="0">
                <a:solidFill>
                  <a:schemeClr val="tx1"/>
                </a:solidFill>
              </a:rPr>
              <a:t> y </a:t>
            </a:r>
            <a:r>
              <a:rPr lang="en-GB" dirty="0" err="1" smtClean="0">
                <a:solidFill>
                  <a:schemeClr val="tx1"/>
                </a:solidFill>
              </a:rPr>
              <a:t>rheolau</a:t>
            </a:r>
            <a:r>
              <a:rPr lang="en-GB" dirty="0" smtClean="0">
                <a:solidFill>
                  <a:schemeClr val="tx1"/>
                </a:solidFill>
              </a:rPr>
              <a:t> a </a:t>
            </a:r>
            <a:r>
              <a:rPr lang="en-GB" dirty="0" err="1" smtClean="0">
                <a:solidFill>
                  <a:schemeClr val="tx1"/>
                </a:solidFill>
              </a:rPr>
              <a:t>gwenud</a:t>
            </a:r>
            <a:r>
              <a:rPr lang="en-GB" dirty="0" smtClean="0">
                <a:solidFill>
                  <a:schemeClr val="tx1"/>
                </a:solidFill>
              </a:rPr>
              <a:t> </a:t>
            </a:r>
            <a:r>
              <a:rPr lang="en-GB" dirty="0" err="1" smtClean="0">
                <a:solidFill>
                  <a:schemeClr val="tx1"/>
                </a:solidFill>
              </a:rPr>
              <a:t>camgymeriad</a:t>
            </a:r>
            <a:r>
              <a:rPr lang="en-GB" dirty="0" smtClean="0">
                <a:solidFill>
                  <a:schemeClr val="tx1"/>
                </a:solidFill>
              </a:rPr>
              <a:t>. / </a:t>
            </a:r>
            <a:r>
              <a:rPr lang="en-GB" i="1" dirty="0" smtClean="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443"/>
            <a:ext cx="1981200" cy="16265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err="1" smtClean="0">
                <a:solidFill>
                  <a:schemeClr val="tx1"/>
                </a:solidFill>
              </a:rPr>
              <a:t>Ddim</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gwybod</a:t>
            </a:r>
            <a:r>
              <a:rPr lang="en-GB" dirty="0" smtClean="0">
                <a:solidFill>
                  <a:schemeClr val="tx1"/>
                </a:solidFill>
              </a:rPr>
              <a:t> y </a:t>
            </a:r>
            <a:r>
              <a:rPr lang="en-GB" dirty="0" err="1" smtClean="0">
                <a:solidFill>
                  <a:schemeClr val="tx1"/>
                </a:solidFill>
              </a:rPr>
              <a:t>rheolau</a:t>
            </a:r>
            <a:r>
              <a:rPr lang="en-GB" dirty="0" smtClean="0">
                <a:solidFill>
                  <a:schemeClr val="tx1"/>
                </a:solidFill>
              </a:rPr>
              <a:t> </a:t>
            </a:r>
            <a:r>
              <a:rPr lang="en-GB" dirty="0" err="1" smtClean="0">
                <a:solidFill>
                  <a:schemeClr val="tx1"/>
                </a:solidFill>
              </a:rPr>
              <a:t>a’u</a:t>
            </a:r>
            <a:r>
              <a:rPr lang="en-GB" dirty="0" smtClean="0">
                <a:solidFill>
                  <a:schemeClr val="tx1"/>
                </a:solidFill>
              </a:rPr>
              <a:t> </a:t>
            </a:r>
            <a:r>
              <a:rPr lang="en-GB" dirty="0" err="1" smtClean="0">
                <a:solidFill>
                  <a:schemeClr val="tx1"/>
                </a:solidFill>
              </a:rPr>
              <a:t>torri</a:t>
            </a:r>
            <a:r>
              <a:rPr lang="en-GB" dirty="0" smtClean="0">
                <a:solidFill>
                  <a:schemeClr val="tx1"/>
                </a:solidFill>
              </a:rPr>
              <a:t>. / </a:t>
            </a:r>
            <a:r>
              <a:rPr lang="en-GB" i="1" dirty="0" smtClean="0">
                <a:solidFill>
                  <a:schemeClr val="tx1"/>
                </a:solidFill>
              </a:rPr>
              <a:t>Doesn’t know the rules and breaks them</a:t>
            </a:r>
            <a:endParaRPr lang="en-US" i="1" dirty="0">
              <a:solidFill>
                <a:schemeClr val="tx1"/>
              </a:solidFill>
            </a:endParaRPr>
          </a:p>
        </p:txBody>
      </p:sp>
      <p:sp>
        <p:nvSpPr>
          <p:cNvPr id="4" name="TextBox 3"/>
          <p:cNvSpPr txBox="1"/>
          <p:nvPr/>
        </p:nvSpPr>
        <p:spPr>
          <a:xfrm>
            <a:off x="463632" y="188640"/>
            <a:ext cx="8299648" cy="1138773"/>
          </a:xfrm>
          <a:prstGeom prst="rect">
            <a:avLst/>
          </a:prstGeom>
          <a:noFill/>
        </p:spPr>
        <p:txBody>
          <a:bodyPr wrap="square" rtlCol="0">
            <a:spAutoFit/>
          </a:bodyPr>
          <a:lstStyle/>
          <a:p>
            <a:r>
              <a:rPr lang="en-GB" sz="3400" dirty="0" err="1" smtClean="0">
                <a:solidFill>
                  <a:prstClr val="black"/>
                </a:solidFill>
                <a:ea typeface="+mj-ea"/>
                <a:cs typeface="+mj-cs"/>
              </a:rPr>
              <a:t>Sbectrwm</a:t>
            </a:r>
            <a:r>
              <a:rPr lang="en-GB" sz="3400" dirty="0" smtClean="0">
                <a:solidFill>
                  <a:prstClr val="black"/>
                </a:solidFill>
                <a:ea typeface="+mj-ea"/>
                <a:cs typeface="+mj-cs"/>
              </a:rPr>
              <a:t> </a:t>
            </a:r>
            <a:r>
              <a:rPr lang="en-GB" sz="3400" dirty="0" err="1" smtClean="0">
                <a:solidFill>
                  <a:prstClr val="black"/>
                </a:solidFill>
                <a:ea typeface="+mj-ea"/>
                <a:cs typeface="+mj-cs"/>
              </a:rPr>
              <a:t>Llên-ladrad</a:t>
            </a:r>
            <a:endParaRPr lang="en-GB" sz="3400" dirty="0" smtClean="0">
              <a:solidFill>
                <a:prstClr val="black"/>
              </a:solidFill>
              <a:ea typeface="+mj-ea"/>
              <a:cs typeface="+mj-cs"/>
            </a:endParaRPr>
          </a:p>
          <a:p>
            <a:r>
              <a:rPr lang="en-GB" sz="3400" i="1" dirty="0" smtClean="0">
                <a:solidFill>
                  <a:prstClr val="black"/>
                </a:solidFill>
                <a:ea typeface="+mj-ea"/>
                <a:cs typeface="+mj-cs"/>
              </a:rPr>
              <a:t>A </a:t>
            </a:r>
            <a:r>
              <a:rPr lang="en-GB" sz="3400" i="1" dirty="0">
                <a:solidFill>
                  <a:prstClr val="black"/>
                </a:solidFill>
                <a:ea typeface="+mj-ea"/>
                <a:cs typeface="+mj-cs"/>
              </a:rPr>
              <a:t>spectrum of plagiarism</a:t>
            </a:r>
            <a:endParaRPr lang="en-GB" sz="3400" i="1" dirty="0"/>
          </a:p>
        </p:txBody>
      </p:sp>
      <p:cxnSp>
        <p:nvCxnSpPr>
          <p:cNvPr id="21" name="Straight Arrow Connector 20"/>
          <p:cNvCxnSpPr/>
          <p:nvPr/>
        </p:nvCxnSpPr>
        <p:spPr>
          <a:xfrm flipV="1">
            <a:off x="463632" y="1750431"/>
            <a:ext cx="8375568" cy="3234308"/>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720" y="1643399"/>
            <a:ext cx="2599696" cy="406142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080" y="1096307"/>
            <a:ext cx="2448272" cy="403244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375326"/>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548680"/>
            <a:ext cx="7992888" cy="1200329"/>
          </a:xfrm>
          <a:prstGeom prst="rect">
            <a:avLst/>
          </a:prstGeom>
          <a:noFill/>
        </p:spPr>
        <p:txBody>
          <a:bodyPr wrap="square" rtlCol="0">
            <a:spAutoFit/>
          </a:bodyPr>
          <a:lstStyle/>
          <a:p>
            <a:endParaRPr lang="en-GB" sz="3600" dirty="0">
              <a:solidFill>
                <a:prstClr val="black"/>
              </a:solidFill>
              <a:ea typeface="+mj-ea"/>
              <a:cs typeface="+mj-cs"/>
            </a:endParaRPr>
          </a:p>
          <a:p>
            <a:endParaRPr lang="en-GB" sz="3600" dirty="0"/>
          </a:p>
        </p:txBody>
      </p:sp>
      <p:sp>
        <p:nvSpPr>
          <p:cNvPr id="5" name="TextBox 4"/>
          <p:cNvSpPr txBox="1"/>
          <p:nvPr/>
        </p:nvSpPr>
        <p:spPr>
          <a:xfrm>
            <a:off x="179512" y="620688"/>
            <a:ext cx="4248472" cy="4708981"/>
          </a:xfrm>
          <a:prstGeom prst="rect">
            <a:avLst/>
          </a:prstGeom>
          <a:noFill/>
        </p:spPr>
        <p:txBody>
          <a:bodyPr wrap="square" rtlCol="0">
            <a:spAutoFit/>
          </a:bodyPr>
          <a:lstStyle/>
          <a:p>
            <a:r>
              <a:rPr lang="en-GB" sz="3200" cap="all" dirty="0" smtClean="0">
                <a:solidFill>
                  <a:prstClr val="black"/>
                </a:solidFill>
                <a:ea typeface="+mj-ea"/>
                <a:cs typeface="+mj-cs"/>
              </a:rPr>
              <a:t>R</a:t>
            </a:r>
            <a:r>
              <a:rPr lang="en-GB" sz="3200" dirty="0" smtClean="0">
                <a:solidFill>
                  <a:prstClr val="black"/>
                </a:solidFill>
                <a:ea typeface="+mj-ea"/>
                <a:cs typeface="+mj-cs"/>
              </a:rPr>
              <a:t>HAI ENGHREIFFTIAU</a:t>
            </a:r>
          </a:p>
          <a:p>
            <a:endParaRPr lang="en-GB" sz="2400" cap="all" dirty="0" smtClean="0">
              <a:solidFill>
                <a:prstClr val="black"/>
              </a:solidFill>
              <a:ea typeface="+mj-ea"/>
              <a:cs typeface="+mj-cs"/>
            </a:endParaRPr>
          </a:p>
          <a:p>
            <a:pPr marL="457200" indent="-457200">
              <a:buFont typeface="Arial" pitchFamily="34" charset="0"/>
              <a:buChar char="•"/>
            </a:pPr>
            <a:r>
              <a:rPr lang="en-GB" sz="2400" dirty="0" err="1" smtClean="0">
                <a:solidFill>
                  <a:prstClr val="black"/>
                </a:solidFill>
                <a:ea typeface="+mj-ea"/>
                <a:cs typeface="+mj-cs"/>
              </a:rPr>
              <a:t>Copïo</a:t>
            </a:r>
            <a:r>
              <a:rPr lang="en-GB" sz="2400" dirty="0" smtClean="0">
                <a:solidFill>
                  <a:prstClr val="black"/>
                </a:solidFill>
                <a:ea typeface="+mj-ea"/>
                <a:cs typeface="+mj-cs"/>
              </a:rPr>
              <a:t> </a:t>
            </a:r>
            <a:r>
              <a:rPr lang="en-GB" sz="2400" dirty="0" err="1" smtClean="0">
                <a:solidFill>
                  <a:prstClr val="black"/>
                </a:solidFill>
                <a:ea typeface="+mj-ea"/>
                <a:cs typeface="+mj-cs"/>
              </a:rPr>
              <a:t>heb</a:t>
            </a:r>
            <a:r>
              <a:rPr lang="en-GB" sz="2400" dirty="0" smtClean="0">
                <a:solidFill>
                  <a:prstClr val="black"/>
                </a:solidFill>
                <a:ea typeface="+mj-ea"/>
                <a:cs typeface="+mj-cs"/>
              </a:rPr>
              <a:t> </a:t>
            </a:r>
            <a:r>
              <a:rPr lang="en-GB" sz="2400" dirty="0" err="1" smtClean="0">
                <a:solidFill>
                  <a:prstClr val="black"/>
                </a:solidFill>
                <a:ea typeface="+mj-ea"/>
                <a:cs typeface="+mj-cs"/>
              </a:rPr>
              <a:t>ddangos</a:t>
            </a:r>
            <a:r>
              <a:rPr lang="en-GB" sz="2400" dirty="0" smtClean="0">
                <a:solidFill>
                  <a:prstClr val="black"/>
                </a:solidFill>
                <a:ea typeface="+mj-ea"/>
                <a:cs typeface="+mj-cs"/>
              </a:rPr>
              <a:t> </a:t>
            </a:r>
            <a:r>
              <a:rPr lang="en-GB" sz="2400" dirty="0" err="1" smtClean="0">
                <a:solidFill>
                  <a:prstClr val="black"/>
                </a:solidFill>
                <a:ea typeface="+mj-ea"/>
                <a:cs typeface="+mj-cs"/>
              </a:rPr>
              <a:t>mai</a:t>
            </a:r>
            <a:r>
              <a:rPr lang="en-GB" sz="2400" dirty="0" smtClean="0">
                <a:solidFill>
                  <a:prstClr val="black"/>
                </a:solidFill>
                <a:ea typeface="+mj-ea"/>
                <a:cs typeface="+mj-cs"/>
              </a:rPr>
              <a:t> </a:t>
            </a:r>
            <a:r>
              <a:rPr lang="en-GB" sz="2400" dirty="0" err="1" smtClean="0">
                <a:solidFill>
                  <a:prstClr val="black"/>
                </a:solidFill>
                <a:ea typeface="+mj-ea"/>
                <a:cs typeface="+mj-cs"/>
              </a:rPr>
              <a:t>copi</a:t>
            </a:r>
            <a:r>
              <a:rPr lang="en-GB" sz="2400" dirty="0" smtClean="0">
                <a:solidFill>
                  <a:prstClr val="black"/>
                </a:solidFill>
                <a:ea typeface="+mj-ea"/>
                <a:cs typeface="+mj-cs"/>
              </a:rPr>
              <a:t> </a:t>
            </a:r>
            <a:r>
              <a:rPr lang="en-GB" sz="2400" dirty="0" err="1" smtClean="0">
                <a:solidFill>
                  <a:prstClr val="black"/>
                </a:solidFill>
                <a:ea typeface="+mj-ea"/>
                <a:cs typeface="+mj-cs"/>
              </a:rPr>
              <a:t>yw</a:t>
            </a:r>
            <a:r>
              <a:rPr lang="en-GB" sz="2400" dirty="0" smtClean="0">
                <a:solidFill>
                  <a:prstClr val="black"/>
                </a:solidFill>
                <a:ea typeface="+mj-ea"/>
                <a:cs typeface="+mj-cs"/>
              </a:rPr>
              <a:t> e. </a:t>
            </a:r>
          </a:p>
          <a:p>
            <a:pPr marL="457200" indent="-457200">
              <a:buFont typeface="Arial" pitchFamily="34" charset="0"/>
              <a:buChar char="•"/>
            </a:pPr>
            <a:r>
              <a:rPr lang="en-GB" sz="2400" dirty="0" err="1" smtClean="0">
                <a:solidFill>
                  <a:prstClr val="black"/>
                </a:solidFill>
                <a:ea typeface="+mj-ea"/>
                <a:cs typeface="+mj-cs"/>
              </a:rPr>
              <a:t>Talu</a:t>
            </a:r>
            <a:r>
              <a:rPr lang="en-GB" sz="2400" dirty="0" smtClean="0">
                <a:solidFill>
                  <a:prstClr val="black"/>
                </a:solidFill>
                <a:ea typeface="+mj-ea"/>
                <a:cs typeface="+mj-cs"/>
              </a:rPr>
              <a:t> </a:t>
            </a:r>
            <a:r>
              <a:rPr lang="en-GB" sz="2400" dirty="0" err="1" smtClean="0">
                <a:solidFill>
                  <a:prstClr val="black"/>
                </a:solidFill>
                <a:ea typeface="+mj-ea"/>
                <a:cs typeface="+mj-cs"/>
              </a:rPr>
              <a:t>rhywun</a:t>
            </a:r>
            <a:r>
              <a:rPr lang="en-GB" sz="2400" dirty="0" smtClean="0">
                <a:solidFill>
                  <a:prstClr val="black"/>
                </a:solidFill>
                <a:ea typeface="+mj-ea"/>
                <a:cs typeface="+mj-cs"/>
              </a:rPr>
              <a:t> </a:t>
            </a:r>
            <a:r>
              <a:rPr lang="en-GB" sz="2400" dirty="0" err="1" smtClean="0">
                <a:solidFill>
                  <a:prstClr val="black"/>
                </a:solidFill>
                <a:ea typeface="+mj-ea"/>
                <a:cs typeface="+mj-cs"/>
              </a:rPr>
              <a:t>arall</a:t>
            </a:r>
            <a:r>
              <a:rPr lang="en-GB" sz="2400" dirty="0" smtClean="0">
                <a:solidFill>
                  <a:prstClr val="black"/>
                </a:solidFill>
                <a:ea typeface="+mj-ea"/>
                <a:cs typeface="+mj-cs"/>
              </a:rPr>
              <a:t> </a:t>
            </a:r>
            <a:r>
              <a:rPr lang="en-GB" sz="2400" dirty="0" err="1" smtClean="0">
                <a:solidFill>
                  <a:prstClr val="black"/>
                </a:solidFill>
                <a:ea typeface="+mj-ea"/>
                <a:cs typeface="+mj-cs"/>
              </a:rPr>
              <a:t>i</a:t>
            </a:r>
            <a:r>
              <a:rPr lang="en-GB" sz="2400" dirty="0" smtClean="0">
                <a:solidFill>
                  <a:prstClr val="black"/>
                </a:solidFill>
                <a:ea typeface="+mj-ea"/>
                <a:cs typeface="+mj-cs"/>
              </a:rPr>
              <a:t> </a:t>
            </a:r>
            <a:r>
              <a:rPr lang="en-GB" sz="2400" dirty="0" err="1" smtClean="0">
                <a:solidFill>
                  <a:prstClr val="black"/>
                </a:solidFill>
                <a:ea typeface="+mj-ea"/>
                <a:cs typeface="+mj-cs"/>
              </a:rPr>
              <a:t>wneud</a:t>
            </a:r>
            <a:r>
              <a:rPr lang="en-GB" sz="2400" dirty="0" smtClean="0">
                <a:solidFill>
                  <a:prstClr val="black"/>
                </a:solidFill>
                <a:ea typeface="+mj-ea"/>
                <a:cs typeface="+mj-cs"/>
              </a:rPr>
              <a:t> </a:t>
            </a:r>
            <a:r>
              <a:rPr lang="en-GB" sz="2400" dirty="0" err="1" smtClean="0">
                <a:solidFill>
                  <a:prstClr val="black"/>
                </a:solidFill>
                <a:ea typeface="+mj-ea"/>
                <a:cs typeface="+mj-cs"/>
              </a:rPr>
              <a:t>drosoch</a:t>
            </a:r>
            <a:r>
              <a:rPr lang="en-GB" sz="2400" dirty="0" smtClean="0">
                <a:solidFill>
                  <a:prstClr val="black"/>
                </a:solidFill>
                <a:ea typeface="+mj-ea"/>
                <a:cs typeface="+mj-cs"/>
              </a:rPr>
              <a:t>.</a:t>
            </a:r>
          </a:p>
          <a:p>
            <a:pPr marL="457200" indent="-457200">
              <a:buFont typeface="Arial" pitchFamily="34" charset="0"/>
              <a:buChar char="•"/>
            </a:pPr>
            <a:r>
              <a:rPr lang="en-GB" sz="2400" dirty="0" smtClean="0">
                <a:solidFill>
                  <a:prstClr val="black"/>
                </a:solidFill>
                <a:ea typeface="+mj-ea"/>
                <a:cs typeface="+mj-cs"/>
              </a:rPr>
              <a:t>Dim </a:t>
            </a:r>
            <a:r>
              <a:rPr lang="en-GB" sz="2400" dirty="0" err="1" smtClean="0">
                <a:solidFill>
                  <a:prstClr val="black"/>
                </a:solidFill>
                <a:ea typeface="+mj-ea"/>
                <a:cs typeface="+mj-cs"/>
              </a:rPr>
              <a:t>danogs</a:t>
            </a:r>
            <a:r>
              <a:rPr lang="en-GB" sz="2400" dirty="0" smtClean="0">
                <a:solidFill>
                  <a:prstClr val="black"/>
                </a:solidFill>
                <a:ea typeface="+mj-ea"/>
                <a:cs typeface="+mj-cs"/>
              </a:rPr>
              <a:t> </a:t>
            </a:r>
            <a:r>
              <a:rPr lang="en-GB" sz="2400" dirty="0" err="1" smtClean="0">
                <a:solidFill>
                  <a:prstClr val="black"/>
                </a:solidFill>
                <a:ea typeface="+mj-ea"/>
                <a:cs typeface="+mj-cs"/>
              </a:rPr>
              <a:t>eich</a:t>
            </a:r>
            <a:r>
              <a:rPr lang="en-GB" sz="2400" dirty="0" smtClean="0">
                <a:solidFill>
                  <a:prstClr val="black"/>
                </a:solidFill>
                <a:ea typeface="+mj-ea"/>
                <a:cs typeface="+mj-cs"/>
              </a:rPr>
              <a:t> </a:t>
            </a:r>
            <a:r>
              <a:rPr lang="en-GB" sz="2400" dirty="0" err="1" smtClean="0">
                <a:solidFill>
                  <a:prstClr val="black"/>
                </a:solidFill>
                <a:ea typeface="+mj-ea"/>
                <a:cs typeface="+mj-cs"/>
              </a:rPr>
              <a:t>ffynonellau</a:t>
            </a:r>
            <a:r>
              <a:rPr lang="en-GB" sz="2400" dirty="0" smtClean="0">
                <a:solidFill>
                  <a:prstClr val="black"/>
                </a:solidFill>
                <a:ea typeface="+mj-ea"/>
                <a:cs typeface="+mj-cs"/>
              </a:rPr>
              <a:t> (</a:t>
            </a:r>
            <a:r>
              <a:rPr lang="en-GB" sz="2400" dirty="0" err="1" smtClean="0">
                <a:solidFill>
                  <a:prstClr val="black"/>
                </a:solidFill>
                <a:ea typeface="+mj-ea"/>
                <a:cs typeface="+mj-cs"/>
              </a:rPr>
              <a:t>gair</a:t>
            </a:r>
            <a:r>
              <a:rPr lang="en-GB" sz="2400" dirty="0" smtClean="0">
                <a:solidFill>
                  <a:prstClr val="black"/>
                </a:solidFill>
                <a:ea typeface="+mj-ea"/>
                <a:cs typeface="+mj-cs"/>
              </a:rPr>
              <a:t> </a:t>
            </a:r>
            <a:r>
              <a:rPr lang="en-GB" sz="2400" dirty="0" err="1" smtClean="0">
                <a:solidFill>
                  <a:prstClr val="black"/>
                </a:solidFill>
                <a:ea typeface="+mj-ea"/>
                <a:cs typeface="+mj-cs"/>
              </a:rPr>
              <a:t>neu</a:t>
            </a:r>
            <a:r>
              <a:rPr lang="en-GB" sz="2400" dirty="0" smtClean="0">
                <a:solidFill>
                  <a:prstClr val="black"/>
                </a:solidFill>
                <a:ea typeface="+mj-ea"/>
                <a:cs typeface="+mj-cs"/>
              </a:rPr>
              <a:t> </a:t>
            </a:r>
            <a:r>
              <a:rPr lang="en-GB" sz="2400" dirty="0" err="1" smtClean="0">
                <a:solidFill>
                  <a:prstClr val="black"/>
                </a:solidFill>
                <a:ea typeface="+mj-ea"/>
                <a:cs typeface="+mj-cs"/>
              </a:rPr>
              <a:t>weithred</a:t>
            </a:r>
            <a:r>
              <a:rPr lang="en-GB" sz="2400" dirty="0" smtClean="0">
                <a:solidFill>
                  <a:prstClr val="black"/>
                </a:solidFill>
                <a:ea typeface="+mj-ea"/>
                <a:cs typeface="+mj-cs"/>
              </a:rPr>
              <a:t>) </a:t>
            </a:r>
            <a:r>
              <a:rPr lang="en-GB" sz="2400" dirty="0" err="1" smtClean="0">
                <a:solidFill>
                  <a:prstClr val="black"/>
                </a:solidFill>
                <a:ea typeface="+mj-ea"/>
                <a:cs typeface="+mj-cs"/>
              </a:rPr>
              <a:t>yn</a:t>
            </a:r>
            <a:r>
              <a:rPr lang="en-GB" sz="2400" dirty="0" smtClean="0">
                <a:solidFill>
                  <a:prstClr val="black"/>
                </a:solidFill>
                <a:ea typeface="+mj-ea"/>
                <a:cs typeface="+mj-cs"/>
              </a:rPr>
              <a:t> </a:t>
            </a:r>
            <a:r>
              <a:rPr lang="en-GB" sz="2400" dirty="0" err="1" smtClean="0">
                <a:solidFill>
                  <a:prstClr val="black"/>
                </a:solidFill>
                <a:ea typeface="+mj-ea"/>
                <a:cs typeface="+mj-cs"/>
              </a:rPr>
              <a:t>ddigon</a:t>
            </a:r>
            <a:r>
              <a:rPr lang="en-GB" sz="2400" dirty="0" smtClean="0">
                <a:solidFill>
                  <a:prstClr val="black"/>
                </a:solidFill>
                <a:ea typeface="+mj-ea"/>
                <a:cs typeface="+mj-cs"/>
              </a:rPr>
              <a:t> </a:t>
            </a:r>
            <a:r>
              <a:rPr lang="en-GB" sz="2400" dirty="0" err="1" smtClean="0">
                <a:solidFill>
                  <a:prstClr val="black"/>
                </a:solidFill>
                <a:ea typeface="+mj-ea"/>
                <a:cs typeface="+mj-cs"/>
              </a:rPr>
              <a:t>clir</a:t>
            </a:r>
            <a:r>
              <a:rPr lang="en-GB" sz="2400" dirty="0" smtClean="0">
                <a:solidFill>
                  <a:prstClr val="black"/>
                </a:solidFill>
                <a:ea typeface="+mj-ea"/>
                <a:cs typeface="+mj-cs"/>
              </a:rPr>
              <a:t>.</a:t>
            </a:r>
          </a:p>
          <a:p>
            <a:pPr marL="457200" indent="-457200">
              <a:buFont typeface="Arial" pitchFamily="34" charset="0"/>
              <a:buChar char="•"/>
            </a:pPr>
            <a:r>
              <a:rPr lang="en-GB" sz="2400" dirty="0" err="1" smtClean="0">
                <a:solidFill>
                  <a:prstClr val="black"/>
                </a:solidFill>
                <a:ea typeface="+mj-ea"/>
                <a:cs typeface="+mj-cs"/>
              </a:rPr>
              <a:t>Gweithio</a:t>
            </a:r>
            <a:r>
              <a:rPr lang="en-GB" sz="2400" dirty="0" smtClean="0">
                <a:solidFill>
                  <a:prstClr val="black"/>
                </a:solidFill>
                <a:ea typeface="+mj-ea"/>
                <a:cs typeface="+mj-cs"/>
              </a:rPr>
              <a:t> </a:t>
            </a:r>
            <a:r>
              <a:rPr lang="en-GB" sz="2400" dirty="0" err="1" smtClean="0">
                <a:solidFill>
                  <a:prstClr val="black"/>
                </a:solidFill>
                <a:ea typeface="+mj-ea"/>
                <a:cs typeface="+mj-cs"/>
              </a:rPr>
              <a:t>gydag</a:t>
            </a:r>
            <a:r>
              <a:rPr lang="en-GB" sz="2400" dirty="0" smtClean="0">
                <a:solidFill>
                  <a:prstClr val="black"/>
                </a:solidFill>
                <a:ea typeface="+mj-ea"/>
                <a:cs typeface="+mj-cs"/>
              </a:rPr>
              <a:t> </a:t>
            </a:r>
            <a:r>
              <a:rPr lang="en-GB" sz="2400" dirty="0" err="1" smtClean="0">
                <a:solidFill>
                  <a:prstClr val="black"/>
                </a:solidFill>
                <a:ea typeface="+mj-ea"/>
                <a:cs typeface="+mj-cs"/>
              </a:rPr>
              <a:t>eraill</a:t>
            </a:r>
            <a:r>
              <a:rPr lang="en-GB" sz="2400" dirty="0" smtClean="0">
                <a:solidFill>
                  <a:prstClr val="black"/>
                </a:solidFill>
                <a:ea typeface="+mj-ea"/>
                <a:cs typeface="+mj-cs"/>
              </a:rPr>
              <a:t> a dim </a:t>
            </a:r>
            <a:r>
              <a:rPr lang="en-GB" sz="2400" dirty="0" err="1" smtClean="0">
                <a:solidFill>
                  <a:prstClr val="black"/>
                </a:solidFill>
                <a:ea typeface="+mj-ea"/>
                <a:cs typeface="+mj-cs"/>
              </a:rPr>
              <a:t>cydnabod</a:t>
            </a:r>
            <a:r>
              <a:rPr lang="en-GB" sz="2400" dirty="0" smtClean="0">
                <a:solidFill>
                  <a:prstClr val="black"/>
                </a:solidFill>
                <a:ea typeface="+mj-ea"/>
                <a:cs typeface="+mj-cs"/>
              </a:rPr>
              <a:t> </a:t>
            </a:r>
            <a:r>
              <a:rPr lang="en-GB" sz="2400" dirty="0" err="1" smtClean="0">
                <a:solidFill>
                  <a:prstClr val="black"/>
                </a:solidFill>
                <a:ea typeface="+mj-ea"/>
                <a:cs typeface="+mj-cs"/>
              </a:rPr>
              <a:t>rhannu’r</a:t>
            </a:r>
            <a:r>
              <a:rPr lang="en-GB" sz="2400" dirty="0" smtClean="0">
                <a:solidFill>
                  <a:prstClr val="black"/>
                </a:solidFill>
                <a:ea typeface="+mj-ea"/>
                <a:cs typeface="+mj-cs"/>
              </a:rPr>
              <a:t> </a:t>
            </a:r>
            <a:r>
              <a:rPr lang="en-GB" sz="2400" dirty="0" err="1" smtClean="0">
                <a:solidFill>
                  <a:prstClr val="black"/>
                </a:solidFill>
                <a:ea typeface="+mj-ea"/>
                <a:cs typeface="+mj-cs"/>
              </a:rPr>
              <a:t>gwaith</a:t>
            </a:r>
            <a:endParaRPr lang="en-GB" sz="2400" dirty="0" smtClean="0">
              <a:solidFill>
                <a:prstClr val="black"/>
              </a:solidFill>
              <a:ea typeface="+mj-ea"/>
              <a:cs typeface="+mj-cs"/>
            </a:endParaRPr>
          </a:p>
          <a:p>
            <a:endParaRPr lang="en-GB" sz="2800" cap="all" dirty="0" smtClean="0">
              <a:solidFill>
                <a:prstClr val="black"/>
              </a:solidFill>
              <a:ea typeface="+mj-ea"/>
              <a:cs typeface="+mj-cs"/>
            </a:endParaRPr>
          </a:p>
        </p:txBody>
      </p:sp>
      <p:sp>
        <p:nvSpPr>
          <p:cNvPr id="6" name="TextBox 5"/>
          <p:cNvSpPr txBox="1"/>
          <p:nvPr/>
        </p:nvSpPr>
        <p:spPr>
          <a:xfrm>
            <a:off x="4644008" y="618702"/>
            <a:ext cx="4176464" cy="4647426"/>
          </a:xfrm>
          <a:prstGeom prst="rect">
            <a:avLst/>
          </a:prstGeom>
          <a:noFill/>
        </p:spPr>
        <p:txBody>
          <a:bodyPr wrap="square" rtlCol="0">
            <a:spAutoFit/>
          </a:bodyPr>
          <a:lstStyle/>
          <a:p>
            <a:r>
              <a:rPr lang="en-GB" sz="3200" cap="all" dirty="0">
                <a:solidFill>
                  <a:prstClr val="black"/>
                </a:solidFill>
                <a:ea typeface="+mj-ea"/>
                <a:cs typeface="+mj-cs"/>
              </a:rPr>
              <a:t>Some </a:t>
            </a:r>
            <a:r>
              <a:rPr lang="en-GB" sz="3200" cap="all" dirty="0" smtClean="0">
                <a:solidFill>
                  <a:prstClr val="black"/>
                </a:solidFill>
                <a:ea typeface="+mj-ea"/>
                <a:cs typeface="+mj-cs"/>
              </a:rPr>
              <a:t>examples</a:t>
            </a:r>
          </a:p>
          <a:p>
            <a:endParaRPr lang="en-GB" sz="2400" cap="all" dirty="0">
              <a:solidFill>
                <a:prstClr val="black"/>
              </a:solidFill>
              <a:ea typeface="+mj-ea"/>
              <a:cs typeface="+mj-cs"/>
            </a:endParaRPr>
          </a:p>
          <a:p>
            <a:pPr marL="457200" lvl="0" indent="-457200">
              <a:buFont typeface="Arial" pitchFamily="34" charset="0"/>
              <a:buChar char="•"/>
            </a:pPr>
            <a:r>
              <a:rPr lang="en-GB" sz="2400" dirty="0" smtClean="0">
                <a:solidFill>
                  <a:prstClr val="black"/>
                </a:solidFill>
              </a:rPr>
              <a:t>Copying </a:t>
            </a:r>
            <a:r>
              <a:rPr lang="en-GB" sz="2400" dirty="0">
                <a:solidFill>
                  <a:prstClr val="black"/>
                </a:solidFill>
              </a:rPr>
              <a:t>without showing it is a copy </a:t>
            </a:r>
          </a:p>
          <a:p>
            <a:pPr marL="457200" lvl="0" indent="-457200">
              <a:buFont typeface="Arial" pitchFamily="34" charset="0"/>
              <a:buChar char="•"/>
            </a:pPr>
            <a:r>
              <a:rPr lang="en-GB" sz="2400" dirty="0">
                <a:solidFill>
                  <a:prstClr val="black"/>
                </a:solidFill>
              </a:rPr>
              <a:t>Paying someone to do it for you </a:t>
            </a:r>
          </a:p>
          <a:p>
            <a:pPr marL="457200" lvl="0" indent="-457200">
              <a:buFont typeface="Arial" pitchFamily="34" charset="0"/>
              <a:buChar char="•"/>
            </a:pPr>
            <a:r>
              <a:rPr lang="en-GB" sz="2400" dirty="0">
                <a:solidFill>
                  <a:prstClr val="black"/>
                </a:solidFill>
              </a:rPr>
              <a:t>Not showing your sources (</a:t>
            </a:r>
            <a:r>
              <a:rPr lang="en-GB" sz="2400" dirty="0" smtClean="0">
                <a:solidFill>
                  <a:prstClr val="black"/>
                </a:solidFill>
              </a:rPr>
              <a:t>words </a:t>
            </a:r>
            <a:r>
              <a:rPr lang="en-GB" sz="2400" dirty="0">
                <a:solidFill>
                  <a:prstClr val="black"/>
                </a:solidFill>
              </a:rPr>
              <a:t>and </a:t>
            </a:r>
            <a:r>
              <a:rPr lang="en-GB" sz="2400" dirty="0" smtClean="0">
                <a:solidFill>
                  <a:prstClr val="black"/>
                </a:solidFill>
              </a:rPr>
              <a:t>work) </a:t>
            </a:r>
            <a:r>
              <a:rPr lang="en-GB" sz="2400" dirty="0">
                <a:solidFill>
                  <a:prstClr val="black"/>
                </a:solidFill>
              </a:rPr>
              <a:t>transparently enough </a:t>
            </a:r>
          </a:p>
          <a:p>
            <a:pPr marL="457200" lvl="0" indent="-457200">
              <a:buFont typeface="Arial" pitchFamily="34" charset="0"/>
              <a:buChar char="•"/>
            </a:pPr>
            <a:r>
              <a:rPr lang="en-GB" sz="2400" dirty="0">
                <a:solidFill>
                  <a:prstClr val="black"/>
                </a:solidFill>
              </a:rPr>
              <a:t>Working closely with others and not acknowledging the shared work </a:t>
            </a:r>
          </a:p>
        </p:txBody>
      </p:sp>
    </p:spTree>
    <p:extLst>
      <p:ext uri="{BB962C8B-B14F-4D97-AF65-F5344CB8AC3E}">
        <p14:creationId xmlns:p14="http://schemas.microsoft.com/office/powerpoint/2010/main" val="59957309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4008" y="476672"/>
            <a:ext cx="4176464" cy="4525963"/>
          </a:xfrm>
        </p:spPr>
        <p:txBody>
          <a:bodyPr>
            <a:normAutofit fontScale="62500" lnSpcReduction="20000"/>
          </a:bodyPr>
          <a:lstStyle/>
          <a:p>
            <a:pPr marL="0" indent="0">
              <a:lnSpc>
                <a:spcPct val="120000"/>
              </a:lnSpc>
              <a:spcBef>
                <a:spcPts val="0"/>
              </a:spcBef>
              <a:buNone/>
            </a:pPr>
            <a:r>
              <a:rPr lang="en-GB" sz="3800" b="1" dirty="0">
                <a:solidFill>
                  <a:prstClr val="black"/>
                </a:solidFill>
                <a:ea typeface="+mj-ea"/>
                <a:cs typeface="+mj-cs"/>
              </a:rPr>
              <a:t>Harvard </a:t>
            </a:r>
            <a:r>
              <a:rPr lang="en-GB" sz="3800" b="1" dirty="0" smtClean="0">
                <a:solidFill>
                  <a:prstClr val="black"/>
                </a:solidFill>
                <a:ea typeface="+mj-ea"/>
                <a:cs typeface="+mj-cs"/>
              </a:rPr>
              <a:t>Referencing - </a:t>
            </a:r>
          </a:p>
          <a:p>
            <a:pPr marL="0" indent="0">
              <a:lnSpc>
                <a:spcPct val="120000"/>
              </a:lnSpc>
              <a:spcBef>
                <a:spcPts val="0"/>
              </a:spcBef>
              <a:buNone/>
            </a:pPr>
            <a:r>
              <a:rPr lang="en-GB" sz="3800" b="1" dirty="0" smtClean="0">
                <a:solidFill>
                  <a:prstClr val="black"/>
                </a:solidFill>
                <a:ea typeface="+mj-ea"/>
                <a:cs typeface="+mj-cs"/>
              </a:rPr>
              <a:t>7 questions</a:t>
            </a:r>
          </a:p>
          <a:p>
            <a:pPr marL="0" indent="0">
              <a:lnSpc>
                <a:spcPct val="120000"/>
              </a:lnSpc>
              <a:spcBef>
                <a:spcPts val="0"/>
              </a:spcBef>
              <a:buNone/>
            </a:pPr>
            <a:endParaRPr lang="en-GB" dirty="0" smtClean="0"/>
          </a:p>
          <a:p>
            <a:pPr marL="0" indent="0">
              <a:lnSpc>
                <a:spcPct val="120000"/>
              </a:lnSpc>
              <a:spcBef>
                <a:spcPts val="0"/>
              </a:spcBef>
              <a:buNone/>
            </a:pPr>
            <a:r>
              <a:rPr lang="en-GB" dirty="0" smtClean="0"/>
              <a:t>A reference is complete when we know:</a:t>
            </a:r>
          </a:p>
          <a:p>
            <a:pPr marL="514350" indent="-457200">
              <a:lnSpc>
                <a:spcPct val="120000"/>
              </a:lnSpc>
              <a:spcBef>
                <a:spcPts val="0"/>
              </a:spcBef>
            </a:pPr>
            <a:r>
              <a:rPr lang="en-GB" dirty="0" smtClean="0"/>
              <a:t>Who wrote it or edited it?</a:t>
            </a:r>
          </a:p>
          <a:p>
            <a:pPr marL="514350" indent="-457200">
              <a:lnSpc>
                <a:spcPct val="120000"/>
              </a:lnSpc>
              <a:spcBef>
                <a:spcPts val="0"/>
              </a:spcBef>
            </a:pPr>
            <a:r>
              <a:rPr lang="en-GB" dirty="0" smtClean="0"/>
              <a:t>When was it published?</a:t>
            </a:r>
          </a:p>
          <a:p>
            <a:pPr marL="514350" indent="-457200">
              <a:lnSpc>
                <a:spcPct val="120000"/>
              </a:lnSpc>
              <a:spcBef>
                <a:spcPts val="0"/>
              </a:spcBef>
            </a:pPr>
            <a:r>
              <a:rPr lang="en-GB" dirty="0" smtClean="0"/>
              <a:t>What’s it called?</a:t>
            </a:r>
          </a:p>
          <a:p>
            <a:pPr marL="514350" indent="-457200">
              <a:lnSpc>
                <a:spcPct val="120000"/>
              </a:lnSpc>
              <a:spcBef>
                <a:spcPts val="0"/>
              </a:spcBef>
            </a:pPr>
            <a:r>
              <a:rPr lang="en-GB" dirty="0" smtClean="0"/>
              <a:t>What kind of a source is it (book, article, website)?</a:t>
            </a:r>
          </a:p>
          <a:p>
            <a:pPr marL="514350" indent="-457200">
              <a:lnSpc>
                <a:spcPct val="120000"/>
              </a:lnSpc>
              <a:spcBef>
                <a:spcPts val="0"/>
              </a:spcBef>
            </a:pPr>
            <a:r>
              <a:rPr lang="en-GB" dirty="0" smtClean="0"/>
              <a:t>Where was it published?</a:t>
            </a:r>
          </a:p>
          <a:p>
            <a:pPr marL="514350" indent="-457200">
              <a:lnSpc>
                <a:spcPct val="120000"/>
              </a:lnSpc>
              <a:spcBef>
                <a:spcPts val="0"/>
              </a:spcBef>
            </a:pPr>
            <a:r>
              <a:rPr lang="en-GB" dirty="0" smtClean="0"/>
              <a:t>Who published it?</a:t>
            </a:r>
          </a:p>
          <a:p>
            <a:pPr marL="514350" indent="-457200">
              <a:lnSpc>
                <a:spcPct val="120000"/>
              </a:lnSpc>
              <a:spcBef>
                <a:spcPts val="0"/>
              </a:spcBef>
            </a:pPr>
            <a:r>
              <a:rPr lang="en-GB" dirty="0" smtClean="0"/>
              <a:t>What page is the relevant material on?</a:t>
            </a:r>
            <a:endParaRPr lang="en-US" dirty="0"/>
          </a:p>
        </p:txBody>
      </p:sp>
      <p:sp>
        <p:nvSpPr>
          <p:cNvPr id="4" name="TextBox 3"/>
          <p:cNvSpPr txBox="1"/>
          <p:nvPr/>
        </p:nvSpPr>
        <p:spPr>
          <a:xfrm>
            <a:off x="251520" y="476672"/>
            <a:ext cx="4248472" cy="5109091"/>
          </a:xfrm>
          <a:prstGeom prst="rect">
            <a:avLst/>
          </a:prstGeom>
          <a:noFill/>
        </p:spPr>
        <p:txBody>
          <a:bodyPr wrap="square" rtlCol="0">
            <a:spAutoFit/>
          </a:bodyPr>
          <a:lstStyle/>
          <a:p>
            <a:r>
              <a:rPr lang="en-GB" sz="2400" b="1" dirty="0" err="1" smtClean="0"/>
              <a:t>Cyfeirnodi</a:t>
            </a:r>
            <a:r>
              <a:rPr lang="en-GB" sz="2400" b="1" dirty="0" smtClean="0"/>
              <a:t> Harvard – 7 </a:t>
            </a:r>
            <a:r>
              <a:rPr lang="en-GB" sz="2400" b="1" dirty="0" err="1" smtClean="0"/>
              <a:t>Cwestiwn</a:t>
            </a:r>
            <a:endParaRPr lang="en-GB" sz="2400" b="1" dirty="0" smtClean="0"/>
          </a:p>
          <a:p>
            <a:endParaRPr lang="en-GB" dirty="0" smtClean="0"/>
          </a:p>
          <a:p>
            <a:r>
              <a:rPr lang="en-GB" sz="2000" dirty="0" smtClean="0"/>
              <a:t>Mae </a:t>
            </a:r>
            <a:r>
              <a:rPr lang="en-GB" sz="2000" dirty="0" err="1" smtClean="0"/>
              <a:t>cyfeirnod</a:t>
            </a:r>
            <a:r>
              <a:rPr lang="en-GB" sz="2000" dirty="0" smtClean="0"/>
              <a:t> </a:t>
            </a:r>
            <a:r>
              <a:rPr lang="en-GB" sz="2000" dirty="0" err="1" smtClean="0"/>
              <a:t>yn</a:t>
            </a:r>
            <a:r>
              <a:rPr lang="en-GB" sz="2000" dirty="0" smtClean="0"/>
              <a:t> </a:t>
            </a:r>
            <a:r>
              <a:rPr lang="en-GB" sz="2000" dirty="0" err="1" smtClean="0"/>
              <a:t>gyflwan</a:t>
            </a:r>
            <a:r>
              <a:rPr lang="en-GB" sz="2000" dirty="0" smtClean="0"/>
              <a:t> pan </a:t>
            </a:r>
            <a:r>
              <a:rPr lang="en-GB" sz="2000" dirty="0" err="1" smtClean="0"/>
              <a:t>fyddwn</a:t>
            </a:r>
            <a:r>
              <a:rPr lang="en-GB" sz="2000" dirty="0" smtClean="0"/>
              <a:t> </a:t>
            </a:r>
            <a:r>
              <a:rPr lang="en-GB" sz="2000" dirty="0" err="1" smtClean="0"/>
              <a:t>yn</a:t>
            </a:r>
            <a:r>
              <a:rPr lang="en-GB" sz="2000" dirty="0" smtClean="0"/>
              <a:t> </a:t>
            </a:r>
            <a:r>
              <a:rPr lang="en-GB" sz="2000" dirty="0" err="1" smtClean="0"/>
              <a:t>gwybod</a:t>
            </a:r>
            <a:r>
              <a:rPr lang="en-GB" sz="2000" dirty="0" smtClean="0"/>
              <a:t>:</a:t>
            </a:r>
          </a:p>
          <a:p>
            <a:pPr marL="342900" indent="-342900">
              <a:buFont typeface="Arial" pitchFamily="34" charset="0"/>
              <a:buChar char="•"/>
            </a:pPr>
            <a:r>
              <a:rPr lang="en-GB" sz="2000" dirty="0" err="1" smtClean="0"/>
              <a:t>Pwy</a:t>
            </a:r>
            <a:r>
              <a:rPr lang="en-GB" sz="2000" dirty="0" smtClean="0"/>
              <a:t> </a:t>
            </a:r>
            <a:r>
              <a:rPr lang="en-GB" sz="2000" dirty="0" err="1" smtClean="0"/>
              <a:t>ysgrifennodd</a:t>
            </a:r>
            <a:r>
              <a:rPr lang="en-GB" sz="2000" dirty="0" smtClean="0"/>
              <a:t> / </a:t>
            </a:r>
            <a:r>
              <a:rPr lang="en-GB" sz="2000" dirty="0" err="1" smtClean="0"/>
              <a:t>olygodd</a:t>
            </a:r>
            <a:r>
              <a:rPr lang="en-GB" sz="2000" dirty="0" smtClean="0"/>
              <a:t> y </a:t>
            </a:r>
            <a:r>
              <a:rPr lang="en-GB" sz="2000" dirty="0" err="1" smtClean="0"/>
              <a:t>gwaith</a:t>
            </a:r>
            <a:r>
              <a:rPr lang="en-GB" sz="2000" dirty="0" smtClean="0"/>
              <a:t>?</a:t>
            </a:r>
          </a:p>
          <a:p>
            <a:pPr marL="342900" indent="-342900">
              <a:buFont typeface="Arial" pitchFamily="34" charset="0"/>
              <a:buChar char="•"/>
            </a:pPr>
            <a:r>
              <a:rPr lang="en-GB" sz="2000" dirty="0" err="1" smtClean="0"/>
              <a:t>Pryd</a:t>
            </a:r>
            <a:r>
              <a:rPr lang="en-GB" sz="2000" dirty="0" smtClean="0"/>
              <a:t> y </a:t>
            </a:r>
            <a:r>
              <a:rPr lang="en-GB" sz="2000" dirty="0" err="1" smtClean="0"/>
              <a:t>cyhoeddwyd</a:t>
            </a:r>
            <a:r>
              <a:rPr lang="en-GB" sz="2000" dirty="0" smtClean="0"/>
              <a:t> </a:t>
            </a:r>
            <a:r>
              <a:rPr lang="en-GB" sz="2000" dirty="0" err="1" smtClean="0"/>
              <a:t>ef</a:t>
            </a:r>
            <a:r>
              <a:rPr lang="en-GB" sz="2000" dirty="0" smtClean="0"/>
              <a:t>?</a:t>
            </a:r>
          </a:p>
          <a:p>
            <a:pPr marL="342900" indent="-342900">
              <a:buFont typeface="Arial" pitchFamily="34" charset="0"/>
              <a:buChar char="•"/>
            </a:pPr>
            <a:r>
              <a:rPr lang="en-GB" sz="2000" dirty="0" smtClean="0"/>
              <a:t>Beth </a:t>
            </a:r>
            <a:r>
              <a:rPr lang="en-GB" sz="2000" dirty="0" err="1" smtClean="0"/>
              <a:t>yw</a:t>
            </a:r>
            <a:r>
              <a:rPr lang="en-GB" sz="2000" dirty="0" smtClean="0"/>
              <a:t> </a:t>
            </a:r>
            <a:r>
              <a:rPr lang="en-GB" sz="2000" dirty="0" err="1" smtClean="0"/>
              <a:t>ei</a:t>
            </a:r>
            <a:r>
              <a:rPr lang="en-GB" sz="2000" dirty="0" smtClean="0"/>
              <a:t> </a:t>
            </a:r>
            <a:r>
              <a:rPr lang="en-GB" sz="2000" dirty="0" err="1" smtClean="0"/>
              <a:t>enw</a:t>
            </a:r>
            <a:r>
              <a:rPr lang="en-GB" sz="2000" dirty="0" smtClean="0"/>
              <a:t>?</a:t>
            </a:r>
          </a:p>
          <a:p>
            <a:pPr marL="342900" indent="-342900">
              <a:buFont typeface="Arial" pitchFamily="34" charset="0"/>
              <a:buChar char="•"/>
            </a:pPr>
            <a:r>
              <a:rPr lang="en-GB" sz="2000" dirty="0" smtClean="0"/>
              <a:t>Beth </a:t>
            </a:r>
            <a:r>
              <a:rPr lang="en-GB" sz="2000" dirty="0" err="1" smtClean="0"/>
              <a:t>yw’r</a:t>
            </a:r>
            <a:r>
              <a:rPr lang="en-GB" sz="2000" dirty="0" smtClean="0"/>
              <a:t> </a:t>
            </a:r>
            <a:r>
              <a:rPr lang="en-GB" sz="2000" dirty="0" err="1" smtClean="0"/>
              <a:t>ffynhonnell</a:t>
            </a:r>
            <a:r>
              <a:rPr lang="en-GB" sz="2000" dirty="0" smtClean="0"/>
              <a:t> (</a:t>
            </a:r>
            <a:r>
              <a:rPr lang="en-GB" sz="2000" dirty="0" err="1" smtClean="0"/>
              <a:t>llyfr</a:t>
            </a:r>
            <a:r>
              <a:rPr lang="en-GB" sz="2000" dirty="0" smtClean="0"/>
              <a:t>, </a:t>
            </a:r>
            <a:r>
              <a:rPr lang="en-GB" sz="2000" dirty="0" err="1" smtClean="0"/>
              <a:t>erthygl</a:t>
            </a:r>
            <a:r>
              <a:rPr lang="en-GB" sz="2000" dirty="0" smtClean="0"/>
              <a:t>, </a:t>
            </a:r>
            <a:r>
              <a:rPr lang="en-GB" sz="2000" dirty="0" err="1" smtClean="0"/>
              <a:t>gwefan</a:t>
            </a:r>
            <a:r>
              <a:rPr lang="en-GB" sz="2000" dirty="0" smtClean="0"/>
              <a:t>)?</a:t>
            </a:r>
          </a:p>
          <a:p>
            <a:pPr marL="342900" indent="-342900">
              <a:buFont typeface="Arial" pitchFamily="34" charset="0"/>
              <a:buChar char="•"/>
            </a:pPr>
            <a:r>
              <a:rPr lang="en-GB" sz="2000" dirty="0" err="1" smtClean="0"/>
              <a:t>Ble</a:t>
            </a:r>
            <a:r>
              <a:rPr lang="en-GB" sz="2000" dirty="0" smtClean="0"/>
              <a:t> </a:t>
            </a:r>
            <a:r>
              <a:rPr lang="en-GB" sz="2000" dirty="0" err="1" smtClean="0"/>
              <a:t>cyhoeddwyd</a:t>
            </a:r>
            <a:r>
              <a:rPr lang="en-GB" sz="2000" dirty="0" smtClean="0"/>
              <a:t> </a:t>
            </a:r>
            <a:r>
              <a:rPr lang="en-GB" sz="2000" dirty="0" err="1" smtClean="0"/>
              <a:t>ef</a:t>
            </a:r>
            <a:r>
              <a:rPr lang="en-GB" sz="2000" dirty="0" smtClean="0"/>
              <a:t>?</a:t>
            </a:r>
          </a:p>
          <a:p>
            <a:pPr marL="342900" indent="-342900">
              <a:buFont typeface="Arial" pitchFamily="34" charset="0"/>
              <a:buChar char="•"/>
            </a:pPr>
            <a:r>
              <a:rPr lang="en-GB" sz="2000" dirty="0" err="1" smtClean="0"/>
              <a:t>Pwy</a:t>
            </a:r>
            <a:r>
              <a:rPr lang="en-GB" sz="2000" dirty="0" smtClean="0"/>
              <a:t> </a:t>
            </a:r>
            <a:r>
              <a:rPr lang="en-GB" sz="2000" dirty="0" err="1" smtClean="0"/>
              <a:t>gyhoeddodd</a:t>
            </a:r>
            <a:r>
              <a:rPr lang="en-GB" sz="2000" dirty="0" smtClean="0"/>
              <a:t> </a:t>
            </a:r>
            <a:r>
              <a:rPr lang="en-GB" sz="2000" dirty="0" err="1" smtClean="0"/>
              <a:t>ef</a:t>
            </a:r>
            <a:r>
              <a:rPr lang="en-GB" sz="2000" dirty="0" smtClean="0"/>
              <a:t>?</a:t>
            </a:r>
          </a:p>
          <a:p>
            <a:pPr marL="342900" indent="-342900">
              <a:buFont typeface="Arial" pitchFamily="34" charset="0"/>
              <a:buChar char="•"/>
            </a:pPr>
            <a:r>
              <a:rPr lang="en-GB" sz="2000" dirty="0" err="1" smtClean="0"/>
              <a:t>Ar</a:t>
            </a:r>
            <a:r>
              <a:rPr lang="en-GB" sz="2000" dirty="0" smtClean="0"/>
              <a:t> </a:t>
            </a:r>
            <a:r>
              <a:rPr lang="en-GB" sz="2000" dirty="0" err="1" smtClean="0"/>
              <a:t>ba</a:t>
            </a:r>
            <a:r>
              <a:rPr lang="en-GB" sz="2000" dirty="0" smtClean="0"/>
              <a:t> </a:t>
            </a:r>
            <a:r>
              <a:rPr lang="en-GB" sz="2000" dirty="0" err="1" smtClean="0"/>
              <a:t>dudalen</a:t>
            </a:r>
            <a:r>
              <a:rPr lang="en-GB" sz="2000" dirty="0" smtClean="0"/>
              <a:t> </a:t>
            </a:r>
            <a:r>
              <a:rPr lang="en-GB" sz="2000" dirty="0" err="1" smtClean="0"/>
              <a:t>mae’r</a:t>
            </a:r>
            <a:r>
              <a:rPr lang="en-GB" sz="2000" dirty="0" smtClean="0"/>
              <a:t> </a:t>
            </a:r>
            <a:r>
              <a:rPr lang="en-GB" sz="2000" dirty="0" err="1" smtClean="0"/>
              <a:t>deunydd</a:t>
            </a:r>
            <a:r>
              <a:rPr lang="en-GB" sz="2000" dirty="0" smtClean="0"/>
              <a:t> y </a:t>
            </a:r>
            <a:r>
              <a:rPr lang="en-GB" sz="2000" dirty="0" err="1" smtClean="0"/>
              <a:t>cyfeiriwyd</a:t>
            </a:r>
            <a:r>
              <a:rPr lang="en-GB" sz="2000" dirty="0" smtClean="0"/>
              <a:t> </a:t>
            </a:r>
            <a:r>
              <a:rPr lang="en-GB" sz="2000" dirty="0" err="1" smtClean="0"/>
              <a:t>ato</a:t>
            </a:r>
            <a:r>
              <a:rPr lang="en-GB" sz="2000" dirty="0"/>
              <a:t>?</a:t>
            </a:r>
            <a:endParaRPr lang="en-GB" sz="2000" dirty="0" smtClean="0"/>
          </a:p>
          <a:p>
            <a:pPr marL="342900" indent="-342900">
              <a:buFont typeface="Arial" pitchFamily="34" charset="0"/>
              <a:buChar char="•"/>
            </a:pPr>
            <a:endParaRPr lang="en-GB" sz="2000" dirty="0"/>
          </a:p>
        </p:txBody>
      </p:sp>
    </p:spTree>
    <p:extLst>
      <p:ext uri="{BB962C8B-B14F-4D97-AF65-F5344CB8AC3E}">
        <p14:creationId xmlns:p14="http://schemas.microsoft.com/office/powerpoint/2010/main" val="2664422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Llyfrau</a:t>
            </a:r>
            <a:r>
              <a:rPr lang="en-GB" sz="3600" dirty="0" smtClean="0"/>
              <a:t/>
            </a:r>
            <a:br>
              <a:rPr lang="en-GB" sz="3600" dirty="0" smtClean="0"/>
            </a:br>
            <a:r>
              <a:rPr lang="en-GB" sz="3600" i="1" dirty="0" smtClean="0"/>
              <a:t>Referencing Books</a:t>
            </a:r>
            <a:endParaRPr lang="en-US" sz="3600" i="1" dirty="0"/>
          </a:p>
        </p:txBody>
      </p:sp>
      <p:sp>
        <p:nvSpPr>
          <p:cNvPr id="3" name="Content Placeholder 2"/>
          <p:cNvSpPr>
            <a:spLocks noGrp="1"/>
          </p:cNvSpPr>
          <p:nvPr>
            <p:ph idx="1"/>
          </p:nvPr>
        </p:nvSpPr>
        <p:spPr/>
        <p:txBody>
          <a:bodyPr>
            <a:normAutofit fontScale="92500" lnSpcReduction="10000"/>
          </a:bodyPr>
          <a:lstStyle/>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smtClean="0">
                <a:solidFill>
                  <a:srgbClr val="FF0000"/>
                </a:solidFill>
              </a:rPr>
              <a:t>: </a:t>
            </a:r>
            <a:r>
              <a:rPr lang="en-GB" dirty="0" smtClean="0"/>
              <a:t>/ </a:t>
            </a:r>
            <a:r>
              <a:rPr lang="en-GB" i="1" dirty="0" smtClean="0"/>
              <a:t>In the text:</a:t>
            </a:r>
          </a:p>
          <a:p>
            <a:pPr marL="0" indent="0">
              <a:buNone/>
            </a:pPr>
            <a:r>
              <a:rPr lang="en-GB" dirty="0" smtClean="0"/>
              <a:t>‘what distinguishes stylistics from literary criticism on the one hand...’ (</a:t>
            </a:r>
            <a:r>
              <a:rPr lang="en-GB" dirty="0" err="1" smtClean="0"/>
              <a:t>Widdowson</a:t>
            </a:r>
            <a:r>
              <a:rPr lang="en-GB" dirty="0" smtClean="0"/>
              <a:t>, 1975:3). (</a:t>
            </a:r>
            <a:r>
              <a:rPr lang="en-GB" i="1" dirty="0" err="1" smtClean="0">
                <a:solidFill>
                  <a:srgbClr val="FF0000"/>
                </a:solidFill>
              </a:rPr>
              <a:t>neu</a:t>
            </a:r>
            <a:r>
              <a:rPr lang="en-GB" i="1" dirty="0" smtClean="0">
                <a:solidFill>
                  <a:srgbClr val="FF0000"/>
                </a:solidFill>
              </a:rPr>
              <a:t> </a:t>
            </a:r>
            <a:r>
              <a:rPr lang="en-GB" i="1" dirty="0" err="1" smtClean="0">
                <a:solidFill>
                  <a:srgbClr val="FF0000"/>
                </a:solidFill>
              </a:rPr>
              <a:t>tud</a:t>
            </a:r>
            <a:r>
              <a:rPr lang="en-GB" i="1" dirty="0" smtClean="0">
                <a:solidFill>
                  <a:srgbClr val="FF0000"/>
                </a:solidFill>
              </a:rPr>
              <a:t>. 3 </a:t>
            </a:r>
            <a:r>
              <a:rPr lang="en-GB" dirty="0" smtClean="0"/>
              <a:t>/ or p.3)</a:t>
            </a:r>
          </a:p>
          <a:p>
            <a:pPr marL="0" indent="0">
              <a:buNone/>
            </a:pPr>
            <a:endParaRPr lang="en-GB" dirty="0" smtClean="0"/>
          </a:p>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i="1" dirty="0" smtClean="0"/>
              <a:t>/ In the reference list:</a:t>
            </a:r>
            <a:endParaRPr lang="en-GB" i="1" dirty="0"/>
          </a:p>
          <a:p>
            <a:pPr marL="0" indent="0">
              <a:buNone/>
            </a:pPr>
            <a:r>
              <a:rPr lang="en-GB" dirty="0" err="1" smtClean="0"/>
              <a:t>Widdowson</a:t>
            </a:r>
            <a:r>
              <a:rPr lang="en-GB" dirty="0" smtClean="0"/>
              <a:t>, H.G. (1975) </a:t>
            </a:r>
            <a:r>
              <a:rPr lang="en-GB" i="1" dirty="0" smtClean="0"/>
              <a:t>Stylistics and the Teaching of Literature</a:t>
            </a:r>
            <a:r>
              <a:rPr lang="en-GB" dirty="0" smtClean="0"/>
              <a:t>. London: Longman</a:t>
            </a:r>
            <a:endParaRPr lang="en-US" dirty="0"/>
          </a:p>
        </p:txBody>
      </p:sp>
    </p:spTree>
    <p:extLst>
      <p:ext uri="{BB962C8B-B14F-4D97-AF65-F5344CB8AC3E}">
        <p14:creationId xmlns:p14="http://schemas.microsoft.com/office/powerpoint/2010/main" val="147285835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Erthyglau</a:t>
            </a:r>
            <a:r>
              <a:rPr lang="en-GB" sz="3600" dirty="0" smtClean="0"/>
              <a:t> </a:t>
            </a:r>
            <a:r>
              <a:rPr lang="en-GB" sz="3600" dirty="0" err="1" smtClean="0"/>
              <a:t>mewn</a:t>
            </a:r>
            <a:r>
              <a:rPr lang="en-GB" sz="3600" dirty="0" smtClean="0"/>
              <a:t> </a:t>
            </a:r>
            <a:r>
              <a:rPr lang="en-GB" sz="3600" dirty="0" err="1" smtClean="0"/>
              <a:t>Cyfnodolion</a:t>
            </a:r>
            <a:r>
              <a:rPr lang="en-GB" sz="3600" dirty="0" smtClean="0"/>
              <a:t> </a:t>
            </a:r>
            <a:r>
              <a:rPr lang="en-GB" sz="3600" i="1" dirty="0" smtClean="0"/>
              <a:t>Referencing Journal Articles</a:t>
            </a:r>
            <a:endParaRPr lang="en-US" sz="3600" i="1" dirty="0"/>
          </a:p>
        </p:txBody>
      </p:sp>
      <p:sp>
        <p:nvSpPr>
          <p:cNvPr id="3" name="Content Placeholder 2"/>
          <p:cNvSpPr>
            <a:spLocks noGrp="1"/>
          </p:cNvSpPr>
          <p:nvPr>
            <p:ph idx="1"/>
          </p:nvPr>
        </p:nvSpPr>
        <p:spPr/>
        <p:txBody>
          <a:bodyPr>
            <a:normAutofit fontScale="85000" lnSpcReduction="20000"/>
          </a:bodyPr>
          <a:lstStyle/>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a:solidFill>
                  <a:srgbClr val="FF0000"/>
                </a:solidFill>
              </a:rPr>
              <a:t>:</a:t>
            </a:r>
            <a:r>
              <a:rPr lang="en-GB" i="1" dirty="0" smtClean="0">
                <a:solidFill>
                  <a:srgbClr val="FF0000"/>
                </a:solidFill>
              </a:rPr>
              <a:t> </a:t>
            </a:r>
            <a:r>
              <a:rPr lang="en-GB" dirty="0" smtClean="0"/>
              <a:t>/ </a:t>
            </a:r>
            <a:r>
              <a:rPr lang="en-GB" i="1" dirty="0" smtClean="0"/>
              <a:t>In the text:</a:t>
            </a:r>
          </a:p>
          <a:p>
            <a:pPr marL="0" indent="0">
              <a:buNone/>
            </a:pPr>
            <a:r>
              <a:rPr lang="en-GB" dirty="0" smtClean="0"/>
              <a:t>‘keeping silent while someone else discloses facilitates dominance’ (Jenkins and Kramer, 1978:80)</a:t>
            </a:r>
          </a:p>
          <a:p>
            <a:pPr marL="0" indent="0">
              <a:buNone/>
            </a:pPr>
            <a:endParaRPr lang="en-GB" dirty="0" smtClean="0"/>
          </a:p>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a:t>
            </a:r>
            <a:r>
              <a:rPr lang="en-GB" i="1" dirty="0" smtClean="0"/>
              <a:t>In the reference list:</a:t>
            </a:r>
          </a:p>
          <a:p>
            <a:pPr marL="0" indent="0">
              <a:buNone/>
            </a:pPr>
            <a:r>
              <a:rPr lang="en-GB" dirty="0" smtClean="0"/>
              <a:t>Jenkins, L. and Kramer, C. (1978) ‘Small Group Processes: Learning from Women’ </a:t>
            </a:r>
            <a:r>
              <a:rPr lang="en-GB" i="1" dirty="0" smtClean="0"/>
              <a:t>Women’s Studies International Quarterly</a:t>
            </a:r>
            <a:r>
              <a:rPr lang="en-GB" dirty="0" smtClean="0"/>
              <a:t> 1(1):67-84.</a:t>
            </a:r>
          </a:p>
          <a:p>
            <a:pPr marL="0" indent="0">
              <a:buNone/>
            </a:pPr>
            <a:endParaRPr lang="en-GB" dirty="0" smtClean="0"/>
          </a:p>
          <a:p>
            <a:pPr marL="0" indent="0">
              <a:buNone/>
            </a:pPr>
            <a:r>
              <a:rPr lang="en-GB" i="1" dirty="0" err="1" smtClean="0">
                <a:solidFill>
                  <a:srgbClr val="FF0000"/>
                </a:solidFill>
              </a:rPr>
              <a:t>Mwy</a:t>
            </a:r>
            <a:r>
              <a:rPr lang="en-GB" i="1" dirty="0" smtClean="0">
                <a:solidFill>
                  <a:srgbClr val="FF0000"/>
                </a:solidFill>
              </a:rPr>
              <a:t> </a:t>
            </a:r>
            <a:r>
              <a:rPr lang="en-GB" i="1" dirty="0" err="1" smtClean="0">
                <a:solidFill>
                  <a:srgbClr val="FF0000"/>
                </a:solidFill>
              </a:rPr>
              <a:t>na</a:t>
            </a:r>
            <a:r>
              <a:rPr lang="en-GB" i="1" dirty="0" smtClean="0">
                <a:solidFill>
                  <a:srgbClr val="FF0000"/>
                </a:solidFill>
              </a:rPr>
              <a:t> </a:t>
            </a:r>
            <a:r>
              <a:rPr lang="en-GB" i="1" dirty="0" err="1" smtClean="0">
                <a:solidFill>
                  <a:srgbClr val="FF0000"/>
                </a:solidFill>
              </a:rPr>
              <a:t>dau</a:t>
            </a:r>
            <a:r>
              <a:rPr lang="en-GB" i="1" dirty="0" smtClean="0">
                <a:solidFill>
                  <a:srgbClr val="FF0000"/>
                </a:solidFill>
              </a:rPr>
              <a:t> </a:t>
            </a:r>
            <a:r>
              <a:rPr lang="en-GB" i="1" dirty="0" err="1" smtClean="0">
                <a:solidFill>
                  <a:srgbClr val="FF0000"/>
                </a:solidFill>
              </a:rPr>
              <a:t>awdur</a:t>
            </a:r>
            <a:r>
              <a:rPr lang="en-GB" i="1" dirty="0" smtClean="0">
                <a:solidFill>
                  <a:srgbClr val="FF0000"/>
                </a:solidFill>
              </a:rPr>
              <a:t>?  </a:t>
            </a:r>
            <a:r>
              <a:rPr lang="en-GB" dirty="0" smtClean="0"/>
              <a:t>/ </a:t>
            </a:r>
            <a:r>
              <a:rPr lang="en-GB" i="1" dirty="0" smtClean="0"/>
              <a:t>More than two authors?</a:t>
            </a:r>
            <a:endParaRPr lang="en-US" i="1" dirty="0"/>
          </a:p>
        </p:txBody>
      </p:sp>
    </p:spTree>
    <p:extLst>
      <p:ext uri="{BB962C8B-B14F-4D97-AF65-F5344CB8AC3E}">
        <p14:creationId xmlns:p14="http://schemas.microsoft.com/office/powerpoint/2010/main" val="94469305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Gwefannau</a:t>
            </a:r>
            <a:r>
              <a:rPr lang="en-GB" sz="3600" dirty="0" smtClean="0"/>
              <a:t/>
            </a:r>
            <a:br>
              <a:rPr lang="en-GB" sz="3600" dirty="0" smtClean="0"/>
            </a:br>
            <a:r>
              <a:rPr lang="en-GB" sz="3600" i="1" dirty="0" smtClean="0"/>
              <a:t>Referencing Websites</a:t>
            </a:r>
            <a:endParaRPr lang="en-US" sz="3600" i="1" dirty="0"/>
          </a:p>
        </p:txBody>
      </p:sp>
      <p:sp>
        <p:nvSpPr>
          <p:cNvPr id="3" name="Content Placeholder 2"/>
          <p:cNvSpPr>
            <a:spLocks noGrp="1"/>
          </p:cNvSpPr>
          <p:nvPr>
            <p:ph idx="1"/>
          </p:nvPr>
        </p:nvSpPr>
        <p:spPr/>
        <p:txBody>
          <a:bodyPr>
            <a:noAutofit/>
          </a:bodyPr>
          <a:lstStyle/>
          <a:p>
            <a:pPr marL="0" indent="0">
              <a:buNone/>
            </a:pPr>
            <a:r>
              <a:rPr lang="en-GB" sz="2400" i="1" dirty="0" err="1" smtClean="0">
                <a:solidFill>
                  <a:srgbClr val="FF0000"/>
                </a:solidFill>
              </a:rPr>
              <a:t>Yn</a:t>
            </a:r>
            <a:r>
              <a:rPr lang="en-GB" sz="2400" i="1" dirty="0" smtClean="0">
                <a:solidFill>
                  <a:srgbClr val="FF0000"/>
                </a:solidFill>
              </a:rPr>
              <a:t> y </a:t>
            </a:r>
            <a:r>
              <a:rPr lang="en-GB" sz="2400" i="1" dirty="0" err="1" smtClean="0">
                <a:solidFill>
                  <a:srgbClr val="FF0000"/>
                </a:solidFill>
              </a:rPr>
              <a:t>testun</a:t>
            </a:r>
            <a:r>
              <a:rPr lang="en-GB" sz="2400" i="1" dirty="0" smtClean="0">
                <a:solidFill>
                  <a:srgbClr val="FF0000"/>
                </a:solidFill>
              </a:rPr>
              <a:t>: </a:t>
            </a:r>
            <a:r>
              <a:rPr lang="en-GB" sz="2400" dirty="0" smtClean="0"/>
              <a:t>/ </a:t>
            </a:r>
            <a:r>
              <a:rPr lang="en-GB" sz="2400" i="1" dirty="0" smtClean="0"/>
              <a:t>In the text:</a:t>
            </a:r>
          </a:p>
          <a:p>
            <a:pPr marL="0" indent="0">
              <a:buNone/>
            </a:pPr>
            <a:r>
              <a:rPr lang="en-GB" sz="2400" dirty="0" smtClean="0"/>
              <a:t>‘Jane Austen was a wonderful gymnast’ (</a:t>
            </a:r>
            <a:r>
              <a:rPr lang="en-GB" sz="2400" i="1" dirty="0" smtClean="0"/>
              <a:t>The Republic of Pemberley</a:t>
            </a:r>
            <a:r>
              <a:rPr lang="en-GB" sz="2400" dirty="0" smtClean="0"/>
              <a:t>, </a:t>
            </a:r>
            <a:r>
              <a:rPr lang="en-GB" sz="2400" i="1" dirty="0" smtClean="0">
                <a:solidFill>
                  <a:srgbClr val="FF0000"/>
                </a:solidFill>
              </a:rPr>
              <a:t>dim </a:t>
            </a:r>
            <a:r>
              <a:rPr lang="en-GB" sz="2400" i="1" dirty="0" err="1" smtClean="0">
                <a:solidFill>
                  <a:srgbClr val="FF0000"/>
                </a:solidFill>
              </a:rPr>
              <a:t>dyddiad</a:t>
            </a:r>
            <a:r>
              <a:rPr lang="en-GB" sz="2400" i="1" dirty="0" smtClean="0"/>
              <a:t> </a:t>
            </a:r>
            <a:r>
              <a:rPr lang="en-GB" sz="2400" dirty="0" smtClean="0"/>
              <a:t>/ no date) (</a:t>
            </a:r>
            <a:r>
              <a:rPr lang="en-GB" sz="2400" i="1" dirty="0" err="1" smtClean="0">
                <a:solidFill>
                  <a:srgbClr val="FF0000"/>
                </a:solidFill>
              </a:rPr>
              <a:t>neu</a:t>
            </a:r>
            <a:r>
              <a:rPr lang="en-GB" sz="2400" i="1" dirty="0" smtClean="0">
                <a:solidFill>
                  <a:srgbClr val="FF0000"/>
                </a:solidFill>
              </a:rPr>
              <a:t> D.D. </a:t>
            </a:r>
            <a:r>
              <a:rPr lang="en-GB" sz="2400" dirty="0" smtClean="0"/>
              <a:t>or N.D.)</a:t>
            </a:r>
          </a:p>
          <a:p>
            <a:pPr marL="0" indent="0">
              <a:buNone/>
            </a:pPr>
            <a:r>
              <a:rPr lang="en-GB" sz="2400" i="1" dirty="0" err="1" smtClean="0">
                <a:solidFill>
                  <a:srgbClr val="FF0000"/>
                </a:solidFill>
              </a:rPr>
              <a:t>Yn</a:t>
            </a:r>
            <a:r>
              <a:rPr lang="en-GB" sz="2400" i="1" dirty="0" smtClean="0">
                <a:solidFill>
                  <a:srgbClr val="FF0000"/>
                </a:solidFill>
              </a:rPr>
              <a:t> y </a:t>
            </a:r>
            <a:r>
              <a:rPr lang="en-GB" sz="2400" i="1" dirty="0" err="1" smtClean="0">
                <a:solidFill>
                  <a:srgbClr val="FF0000"/>
                </a:solidFill>
              </a:rPr>
              <a:t>rhestr</a:t>
            </a:r>
            <a:r>
              <a:rPr lang="en-GB" sz="2400" i="1" dirty="0" smtClean="0">
                <a:solidFill>
                  <a:srgbClr val="FF0000"/>
                </a:solidFill>
              </a:rPr>
              <a:t> </a:t>
            </a:r>
            <a:r>
              <a:rPr lang="en-GB" sz="2400" i="1" dirty="0" err="1" smtClean="0">
                <a:solidFill>
                  <a:srgbClr val="FF0000"/>
                </a:solidFill>
              </a:rPr>
              <a:t>gyfeirnodi</a:t>
            </a:r>
            <a:r>
              <a:rPr lang="en-GB" sz="2400" i="1" dirty="0" smtClean="0">
                <a:solidFill>
                  <a:srgbClr val="FF0000"/>
                </a:solidFill>
              </a:rPr>
              <a:t>: </a:t>
            </a:r>
            <a:r>
              <a:rPr lang="en-GB" sz="2400" dirty="0" smtClean="0"/>
              <a:t>/ </a:t>
            </a:r>
            <a:r>
              <a:rPr lang="en-GB" sz="2400" i="1" dirty="0" smtClean="0"/>
              <a:t>In the reference list:</a:t>
            </a:r>
          </a:p>
          <a:p>
            <a:r>
              <a:rPr lang="en-GB" sz="2400" dirty="0" smtClean="0"/>
              <a:t>The Republic of Pemberley (no date) ‘Allusions to books and authors in Jane Austen’s writings’</a:t>
            </a:r>
            <a:r>
              <a:rPr lang="en-GB" sz="2400" i="1" dirty="0" smtClean="0"/>
              <a:t> </a:t>
            </a:r>
            <a:r>
              <a:rPr lang="en-GB" sz="2400" i="1" dirty="0" err="1" smtClean="0">
                <a:solidFill>
                  <a:srgbClr val="FF0000"/>
                </a:solidFill>
              </a:rPr>
              <a:t>yn</a:t>
            </a:r>
            <a:r>
              <a:rPr lang="en-GB" sz="2400" i="1" dirty="0" smtClean="0">
                <a:solidFill>
                  <a:srgbClr val="FF0000"/>
                </a:solidFill>
              </a:rPr>
              <a:t> </a:t>
            </a:r>
            <a:r>
              <a:rPr lang="en-GB" sz="2400" dirty="0" smtClean="0"/>
              <a:t>/ in </a:t>
            </a:r>
            <a:r>
              <a:rPr lang="en-GB" sz="2400" i="1" dirty="0" smtClean="0"/>
              <a:t>The Republic of Pemberley</a:t>
            </a:r>
            <a:r>
              <a:rPr lang="en-GB" sz="2400" dirty="0" smtClean="0"/>
              <a:t>. [</a:t>
            </a:r>
            <a:r>
              <a:rPr lang="en-GB" sz="2400" i="1" dirty="0" err="1" smtClean="0">
                <a:solidFill>
                  <a:srgbClr val="FF0000"/>
                </a:solidFill>
              </a:rPr>
              <a:t>Ar</a:t>
            </a:r>
            <a:r>
              <a:rPr lang="en-GB" sz="2400" i="1" dirty="0" smtClean="0">
                <a:solidFill>
                  <a:srgbClr val="FF0000"/>
                </a:solidFill>
              </a:rPr>
              <a:t> </a:t>
            </a:r>
            <a:r>
              <a:rPr lang="en-GB" sz="2400" i="1" dirty="0" err="1" smtClean="0">
                <a:solidFill>
                  <a:srgbClr val="FF0000"/>
                </a:solidFill>
              </a:rPr>
              <a:t>lein</a:t>
            </a:r>
            <a:r>
              <a:rPr lang="en-GB" sz="2400" i="1" dirty="0" smtClean="0">
                <a:solidFill>
                  <a:srgbClr val="FF0000"/>
                </a:solidFill>
              </a:rPr>
              <a:t> </a:t>
            </a:r>
            <a:r>
              <a:rPr lang="en-GB" sz="2400" dirty="0" smtClean="0"/>
              <a:t>/ Online], </a:t>
            </a:r>
            <a:r>
              <a:rPr lang="en-GB" sz="2400" dirty="0" err="1" smtClean="0">
                <a:solidFill>
                  <a:srgbClr val="FF0000"/>
                </a:solidFill>
              </a:rPr>
              <a:t>Ar</a:t>
            </a:r>
            <a:r>
              <a:rPr lang="en-GB" sz="2400" dirty="0" smtClean="0">
                <a:solidFill>
                  <a:srgbClr val="FF0000"/>
                </a:solidFill>
              </a:rPr>
              <a:t> </a:t>
            </a:r>
            <a:r>
              <a:rPr lang="en-GB" sz="2400" dirty="0" err="1" smtClean="0">
                <a:solidFill>
                  <a:srgbClr val="FF0000"/>
                </a:solidFill>
              </a:rPr>
              <a:t>gael</a:t>
            </a:r>
            <a:r>
              <a:rPr lang="en-GB" sz="2400" dirty="0" smtClean="0">
                <a:solidFill>
                  <a:srgbClr val="FF0000"/>
                </a:solidFill>
              </a:rPr>
              <a:t> : </a:t>
            </a:r>
            <a:r>
              <a:rPr lang="en-GB" sz="2400" dirty="0" smtClean="0"/>
              <a:t>/ Available: </a:t>
            </a:r>
            <a:r>
              <a:rPr lang="en-GB" sz="2400" dirty="0" smtClean="0">
                <a:hlinkClick r:id="rId3"/>
              </a:rPr>
              <a:t>http://www.pemberley.com/janeinfo/litallus.html</a:t>
            </a:r>
            <a:r>
              <a:rPr lang="en-GB" sz="2400" dirty="0" smtClean="0"/>
              <a:t> (</a:t>
            </a:r>
            <a:r>
              <a:rPr lang="en-GB" sz="2400" dirty="0" err="1" smtClean="0">
                <a:solidFill>
                  <a:srgbClr val="FF0000"/>
                </a:solidFill>
              </a:rPr>
              <a:t>mynediad</a:t>
            </a:r>
            <a:r>
              <a:rPr lang="en-GB" sz="2400" dirty="0" smtClean="0">
                <a:solidFill>
                  <a:srgbClr val="FF0000"/>
                </a:solidFill>
              </a:rPr>
              <a:t> </a:t>
            </a:r>
            <a:r>
              <a:rPr lang="en-GB" sz="2400" dirty="0" smtClean="0"/>
              <a:t>/ accessed: 1.4.2013)</a:t>
            </a:r>
            <a:endParaRPr lang="en-US" sz="2400" dirty="0"/>
          </a:p>
        </p:txBody>
      </p:sp>
    </p:spTree>
    <p:extLst>
      <p:ext uri="{BB962C8B-B14F-4D97-AF65-F5344CB8AC3E}">
        <p14:creationId xmlns:p14="http://schemas.microsoft.com/office/powerpoint/2010/main" val="217820592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Papurau</a:t>
            </a:r>
            <a:r>
              <a:rPr lang="en-GB" sz="3600" dirty="0" smtClean="0"/>
              <a:t> </a:t>
            </a:r>
            <a:r>
              <a:rPr lang="en-GB" sz="3600" dirty="0" err="1" smtClean="0"/>
              <a:t>Newydd</a:t>
            </a:r>
            <a:r>
              <a:rPr lang="en-GB" sz="3600" dirty="0" smtClean="0"/>
              <a:t/>
            </a:r>
            <a:br>
              <a:rPr lang="en-GB" sz="3600" dirty="0" smtClean="0"/>
            </a:br>
            <a:r>
              <a:rPr lang="en-GB" sz="3600" dirty="0" smtClean="0"/>
              <a:t>Referencing Newspapers</a:t>
            </a:r>
            <a:endParaRPr lang="en-US" sz="3600" dirty="0"/>
          </a:p>
        </p:txBody>
      </p:sp>
      <p:sp>
        <p:nvSpPr>
          <p:cNvPr id="3" name="Content Placeholder 2"/>
          <p:cNvSpPr>
            <a:spLocks noGrp="1"/>
          </p:cNvSpPr>
          <p:nvPr>
            <p:ph idx="1"/>
          </p:nvPr>
        </p:nvSpPr>
        <p:spPr/>
        <p:txBody>
          <a:bodyPr>
            <a:normAutofit fontScale="70000" lnSpcReduction="20000"/>
          </a:bodyPr>
          <a:lstStyle/>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a:solidFill>
                  <a:srgbClr val="FF0000"/>
                </a:solidFill>
              </a:rPr>
              <a:t>:</a:t>
            </a:r>
            <a:r>
              <a:rPr lang="en-GB" i="1" dirty="0" smtClean="0">
                <a:solidFill>
                  <a:srgbClr val="FF0000"/>
                </a:solidFill>
              </a:rPr>
              <a:t> </a:t>
            </a:r>
            <a:r>
              <a:rPr lang="en-GB" dirty="0" smtClean="0"/>
              <a:t>/ In the text:</a:t>
            </a:r>
          </a:p>
          <a:p>
            <a:pPr marL="0" indent="0">
              <a:buNone/>
            </a:pPr>
            <a:r>
              <a:rPr lang="en-GB" dirty="0" smtClean="0"/>
              <a:t>‘John Prescott played the male chauvinist pig’ (</a:t>
            </a:r>
            <a:r>
              <a:rPr lang="en-GB" i="1" dirty="0" smtClean="0"/>
              <a:t>The Guardian</a:t>
            </a:r>
            <a:r>
              <a:rPr lang="en-GB" dirty="0" smtClean="0"/>
              <a:t>, 2000:23).</a:t>
            </a:r>
          </a:p>
          <a:p>
            <a:endParaRPr lang="en-GB" i="1" dirty="0"/>
          </a:p>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In the reference list:</a:t>
            </a:r>
          </a:p>
          <a:p>
            <a:pPr marL="0" indent="0">
              <a:buNone/>
            </a:pPr>
            <a:r>
              <a:rPr lang="en-GB" i="1" dirty="0" smtClean="0"/>
              <a:t>The Guardian </a:t>
            </a:r>
            <a:r>
              <a:rPr lang="en-GB" dirty="0" smtClean="0"/>
              <a:t>(2000) ‘Editorial’, 28 November:23.</a:t>
            </a:r>
          </a:p>
          <a:p>
            <a:endParaRPr lang="en-GB" i="1" dirty="0"/>
          </a:p>
          <a:p>
            <a:pPr marL="0" indent="0">
              <a:buNone/>
            </a:pPr>
            <a:r>
              <a:rPr lang="en-GB" i="1" dirty="0" err="1" smtClean="0">
                <a:solidFill>
                  <a:srgbClr val="FF0000"/>
                </a:solidFill>
              </a:rPr>
              <a:t>Dalier</a:t>
            </a:r>
            <a:r>
              <a:rPr lang="en-GB" i="1" dirty="0" smtClean="0">
                <a:solidFill>
                  <a:srgbClr val="FF0000"/>
                </a:solidFill>
              </a:rPr>
              <a:t> </a:t>
            </a:r>
            <a:r>
              <a:rPr lang="en-GB" i="1" dirty="0" err="1" smtClean="0">
                <a:solidFill>
                  <a:srgbClr val="FF0000"/>
                </a:solidFill>
              </a:rPr>
              <a:t>sylw</a:t>
            </a:r>
            <a:r>
              <a:rPr lang="en-GB" i="1" dirty="0" smtClean="0">
                <a:solidFill>
                  <a:srgbClr val="FF0000"/>
                </a:solidFill>
              </a:rPr>
              <a:t>: </a:t>
            </a:r>
            <a:r>
              <a:rPr lang="en-GB" i="1" dirty="0" err="1" smtClean="0">
                <a:solidFill>
                  <a:srgbClr val="FF0000"/>
                </a:solidFill>
              </a:rPr>
              <a:t>Os</a:t>
            </a:r>
            <a:r>
              <a:rPr lang="en-GB" i="1" dirty="0" smtClean="0">
                <a:solidFill>
                  <a:srgbClr val="FF0000"/>
                </a:solidFill>
              </a:rPr>
              <a:t> </a:t>
            </a:r>
            <a:r>
              <a:rPr lang="en-GB" i="1" dirty="0" err="1" smtClean="0">
                <a:solidFill>
                  <a:srgbClr val="FF0000"/>
                </a:solidFill>
              </a:rPr>
              <a:t>oes</a:t>
            </a:r>
            <a:r>
              <a:rPr lang="en-GB" i="1" dirty="0" smtClean="0">
                <a:solidFill>
                  <a:srgbClr val="FF0000"/>
                </a:solidFill>
              </a:rPr>
              <a:t> </a:t>
            </a:r>
            <a:r>
              <a:rPr lang="en-GB" i="1" dirty="0" err="1" smtClean="0">
                <a:solidFill>
                  <a:srgbClr val="FF0000"/>
                </a:solidFill>
              </a:rPr>
              <a:t>awdur</a:t>
            </a:r>
            <a:r>
              <a:rPr lang="en-GB" i="1" dirty="0" smtClean="0">
                <a:solidFill>
                  <a:srgbClr val="FF0000"/>
                </a:solidFill>
              </a:rPr>
              <a:t>: </a:t>
            </a:r>
            <a:r>
              <a:rPr lang="en-GB" dirty="0" smtClean="0"/>
              <a:t>/ Note: if the writer’s name is given:</a:t>
            </a:r>
          </a:p>
          <a:p>
            <a:pPr marL="0" indent="0">
              <a:buNone/>
            </a:pPr>
            <a:r>
              <a:rPr lang="en-GB" dirty="0" smtClean="0"/>
              <a:t>‘he adopted a standard macho attitude’ (</a:t>
            </a:r>
            <a:r>
              <a:rPr lang="en-GB" dirty="0" err="1" smtClean="0"/>
              <a:t>Voynet</a:t>
            </a:r>
            <a:r>
              <a:rPr lang="en-GB" dirty="0" smtClean="0"/>
              <a:t>, 2000:23)</a:t>
            </a:r>
          </a:p>
          <a:p>
            <a:pPr marL="0" indent="0">
              <a:buNone/>
            </a:pPr>
            <a:endParaRPr lang="en-GB" dirty="0" smtClean="0"/>
          </a:p>
          <a:p>
            <a:pPr marL="0" indent="0">
              <a:buNone/>
            </a:pPr>
            <a:r>
              <a:rPr lang="en-GB" dirty="0" err="1" smtClean="0"/>
              <a:t>Voynet</a:t>
            </a:r>
            <a:r>
              <a:rPr lang="en-GB" dirty="0" smtClean="0"/>
              <a:t>, D. (2000) ‘Dear John’, </a:t>
            </a:r>
            <a:r>
              <a:rPr lang="en-GB" i="1" dirty="0" smtClean="0"/>
              <a:t>The Guardian</a:t>
            </a:r>
            <a:r>
              <a:rPr lang="en-GB" dirty="0" smtClean="0"/>
              <a:t>, 28 November:23.</a:t>
            </a:r>
            <a:endParaRPr lang="en-US" dirty="0"/>
          </a:p>
        </p:txBody>
      </p:sp>
    </p:spTree>
    <p:extLst>
      <p:ext uri="{BB962C8B-B14F-4D97-AF65-F5344CB8AC3E}">
        <p14:creationId xmlns:p14="http://schemas.microsoft.com/office/powerpoint/2010/main" val="353673053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a:t>
            </a:r>
            <a:r>
              <a:rPr lang="en-GB" sz="3600" dirty="0" smtClean="0"/>
              <a:t> </a:t>
            </a:r>
            <a:r>
              <a:rPr lang="en-GB" sz="3600" dirty="0" err="1" smtClean="0"/>
              <a:t>eilaidd</a:t>
            </a:r>
            <a:r>
              <a:rPr lang="en-GB" sz="3600" dirty="0" smtClean="0"/>
              <a:t/>
            </a:r>
            <a:br>
              <a:rPr lang="en-GB" sz="3600" dirty="0" smtClean="0"/>
            </a:br>
            <a:r>
              <a:rPr lang="en-GB" sz="3600" i="1" dirty="0" smtClean="0"/>
              <a:t>Secondary References</a:t>
            </a:r>
            <a:endParaRPr lang="en-US" sz="3600" i="1" dirty="0"/>
          </a:p>
        </p:txBody>
      </p:sp>
      <p:sp>
        <p:nvSpPr>
          <p:cNvPr id="3" name="Content Placeholder 2"/>
          <p:cNvSpPr>
            <a:spLocks noGrp="1"/>
          </p:cNvSpPr>
          <p:nvPr>
            <p:ph idx="1"/>
          </p:nvPr>
        </p:nvSpPr>
        <p:spPr/>
        <p:txBody>
          <a:bodyPr>
            <a:normAutofit fontScale="85000" lnSpcReduction="20000"/>
          </a:bodyPr>
          <a:lstStyle/>
          <a:p>
            <a:pPr marL="0" indent="0">
              <a:buNone/>
            </a:pPr>
            <a:r>
              <a:rPr lang="en-GB" i="1" dirty="0" err="1" smtClean="0">
                <a:solidFill>
                  <a:srgbClr val="FF0000"/>
                </a:solidFill>
              </a:rPr>
              <a:t>Nodwch</a:t>
            </a:r>
            <a:r>
              <a:rPr lang="en-GB" i="1" dirty="0">
                <a:solidFill>
                  <a:srgbClr val="FF0000"/>
                </a:solidFill>
              </a:rPr>
              <a:t> </a:t>
            </a:r>
            <a:r>
              <a:rPr lang="en-GB" i="1" dirty="0" err="1" smtClean="0">
                <a:solidFill>
                  <a:srgbClr val="FF0000"/>
                </a:solidFill>
              </a:rPr>
              <a:t>fod</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i="1" dirty="0" err="1" smtClean="0">
                <a:solidFill>
                  <a:srgbClr val="FF0000"/>
                </a:solidFill>
              </a:rPr>
              <a:t>yn</a:t>
            </a:r>
            <a:r>
              <a:rPr lang="en-GB" i="1" dirty="0" smtClean="0">
                <a:solidFill>
                  <a:srgbClr val="FF0000"/>
                </a:solidFill>
              </a:rPr>
              <a:t> </a:t>
            </a:r>
            <a:r>
              <a:rPr lang="en-GB" i="1" dirty="0" err="1" smtClean="0">
                <a:solidFill>
                  <a:srgbClr val="FF0000"/>
                </a:solidFill>
              </a:rPr>
              <a:t>cynnwys</a:t>
            </a:r>
            <a:r>
              <a:rPr lang="en-GB" i="1" dirty="0" smtClean="0">
                <a:solidFill>
                  <a:srgbClr val="FF0000"/>
                </a:solidFill>
              </a:rPr>
              <a:t> y </a:t>
            </a:r>
            <a:r>
              <a:rPr lang="en-GB" i="1" dirty="0" err="1" smtClean="0">
                <a:solidFill>
                  <a:srgbClr val="FF0000"/>
                </a:solidFill>
              </a:rPr>
              <a:t>gwaith</a:t>
            </a:r>
            <a:r>
              <a:rPr lang="en-GB" i="1" dirty="0" smtClean="0">
                <a:solidFill>
                  <a:srgbClr val="FF0000"/>
                </a:solidFill>
              </a:rPr>
              <a:t> </a:t>
            </a:r>
            <a:r>
              <a:rPr lang="en-GB" i="1" dirty="0" err="1" smtClean="0">
                <a:solidFill>
                  <a:srgbClr val="FF0000"/>
                </a:solidFill>
              </a:rPr>
              <a:t>yr</a:t>
            </a:r>
            <a:r>
              <a:rPr lang="en-GB" i="1" dirty="0" smtClean="0">
                <a:solidFill>
                  <a:srgbClr val="FF0000"/>
                </a:solidFill>
              </a:rPr>
              <a:t> </a:t>
            </a:r>
            <a:r>
              <a:rPr lang="en-GB" i="1" dirty="0" err="1" smtClean="0">
                <a:solidFill>
                  <a:srgbClr val="FF0000"/>
                </a:solidFill>
              </a:rPr>
              <a:t>edrychoch</a:t>
            </a:r>
            <a:r>
              <a:rPr lang="en-GB" i="1" dirty="0" smtClean="0">
                <a:solidFill>
                  <a:srgbClr val="FF0000"/>
                </a:solidFill>
              </a:rPr>
              <a:t> </a:t>
            </a:r>
            <a:r>
              <a:rPr lang="en-GB" i="1" dirty="0" err="1" smtClean="0">
                <a:solidFill>
                  <a:srgbClr val="FF0000"/>
                </a:solidFill>
              </a:rPr>
              <a:t>arno</a:t>
            </a:r>
            <a:r>
              <a:rPr lang="en-GB" i="1" dirty="0" smtClean="0">
                <a:solidFill>
                  <a:srgbClr val="FF0000"/>
                </a:solidFill>
              </a:rPr>
              <a:t>: </a:t>
            </a:r>
            <a:r>
              <a:rPr lang="en-GB" dirty="0" smtClean="0"/>
              <a:t>/ Note, the references list the work you actually looked at:</a:t>
            </a:r>
          </a:p>
          <a:p>
            <a:endParaRPr lang="en-GB" dirty="0" smtClean="0"/>
          </a:p>
          <a:p>
            <a:pPr marL="0" indent="0">
              <a:buNone/>
            </a:pPr>
            <a:r>
              <a:rPr lang="en-GB" dirty="0" smtClean="0"/>
              <a:t>‘each of us has to learn to see’ (Williams 1975, </a:t>
            </a:r>
            <a:r>
              <a:rPr lang="en-GB" i="1" dirty="0" err="1" smtClean="0">
                <a:solidFill>
                  <a:srgbClr val="FF0000"/>
                </a:solidFill>
              </a:rPr>
              <a:t>dyfynnwyd</a:t>
            </a:r>
            <a:r>
              <a:rPr lang="en-GB" i="1" dirty="0" smtClean="0">
                <a:solidFill>
                  <a:srgbClr val="FF0000"/>
                </a:solidFill>
              </a:rPr>
              <a:t> </a:t>
            </a:r>
            <a:r>
              <a:rPr lang="en-GB" i="1" dirty="0" err="1" smtClean="0">
                <a:solidFill>
                  <a:srgbClr val="FF0000"/>
                </a:solidFill>
              </a:rPr>
              <a:t>yn</a:t>
            </a:r>
            <a:r>
              <a:rPr lang="en-GB" i="1" dirty="0" smtClean="0">
                <a:solidFill>
                  <a:srgbClr val="FF0000"/>
                </a:solidFill>
              </a:rPr>
              <a:t> </a:t>
            </a:r>
            <a:r>
              <a:rPr lang="en-GB" dirty="0" smtClean="0"/>
              <a:t>/ cited in Spender, 1985, p.140)</a:t>
            </a:r>
          </a:p>
          <a:p>
            <a:pPr marL="0" indent="0">
              <a:buNone/>
            </a:pPr>
            <a:endParaRPr lang="en-GB" dirty="0" smtClean="0"/>
          </a:p>
          <a:p>
            <a:pPr marL="0" indent="0">
              <a:buNone/>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In the reference list:</a:t>
            </a:r>
          </a:p>
          <a:p>
            <a:pPr marL="0" indent="0">
              <a:buNone/>
            </a:pPr>
            <a:r>
              <a:rPr lang="en-GB" dirty="0" smtClean="0"/>
              <a:t>Spender, D. (1985) </a:t>
            </a:r>
            <a:r>
              <a:rPr lang="en-GB" i="1" dirty="0" smtClean="0"/>
              <a:t>Man Made Language.</a:t>
            </a:r>
            <a:r>
              <a:rPr lang="en-GB" dirty="0" smtClean="0"/>
              <a:t> London : </a:t>
            </a:r>
            <a:r>
              <a:rPr lang="en-GB" dirty="0" err="1" smtClean="0"/>
              <a:t>Routledge</a:t>
            </a:r>
            <a:endParaRPr lang="en-GB" dirty="0" smtClean="0"/>
          </a:p>
          <a:p>
            <a:pPr marL="0" indent="0">
              <a:buNone/>
            </a:pPr>
            <a:endParaRPr lang="en-US" dirty="0"/>
          </a:p>
        </p:txBody>
      </p:sp>
    </p:spTree>
    <p:extLst>
      <p:ext uri="{BB962C8B-B14F-4D97-AF65-F5344CB8AC3E}">
        <p14:creationId xmlns:p14="http://schemas.microsoft.com/office/powerpoint/2010/main" val="252428609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764704"/>
            <a:ext cx="4104456" cy="3785652"/>
          </a:xfrm>
          <a:prstGeom prst="rect">
            <a:avLst/>
          </a:prstGeom>
          <a:noFill/>
        </p:spPr>
        <p:txBody>
          <a:bodyPr wrap="square" rtlCol="0">
            <a:spAutoFit/>
          </a:bodyPr>
          <a:lstStyle/>
          <a:p>
            <a:pPr marL="342900" indent="-342900">
              <a:buFont typeface="Arial"/>
              <a:buChar char="•"/>
            </a:pPr>
            <a:r>
              <a:rPr lang="en-GB" sz="2400" b="1" dirty="0" err="1" smtClean="0"/>
              <a:t>Cynllun</a:t>
            </a:r>
            <a:r>
              <a:rPr lang="en-GB" sz="2400" b="1" dirty="0" smtClean="0"/>
              <a:t> </a:t>
            </a:r>
            <a:r>
              <a:rPr lang="en-GB" sz="2400" b="1" dirty="0" err="1" smtClean="0"/>
              <a:t>Gweithredu</a:t>
            </a:r>
            <a:endParaRPr lang="en-GB" sz="2400" b="1" dirty="0" smtClean="0"/>
          </a:p>
          <a:p>
            <a:pPr marL="800100" lvl="1" indent="-342900">
              <a:buFont typeface="Arial"/>
              <a:buChar char="•"/>
            </a:pPr>
            <a:r>
              <a:rPr lang="en-GB" sz="2400" dirty="0" smtClean="0"/>
              <a:t>7 </a:t>
            </a:r>
            <a:r>
              <a:rPr lang="en-GB" sz="2400" dirty="0" err="1" smtClean="0"/>
              <a:t>diwrnod</a:t>
            </a:r>
            <a:endParaRPr lang="en-GB" sz="2400" dirty="0" smtClean="0"/>
          </a:p>
          <a:p>
            <a:pPr marL="800100" lvl="1" indent="-342900">
              <a:buFont typeface="Arial"/>
              <a:buChar char="•"/>
            </a:pPr>
            <a:r>
              <a:rPr lang="en-GB" sz="2400" dirty="0" smtClean="0"/>
              <a:t>1 </a:t>
            </a:r>
            <a:r>
              <a:rPr lang="en-GB" sz="2400" dirty="0" err="1" smtClean="0"/>
              <a:t>mis</a:t>
            </a:r>
            <a:endParaRPr lang="en-GB" sz="2400" dirty="0" smtClean="0"/>
          </a:p>
          <a:p>
            <a:pPr marL="800100" lvl="1" indent="-342900">
              <a:buFont typeface="Arial"/>
              <a:buChar char="•"/>
            </a:pPr>
            <a:r>
              <a:rPr lang="en-GB" sz="2400" dirty="0" smtClean="0"/>
              <a:t>3 </a:t>
            </a:r>
            <a:r>
              <a:rPr lang="en-GB" sz="2400" dirty="0" err="1" smtClean="0"/>
              <a:t>mis</a:t>
            </a:r>
            <a:endParaRPr lang="en-GB" sz="2400" dirty="0" smtClean="0"/>
          </a:p>
          <a:p>
            <a:pPr marL="800100" lvl="1" indent="-342900">
              <a:buFont typeface="Arial"/>
              <a:buChar char="•"/>
            </a:pPr>
            <a:r>
              <a:rPr lang="en-GB" sz="2400" dirty="0" smtClean="0"/>
              <a:t>6 </a:t>
            </a:r>
            <a:r>
              <a:rPr lang="en-GB" sz="2400" dirty="0" err="1" smtClean="0"/>
              <a:t>mis</a:t>
            </a:r>
            <a:r>
              <a:rPr lang="en-GB" sz="2400" dirty="0" smtClean="0"/>
              <a:t> </a:t>
            </a:r>
          </a:p>
          <a:p>
            <a:pPr marL="342900" indent="-342900">
              <a:buFont typeface="Arial"/>
              <a:buChar char="•"/>
            </a:pPr>
            <a:endParaRPr lang="en-GB" sz="2400" b="1" dirty="0" smtClean="0"/>
          </a:p>
          <a:p>
            <a:pPr marL="342900" indent="-342900">
              <a:buFont typeface="Arial"/>
              <a:buChar char="•"/>
            </a:pPr>
            <a:r>
              <a:rPr lang="en-GB" sz="2400" b="1" dirty="0" err="1" smtClean="0"/>
              <a:t>Gwerthusiad</a:t>
            </a:r>
            <a:endParaRPr lang="en-GB" sz="2400" b="1" dirty="0" smtClean="0"/>
          </a:p>
          <a:p>
            <a:pPr marL="800100" lvl="1" indent="-342900">
              <a:buFont typeface="Arial"/>
              <a:buChar char="•"/>
            </a:pPr>
            <a:r>
              <a:rPr lang="en-GB" sz="2400" dirty="0" smtClean="0"/>
              <a:t>Beth </a:t>
            </a:r>
            <a:r>
              <a:rPr lang="en-GB" sz="2400" dirty="0" err="1" smtClean="0"/>
              <a:t>weithiodd</a:t>
            </a:r>
            <a:r>
              <a:rPr lang="en-GB" sz="2400" dirty="0" smtClean="0"/>
              <a:t>?</a:t>
            </a:r>
          </a:p>
          <a:p>
            <a:pPr marL="800100" lvl="1" indent="-342900">
              <a:buFont typeface="Arial"/>
              <a:buChar char="•"/>
            </a:pPr>
            <a:r>
              <a:rPr lang="en-GB" sz="2400" dirty="0" smtClean="0"/>
              <a:t>Beth </a:t>
            </a:r>
            <a:r>
              <a:rPr lang="en-GB" sz="2400" dirty="0" err="1" smtClean="0"/>
              <a:t>ellid</a:t>
            </a:r>
            <a:r>
              <a:rPr lang="en-GB" sz="2400" dirty="0" smtClean="0"/>
              <a:t> </a:t>
            </a:r>
            <a:r>
              <a:rPr lang="en-GB" sz="2400" dirty="0" err="1" smtClean="0"/>
              <a:t>ei</a:t>
            </a:r>
            <a:r>
              <a:rPr lang="en-GB" sz="2400" dirty="0" smtClean="0"/>
              <a:t> </a:t>
            </a:r>
            <a:r>
              <a:rPr lang="en-GB" sz="2400" dirty="0" err="1" smtClean="0"/>
              <a:t>wneud</a:t>
            </a:r>
            <a:r>
              <a:rPr lang="en-GB" sz="2400" dirty="0" smtClean="0"/>
              <a:t> </a:t>
            </a:r>
            <a:r>
              <a:rPr lang="en-GB" sz="2400" dirty="0" err="1" smtClean="0"/>
              <a:t>yn</a:t>
            </a:r>
            <a:r>
              <a:rPr lang="en-GB" sz="2400" dirty="0" smtClean="0"/>
              <a:t> </a:t>
            </a:r>
            <a:r>
              <a:rPr lang="en-GB" sz="2400" dirty="0" err="1" smtClean="0"/>
              <a:t>wahanol</a:t>
            </a:r>
            <a:r>
              <a:rPr lang="en-GB" sz="2400" dirty="0" smtClean="0"/>
              <a:t>? </a:t>
            </a:r>
            <a:endParaRPr lang="en-GB" sz="2400" dirty="0"/>
          </a:p>
        </p:txBody>
      </p:sp>
      <p:sp>
        <p:nvSpPr>
          <p:cNvPr id="5" name="TextBox 4"/>
          <p:cNvSpPr txBox="1"/>
          <p:nvPr/>
        </p:nvSpPr>
        <p:spPr>
          <a:xfrm>
            <a:off x="4716016" y="764704"/>
            <a:ext cx="4248472" cy="3785652"/>
          </a:xfrm>
          <a:prstGeom prst="rect">
            <a:avLst/>
          </a:prstGeom>
          <a:noFill/>
        </p:spPr>
        <p:txBody>
          <a:bodyPr wrap="square" rtlCol="0">
            <a:spAutoFit/>
          </a:bodyPr>
          <a:lstStyle/>
          <a:p>
            <a:pPr marL="342900" indent="-342900">
              <a:buFont typeface="Arial"/>
              <a:buChar char="•"/>
            </a:pPr>
            <a:r>
              <a:rPr lang="en-GB" sz="2400" b="1" dirty="0" smtClean="0"/>
              <a:t>Action Plan</a:t>
            </a:r>
          </a:p>
          <a:p>
            <a:pPr marL="800100" lvl="1" indent="-342900">
              <a:buFont typeface="Arial"/>
              <a:buChar char="•"/>
            </a:pPr>
            <a:r>
              <a:rPr lang="en-GB" sz="2400" dirty="0" smtClean="0"/>
              <a:t>7 days</a:t>
            </a:r>
          </a:p>
          <a:p>
            <a:pPr marL="800100" lvl="1" indent="-342900">
              <a:buFont typeface="Arial"/>
              <a:buChar char="•"/>
            </a:pPr>
            <a:r>
              <a:rPr lang="en-GB" sz="2400" dirty="0" smtClean="0"/>
              <a:t>1 Month</a:t>
            </a:r>
          </a:p>
          <a:p>
            <a:pPr marL="800100" lvl="1" indent="-342900">
              <a:buFont typeface="Arial"/>
              <a:buChar char="•"/>
            </a:pPr>
            <a:r>
              <a:rPr lang="en-GB" sz="2400" dirty="0" smtClean="0"/>
              <a:t>3 months</a:t>
            </a:r>
          </a:p>
          <a:p>
            <a:pPr marL="800100" lvl="1" indent="-342900">
              <a:buFont typeface="Arial"/>
              <a:buChar char="•"/>
            </a:pPr>
            <a:r>
              <a:rPr lang="en-GB" sz="2400" dirty="0" smtClean="0"/>
              <a:t>6 months </a:t>
            </a:r>
          </a:p>
          <a:p>
            <a:pPr marL="342900" indent="-342900">
              <a:buFont typeface="Arial"/>
              <a:buChar char="•"/>
            </a:pPr>
            <a:endParaRPr lang="en-GB" sz="2400" b="1" dirty="0" smtClean="0"/>
          </a:p>
          <a:p>
            <a:pPr marL="342900" indent="-342900">
              <a:buFont typeface="Arial"/>
              <a:buChar char="•"/>
            </a:pPr>
            <a:r>
              <a:rPr lang="en-GB" sz="2400" b="1" dirty="0" smtClean="0"/>
              <a:t>Evaluation</a:t>
            </a:r>
          </a:p>
          <a:p>
            <a:pPr marL="800100" lvl="1" indent="-342900">
              <a:buFont typeface="Arial"/>
              <a:buChar char="•"/>
            </a:pPr>
            <a:r>
              <a:rPr lang="en-GB" sz="2400" dirty="0" smtClean="0"/>
              <a:t>Plus – What worked?</a:t>
            </a:r>
          </a:p>
          <a:p>
            <a:pPr marL="800100" lvl="1" indent="-342900">
              <a:buFont typeface="Arial"/>
              <a:buChar char="•"/>
            </a:pPr>
            <a:r>
              <a:rPr lang="en-GB" sz="2400" dirty="0" smtClean="0"/>
              <a:t>Delta – What could be done differently?</a:t>
            </a:r>
            <a:endParaRPr lang="en-GB" sz="2400" dirty="0"/>
          </a:p>
        </p:txBody>
      </p:sp>
    </p:spTree>
    <p:extLst>
      <p:ext uri="{BB962C8B-B14F-4D97-AF65-F5344CB8AC3E}">
        <p14:creationId xmlns:p14="http://schemas.microsoft.com/office/powerpoint/2010/main" val="14581934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11941</TotalTime>
  <Words>4710</Words>
  <Application>Microsoft Office PowerPoint</Application>
  <PresentationFormat>On-screen Show (4:3)</PresentationFormat>
  <Paragraphs>696</Paragraphs>
  <Slides>78</Slides>
  <Notes>51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78</vt:i4>
      </vt:variant>
    </vt:vector>
  </HeadingPairs>
  <TitlesOfParts>
    <vt:vector size="85" baseType="lpstr">
      <vt:lpstr>ＭＳ Ｐゴシック</vt:lpstr>
      <vt:lpstr>SimSun</vt:lpstr>
      <vt:lpstr>Arial</vt:lpstr>
      <vt:lpstr>Calibri</vt:lpstr>
      <vt:lpstr>Myriad Pro</vt:lpstr>
      <vt:lpstr>Times New Roman</vt:lpstr>
      <vt:lpstr>201500625PowerPointPresentationTemplate</vt:lpstr>
      <vt:lpstr>PowerPoint Presentation</vt:lpstr>
      <vt:lpstr>Gwybodaeth am y Brifysgol -Information about the University</vt:lpstr>
      <vt:lpstr>Cysylltiadau allweddol ar gyfer eich rhaglen  Key staff contacts for your programme</vt:lpstr>
      <vt:lpstr>Beth yw Tystysgrif Raddedig?  What is a Graduate Certificate?</vt:lpstr>
      <vt:lpstr>Beth yw Tystysgrif Raddedig?  What is a Graduate Certificate?</vt:lpstr>
      <vt:lpstr>Beth mae hyn yn ei olygu yn ymarferol?  What does this mean in practice?</vt:lpstr>
      <vt:lpstr>PowerPoint Presentation</vt:lpstr>
      <vt:lpstr>Rhaglen Cadarnhau   Consolidation Programme </vt:lpstr>
      <vt:lpstr>Llwybrau Gyrfa / Career Pathway</vt:lpstr>
      <vt:lpstr>CPEL</vt:lpstr>
      <vt:lpstr>CPEL </vt:lpstr>
      <vt:lpstr>Cynllun Cadarnhau Consolidation Programme</vt:lpstr>
      <vt:lpstr>Partneriaeth Porth Agored  Partnership</vt:lpstr>
      <vt:lpstr>Graduate Certificate in consolidation of Social Work Practice Tystysgrif I Raddedigion mewn cadarnhau ymarfer Gwaith Cymdeithasol  </vt:lpstr>
      <vt:lpstr>PowerPoint Presentation</vt:lpstr>
      <vt:lpstr>Disgrifiad Modiwl / Module Descriptor</vt:lpstr>
      <vt:lpstr>PowerPoint Presentation</vt:lpstr>
      <vt:lpstr>Portffolio / Portfolio </vt:lpstr>
      <vt:lpstr>Rhan 1 / Section 1</vt:lpstr>
      <vt:lpstr>Adolygiad Datblygiadol  Developmental Review </vt:lpstr>
      <vt:lpstr>Adolygiad Datblygiadol Developmental Review</vt:lpstr>
      <vt:lpstr>Adolygiad Datblygiadol  Developmental Review</vt:lpstr>
      <vt:lpstr>Adolygiad Datblygiadol  Developmental Review</vt:lpstr>
      <vt:lpstr>Rhan 3 / Section 3 (Tud. 11 / Page 11)</vt:lpstr>
      <vt:lpstr>Deddfwriaeth / Legislation </vt:lpstr>
      <vt:lpstr>Arsylliad / Observation</vt:lpstr>
      <vt:lpstr>Diogelu / Safeguarding</vt:lpstr>
      <vt:lpstr>Diogelu / Safeguarding  Gweithgaredd / Activity</vt:lpstr>
      <vt:lpstr>Tystiolaeth gan dyst arbenigol Expert witness evidence</vt:lpstr>
      <vt:lpstr>Llofnodion tystion arbenigol Expert witness signatures</vt:lpstr>
      <vt:lpstr>Adolygiad Datblygiadol Developmental Review</vt:lpstr>
      <vt:lpstr>Llyfryddiaeth / Bibliography </vt:lpstr>
      <vt:lpstr>Gwybodaeth bersonol  Personal information </vt:lpstr>
      <vt:lpstr>Atodiadau / Appendices (Tud. 51+ / Page 51+)</vt:lpstr>
      <vt:lpstr>PowerPoint Presentation</vt:lpstr>
      <vt:lpstr>Asesiad / Assessment </vt:lpstr>
      <vt:lpstr>PowerPoint Presentation</vt:lpstr>
      <vt:lpstr>Cytundeb dysgwr a chyflogwr  Learner and employer agreement </vt:lpstr>
      <vt:lpstr>Rol yr Uned Hyffoddi Role of Training Department</vt:lpstr>
      <vt:lpstr>Rol yr Uned Hyfforddi Role of Training Department</vt:lpstr>
      <vt:lpstr>Cyfrifoldebau’r Dysgwyr Learner Responsibility </vt:lpstr>
      <vt:lpstr>Cyfrifoldebau’r Dysgwyr Learner Responsibility </vt:lpstr>
      <vt:lpstr>Rol y Mentor / Mentor Role</vt:lpstr>
      <vt:lpstr>Rol y Mentor / Mentor Role</vt:lpstr>
      <vt:lpstr>Rol y Mentor / Mentor Role</vt:lpstr>
      <vt:lpstr>Gweithdai cadarnhau Consolidation workshops</vt:lpstr>
      <vt:lpstr>Diwrnodau astudio / Study days</vt:lpstr>
      <vt:lpstr>Cyflwyno Portffolio / Portfolio Submission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181</cp:revision>
  <cp:lastPrinted>2015-06-30T20:57:23Z</cp:lastPrinted>
  <dcterms:created xsi:type="dcterms:W3CDTF">2015-04-14T15:21:28Z</dcterms:created>
  <dcterms:modified xsi:type="dcterms:W3CDTF">2018-01-23T11:36:59Z</dcterms:modified>
</cp:coreProperties>
</file>