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82" r:id="rId2"/>
  </p:sldMasterIdLst>
  <p:notesMasterIdLst>
    <p:notesMasterId r:id="rId5"/>
  </p:notesMasterIdLst>
  <p:handoutMasterIdLst>
    <p:handoutMasterId r:id="rId6"/>
  </p:handoutMasterIdLst>
  <p:sldIdLst>
    <p:sldId id="256" r:id="rId3"/>
    <p:sldId id="257" r:id="rId4"/>
  </p:sldIdLst>
  <p:sldSz cx="43891200" cy="329184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66"/>
    <a:srgbClr val="7920B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000" autoAdjust="0"/>
    <p:restoredTop sz="94651" autoAdjust="0"/>
  </p:normalViewPr>
  <p:slideViewPr>
    <p:cSldViewPr snapToGrid="0">
      <p:cViewPr>
        <p:scale>
          <a:sx n="20" d="100"/>
          <a:sy n="20" d="100"/>
        </p:scale>
        <p:origin x="1856" y="91"/>
      </p:cViewPr>
      <p:guideLst/>
    </p:cSldViewPr>
  </p:slideViewPr>
  <p:notesTextViewPr>
    <p:cViewPr>
      <p:scale>
        <a:sx n="1" d="1"/>
        <a:sy n="1" d="1"/>
      </p:scale>
      <p:origin x="0" y="0"/>
    </p:cViewPr>
  </p:notesTextViewPr>
  <p:notesViewPr>
    <p:cSldViewPr snapToGrid="0" showGuides="1">
      <p:cViewPr varScale="1">
        <p:scale>
          <a:sx n="69" d="100"/>
          <a:sy n="69" d="100"/>
        </p:scale>
        <p:origin x="2706"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commentAuthors" Target="commentAuthor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handoutMaster" Target="handoutMasters/handoutMaster1.xml"/><Relationship Id="rId11" Type="http://schemas.openxmlformats.org/officeDocument/2006/relationships/tableStyles" Target="tableStyles.xml"/><Relationship Id="rId5" Type="http://schemas.openxmlformats.org/officeDocument/2006/relationships/notesMaster" Target="notesMasters/notesMaster1.xml"/><Relationship Id="rId1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0" i="0" u="none" strike="noStrike" kern="1200" cap="none" spc="50" normalizeH="0" baseline="0">
                <a:solidFill>
                  <a:schemeClr val="tx1">
                    <a:lumMod val="65000"/>
                    <a:lumOff val="35000"/>
                  </a:schemeClr>
                </a:solidFill>
                <a:latin typeface="+mj-lt"/>
                <a:ea typeface="+mj-ea"/>
                <a:cs typeface="+mj-cs"/>
              </a:defRPr>
            </a:pPr>
            <a:r>
              <a:rPr lang="en-GB" dirty="0"/>
              <a:t>Repeated</a:t>
            </a:r>
            <a:r>
              <a:rPr lang="en-GB" baseline="0" dirty="0"/>
              <a:t> Interviews of Sexual Abuse</a:t>
            </a:r>
            <a:endParaRPr lang="en-GB" dirty="0"/>
          </a:p>
        </c:rich>
      </c:tx>
      <c:layout>
        <c:manualLayout>
          <c:xMode val="edge"/>
          <c:yMode val="edge"/>
          <c:x val="0.19577563119463454"/>
          <c:y val="4.3814300504692441E-2"/>
        </c:manualLayout>
      </c:layout>
      <c:overlay val="0"/>
      <c:spPr>
        <a:noFill/>
        <a:ln>
          <a:noFill/>
        </a:ln>
        <a:effectLst/>
      </c:spPr>
      <c:txPr>
        <a:bodyPr rot="0" spcFirstLastPara="1" vertOverflow="ellipsis" vert="horz" wrap="square" anchor="ctr" anchorCtr="1"/>
        <a:lstStyle/>
        <a:p>
          <a:pPr>
            <a:defRPr sz="2128" b="0" i="0" u="none" strike="noStrike" kern="1200" cap="none" spc="50" normalizeH="0" baseline="0">
              <a:solidFill>
                <a:schemeClr val="tx1">
                  <a:lumMod val="65000"/>
                  <a:lumOff val="35000"/>
                </a:schemeClr>
              </a:solidFill>
              <a:latin typeface="+mj-lt"/>
              <a:ea typeface="+mj-ea"/>
              <a:cs typeface="+mj-cs"/>
            </a:defRPr>
          </a:pPr>
          <a:endParaRPr lang="en-US"/>
        </a:p>
      </c:txPr>
    </c:title>
    <c:autoTitleDeleted val="0"/>
    <c:plotArea>
      <c:layout>
        <c:manualLayout>
          <c:layoutTarget val="inner"/>
          <c:xMode val="edge"/>
          <c:yMode val="edge"/>
          <c:x val="5.9975936777531075E-2"/>
          <c:y val="0.10506997005792802"/>
          <c:w val="0.93162884935523005"/>
          <c:h val="0.84251728288081273"/>
        </c:manualLayout>
      </c:layout>
      <c:barChart>
        <c:barDir val="col"/>
        <c:grouping val="clustered"/>
        <c:varyColors val="0"/>
        <c:ser>
          <c:idx val="0"/>
          <c:order val="0"/>
          <c:tx>
            <c:strRef>
              <c:f>Sheet1!$B$1</c:f>
              <c:strCache>
                <c:ptCount val="1"/>
                <c:pt idx="0">
                  <c:v>First Interview</c:v>
                </c:pt>
              </c:strCache>
            </c:strRef>
          </c:tx>
          <c:spPr>
            <a:solidFill>
              <a:schemeClr val="accent1">
                <a:alpha val="7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Sheet1!$A$2:$A$9</c:f>
              <c:strCache>
                <c:ptCount val="5"/>
                <c:pt idx="0">
                  <c:v>Number of Details </c:v>
                </c:pt>
                <c:pt idx="2">
                  <c:v>Number of New Details</c:v>
                </c:pt>
                <c:pt idx="4">
                  <c:v>Number of Repeated Details</c:v>
                </c:pt>
              </c:strCache>
            </c:strRef>
          </c:cat>
          <c:val>
            <c:numRef>
              <c:f>Sheet1!$B$2:$B$9</c:f>
              <c:numCache>
                <c:formatCode>General</c:formatCode>
                <c:ptCount val="8"/>
                <c:pt idx="0">
                  <c:v>318.02</c:v>
                </c:pt>
                <c:pt idx="1">
                  <c:v>226.22</c:v>
                </c:pt>
              </c:numCache>
            </c:numRef>
          </c:val>
          <c:extLst>
            <c:ext xmlns:c16="http://schemas.microsoft.com/office/drawing/2014/chart" uri="{C3380CC4-5D6E-409C-BE32-E72D297353CC}">
              <c16:uniqueId val="{00000000-2427-4085-8939-CDAC6A26CCB9}"/>
            </c:ext>
          </c:extLst>
        </c:ser>
        <c:ser>
          <c:idx val="1"/>
          <c:order val="1"/>
          <c:tx>
            <c:strRef>
              <c:f>Sheet1!$C$1</c:f>
              <c:strCache>
                <c:ptCount val="1"/>
                <c:pt idx="0">
                  <c:v>Second Interview</c:v>
                </c:pt>
              </c:strCache>
            </c:strRef>
          </c:tx>
          <c:spPr>
            <a:solidFill>
              <a:schemeClr val="accent2">
                <a:alpha val="7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Sheet1!$A$2:$A$9</c:f>
              <c:strCache>
                <c:ptCount val="5"/>
                <c:pt idx="0">
                  <c:v>Number of Details </c:v>
                </c:pt>
                <c:pt idx="2">
                  <c:v>Number of New Details</c:v>
                </c:pt>
                <c:pt idx="4">
                  <c:v>Number of Repeated Details</c:v>
                </c:pt>
              </c:strCache>
            </c:strRef>
          </c:cat>
          <c:val>
            <c:numRef>
              <c:f>Sheet1!$C$2:$C$9</c:f>
              <c:numCache>
                <c:formatCode>General</c:formatCode>
                <c:ptCount val="8"/>
                <c:pt idx="0">
                  <c:v>190.62</c:v>
                </c:pt>
                <c:pt idx="1">
                  <c:v>148.02000000000001</c:v>
                </c:pt>
                <c:pt idx="2">
                  <c:v>74.95</c:v>
                </c:pt>
                <c:pt idx="3">
                  <c:v>51.9</c:v>
                </c:pt>
                <c:pt idx="4">
                  <c:v>115.67</c:v>
                </c:pt>
                <c:pt idx="5">
                  <c:v>96.07</c:v>
                </c:pt>
              </c:numCache>
            </c:numRef>
          </c:val>
          <c:extLst>
            <c:ext xmlns:c16="http://schemas.microsoft.com/office/drawing/2014/chart" uri="{C3380CC4-5D6E-409C-BE32-E72D297353CC}">
              <c16:uniqueId val="{00000004-6876-413D-8BDA-F359C603CE9A}"/>
            </c:ext>
          </c:extLst>
        </c:ser>
        <c:dLbls>
          <c:dLblPos val="outEnd"/>
          <c:showLegendKey val="0"/>
          <c:showVal val="1"/>
          <c:showCatName val="0"/>
          <c:showSerName val="0"/>
          <c:showPercent val="0"/>
          <c:showBubbleSize val="0"/>
        </c:dLbls>
        <c:gapWidth val="80"/>
        <c:overlap val="25"/>
        <c:axId val="419234352"/>
        <c:axId val="419234912"/>
      </c:barChart>
      <c:catAx>
        <c:axId val="419234352"/>
        <c:scaling>
          <c:orientation val="minMax"/>
        </c:scaling>
        <c:delete val="0"/>
        <c:axPos val="b"/>
        <c:numFmt formatCode="General" sourceLinked="1"/>
        <c:majorTickMark val="none"/>
        <c:minorTickMark val="none"/>
        <c:tickLblPos val="nextTo"/>
        <c:spPr>
          <a:noFill/>
          <a:ln w="15875" cap="flat" cmpd="sng" algn="ctr">
            <a:solidFill>
              <a:schemeClr val="tx1">
                <a:lumMod val="25000"/>
                <a:lumOff val="75000"/>
              </a:schemeClr>
            </a:solidFill>
            <a:round/>
          </a:ln>
          <a:effectLst/>
        </c:spPr>
        <c:txPr>
          <a:bodyPr rot="-60000000" spcFirstLastPara="1" vertOverflow="ellipsis" vert="horz" wrap="square" anchor="ctr" anchorCtr="1"/>
          <a:lstStyle/>
          <a:p>
            <a:pPr>
              <a:defRPr sz="1197" b="0" i="0" u="none" strike="noStrike" kern="1200" cap="none" spc="20" normalizeH="0" baseline="0">
                <a:solidFill>
                  <a:schemeClr val="tx1">
                    <a:lumMod val="65000"/>
                    <a:lumOff val="35000"/>
                  </a:schemeClr>
                </a:solidFill>
                <a:latin typeface="+mn-lt"/>
                <a:ea typeface="+mn-ea"/>
                <a:cs typeface="+mn-cs"/>
              </a:defRPr>
            </a:pPr>
            <a:endParaRPr lang="en-US"/>
          </a:p>
        </c:txPr>
        <c:crossAx val="419234912"/>
        <c:crosses val="autoZero"/>
        <c:auto val="1"/>
        <c:lblAlgn val="ctr"/>
        <c:lblOffset val="100"/>
        <c:noMultiLvlLbl val="0"/>
      </c:catAx>
      <c:valAx>
        <c:axId val="419234912"/>
        <c:scaling>
          <c:orientation val="minMax"/>
        </c:scaling>
        <c:delete val="0"/>
        <c:axPos val="l"/>
        <c:majorGridlines>
          <c:spPr>
            <a:ln w="9525" cap="flat" cmpd="sng" algn="ctr">
              <a:solidFill>
                <a:schemeClr val="tx1">
                  <a:lumMod val="5000"/>
                  <a:lumOff val="9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spc="20" baseline="0">
                <a:solidFill>
                  <a:schemeClr val="tx1">
                    <a:lumMod val="65000"/>
                    <a:lumOff val="35000"/>
                  </a:schemeClr>
                </a:solidFill>
                <a:latin typeface="+mn-lt"/>
                <a:ea typeface="+mn-ea"/>
                <a:cs typeface="+mn-cs"/>
              </a:defRPr>
            </a:pPr>
            <a:endParaRPr lang="en-US"/>
          </a:p>
        </c:txPr>
        <c:crossAx val="419234352"/>
        <c:crosses val="autoZero"/>
        <c:crossBetween val="between"/>
      </c:valAx>
      <c:spPr>
        <a:noFill/>
        <a:ln>
          <a:noFill/>
        </a:ln>
        <a:effectLst/>
      </c:spPr>
    </c:plotArea>
    <c:legend>
      <c:legendPos val="b"/>
      <c:layout>
        <c:manualLayout>
          <c:xMode val="edge"/>
          <c:yMode val="edge"/>
          <c:x val="0.67091210307999427"/>
          <c:y val="0.87396530264929262"/>
          <c:w val="0.3271259607438971"/>
          <c:h val="0.12603469735070744"/>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0" i="0" u="none" strike="noStrike" kern="1200" cap="none" spc="50" normalizeH="0" baseline="0">
                <a:solidFill>
                  <a:schemeClr val="tx1">
                    <a:lumMod val="65000"/>
                    <a:lumOff val="35000"/>
                  </a:schemeClr>
                </a:solidFill>
                <a:latin typeface="+mj-lt"/>
                <a:ea typeface="+mj-ea"/>
                <a:cs typeface="+mj-cs"/>
              </a:defRPr>
            </a:pPr>
            <a:r>
              <a:rPr lang="en-GB" dirty="0"/>
              <a:t>Sexual</a:t>
            </a:r>
            <a:r>
              <a:rPr lang="en-GB" baseline="0" dirty="0"/>
              <a:t> Abuse and Pre-schoolers</a:t>
            </a:r>
          </a:p>
        </c:rich>
      </c:tx>
      <c:layout>
        <c:manualLayout>
          <c:xMode val="edge"/>
          <c:yMode val="edge"/>
          <c:x val="0.13719195963704758"/>
          <c:y val="4.4432875629140584E-2"/>
        </c:manualLayout>
      </c:layout>
      <c:overlay val="0"/>
      <c:spPr>
        <a:noFill/>
        <a:ln>
          <a:noFill/>
        </a:ln>
        <a:effectLst/>
      </c:spPr>
      <c:txPr>
        <a:bodyPr rot="0" spcFirstLastPara="1" vertOverflow="ellipsis" vert="horz" wrap="square" anchor="ctr" anchorCtr="1"/>
        <a:lstStyle/>
        <a:p>
          <a:pPr>
            <a:defRPr sz="2128" b="0" i="0" u="none" strike="noStrike" kern="1200" cap="none" spc="50" normalizeH="0" baseline="0">
              <a:solidFill>
                <a:schemeClr val="tx1">
                  <a:lumMod val="65000"/>
                  <a:lumOff val="35000"/>
                </a:schemeClr>
              </a:solidFill>
              <a:latin typeface="+mj-lt"/>
              <a:ea typeface="+mj-ea"/>
              <a:cs typeface="+mj-cs"/>
            </a:defRPr>
          </a:pPr>
          <a:endParaRPr lang="en-US"/>
        </a:p>
      </c:txPr>
    </c:title>
    <c:autoTitleDeleted val="0"/>
    <c:plotArea>
      <c:layout/>
      <c:barChart>
        <c:barDir val="col"/>
        <c:grouping val="clustered"/>
        <c:varyColors val="0"/>
        <c:ser>
          <c:idx val="0"/>
          <c:order val="0"/>
          <c:tx>
            <c:strRef>
              <c:f>Sheet1!$B$1</c:f>
              <c:strCache>
                <c:ptCount val="1"/>
                <c:pt idx="0">
                  <c:v>Invitations</c:v>
                </c:pt>
              </c:strCache>
            </c:strRef>
          </c:tx>
          <c:spPr>
            <a:solidFill>
              <a:schemeClr val="accent1">
                <a:alpha val="7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Sheet1!$A$2:$A$5</c:f>
              <c:strCache>
                <c:ptCount val="4"/>
                <c:pt idx="0">
                  <c:v>Age 3</c:v>
                </c:pt>
                <c:pt idx="1">
                  <c:v>Age 4</c:v>
                </c:pt>
                <c:pt idx="2">
                  <c:v>Age 5</c:v>
                </c:pt>
                <c:pt idx="3">
                  <c:v>Total</c:v>
                </c:pt>
              </c:strCache>
            </c:strRef>
          </c:cat>
          <c:val>
            <c:numRef>
              <c:f>Sheet1!$B$2:$B$5</c:f>
              <c:numCache>
                <c:formatCode>General</c:formatCode>
                <c:ptCount val="4"/>
                <c:pt idx="0">
                  <c:v>2.5</c:v>
                </c:pt>
                <c:pt idx="1">
                  <c:v>2.2000000000000002</c:v>
                </c:pt>
                <c:pt idx="2">
                  <c:v>4</c:v>
                </c:pt>
                <c:pt idx="3">
                  <c:v>3.6</c:v>
                </c:pt>
              </c:numCache>
            </c:numRef>
          </c:val>
          <c:extLst>
            <c:ext xmlns:c16="http://schemas.microsoft.com/office/drawing/2014/chart" uri="{C3380CC4-5D6E-409C-BE32-E72D297353CC}">
              <c16:uniqueId val="{00000000-65F4-4544-B91B-05C1C242CF77}"/>
            </c:ext>
          </c:extLst>
        </c:ser>
        <c:ser>
          <c:idx val="1"/>
          <c:order val="1"/>
          <c:tx>
            <c:strRef>
              <c:f>Sheet1!$C$1</c:f>
              <c:strCache>
                <c:ptCount val="1"/>
                <c:pt idx="0">
                  <c:v>Closed Questions</c:v>
                </c:pt>
              </c:strCache>
            </c:strRef>
          </c:tx>
          <c:spPr>
            <a:solidFill>
              <a:schemeClr val="accent2">
                <a:alpha val="7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Sheet1!$A$2:$A$5</c:f>
              <c:strCache>
                <c:ptCount val="4"/>
                <c:pt idx="0">
                  <c:v>Age 3</c:v>
                </c:pt>
                <c:pt idx="1">
                  <c:v>Age 4</c:v>
                </c:pt>
                <c:pt idx="2">
                  <c:v>Age 5</c:v>
                </c:pt>
                <c:pt idx="3">
                  <c:v>Total</c:v>
                </c:pt>
              </c:strCache>
            </c:strRef>
          </c:cat>
          <c:val>
            <c:numRef>
              <c:f>Sheet1!$C$2:$C$5</c:f>
              <c:numCache>
                <c:formatCode>General</c:formatCode>
                <c:ptCount val="4"/>
                <c:pt idx="0">
                  <c:v>0.6</c:v>
                </c:pt>
                <c:pt idx="1">
                  <c:v>0.6</c:v>
                </c:pt>
                <c:pt idx="2">
                  <c:v>1.1000000000000001</c:v>
                </c:pt>
                <c:pt idx="3">
                  <c:v>0.9</c:v>
                </c:pt>
              </c:numCache>
            </c:numRef>
          </c:val>
          <c:extLst>
            <c:ext xmlns:c16="http://schemas.microsoft.com/office/drawing/2014/chart" uri="{C3380CC4-5D6E-409C-BE32-E72D297353CC}">
              <c16:uniqueId val="{00000001-65F4-4544-B91B-05C1C242CF77}"/>
            </c:ext>
          </c:extLst>
        </c:ser>
        <c:ser>
          <c:idx val="2"/>
          <c:order val="2"/>
          <c:tx>
            <c:strRef>
              <c:f>Sheet1!$D$1</c:f>
              <c:strCache>
                <c:ptCount val="1"/>
                <c:pt idx="0">
                  <c:v>Open Questions</c:v>
                </c:pt>
              </c:strCache>
            </c:strRef>
          </c:tx>
          <c:spPr>
            <a:solidFill>
              <a:schemeClr val="accent3">
                <a:alpha val="7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Sheet1!$A$2:$A$5</c:f>
              <c:strCache>
                <c:ptCount val="4"/>
                <c:pt idx="0">
                  <c:v>Age 3</c:v>
                </c:pt>
                <c:pt idx="1">
                  <c:v>Age 4</c:v>
                </c:pt>
                <c:pt idx="2">
                  <c:v>Age 5</c:v>
                </c:pt>
                <c:pt idx="3">
                  <c:v>Total</c:v>
                </c:pt>
              </c:strCache>
            </c:strRef>
          </c:cat>
          <c:val>
            <c:numRef>
              <c:f>Sheet1!$D$2:$D$5</c:f>
              <c:numCache>
                <c:formatCode>General</c:formatCode>
                <c:ptCount val="4"/>
                <c:pt idx="0">
                  <c:v>2.1</c:v>
                </c:pt>
                <c:pt idx="1">
                  <c:v>1</c:v>
                </c:pt>
                <c:pt idx="2">
                  <c:v>1.9</c:v>
                </c:pt>
                <c:pt idx="3">
                  <c:v>1.8</c:v>
                </c:pt>
              </c:numCache>
            </c:numRef>
          </c:val>
          <c:extLst>
            <c:ext xmlns:c16="http://schemas.microsoft.com/office/drawing/2014/chart" uri="{C3380CC4-5D6E-409C-BE32-E72D297353CC}">
              <c16:uniqueId val="{00000002-65F4-4544-B91B-05C1C242CF77}"/>
            </c:ext>
          </c:extLst>
        </c:ser>
        <c:ser>
          <c:idx val="3"/>
          <c:order val="3"/>
          <c:tx>
            <c:strRef>
              <c:f>Sheet1!$E$1</c:f>
              <c:strCache>
                <c:ptCount val="1"/>
                <c:pt idx="0">
                  <c:v>Total</c:v>
                </c:pt>
              </c:strCache>
            </c:strRef>
          </c:tx>
          <c:spPr>
            <a:solidFill>
              <a:schemeClr val="accent4">
                <a:alpha val="70000"/>
              </a:schemeClr>
            </a:solidFill>
            <a:ln>
              <a:noFill/>
            </a:ln>
            <a:effectLst/>
          </c:spPr>
          <c:invertIfNegative val="0"/>
          <c:cat>
            <c:strRef>
              <c:f>Sheet1!$A$2:$A$5</c:f>
              <c:strCache>
                <c:ptCount val="4"/>
                <c:pt idx="0">
                  <c:v>Age 3</c:v>
                </c:pt>
                <c:pt idx="1">
                  <c:v>Age 4</c:v>
                </c:pt>
                <c:pt idx="2">
                  <c:v>Age 5</c:v>
                </c:pt>
                <c:pt idx="3">
                  <c:v>Total</c:v>
                </c:pt>
              </c:strCache>
            </c:strRef>
          </c:cat>
          <c:val>
            <c:numRef>
              <c:f>Sheet1!$E$2:$E$5</c:f>
              <c:numCache>
                <c:formatCode>General</c:formatCode>
                <c:ptCount val="4"/>
                <c:pt idx="0">
                  <c:v>3.9</c:v>
                </c:pt>
                <c:pt idx="1">
                  <c:v>6.1</c:v>
                </c:pt>
                <c:pt idx="2">
                  <c:v>6.8</c:v>
                </c:pt>
                <c:pt idx="3">
                  <c:v>7</c:v>
                </c:pt>
              </c:numCache>
            </c:numRef>
          </c:val>
          <c:extLst>
            <c:ext xmlns:c16="http://schemas.microsoft.com/office/drawing/2014/chart" uri="{C3380CC4-5D6E-409C-BE32-E72D297353CC}">
              <c16:uniqueId val="{00000000-9520-4BAA-A5E6-221DDC587876}"/>
            </c:ext>
          </c:extLst>
        </c:ser>
        <c:dLbls>
          <c:showLegendKey val="0"/>
          <c:showVal val="0"/>
          <c:showCatName val="0"/>
          <c:showSerName val="0"/>
          <c:showPercent val="0"/>
          <c:showBubbleSize val="0"/>
        </c:dLbls>
        <c:gapWidth val="80"/>
        <c:overlap val="25"/>
        <c:axId val="611156584"/>
        <c:axId val="611154616"/>
      </c:barChart>
      <c:catAx>
        <c:axId val="611156584"/>
        <c:scaling>
          <c:orientation val="minMax"/>
        </c:scaling>
        <c:delete val="0"/>
        <c:axPos val="b"/>
        <c:numFmt formatCode="General" sourceLinked="1"/>
        <c:majorTickMark val="none"/>
        <c:minorTickMark val="none"/>
        <c:tickLblPos val="nextTo"/>
        <c:spPr>
          <a:noFill/>
          <a:ln w="15875" cap="flat" cmpd="sng" algn="ctr">
            <a:solidFill>
              <a:schemeClr val="tx1">
                <a:lumMod val="25000"/>
                <a:lumOff val="75000"/>
              </a:schemeClr>
            </a:solidFill>
            <a:round/>
          </a:ln>
          <a:effectLst/>
        </c:spPr>
        <c:txPr>
          <a:bodyPr rot="-60000000" spcFirstLastPara="1" vertOverflow="ellipsis" vert="horz" wrap="square" anchor="ctr" anchorCtr="1"/>
          <a:lstStyle/>
          <a:p>
            <a:pPr>
              <a:defRPr sz="1197" b="0" i="0" u="none" strike="noStrike" kern="1200" cap="none" spc="20" normalizeH="0" baseline="0">
                <a:solidFill>
                  <a:schemeClr val="tx1">
                    <a:lumMod val="65000"/>
                    <a:lumOff val="35000"/>
                  </a:schemeClr>
                </a:solidFill>
                <a:latin typeface="+mn-lt"/>
                <a:ea typeface="+mn-ea"/>
                <a:cs typeface="+mn-cs"/>
              </a:defRPr>
            </a:pPr>
            <a:endParaRPr lang="en-US"/>
          </a:p>
        </c:txPr>
        <c:crossAx val="611154616"/>
        <c:crosses val="autoZero"/>
        <c:auto val="1"/>
        <c:lblAlgn val="ctr"/>
        <c:lblOffset val="100"/>
        <c:noMultiLvlLbl val="0"/>
      </c:catAx>
      <c:valAx>
        <c:axId val="611154616"/>
        <c:scaling>
          <c:orientation val="minMax"/>
        </c:scaling>
        <c:delete val="0"/>
        <c:axPos val="l"/>
        <c:majorGridlines>
          <c:spPr>
            <a:ln w="9525" cap="flat" cmpd="sng" algn="ctr">
              <a:solidFill>
                <a:schemeClr val="tx1">
                  <a:lumMod val="5000"/>
                  <a:lumOff val="9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spc="20" baseline="0">
                <a:solidFill>
                  <a:schemeClr val="tx1">
                    <a:lumMod val="65000"/>
                    <a:lumOff val="35000"/>
                  </a:schemeClr>
                </a:solidFill>
                <a:latin typeface="+mn-lt"/>
                <a:ea typeface="+mn-ea"/>
                <a:cs typeface="+mn-cs"/>
              </a:defRPr>
            </a:pPr>
            <a:endParaRPr lang="en-US"/>
          </a:p>
        </c:txPr>
        <c:crossAx val="61115658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5">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15875" cap="flat" cmpd="sng" algn="ctr">
        <a:solidFill>
          <a:schemeClr val="tx1">
            <a:lumMod val="25000"/>
            <a:lumOff val="75000"/>
          </a:schemeClr>
        </a:solidFill>
        <a:round/>
      </a:ln>
    </cs:spPr>
    <cs:defRPr sz="1197" kern="1200" cap="none" spc="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bg1"/>
    </cs:fontRef>
    <cs:spPr>
      <a:solidFill>
        <a:schemeClr val="tx1">
          <a:lumMod val="50000"/>
          <a:lumOff val="50000"/>
        </a:schemeClr>
      </a:solidFill>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70000"/>
        </a:schemeClr>
      </a:solidFill>
    </cs:spPr>
  </cs:dataPoint>
  <cs:dataPoint3D>
    <cs:lnRef idx="0"/>
    <cs:fillRef idx="0">
      <cs:styleClr val="auto"/>
    </cs:fillRef>
    <cs:effectRef idx="0"/>
    <cs:fontRef idx="minor">
      <a:schemeClr val="dk1"/>
    </cs:fontRef>
    <cs:spPr>
      <a:solidFill>
        <a:schemeClr val="phClr">
          <a:alpha val="70000"/>
        </a:schemeClr>
      </a:solidFill>
    </cs:spPr>
  </cs:dataPoint3D>
  <cs:dataPointLine>
    <cs:lnRef idx="0">
      <cs:styleClr val="auto"/>
    </cs:lnRef>
    <cs:fillRef idx="0"/>
    <cs:effectRef idx="0"/>
    <cs:fontRef idx="minor">
      <a:schemeClr val="dk1"/>
    </cs:fontRef>
    <cs:spPr>
      <a:ln w="28575" cap="rnd">
        <a:solidFill>
          <a:schemeClr val="phClr">
            <a:alpha val="70000"/>
          </a:schemeClr>
        </a:solidFill>
        <a:round/>
      </a:ln>
    </cs:spPr>
  </cs:dataPointLine>
  <cs:dataPointMarker>
    <cs:lnRef idx="0"/>
    <cs:fillRef idx="0">
      <cs:styleClr val="auto"/>
    </cs:fillRef>
    <cs:effectRef idx="0"/>
    <cs:fontRef idx="minor">
      <a:schemeClr val="dk1"/>
    </cs:fontRef>
    <cs:spPr>
      <a:solidFill>
        <a:schemeClr val="phClr">
          <a:alpha val="70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5000"/>
            <a:lumOff val="9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baseline="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2128" b="0" i="0" kern="1200" cap="none" spc="50" normalizeH="0" baseline="0"/>
  </cs:title>
  <cs:trendline>
    <cs:lnRef idx="0">
      <cs:styleClr val="auto"/>
    </cs:lnRef>
    <cs:fillRef idx="0"/>
    <cs:effectRef idx="0"/>
    <cs:fontRef idx="minor">
      <a:schemeClr val="dk1"/>
    </cs:fontRef>
    <cs:spPr>
      <a:ln w="15875"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defRPr sz="1197" kern="1200" spc="20" baseline="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15">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15875" cap="flat" cmpd="sng" algn="ctr">
        <a:solidFill>
          <a:schemeClr val="tx1">
            <a:lumMod val="25000"/>
            <a:lumOff val="75000"/>
          </a:schemeClr>
        </a:solidFill>
        <a:round/>
      </a:ln>
    </cs:spPr>
    <cs:defRPr sz="1197" kern="1200" cap="none" spc="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bg1"/>
    </cs:fontRef>
    <cs:spPr>
      <a:solidFill>
        <a:schemeClr val="tx1">
          <a:lumMod val="50000"/>
          <a:lumOff val="50000"/>
        </a:schemeClr>
      </a:solidFill>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70000"/>
        </a:schemeClr>
      </a:solidFill>
    </cs:spPr>
  </cs:dataPoint>
  <cs:dataPoint3D>
    <cs:lnRef idx="0"/>
    <cs:fillRef idx="0">
      <cs:styleClr val="auto"/>
    </cs:fillRef>
    <cs:effectRef idx="0"/>
    <cs:fontRef idx="minor">
      <a:schemeClr val="dk1"/>
    </cs:fontRef>
    <cs:spPr>
      <a:solidFill>
        <a:schemeClr val="phClr">
          <a:alpha val="70000"/>
        </a:schemeClr>
      </a:solidFill>
    </cs:spPr>
  </cs:dataPoint3D>
  <cs:dataPointLine>
    <cs:lnRef idx="0">
      <cs:styleClr val="auto"/>
    </cs:lnRef>
    <cs:fillRef idx="0"/>
    <cs:effectRef idx="0"/>
    <cs:fontRef idx="minor">
      <a:schemeClr val="dk1"/>
    </cs:fontRef>
    <cs:spPr>
      <a:ln w="28575" cap="rnd">
        <a:solidFill>
          <a:schemeClr val="phClr">
            <a:alpha val="70000"/>
          </a:schemeClr>
        </a:solidFill>
        <a:round/>
      </a:ln>
    </cs:spPr>
  </cs:dataPointLine>
  <cs:dataPointMarker>
    <cs:lnRef idx="0"/>
    <cs:fillRef idx="0">
      <cs:styleClr val="auto"/>
    </cs:fillRef>
    <cs:effectRef idx="0"/>
    <cs:fontRef idx="minor">
      <a:schemeClr val="dk1"/>
    </cs:fontRef>
    <cs:spPr>
      <a:solidFill>
        <a:schemeClr val="phClr">
          <a:alpha val="70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5000"/>
            <a:lumOff val="9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baseline="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2128" b="0" i="0" kern="1200" cap="none" spc="50" normalizeH="0" baseline="0"/>
  </cs:title>
  <cs:trendline>
    <cs:lnRef idx="0">
      <cs:styleClr val="auto"/>
    </cs:lnRef>
    <cs:fillRef idx="0"/>
    <cs:effectRef idx="0"/>
    <cs:fontRef idx="minor">
      <a:schemeClr val="dk1"/>
    </cs:fontRef>
    <cs:spPr>
      <a:ln w="15875"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defRPr sz="1197" kern="1200" spc="20" baseline="0"/>
  </cs:valueAxis>
  <cs:wall>
    <cs:lnRef idx="0"/>
    <cs:fillRef idx="0"/>
    <cs:effectRef idx="0"/>
    <cs:fontRef idx="minor">
      <a:schemeClr val="dk1"/>
    </cs:fontRef>
  </cs:wall>
</cs:chartStyle>
</file>

<file path=ppt/diagrams/_rels/data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visitrockypoint.com/category/uncategorized/page/2" TargetMode="External"/><Relationship Id="rId1" Type="http://schemas.openxmlformats.org/officeDocument/2006/relationships/image" Target="../media/image2.png"/><Relationship Id="rId5" Type="http://schemas.openxmlformats.org/officeDocument/2006/relationships/hyperlink" Target="http://online.brescia.edu/wp-content/uploads/2013/07/56569719-300x300.jpg" TargetMode="External"/><Relationship Id="rId4" Type="http://schemas.openxmlformats.org/officeDocument/2006/relationships/image" Target="../media/image4.jpg"/></Relationships>
</file>

<file path=ppt/diagrams/_rels/drawing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visitrockypoint.com/category/uncategorized/page/2" TargetMode="External"/><Relationship Id="rId1" Type="http://schemas.openxmlformats.org/officeDocument/2006/relationships/image" Target="../media/image2.png"/><Relationship Id="rId4" Type="http://schemas.openxmlformats.org/officeDocument/2006/relationships/image" Target="../media/image4.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5AB2E9-3568-4939-AD20-F42726F09D0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06F1FE2A-97BA-4B52-B3A6-E44D1F20CB28}">
      <dgm:prSet phldrT="[Text]" custT="1"/>
      <dgm:spPr/>
      <dgm:t>
        <a:bodyPr/>
        <a:lstStyle/>
        <a:p>
          <a:r>
            <a:rPr lang="en-US" sz="3600" dirty="0"/>
            <a:t>Controlled variables</a:t>
          </a:r>
        </a:p>
      </dgm:t>
    </dgm:pt>
    <dgm:pt modelId="{272155B6-483B-4675-B173-D3F00A201046}" type="parTrans" cxnId="{FC6EE199-23CF-4307-94F8-FC53916EA51A}">
      <dgm:prSet/>
      <dgm:spPr/>
      <dgm:t>
        <a:bodyPr/>
        <a:lstStyle/>
        <a:p>
          <a:endParaRPr lang="en-US" sz="2800"/>
        </a:p>
      </dgm:t>
    </dgm:pt>
    <dgm:pt modelId="{0CACD921-34CA-4681-87F1-041A98C27B3D}" type="sibTrans" cxnId="{FC6EE199-23CF-4307-94F8-FC53916EA51A}">
      <dgm:prSet/>
      <dgm:spPr/>
      <dgm:t>
        <a:bodyPr/>
        <a:lstStyle/>
        <a:p>
          <a:endParaRPr lang="en-US" sz="2800"/>
        </a:p>
      </dgm:t>
    </dgm:pt>
    <dgm:pt modelId="{4640F6E6-EF32-4372-9B3B-2FFD48F9CB5C}">
      <dgm:prSet phldrT="[Text]" custT="1"/>
      <dgm:spPr/>
      <dgm:t>
        <a:bodyPr/>
        <a:lstStyle/>
        <a:p>
          <a:r>
            <a:rPr lang="en-US" sz="1600" dirty="0"/>
            <a:t>SA&amp;PS </a:t>
          </a:r>
          <a:r>
            <a:rPr lang="en-US" sz="1600" baseline="0" dirty="0"/>
            <a:t>: The students involved in the research of the interview style questions were able to analyse the data coding and categorize the findings into certain question types.</a:t>
          </a:r>
          <a:endParaRPr lang="en-US" sz="1600" dirty="0"/>
        </a:p>
      </dgm:t>
    </dgm:pt>
    <dgm:pt modelId="{DB4F8E23-BBE6-4AB5-9D82-74F5115D7455}" type="parTrans" cxnId="{ACB965C6-1ACF-483C-9C29-8A17C949C706}">
      <dgm:prSet/>
      <dgm:spPr/>
      <dgm:t>
        <a:bodyPr/>
        <a:lstStyle/>
        <a:p>
          <a:endParaRPr lang="en-US" sz="2800"/>
        </a:p>
      </dgm:t>
    </dgm:pt>
    <dgm:pt modelId="{55E32D54-3DF3-4F3F-B3B8-1AEE5606EC62}" type="sibTrans" cxnId="{ACB965C6-1ACF-483C-9C29-8A17C949C706}">
      <dgm:prSet/>
      <dgm:spPr/>
      <dgm:t>
        <a:bodyPr/>
        <a:lstStyle/>
        <a:p>
          <a:endParaRPr lang="en-US" sz="2800"/>
        </a:p>
      </dgm:t>
    </dgm:pt>
    <dgm:pt modelId="{184B56DA-A66C-4DD0-AE11-0A7EBA387E48}">
      <dgm:prSet phldrT="[Text]" custT="1"/>
      <dgm:spPr/>
      <dgm:t>
        <a:bodyPr/>
        <a:lstStyle/>
        <a:p>
          <a:r>
            <a:rPr lang="en-US" sz="3600" dirty="0"/>
            <a:t>Independent variable</a:t>
          </a:r>
        </a:p>
      </dgm:t>
    </dgm:pt>
    <dgm:pt modelId="{3C1C544F-4C0C-4E19-A3D2-C3E5175D7B4B}" type="parTrans" cxnId="{01AD485A-0916-4A80-9CBA-29870F4D202A}">
      <dgm:prSet/>
      <dgm:spPr/>
      <dgm:t>
        <a:bodyPr/>
        <a:lstStyle/>
        <a:p>
          <a:endParaRPr lang="en-US" sz="2800"/>
        </a:p>
      </dgm:t>
    </dgm:pt>
    <dgm:pt modelId="{8EE144C8-20EA-43DA-B048-41CEE06807BC}" type="sibTrans" cxnId="{01AD485A-0916-4A80-9CBA-29870F4D202A}">
      <dgm:prSet/>
      <dgm:spPr/>
      <dgm:t>
        <a:bodyPr/>
        <a:lstStyle/>
        <a:p>
          <a:endParaRPr lang="en-US" sz="2800"/>
        </a:p>
      </dgm:t>
    </dgm:pt>
    <dgm:pt modelId="{17AF0C1B-AB46-4643-AAAB-C00D253E5731}">
      <dgm:prSet phldrT="[Text]" custT="1"/>
      <dgm:spPr/>
      <dgm:t>
        <a:bodyPr/>
        <a:lstStyle/>
        <a:p>
          <a:r>
            <a:rPr lang="en-US" sz="1600" dirty="0">
              <a:latin typeface="+mn-lt"/>
              <a:cs typeface="Times New Roman" panose="02020603050405020304" pitchFamily="18" charset="0"/>
            </a:rPr>
            <a:t>One of the independent variables regarding the research task was the child's age, gender and level or category of abuse. </a:t>
          </a:r>
        </a:p>
      </dgm:t>
    </dgm:pt>
    <dgm:pt modelId="{29C3C336-A8CD-48B5-9F85-325299B52A84}" type="parTrans" cxnId="{31D0EEFF-9776-4597-8873-3B56F9091C86}">
      <dgm:prSet/>
      <dgm:spPr/>
      <dgm:t>
        <a:bodyPr/>
        <a:lstStyle/>
        <a:p>
          <a:endParaRPr lang="en-US" sz="2800"/>
        </a:p>
      </dgm:t>
    </dgm:pt>
    <dgm:pt modelId="{631D11DF-11B6-487B-8148-E2BF1F9190AD}" type="sibTrans" cxnId="{31D0EEFF-9776-4597-8873-3B56F9091C86}">
      <dgm:prSet/>
      <dgm:spPr/>
      <dgm:t>
        <a:bodyPr/>
        <a:lstStyle/>
        <a:p>
          <a:endParaRPr lang="en-US" sz="2800"/>
        </a:p>
      </dgm:t>
    </dgm:pt>
    <dgm:pt modelId="{2F8ECEAC-FAA3-4503-A169-57F41A503807}">
      <dgm:prSet phldrT="[Text]" custT="1"/>
      <dgm:spPr/>
      <dgm:t>
        <a:bodyPr/>
        <a:lstStyle/>
        <a:p>
          <a:r>
            <a:rPr lang="en-US" sz="3600" dirty="0"/>
            <a:t>Dependent variable</a:t>
          </a:r>
        </a:p>
      </dgm:t>
    </dgm:pt>
    <dgm:pt modelId="{ACAA3BC8-2CDA-42A5-8DD6-5A948ACC6FCF}" type="parTrans" cxnId="{24836079-9FDA-4F84-9291-518671EE6E30}">
      <dgm:prSet/>
      <dgm:spPr/>
      <dgm:t>
        <a:bodyPr/>
        <a:lstStyle/>
        <a:p>
          <a:endParaRPr lang="en-US" sz="2800"/>
        </a:p>
      </dgm:t>
    </dgm:pt>
    <dgm:pt modelId="{61A568BF-D1AB-4345-9CA7-878468CAA9E0}" type="sibTrans" cxnId="{24836079-9FDA-4F84-9291-518671EE6E30}">
      <dgm:prSet/>
      <dgm:spPr/>
      <dgm:t>
        <a:bodyPr/>
        <a:lstStyle/>
        <a:p>
          <a:endParaRPr lang="en-US" sz="2800"/>
        </a:p>
      </dgm:t>
    </dgm:pt>
    <dgm:pt modelId="{BB5A00DF-7368-4451-822A-C5213BEFEEBE}">
      <dgm:prSet phldrT="[Text]" custT="1"/>
      <dgm:spPr/>
      <dgm:t>
        <a:bodyPr/>
        <a:lstStyle/>
        <a:p>
          <a:r>
            <a:rPr lang="en-US" sz="1600" dirty="0">
              <a:latin typeface="+mn-lt"/>
            </a:rPr>
            <a:t>The dependent variable is the level of information provided by the children.</a:t>
          </a:r>
        </a:p>
      </dgm:t>
    </dgm:pt>
    <dgm:pt modelId="{DBF05790-03E0-47D4-8137-1ED35487613F}" type="parTrans" cxnId="{3F455948-84CC-4BD3-B122-BC7FC520F6C2}">
      <dgm:prSet/>
      <dgm:spPr/>
      <dgm:t>
        <a:bodyPr/>
        <a:lstStyle/>
        <a:p>
          <a:endParaRPr lang="en-US" sz="2800"/>
        </a:p>
      </dgm:t>
    </dgm:pt>
    <dgm:pt modelId="{1FC1A5B2-F57F-4D1D-AD7C-59801453B2A1}" type="sibTrans" cxnId="{3F455948-84CC-4BD3-B122-BC7FC520F6C2}">
      <dgm:prSet/>
      <dgm:spPr/>
      <dgm:t>
        <a:bodyPr/>
        <a:lstStyle/>
        <a:p>
          <a:endParaRPr lang="en-US" sz="2800"/>
        </a:p>
      </dgm:t>
    </dgm:pt>
    <dgm:pt modelId="{FA56BD52-6F30-4F56-B0C0-CB6C1EBC96E7}">
      <dgm:prSet phldrT="[Text]" custT="1"/>
      <dgm:spPr/>
      <dgm:t>
        <a:bodyPr/>
        <a:lstStyle/>
        <a:p>
          <a:endParaRPr lang="en-US" sz="1600" dirty="0"/>
        </a:p>
      </dgm:t>
    </dgm:pt>
    <dgm:pt modelId="{B32F5DE3-3D02-47C9-9230-FAC1C96A10B4}" type="parTrans" cxnId="{7EE1E732-50E0-4AAB-849C-ACBAD7BE894B}">
      <dgm:prSet/>
      <dgm:spPr/>
      <dgm:t>
        <a:bodyPr/>
        <a:lstStyle/>
        <a:p>
          <a:endParaRPr lang="en-GB"/>
        </a:p>
      </dgm:t>
    </dgm:pt>
    <dgm:pt modelId="{6F24E288-BCBF-4284-A5DB-D8B579E97FAD}" type="sibTrans" cxnId="{7EE1E732-50E0-4AAB-849C-ACBAD7BE894B}">
      <dgm:prSet/>
      <dgm:spPr/>
      <dgm:t>
        <a:bodyPr/>
        <a:lstStyle/>
        <a:p>
          <a:endParaRPr lang="en-GB"/>
        </a:p>
      </dgm:t>
    </dgm:pt>
    <dgm:pt modelId="{F719F553-7B4D-41A8-AA22-384E58C7B22D}">
      <dgm:prSet phldrT="[Text]" custT="1"/>
      <dgm:spPr/>
      <dgm:t>
        <a:bodyPr/>
        <a:lstStyle/>
        <a:p>
          <a:endParaRPr lang="en-US" sz="1600" dirty="0">
            <a:latin typeface="+mn-lt"/>
            <a:cs typeface="Times New Roman" panose="02020603050405020304" pitchFamily="18" charset="0"/>
          </a:endParaRPr>
        </a:p>
      </dgm:t>
    </dgm:pt>
    <dgm:pt modelId="{65C1D022-EEB5-4D87-B821-36FA4D4D5A06}" type="parTrans" cxnId="{B8FB6C57-E63B-4DFC-883B-E207DC6224AC}">
      <dgm:prSet/>
      <dgm:spPr/>
      <dgm:t>
        <a:bodyPr/>
        <a:lstStyle/>
        <a:p>
          <a:endParaRPr lang="en-GB"/>
        </a:p>
      </dgm:t>
    </dgm:pt>
    <dgm:pt modelId="{E178A79D-DD50-46A0-B8B6-E0A15BA83D8B}" type="sibTrans" cxnId="{B8FB6C57-E63B-4DFC-883B-E207DC6224AC}">
      <dgm:prSet/>
      <dgm:spPr/>
      <dgm:t>
        <a:bodyPr/>
        <a:lstStyle/>
        <a:p>
          <a:endParaRPr lang="en-GB"/>
        </a:p>
      </dgm:t>
    </dgm:pt>
    <dgm:pt modelId="{29BDF8BD-2D54-4BF7-A2A0-84B68C4CF222}">
      <dgm:prSet phldrT="[Text]" custT="1"/>
      <dgm:spPr/>
      <dgm:t>
        <a:bodyPr/>
        <a:lstStyle/>
        <a:p>
          <a:endParaRPr lang="en-US" sz="1600" dirty="0">
            <a:latin typeface="+mn-lt"/>
          </a:endParaRPr>
        </a:p>
      </dgm:t>
    </dgm:pt>
    <dgm:pt modelId="{212A9596-59BA-4402-88D5-CB8A5C71C102}" type="parTrans" cxnId="{8C6AC36E-2CAF-4E7A-9C5C-5F7CCF6573E7}">
      <dgm:prSet/>
      <dgm:spPr/>
      <dgm:t>
        <a:bodyPr/>
        <a:lstStyle/>
        <a:p>
          <a:endParaRPr lang="en-GB"/>
        </a:p>
      </dgm:t>
    </dgm:pt>
    <dgm:pt modelId="{4892C3B1-D64B-4BB7-A3F8-E0A2B3FA6A9A}" type="sibTrans" cxnId="{8C6AC36E-2CAF-4E7A-9C5C-5F7CCF6573E7}">
      <dgm:prSet/>
      <dgm:spPr/>
      <dgm:t>
        <a:bodyPr/>
        <a:lstStyle/>
        <a:p>
          <a:endParaRPr lang="en-GB"/>
        </a:p>
      </dgm:t>
    </dgm:pt>
    <dgm:pt modelId="{2516A395-81A7-46E0-8ACD-812329987364}">
      <dgm:prSet phldrT="[Text]" custT="1"/>
      <dgm:spPr/>
      <dgm:t>
        <a:bodyPr/>
        <a:lstStyle/>
        <a:p>
          <a:r>
            <a:rPr lang="en-US" sz="1600" dirty="0"/>
            <a:t>TERICFSSA: The controlled variables are the NICHD protocol being followed and the phases within them preparing the children.</a:t>
          </a:r>
        </a:p>
      </dgm:t>
    </dgm:pt>
    <dgm:pt modelId="{D99E0B2C-D90A-4CC1-AA8D-5E6AE1483BBD}" type="parTrans" cxnId="{7E540583-97E2-4ABD-B179-CCBE95C80B45}">
      <dgm:prSet/>
      <dgm:spPr/>
      <dgm:t>
        <a:bodyPr/>
        <a:lstStyle/>
        <a:p>
          <a:endParaRPr lang="en-GB"/>
        </a:p>
      </dgm:t>
    </dgm:pt>
    <dgm:pt modelId="{D47016D7-D78F-4E3A-B7E3-22A9C00F0853}" type="sibTrans" cxnId="{7E540583-97E2-4ABD-B179-CCBE95C80B45}">
      <dgm:prSet/>
      <dgm:spPr/>
      <dgm:t>
        <a:bodyPr/>
        <a:lstStyle/>
        <a:p>
          <a:endParaRPr lang="en-GB"/>
        </a:p>
      </dgm:t>
    </dgm:pt>
    <dgm:pt modelId="{7AA652B7-A0FA-4021-81DA-6396C1B99422}">
      <dgm:prSet phldrT="[Text]" custT="1"/>
      <dgm:spPr/>
      <dgm:t>
        <a:bodyPr/>
        <a:lstStyle/>
        <a:p>
          <a:endParaRPr lang="en-US" sz="1600" dirty="0"/>
        </a:p>
      </dgm:t>
    </dgm:pt>
    <dgm:pt modelId="{D6CACC06-5D7F-447C-93E8-31048F80F6EB}" type="parTrans" cxnId="{C75D71A8-0C6E-4A7B-99E3-7ADC6C3BE4AD}">
      <dgm:prSet/>
      <dgm:spPr/>
      <dgm:t>
        <a:bodyPr/>
        <a:lstStyle/>
        <a:p>
          <a:endParaRPr lang="en-GB"/>
        </a:p>
      </dgm:t>
    </dgm:pt>
    <dgm:pt modelId="{59F7A2D0-83FC-459E-BEA6-3E9D344AEECE}" type="sibTrans" cxnId="{C75D71A8-0C6E-4A7B-99E3-7ADC6C3BE4AD}">
      <dgm:prSet/>
      <dgm:spPr/>
      <dgm:t>
        <a:bodyPr/>
        <a:lstStyle/>
        <a:p>
          <a:endParaRPr lang="en-GB"/>
        </a:p>
      </dgm:t>
    </dgm:pt>
    <dgm:pt modelId="{3A9DB6B2-0531-4AA6-A60B-BD493AFA8C2D}">
      <dgm:prSet phldrT="[Text]" custT="1"/>
      <dgm:spPr/>
      <dgm:t>
        <a:bodyPr/>
        <a:lstStyle/>
        <a:p>
          <a:endParaRPr lang="en-US" sz="1600" dirty="0">
            <a:latin typeface="+mn-lt"/>
            <a:cs typeface="Times New Roman" panose="02020603050405020304" pitchFamily="18" charset="0"/>
          </a:endParaRPr>
        </a:p>
      </dgm:t>
    </dgm:pt>
    <dgm:pt modelId="{26A3B44F-EE6E-400A-81BB-7C8242DA2FA9}" type="parTrans" cxnId="{54375452-D324-4EBF-A6DF-ACEE80D5EAA5}">
      <dgm:prSet/>
      <dgm:spPr/>
      <dgm:t>
        <a:bodyPr/>
        <a:lstStyle/>
        <a:p>
          <a:endParaRPr lang="en-GB"/>
        </a:p>
      </dgm:t>
    </dgm:pt>
    <dgm:pt modelId="{996C9E8F-AFB2-4CBF-8B57-B6B6E9E67EA9}" type="sibTrans" cxnId="{54375452-D324-4EBF-A6DF-ACEE80D5EAA5}">
      <dgm:prSet/>
      <dgm:spPr/>
      <dgm:t>
        <a:bodyPr/>
        <a:lstStyle/>
        <a:p>
          <a:endParaRPr lang="en-GB"/>
        </a:p>
      </dgm:t>
    </dgm:pt>
    <dgm:pt modelId="{05501091-2C5A-412E-B319-EC8B299A6E93}">
      <dgm:prSet phldrT="[Text]" custT="1"/>
      <dgm:spPr/>
      <dgm:t>
        <a:bodyPr/>
        <a:lstStyle/>
        <a:p>
          <a:endParaRPr lang="en-US" sz="1600" dirty="0">
            <a:latin typeface="+mn-lt"/>
            <a:cs typeface="Times New Roman" panose="02020603050405020304" pitchFamily="18" charset="0"/>
          </a:endParaRPr>
        </a:p>
      </dgm:t>
    </dgm:pt>
    <dgm:pt modelId="{074DAC06-4A52-4A0A-B825-0D5CD7E64BA9}" type="parTrans" cxnId="{545BCC17-7603-4AAB-9F31-D32C9F75BBCD}">
      <dgm:prSet/>
      <dgm:spPr/>
      <dgm:t>
        <a:bodyPr/>
        <a:lstStyle/>
        <a:p>
          <a:endParaRPr lang="en-GB"/>
        </a:p>
      </dgm:t>
    </dgm:pt>
    <dgm:pt modelId="{DF75C15F-81F5-4162-AE57-B4DB8A1E92BF}" type="sibTrans" cxnId="{545BCC17-7603-4AAB-9F31-D32C9F75BBCD}">
      <dgm:prSet/>
      <dgm:spPr/>
      <dgm:t>
        <a:bodyPr/>
        <a:lstStyle/>
        <a:p>
          <a:endParaRPr lang="en-GB"/>
        </a:p>
      </dgm:t>
    </dgm:pt>
    <dgm:pt modelId="{3AF31B47-F770-42B6-9359-CBA9E3CE37C3}">
      <dgm:prSet phldrT="[Text]" custT="1"/>
      <dgm:spPr/>
      <dgm:t>
        <a:bodyPr/>
        <a:lstStyle/>
        <a:p>
          <a:r>
            <a:rPr lang="en-US" sz="1600" dirty="0">
              <a:latin typeface="+mn-lt"/>
              <a:cs typeface="Times New Roman" panose="02020603050405020304" pitchFamily="18" charset="0"/>
            </a:rPr>
            <a:t>The independent variable is the questions asked and the change of questions asked after the child’s thirty minute break.</a:t>
          </a:r>
        </a:p>
      </dgm:t>
    </dgm:pt>
    <dgm:pt modelId="{45438CDB-518A-44BB-A6C4-E2125B88E1D0}" type="parTrans" cxnId="{6C0909C9-8EB8-4F39-9D02-4579B6BCD0FE}">
      <dgm:prSet/>
      <dgm:spPr/>
      <dgm:t>
        <a:bodyPr/>
        <a:lstStyle/>
        <a:p>
          <a:endParaRPr lang="en-GB"/>
        </a:p>
      </dgm:t>
    </dgm:pt>
    <dgm:pt modelId="{83D2C8DF-1BD7-4F00-9289-F1838B77D143}" type="sibTrans" cxnId="{6C0909C9-8EB8-4F39-9D02-4579B6BCD0FE}">
      <dgm:prSet/>
      <dgm:spPr/>
      <dgm:t>
        <a:bodyPr/>
        <a:lstStyle/>
        <a:p>
          <a:endParaRPr lang="en-GB"/>
        </a:p>
      </dgm:t>
    </dgm:pt>
    <dgm:pt modelId="{DD007E4B-C1D4-4E94-9256-93CB71A6999B}">
      <dgm:prSet phldrT="[Text]" custT="1"/>
      <dgm:spPr/>
      <dgm:t>
        <a:bodyPr/>
        <a:lstStyle/>
        <a:p>
          <a:r>
            <a:rPr lang="en-US" sz="1600" dirty="0">
              <a:latin typeface="+mn-lt"/>
            </a:rPr>
            <a:t> The dependent variable is the amount of new details provided by the child after the break.</a:t>
          </a:r>
        </a:p>
      </dgm:t>
    </dgm:pt>
    <dgm:pt modelId="{93B5D431-9167-4989-A085-3B6C45824E80}" type="parTrans" cxnId="{826A30CE-63D7-45F3-98CA-BF0CF12E8534}">
      <dgm:prSet/>
      <dgm:spPr/>
      <dgm:t>
        <a:bodyPr/>
        <a:lstStyle/>
        <a:p>
          <a:endParaRPr lang="en-GB"/>
        </a:p>
      </dgm:t>
    </dgm:pt>
    <dgm:pt modelId="{A7031510-6946-43AD-908A-1A2CE60424C9}" type="sibTrans" cxnId="{826A30CE-63D7-45F3-98CA-BF0CF12E8534}">
      <dgm:prSet/>
      <dgm:spPr/>
      <dgm:t>
        <a:bodyPr/>
        <a:lstStyle/>
        <a:p>
          <a:endParaRPr lang="en-GB"/>
        </a:p>
      </dgm:t>
    </dgm:pt>
    <dgm:pt modelId="{27F9BD49-427B-4263-8D52-1F6EC8A14D73}">
      <dgm:prSet phldrT="[Text]" custT="1"/>
      <dgm:spPr/>
      <dgm:t>
        <a:bodyPr/>
        <a:lstStyle/>
        <a:p>
          <a:endParaRPr lang="en-US" sz="1600" dirty="0">
            <a:latin typeface="+mn-lt"/>
          </a:endParaRPr>
        </a:p>
      </dgm:t>
    </dgm:pt>
    <dgm:pt modelId="{9C0441DD-7C00-4AE8-BA3B-59857F6447EE}" type="parTrans" cxnId="{9A8E9ABE-A6C2-4F32-9941-AD531590D5B0}">
      <dgm:prSet/>
      <dgm:spPr/>
      <dgm:t>
        <a:bodyPr/>
        <a:lstStyle/>
        <a:p>
          <a:endParaRPr lang="en-GB"/>
        </a:p>
      </dgm:t>
    </dgm:pt>
    <dgm:pt modelId="{7487A61F-47C1-4B0F-862F-0AC2965BE5FE}" type="sibTrans" cxnId="{9A8E9ABE-A6C2-4F32-9941-AD531590D5B0}">
      <dgm:prSet/>
      <dgm:spPr/>
      <dgm:t>
        <a:bodyPr/>
        <a:lstStyle/>
        <a:p>
          <a:endParaRPr lang="en-GB"/>
        </a:p>
      </dgm:t>
    </dgm:pt>
    <dgm:pt modelId="{0F06F6C2-A7F8-4B93-9A08-E5B3825D7911}">
      <dgm:prSet phldrT="[Text]" custT="1"/>
      <dgm:spPr/>
      <dgm:t>
        <a:bodyPr/>
        <a:lstStyle/>
        <a:p>
          <a:endParaRPr lang="en-US" sz="1600" dirty="0">
            <a:latin typeface="+mn-lt"/>
          </a:endParaRPr>
        </a:p>
      </dgm:t>
    </dgm:pt>
    <dgm:pt modelId="{80B1B4C1-977F-46AF-B601-AEB3ED7E9CF4}" type="parTrans" cxnId="{FAC912E7-D622-4555-8372-9B26E7B08E2D}">
      <dgm:prSet/>
      <dgm:spPr/>
      <dgm:t>
        <a:bodyPr/>
        <a:lstStyle/>
        <a:p>
          <a:endParaRPr lang="en-GB"/>
        </a:p>
      </dgm:t>
    </dgm:pt>
    <dgm:pt modelId="{2FE78D12-20D2-45B8-B908-6AD32290B747}" type="sibTrans" cxnId="{FAC912E7-D622-4555-8372-9B26E7B08E2D}">
      <dgm:prSet/>
      <dgm:spPr/>
      <dgm:t>
        <a:bodyPr/>
        <a:lstStyle/>
        <a:p>
          <a:endParaRPr lang="en-GB"/>
        </a:p>
      </dgm:t>
    </dgm:pt>
    <dgm:pt modelId="{547D232C-8D11-41AB-8538-A5195E93388D}">
      <dgm:prSet phldrT="[Text]" custT="1"/>
      <dgm:spPr/>
      <dgm:t>
        <a:bodyPr/>
        <a:lstStyle/>
        <a:p>
          <a:endParaRPr lang="en-US" sz="1600" dirty="0">
            <a:latin typeface="+mn-lt"/>
          </a:endParaRPr>
        </a:p>
      </dgm:t>
    </dgm:pt>
    <dgm:pt modelId="{C74B505B-8E68-4D36-A2A3-B7519E9D0FFE}" type="parTrans" cxnId="{F2A5E563-BAB4-472F-AEB4-D276E7C83C06}">
      <dgm:prSet/>
      <dgm:spPr/>
      <dgm:t>
        <a:bodyPr/>
        <a:lstStyle/>
        <a:p>
          <a:endParaRPr lang="en-GB"/>
        </a:p>
      </dgm:t>
    </dgm:pt>
    <dgm:pt modelId="{3C701AA9-F660-40C4-B066-DCE65AC2E09D}" type="sibTrans" cxnId="{F2A5E563-BAB4-472F-AEB4-D276E7C83C06}">
      <dgm:prSet/>
      <dgm:spPr/>
      <dgm:t>
        <a:bodyPr/>
        <a:lstStyle/>
        <a:p>
          <a:endParaRPr lang="en-GB"/>
        </a:p>
      </dgm:t>
    </dgm:pt>
    <dgm:pt modelId="{4351CFC8-37EC-494B-A841-287649776134}" type="pres">
      <dgm:prSet presAssocID="{425AB2E9-3568-4939-AD20-F42726F09D02}" presName="Name0" presStyleCnt="0">
        <dgm:presLayoutVars>
          <dgm:dir/>
          <dgm:animLvl val="lvl"/>
          <dgm:resizeHandles val="exact"/>
        </dgm:presLayoutVars>
      </dgm:prSet>
      <dgm:spPr/>
    </dgm:pt>
    <dgm:pt modelId="{70E9962D-05C5-4F85-A473-03B50B9C6416}" type="pres">
      <dgm:prSet presAssocID="{06F1FE2A-97BA-4B52-B3A6-E44D1F20CB28}" presName="composite" presStyleCnt="0"/>
      <dgm:spPr/>
    </dgm:pt>
    <dgm:pt modelId="{B8C15370-9E21-4343-A577-4985C41A0B6E}" type="pres">
      <dgm:prSet presAssocID="{06F1FE2A-97BA-4B52-B3A6-E44D1F20CB28}" presName="parTx" presStyleLbl="alignNode1" presStyleIdx="0" presStyleCnt="3">
        <dgm:presLayoutVars>
          <dgm:chMax val="0"/>
          <dgm:chPref val="0"/>
          <dgm:bulletEnabled val="1"/>
        </dgm:presLayoutVars>
      </dgm:prSet>
      <dgm:spPr/>
    </dgm:pt>
    <dgm:pt modelId="{DE65B54D-BB89-4898-B770-68834B90CB27}" type="pres">
      <dgm:prSet presAssocID="{06F1FE2A-97BA-4B52-B3A6-E44D1F20CB28}" presName="desTx" presStyleLbl="alignAccFollowNode1" presStyleIdx="0" presStyleCnt="3">
        <dgm:presLayoutVars>
          <dgm:bulletEnabled val="1"/>
        </dgm:presLayoutVars>
      </dgm:prSet>
      <dgm:spPr/>
    </dgm:pt>
    <dgm:pt modelId="{A7E2C66E-7169-4E42-A713-6528CC71DD9D}" type="pres">
      <dgm:prSet presAssocID="{0CACD921-34CA-4681-87F1-041A98C27B3D}" presName="space" presStyleCnt="0"/>
      <dgm:spPr/>
    </dgm:pt>
    <dgm:pt modelId="{C25D5A66-A92F-4D7D-A84B-534F27779317}" type="pres">
      <dgm:prSet presAssocID="{184B56DA-A66C-4DD0-AE11-0A7EBA387E48}" presName="composite" presStyleCnt="0"/>
      <dgm:spPr/>
    </dgm:pt>
    <dgm:pt modelId="{E01B3154-0666-4584-9FC4-432DE00CC402}" type="pres">
      <dgm:prSet presAssocID="{184B56DA-A66C-4DD0-AE11-0A7EBA387E48}" presName="parTx" presStyleLbl="alignNode1" presStyleIdx="1" presStyleCnt="3">
        <dgm:presLayoutVars>
          <dgm:chMax val="0"/>
          <dgm:chPref val="0"/>
          <dgm:bulletEnabled val="1"/>
        </dgm:presLayoutVars>
      </dgm:prSet>
      <dgm:spPr/>
    </dgm:pt>
    <dgm:pt modelId="{6EC96761-7A7E-46B1-9A31-B92F49834D5A}" type="pres">
      <dgm:prSet presAssocID="{184B56DA-A66C-4DD0-AE11-0A7EBA387E48}" presName="desTx" presStyleLbl="alignAccFollowNode1" presStyleIdx="1" presStyleCnt="3">
        <dgm:presLayoutVars>
          <dgm:bulletEnabled val="1"/>
        </dgm:presLayoutVars>
      </dgm:prSet>
      <dgm:spPr/>
    </dgm:pt>
    <dgm:pt modelId="{D004D87C-D390-4BAA-B20D-69AF97599BD7}" type="pres">
      <dgm:prSet presAssocID="{8EE144C8-20EA-43DA-B048-41CEE06807BC}" presName="space" presStyleCnt="0"/>
      <dgm:spPr/>
    </dgm:pt>
    <dgm:pt modelId="{F9A125CB-F105-4A75-821B-0388D80248ED}" type="pres">
      <dgm:prSet presAssocID="{2F8ECEAC-FAA3-4503-A169-57F41A503807}" presName="composite" presStyleCnt="0"/>
      <dgm:spPr/>
    </dgm:pt>
    <dgm:pt modelId="{64DD6D48-227C-4434-BED8-F49C9D4F4F7E}" type="pres">
      <dgm:prSet presAssocID="{2F8ECEAC-FAA3-4503-A169-57F41A503807}" presName="parTx" presStyleLbl="alignNode1" presStyleIdx="2" presStyleCnt="3">
        <dgm:presLayoutVars>
          <dgm:chMax val="0"/>
          <dgm:chPref val="0"/>
          <dgm:bulletEnabled val="1"/>
        </dgm:presLayoutVars>
      </dgm:prSet>
      <dgm:spPr/>
    </dgm:pt>
    <dgm:pt modelId="{98860936-C475-4184-9A9D-2F4B5D8B0BC7}" type="pres">
      <dgm:prSet presAssocID="{2F8ECEAC-FAA3-4503-A169-57F41A503807}" presName="desTx" presStyleLbl="alignAccFollowNode1" presStyleIdx="2" presStyleCnt="3">
        <dgm:presLayoutVars>
          <dgm:bulletEnabled val="1"/>
        </dgm:presLayoutVars>
      </dgm:prSet>
      <dgm:spPr/>
    </dgm:pt>
  </dgm:ptLst>
  <dgm:cxnLst>
    <dgm:cxn modelId="{D5A14413-7CC3-48AD-BDC1-F91EAEB5C8EF}" type="presOf" srcId="{3AF31B47-F770-42B6-9359-CBA9E3CE37C3}" destId="{6EC96761-7A7E-46B1-9A31-B92F49834D5A}" srcOrd="0" destOrd="4" presId="urn:microsoft.com/office/officeart/2005/8/layout/hList1"/>
    <dgm:cxn modelId="{545BCC17-7603-4AAB-9F31-D32C9F75BBCD}" srcId="{184B56DA-A66C-4DD0-AE11-0A7EBA387E48}" destId="{05501091-2C5A-412E-B319-EC8B299A6E93}" srcOrd="3" destOrd="0" parTransId="{074DAC06-4A52-4A0A-B825-0D5CD7E64BA9}" sibTransId="{DF75C15F-81F5-4162-AE57-B4DB8A1E92BF}"/>
    <dgm:cxn modelId="{8D331F1C-80A6-4784-B27F-47B8EFA20F88}" type="presOf" srcId="{547D232C-8D11-41AB-8538-A5195E93388D}" destId="{98860936-C475-4184-9A9D-2F4B5D8B0BC7}" srcOrd="0" destOrd="4" presId="urn:microsoft.com/office/officeart/2005/8/layout/hList1"/>
    <dgm:cxn modelId="{7EE1E732-50E0-4AAB-849C-ACBAD7BE894B}" srcId="{06F1FE2A-97BA-4B52-B3A6-E44D1F20CB28}" destId="{FA56BD52-6F30-4F56-B0C0-CB6C1EBC96E7}" srcOrd="0" destOrd="0" parTransId="{B32F5DE3-3D02-47C9-9230-FAC1C96A10B4}" sibTransId="{6F24E288-BCBF-4284-A5DB-D8B579E97FAD}"/>
    <dgm:cxn modelId="{8B5C6C41-4150-45AF-9F48-06500BBDDB80}" type="presOf" srcId="{FA56BD52-6F30-4F56-B0C0-CB6C1EBC96E7}" destId="{DE65B54D-BB89-4898-B770-68834B90CB27}" srcOrd="0" destOrd="0" presId="urn:microsoft.com/office/officeart/2005/8/layout/hList1"/>
    <dgm:cxn modelId="{F2A5E563-BAB4-472F-AEB4-D276E7C83C06}" srcId="{2F8ECEAC-FAA3-4503-A169-57F41A503807}" destId="{547D232C-8D11-41AB-8538-A5195E93388D}" srcOrd="4" destOrd="0" parTransId="{C74B505B-8E68-4D36-A2A3-B7519E9D0FFE}" sibTransId="{3C701AA9-F660-40C4-B066-DCE65AC2E09D}"/>
    <dgm:cxn modelId="{F1E52D45-C0D9-45F0-8D06-F198D45B2A31}" type="presOf" srcId="{F719F553-7B4D-41A8-AA22-384E58C7B22D}" destId="{6EC96761-7A7E-46B1-9A31-B92F49834D5A}" srcOrd="0" destOrd="0" presId="urn:microsoft.com/office/officeart/2005/8/layout/hList1"/>
    <dgm:cxn modelId="{3F455948-84CC-4BD3-B122-BC7FC520F6C2}" srcId="{2F8ECEAC-FAA3-4503-A169-57F41A503807}" destId="{BB5A00DF-7368-4451-822A-C5213BEFEEBE}" srcOrd="1" destOrd="0" parTransId="{DBF05790-03E0-47D4-8137-1ED35487613F}" sibTransId="{1FC1A5B2-F57F-4D1D-AD7C-59801453B2A1}"/>
    <dgm:cxn modelId="{9BA84549-343A-497A-8F50-EA4C874AF4DD}" type="presOf" srcId="{2F8ECEAC-FAA3-4503-A169-57F41A503807}" destId="{64DD6D48-227C-4434-BED8-F49C9D4F4F7E}" srcOrd="0" destOrd="0" presId="urn:microsoft.com/office/officeart/2005/8/layout/hList1"/>
    <dgm:cxn modelId="{98DA416B-1F06-43F6-BC79-0AD49D3CFD6C}" type="presOf" srcId="{29BDF8BD-2D54-4BF7-A2A0-84B68C4CF222}" destId="{98860936-C475-4184-9A9D-2F4B5D8B0BC7}" srcOrd="0" destOrd="0" presId="urn:microsoft.com/office/officeart/2005/8/layout/hList1"/>
    <dgm:cxn modelId="{8C6AC36E-2CAF-4E7A-9C5C-5F7CCF6573E7}" srcId="{2F8ECEAC-FAA3-4503-A169-57F41A503807}" destId="{29BDF8BD-2D54-4BF7-A2A0-84B68C4CF222}" srcOrd="0" destOrd="0" parTransId="{212A9596-59BA-4402-88D5-CB8A5C71C102}" sibTransId="{4892C3B1-D64B-4BB7-A3F8-E0A2B3FA6A9A}"/>
    <dgm:cxn modelId="{4E402F4F-22AD-4214-BE8C-948F617ABB38}" type="presOf" srcId="{BB5A00DF-7368-4451-822A-C5213BEFEEBE}" destId="{98860936-C475-4184-9A9D-2F4B5D8B0BC7}" srcOrd="0" destOrd="1" presId="urn:microsoft.com/office/officeart/2005/8/layout/hList1"/>
    <dgm:cxn modelId="{54375452-D324-4EBF-A6DF-ACEE80D5EAA5}" srcId="{184B56DA-A66C-4DD0-AE11-0A7EBA387E48}" destId="{3A9DB6B2-0531-4AA6-A60B-BD493AFA8C2D}" srcOrd="2" destOrd="0" parTransId="{26A3B44F-EE6E-400A-81BB-7C8242DA2FA9}" sibTransId="{996C9E8F-AFB2-4CBF-8B57-B6B6E9E67EA9}"/>
    <dgm:cxn modelId="{9C3D3653-8462-4AAD-A961-3717216B9CF2}" type="presOf" srcId="{06F1FE2A-97BA-4B52-B3A6-E44D1F20CB28}" destId="{B8C15370-9E21-4343-A577-4985C41A0B6E}" srcOrd="0" destOrd="0" presId="urn:microsoft.com/office/officeart/2005/8/layout/hList1"/>
    <dgm:cxn modelId="{B8FB6C57-E63B-4DFC-883B-E207DC6224AC}" srcId="{184B56DA-A66C-4DD0-AE11-0A7EBA387E48}" destId="{F719F553-7B4D-41A8-AA22-384E58C7B22D}" srcOrd="0" destOrd="0" parTransId="{65C1D022-EEB5-4D87-B821-36FA4D4D5A06}" sibTransId="{E178A79D-DD50-46A0-B8B6-E0A15BA83D8B}"/>
    <dgm:cxn modelId="{24836079-9FDA-4F84-9291-518671EE6E30}" srcId="{425AB2E9-3568-4939-AD20-F42726F09D02}" destId="{2F8ECEAC-FAA3-4503-A169-57F41A503807}" srcOrd="2" destOrd="0" parTransId="{ACAA3BC8-2CDA-42A5-8DD6-5A948ACC6FCF}" sibTransId="{61A568BF-D1AB-4345-9CA7-878468CAA9E0}"/>
    <dgm:cxn modelId="{01AD485A-0916-4A80-9CBA-29870F4D202A}" srcId="{425AB2E9-3568-4939-AD20-F42726F09D02}" destId="{184B56DA-A66C-4DD0-AE11-0A7EBA387E48}" srcOrd="1" destOrd="0" parTransId="{3C1C544F-4C0C-4E19-A3D2-C3E5175D7B4B}" sibTransId="{8EE144C8-20EA-43DA-B048-41CEE06807BC}"/>
    <dgm:cxn modelId="{7E540583-97E2-4ABD-B179-CCBE95C80B45}" srcId="{06F1FE2A-97BA-4B52-B3A6-E44D1F20CB28}" destId="{2516A395-81A7-46E0-8ACD-812329987364}" srcOrd="3" destOrd="0" parTransId="{D99E0B2C-D90A-4CC1-AA8D-5E6AE1483BBD}" sibTransId="{D47016D7-D78F-4E3A-B7E3-22A9C00F0853}"/>
    <dgm:cxn modelId="{374DDA97-CEC2-4813-900A-F12A99405C7B}" type="presOf" srcId="{DD007E4B-C1D4-4E94-9256-93CB71A6999B}" destId="{98860936-C475-4184-9A9D-2F4B5D8B0BC7}" srcOrd="0" destOrd="5" presId="urn:microsoft.com/office/officeart/2005/8/layout/hList1"/>
    <dgm:cxn modelId="{A7641798-5971-4F17-A861-26D6B0FBC21C}" type="presOf" srcId="{05501091-2C5A-412E-B319-EC8B299A6E93}" destId="{6EC96761-7A7E-46B1-9A31-B92F49834D5A}" srcOrd="0" destOrd="3" presId="urn:microsoft.com/office/officeart/2005/8/layout/hList1"/>
    <dgm:cxn modelId="{FC6EE199-23CF-4307-94F8-FC53916EA51A}" srcId="{425AB2E9-3568-4939-AD20-F42726F09D02}" destId="{06F1FE2A-97BA-4B52-B3A6-E44D1F20CB28}" srcOrd="0" destOrd="0" parTransId="{272155B6-483B-4675-B173-D3F00A201046}" sibTransId="{0CACD921-34CA-4681-87F1-041A98C27B3D}"/>
    <dgm:cxn modelId="{8702E29B-6F4A-42D7-BE76-7A7D476AAEE8}" type="presOf" srcId="{3A9DB6B2-0531-4AA6-A60B-BD493AFA8C2D}" destId="{6EC96761-7A7E-46B1-9A31-B92F49834D5A}" srcOrd="0" destOrd="2" presId="urn:microsoft.com/office/officeart/2005/8/layout/hList1"/>
    <dgm:cxn modelId="{B174279F-09D7-4EE1-AA29-E538794E45B8}" type="presOf" srcId="{2516A395-81A7-46E0-8ACD-812329987364}" destId="{DE65B54D-BB89-4898-B770-68834B90CB27}" srcOrd="0" destOrd="3" presId="urn:microsoft.com/office/officeart/2005/8/layout/hList1"/>
    <dgm:cxn modelId="{C75D71A8-0C6E-4A7B-99E3-7ADC6C3BE4AD}" srcId="{06F1FE2A-97BA-4B52-B3A6-E44D1F20CB28}" destId="{7AA652B7-A0FA-4021-81DA-6396C1B99422}" srcOrd="2" destOrd="0" parTransId="{D6CACC06-5D7F-447C-93E8-31048F80F6EB}" sibTransId="{59F7A2D0-83FC-459E-BEA6-3E9D344AEECE}"/>
    <dgm:cxn modelId="{913323B4-1F88-4AC5-8C9E-BE0572C8023B}" type="presOf" srcId="{4640F6E6-EF32-4372-9B3B-2FFD48F9CB5C}" destId="{DE65B54D-BB89-4898-B770-68834B90CB27}" srcOrd="0" destOrd="1" presId="urn:microsoft.com/office/officeart/2005/8/layout/hList1"/>
    <dgm:cxn modelId="{9A8E9ABE-A6C2-4F32-9941-AD531590D5B0}" srcId="{2F8ECEAC-FAA3-4503-A169-57F41A503807}" destId="{27F9BD49-427B-4263-8D52-1F6EC8A14D73}" srcOrd="2" destOrd="0" parTransId="{9C0441DD-7C00-4AE8-BA3B-59857F6447EE}" sibTransId="{7487A61F-47C1-4B0F-862F-0AC2965BE5FE}"/>
    <dgm:cxn modelId="{ACB965C6-1ACF-483C-9C29-8A17C949C706}" srcId="{06F1FE2A-97BA-4B52-B3A6-E44D1F20CB28}" destId="{4640F6E6-EF32-4372-9B3B-2FFD48F9CB5C}" srcOrd="1" destOrd="0" parTransId="{DB4F8E23-BBE6-4AB5-9D82-74F5115D7455}" sibTransId="{55E32D54-3DF3-4F3F-B3B8-1AEE5606EC62}"/>
    <dgm:cxn modelId="{6C0909C9-8EB8-4F39-9D02-4579B6BCD0FE}" srcId="{184B56DA-A66C-4DD0-AE11-0A7EBA387E48}" destId="{3AF31B47-F770-42B6-9359-CBA9E3CE37C3}" srcOrd="4" destOrd="0" parTransId="{45438CDB-518A-44BB-A6C4-E2125B88E1D0}" sibTransId="{83D2C8DF-1BD7-4F00-9289-F1838B77D143}"/>
    <dgm:cxn modelId="{826A30CE-63D7-45F3-98CA-BF0CF12E8534}" srcId="{2F8ECEAC-FAA3-4503-A169-57F41A503807}" destId="{DD007E4B-C1D4-4E94-9256-93CB71A6999B}" srcOrd="5" destOrd="0" parTransId="{93B5D431-9167-4989-A085-3B6C45824E80}" sibTransId="{A7031510-6946-43AD-908A-1A2CE60424C9}"/>
    <dgm:cxn modelId="{98517AD2-7CE6-4AE1-BA6C-2D4078145D0C}" type="presOf" srcId="{7AA652B7-A0FA-4021-81DA-6396C1B99422}" destId="{DE65B54D-BB89-4898-B770-68834B90CB27}" srcOrd="0" destOrd="2" presId="urn:microsoft.com/office/officeart/2005/8/layout/hList1"/>
    <dgm:cxn modelId="{B48B69DA-7732-4AE8-BECD-B44FCF956202}" type="presOf" srcId="{0F06F6C2-A7F8-4B93-9A08-E5B3825D7911}" destId="{98860936-C475-4184-9A9D-2F4B5D8B0BC7}" srcOrd="0" destOrd="3" presId="urn:microsoft.com/office/officeart/2005/8/layout/hList1"/>
    <dgm:cxn modelId="{12E1A9E1-0E2B-4599-8D03-2A69A1547115}" type="presOf" srcId="{425AB2E9-3568-4939-AD20-F42726F09D02}" destId="{4351CFC8-37EC-494B-A841-287649776134}" srcOrd="0" destOrd="0" presId="urn:microsoft.com/office/officeart/2005/8/layout/hList1"/>
    <dgm:cxn modelId="{FAC912E7-D622-4555-8372-9B26E7B08E2D}" srcId="{2F8ECEAC-FAA3-4503-A169-57F41A503807}" destId="{0F06F6C2-A7F8-4B93-9A08-E5B3825D7911}" srcOrd="3" destOrd="0" parTransId="{80B1B4C1-977F-46AF-B601-AEB3ED7E9CF4}" sibTransId="{2FE78D12-20D2-45B8-B908-6AD32290B747}"/>
    <dgm:cxn modelId="{51EFA3EF-F9E3-4B84-BA84-84A3BBF4D4D3}" type="presOf" srcId="{17AF0C1B-AB46-4643-AAAB-C00D253E5731}" destId="{6EC96761-7A7E-46B1-9A31-B92F49834D5A}" srcOrd="0" destOrd="1" presId="urn:microsoft.com/office/officeart/2005/8/layout/hList1"/>
    <dgm:cxn modelId="{AB79E4F0-87B2-417C-BFEE-F473BCB334FC}" type="presOf" srcId="{27F9BD49-427B-4263-8D52-1F6EC8A14D73}" destId="{98860936-C475-4184-9A9D-2F4B5D8B0BC7}" srcOrd="0" destOrd="2" presId="urn:microsoft.com/office/officeart/2005/8/layout/hList1"/>
    <dgm:cxn modelId="{7FD88FF9-53A7-4C08-9686-37472D3C5F90}" type="presOf" srcId="{184B56DA-A66C-4DD0-AE11-0A7EBA387E48}" destId="{E01B3154-0666-4584-9FC4-432DE00CC402}" srcOrd="0" destOrd="0" presId="urn:microsoft.com/office/officeart/2005/8/layout/hList1"/>
    <dgm:cxn modelId="{31D0EEFF-9776-4597-8873-3B56F9091C86}" srcId="{184B56DA-A66C-4DD0-AE11-0A7EBA387E48}" destId="{17AF0C1B-AB46-4643-AAAB-C00D253E5731}" srcOrd="1" destOrd="0" parTransId="{29C3C336-A8CD-48B5-9F85-325299B52A84}" sibTransId="{631D11DF-11B6-487B-8148-E2BF1F9190AD}"/>
    <dgm:cxn modelId="{AE41C4D7-1708-49AF-AE4A-683C8CF513D4}" type="presParOf" srcId="{4351CFC8-37EC-494B-A841-287649776134}" destId="{70E9962D-05C5-4F85-A473-03B50B9C6416}" srcOrd="0" destOrd="0" presId="urn:microsoft.com/office/officeart/2005/8/layout/hList1"/>
    <dgm:cxn modelId="{54821AC3-B761-4DE3-A299-35C839B48BE7}" type="presParOf" srcId="{70E9962D-05C5-4F85-A473-03B50B9C6416}" destId="{B8C15370-9E21-4343-A577-4985C41A0B6E}" srcOrd="0" destOrd="0" presId="urn:microsoft.com/office/officeart/2005/8/layout/hList1"/>
    <dgm:cxn modelId="{3935A46C-E062-4151-BCBD-56617280633D}" type="presParOf" srcId="{70E9962D-05C5-4F85-A473-03B50B9C6416}" destId="{DE65B54D-BB89-4898-B770-68834B90CB27}" srcOrd="1" destOrd="0" presId="urn:microsoft.com/office/officeart/2005/8/layout/hList1"/>
    <dgm:cxn modelId="{0A12C62A-0CDE-440C-8EAB-E415EF2E4EAF}" type="presParOf" srcId="{4351CFC8-37EC-494B-A841-287649776134}" destId="{A7E2C66E-7169-4E42-A713-6528CC71DD9D}" srcOrd="1" destOrd="0" presId="urn:microsoft.com/office/officeart/2005/8/layout/hList1"/>
    <dgm:cxn modelId="{54851ACF-12A9-4433-874C-444142834581}" type="presParOf" srcId="{4351CFC8-37EC-494B-A841-287649776134}" destId="{C25D5A66-A92F-4D7D-A84B-534F27779317}" srcOrd="2" destOrd="0" presId="urn:microsoft.com/office/officeart/2005/8/layout/hList1"/>
    <dgm:cxn modelId="{868B21E6-351E-4088-8823-CA0673B273DE}" type="presParOf" srcId="{C25D5A66-A92F-4D7D-A84B-534F27779317}" destId="{E01B3154-0666-4584-9FC4-432DE00CC402}" srcOrd="0" destOrd="0" presId="urn:microsoft.com/office/officeart/2005/8/layout/hList1"/>
    <dgm:cxn modelId="{91B14886-054D-49EB-AF4F-06F73F4E851C}" type="presParOf" srcId="{C25D5A66-A92F-4D7D-A84B-534F27779317}" destId="{6EC96761-7A7E-46B1-9A31-B92F49834D5A}" srcOrd="1" destOrd="0" presId="urn:microsoft.com/office/officeart/2005/8/layout/hList1"/>
    <dgm:cxn modelId="{68DB7211-B7EA-4286-B920-F0E227605505}" type="presParOf" srcId="{4351CFC8-37EC-494B-A841-287649776134}" destId="{D004D87C-D390-4BAA-B20D-69AF97599BD7}" srcOrd="3" destOrd="0" presId="urn:microsoft.com/office/officeart/2005/8/layout/hList1"/>
    <dgm:cxn modelId="{10B5F44C-3CDA-48E6-B908-B6A9CE97492E}" type="presParOf" srcId="{4351CFC8-37EC-494B-A841-287649776134}" destId="{F9A125CB-F105-4A75-821B-0388D80248ED}" srcOrd="4" destOrd="0" presId="urn:microsoft.com/office/officeart/2005/8/layout/hList1"/>
    <dgm:cxn modelId="{82B6102B-62E6-40B9-9BD7-E73770A2464A}" type="presParOf" srcId="{F9A125CB-F105-4A75-821B-0388D80248ED}" destId="{64DD6D48-227C-4434-BED8-F49C9D4F4F7E}" srcOrd="0" destOrd="0" presId="urn:microsoft.com/office/officeart/2005/8/layout/hList1"/>
    <dgm:cxn modelId="{5D5C143C-31FC-4B5B-97EA-AB78A00ACAA1}" type="presParOf" srcId="{F9A125CB-F105-4A75-821B-0388D80248ED}" destId="{98860936-C475-4184-9A9D-2F4B5D8B0BC7}"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AFBC85-EE41-46FB-A7F4-99ED4084C835}" type="doc">
      <dgm:prSet loTypeId="urn:microsoft.com/office/officeart/2008/layout/TitlePictureLineup" loCatId="picture" qsTypeId="urn:microsoft.com/office/officeart/2005/8/quickstyle/simple1" qsCatId="simple" csTypeId="urn:microsoft.com/office/officeart/2005/8/colors/accent1_2" csCatId="accent1" phldr="1"/>
      <dgm:spPr/>
      <dgm:t>
        <a:bodyPr/>
        <a:lstStyle/>
        <a:p>
          <a:endParaRPr lang="en-US"/>
        </a:p>
      </dgm:t>
    </dgm:pt>
    <dgm:pt modelId="{A518A75D-9854-4CDE-9FB7-B1EBB324AAED}">
      <dgm:prSet phldrT="[Text]" custT="1"/>
      <dgm:spPr/>
      <dgm:t>
        <a:bodyPr/>
        <a:lstStyle/>
        <a:p>
          <a:r>
            <a:rPr lang="en-US" sz="1400" dirty="0"/>
            <a:t>No harm coming to the child</a:t>
          </a:r>
        </a:p>
      </dgm:t>
    </dgm:pt>
    <dgm:pt modelId="{8A2D5E86-42BC-415B-A1DE-0C28EEB3661C}" type="parTrans" cxnId="{E5053C00-76EC-4519-ABF3-0ACDA95BE163}">
      <dgm:prSet/>
      <dgm:spPr/>
      <dgm:t>
        <a:bodyPr/>
        <a:lstStyle/>
        <a:p>
          <a:endParaRPr lang="en-US"/>
        </a:p>
      </dgm:t>
    </dgm:pt>
    <dgm:pt modelId="{FF440F30-5F7D-44F0-8264-C65521A11F0C}" type="sibTrans" cxnId="{E5053C00-76EC-4519-ABF3-0ACDA95BE163}">
      <dgm:prSet/>
      <dgm:spPr/>
      <dgm:t>
        <a:bodyPr/>
        <a:lstStyle/>
        <a:p>
          <a:endParaRPr lang="en-US"/>
        </a:p>
      </dgm:t>
    </dgm:pt>
    <dgm:pt modelId="{48328429-D21F-4CF6-9089-EE3F5F57F2AC}">
      <dgm:prSet phldrT="[Text]" custT="1"/>
      <dgm:spPr/>
      <dgm:t>
        <a:bodyPr/>
        <a:lstStyle/>
        <a:p>
          <a:pPr algn="l"/>
          <a:r>
            <a:rPr lang="en-US" sz="1600" dirty="0">
              <a:latin typeface="+mn-lt"/>
              <a:cs typeface="Times New Roman" panose="02020603050405020304" pitchFamily="18" charset="0"/>
            </a:rPr>
            <a:t>Throughout both articles they mention the importance about the question types, in order to protect the child from any more psychological trauma the interviewer must word their questions very carefully. Not only to obtain accurate information but to prevent distressing the child.</a:t>
          </a:r>
        </a:p>
      </dgm:t>
    </dgm:pt>
    <dgm:pt modelId="{1635AB15-42A4-42D6-9F2B-33788AD7A83B}" type="parTrans" cxnId="{B7AA9BCE-D649-4F1B-B108-93466D2481F6}">
      <dgm:prSet/>
      <dgm:spPr/>
      <dgm:t>
        <a:bodyPr/>
        <a:lstStyle/>
        <a:p>
          <a:endParaRPr lang="en-US"/>
        </a:p>
      </dgm:t>
    </dgm:pt>
    <dgm:pt modelId="{C822654F-BF62-47E3-96FD-AE4B604B788B}" type="sibTrans" cxnId="{B7AA9BCE-D649-4F1B-B108-93466D2481F6}">
      <dgm:prSet/>
      <dgm:spPr/>
      <dgm:t>
        <a:bodyPr/>
        <a:lstStyle/>
        <a:p>
          <a:endParaRPr lang="en-US"/>
        </a:p>
      </dgm:t>
    </dgm:pt>
    <dgm:pt modelId="{25AF84C7-6ED7-450C-83EA-4337CE735A70}">
      <dgm:prSet phldrT="[Text]" custT="1"/>
      <dgm:spPr/>
      <dgm:t>
        <a:bodyPr/>
        <a:lstStyle/>
        <a:p>
          <a:r>
            <a:rPr lang="en-US" sz="1400" dirty="0"/>
            <a:t>Respect for the child</a:t>
          </a:r>
        </a:p>
      </dgm:t>
    </dgm:pt>
    <dgm:pt modelId="{33168ED3-1516-4DE0-87C6-D0BBEBB68307}" type="parTrans" cxnId="{447AF68F-5153-4E01-A5A1-8D3A25A73007}">
      <dgm:prSet/>
      <dgm:spPr/>
      <dgm:t>
        <a:bodyPr/>
        <a:lstStyle/>
        <a:p>
          <a:endParaRPr lang="en-US"/>
        </a:p>
      </dgm:t>
    </dgm:pt>
    <dgm:pt modelId="{2562C856-622C-43A4-99D0-A7FF0C835EBA}" type="sibTrans" cxnId="{447AF68F-5153-4E01-A5A1-8D3A25A73007}">
      <dgm:prSet/>
      <dgm:spPr/>
      <dgm:t>
        <a:bodyPr/>
        <a:lstStyle/>
        <a:p>
          <a:endParaRPr lang="en-US"/>
        </a:p>
      </dgm:t>
    </dgm:pt>
    <dgm:pt modelId="{300FCD3E-1ADF-4D8E-8B7F-C23D248E5AA3}">
      <dgm:prSet phldrT="[Text]" custT="1"/>
      <dgm:spPr/>
      <dgm:t>
        <a:bodyPr/>
        <a:lstStyle/>
        <a:p>
          <a:pPr algn="l"/>
          <a:r>
            <a:rPr lang="en-US" sz="1600" dirty="0">
              <a:latin typeface="+mn-lt"/>
              <a:cs typeface="Times New Roman" panose="02020603050405020304" pitchFamily="18" charset="0"/>
            </a:rPr>
            <a:t>Respect for the child has been discussed in both articles as it is important for the child’s identity to remain anonymous by reproducing the transcript in another format. This could be a major ethical issue during the investigations process if not followed effectively.</a:t>
          </a:r>
        </a:p>
      </dgm:t>
    </dgm:pt>
    <dgm:pt modelId="{BC272908-DB90-4FCA-8784-0CA7E6A97E8F}" type="parTrans" cxnId="{4B471AE2-396E-4C5C-9110-4123DA6DCE53}">
      <dgm:prSet/>
      <dgm:spPr/>
      <dgm:t>
        <a:bodyPr/>
        <a:lstStyle/>
        <a:p>
          <a:endParaRPr lang="en-US"/>
        </a:p>
      </dgm:t>
    </dgm:pt>
    <dgm:pt modelId="{4A78B380-1F85-4365-BF1F-0BD8AD7C8590}" type="sibTrans" cxnId="{4B471AE2-396E-4C5C-9110-4123DA6DCE53}">
      <dgm:prSet/>
      <dgm:spPr/>
      <dgm:t>
        <a:bodyPr/>
        <a:lstStyle/>
        <a:p>
          <a:endParaRPr lang="en-US"/>
        </a:p>
      </dgm:t>
    </dgm:pt>
    <dgm:pt modelId="{0F8DBA57-A3BA-4BC9-A853-67B71E3B3531}">
      <dgm:prSet phldrT="[Text]" custT="1"/>
      <dgm:spPr/>
      <dgm:t>
        <a:bodyPr/>
        <a:lstStyle/>
        <a:p>
          <a:r>
            <a:rPr lang="en-US" sz="1400" dirty="0"/>
            <a:t>Parental Consent</a:t>
          </a:r>
        </a:p>
      </dgm:t>
    </dgm:pt>
    <dgm:pt modelId="{99BB5F99-B845-4128-856A-D40FE489F4C0}" type="parTrans" cxnId="{81AE50C2-F587-470B-86FC-B5A28EFEE1BC}">
      <dgm:prSet/>
      <dgm:spPr/>
      <dgm:t>
        <a:bodyPr/>
        <a:lstStyle/>
        <a:p>
          <a:endParaRPr lang="en-US"/>
        </a:p>
      </dgm:t>
    </dgm:pt>
    <dgm:pt modelId="{CD82CFE7-3793-47B0-8B52-9C19EDB40EDE}" type="sibTrans" cxnId="{81AE50C2-F587-470B-86FC-B5A28EFEE1BC}">
      <dgm:prSet/>
      <dgm:spPr/>
      <dgm:t>
        <a:bodyPr/>
        <a:lstStyle/>
        <a:p>
          <a:endParaRPr lang="en-US"/>
        </a:p>
      </dgm:t>
    </dgm:pt>
    <dgm:pt modelId="{D0989AE5-C818-44D5-8AE6-32DEAF6F46CC}">
      <dgm:prSet phldrT="[Text]" custT="1"/>
      <dgm:spPr/>
      <dgm:t>
        <a:bodyPr/>
        <a:lstStyle/>
        <a:p>
          <a:pPr algn="l"/>
          <a:r>
            <a:rPr lang="en-US" sz="1600" dirty="0">
              <a:latin typeface="+mn-lt"/>
              <a:cs typeface="Times New Roman" panose="02020603050405020304" pitchFamily="18" charset="0"/>
            </a:rPr>
            <a:t>For</a:t>
          </a:r>
          <a:r>
            <a:rPr lang="en-US" sz="1600" baseline="0" dirty="0">
              <a:latin typeface="+mn-lt"/>
              <a:cs typeface="Times New Roman" panose="02020603050405020304" pitchFamily="18" charset="0"/>
            </a:rPr>
            <a:t> the article ‘SA&amp;PS’ the procedure includes the victims parents providing their consent on behalf of their child. However, the article ‘TERICFSSA’ does not include any references to parents giving their consent although it does state that informal interviews with the parents can be more “frequent”</a:t>
          </a:r>
          <a:endParaRPr lang="en-US" sz="1600" dirty="0">
            <a:latin typeface="+mn-lt"/>
            <a:cs typeface="Times New Roman" panose="02020603050405020304" pitchFamily="18" charset="0"/>
          </a:endParaRPr>
        </a:p>
      </dgm:t>
    </dgm:pt>
    <dgm:pt modelId="{5116A57A-5F5C-441B-8E98-72FC83223934}" type="parTrans" cxnId="{0990249C-5F83-4AC6-BBDE-76609E41C3B7}">
      <dgm:prSet/>
      <dgm:spPr/>
      <dgm:t>
        <a:bodyPr/>
        <a:lstStyle/>
        <a:p>
          <a:endParaRPr lang="en-US"/>
        </a:p>
      </dgm:t>
    </dgm:pt>
    <dgm:pt modelId="{0B13468D-FE4E-4A8A-A598-8159F0C900A0}" type="sibTrans" cxnId="{0990249C-5F83-4AC6-BBDE-76609E41C3B7}">
      <dgm:prSet/>
      <dgm:spPr/>
      <dgm:t>
        <a:bodyPr/>
        <a:lstStyle/>
        <a:p>
          <a:endParaRPr lang="en-US"/>
        </a:p>
      </dgm:t>
    </dgm:pt>
    <dgm:pt modelId="{677FC8B7-2875-43E9-9CDF-1CB72AAB0D0E}">
      <dgm:prSet phldrT="[Text]" custT="1"/>
      <dgm:spPr/>
      <dgm:t>
        <a:bodyPr/>
        <a:lstStyle/>
        <a:p>
          <a:r>
            <a:rPr lang="en-US" sz="1400" dirty="0"/>
            <a:t>Environment</a:t>
          </a:r>
        </a:p>
      </dgm:t>
    </dgm:pt>
    <dgm:pt modelId="{135D044B-CF2D-4837-B65C-369AE7EBF5F6}" type="parTrans" cxnId="{97DC5797-804D-44AB-A7F2-9EB61CACB1D5}">
      <dgm:prSet/>
      <dgm:spPr/>
      <dgm:t>
        <a:bodyPr/>
        <a:lstStyle/>
        <a:p>
          <a:endParaRPr lang="en-US"/>
        </a:p>
      </dgm:t>
    </dgm:pt>
    <dgm:pt modelId="{76FCE978-AC8C-47A4-866D-929EE0B68914}" type="sibTrans" cxnId="{97DC5797-804D-44AB-A7F2-9EB61CACB1D5}">
      <dgm:prSet/>
      <dgm:spPr/>
      <dgm:t>
        <a:bodyPr/>
        <a:lstStyle/>
        <a:p>
          <a:endParaRPr lang="en-US"/>
        </a:p>
      </dgm:t>
    </dgm:pt>
    <dgm:pt modelId="{A9B56225-2ADD-49DA-81AC-70F2AF1C4A96}">
      <dgm:prSet phldrT="[Text]" custT="1"/>
      <dgm:spPr/>
      <dgm:t>
        <a:bodyPr/>
        <a:lstStyle/>
        <a:p>
          <a:pPr algn="l"/>
          <a:r>
            <a:rPr lang="en-US" sz="1600" dirty="0">
              <a:latin typeface="+mn-lt"/>
              <a:cs typeface="Times New Roman" panose="02020603050405020304" pitchFamily="18" charset="0"/>
            </a:rPr>
            <a:t>It</a:t>
          </a:r>
          <a:r>
            <a:rPr lang="en-US" sz="1600" baseline="0" dirty="0">
              <a:latin typeface="+mn-lt"/>
              <a:cs typeface="Times New Roman" panose="02020603050405020304" pitchFamily="18" charset="0"/>
            </a:rPr>
            <a:t> is important when giving a child the most comfortable environment during a forensic interview, to put the child at ease and potentially gather as much prosecuting evidence as possible. The ‘TERICFSSA’ article explains that the interviews are carried out in a laboratory setting although the ‘SA&amp;PS’ does not mention the environment of the child. This does not disclose whether the room was child-friendly as children may feel very uncomfortable in an unusual situation. </a:t>
          </a:r>
          <a:endParaRPr lang="en-US" sz="1600" dirty="0">
            <a:latin typeface="+mn-lt"/>
            <a:cs typeface="Times New Roman" panose="02020603050405020304" pitchFamily="18" charset="0"/>
          </a:endParaRPr>
        </a:p>
      </dgm:t>
    </dgm:pt>
    <dgm:pt modelId="{0BDA5908-E6FD-4F09-9B29-F0DA4C25A334}" type="parTrans" cxnId="{21B7AB36-1C2E-4E8E-BAFE-E7BF013A0E25}">
      <dgm:prSet/>
      <dgm:spPr/>
      <dgm:t>
        <a:bodyPr/>
        <a:lstStyle/>
        <a:p>
          <a:endParaRPr lang="en-US"/>
        </a:p>
      </dgm:t>
    </dgm:pt>
    <dgm:pt modelId="{430BF9A0-6AC4-4B0D-A7AB-5C13328C2783}" type="sibTrans" cxnId="{21B7AB36-1C2E-4E8E-BAFE-E7BF013A0E25}">
      <dgm:prSet/>
      <dgm:spPr/>
      <dgm:t>
        <a:bodyPr/>
        <a:lstStyle/>
        <a:p>
          <a:endParaRPr lang="en-US"/>
        </a:p>
      </dgm:t>
    </dgm:pt>
    <dgm:pt modelId="{8C6E4A05-D928-421F-BB35-AB0FFEB0B7C4}" type="pres">
      <dgm:prSet presAssocID="{25AFBC85-EE41-46FB-A7F4-99ED4084C835}" presName="Name0" presStyleCnt="0">
        <dgm:presLayoutVars>
          <dgm:dir/>
        </dgm:presLayoutVars>
      </dgm:prSet>
      <dgm:spPr/>
    </dgm:pt>
    <dgm:pt modelId="{8C8EDC2C-400F-4A87-B348-71B90CDC58F1}" type="pres">
      <dgm:prSet presAssocID="{A518A75D-9854-4CDE-9FB7-B1EBB324AAED}" presName="composite" presStyleCnt="0"/>
      <dgm:spPr/>
    </dgm:pt>
    <dgm:pt modelId="{53B4FA82-603E-4EDB-90A9-1DA699C2C901}" type="pres">
      <dgm:prSet presAssocID="{A518A75D-9854-4CDE-9FB7-B1EBB324AAED}" presName="Accent" presStyleLbl="alignAcc1" presStyleIdx="0" presStyleCnt="4"/>
      <dgm:spPr/>
    </dgm:pt>
    <dgm:pt modelId="{48475A52-D924-4818-BEE8-D250047D6B3F}" type="pres">
      <dgm:prSet presAssocID="{A518A75D-9854-4CDE-9FB7-B1EBB324AAED}" presName="Image" presStyleLbl="node1" presStyleIdx="0" presStyleCnt="4" custLinFactX="177913" custLinFactNeighborX="200000" custLinFactNeighborY="-2234"/>
      <dgm:spPr>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42000" r="-42000"/>
          </a:stretch>
        </a:blipFill>
      </dgm:spPr>
      <dgm:extLst/>
    </dgm:pt>
    <dgm:pt modelId="{5ABBC393-AD16-4772-8402-4ABCB8683B4E}" type="pres">
      <dgm:prSet presAssocID="{A518A75D-9854-4CDE-9FB7-B1EBB324AAED}" presName="Child" presStyleLbl="revTx" presStyleIdx="0" presStyleCnt="4">
        <dgm:presLayoutVars>
          <dgm:bulletEnabled val="1"/>
        </dgm:presLayoutVars>
      </dgm:prSet>
      <dgm:spPr/>
    </dgm:pt>
    <dgm:pt modelId="{770E20EC-6929-4A45-99D5-285545E37892}" type="pres">
      <dgm:prSet presAssocID="{A518A75D-9854-4CDE-9FB7-B1EBB324AAED}" presName="Parent" presStyleLbl="alignNode1" presStyleIdx="0" presStyleCnt="4">
        <dgm:presLayoutVars>
          <dgm:bulletEnabled val="1"/>
        </dgm:presLayoutVars>
      </dgm:prSet>
      <dgm:spPr/>
    </dgm:pt>
    <dgm:pt modelId="{F445107B-3E02-430C-9039-D2AE418B235A}" type="pres">
      <dgm:prSet presAssocID="{FF440F30-5F7D-44F0-8264-C65521A11F0C}" presName="sibTrans" presStyleCnt="0"/>
      <dgm:spPr/>
    </dgm:pt>
    <dgm:pt modelId="{4F88CED5-DAB2-486C-AD16-C2CB6913B61B}" type="pres">
      <dgm:prSet presAssocID="{25AF84C7-6ED7-450C-83EA-4337CE735A70}" presName="composite" presStyleCnt="0"/>
      <dgm:spPr/>
    </dgm:pt>
    <dgm:pt modelId="{6806A88B-ACCD-4689-BA2C-F1412EF73B42}" type="pres">
      <dgm:prSet presAssocID="{25AF84C7-6ED7-450C-83EA-4337CE735A70}" presName="Accent" presStyleLbl="alignAcc1" presStyleIdx="1" presStyleCnt="4"/>
      <dgm:spPr/>
    </dgm:pt>
    <dgm:pt modelId="{6D3BA09B-A748-477B-98A1-FEDE95925694}" type="pres">
      <dgm:prSet presAssocID="{25AF84C7-6ED7-450C-83EA-4337CE735A70}" presName="Image" presStyleLbl="node1" presStyleIdx="1" presStyleCnt="4" custLinFactNeighborX="247" custLinFactNeighborY="-2234"/>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t="-8000" b="-8000"/>
          </a:stretch>
        </a:blipFill>
      </dgm:spPr>
      <dgm:extLst/>
    </dgm:pt>
    <dgm:pt modelId="{A0810939-5D65-4F5C-894F-F86C706A7A1C}" type="pres">
      <dgm:prSet presAssocID="{25AF84C7-6ED7-450C-83EA-4337CE735A70}" presName="Child" presStyleLbl="revTx" presStyleIdx="1" presStyleCnt="4">
        <dgm:presLayoutVars>
          <dgm:bulletEnabled val="1"/>
        </dgm:presLayoutVars>
      </dgm:prSet>
      <dgm:spPr/>
    </dgm:pt>
    <dgm:pt modelId="{16EEE8E2-3D18-44F6-B04A-3D59841E4FA8}" type="pres">
      <dgm:prSet presAssocID="{25AF84C7-6ED7-450C-83EA-4337CE735A70}" presName="Parent" presStyleLbl="alignNode1" presStyleIdx="1" presStyleCnt="4">
        <dgm:presLayoutVars>
          <dgm:bulletEnabled val="1"/>
        </dgm:presLayoutVars>
      </dgm:prSet>
      <dgm:spPr/>
    </dgm:pt>
    <dgm:pt modelId="{BC140B48-2181-4811-AF91-223867D0738E}" type="pres">
      <dgm:prSet presAssocID="{2562C856-622C-43A4-99D0-A7FF0C835EBA}" presName="sibTrans" presStyleCnt="0"/>
      <dgm:spPr/>
    </dgm:pt>
    <dgm:pt modelId="{57293698-40AD-44C8-9B60-0D0C4FC11960}" type="pres">
      <dgm:prSet presAssocID="{0F8DBA57-A3BA-4BC9-A853-67B71E3B3531}" presName="composite" presStyleCnt="0"/>
      <dgm:spPr/>
    </dgm:pt>
    <dgm:pt modelId="{7F77031C-84AF-49FA-B2E3-6B22E2F49F2B}" type="pres">
      <dgm:prSet presAssocID="{0F8DBA57-A3BA-4BC9-A853-67B71E3B3531}" presName="Accent" presStyleLbl="alignAcc1" presStyleIdx="2" presStyleCnt="4"/>
      <dgm:spPr/>
    </dgm:pt>
    <dgm:pt modelId="{6FDEA8A3-BC3B-493E-88CC-A57435CCDC96}" type="pres">
      <dgm:prSet presAssocID="{0F8DBA57-A3BA-4BC9-A853-67B71E3B3531}" presName="Image" presStyleLbl="node1" presStyleIdx="2" presStyleCnt="4" custScaleX="80073" custScaleY="79589" custLinFactNeighborX="2615" custLinFactNeighborY="-175"/>
      <dgm:spPr/>
      <dgm:extLst/>
    </dgm:pt>
    <dgm:pt modelId="{EBE06ADE-C892-44D3-AB90-0EE941CCA21D}" type="pres">
      <dgm:prSet presAssocID="{0F8DBA57-A3BA-4BC9-A853-67B71E3B3531}" presName="Child" presStyleLbl="revTx" presStyleIdx="2" presStyleCnt="4">
        <dgm:presLayoutVars>
          <dgm:bulletEnabled val="1"/>
        </dgm:presLayoutVars>
      </dgm:prSet>
      <dgm:spPr/>
    </dgm:pt>
    <dgm:pt modelId="{B3686B38-0C87-411A-9F82-923E333643FB}" type="pres">
      <dgm:prSet presAssocID="{0F8DBA57-A3BA-4BC9-A853-67B71E3B3531}" presName="Parent" presStyleLbl="alignNode1" presStyleIdx="2" presStyleCnt="4">
        <dgm:presLayoutVars>
          <dgm:bulletEnabled val="1"/>
        </dgm:presLayoutVars>
      </dgm:prSet>
      <dgm:spPr/>
    </dgm:pt>
    <dgm:pt modelId="{0A69584E-ED28-4A81-B130-0E9A2F565C94}" type="pres">
      <dgm:prSet presAssocID="{CD82CFE7-3793-47B0-8B52-9C19EDB40EDE}" presName="sibTrans" presStyleCnt="0"/>
      <dgm:spPr/>
    </dgm:pt>
    <dgm:pt modelId="{CCF11A6E-F586-4910-8C44-1AE6AD4ECC02}" type="pres">
      <dgm:prSet presAssocID="{677FC8B7-2875-43E9-9CDF-1CB72AAB0D0E}" presName="composite" presStyleCnt="0"/>
      <dgm:spPr/>
    </dgm:pt>
    <dgm:pt modelId="{87ACD694-36F9-4193-A8FE-573DA345BCA3}" type="pres">
      <dgm:prSet presAssocID="{677FC8B7-2875-43E9-9CDF-1CB72AAB0D0E}" presName="Accent" presStyleLbl="alignAcc1" presStyleIdx="3" presStyleCnt="4"/>
      <dgm:spPr/>
    </dgm:pt>
    <dgm:pt modelId="{D5EF084B-0048-459A-9001-2451F5192F25}" type="pres">
      <dgm:prSet presAssocID="{677FC8B7-2875-43E9-9CDF-1CB72AAB0D0E}" presName="Image" presStyleLbl="node1" presStyleIdx="3" presStyleCnt="4" custLinFactX="-171132" custLinFactNeighborX="-200000" custLinFactNeighborY="-2234"/>
      <dgm:spPr>
        <a:blipFill>
          <a:blip xmlns:r="http://schemas.openxmlformats.org/officeDocument/2006/relationships" r:embed="rId4">
            <a:extLst>
              <a:ext uri="{28A0092B-C50C-407E-A947-70E740481C1C}">
                <a14:useLocalDpi xmlns:a14="http://schemas.microsoft.com/office/drawing/2010/main" val="0"/>
              </a:ext>
            </a:extLst>
          </a:blip>
          <a:srcRect/>
          <a:stretch>
            <a:fillRect l="-14000" r="-14000"/>
          </a:stretch>
        </a:blipFill>
      </dgm:spPr>
      <dgm:extLst>
        <a:ext uri="{E40237B7-FDA0-4F09-8148-C483321AD2D9}">
          <dgm14:cNvPr xmlns:dgm14="http://schemas.microsoft.com/office/drawing/2010/diagram" id="0" name="">
            <a:hlinkClick xmlns:r="http://schemas.openxmlformats.org/officeDocument/2006/relationships" r:id="rId5"/>
          </dgm14:cNvPr>
        </a:ext>
      </dgm:extLst>
    </dgm:pt>
    <dgm:pt modelId="{2A1C86DE-9AB9-421D-8408-47DA191A0168}" type="pres">
      <dgm:prSet presAssocID="{677FC8B7-2875-43E9-9CDF-1CB72AAB0D0E}" presName="Child" presStyleLbl="revTx" presStyleIdx="3" presStyleCnt="4">
        <dgm:presLayoutVars>
          <dgm:bulletEnabled val="1"/>
        </dgm:presLayoutVars>
      </dgm:prSet>
      <dgm:spPr/>
    </dgm:pt>
    <dgm:pt modelId="{4E89074A-DD45-4C30-BE68-0847302086FD}" type="pres">
      <dgm:prSet presAssocID="{677FC8B7-2875-43E9-9CDF-1CB72AAB0D0E}" presName="Parent" presStyleLbl="alignNode1" presStyleIdx="3" presStyleCnt="4">
        <dgm:presLayoutVars>
          <dgm:bulletEnabled val="1"/>
        </dgm:presLayoutVars>
      </dgm:prSet>
      <dgm:spPr/>
    </dgm:pt>
  </dgm:ptLst>
  <dgm:cxnLst>
    <dgm:cxn modelId="{E5053C00-76EC-4519-ABF3-0ACDA95BE163}" srcId="{25AFBC85-EE41-46FB-A7F4-99ED4084C835}" destId="{A518A75D-9854-4CDE-9FB7-B1EBB324AAED}" srcOrd="0" destOrd="0" parTransId="{8A2D5E86-42BC-415B-A1DE-0C28EEB3661C}" sibTransId="{FF440F30-5F7D-44F0-8264-C65521A11F0C}"/>
    <dgm:cxn modelId="{4A4ADF06-6D3D-43CF-9662-53E434EE742F}" type="presOf" srcId="{25AF84C7-6ED7-450C-83EA-4337CE735A70}" destId="{16EEE8E2-3D18-44F6-B04A-3D59841E4FA8}" srcOrd="0" destOrd="0" presId="urn:microsoft.com/office/officeart/2008/layout/TitlePictureLineup"/>
    <dgm:cxn modelId="{B724B512-D13F-42E5-8E9D-6F0A3CE544D8}" type="presOf" srcId="{48328429-D21F-4CF6-9089-EE3F5F57F2AC}" destId="{5ABBC393-AD16-4772-8402-4ABCB8683B4E}" srcOrd="0" destOrd="0" presId="urn:microsoft.com/office/officeart/2008/layout/TitlePictureLineup"/>
    <dgm:cxn modelId="{E003B334-5224-4D62-B853-FA481A6CA493}" type="presOf" srcId="{A9B56225-2ADD-49DA-81AC-70F2AF1C4A96}" destId="{2A1C86DE-9AB9-421D-8408-47DA191A0168}" srcOrd="0" destOrd="0" presId="urn:microsoft.com/office/officeart/2008/layout/TitlePictureLineup"/>
    <dgm:cxn modelId="{21B7AB36-1C2E-4E8E-BAFE-E7BF013A0E25}" srcId="{677FC8B7-2875-43E9-9CDF-1CB72AAB0D0E}" destId="{A9B56225-2ADD-49DA-81AC-70F2AF1C4A96}" srcOrd="0" destOrd="0" parTransId="{0BDA5908-E6FD-4F09-9B29-F0DA4C25A334}" sibTransId="{430BF9A0-6AC4-4B0D-A7AB-5C13328C2783}"/>
    <dgm:cxn modelId="{951AB036-7A1D-4DCF-8595-B29E9F00F3BE}" type="presOf" srcId="{677FC8B7-2875-43E9-9CDF-1CB72AAB0D0E}" destId="{4E89074A-DD45-4C30-BE68-0847302086FD}" srcOrd="0" destOrd="0" presId="urn:microsoft.com/office/officeart/2008/layout/TitlePictureLineup"/>
    <dgm:cxn modelId="{6A0A065E-D593-4F6E-BB02-BF63EE5BC407}" type="presOf" srcId="{25AFBC85-EE41-46FB-A7F4-99ED4084C835}" destId="{8C6E4A05-D928-421F-BB35-AB0FFEB0B7C4}" srcOrd="0" destOrd="0" presId="urn:microsoft.com/office/officeart/2008/layout/TitlePictureLineup"/>
    <dgm:cxn modelId="{BC99CF63-34B5-4D4D-84B8-160D4C4D99B0}" type="presOf" srcId="{300FCD3E-1ADF-4D8E-8B7F-C23D248E5AA3}" destId="{A0810939-5D65-4F5C-894F-F86C706A7A1C}" srcOrd="0" destOrd="0" presId="urn:microsoft.com/office/officeart/2008/layout/TitlePictureLineup"/>
    <dgm:cxn modelId="{9140734E-E639-4086-9B62-F9B15D8D45A9}" type="presOf" srcId="{D0989AE5-C818-44D5-8AE6-32DEAF6F46CC}" destId="{EBE06ADE-C892-44D3-AB90-0EE941CCA21D}" srcOrd="0" destOrd="0" presId="urn:microsoft.com/office/officeart/2008/layout/TitlePictureLineup"/>
    <dgm:cxn modelId="{447AF68F-5153-4E01-A5A1-8D3A25A73007}" srcId="{25AFBC85-EE41-46FB-A7F4-99ED4084C835}" destId="{25AF84C7-6ED7-450C-83EA-4337CE735A70}" srcOrd="1" destOrd="0" parTransId="{33168ED3-1516-4DE0-87C6-D0BBEBB68307}" sibTransId="{2562C856-622C-43A4-99D0-A7FF0C835EBA}"/>
    <dgm:cxn modelId="{97DC5797-804D-44AB-A7F2-9EB61CACB1D5}" srcId="{25AFBC85-EE41-46FB-A7F4-99ED4084C835}" destId="{677FC8B7-2875-43E9-9CDF-1CB72AAB0D0E}" srcOrd="3" destOrd="0" parTransId="{135D044B-CF2D-4837-B65C-369AE7EBF5F6}" sibTransId="{76FCE978-AC8C-47A4-866D-929EE0B68914}"/>
    <dgm:cxn modelId="{0990249C-5F83-4AC6-BBDE-76609E41C3B7}" srcId="{0F8DBA57-A3BA-4BC9-A853-67B71E3B3531}" destId="{D0989AE5-C818-44D5-8AE6-32DEAF6F46CC}" srcOrd="0" destOrd="0" parTransId="{5116A57A-5F5C-441B-8E98-72FC83223934}" sibTransId="{0B13468D-FE4E-4A8A-A598-8159F0C900A0}"/>
    <dgm:cxn modelId="{C84F12B6-3EE3-4557-A9DE-5ECD9E203BEF}" type="presOf" srcId="{0F8DBA57-A3BA-4BC9-A853-67B71E3B3531}" destId="{B3686B38-0C87-411A-9F82-923E333643FB}" srcOrd="0" destOrd="0" presId="urn:microsoft.com/office/officeart/2008/layout/TitlePictureLineup"/>
    <dgm:cxn modelId="{81AE50C2-F587-470B-86FC-B5A28EFEE1BC}" srcId="{25AFBC85-EE41-46FB-A7F4-99ED4084C835}" destId="{0F8DBA57-A3BA-4BC9-A853-67B71E3B3531}" srcOrd="2" destOrd="0" parTransId="{99BB5F99-B845-4128-856A-D40FE489F4C0}" sibTransId="{CD82CFE7-3793-47B0-8B52-9C19EDB40EDE}"/>
    <dgm:cxn modelId="{B7AA9BCE-D649-4F1B-B108-93466D2481F6}" srcId="{A518A75D-9854-4CDE-9FB7-B1EBB324AAED}" destId="{48328429-D21F-4CF6-9089-EE3F5F57F2AC}" srcOrd="0" destOrd="0" parTransId="{1635AB15-42A4-42D6-9F2B-33788AD7A83B}" sibTransId="{C822654F-BF62-47E3-96FD-AE4B604B788B}"/>
    <dgm:cxn modelId="{CA8B89D3-A3E5-41AB-9C8A-76BEC3920398}" type="presOf" srcId="{A518A75D-9854-4CDE-9FB7-B1EBB324AAED}" destId="{770E20EC-6929-4A45-99D5-285545E37892}" srcOrd="0" destOrd="0" presId="urn:microsoft.com/office/officeart/2008/layout/TitlePictureLineup"/>
    <dgm:cxn modelId="{4B471AE2-396E-4C5C-9110-4123DA6DCE53}" srcId="{25AF84C7-6ED7-450C-83EA-4337CE735A70}" destId="{300FCD3E-1ADF-4D8E-8B7F-C23D248E5AA3}" srcOrd="0" destOrd="0" parTransId="{BC272908-DB90-4FCA-8784-0CA7E6A97E8F}" sibTransId="{4A78B380-1F85-4365-BF1F-0BD8AD7C8590}"/>
    <dgm:cxn modelId="{B5657A53-F7C5-449A-A28C-ADB1BD95AFAD}" type="presParOf" srcId="{8C6E4A05-D928-421F-BB35-AB0FFEB0B7C4}" destId="{8C8EDC2C-400F-4A87-B348-71B90CDC58F1}" srcOrd="0" destOrd="0" presId="urn:microsoft.com/office/officeart/2008/layout/TitlePictureLineup"/>
    <dgm:cxn modelId="{1C80C19B-C14E-453A-AD9B-0F519D412CCB}" type="presParOf" srcId="{8C8EDC2C-400F-4A87-B348-71B90CDC58F1}" destId="{53B4FA82-603E-4EDB-90A9-1DA699C2C901}" srcOrd="0" destOrd="0" presId="urn:microsoft.com/office/officeart/2008/layout/TitlePictureLineup"/>
    <dgm:cxn modelId="{0D6A37DD-154A-4327-B4B3-2A50C24373F9}" type="presParOf" srcId="{8C8EDC2C-400F-4A87-B348-71B90CDC58F1}" destId="{48475A52-D924-4818-BEE8-D250047D6B3F}" srcOrd="1" destOrd="0" presId="urn:microsoft.com/office/officeart/2008/layout/TitlePictureLineup"/>
    <dgm:cxn modelId="{1E1E856B-4E06-4DFA-AE7E-1819C16ECE23}" type="presParOf" srcId="{8C8EDC2C-400F-4A87-B348-71B90CDC58F1}" destId="{5ABBC393-AD16-4772-8402-4ABCB8683B4E}" srcOrd="2" destOrd="0" presId="urn:microsoft.com/office/officeart/2008/layout/TitlePictureLineup"/>
    <dgm:cxn modelId="{94603CFF-6319-4F7E-9584-61D5B3C6CCE8}" type="presParOf" srcId="{8C8EDC2C-400F-4A87-B348-71B90CDC58F1}" destId="{770E20EC-6929-4A45-99D5-285545E37892}" srcOrd="3" destOrd="0" presId="urn:microsoft.com/office/officeart/2008/layout/TitlePictureLineup"/>
    <dgm:cxn modelId="{118F0820-8E7E-4B51-9E59-DD8CD76FCF99}" type="presParOf" srcId="{8C6E4A05-D928-421F-BB35-AB0FFEB0B7C4}" destId="{F445107B-3E02-430C-9039-D2AE418B235A}" srcOrd="1" destOrd="0" presId="urn:microsoft.com/office/officeart/2008/layout/TitlePictureLineup"/>
    <dgm:cxn modelId="{548A32D1-9AF9-45CD-8C7D-024637A7AB9D}" type="presParOf" srcId="{8C6E4A05-D928-421F-BB35-AB0FFEB0B7C4}" destId="{4F88CED5-DAB2-486C-AD16-C2CB6913B61B}" srcOrd="2" destOrd="0" presId="urn:microsoft.com/office/officeart/2008/layout/TitlePictureLineup"/>
    <dgm:cxn modelId="{82A3BCF8-B055-4122-8F9F-3924F53D11F3}" type="presParOf" srcId="{4F88CED5-DAB2-486C-AD16-C2CB6913B61B}" destId="{6806A88B-ACCD-4689-BA2C-F1412EF73B42}" srcOrd="0" destOrd="0" presId="urn:microsoft.com/office/officeart/2008/layout/TitlePictureLineup"/>
    <dgm:cxn modelId="{B468AC5D-6312-4CB3-A75C-4DD567095356}" type="presParOf" srcId="{4F88CED5-DAB2-486C-AD16-C2CB6913B61B}" destId="{6D3BA09B-A748-477B-98A1-FEDE95925694}" srcOrd="1" destOrd="0" presId="urn:microsoft.com/office/officeart/2008/layout/TitlePictureLineup"/>
    <dgm:cxn modelId="{565D5817-8668-4194-8212-B5C1333A11D3}" type="presParOf" srcId="{4F88CED5-DAB2-486C-AD16-C2CB6913B61B}" destId="{A0810939-5D65-4F5C-894F-F86C706A7A1C}" srcOrd="2" destOrd="0" presId="urn:microsoft.com/office/officeart/2008/layout/TitlePictureLineup"/>
    <dgm:cxn modelId="{588CC3A0-CAF9-4EC4-9804-E43CF7F6D4A8}" type="presParOf" srcId="{4F88CED5-DAB2-486C-AD16-C2CB6913B61B}" destId="{16EEE8E2-3D18-44F6-B04A-3D59841E4FA8}" srcOrd="3" destOrd="0" presId="urn:microsoft.com/office/officeart/2008/layout/TitlePictureLineup"/>
    <dgm:cxn modelId="{174A4375-01F6-4B6C-BFAA-671ADF1C725A}" type="presParOf" srcId="{8C6E4A05-D928-421F-BB35-AB0FFEB0B7C4}" destId="{BC140B48-2181-4811-AF91-223867D0738E}" srcOrd="3" destOrd="0" presId="urn:microsoft.com/office/officeart/2008/layout/TitlePictureLineup"/>
    <dgm:cxn modelId="{34978403-7B65-46B8-9090-6D3EF6659C85}" type="presParOf" srcId="{8C6E4A05-D928-421F-BB35-AB0FFEB0B7C4}" destId="{57293698-40AD-44C8-9B60-0D0C4FC11960}" srcOrd="4" destOrd="0" presId="urn:microsoft.com/office/officeart/2008/layout/TitlePictureLineup"/>
    <dgm:cxn modelId="{5D836622-280E-4845-A659-9D33579C26AB}" type="presParOf" srcId="{57293698-40AD-44C8-9B60-0D0C4FC11960}" destId="{7F77031C-84AF-49FA-B2E3-6B22E2F49F2B}" srcOrd="0" destOrd="0" presId="urn:microsoft.com/office/officeart/2008/layout/TitlePictureLineup"/>
    <dgm:cxn modelId="{1B177A82-D028-4DEB-802C-CC84A925EB5D}" type="presParOf" srcId="{57293698-40AD-44C8-9B60-0D0C4FC11960}" destId="{6FDEA8A3-BC3B-493E-88CC-A57435CCDC96}" srcOrd="1" destOrd="0" presId="urn:microsoft.com/office/officeart/2008/layout/TitlePictureLineup"/>
    <dgm:cxn modelId="{C8378814-4562-48A5-B7DC-6589C729DB15}" type="presParOf" srcId="{57293698-40AD-44C8-9B60-0D0C4FC11960}" destId="{EBE06ADE-C892-44D3-AB90-0EE941CCA21D}" srcOrd="2" destOrd="0" presId="urn:microsoft.com/office/officeart/2008/layout/TitlePictureLineup"/>
    <dgm:cxn modelId="{0D45383A-482B-44A0-B1A5-2DCB71105C09}" type="presParOf" srcId="{57293698-40AD-44C8-9B60-0D0C4FC11960}" destId="{B3686B38-0C87-411A-9F82-923E333643FB}" srcOrd="3" destOrd="0" presId="urn:microsoft.com/office/officeart/2008/layout/TitlePictureLineup"/>
    <dgm:cxn modelId="{08204CAE-7BF2-4DAB-8015-F3F5ABE2F48B}" type="presParOf" srcId="{8C6E4A05-D928-421F-BB35-AB0FFEB0B7C4}" destId="{0A69584E-ED28-4A81-B130-0E9A2F565C94}" srcOrd="5" destOrd="0" presId="urn:microsoft.com/office/officeart/2008/layout/TitlePictureLineup"/>
    <dgm:cxn modelId="{52EDB241-342E-464E-8400-02E1B331CB85}" type="presParOf" srcId="{8C6E4A05-D928-421F-BB35-AB0FFEB0B7C4}" destId="{CCF11A6E-F586-4910-8C44-1AE6AD4ECC02}" srcOrd="6" destOrd="0" presId="urn:microsoft.com/office/officeart/2008/layout/TitlePictureLineup"/>
    <dgm:cxn modelId="{C38F45B8-687B-4411-8E6A-53A47B7D6176}" type="presParOf" srcId="{CCF11A6E-F586-4910-8C44-1AE6AD4ECC02}" destId="{87ACD694-36F9-4193-A8FE-573DA345BCA3}" srcOrd="0" destOrd="0" presId="urn:microsoft.com/office/officeart/2008/layout/TitlePictureLineup"/>
    <dgm:cxn modelId="{897F451A-53DF-4B1E-9380-A027CBDC7541}" type="presParOf" srcId="{CCF11A6E-F586-4910-8C44-1AE6AD4ECC02}" destId="{D5EF084B-0048-459A-9001-2451F5192F25}" srcOrd="1" destOrd="0" presId="urn:microsoft.com/office/officeart/2008/layout/TitlePictureLineup"/>
    <dgm:cxn modelId="{4180D4C8-36C2-4E1C-9F25-69BF37E8E673}" type="presParOf" srcId="{CCF11A6E-F586-4910-8C44-1AE6AD4ECC02}" destId="{2A1C86DE-9AB9-421D-8408-47DA191A0168}" srcOrd="2" destOrd="0" presId="urn:microsoft.com/office/officeart/2008/layout/TitlePictureLineup"/>
    <dgm:cxn modelId="{9E1174A5-804B-4A57-89C9-AAA3D772EA69}" type="presParOf" srcId="{CCF11A6E-F586-4910-8C44-1AE6AD4ECC02}" destId="{4E89074A-DD45-4C30-BE68-0847302086FD}" srcOrd="3" destOrd="0" presId="urn:microsoft.com/office/officeart/2008/layout/TitlePictureLineup"/>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15370-9E21-4343-A577-4985C41A0B6E}">
      <dsp:nvSpPr>
        <dsp:cNvPr id="0" name=""/>
        <dsp:cNvSpPr/>
      </dsp:nvSpPr>
      <dsp:spPr>
        <a:xfrm>
          <a:off x="4000" y="1441371"/>
          <a:ext cx="3900487" cy="1560194"/>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US" sz="3600" kern="1200" dirty="0"/>
            <a:t>Controlled variables</a:t>
          </a:r>
        </a:p>
      </dsp:txBody>
      <dsp:txXfrm>
        <a:off x="4000" y="1441371"/>
        <a:ext cx="3900487" cy="1560194"/>
      </dsp:txXfrm>
    </dsp:sp>
    <dsp:sp modelId="{DE65B54D-BB89-4898-B770-68834B90CB27}">
      <dsp:nvSpPr>
        <dsp:cNvPr id="0" name=""/>
        <dsp:cNvSpPr/>
      </dsp:nvSpPr>
      <dsp:spPr>
        <a:xfrm>
          <a:off x="4000" y="3001565"/>
          <a:ext cx="3900487" cy="285480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endParaRPr lang="en-US" sz="1600" kern="1200" dirty="0"/>
        </a:p>
        <a:p>
          <a:pPr marL="171450" lvl="1" indent="-171450" algn="l" defTabSz="711200">
            <a:lnSpc>
              <a:spcPct val="90000"/>
            </a:lnSpc>
            <a:spcBef>
              <a:spcPct val="0"/>
            </a:spcBef>
            <a:spcAft>
              <a:spcPct val="15000"/>
            </a:spcAft>
            <a:buChar char="•"/>
          </a:pPr>
          <a:r>
            <a:rPr lang="en-US" sz="1600" kern="1200" dirty="0"/>
            <a:t>SA&amp;PS </a:t>
          </a:r>
          <a:r>
            <a:rPr lang="en-US" sz="1600" kern="1200" baseline="0" dirty="0"/>
            <a:t>: The students involved in the research of the interview style questions were able to analyse the data coding and categorize the findings into certain question types.</a:t>
          </a:r>
          <a:endParaRPr lang="en-US" sz="1600" kern="1200" dirty="0"/>
        </a:p>
        <a:p>
          <a:pPr marL="171450" lvl="1" indent="-171450" algn="l" defTabSz="711200">
            <a:lnSpc>
              <a:spcPct val="90000"/>
            </a:lnSpc>
            <a:spcBef>
              <a:spcPct val="0"/>
            </a:spcBef>
            <a:spcAft>
              <a:spcPct val="15000"/>
            </a:spcAft>
            <a:buChar char="•"/>
          </a:pPr>
          <a:endParaRPr lang="en-US" sz="1600" kern="1200" dirty="0"/>
        </a:p>
        <a:p>
          <a:pPr marL="171450" lvl="1" indent="-171450" algn="l" defTabSz="711200">
            <a:lnSpc>
              <a:spcPct val="90000"/>
            </a:lnSpc>
            <a:spcBef>
              <a:spcPct val="0"/>
            </a:spcBef>
            <a:spcAft>
              <a:spcPct val="15000"/>
            </a:spcAft>
            <a:buChar char="•"/>
          </a:pPr>
          <a:r>
            <a:rPr lang="en-US" sz="1600" kern="1200" dirty="0"/>
            <a:t>TERICFSSA: The controlled variables are the NICHD protocol being followed and the phases within them preparing the children.</a:t>
          </a:r>
        </a:p>
      </dsp:txBody>
      <dsp:txXfrm>
        <a:off x="4000" y="3001565"/>
        <a:ext cx="3900487" cy="2854800"/>
      </dsp:txXfrm>
    </dsp:sp>
    <dsp:sp modelId="{E01B3154-0666-4584-9FC4-432DE00CC402}">
      <dsp:nvSpPr>
        <dsp:cNvPr id="0" name=""/>
        <dsp:cNvSpPr/>
      </dsp:nvSpPr>
      <dsp:spPr>
        <a:xfrm>
          <a:off x="4450556" y="1441371"/>
          <a:ext cx="3900487" cy="1560194"/>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US" sz="3600" kern="1200" dirty="0"/>
            <a:t>Independent variable</a:t>
          </a:r>
        </a:p>
      </dsp:txBody>
      <dsp:txXfrm>
        <a:off x="4450556" y="1441371"/>
        <a:ext cx="3900487" cy="1560194"/>
      </dsp:txXfrm>
    </dsp:sp>
    <dsp:sp modelId="{6EC96761-7A7E-46B1-9A31-B92F49834D5A}">
      <dsp:nvSpPr>
        <dsp:cNvPr id="0" name=""/>
        <dsp:cNvSpPr/>
      </dsp:nvSpPr>
      <dsp:spPr>
        <a:xfrm>
          <a:off x="4450556" y="3001565"/>
          <a:ext cx="3900487" cy="285480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endParaRPr lang="en-US" sz="1600" kern="1200" dirty="0">
            <a:latin typeface="+mn-lt"/>
            <a:cs typeface="Times New Roman" panose="02020603050405020304" pitchFamily="18" charset="0"/>
          </a:endParaRPr>
        </a:p>
        <a:p>
          <a:pPr marL="171450" lvl="1" indent="-171450" algn="l" defTabSz="711200">
            <a:lnSpc>
              <a:spcPct val="90000"/>
            </a:lnSpc>
            <a:spcBef>
              <a:spcPct val="0"/>
            </a:spcBef>
            <a:spcAft>
              <a:spcPct val="15000"/>
            </a:spcAft>
            <a:buChar char="•"/>
          </a:pPr>
          <a:r>
            <a:rPr lang="en-US" sz="1600" kern="1200" dirty="0">
              <a:latin typeface="+mn-lt"/>
              <a:cs typeface="Times New Roman" panose="02020603050405020304" pitchFamily="18" charset="0"/>
            </a:rPr>
            <a:t>One of the independent variables regarding the research task was the child's age, gender and level or category of abuse. </a:t>
          </a:r>
        </a:p>
        <a:p>
          <a:pPr marL="171450" lvl="1" indent="-171450" algn="l" defTabSz="711200">
            <a:lnSpc>
              <a:spcPct val="90000"/>
            </a:lnSpc>
            <a:spcBef>
              <a:spcPct val="0"/>
            </a:spcBef>
            <a:spcAft>
              <a:spcPct val="15000"/>
            </a:spcAft>
            <a:buChar char="•"/>
          </a:pPr>
          <a:endParaRPr lang="en-US" sz="1600" kern="1200" dirty="0">
            <a:latin typeface="+mn-lt"/>
            <a:cs typeface="Times New Roman" panose="02020603050405020304" pitchFamily="18" charset="0"/>
          </a:endParaRPr>
        </a:p>
        <a:p>
          <a:pPr marL="171450" lvl="1" indent="-171450" algn="l" defTabSz="711200">
            <a:lnSpc>
              <a:spcPct val="90000"/>
            </a:lnSpc>
            <a:spcBef>
              <a:spcPct val="0"/>
            </a:spcBef>
            <a:spcAft>
              <a:spcPct val="15000"/>
            </a:spcAft>
            <a:buChar char="•"/>
          </a:pPr>
          <a:endParaRPr lang="en-US" sz="1600" kern="1200" dirty="0">
            <a:latin typeface="+mn-lt"/>
            <a:cs typeface="Times New Roman" panose="02020603050405020304" pitchFamily="18" charset="0"/>
          </a:endParaRPr>
        </a:p>
        <a:p>
          <a:pPr marL="171450" lvl="1" indent="-171450" algn="l" defTabSz="711200">
            <a:lnSpc>
              <a:spcPct val="90000"/>
            </a:lnSpc>
            <a:spcBef>
              <a:spcPct val="0"/>
            </a:spcBef>
            <a:spcAft>
              <a:spcPct val="15000"/>
            </a:spcAft>
            <a:buChar char="•"/>
          </a:pPr>
          <a:r>
            <a:rPr lang="en-US" sz="1600" kern="1200" dirty="0">
              <a:latin typeface="+mn-lt"/>
              <a:cs typeface="Times New Roman" panose="02020603050405020304" pitchFamily="18" charset="0"/>
            </a:rPr>
            <a:t>The independent variable is the questions asked and the change of questions asked after the child’s thirty minute break.</a:t>
          </a:r>
        </a:p>
      </dsp:txBody>
      <dsp:txXfrm>
        <a:off x="4450556" y="3001565"/>
        <a:ext cx="3900487" cy="2854800"/>
      </dsp:txXfrm>
    </dsp:sp>
    <dsp:sp modelId="{64DD6D48-227C-4434-BED8-F49C9D4F4F7E}">
      <dsp:nvSpPr>
        <dsp:cNvPr id="0" name=""/>
        <dsp:cNvSpPr/>
      </dsp:nvSpPr>
      <dsp:spPr>
        <a:xfrm>
          <a:off x="8897112" y="1441371"/>
          <a:ext cx="3900487" cy="1560194"/>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US" sz="3600" kern="1200" dirty="0"/>
            <a:t>Dependent variable</a:t>
          </a:r>
        </a:p>
      </dsp:txBody>
      <dsp:txXfrm>
        <a:off x="8897112" y="1441371"/>
        <a:ext cx="3900487" cy="1560194"/>
      </dsp:txXfrm>
    </dsp:sp>
    <dsp:sp modelId="{98860936-C475-4184-9A9D-2F4B5D8B0BC7}">
      <dsp:nvSpPr>
        <dsp:cNvPr id="0" name=""/>
        <dsp:cNvSpPr/>
      </dsp:nvSpPr>
      <dsp:spPr>
        <a:xfrm>
          <a:off x="8897112" y="3001565"/>
          <a:ext cx="3900487" cy="285480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endParaRPr lang="en-US" sz="1600" kern="1200" dirty="0">
            <a:latin typeface="+mn-lt"/>
          </a:endParaRPr>
        </a:p>
        <a:p>
          <a:pPr marL="171450" lvl="1" indent="-171450" algn="l" defTabSz="711200">
            <a:lnSpc>
              <a:spcPct val="90000"/>
            </a:lnSpc>
            <a:spcBef>
              <a:spcPct val="0"/>
            </a:spcBef>
            <a:spcAft>
              <a:spcPct val="15000"/>
            </a:spcAft>
            <a:buChar char="•"/>
          </a:pPr>
          <a:r>
            <a:rPr lang="en-US" sz="1600" kern="1200" dirty="0">
              <a:latin typeface="+mn-lt"/>
            </a:rPr>
            <a:t>The dependent variable is the level of information provided by the children.</a:t>
          </a:r>
        </a:p>
        <a:p>
          <a:pPr marL="171450" lvl="1" indent="-171450" algn="l" defTabSz="711200">
            <a:lnSpc>
              <a:spcPct val="90000"/>
            </a:lnSpc>
            <a:spcBef>
              <a:spcPct val="0"/>
            </a:spcBef>
            <a:spcAft>
              <a:spcPct val="15000"/>
            </a:spcAft>
            <a:buChar char="•"/>
          </a:pPr>
          <a:endParaRPr lang="en-US" sz="1600" kern="1200" dirty="0">
            <a:latin typeface="+mn-lt"/>
          </a:endParaRPr>
        </a:p>
        <a:p>
          <a:pPr marL="171450" lvl="1" indent="-171450" algn="l" defTabSz="711200">
            <a:lnSpc>
              <a:spcPct val="90000"/>
            </a:lnSpc>
            <a:spcBef>
              <a:spcPct val="0"/>
            </a:spcBef>
            <a:spcAft>
              <a:spcPct val="15000"/>
            </a:spcAft>
            <a:buChar char="•"/>
          </a:pPr>
          <a:endParaRPr lang="en-US" sz="1600" kern="1200" dirty="0">
            <a:latin typeface="+mn-lt"/>
          </a:endParaRPr>
        </a:p>
        <a:p>
          <a:pPr marL="171450" lvl="1" indent="-171450" algn="l" defTabSz="711200">
            <a:lnSpc>
              <a:spcPct val="90000"/>
            </a:lnSpc>
            <a:spcBef>
              <a:spcPct val="0"/>
            </a:spcBef>
            <a:spcAft>
              <a:spcPct val="15000"/>
            </a:spcAft>
            <a:buChar char="•"/>
          </a:pPr>
          <a:endParaRPr lang="en-US" sz="1600" kern="1200" dirty="0">
            <a:latin typeface="+mn-lt"/>
          </a:endParaRPr>
        </a:p>
        <a:p>
          <a:pPr marL="171450" lvl="1" indent="-171450" algn="l" defTabSz="711200">
            <a:lnSpc>
              <a:spcPct val="90000"/>
            </a:lnSpc>
            <a:spcBef>
              <a:spcPct val="0"/>
            </a:spcBef>
            <a:spcAft>
              <a:spcPct val="15000"/>
            </a:spcAft>
            <a:buChar char="•"/>
          </a:pPr>
          <a:r>
            <a:rPr lang="en-US" sz="1600" kern="1200" dirty="0">
              <a:latin typeface="+mn-lt"/>
            </a:rPr>
            <a:t> The dependent variable is the amount of new details provided by the child after the break.</a:t>
          </a:r>
        </a:p>
      </dsp:txBody>
      <dsp:txXfrm>
        <a:off x="8897112" y="3001565"/>
        <a:ext cx="3900487" cy="28548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B4FA82-603E-4EDB-90A9-1DA699C2C901}">
      <dsp:nvSpPr>
        <dsp:cNvPr id="0" name=""/>
        <dsp:cNvSpPr/>
      </dsp:nvSpPr>
      <dsp:spPr>
        <a:xfrm>
          <a:off x="2026" y="1108774"/>
          <a:ext cx="0" cy="5036556"/>
        </a:xfrm>
        <a:prstGeom prst="line">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8475A52-D924-4818-BEE8-D250047D6B3F}">
      <dsp:nvSpPr>
        <dsp:cNvPr id="0" name=""/>
        <dsp:cNvSpPr/>
      </dsp:nvSpPr>
      <dsp:spPr>
        <a:xfrm>
          <a:off x="10152651" y="1226027"/>
          <a:ext cx="2648948" cy="2266450"/>
        </a:xfrm>
        <a:prstGeom prst="rect">
          <a:avLst/>
        </a:prstGeom>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42000" r="-42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BBC393-AD16-4772-8402-4ABCB8683B4E}">
      <dsp:nvSpPr>
        <dsp:cNvPr id="0" name=""/>
        <dsp:cNvSpPr/>
      </dsp:nvSpPr>
      <dsp:spPr>
        <a:xfrm>
          <a:off x="141930" y="3543110"/>
          <a:ext cx="2648948" cy="2602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t" anchorCtr="0">
          <a:noAutofit/>
        </a:bodyPr>
        <a:lstStyle/>
        <a:p>
          <a:pPr marL="0" lvl="0" indent="0" algn="l" defTabSz="711200">
            <a:lnSpc>
              <a:spcPct val="90000"/>
            </a:lnSpc>
            <a:spcBef>
              <a:spcPct val="0"/>
            </a:spcBef>
            <a:spcAft>
              <a:spcPct val="35000"/>
            </a:spcAft>
            <a:buNone/>
          </a:pPr>
          <a:r>
            <a:rPr lang="en-US" sz="1600" kern="1200" dirty="0">
              <a:latin typeface="+mn-lt"/>
              <a:cs typeface="Times New Roman" panose="02020603050405020304" pitchFamily="18" charset="0"/>
            </a:rPr>
            <a:t>Throughout both articles they mention the importance about the question types, in order to protect the child from any more psychological trauma the interviewer must word their questions very carefully. Not only to obtain accurate information but to prevent distressing the child.</a:t>
          </a:r>
        </a:p>
      </dsp:txBody>
      <dsp:txXfrm>
        <a:off x="141930" y="3543110"/>
        <a:ext cx="2648948" cy="2602220"/>
      </dsp:txXfrm>
    </dsp:sp>
    <dsp:sp modelId="{770E20EC-6929-4A45-99D5-285545E37892}">
      <dsp:nvSpPr>
        <dsp:cNvPr id="0" name=""/>
        <dsp:cNvSpPr/>
      </dsp:nvSpPr>
      <dsp:spPr>
        <a:xfrm>
          <a:off x="2026" y="549157"/>
          <a:ext cx="2798086" cy="559617"/>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US" sz="1400" kern="1200" dirty="0"/>
            <a:t>No harm coming to the child</a:t>
          </a:r>
        </a:p>
      </dsp:txBody>
      <dsp:txXfrm>
        <a:off x="2026" y="549157"/>
        <a:ext cx="2798086" cy="559617"/>
      </dsp:txXfrm>
    </dsp:sp>
    <dsp:sp modelId="{6806A88B-ACCD-4689-BA2C-F1412EF73B42}">
      <dsp:nvSpPr>
        <dsp:cNvPr id="0" name=""/>
        <dsp:cNvSpPr/>
      </dsp:nvSpPr>
      <dsp:spPr>
        <a:xfrm>
          <a:off x="3335179" y="1108774"/>
          <a:ext cx="0" cy="5036556"/>
        </a:xfrm>
        <a:prstGeom prst="line">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D3BA09B-A748-477B-98A1-FEDE95925694}">
      <dsp:nvSpPr>
        <dsp:cNvPr id="0" name=""/>
        <dsp:cNvSpPr/>
      </dsp:nvSpPr>
      <dsp:spPr>
        <a:xfrm>
          <a:off x="3481627" y="1226027"/>
          <a:ext cx="2648948" cy="226645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t="-8000" b="-8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810939-5D65-4F5C-894F-F86C706A7A1C}">
      <dsp:nvSpPr>
        <dsp:cNvPr id="0" name=""/>
        <dsp:cNvSpPr/>
      </dsp:nvSpPr>
      <dsp:spPr>
        <a:xfrm>
          <a:off x="3475084" y="3543110"/>
          <a:ext cx="2648948" cy="2602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t" anchorCtr="0">
          <a:noAutofit/>
        </a:bodyPr>
        <a:lstStyle/>
        <a:p>
          <a:pPr marL="0" lvl="0" indent="0" algn="l" defTabSz="711200">
            <a:lnSpc>
              <a:spcPct val="90000"/>
            </a:lnSpc>
            <a:spcBef>
              <a:spcPct val="0"/>
            </a:spcBef>
            <a:spcAft>
              <a:spcPct val="35000"/>
            </a:spcAft>
            <a:buNone/>
          </a:pPr>
          <a:r>
            <a:rPr lang="en-US" sz="1600" kern="1200" dirty="0">
              <a:latin typeface="+mn-lt"/>
              <a:cs typeface="Times New Roman" panose="02020603050405020304" pitchFamily="18" charset="0"/>
            </a:rPr>
            <a:t>Respect for the child has been discussed in both articles as it is important for the child’s identity to remain anonymous by reproducing the transcript in another format. This could be a major ethical issue during the investigations process if not followed effectively.</a:t>
          </a:r>
        </a:p>
      </dsp:txBody>
      <dsp:txXfrm>
        <a:off x="3475084" y="3543110"/>
        <a:ext cx="2648948" cy="2602220"/>
      </dsp:txXfrm>
    </dsp:sp>
    <dsp:sp modelId="{16EEE8E2-3D18-44F6-B04A-3D59841E4FA8}">
      <dsp:nvSpPr>
        <dsp:cNvPr id="0" name=""/>
        <dsp:cNvSpPr/>
      </dsp:nvSpPr>
      <dsp:spPr>
        <a:xfrm>
          <a:off x="3335179" y="549157"/>
          <a:ext cx="2798086" cy="559617"/>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US" sz="1400" kern="1200" dirty="0"/>
            <a:t>Respect for the child</a:t>
          </a:r>
        </a:p>
      </dsp:txBody>
      <dsp:txXfrm>
        <a:off x="3335179" y="549157"/>
        <a:ext cx="2798086" cy="559617"/>
      </dsp:txXfrm>
    </dsp:sp>
    <dsp:sp modelId="{7F77031C-84AF-49FA-B2E3-6B22E2F49F2B}">
      <dsp:nvSpPr>
        <dsp:cNvPr id="0" name=""/>
        <dsp:cNvSpPr/>
      </dsp:nvSpPr>
      <dsp:spPr>
        <a:xfrm>
          <a:off x="6668333" y="1108774"/>
          <a:ext cx="0" cy="5036556"/>
        </a:xfrm>
        <a:prstGeom prst="line">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FDEA8A3-BC3B-493E-88CC-A57435CCDC96}">
      <dsp:nvSpPr>
        <dsp:cNvPr id="0" name=""/>
        <dsp:cNvSpPr/>
      </dsp:nvSpPr>
      <dsp:spPr>
        <a:xfrm>
          <a:off x="7141435" y="1503996"/>
          <a:ext cx="2121092" cy="180384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E06ADE-C892-44D3-AB90-0EE941CCA21D}">
      <dsp:nvSpPr>
        <dsp:cNvPr id="0" name=""/>
        <dsp:cNvSpPr/>
      </dsp:nvSpPr>
      <dsp:spPr>
        <a:xfrm>
          <a:off x="6808237" y="3543110"/>
          <a:ext cx="2648948" cy="2602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t" anchorCtr="0">
          <a:noAutofit/>
        </a:bodyPr>
        <a:lstStyle/>
        <a:p>
          <a:pPr marL="0" lvl="0" indent="0" algn="l" defTabSz="711200">
            <a:lnSpc>
              <a:spcPct val="90000"/>
            </a:lnSpc>
            <a:spcBef>
              <a:spcPct val="0"/>
            </a:spcBef>
            <a:spcAft>
              <a:spcPct val="35000"/>
            </a:spcAft>
            <a:buNone/>
          </a:pPr>
          <a:r>
            <a:rPr lang="en-US" sz="1600" kern="1200" dirty="0">
              <a:latin typeface="+mn-lt"/>
              <a:cs typeface="Times New Roman" panose="02020603050405020304" pitchFamily="18" charset="0"/>
            </a:rPr>
            <a:t>For</a:t>
          </a:r>
          <a:r>
            <a:rPr lang="en-US" sz="1600" kern="1200" baseline="0" dirty="0">
              <a:latin typeface="+mn-lt"/>
              <a:cs typeface="Times New Roman" panose="02020603050405020304" pitchFamily="18" charset="0"/>
            </a:rPr>
            <a:t> the article ‘SA&amp;PS’ the procedure includes the victims parents providing their consent on behalf of their child. However, the article ‘TERICFSSA’ does not include any references to parents giving their consent although it does state that informal interviews with the parents can be more “frequent”</a:t>
          </a:r>
          <a:endParaRPr lang="en-US" sz="1600" kern="1200" dirty="0">
            <a:latin typeface="+mn-lt"/>
            <a:cs typeface="Times New Roman" panose="02020603050405020304" pitchFamily="18" charset="0"/>
          </a:endParaRPr>
        </a:p>
      </dsp:txBody>
      <dsp:txXfrm>
        <a:off x="6808237" y="3543110"/>
        <a:ext cx="2648948" cy="2602220"/>
      </dsp:txXfrm>
    </dsp:sp>
    <dsp:sp modelId="{B3686B38-0C87-411A-9F82-923E333643FB}">
      <dsp:nvSpPr>
        <dsp:cNvPr id="0" name=""/>
        <dsp:cNvSpPr/>
      </dsp:nvSpPr>
      <dsp:spPr>
        <a:xfrm>
          <a:off x="6668333" y="549157"/>
          <a:ext cx="2798086" cy="559617"/>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US" sz="1400" kern="1200" dirty="0"/>
            <a:t>Parental Consent</a:t>
          </a:r>
        </a:p>
      </dsp:txBody>
      <dsp:txXfrm>
        <a:off x="6668333" y="549157"/>
        <a:ext cx="2798086" cy="559617"/>
      </dsp:txXfrm>
    </dsp:sp>
    <dsp:sp modelId="{87ACD694-36F9-4193-A8FE-573DA345BCA3}">
      <dsp:nvSpPr>
        <dsp:cNvPr id="0" name=""/>
        <dsp:cNvSpPr/>
      </dsp:nvSpPr>
      <dsp:spPr>
        <a:xfrm>
          <a:off x="10001487" y="1108774"/>
          <a:ext cx="0" cy="5036556"/>
        </a:xfrm>
        <a:prstGeom prst="line">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5EF084B-0048-459A-9001-2451F5192F25}">
      <dsp:nvSpPr>
        <dsp:cNvPr id="0" name=""/>
        <dsp:cNvSpPr/>
      </dsp:nvSpPr>
      <dsp:spPr>
        <a:xfrm>
          <a:off x="310294" y="1226027"/>
          <a:ext cx="2648948" cy="2266450"/>
        </a:xfrm>
        <a:prstGeom prst="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14000" r="-14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1C86DE-9AB9-421D-8408-47DA191A0168}">
      <dsp:nvSpPr>
        <dsp:cNvPr id="0" name=""/>
        <dsp:cNvSpPr/>
      </dsp:nvSpPr>
      <dsp:spPr>
        <a:xfrm>
          <a:off x="10141391" y="3543110"/>
          <a:ext cx="2648948" cy="2602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t" anchorCtr="0">
          <a:noAutofit/>
        </a:bodyPr>
        <a:lstStyle/>
        <a:p>
          <a:pPr marL="0" lvl="0" indent="0" algn="l" defTabSz="711200">
            <a:lnSpc>
              <a:spcPct val="90000"/>
            </a:lnSpc>
            <a:spcBef>
              <a:spcPct val="0"/>
            </a:spcBef>
            <a:spcAft>
              <a:spcPct val="35000"/>
            </a:spcAft>
            <a:buNone/>
          </a:pPr>
          <a:r>
            <a:rPr lang="en-US" sz="1600" kern="1200" dirty="0">
              <a:latin typeface="+mn-lt"/>
              <a:cs typeface="Times New Roman" panose="02020603050405020304" pitchFamily="18" charset="0"/>
            </a:rPr>
            <a:t>It</a:t>
          </a:r>
          <a:r>
            <a:rPr lang="en-US" sz="1600" kern="1200" baseline="0" dirty="0">
              <a:latin typeface="+mn-lt"/>
              <a:cs typeface="Times New Roman" panose="02020603050405020304" pitchFamily="18" charset="0"/>
            </a:rPr>
            <a:t> is important when giving a child the most comfortable environment during a forensic interview, to put the child at ease and potentially gather as much prosecuting evidence as possible. The ‘TERICFSSA’ article explains that the interviews are carried out in a laboratory setting although the ‘SA&amp;PS’ does not mention the environment of the child. This does not disclose whether the room was child-friendly as children may feel very uncomfortable in an unusual situation. </a:t>
          </a:r>
          <a:endParaRPr lang="en-US" sz="1600" kern="1200" dirty="0">
            <a:latin typeface="+mn-lt"/>
            <a:cs typeface="Times New Roman" panose="02020603050405020304" pitchFamily="18" charset="0"/>
          </a:endParaRPr>
        </a:p>
      </dsp:txBody>
      <dsp:txXfrm>
        <a:off x="10141391" y="3543110"/>
        <a:ext cx="2648948" cy="2602220"/>
      </dsp:txXfrm>
    </dsp:sp>
    <dsp:sp modelId="{4E89074A-DD45-4C30-BE68-0847302086FD}">
      <dsp:nvSpPr>
        <dsp:cNvPr id="0" name=""/>
        <dsp:cNvSpPr/>
      </dsp:nvSpPr>
      <dsp:spPr>
        <a:xfrm>
          <a:off x="10001487" y="549157"/>
          <a:ext cx="2798086" cy="559617"/>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US" sz="1400" kern="1200" dirty="0"/>
            <a:t>Environment</a:t>
          </a:r>
        </a:p>
      </dsp:txBody>
      <dsp:txXfrm>
        <a:off x="10001487" y="549157"/>
        <a:ext cx="2798086" cy="559617"/>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TitlePictureLineup">
  <dgm:title val=""/>
  <dgm:desc val=""/>
  <dgm:catLst>
    <dgm:cat type="picture" pri="18000"/>
    <dgm:cat type="pictureconvert" pri="18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dir/>
    </dgm:varLst>
    <dgm:choose name="Name1">
      <dgm:if name="Name2" func="var" arg="dir" op="equ" val="norm">
        <dgm:alg type="lin">
          <dgm:param type="linDir" val="fromL"/>
          <dgm:param type="fallback" val="1D"/>
          <dgm:param type="horzAlign" val="ctr"/>
          <dgm:param type="vertAlign" val="mid"/>
          <dgm:param type="nodeVertAlign" val="t"/>
        </dgm:alg>
      </dgm:if>
      <dgm:else name="Name3">
        <dgm:alg type="lin">
          <dgm:param type="linDir" val="fromR"/>
          <dgm:param type="fallback" val="1D"/>
          <dgm:param type="horzAlign" val="ctr"/>
          <dgm:param type="vertAlign" val="mid"/>
          <dgm:param type="nodeVertAlign" val="t"/>
        </dgm:alg>
      </dgm:else>
    </dgm:choose>
    <dgm:shape xmlns:r="http://schemas.openxmlformats.org/officeDocument/2006/relationships" r:blip="">
      <dgm:adjLst/>
    </dgm:shape>
    <dgm:constrLst>
      <dgm:constr type="h" for="des" forName="Child" op="equ"/>
      <dgm:constr type="w" for="des" forName="Child" op="equ"/>
      <dgm:constr type="h" for="des" forName="Accent" op="equ"/>
      <dgm:constr type="w" for="des" forName="Accent" op="equ"/>
      <dgm:constr type="primFontSz" for="des" forName="Parent" op="equ"/>
      <dgm:constr type="primFontSz" for="des" forName="Child" op="equ"/>
      <dgm:constr type="w" for="ch" forName="composite" refType="w"/>
      <dgm:constr type="h" for="ch" forName="composite" refType="h"/>
      <dgm:constr type="sp" refType="w" refFor="ch" refForName="composite" op="equ" fact="0.1"/>
      <dgm:constr type="w" for="ch" forName="sibTrans" refType="w" refFor="ch" refForName="composite" op="equ" fact="0.05"/>
      <dgm:constr type="h" for="ch" forName="sibTrans" refType="w" refFor="ch" refForName="sibTrans" op="equ"/>
    </dgm:constrLst>
    <dgm:forEach name="nodesForEach" axis="ch" ptType="node">
      <dgm:layoutNode name="composite">
        <dgm:alg type="composite">
          <dgm:param type="ar" val="0.5"/>
        </dgm:alg>
        <dgm:shape xmlns:r="http://schemas.openxmlformats.org/officeDocument/2006/relationships" r:blip="">
          <dgm:adjLst/>
        </dgm:shape>
        <dgm:choose name="Name4">
          <dgm:if name="Name5" func="var" arg="dir" op="equ" val="norm">
            <dgm:constrLst>
              <dgm:constr type="l" for="ch" forName="Parent" refType="w" fact="0"/>
              <dgm:constr type="t" for="ch" forName="Parent" refType="h" fact="0"/>
              <dgm:constr type="w" for="ch" forName="Parent" refType="w"/>
              <dgm:constr type="h" for="ch" forName="Parent" refType="h" fact="0.1"/>
              <dgm:constr type="l" for="ch" forName="Accent" refType="w" fact="0"/>
              <dgm:constr type="b" for="ch" forName="Accent" refType="h"/>
              <dgm:constr type="w" for="ch" forName="Accent" refType="w" fact="0"/>
              <dgm:constr type="h" for="ch" forName="Accent" refType="h" fact="0.9"/>
              <dgm:constr type="l" for="ch" forName="Image" refType="w" fact="0.05"/>
              <dgm:constr type="t" for="ch" forName="Image" refType="h" fact="0.13"/>
              <dgm:constr type="w" for="ch" forName="Image" refType="w" fact="0.9467"/>
              <dgm:constr type="h" for="ch" forName="Image" refType="h" fact="0.405"/>
              <dgm:constr type="l" for="ch" forName="Child" refType="w" fact="0.05"/>
              <dgm:constr type="t" for="ch" forName="Child" refType="h" fact="0.535"/>
              <dgm:constr type="w" for="ch" forName="Child" refType="w" fact="0.9467"/>
              <dgm:constr type="h" for="ch" forName="Child" refType="h" fact="0.465"/>
            </dgm:constrLst>
          </dgm:if>
          <dgm:else name="Name6">
            <dgm:constrLst>
              <dgm:constr type="l" for="ch" forName="Parent" refType="w" fact="0"/>
              <dgm:constr type="t" for="ch" forName="Parent" refType="h" fact="0"/>
              <dgm:constr type="w" for="ch" forName="Parent" refType="w"/>
              <dgm:constr type="h" for="ch" forName="Parent" refType="h" fact="0.1"/>
              <dgm:constr type="l" for="ch" forName="Accent" refType="w"/>
              <dgm:constr type="b" for="ch" forName="Accent" refType="h"/>
              <dgm:constr type="h" for="ch" forName="Accent" refType="h" fact="0.9"/>
              <dgm:constr type="l" for="ch" forName="Image" refType="w" fact="0"/>
              <dgm:constr type="t" for="ch" forName="Image" refType="h" fact="0.13"/>
              <dgm:constr type="w" for="ch" forName="Image" refType="w" fact="0.9467"/>
              <dgm:constr type="h" for="ch" forName="Image" refType="h" fact="0.405"/>
              <dgm:constr type="l" for="ch" forName="Child" refType="w" fact="0"/>
              <dgm:constr type="t" for="ch" forName="Child" refType="h" fact="0.535"/>
              <dgm:constr type="w" for="ch" forName="Child" refType="w" fact="0.9467"/>
              <dgm:constr type="h" for="ch" forName="Child" refType="h" fact="0.465"/>
            </dgm:constrLst>
          </dgm:else>
        </dgm:choose>
        <dgm:forEach name="Name7" axis="self" ptType="node">
          <dgm:layoutNode name="Accent" styleLbl="alignAcc1">
            <dgm:alg type="sp"/>
            <dgm:shape xmlns:r="http://schemas.openxmlformats.org/officeDocument/2006/relationships" type="line" r:blip="">
              <dgm:adjLst/>
            </dgm:shape>
            <dgm:presOf/>
          </dgm:layoutNode>
          <dgm:layoutNode name="Image">
            <dgm:alg type="sp"/>
            <dgm:shape xmlns:r="http://schemas.openxmlformats.org/officeDocument/2006/relationships" type="rect" r:blip="" blipPhldr="1">
              <dgm:adjLst/>
            </dgm:shape>
            <dgm:presOf/>
          </dgm:layoutNode>
          <dgm:layoutNode name="Child" styleLbl="revTx">
            <dgm:varLst>
              <dgm:bulletEnabled val="1"/>
            </dgm:varLst>
            <dgm:choose name="Name8">
              <dgm:if name="Name9" axis="ch" ptType="node" func="cnt" op="gt" val="1">
                <dgm:choose name="Name10">
                  <dgm:if name="Name11" func="var" arg="dir" op="equ" val="norm">
                    <dgm:alg type="tx">
                      <dgm:param type="shpTxLTRAlignCh" val="l"/>
                      <dgm:param type="shpTxRTLAlignCh" val="r"/>
                      <dgm:param type="txAnchorVert" val="t"/>
                      <dgm:param type="stBulletLvl" val="1"/>
                    </dgm:alg>
                  </dgm:if>
                  <dgm:else name="Name12">
                    <dgm:alg type="tx">
                      <dgm:param type="shpTxLTRAlignCh" val="l"/>
                      <dgm:param type="shpTxRTLAlignCh" val="r"/>
                      <dgm:param type="txAnchorVert" val="t"/>
                      <dgm:param type="stBulletLvl" val="1"/>
                    </dgm:alg>
                  </dgm:else>
                </dgm:choose>
              </dgm:if>
              <dgm:else name="Name13">
                <dgm:choose name="Name14">
                  <dgm:if name="Name15" func="var" arg="dir" op="equ" val="norm">
                    <dgm:alg type="tx">
                      <dgm:param type="shpTxLTRAlignCh" val="l"/>
                      <dgm:param type="shpTxRTLAlignCh" val="r"/>
                      <dgm:param type="txAnchorVert" val="t"/>
                      <dgm:param type="stBulletLvl" val="2"/>
                    </dgm:alg>
                  </dgm:if>
                  <dgm:else name="Name16">
                    <dgm:alg type="tx">
                      <dgm:param type="shpTxLTRAlignCh" val="l"/>
                      <dgm:param type="shpTxRTLAlignCh" val="r"/>
                      <dgm:param type="txAnchorVert" val="t"/>
                      <dgm:param type="stBulletLvl" val="2"/>
                    </dgm:alg>
                  </dgm:else>
                </dgm:choose>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alignNode1">
            <dgm:varLst>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3/9/2018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3/9/2018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7622" y="0"/>
            <a:ext cx="43898822" cy="32931830"/>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4158915" y="10687217"/>
            <a:ext cx="28404859" cy="12244210"/>
          </a:xfrm>
        </p:spPr>
        <p:txBody>
          <a:bodyPr anchor="b"/>
          <a:lstStyle>
            <a:lvl1pPr>
              <a:defRPr sz="23040"/>
            </a:lvl1pPr>
          </a:lstStyle>
          <a:p>
            <a:r>
              <a:rPr lang="en-US"/>
              <a:t>Click to edit Master title style</a:t>
            </a:r>
            <a:endParaRPr lang="en-US" dirty="0"/>
          </a:p>
        </p:txBody>
      </p:sp>
      <p:sp>
        <p:nvSpPr>
          <p:cNvPr id="3" name="Subtitle 2"/>
          <p:cNvSpPr>
            <a:spLocks noGrp="1"/>
          </p:cNvSpPr>
          <p:nvPr>
            <p:ph type="subTitle" idx="1"/>
          </p:nvPr>
        </p:nvSpPr>
        <p:spPr>
          <a:xfrm>
            <a:off x="4158915" y="22931424"/>
            <a:ext cx="28404859" cy="4134816"/>
          </a:xfrm>
        </p:spPr>
        <p:txBody>
          <a:bodyPr anchor="t"/>
          <a:lstStyle>
            <a:lvl1pPr marL="0" indent="0" algn="l">
              <a:buNone/>
              <a:defRPr cap="all">
                <a:solidFill>
                  <a:schemeClr val="accent1">
                    <a:lumMod val="60000"/>
                    <a:lumOff val="40000"/>
                  </a:schemeClr>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35990787" y="8778243"/>
            <a:ext cx="4754875" cy="1097563"/>
          </a:xfrm>
        </p:spPr>
        <p:txBody>
          <a:bodyPr anchor="t"/>
          <a:lstStyle>
            <a:lvl1pPr algn="l">
              <a:defRPr b="0" i="0">
                <a:solidFill>
                  <a:schemeClr val="bg1">
                    <a:alpha val="60000"/>
                  </a:schemeClr>
                </a:solidFill>
              </a:defRPr>
            </a:lvl1pPr>
          </a:lstStyle>
          <a:p>
            <a:fld id="{ECAA57DF-1C19-4726-AB84-014692BAD8F5}" type="datetimeFigureOut">
              <a:rPr lang="en-US" smtClean="0"/>
              <a:pPr/>
              <a:t>3/9/2018</a:t>
            </a:fld>
            <a:endParaRPr lang="en-US"/>
          </a:p>
        </p:txBody>
      </p:sp>
      <p:sp>
        <p:nvSpPr>
          <p:cNvPr id="5" name="Footer Placeholder 4"/>
          <p:cNvSpPr>
            <a:spLocks noGrp="1"/>
          </p:cNvSpPr>
          <p:nvPr>
            <p:ph type="ftr" sz="quarter" idx="11"/>
          </p:nvPr>
        </p:nvSpPr>
        <p:spPr bwMode="gray">
          <a:xfrm rot="5400000">
            <a:off x="29933801" y="15669158"/>
            <a:ext cx="18527016" cy="1097568"/>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36857357" y="1419506"/>
            <a:ext cx="3798278" cy="3684898"/>
          </a:xfrm>
          <a:prstGeom prst="rect">
            <a:avLst/>
          </a:prstGeom>
        </p:spPr>
        <p:txBody>
          <a:bodyPr anchor="b"/>
          <a:lstStyle>
            <a:lvl1pPr algn="ctr">
              <a:defRPr sz="13440"/>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42990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156656" y="4450073"/>
            <a:ext cx="30449626" cy="3407352"/>
          </a:xfrm>
        </p:spPr>
        <p:txBody>
          <a:bodyPr anchor="ctr"/>
          <a:lstStyle>
            <a:lvl1pPr>
              <a:defRPr sz="1536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AA57DF-1C19-4726-AB84-014692BAD8F5}" type="datetimeFigureOut">
              <a:rPr lang="en-US" smtClean="0"/>
              <a:pPr/>
              <a:t>3/9/2018</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36857357" y="1419506"/>
            <a:ext cx="3798278" cy="3684898"/>
          </a:xfrm>
          <a:prstGeom prst="rect">
            <a:avLst/>
          </a:prstGeom>
        </p:spPr>
        <p:txBody>
          <a:bodyPr anchor="b"/>
          <a:lstStyle>
            <a:lvl1pPr algn="ctr">
              <a:defRPr sz="13440"/>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4224577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7622" y="0"/>
            <a:ext cx="43898822" cy="32931830"/>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4212163" y="10836423"/>
            <a:ext cx="14835226" cy="14497651"/>
          </a:xfrm>
        </p:spPr>
        <p:txBody>
          <a:bodyPr anchor="ctr"/>
          <a:lstStyle>
            <a:lvl1pPr algn="l">
              <a:defRPr sz="15360" b="0" cap="none"/>
            </a:lvl1pPr>
          </a:lstStyle>
          <a:p>
            <a:r>
              <a:rPr lang="en-US"/>
              <a:t>Click to edit Master title style</a:t>
            </a:r>
            <a:endParaRPr lang="en-US" dirty="0"/>
          </a:p>
        </p:txBody>
      </p:sp>
      <p:sp>
        <p:nvSpPr>
          <p:cNvPr id="3" name="Text Placeholder 2"/>
          <p:cNvSpPr>
            <a:spLocks noGrp="1"/>
          </p:cNvSpPr>
          <p:nvPr>
            <p:ph type="body" idx="1"/>
          </p:nvPr>
        </p:nvSpPr>
        <p:spPr>
          <a:xfrm>
            <a:off x="24572453" y="10836423"/>
            <a:ext cx="14796077" cy="14497651"/>
          </a:xfrm>
        </p:spPr>
        <p:txBody>
          <a:bodyPr anchor="ctr"/>
          <a:lstStyle>
            <a:lvl1pPr marL="0" indent="0" algn="l">
              <a:buNone/>
              <a:defRPr sz="9600" cap="all">
                <a:solidFill>
                  <a:schemeClr val="accent1">
                    <a:lumMod val="60000"/>
                    <a:lumOff val="40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AA57DF-1C19-4726-AB84-014692BAD8F5}" type="datetimeFigureOut">
              <a:rPr lang="en-US" smtClean="0"/>
              <a:pPr/>
              <a:t>3/9/2018</a:t>
            </a:fld>
            <a:endParaRPr lang="en-US"/>
          </a:p>
        </p:txBody>
      </p:sp>
      <p:sp>
        <p:nvSpPr>
          <p:cNvPr id="5" name="Footer Placeholder 4"/>
          <p:cNvSpPr>
            <a:spLocks noGrp="1"/>
          </p:cNvSpPr>
          <p:nvPr>
            <p:ph type="ftr" sz="quarter" idx="11"/>
          </p:nvPr>
        </p:nvSpPr>
        <p:spPr/>
        <p:txBody>
          <a:bodyPr/>
          <a:lstStyle/>
          <a:p>
            <a:endParaRPr lang="en-US" dirty="0"/>
          </a:p>
        </p:txBody>
      </p:sp>
      <p:sp>
        <p:nvSpPr>
          <p:cNvPr id="8" name="Rectangle 7"/>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36857357" y="1419506"/>
            <a:ext cx="3798278" cy="3684898"/>
          </a:xfrm>
          <a:prstGeom prst="rect">
            <a:avLst/>
          </a:prstGeom>
        </p:spPr>
        <p:txBody>
          <a:bodyPr anchor="b"/>
          <a:lstStyle>
            <a:lvl1pPr algn="ctr">
              <a:defRPr sz="13440"/>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1095150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endParaRPr lang="en-US" dirty="0"/>
          </a:p>
        </p:txBody>
      </p:sp>
      <p:sp>
        <p:nvSpPr>
          <p:cNvPr id="3" name="Content Placeholder 2"/>
          <p:cNvSpPr>
            <a:spLocks noGrp="1"/>
          </p:cNvSpPr>
          <p:nvPr>
            <p:ph sz="half" idx="1"/>
          </p:nvPr>
        </p:nvSpPr>
        <p:spPr>
          <a:xfrm>
            <a:off x="4158912" y="11948163"/>
            <a:ext cx="17457504" cy="1694689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74789" y="11948174"/>
            <a:ext cx="17457504" cy="1694688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AA57DF-1C19-4726-AB84-014692BAD8F5}" type="datetimeFigureOut">
              <a:rPr lang="en-US" smtClean="0"/>
              <a:pPr/>
              <a:t>3/9/2018</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36857357" y="1419506"/>
            <a:ext cx="3798278" cy="3684898"/>
          </a:xfrm>
          <a:prstGeom prst="rect">
            <a:avLst/>
          </a:prstGeom>
        </p:spPr>
        <p:txBody>
          <a:bodyPr anchor="b"/>
          <a:lstStyle>
            <a:lvl1pPr algn="ctr">
              <a:defRPr sz="13440"/>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487078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175606" y="11948160"/>
            <a:ext cx="17440810" cy="3644592"/>
          </a:xfrm>
        </p:spPr>
        <p:txBody>
          <a:bodyPr anchor="b">
            <a:noAutofit/>
          </a:bodyPr>
          <a:lstStyle>
            <a:lvl1pPr marL="0" indent="0">
              <a:buNone/>
              <a:defRPr sz="11520" b="0">
                <a:solidFill>
                  <a:schemeClr val="accent1">
                    <a:lumMod val="60000"/>
                    <a:lumOff val="40000"/>
                  </a:schemeClr>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Edit Master text styles</a:t>
            </a:r>
          </a:p>
        </p:txBody>
      </p:sp>
      <p:sp>
        <p:nvSpPr>
          <p:cNvPr id="4" name="Content Placeholder 3"/>
          <p:cNvSpPr>
            <a:spLocks noGrp="1"/>
          </p:cNvSpPr>
          <p:nvPr>
            <p:ph sz="half" idx="2"/>
          </p:nvPr>
        </p:nvSpPr>
        <p:spPr>
          <a:xfrm>
            <a:off x="4158912" y="15592754"/>
            <a:ext cx="17457504" cy="1330229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274791" y="11948162"/>
            <a:ext cx="17457499" cy="3631848"/>
          </a:xfrm>
        </p:spPr>
        <p:txBody>
          <a:bodyPr anchor="b">
            <a:noAutofit/>
          </a:bodyPr>
          <a:lstStyle>
            <a:lvl1pPr marL="0" indent="0">
              <a:buNone/>
              <a:defRPr sz="11520" b="0">
                <a:solidFill>
                  <a:schemeClr val="accent1">
                    <a:lumMod val="60000"/>
                    <a:lumOff val="40000"/>
                  </a:schemeClr>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Edit Master text styles</a:t>
            </a:r>
          </a:p>
        </p:txBody>
      </p:sp>
      <p:sp>
        <p:nvSpPr>
          <p:cNvPr id="6" name="Content Placeholder 5"/>
          <p:cNvSpPr>
            <a:spLocks noGrp="1"/>
          </p:cNvSpPr>
          <p:nvPr>
            <p:ph sz="quarter" idx="4"/>
          </p:nvPr>
        </p:nvSpPr>
        <p:spPr>
          <a:xfrm>
            <a:off x="22274789" y="15580010"/>
            <a:ext cx="17457504" cy="1331504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AA57DF-1C19-4726-AB84-014692BAD8F5}" type="datetimeFigureOut">
              <a:rPr lang="en-US" smtClean="0"/>
              <a:pPr/>
              <a:t>3/9/2018</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36857357" y="1419506"/>
            <a:ext cx="3798278" cy="3684898"/>
          </a:xfrm>
          <a:prstGeom prst="rect">
            <a:avLst/>
          </a:prstGeom>
        </p:spPr>
        <p:txBody>
          <a:bodyPr anchor="b"/>
          <a:lstStyle>
            <a:lvl1pPr algn="ctr">
              <a:defRPr sz="13440"/>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2086798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AA57DF-1C19-4726-AB84-014692BAD8F5}" type="datetimeFigureOut">
              <a:rPr lang="en-US" smtClean="0"/>
              <a:pPr/>
              <a:t>3/9/2018</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a:xfrm>
            <a:off x="36857357" y="1419506"/>
            <a:ext cx="3798278" cy="3684898"/>
          </a:xfrm>
          <a:prstGeom prst="rect">
            <a:avLst/>
          </a:prstGeom>
        </p:spPr>
        <p:txBody>
          <a:bodyPr anchor="b"/>
          <a:lstStyle>
            <a:lvl1pPr algn="ctr">
              <a:defRPr sz="13440"/>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1180899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ECAA57DF-1C19-4726-AB84-014692BAD8F5}" type="datetimeFigureOut">
              <a:rPr lang="en-US" smtClean="0"/>
              <a:pPr/>
              <a:t>3/9/2018</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36857357" y="1419506"/>
            <a:ext cx="3798278" cy="3684898"/>
          </a:xfrm>
          <a:prstGeom prst="rect">
            <a:avLst/>
          </a:prstGeom>
        </p:spPr>
        <p:txBody>
          <a:bodyPr/>
          <a:lstStyle>
            <a:lvl1pPr algn="ctr">
              <a:defRPr sz="13440"/>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4125130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7622" y="0"/>
            <a:ext cx="43898822" cy="32931830"/>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4158912" y="6949440"/>
            <a:ext cx="13020432" cy="7178822"/>
          </a:xfrm>
        </p:spPr>
        <p:txBody>
          <a:bodyPr anchor="b"/>
          <a:lstStyle>
            <a:lvl1pPr algn="l">
              <a:defRPr sz="11520" b="0"/>
            </a:lvl1pPr>
          </a:lstStyle>
          <a:p>
            <a:r>
              <a:rPr lang="en-US"/>
              <a:t>Click to edit Master title style</a:t>
            </a:r>
            <a:endParaRPr lang="en-US" dirty="0"/>
          </a:p>
        </p:txBody>
      </p:sp>
      <p:sp>
        <p:nvSpPr>
          <p:cNvPr id="3" name="Content Placeholder 2"/>
          <p:cNvSpPr>
            <a:spLocks noGrp="1"/>
          </p:cNvSpPr>
          <p:nvPr>
            <p:ph idx="1"/>
          </p:nvPr>
        </p:nvSpPr>
        <p:spPr>
          <a:xfrm>
            <a:off x="21930850" y="6949440"/>
            <a:ext cx="17437680" cy="21945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4158919" y="14816858"/>
            <a:ext cx="13020427" cy="14081765"/>
          </a:xfrm>
        </p:spPr>
        <p:txBody>
          <a:bodyPr/>
          <a:lstStyle>
            <a:lvl1pPr marL="0" indent="0">
              <a:buNone/>
              <a:defRPr sz="6720">
                <a:solidFill>
                  <a:schemeClr val="accent1">
                    <a:lumMod val="60000"/>
                    <a:lumOff val="40000"/>
                  </a:schemeClr>
                </a:solidFill>
              </a:defRPr>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5" name="Date Placeholder 4"/>
          <p:cNvSpPr>
            <a:spLocks noGrp="1"/>
          </p:cNvSpPr>
          <p:nvPr>
            <p:ph type="dt" sz="half" idx="10"/>
          </p:nvPr>
        </p:nvSpPr>
        <p:spPr/>
        <p:txBody>
          <a:bodyPr/>
          <a:lstStyle/>
          <a:p>
            <a:fld id="{ECAA57DF-1C19-4726-AB84-014692BAD8F5}" type="datetimeFigureOut">
              <a:rPr lang="en-US" smtClean="0"/>
              <a:pPr/>
              <a:t>3/9/2018</a:t>
            </a:fld>
            <a:endParaRPr lang="en-US"/>
          </a:p>
        </p:txBody>
      </p:sp>
      <p:sp>
        <p:nvSpPr>
          <p:cNvPr id="6" name="Footer Placeholder 5"/>
          <p:cNvSpPr>
            <a:spLocks noGrp="1"/>
          </p:cNvSpPr>
          <p:nvPr>
            <p:ph type="ftr" sz="quarter" idx="11"/>
          </p:nvPr>
        </p:nvSpPr>
        <p:spPr/>
        <p:txBody>
          <a:bodyPr/>
          <a:lstStyle/>
          <a:p>
            <a:endParaRPr lang="en-US" dirty="0"/>
          </a:p>
        </p:txBody>
      </p:sp>
      <p:sp>
        <p:nvSpPr>
          <p:cNvPr id="9" name="Rectangle 8"/>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36857357" y="1419506"/>
            <a:ext cx="3798278" cy="3684898"/>
          </a:xfrm>
          <a:prstGeom prst="rect">
            <a:avLst/>
          </a:prstGeom>
        </p:spPr>
        <p:txBody>
          <a:bodyPr/>
          <a:lstStyle>
            <a:lvl1pPr algn="ctr">
              <a:defRPr sz="13440"/>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3394550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622" y="0"/>
            <a:ext cx="43898822" cy="32931830"/>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4158915" y="6630672"/>
            <a:ext cx="14338027" cy="7559078"/>
          </a:xfrm>
        </p:spPr>
        <p:txBody>
          <a:bodyPr anchor="b">
            <a:normAutofit/>
          </a:bodyPr>
          <a:lstStyle>
            <a:lvl1pPr algn="l">
              <a:defRPr sz="1152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2669963" y="6339840"/>
            <a:ext cx="13397290" cy="2023872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4" name="Text Placeholder 3"/>
          <p:cNvSpPr>
            <a:spLocks noGrp="1"/>
          </p:cNvSpPr>
          <p:nvPr>
            <p:ph type="body" sz="half" idx="2"/>
          </p:nvPr>
        </p:nvSpPr>
        <p:spPr>
          <a:xfrm>
            <a:off x="4158915" y="14813280"/>
            <a:ext cx="14338027" cy="11765280"/>
          </a:xfrm>
        </p:spPr>
        <p:txBody>
          <a:bodyPr>
            <a:normAutofit/>
          </a:bodyPr>
          <a:lstStyle>
            <a:lvl1pPr marL="0" indent="0">
              <a:buNone/>
              <a:defRPr sz="6720">
                <a:solidFill>
                  <a:schemeClr val="accent1">
                    <a:lumMod val="60000"/>
                    <a:lumOff val="40000"/>
                  </a:schemeClr>
                </a:solidFill>
              </a:defRPr>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5" name="Date Placeholder 4"/>
          <p:cNvSpPr>
            <a:spLocks noGrp="1"/>
          </p:cNvSpPr>
          <p:nvPr>
            <p:ph type="dt" sz="half" idx="10"/>
          </p:nvPr>
        </p:nvSpPr>
        <p:spPr/>
        <p:txBody>
          <a:bodyPr/>
          <a:lstStyle/>
          <a:p>
            <a:fld id="{ECAA57DF-1C19-4726-AB84-014692BAD8F5}" type="datetimeFigureOut">
              <a:rPr lang="en-US" smtClean="0"/>
              <a:pPr/>
              <a:t>3/9/2018</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Rectangle 9"/>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36857357" y="1419506"/>
            <a:ext cx="3798278" cy="3684898"/>
          </a:xfrm>
          <a:prstGeom prst="rect">
            <a:avLst/>
          </a:prstGeom>
        </p:spPr>
        <p:txBody>
          <a:bodyPr/>
          <a:lstStyle>
            <a:lvl1pPr algn="ctr">
              <a:defRPr sz="13440"/>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1286397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7622" y="0"/>
            <a:ext cx="43898822" cy="32931830"/>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4158917" y="23814979"/>
            <a:ext cx="30825619" cy="2720342"/>
          </a:xfrm>
        </p:spPr>
        <p:txBody>
          <a:bodyPr anchor="b">
            <a:normAutofit/>
          </a:bodyPr>
          <a:lstStyle>
            <a:lvl1pPr algn="l">
              <a:defRPr sz="1152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158917" y="3291840"/>
            <a:ext cx="30825619" cy="164592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4" name="Text Placeholder 3"/>
          <p:cNvSpPr>
            <a:spLocks noGrp="1"/>
          </p:cNvSpPr>
          <p:nvPr>
            <p:ph type="body" sz="half" idx="2"/>
          </p:nvPr>
        </p:nvSpPr>
        <p:spPr bwMode="gray">
          <a:xfrm>
            <a:off x="4158912" y="26535321"/>
            <a:ext cx="30825619" cy="2369818"/>
          </a:xfrm>
        </p:spPr>
        <p:txBody>
          <a:bodyPr>
            <a:normAutofit/>
          </a:bodyPr>
          <a:lstStyle>
            <a:lvl1pPr marL="0" indent="0">
              <a:buNone/>
              <a:defRPr sz="5760">
                <a:solidFill>
                  <a:schemeClr val="accent1">
                    <a:lumMod val="60000"/>
                    <a:lumOff val="40000"/>
                  </a:schemeClr>
                </a:solidFill>
              </a:defRPr>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5" name="Date Placeholder 4"/>
          <p:cNvSpPr>
            <a:spLocks noGrp="1"/>
          </p:cNvSpPr>
          <p:nvPr>
            <p:ph type="dt" sz="half" idx="10"/>
          </p:nvPr>
        </p:nvSpPr>
        <p:spPr/>
        <p:txBody>
          <a:bodyPr/>
          <a:lstStyle/>
          <a:p>
            <a:fld id="{ECAA57DF-1C19-4726-AB84-014692BAD8F5}" type="datetimeFigureOut">
              <a:rPr lang="en-US" smtClean="0"/>
              <a:pPr/>
              <a:t>3/9/2018</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Rectangle 9"/>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36857357" y="1419506"/>
            <a:ext cx="3798278" cy="3684898"/>
          </a:xfrm>
          <a:prstGeom prst="rect">
            <a:avLst/>
          </a:prstGeom>
        </p:spPr>
        <p:txBody>
          <a:bodyPr/>
          <a:lstStyle>
            <a:lvl1pPr algn="ctr">
              <a:defRPr sz="13440"/>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1097506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7622" y="0"/>
            <a:ext cx="43898822" cy="32931830"/>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4158914" y="4450080"/>
            <a:ext cx="30825624" cy="8125056"/>
          </a:xfrm>
        </p:spPr>
        <p:txBody>
          <a:bodyPr/>
          <a:lstStyle>
            <a:lvl1pPr>
              <a:defRPr sz="17280"/>
            </a:lvl1pPr>
          </a:lstStyle>
          <a:p>
            <a:r>
              <a:rPr lang="en-US"/>
              <a:t>Click to edit Master title style</a:t>
            </a:r>
            <a:endParaRPr lang="en-US" dirty="0"/>
          </a:p>
        </p:txBody>
      </p:sp>
      <p:sp>
        <p:nvSpPr>
          <p:cNvPr id="13" name="Text Placeholder 3"/>
          <p:cNvSpPr>
            <a:spLocks noGrp="1"/>
          </p:cNvSpPr>
          <p:nvPr>
            <p:ph type="body" sz="half" idx="2"/>
          </p:nvPr>
        </p:nvSpPr>
        <p:spPr>
          <a:xfrm>
            <a:off x="4158914" y="16742513"/>
            <a:ext cx="30825624" cy="12176914"/>
          </a:xfrm>
        </p:spPr>
        <p:txBody>
          <a:bodyPr anchor="ctr">
            <a:normAutofit/>
          </a:bodyPr>
          <a:lstStyle>
            <a:lvl1pPr marL="0" indent="0">
              <a:buNone/>
              <a:defRPr sz="864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4" name="Date Placeholder 3"/>
          <p:cNvSpPr>
            <a:spLocks noGrp="1"/>
          </p:cNvSpPr>
          <p:nvPr>
            <p:ph type="dt" sz="half" idx="10"/>
          </p:nvPr>
        </p:nvSpPr>
        <p:spPr/>
        <p:txBody>
          <a:bodyPr/>
          <a:lstStyle/>
          <a:p>
            <a:fld id="{ECAA57DF-1C19-4726-AB84-014692BAD8F5}" type="datetimeFigureOut">
              <a:rPr lang="en-US" smtClean="0"/>
              <a:pPr/>
              <a:t>3/9/2018</a:t>
            </a:fld>
            <a:endParaRPr lang="en-US"/>
          </a:p>
        </p:txBody>
      </p:sp>
      <p:sp>
        <p:nvSpPr>
          <p:cNvPr id="5" name="Footer Placeholder 4"/>
          <p:cNvSpPr>
            <a:spLocks noGrp="1"/>
          </p:cNvSpPr>
          <p:nvPr>
            <p:ph type="ftr" sz="quarter" idx="11"/>
          </p:nvPr>
        </p:nvSpPr>
        <p:spPr/>
        <p:txBody>
          <a:bodyPr/>
          <a:lstStyle/>
          <a:p>
            <a:endParaRPr lang="en-US" dirty="0"/>
          </a:p>
        </p:txBody>
      </p:sp>
      <p:sp>
        <p:nvSpPr>
          <p:cNvPr id="8" name="Rectangle 7"/>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36857357" y="1419506"/>
            <a:ext cx="3798278" cy="3684898"/>
          </a:xfrm>
          <a:prstGeom prst="rect">
            <a:avLst/>
          </a:prstGeom>
        </p:spPr>
        <p:txBody>
          <a:bodyPr/>
          <a:lstStyle>
            <a:lvl1pPr algn="ctr">
              <a:defRPr sz="13440"/>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31390491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7622" y="0"/>
            <a:ext cx="43898822" cy="32931830"/>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3" name="TextBox 22"/>
          <p:cNvSpPr txBox="1"/>
          <p:nvPr/>
        </p:nvSpPr>
        <p:spPr bwMode="gray">
          <a:xfrm>
            <a:off x="3107666" y="3128115"/>
            <a:ext cx="2887637" cy="6001643"/>
          </a:xfrm>
          <a:prstGeom prst="rect">
            <a:avLst/>
          </a:prstGeom>
          <a:noFill/>
        </p:spPr>
        <p:txBody>
          <a:bodyPr wrap="square" rtlCol="0">
            <a:spAutoFit/>
          </a:bodyPr>
          <a:lstStyle/>
          <a:p>
            <a:pPr algn="r"/>
            <a:r>
              <a:rPr lang="en-US" sz="38400" b="0" i="0" dirty="0">
                <a:solidFill>
                  <a:schemeClr val="accent1">
                    <a:lumMod val="60000"/>
                    <a:lumOff val="40000"/>
                  </a:schemeClr>
                </a:solidFill>
                <a:latin typeface="Arial"/>
                <a:cs typeface="Arial"/>
              </a:rPr>
              <a:t>“</a:t>
            </a:r>
          </a:p>
        </p:txBody>
      </p:sp>
      <p:sp>
        <p:nvSpPr>
          <p:cNvPr id="14" name="TextBox 13"/>
          <p:cNvSpPr txBox="1"/>
          <p:nvPr/>
        </p:nvSpPr>
        <p:spPr bwMode="gray">
          <a:xfrm>
            <a:off x="33933209" y="13921404"/>
            <a:ext cx="2971502" cy="6001643"/>
          </a:xfrm>
          <a:prstGeom prst="rect">
            <a:avLst/>
          </a:prstGeom>
          <a:noFill/>
        </p:spPr>
        <p:txBody>
          <a:bodyPr wrap="square" rtlCol="0">
            <a:spAutoFit/>
          </a:bodyPr>
          <a:lstStyle/>
          <a:p>
            <a:pPr algn="r"/>
            <a:r>
              <a:rPr lang="en-US" sz="384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5414690" y="4450078"/>
            <a:ext cx="29569848" cy="13834459"/>
          </a:xfrm>
        </p:spPr>
        <p:txBody>
          <a:bodyPr anchor="ctr"/>
          <a:lstStyle>
            <a:lvl1pPr>
              <a:defRPr sz="17280"/>
            </a:lvl1pPr>
          </a:lstStyle>
          <a:p>
            <a:r>
              <a:rPr lang="en-US"/>
              <a:t>Click to edit Master title style</a:t>
            </a:r>
            <a:endParaRPr lang="en-US" dirty="0"/>
          </a:p>
        </p:txBody>
      </p:sp>
      <p:sp>
        <p:nvSpPr>
          <p:cNvPr id="17" name="Text Placeholder 3"/>
          <p:cNvSpPr>
            <a:spLocks noGrp="1"/>
          </p:cNvSpPr>
          <p:nvPr>
            <p:ph type="body" sz="half" idx="13"/>
          </p:nvPr>
        </p:nvSpPr>
        <p:spPr bwMode="gray">
          <a:xfrm>
            <a:off x="6658937" y="18284537"/>
            <a:ext cx="27101486" cy="1598942"/>
          </a:xfrm>
        </p:spPr>
        <p:txBody>
          <a:bodyPr>
            <a:normAutofit/>
          </a:bodyPr>
          <a:lstStyle>
            <a:lvl1pPr marL="0" indent="0">
              <a:buNone/>
              <a:defRPr lang="en-US" sz="6720" b="0" i="0" kern="1200" cap="small" dirty="0">
                <a:solidFill>
                  <a:schemeClr val="accent1">
                    <a:lumMod val="60000"/>
                    <a:lumOff val="40000"/>
                  </a:schemeClr>
                </a:solidFill>
                <a:latin typeface="+mn-lt"/>
                <a:ea typeface="+mn-ea"/>
              </a:defRPr>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16" name="Text Placeholder 3"/>
          <p:cNvSpPr>
            <a:spLocks noGrp="1"/>
          </p:cNvSpPr>
          <p:nvPr>
            <p:ph type="body" sz="half" idx="2"/>
          </p:nvPr>
        </p:nvSpPr>
        <p:spPr>
          <a:xfrm>
            <a:off x="4158915" y="24003919"/>
            <a:ext cx="30449630" cy="4850971"/>
          </a:xfrm>
        </p:spPr>
        <p:txBody>
          <a:bodyPr anchor="ctr">
            <a:normAutofit/>
          </a:bodyPr>
          <a:lstStyle>
            <a:lvl1pPr marL="0" indent="0">
              <a:buNone/>
              <a:defRPr sz="864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4" name="Date Placeholder 3"/>
          <p:cNvSpPr>
            <a:spLocks noGrp="1"/>
          </p:cNvSpPr>
          <p:nvPr>
            <p:ph type="dt" sz="half" idx="10"/>
          </p:nvPr>
        </p:nvSpPr>
        <p:spPr/>
        <p:txBody>
          <a:bodyPr/>
          <a:lstStyle/>
          <a:p>
            <a:fld id="{ECAA57DF-1C19-4726-AB84-014692BAD8F5}" type="datetimeFigureOut">
              <a:rPr lang="en-US" smtClean="0"/>
              <a:pPr/>
              <a:t>3/9/2018</a:t>
            </a:fld>
            <a:endParaRPr lang="en-US"/>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36857357" y="1419506"/>
            <a:ext cx="3798278" cy="3684898"/>
          </a:xfrm>
          <a:prstGeom prst="rect">
            <a:avLst/>
          </a:prstGeom>
        </p:spPr>
        <p:txBody>
          <a:bodyPr/>
          <a:lstStyle>
            <a:lvl1pPr algn="ctr">
              <a:defRPr sz="13440"/>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35975895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7622" y="0"/>
            <a:ext cx="43898822" cy="32931830"/>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4158914" y="9875520"/>
            <a:ext cx="30825624" cy="10058400"/>
          </a:xfrm>
        </p:spPr>
        <p:txBody>
          <a:bodyPr anchor="b"/>
          <a:lstStyle>
            <a:lvl1pPr algn="l">
              <a:defRPr sz="19200" b="0" cap="none"/>
            </a:lvl1pPr>
          </a:lstStyle>
          <a:p>
            <a:r>
              <a:rPr lang="en-US"/>
              <a:t>Click to edit Master title style</a:t>
            </a:r>
            <a:endParaRPr lang="en-US" dirty="0"/>
          </a:p>
        </p:txBody>
      </p:sp>
      <p:sp>
        <p:nvSpPr>
          <p:cNvPr id="3" name="Text Placeholder 2"/>
          <p:cNvSpPr>
            <a:spLocks noGrp="1"/>
          </p:cNvSpPr>
          <p:nvPr>
            <p:ph type="body" idx="1"/>
          </p:nvPr>
        </p:nvSpPr>
        <p:spPr>
          <a:xfrm>
            <a:off x="4158917" y="24119561"/>
            <a:ext cx="30825619" cy="4775477"/>
          </a:xfrm>
        </p:spPr>
        <p:txBody>
          <a:bodyPr anchor="t"/>
          <a:lstStyle>
            <a:lvl1pPr marL="0" indent="0" algn="l">
              <a:buNone/>
              <a:defRPr sz="9600" cap="none">
                <a:solidFill>
                  <a:schemeClr val="accent1">
                    <a:lumMod val="60000"/>
                    <a:lumOff val="40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AA57DF-1C19-4726-AB84-014692BAD8F5}" type="datetimeFigureOut">
              <a:rPr lang="en-US" smtClean="0"/>
              <a:pPr/>
              <a:t>3/9/2018</a:t>
            </a:fld>
            <a:endParaRPr lang="en-US"/>
          </a:p>
        </p:txBody>
      </p:sp>
      <p:sp>
        <p:nvSpPr>
          <p:cNvPr id="5" name="Footer Placeholder 4"/>
          <p:cNvSpPr>
            <a:spLocks noGrp="1"/>
          </p:cNvSpPr>
          <p:nvPr>
            <p:ph type="ftr" sz="quarter" idx="11"/>
          </p:nvPr>
        </p:nvSpPr>
        <p:spPr/>
        <p:txBody>
          <a:bodyPr/>
          <a:lstStyle/>
          <a:p>
            <a:endParaRPr lang="en-US" dirty="0"/>
          </a:p>
        </p:txBody>
      </p:sp>
      <p:sp>
        <p:nvSpPr>
          <p:cNvPr id="7" name="Rectangle 6"/>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36857357" y="1419506"/>
            <a:ext cx="3798278" cy="3684898"/>
          </a:xfrm>
          <a:prstGeom prst="rect">
            <a:avLst/>
          </a:prstGeom>
        </p:spPr>
        <p:txBody>
          <a:bodyPr/>
          <a:lstStyle>
            <a:lvl1pPr algn="ctr">
              <a:defRPr sz="13440"/>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27996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4158915" y="4450080"/>
            <a:ext cx="30833246" cy="3407347"/>
          </a:xfrm>
        </p:spPr>
        <p:txBody>
          <a:bodyPr/>
          <a:lstStyle>
            <a:lvl1pPr>
              <a:defRPr sz="15360"/>
            </a:lvl1pPr>
          </a:lstStyle>
          <a:p>
            <a:r>
              <a:rPr lang="en-US"/>
              <a:t>Click to edit Master title style</a:t>
            </a:r>
            <a:endParaRPr lang="en-US" dirty="0"/>
          </a:p>
        </p:txBody>
      </p:sp>
      <p:sp>
        <p:nvSpPr>
          <p:cNvPr id="3" name="Text Placeholder 2"/>
          <p:cNvSpPr>
            <a:spLocks noGrp="1"/>
          </p:cNvSpPr>
          <p:nvPr>
            <p:ph type="body" idx="1"/>
          </p:nvPr>
        </p:nvSpPr>
        <p:spPr>
          <a:xfrm>
            <a:off x="4158912" y="11948160"/>
            <a:ext cx="11104474" cy="3158218"/>
          </a:xfrm>
        </p:spPr>
        <p:txBody>
          <a:bodyPr anchor="b">
            <a:noAutofit/>
          </a:bodyPr>
          <a:lstStyle>
            <a:lvl1pPr marL="0" indent="0">
              <a:buNone/>
              <a:defRPr sz="9600" b="0">
                <a:solidFill>
                  <a:schemeClr val="accent1">
                    <a:lumMod val="60000"/>
                    <a:lumOff val="40000"/>
                  </a:schemeClr>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Edit Master text styles</a:t>
            </a:r>
          </a:p>
        </p:txBody>
      </p:sp>
      <p:sp>
        <p:nvSpPr>
          <p:cNvPr id="22" name="Text Placeholder 3"/>
          <p:cNvSpPr>
            <a:spLocks noGrp="1"/>
          </p:cNvSpPr>
          <p:nvPr>
            <p:ph type="body" sz="half" idx="15"/>
          </p:nvPr>
        </p:nvSpPr>
        <p:spPr>
          <a:xfrm>
            <a:off x="4158912" y="15106387"/>
            <a:ext cx="11104474" cy="13864157"/>
          </a:xfrm>
        </p:spPr>
        <p:txBody>
          <a:bodyPr anchor="t">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5" name="Text Placeholder 4"/>
          <p:cNvSpPr>
            <a:spLocks noGrp="1"/>
          </p:cNvSpPr>
          <p:nvPr>
            <p:ph type="body" sz="quarter" idx="3"/>
          </p:nvPr>
        </p:nvSpPr>
        <p:spPr>
          <a:xfrm>
            <a:off x="16346947" y="11948160"/>
            <a:ext cx="11130806" cy="3158218"/>
          </a:xfrm>
        </p:spPr>
        <p:txBody>
          <a:bodyPr anchor="b">
            <a:noAutofit/>
          </a:bodyPr>
          <a:lstStyle>
            <a:lvl1pPr marL="0" indent="0">
              <a:buNone/>
              <a:defRPr sz="9600" b="0">
                <a:solidFill>
                  <a:schemeClr val="accent1">
                    <a:lumMod val="60000"/>
                    <a:lumOff val="40000"/>
                  </a:schemeClr>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Edit Master text styles</a:t>
            </a:r>
          </a:p>
        </p:txBody>
      </p:sp>
      <p:sp>
        <p:nvSpPr>
          <p:cNvPr id="23" name="Text Placeholder 3"/>
          <p:cNvSpPr>
            <a:spLocks noGrp="1"/>
          </p:cNvSpPr>
          <p:nvPr>
            <p:ph type="body" sz="half" idx="16"/>
          </p:nvPr>
        </p:nvSpPr>
        <p:spPr>
          <a:xfrm>
            <a:off x="16360661" y="15106387"/>
            <a:ext cx="11130806" cy="13864157"/>
          </a:xfrm>
        </p:spPr>
        <p:txBody>
          <a:bodyPr anchor="t">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14" name="Text Placeholder 4"/>
          <p:cNvSpPr>
            <a:spLocks noGrp="1"/>
          </p:cNvSpPr>
          <p:nvPr>
            <p:ph type="body" sz="quarter" idx="13"/>
          </p:nvPr>
        </p:nvSpPr>
        <p:spPr>
          <a:xfrm>
            <a:off x="28601482" y="11948160"/>
            <a:ext cx="11130806" cy="3158218"/>
          </a:xfrm>
        </p:spPr>
        <p:txBody>
          <a:bodyPr anchor="b">
            <a:noAutofit/>
          </a:bodyPr>
          <a:lstStyle>
            <a:lvl1pPr marL="0" indent="0">
              <a:buNone/>
              <a:defRPr sz="9600" b="0">
                <a:solidFill>
                  <a:schemeClr val="accent1">
                    <a:lumMod val="60000"/>
                    <a:lumOff val="40000"/>
                  </a:schemeClr>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Edit Master text styles</a:t>
            </a:r>
          </a:p>
        </p:txBody>
      </p:sp>
      <p:sp>
        <p:nvSpPr>
          <p:cNvPr id="24" name="Text Placeholder 3"/>
          <p:cNvSpPr>
            <a:spLocks noGrp="1"/>
          </p:cNvSpPr>
          <p:nvPr>
            <p:ph type="body" sz="half" idx="17"/>
          </p:nvPr>
        </p:nvSpPr>
        <p:spPr>
          <a:xfrm>
            <a:off x="28612490" y="15106387"/>
            <a:ext cx="11119800" cy="13864157"/>
          </a:xfrm>
        </p:spPr>
        <p:txBody>
          <a:bodyPr anchor="t">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cxnSp>
        <p:nvCxnSpPr>
          <p:cNvPr id="17" name="Straight Connector 16"/>
          <p:cNvCxnSpPr/>
          <p:nvPr/>
        </p:nvCxnSpPr>
        <p:spPr>
          <a:xfrm>
            <a:off x="15813744" y="11948165"/>
            <a:ext cx="0" cy="17022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28077701" y="11948165"/>
            <a:ext cx="0" cy="17022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CAA57DF-1C19-4726-AB84-014692BAD8F5}" type="datetimeFigureOut">
              <a:rPr lang="en-US" smtClean="0"/>
              <a:pPr/>
              <a:t>3/9/2018</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36857357" y="1419506"/>
            <a:ext cx="3798278" cy="3684898"/>
          </a:xfrm>
          <a:prstGeom prst="rect">
            <a:avLst/>
          </a:prstGeom>
        </p:spPr>
        <p:txBody>
          <a:bodyPr/>
          <a:lstStyle>
            <a:lvl1pPr algn="ctr">
              <a:defRPr sz="13440"/>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770210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4158912" y="4450080"/>
            <a:ext cx="30457248" cy="3407347"/>
          </a:xfrm>
        </p:spPr>
        <p:txBody>
          <a:bodyPr/>
          <a:lstStyle>
            <a:lvl1pPr>
              <a:defRPr sz="15360"/>
            </a:lvl1pPr>
          </a:lstStyle>
          <a:p>
            <a:r>
              <a:rPr lang="en-US"/>
              <a:t>Click to edit Master title style</a:t>
            </a:r>
            <a:endParaRPr lang="en-US" dirty="0"/>
          </a:p>
        </p:txBody>
      </p:sp>
      <p:sp>
        <p:nvSpPr>
          <p:cNvPr id="3" name="Text Placeholder 2"/>
          <p:cNvSpPr>
            <a:spLocks noGrp="1"/>
          </p:cNvSpPr>
          <p:nvPr>
            <p:ph type="body" idx="1"/>
          </p:nvPr>
        </p:nvSpPr>
        <p:spPr>
          <a:xfrm>
            <a:off x="4158912" y="20062061"/>
            <a:ext cx="11104474" cy="3158218"/>
          </a:xfrm>
        </p:spPr>
        <p:txBody>
          <a:bodyPr anchor="b">
            <a:noAutofit/>
          </a:bodyPr>
          <a:lstStyle>
            <a:lvl1pPr marL="0" indent="0">
              <a:buNone/>
              <a:defRPr sz="9600" b="0">
                <a:solidFill>
                  <a:schemeClr val="accent1">
                    <a:lumMod val="60000"/>
                    <a:lumOff val="40000"/>
                  </a:schemeClr>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Edit Master text styles</a:t>
            </a:r>
          </a:p>
        </p:txBody>
      </p:sp>
      <p:sp>
        <p:nvSpPr>
          <p:cNvPr id="22" name="Picture Placeholder 2"/>
          <p:cNvSpPr>
            <a:spLocks noGrp="1" noChangeAspect="1"/>
          </p:cNvSpPr>
          <p:nvPr>
            <p:ph type="pic" idx="15"/>
          </p:nvPr>
        </p:nvSpPr>
        <p:spPr>
          <a:xfrm>
            <a:off x="4891464" y="11948160"/>
            <a:ext cx="9672691" cy="69472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23" name="Text Placeholder 3"/>
          <p:cNvSpPr>
            <a:spLocks noGrp="1"/>
          </p:cNvSpPr>
          <p:nvPr>
            <p:ph type="body" sz="half" idx="18"/>
          </p:nvPr>
        </p:nvSpPr>
        <p:spPr>
          <a:xfrm>
            <a:off x="4158907" y="23220281"/>
            <a:ext cx="11104474" cy="5699141"/>
          </a:xfrm>
        </p:spPr>
        <p:txBody>
          <a:bodyPr anchor="t">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5" name="Text Placeholder 4"/>
          <p:cNvSpPr>
            <a:spLocks noGrp="1"/>
          </p:cNvSpPr>
          <p:nvPr>
            <p:ph type="body" sz="quarter" idx="3"/>
          </p:nvPr>
        </p:nvSpPr>
        <p:spPr>
          <a:xfrm>
            <a:off x="16373400" y="20062056"/>
            <a:ext cx="11130806" cy="3158218"/>
          </a:xfrm>
        </p:spPr>
        <p:txBody>
          <a:bodyPr anchor="b">
            <a:noAutofit/>
          </a:bodyPr>
          <a:lstStyle>
            <a:lvl1pPr marL="0" indent="0">
              <a:buNone/>
              <a:defRPr sz="9600" b="0">
                <a:solidFill>
                  <a:schemeClr val="accent1">
                    <a:lumMod val="60000"/>
                    <a:lumOff val="40000"/>
                  </a:schemeClr>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Edit Master text styles</a:t>
            </a:r>
          </a:p>
        </p:txBody>
      </p:sp>
      <p:sp>
        <p:nvSpPr>
          <p:cNvPr id="38" name="Picture Placeholder 2"/>
          <p:cNvSpPr>
            <a:spLocks noGrp="1" noChangeAspect="1"/>
          </p:cNvSpPr>
          <p:nvPr>
            <p:ph type="pic" idx="21"/>
          </p:nvPr>
        </p:nvSpPr>
        <p:spPr>
          <a:xfrm>
            <a:off x="17055307" y="11948160"/>
            <a:ext cx="9672691" cy="69472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24" name="Text Placeholder 3"/>
          <p:cNvSpPr>
            <a:spLocks noGrp="1"/>
          </p:cNvSpPr>
          <p:nvPr>
            <p:ph type="body" sz="half" idx="19"/>
          </p:nvPr>
        </p:nvSpPr>
        <p:spPr>
          <a:xfrm>
            <a:off x="16373400" y="23271401"/>
            <a:ext cx="11130806" cy="5699141"/>
          </a:xfrm>
        </p:spPr>
        <p:txBody>
          <a:bodyPr anchor="t">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14" name="Text Placeholder 4"/>
          <p:cNvSpPr>
            <a:spLocks noGrp="1"/>
          </p:cNvSpPr>
          <p:nvPr>
            <p:ph type="body" sz="quarter" idx="13"/>
          </p:nvPr>
        </p:nvSpPr>
        <p:spPr>
          <a:xfrm>
            <a:off x="28601482" y="20062061"/>
            <a:ext cx="11130806" cy="3158218"/>
          </a:xfrm>
        </p:spPr>
        <p:txBody>
          <a:bodyPr anchor="b">
            <a:noAutofit/>
          </a:bodyPr>
          <a:lstStyle>
            <a:lvl1pPr marL="0" indent="0">
              <a:buNone/>
              <a:defRPr sz="9600" b="0">
                <a:solidFill>
                  <a:schemeClr val="accent1">
                    <a:lumMod val="60000"/>
                    <a:lumOff val="40000"/>
                  </a:schemeClr>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Edit Master text styles</a:t>
            </a:r>
          </a:p>
        </p:txBody>
      </p:sp>
      <p:sp>
        <p:nvSpPr>
          <p:cNvPr id="39" name="Picture Placeholder 2"/>
          <p:cNvSpPr>
            <a:spLocks noGrp="1" noChangeAspect="1"/>
          </p:cNvSpPr>
          <p:nvPr>
            <p:ph type="pic" idx="22"/>
          </p:nvPr>
        </p:nvSpPr>
        <p:spPr>
          <a:xfrm>
            <a:off x="29321477" y="11948160"/>
            <a:ext cx="9672691" cy="69472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27" name="Text Placeholder 3"/>
          <p:cNvSpPr>
            <a:spLocks noGrp="1"/>
          </p:cNvSpPr>
          <p:nvPr>
            <p:ph type="body" sz="half" idx="20"/>
          </p:nvPr>
        </p:nvSpPr>
        <p:spPr>
          <a:xfrm>
            <a:off x="28601482" y="23220281"/>
            <a:ext cx="11130806" cy="5699141"/>
          </a:xfrm>
        </p:spPr>
        <p:txBody>
          <a:bodyPr anchor="t">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cxnSp>
        <p:nvCxnSpPr>
          <p:cNvPr id="40" name="Straight Connector 39"/>
          <p:cNvCxnSpPr/>
          <p:nvPr/>
        </p:nvCxnSpPr>
        <p:spPr>
          <a:xfrm>
            <a:off x="15792091" y="11948165"/>
            <a:ext cx="0" cy="17022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28077701" y="11948165"/>
            <a:ext cx="0" cy="17022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CAA57DF-1C19-4726-AB84-014692BAD8F5}" type="datetimeFigureOut">
              <a:rPr lang="en-US" smtClean="0"/>
              <a:pPr/>
              <a:t>3/9/2018</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36857357" y="1419506"/>
            <a:ext cx="3798278" cy="3684898"/>
          </a:xfrm>
          <a:prstGeom prst="rect">
            <a:avLst/>
          </a:prstGeom>
        </p:spPr>
        <p:txBody>
          <a:bodyPr/>
          <a:lstStyle>
            <a:lvl1pPr algn="ctr">
              <a:defRPr sz="13440"/>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31261551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36582247" y="30661971"/>
            <a:ext cx="4754875" cy="1097563"/>
          </a:xfrm>
        </p:spPr>
        <p:txBody>
          <a:bodyPr/>
          <a:lstStyle/>
          <a:p>
            <a:fld id="{ECAA57DF-1C19-4726-AB84-014692BAD8F5}" type="datetimeFigureOut">
              <a:rPr lang="en-US" smtClean="0"/>
              <a:pPr/>
              <a:t>3/9/2018</a:t>
            </a:fld>
            <a:endParaRPr lang="en-US"/>
          </a:p>
        </p:txBody>
      </p:sp>
      <p:sp>
        <p:nvSpPr>
          <p:cNvPr id="5" name="Footer Placeholder 4"/>
          <p:cNvSpPr>
            <a:spLocks noGrp="1"/>
          </p:cNvSpPr>
          <p:nvPr>
            <p:ph type="ftr" sz="quarter" idx="11"/>
          </p:nvPr>
        </p:nvSpPr>
        <p:spPr>
          <a:xfrm>
            <a:off x="2477441" y="30661968"/>
            <a:ext cx="18527016" cy="1097568"/>
          </a:xfrm>
        </p:spPr>
        <p:txBody>
          <a:bodyPr/>
          <a:lstStyle/>
          <a:p>
            <a:endParaRPr lang="en-US" dirty="0"/>
          </a:p>
        </p:txBody>
      </p:sp>
      <p:sp>
        <p:nvSpPr>
          <p:cNvPr id="6" name="Slide Number Placeholder 5"/>
          <p:cNvSpPr>
            <a:spLocks noGrp="1"/>
          </p:cNvSpPr>
          <p:nvPr>
            <p:ph type="sldNum" sz="quarter" idx="12"/>
          </p:nvPr>
        </p:nvSpPr>
        <p:spPr>
          <a:xfrm>
            <a:off x="36857357" y="1419506"/>
            <a:ext cx="3798278" cy="3684898"/>
          </a:xfrm>
          <a:prstGeom prst="rect">
            <a:avLst/>
          </a:prstGeom>
        </p:spPr>
        <p:txBody>
          <a:bodyPr/>
          <a:lstStyle>
            <a:lvl1pPr algn="ctr">
              <a:defRPr sz="13440"/>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16678789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7622" y="0"/>
            <a:ext cx="43778016" cy="32931830"/>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1991364" y="1930392"/>
            <a:ext cx="22130712" cy="2905761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6236686" y="8474863"/>
            <a:ext cx="28780766" cy="15968683"/>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43891200" cy="329184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 name="Vertical Title 1"/>
          <p:cNvSpPr>
            <a:spLocks noGrp="1"/>
          </p:cNvSpPr>
          <p:nvPr>
            <p:ph type="title" orient="vert"/>
          </p:nvPr>
        </p:nvSpPr>
        <p:spPr>
          <a:xfrm>
            <a:off x="29639654" y="6949438"/>
            <a:ext cx="5344877" cy="21945605"/>
          </a:xfrm>
        </p:spPr>
        <p:txBody>
          <a:bodyPr vert="eaVert" anchor="ctr"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160342" y="6949438"/>
            <a:ext cx="21201293" cy="219456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AA57DF-1C19-4726-AB84-014692BAD8F5}" type="datetimeFigureOut">
              <a:rPr lang="en-US" smtClean="0"/>
              <a:pPr/>
              <a:t>3/9/2018</a:t>
            </a:fld>
            <a:endParaRPr lang="en-US"/>
          </a:p>
        </p:txBody>
      </p:sp>
      <p:sp>
        <p:nvSpPr>
          <p:cNvPr id="5" name="Footer Placeholder 4"/>
          <p:cNvSpPr>
            <a:spLocks noGrp="1"/>
          </p:cNvSpPr>
          <p:nvPr>
            <p:ph type="ftr" sz="quarter" idx="11"/>
          </p:nvPr>
        </p:nvSpPr>
        <p:spPr>
          <a:xfrm>
            <a:off x="2585023" y="30554390"/>
            <a:ext cx="18527016" cy="1097568"/>
          </a:xfrm>
        </p:spPr>
        <p:txBody>
          <a:bodyPr/>
          <a:lstStyle/>
          <a:p>
            <a:endParaRPr lang="en-US" dirty="0"/>
          </a:p>
        </p:txBody>
      </p:sp>
      <p:sp>
        <p:nvSpPr>
          <p:cNvPr id="9" name="Rectangle 8"/>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36857357" y="1419506"/>
            <a:ext cx="3798278" cy="3684898"/>
          </a:xfrm>
          <a:prstGeom prst="rect">
            <a:avLst/>
          </a:prstGeom>
        </p:spPr>
        <p:txBody>
          <a:bodyPr/>
          <a:lstStyle>
            <a:lvl1pPr algn="ctr">
              <a:defRPr sz="13440"/>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1151663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Poster">
    <p:spTree>
      <p:nvGrpSpPr>
        <p:cNvPr id="1" name=""/>
        <p:cNvGrpSpPr/>
        <p:nvPr/>
      </p:nvGrpSpPr>
      <p:grpSpPr>
        <a:xfrm>
          <a:off x="0" y="0"/>
          <a:ext cx="0" cy="0"/>
          <a:chOff x="0" y="0"/>
          <a:chExt cx="0" cy="0"/>
        </a:xfrm>
      </p:grpSpPr>
      <p:sp>
        <p:nvSpPr>
          <p:cNvPr id="32" name="Instructions"/>
          <p:cNvSpPr/>
          <p:nvPr userDrawn="1"/>
        </p:nvSpPr>
        <p:spPr>
          <a:xfrm>
            <a:off x="44302680" y="-1"/>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a:solidFill>
                  <a:prstClr val="white">
                    <a:lumMod val="50000"/>
                  </a:prstClr>
                </a:solidFill>
                <a:latin typeface="Calibri Light" panose="020F0302020204030204" pitchFamily="34" charset="0"/>
                <a:cs typeface="Calibri" panose="020F0502020204030204" pitchFamily="34" charset="0"/>
              </a:rPr>
              <a:t>poster </a:t>
            </a:r>
            <a:r>
              <a:rPr sz="6600" dirty="0">
                <a:solidFill>
                  <a:prstClr val="white">
                    <a:lumMod val="50000"/>
                  </a:prstClr>
                </a:solidFill>
                <a:latin typeface="Calibri Light" panose="020F0302020204030204" pitchFamily="34" charset="0"/>
                <a:cs typeface="Calibri" panose="020F0502020204030204" pitchFamily="34" charset="0"/>
              </a:rPr>
              <a:t>are formatted for you. </a:t>
            </a:r>
            <a:r>
              <a:rPr lang="en-US" sz="6600" dirty="0">
                <a:solidFill>
                  <a:prstClr val="white">
                    <a:lumMod val="50000"/>
                  </a:prstClr>
                </a:solidFill>
                <a:latin typeface="Calibri Light" panose="020F0302020204030204" pitchFamily="34" charset="0"/>
                <a:cs typeface="Calibri" panose="020F0502020204030204" pitchFamily="34" charset="0"/>
              </a:rPr>
              <a:t>Type</a:t>
            </a:r>
            <a:r>
              <a:rPr lang="en-US" sz="6600" baseline="0" dirty="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a:solidFill>
                  <a:prstClr val="white">
                    <a:lumMod val="50000"/>
                  </a:prstClr>
                </a:solidFill>
                <a:latin typeface="Calibri Light" panose="020F0302020204030204" pitchFamily="34" charset="0"/>
                <a:cs typeface="Calibri" panose="020F0502020204030204" pitchFamily="34" charset="0"/>
              </a:rPr>
              <a:t>T</a:t>
            </a:r>
            <a:r>
              <a:rPr sz="6600" dirty="0">
                <a:solidFill>
                  <a:prstClr val="white">
                    <a:lumMod val="50000"/>
                  </a:prstClr>
                </a:solidFill>
                <a:latin typeface="Calibri Light" panose="020F0302020204030204" pitchFamily="34" charset="0"/>
                <a:cs typeface="Calibri" panose="020F0502020204030204" pitchFamily="34" charset="0"/>
              </a:rPr>
              <a:t>o add or remove bullet points from text, click 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a:solidFill>
                  <a:prstClr val="white">
                    <a:lumMod val="50000"/>
                  </a:prstClr>
                </a:solidFill>
                <a:latin typeface="Calibri Light" panose="020F0302020204030204" pitchFamily="34" charset="0"/>
                <a:cs typeface="Calibri" panose="020F0502020204030204" pitchFamily="34" charset="0"/>
              </a:rPr>
              <a:t>content</a:t>
            </a:r>
            <a:r>
              <a:rPr sz="6600" dirty="0">
                <a:solidFill>
                  <a:prstClr val="white">
                    <a:lumMod val="50000"/>
                  </a:prstClr>
                </a:solidFill>
                <a:latin typeface="Calibri Light" panose="020F0302020204030204" pitchFamily="34" charset="0"/>
                <a:cs typeface="Calibri" panose="020F0502020204030204" pitchFamily="34" charset="0"/>
              </a:rPr>
              <a:t> or body text, make a copy of what you need and drag it into place. PowerPoint’s Smart Guides will help you align it with everything else.</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Want to use your own picture</a:t>
            </a:r>
            <a:r>
              <a:rPr lang="en-US" sz="6600" dirty="0">
                <a:solidFill>
                  <a:prstClr val="white">
                    <a:lumMod val="50000"/>
                  </a:prstClr>
                </a:solidFill>
                <a:latin typeface="Calibri Light" panose="020F0302020204030204" pitchFamily="34" charset="0"/>
                <a:cs typeface="Calibri" panose="020F0502020204030204" pitchFamily="34" charset="0"/>
              </a:rPr>
              <a:t>s</a:t>
            </a:r>
            <a:r>
              <a:rPr sz="6600" dirty="0">
                <a:solidFill>
                  <a:prstClr val="white">
                    <a:lumMod val="50000"/>
                  </a:prstClr>
                </a:solidFill>
                <a:latin typeface="Calibri Light" panose="020F0302020204030204" pitchFamily="34" charset="0"/>
                <a:cs typeface="Calibri" panose="020F0502020204030204" pitchFamily="34" charset="0"/>
              </a:rPr>
              <a:t> instead of ours? No problem!</a:t>
            </a:r>
            <a:r>
              <a:rPr lang="en-US" sz="6600" dirty="0">
                <a:solidFill>
                  <a:prstClr val="white">
                    <a:lumMod val="50000"/>
                  </a:prstClr>
                </a:solidFill>
                <a:latin typeface="Calibri Light" panose="020F0302020204030204" pitchFamily="34" charset="0"/>
                <a:cs typeface="Calibri" panose="020F0502020204030204" pitchFamily="34" charset="0"/>
              </a:rPr>
              <a:t> Just click a picture, press the Delete key, then click the icon to add your picture.</a:t>
            </a:r>
            <a:endParaRPr sz="6600" dirty="0">
              <a:solidFill>
                <a:prstClr val="white">
                  <a:lumMod val="50000"/>
                </a:prstClr>
              </a:solidFill>
              <a:latin typeface="Calibri Light" panose="020F0302020204030204" pitchFamily="34" charset="0"/>
              <a:cs typeface="Calibri" panose="020F0502020204030204" pitchFamily="34" charset="0"/>
            </a:endParaRPr>
          </a:p>
        </p:txBody>
      </p:sp>
      <p:sp>
        <p:nvSpPr>
          <p:cNvPr id="6" name="Title 5"/>
          <p:cNvSpPr>
            <a:spLocks noGrp="1"/>
          </p:cNvSpPr>
          <p:nvPr>
            <p:ph type="title"/>
          </p:nvPr>
        </p:nvSpPr>
        <p:spPr/>
        <p:txBody>
          <a:bodyPr/>
          <a:lstStyle/>
          <a:p>
            <a:r>
              <a:rPr lang="en-US"/>
              <a:t>Click to edit Master title style</a:t>
            </a:r>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a:t>Type your question or a statement of the problem here</a:t>
            </a:r>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p:txBody>
      </p:sp>
      <p:sp>
        <p:nvSpPr>
          <p:cNvPr id="3" name="Date Placeholder 2"/>
          <p:cNvSpPr>
            <a:spLocks noGrp="1"/>
          </p:cNvSpPr>
          <p:nvPr>
            <p:ph type="dt" sz="half" idx="10"/>
          </p:nvPr>
        </p:nvSpPr>
        <p:spPr/>
        <p:txBody>
          <a:bodyPr/>
          <a:lstStyle/>
          <a:p>
            <a:fld id="{ECAA57DF-1C19-4726-AB84-014692BAD8F5}" type="datetimeFigureOut">
              <a:rPr lang="en-US" smtClean="0"/>
              <a:t>3/9/2018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2413619964"/>
      </p:ext>
    </p:extLst>
  </p:cSld>
  <p:clrMapOvr>
    <a:masterClrMapping/>
  </p:clrMapOvr>
  <p:extLst mod="1">
    <p:ext uri="{DCECCB84-F9BA-43D5-87BE-67443E8EF086}">
      <p15:sldGuideLst xmlns:p15="http://schemas.microsoft.com/office/powerpoint/2012/main">
        <p15:guide id="1" pos="9168">
          <p15:clr>
            <a:srgbClr val="A4A3A4"/>
          </p15:clr>
        </p15:guide>
        <p15:guide id="2" pos="18480">
          <p15:clr>
            <a:srgbClr val="A4A3A4"/>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7622" y="0"/>
            <a:ext cx="43898822" cy="32931830"/>
            <a:chOff x="-1588" y="0"/>
            <a:chExt cx="9145588" cy="6860798"/>
          </a:xfrm>
        </p:grpSpPr>
        <p:sp>
          <p:nvSpPr>
            <p:cNvPr id="14" name="Rectangle 13"/>
            <p:cNvSpPr/>
            <p:nvPr/>
          </p:nvSpPr>
          <p:spPr>
            <a:xfrm>
              <a:off x="0" y="0"/>
              <a:ext cx="9118832" cy="6858000"/>
            </a:xfrm>
            <a:prstGeom prst="rect">
              <a:avLst/>
            </a:prstGeom>
            <a:blipFill>
              <a:blip r:embed="rId20">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Placeholder 1"/>
          <p:cNvSpPr>
            <a:spLocks noGrp="1"/>
          </p:cNvSpPr>
          <p:nvPr>
            <p:ph type="title"/>
          </p:nvPr>
        </p:nvSpPr>
        <p:spPr bwMode="gray">
          <a:xfrm>
            <a:off x="4158912" y="4450078"/>
            <a:ext cx="30457248" cy="3407352"/>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4149034" y="11948160"/>
            <a:ext cx="30457248" cy="1694688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6357329" y="30554393"/>
            <a:ext cx="4754875" cy="1097563"/>
          </a:xfrm>
          <a:prstGeom prst="rect">
            <a:avLst/>
          </a:prstGeom>
        </p:spPr>
        <p:txBody>
          <a:bodyPr vert="horz" lIns="91440" tIns="45720" rIns="91440" bIns="45720" rtlCol="0" anchor="b"/>
          <a:lstStyle>
            <a:lvl1pPr algn="r">
              <a:defRPr sz="4320" b="1" i="0">
                <a:solidFill>
                  <a:schemeClr val="accent1"/>
                </a:solidFill>
              </a:defRPr>
            </a:lvl1pPr>
          </a:lstStyle>
          <a:p>
            <a:fld id="{ECAA57DF-1C19-4726-AB84-014692BAD8F5}" type="datetimeFigureOut">
              <a:rPr lang="en-US" smtClean="0"/>
              <a:pPr/>
              <a:t>3/9/2018</a:t>
            </a:fld>
            <a:endParaRPr lang="en-US"/>
          </a:p>
        </p:txBody>
      </p:sp>
      <p:sp>
        <p:nvSpPr>
          <p:cNvPr id="5" name="Footer Placeholder 4"/>
          <p:cNvSpPr>
            <a:spLocks noGrp="1"/>
          </p:cNvSpPr>
          <p:nvPr>
            <p:ph type="ftr" sz="quarter" idx="3"/>
          </p:nvPr>
        </p:nvSpPr>
        <p:spPr>
          <a:xfrm>
            <a:off x="2836049" y="30554386"/>
            <a:ext cx="18527016" cy="1097568"/>
          </a:xfrm>
          <a:prstGeom prst="rect">
            <a:avLst/>
          </a:prstGeom>
        </p:spPr>
        <p:txBody>
          <a:bodyPr vert="horz" lIns="91440" tIns="45720" rIns="91440" bIns="45720" rtlCol="0" anchor="b"/>
          <a:lstStyle>
            <a:lvl1pPr algn="l">
              <a:defRPr sz="4320" b="1" i="0">
                <a:solidFill>
                  <a:schemeClr val="accent1"/>
                </a:solidFill>
              </a:defRPr>
            </a:lvl1pPr>
          </a:lstStyle>
          <a:p>
            <a:endParaRPr lang="en-US" dirty="0"/>
          </a:p>
        </p:txBody>
      </p:sp>
      <p:sp>
        <p:nvSpPr>
          <p:cNvPr id="26" name="Rectangle 25"/>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36857357" y="1419506"/>
            <a:ext cx="3798278" cy="3684898"/>
          </a:xfrm>
          <a:prstGeom prst="rect">
            <a:avLst/>
          </a:prstGeom>
        </p:spPr>
        <p:txBody>
          <a:bodyPr anchor="b"/>
          <a:lstStyle>
            <a:lvl1pPr algn="ctr">
              <a:defRPr sz="13440">
                <a:solidFill>
                  <a:schemeClr val="bg1"/>
                </a:solidFill>
              </a:defRPr>
            </a:lvl1pPr>
          </a:lstStyle>
          <a:p>
            <a:fld id="{91B4C631-C489-4C11-812F-2172FBEAE82B}" type="slidenum">
              <a:rPr lang="en-US" smtClean="0"/>
              <a:pPr/>
              <a:t>‹#›</a:t>
            </a:fld>
            <a:endParaRPr lang="en-US"/>
          </a:p>
        </p:txBody>
      </p:sp>
      <p:sp>
        <p:nvSpPr>
          <p:cNvPr id="27" name="Rectangle 2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5433904"/>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 id="2147483794" r:id="rId12"/>
    <p:sldLayoutId id="2147483795" r:id="rId13"/>
    <p:sldLayoutId id="2147483796" r:id="rId14"/>
    <p:sldLayoutId id="2147483797" r:id="rId15"/>
    <p:sldLayoutId id="2147483798" r:id="rId16"/>
    <p:sldLayoutId id="2147483799" r:id="rId17"/>
    <p:sldLayoutId id="2147483800" r:id="rId18"/>
  </p:sldLayoutIdLst>
  <p:txStyles>
    <p:titleStyle>
      <a:lvl1pPr algn="l" defTabSz="2194560" rtl="0" eaLnBrk="1" latinLnBrk="0" hangingPunct="1">
        <a:spcBef>
          <a:spcPct val="0"/>
        </a:spcBef>
        <a:buNone/>
        <a:defRPr sz="1536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645920" indent="-1645920" algn="l" defTabSz="2194560" rtl="0" eaLnBrk="1" latinLnBrk="0" hangingPunct="1">
        <a:spcBef>
          <a:spcPts val="4800"/>
        </a:spcBef>
        <a:spcAft>
          <a:spcPts val="0"/>
        </a:spcAft>
        <a:buClr>
          <a:schemeClr val="accent1"/>
        </a:buClr>
        <a:buSzPct val="80000"/>
        <a:buFont typeface="Wingdings 3" charset="2"/>
        <a:buChar char=""/>
        <a:defRPr sz="8640" b="0" i="0" kern="1200">
          <a:solidFill>
            <a:schemeClr val="tx1">
              <a:lumMod val="75000"/>
              <a:lumOff val="25000"/>
            </a:schemeClr>
          </a:solidFill>
          <a:latin typeface="+mn-lt"/>
          <a:ea typeface="+mn-ea"/>
          <a:cs typeface="+mn-cs"/>
        </a:defRPr>
      </a:lvl1pPr>
      <a:lvl2pPr marL="3291840" indent="-1360627" algn="l" defTabSz="2194560" rtl="0" eaLnBrk="1" latinLnBrk="0" hangingPunct="1">
        <a:spcBef>
          <a:spcPts val="4800"/>
        </a:spcBef>
        <a:spcAft>
          <a:spcPts val="0"/>
        </a:spcAft>
        <a:buClr>
          <a:schemeClr val="accent1"/>
        </a:buClr>
        <a:buSzPct val="80000"/>
        <a:buFont typeface="Wingdings 3" charset="2"/>
        <a:buChar char=""/>
        <a:defRPr sz="7680" b="0" i="0" kern="1200">
          <a:solidFill>
            <a:schemeClr val="tx1">
              <a:lumMod val="75000"/>
              <a:lumOff val="25000"/>
            </a:schemeClr>
          </a:solidFill>
          <a:latin typeface="+mn-lt"/>
          <a:ea typeface="+mn-ea"/>
          <a:cs typeface="+mn-cs"/>
        </a:defRPr>
      </a:lvl2pPr>
      <a:lvl3pPr marL="4608576" indent="-1097280" algn="l" defTabSz="2194560" rtl="0" eaLnBrk="1" latinLnBrk="0" hangingPunct="1">
        <a:spcBef>
          <a:spcPts val="4800"/>
        </a:spcBef>
        <a:spcAft>
          <a:spcPts val="0"/>
        </a:spcAft>
        <a:buClr>
          <a:schemeClr val="accent1"/>
        </a:buClr>
        <a:buSzPct val="80000"/>
        <a:buFont typeface="Wingdings 3" charset="2"/>
        <a:buChar char=""/>
        <a:defRPr sz="6720" b="0" i="0" kern="1200">
          <a:solidFill>
            <a:schemeClr val="tx1">
              <a:lumMod val="75000"/>
              <a:lumOff val="25000"/>
            </a:schemeClr>
          </a:solidFill>
          <a:latin typeface="+mn-lt"/>
          <a:ea typeface="+mn-ea"/>
          <a:cs typeface="+mn-cs"/>
        </a:defRPr>
      </a:lvl3pPr>
      <a:lvl4pPr marL="5925312"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4pPr>
      <a:lvl5pPr marL="7242048"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5pPr>
      <a:lvl6pPr marL="871008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6pPr>
      <a:lvl7pPr marL="994464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7pPr>
      <a:lvl8pPr marL="1084320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8pPr>
      <a:lvl9pPr marL="1193376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9pPr>
    </p:bodyStyle>
    <p:otherStyle>
      <a:defPPr>
        <a:defRPr lang="en-US"/>
      </a:defPPr>
      <a:lvl1pPr marL="0" algn="l" defTabSz="2194560" rtl="0" eaLnBrk="1" latinLnBrk="0" hangingPunct="1">
        <a:defRPr sz="8640" kern="1200">
          <a:solidFill>
            <a:schemeClr val="tx1"/>
          </a:solidFill>
          <a:latin typeface="+mn-lt"/>
          <a:ea typeface="+mn-ea"/>
          <a:cs typeface="+mn-cs"/>
        </a:defRPr>
      </a:lvl1pPr>
      <a:lvl2pPr marL="2194560" algn="l" defTabSz="2194560" rtl="0" eaLnBrk="1" latinLnBrk="0" hangingPunct="1">
        <a:defRPr sz="8640" kern="1200">
          <a:solidFill>
            <a:schemeClr val="tx1"/>
          </a:solidFill>
          <a:latin typeface="+mn-lt"/>
          <a:ea typeface="+mn-ea"/>
          <a:cs typeface="+mn-cs"/>
        </a:defRPr>
      </a:lvl2pPr>
      <a:lvl3pPr marL="4389120" algn="l" defTabSz="2194560" rtl="0" eaLnBrk="1" latinLnBrk="0" hangingPunct="1">
        <a:defRPr sz="8640" kern="1200">
          <a:solidFill>
            <a:schemeClr val="tx1"/>
          </a:solidFill>
          <a:latin typeface="+mn-lt"/>
          <a:ea typeface="+mn-ea"/>
          <a:cs typeface="+mn-cs"/>
        </a:defRPr>
      </a:lvl3pPr>
      <a:lvl4pPr marL="6583680" algn="l" defTabSz="2194560" rtl="0" eaLnBrk="1" latinLnBrk="0" hangingPunct="1">
        <a:defRPr sz="8640" kern="1200">
          <a:solidFill>
            <a:schemeClr val="tx1"/>
          </a:solidFill>
          <a:latin typeface="+mn-lt"/>
          <a:ea typeface="+mn-ea"/>
          <a:cs typeface="+mn-cs"/>
        </a:defRPr>
      </a:lvl4pPr>
      <a:lvl5pPr marL="8778240" algn="l" defTabSz="2194560" rtl="0" eaLnBrk="1" latinLnBrk="0" hangingPunct="1">
        <a:defRPr sz="8640" kern="1200">
          <a:solidFill>
            <a:schemeClr val="tx1"/>
          </a:solidFill>
          <a:latin typeface="+mn-lt"/>
          <a:ea typeface="+mn-ea"/>
          <a:cs typeface="+mn-cs"/>
        </a:defRPr>
      </a:lvl5pPr>
      <a:lvl6pPr marL="10972800" algn="l" defTabSz="2194560" rtl="0" eaLnBrk="1" latinLnBrk="0" hangingPunct="1">
        <a:defRPr sz="8640" kern="1200">
          <a:solidFill>
            <a:schemeClr val="tx1"/>
          </a:solidFill>
          <a:latin typeface="+mn-lt"/>
          <a:ea typeface="+mn-ea"/>
          <a:cs typeface="+mn-cs"/>
        </a:defRPr>
      </a:lvl6pPr>
      <a:lvl7pPr marL="13167360" algn="l" defTabSz="2194560" rtl="0" eaLnBrk="1" latinLnBrk="0" hangingPunct="1">
        <a:defRPr sz="8640" kern="1200">
          <a:solidFill>
            <a:schemeClr val="tx1"/>
          </a:solidFill>
          <a:latin typeface="+mn-lt"/>
          <a:ea typeface="+mn-ea"/>
          <a:cs typeface="+mn-cs"/>
        </a:defRPr>
      </a:lvl7pPr>
      <a:lvl8pPr marL="15361920" algn="l" defTabSz="2194560" rtl="0" eaLnBrk="1" latinLnBrk="0" hangingPunct="1">
        <a:defRPr sz="8640" kern="1200">
          <a:solidFill>
            <a:schemeClr val="tx1"/>
          </a:solidFill>
          <a:latin typeface="+mn-lt"/>
          <a:ea typeface="+mn-ea"/>
          <a:cs typeface="+mn-cs"/>
        </a:defRPr>
      </a:lvl8pPr>
      <a:lvl9pPr marL="17556480" algn="l" defTabSz="2194560" rtl="0" eaLnBrk="1" latinLnBrk="0" hangingPunct="1">
        <a:defRPr sz="864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5.png"/><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chart" Target="../charts/char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image" Target="../media/image6.png"/><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chart" Target="../charts/chart2.xml"/></Relationships>
</file>

<file path=ppt/slides/_rels/slide2.xml.rels><?xml version="1.0" encoding="UTF-8" standalone="yes"?>
<Relationships xmlns="http://schemas.openxmlformats.org/package/2006/relationships"><Relationship Id="rId3" Type="http://schemas.openxmlformats.org/officeDocument/2006/relationships/hyperlink" Target="http://www.nationalcac.org/wp-content/uploads/2017/05/The-Effects-of-Repeated-Interviewing-on-childrens-Forensic-Statements-of-SA.pdf" TargetMode="External"/><Relationship Id="rId7" Type="http://schemas.openxmlformats.org/officeDocument/2006/relationships/hyperlink" Target="http://journals.sagepub.com/doi/pdf/10.1177/1524838000001003002" TargetMode="External"/><Relationship Id="rId2" Type="http://schemas.openxmlformats.org/officeDocument/2006/relationships/hyperlink" Target="https://www.fnu.edu/role-forensic-psychology-criminal-justice/" TargetMode="External"/><Relationship Id="rId1" Type="http://schemas.openxmlformats.org/officeDocument/2006/relationships/slideLayout" Target="../slideLayouts/slideLayout18.xml"/><Relationship Id="rId6" Type="http://schemas.openxmlformats.org/officeDocument/2006/relationships/hyperlink" Target="https://www.healthcareers.nhs.uk/explore-roles/psychological-therapies/roles/forensic-psychologist" TargetMode="External"/><Relationship Id="rId5" Type="http://schemas.openxmlformats.org/officeDocument/2006/relationships/hyperlink" Target="https://nationalcareersservice.direct.gov.uk/job-profiles/forensic-psychologist" TargetMode="External"/><Relationship Id="rId4" Type="http://schemas.openxmlformats.org/officeDocument/2006/relationships/hyperlink" Target="https://link.springer.com/article/10.1007/s11896-014-9149-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p:cNvSpPr txBox="1"/>
          <p:nvPr/>
        </p:nvSpPr>
        <p:spPr>
          <a:xfrm>
            <a:off x="0" y="-25261"/>
            <a:ext cx="43891200" cy="3939900"/>
          </a:xfrm>
          <a:prstGeom prst="rect">
            <a:avLst/>
          </a:prstGeom>
          <a:solidFill>
            <a:srgbClr val="660066"/>
          </a:solidFill>
          <a:ln>
            <a:solidFill>
              <a:schemeClr val="accent6">
                <a:lumMod val="50000"/>
              </a:schemeClr>
            </a:solidFill>
          </a:ln>
        </p:spPr>
        <p:txBody>
          <a:bodyPr wrap="square" rtlCol="0">
            <a:spAutoFit/>
          </a:bodyPr>
          <a:lstStyle/>
          <a:p>
            <a:endParaRPr lang="en-GB" dirty="0"/>
          </a:p>
        </p:txBody>
      </p:sp>
      <p:sp>
        <p:nvSpPr>
          <p:cNvPr id="4" name="Title 3"/>
          <p:cNvSpPr>
            <a:spLocks noGrp="1"/>
          </p:cNvSpPr>
          <p:nvPr>
            <p:ph type="title"/>
          </p:nvPr>
        </p:nvSpPr>
        <p:spPr>
          <a:xfrm>
            <a:off x="1142999" y="165865"/>
            <a:ext cx="34170257" cy="3546608"/>
          </a:xfrm>
        </p:spPr>
        <p:txBody>
          <a:bodyPr>
            <a:normAutofit/>
          </a:bodyPr>
          <a:lstStyle/>
          <a:p>
            <a:r>
              <a:rPr lang="en-US" sz="5400" dirty="0">
                <a:solidFill>
                  <a:schemeClr val="bg1"/>
                </a:solidFill>
              </a:rPr>
              <a:t>The Effects of Forensic </a:t>
            </a:r>
            <a:r>
              <a:rPr lang="en-US" sz="5400" dirty="0"/>
              <a:t>I</a:t>
            </a:r>
            <a:r>
              <a:rPr lang="en-US" sz="5400" dirty="0">
                <a:solidFill>
                  <a:schemeClr val="bg1"/>
                </a:solidFill>
              </a:rPr>
              <a:t>nterviews </a:t>
            </a:r>
            <a:r>
              <a:rPr lang="en-US" sz="5400" dirty="0"/>
              <a:t>R</a:t>
            </a:r>
            <a:r>
              <a:rPr lang="en-US" sz="5400" dirty="0">
                <a:solidFill>
                  <a:schemeClr val="bg1"/>
                </a:solidFill>
              </a:rPr>
              <a:t>egarding </a:t>
            </a:r>
            <a:r>
              <a:rPr lang="en-US" sz="5400" dirty="0"/>
              <a:t>C</a:t>
            </a:r>
            <a:r>
              <a:rPr lang="en-US" sz="5400" dirty="0">
                <a:solidFill>
                  <a:schemeClr val="bg1"/>
                </a:solidFill>
              </a:rPr>
              <a:t>hild </a:t>
            </a:r>
            <a:r>
              <a:rPr lang="en-US" sz="5400" dirty="0"/>
              <a:t>V</a:t>
            </a:r>
            <a:r>
              <a:rPr lang="en-US" sz="5400" dirty="0">
                <a:solidFill>
                  <a:schemeClr val="bg1"/>
                </a:solidFill>
              </a:rPr>
              <a:t>icti</a:t>
            </a:r>
            <a:r>
              <a:rPr lang="en-US" sz="5400" dirty="0"/>
              <a:t>ms of Sexual Abuse</a:t>
            </a:r>
            <a:endParaRPr lang="en-US" sz="5400" dirty="0">
              <a:solidFill>
                <a:schemeClr val="bg1"/>
              </a:solidFill>
            </a:endParaRPr>
          </a:p>
        </p:txBody>
      </p:sp>
      <p:sp>
        <p:nvSpPr>
          <p:cNvPr id="23" name="Text Placeholder 22"/>
          <p:cNvSpPr>
            <a:spLocks noGrp="1"/>
          </p:cNvSpPr>
          <p:nvPr>
            <p:ph type="body" sz="quarter" idx="36"/>
          </p:nvPr>
        </p:nvSpPr>
        <p:spPr>
          <a:xfrm>
            <a:off x="1142999" y="3660783"/>
            <a:ext cx="9699171" cy="1740139"/>
          </a:xfrm>
        </p:spPr>
        <p:txBody>
          <a:bodyPr/>
          <a:lstStyle/>
          <a:p>
            <a:r>
              <a:rPr lang="en-US" dirty="0">
                <a:solidFill>
                  <a:schemeClr val="bg1"/>
                </a:solidFill>
              </a:rPr>
              <a:t>Lauren Williams</a:t>
            </a:r>
          </a:p>
        </p:txBody>
      </p:sp>
      <p:sp>
        <p:nvSpPr>
          <p:cNvPr id="67" name="Text Placeholder 66"/>
          <p:cNvSpPr>
            <a:spLocks noGrp="1"/>
          </p:cNvSpPr>
          <p:nvPr>
            <p:ph type="body" sz="quarter" idx="13"/>
          </p:nvPr>
        </p:nvSpPr>
        <p:spPr>
          <a:xfrm>
            <a:off x="1516231" y="10632720"/>
            <a:ext cx="12801600" cy="1280160"/>
          </a:xfrm>
          <a:solidFill>
            <a:srgbClr val="660066"/>
          </a:solidFill>
        </p:spPr>
        <p:txBody>
          <a:bodyPr/>
          <a:lstStyle/>
          <a:p>
            <a:r>
              <a:rPr lang="en-US" sz="3600" dirty="0"/>
              <a:t>Introduction</a:t>
            </a:r>
          </a:p>
        </p:txBody>
      </p:sp>
      <p:sp>
        <p:nvSpPr>
          <p:cNvPr id="7" name="Text Placeholder 6"/>
          <p:cNvSpPr>
            <a:spLocks noGrp="1"/>
          </p:cNvSpPr>
          <p:nvPr>
            <p:ph type="body" sz="quarter" idx="17"/>
          </p:nvPr>
        </p:nvSpPr>
        <p:spPr>
          <a:xfrm>
            <a:off x="1516231" y="20278542"/>
            <a:ext cx="12801600" cy="1219200"/>
          </a:xfrm>
          <a:solidFill>
            <a:srgbClr val="660066"/>
          </a:solidFill>
        </p:spPr>
        <p:txBody>
          <a:bodyPr/>
          <a:lstStyle/>
          <a:p>
            <a:r>
              <a:rPr lang="en-US" sz="3600" dirty="0"/>
              <a:t>Method</a:t>
            </a:r>
          </a:p>
        </p:txBody>
      </p:sp>
      <p:sp>
        <p:nvSpPr>
          <p:cNvPr id="8" name="Text Placeholder 7"/>
          <p:cNvSpPr>
            <a:spLocks noGrp="1"/>
          </p:cNvSpPr>
          <p:nvPr>
            <p:ph type="body" sz="quarter" idx="19"/>
          </p:nvPr>
        </p:nvSpPr>
        <p:spPr>
          <a:xfrm>
            <a:off x="15774265" y="10632719"/>
            <a:ext cx="13002984" cy="1284321"/>
          </a:xfrm>
          <a:solidFill>
            <a:srgbClr val="660066"/>
          </a:solidFill>
        </p:spPr>
        <p:txBody>
          <a:bodyPr/>
          <a:lstStyle/>
          <a:p>
            <a:r>
              <a:rPr lang="en-US" sz="3600" dirty="0"/>
              <a:t>Procedure</a:t>
            </a:r>
          </a:p>
        </p:txBody>
      </p:sp>
      <p:graphicFrame>
        <p:nvGraphicFramePr>
          <p:cNvPr id="72" name="Content Placeholder 71" descr="Horizontal Bullet List" title="SmartArt"/>
          <p:cNvGraphicFramePr>
            <a:graphicFrameLocks noGrp="1"/>
          </p:cNvGraphicFramePr>
          <p:nvPr>
            <p:ph sz="quarter" idx="26"/>
            <p:extLst>
              <p:ext uri="{D42A27DB-BD31-4B8C-83A1-F6EECF244321}">
                <p14:modId xmlns:p14="http://schemas.microsoft.com/office/powerpoint/2010/main" val="3302469109"/>
              </p:ext>
            </p:extLst>
          </p:nvPr>
        </p:nvGraphicFramePr>
        <p:xfrm>
          <a:off x="15996643" y="11453306"/>
          <a:ext cx="12801600" cy="72977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5" name="Text Placeholder 24"/>
          <p:cNvSpPr>
            <a:spLocks noGrp="1"/>
          </p:cNvSpPr>
          <p:nvPr>
            <p:ph type="body" sz="quarter" idx="21"/>
          </p:nvPr>
        </p:nvSpPr>
        <p:spPr>
          <a:xfrm>
            <a:off x="1516231" y="5311338"/>
            <a:ext cx="12801600" cy="1219200"/>
          </a:xfrm>
          <a:solidFill>
            <a:srgbClr val="660066"/>
          </a:solidFill>
        </p:spPr>
        <p:txBody>
          <a:bodyPr/>
          <a:lstStyle/>
          <a:p>
            <a:r>
              <a:rPr lang="en-GB" sz="3600" dirty="0"/>
              <a:t>Abstract</a:t>
            </a:r>
          </a:p>
        </p:txBody>
      </p:sp>
      <p:sp>
        <p:nvSpPr>
          <p:cNvPr id="70" name="Text Placeholder 69"/>
          <p:cNvSpPr>
            <a:spLocks noGrp="1"/>
          </p:cNvSpPr>
          <p:nvPr>
            <p:ph type="body" sz="quarter" idx="40"/>
          </p:nvPr>
        </p:nvSpPr>
        <p:spPr>
          <a:xfrm>
            <a:off x="15760882" y="20278542"/>
            <a:ext cx="12870180" cy="1280159"/>
          </a:xfrm>
          <a:solidFill>
            <a:srgbClr val="660066"/>
          </a:solidFill>
        </p:spPr>
        <p:txBody>
          <a:bodyPr/>
          <a:lstStyle/>
          <a:p>
            <a:r>
              <a:rPr lang="en-US" sz="3600" dirty="0"/>
              <a:t>Ethical Considerations</a:t>
            </a:r>
          </a:p>
        </p:txBody>
      </p:sp>
      <p:graphicFrame>
        <p:nvGraphicFramePr>
          <p:cNvPr id="3" name="Content Placeholder 2" descr="Title Picture Lineup" title="SmartArt"/>
          <p:cNvGraphicFramePr>
            <a:graphicFrameLocks noGrp="1"/>
          </p:cNvGraphicFramePr>
          <p:nvPr>
            <p:ph sz="quarter" idx="23"/>
            <p:extLst>
              <p:ext uri="{D42A27DB-BD31-4B8C-83A1-F6EECF244321}">
                <p14:modId xmlns:p14="http://schemas.microsoft.com/office/powerpoint/2010/main" val="1244371202"/>
              </p:ext>
            </p:extLst>
          </p:nvPr>
        </p:nvGraphicFramePr>
        <p:xfrm>
          <a:off x="15996643" y="22137822"/>
          <a:ext cx="12801600" cy="669448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8" name="Text Placeholder 17"/>
          <p:cNvSpPr>
            <a:spLocks noGrp="1"/>
          </p:cNvSpPr>
          <p:nvPr>
            <p:ph type="body" sz="quarter" idx="31"/>
          </p:nvPr>
        </p:nvSpPr>
        <p:spPr>
          <a:xfrm>
            <a:off x="29647424" y="10632719"/>
            <a:ext cx="12870180" cy="1280159"/>
          </a:xfrm>
          <a:solidFill>
            <a:srgbClr val="660066"/>
          </a:solidFill>
        </p:spPr>
        <p:txBody>
          <a:bodyPr/>
          <a:lstStyle/>
          <a:p>
            <a:r>
              <a:rPr lang="en-US" sz="3600" dirty="0"/>
              <a:t>Results</a:t>
            </a:r>
          </a:p>
        </p:txBody>
      </p:sp>
      <p:graphicFrame>
        <p:nvGraphicFramePr>
          <p:cNvPr id="19" name="Content Placeholder 18" descr="Clustered column chart" title="Chart"/>
          <p:cNvGraphicFramePr>
            <a:graphicFrameLocks noGrp="1"/>
          </p:cNvGraphicFramePr>
          <p:nvPr>
            <p:ph sz="quarter" idx="32"/>
            <p:extLst>
              <p:ext uri="{D42A27DB-BD31-4B8C-83A1-F6EECF244321}">
                <p14:modId xmlns:p14="http://schemas.microsoft.com/office/powerpoint/2010/main" val="1509832016"/>
              </p:ext>
            </p:extLst>
          </p:nvPr>
        </p:nvGraphicFramePr>
        <p:xfrm>
          <a:off x="36082514" y="12573051"/>
          <a:ext cx="7249981" cy="5797194"/>
        </p:xfrm>
        <a:graphic>
          <a:graphicData uri="http://schemas.openxmlformats.org/drawingml/2006/chart">
            <c:chart xmlns:c="http://schemas.openxmlformats.org/drawingml/2006/chart" xmlns:r="http://schemas.openxmlformats.org/officeDocument/2006/relationships" r:id="rId12"/>
          </a:graphicData>
        </a:graphic>
      </p:graphicFrame>
      <p:sp>
        <p:nvSpPr>
          <p:cNvPr id="71" name="Text Placeholder 70"/>
          <p:cNvSpPr>
            <a:spLocks noGrp="1"/>
          </p:cNvSpPr>
          <p:nvPr>
            <p:ph type="body" sz="quarter" idx="41"/>
          </p:nvPr>
        </p:nvSpPr>
        <p:spPr>
          <a:xfrm>
            <a:off x="30145229" y="20278541"/>
            <a:ext cx="12801600" cy="1280159"/>
          </a:xfrm>
          <a:solidFill>
            <a:srgbClr val="660066"/>
          </a:solidFill>
        </p:spPr>
        <p:txBody>
          <a:bodyPr/>
          <a:lstStyle/>
          <a:p>
            <a:r>
              <a:rPr lang="en-US" sz="3600" dirty="0"/>
              <a:t>Discussion</a:t>
            </a:r>
          </a:p>
        </p:txBody>
      </p:sp>
      <p:sp>
        <p:nvSpPr>
          <p:cNvPr id="15" name="Content Placeholder 14"/>
          <p:cNvSpPr>
            <a:spLocks noGrp="1"/>
          </p:cNvSpPr>
          <p:nvPr>
            <p:ph sz="quarter" idx="42"/>
          </p:nvPr>
        </p:nvSpPr>
        <p:spPr>
          <a:xfrm>
            <a:off x="30145229" y="22412760"/>
            <a:ext cx="12801600" cy="6948312"/>
          </a:xfrm>
        </p:spPr>
        <p:txBody>
          <a:bodyPr>
            <a:normAutofit/>
          </a:bodyPr>
          <a:lstStyle/>
          <a:p>
            <a:pPr marL="0" indent="0">
              <a:buNone/>
            </a:pPr>
            <a:r>
              <a:rPr lang="en-US" sz="1600" dirty="0">
                <a:cs typeface="Times New Roman" panose="02020603050405020304" pitchFamily="18" charset="0"/>
              </a:rPr>
              <a:t>The results table on the left ‘SA&amp;PS’ shows a clear advantage with the use of open style questions achieving more information worthy for testimony in all age groups. This type of forensic interviewing is important in a real-life setting as it really helps prosecutors understand the CSA, as usually the child is the only witness, these types of questions allow for more details of the actual event rather than simple yes/no answers. The only limitation to this study is that it is unable to demonstrate whether the child has answered the questions correctly or to the interviewers satisfaction. Overall, it shows that forensic interviewing requires more research however it is still now a great advantage in regards to the victims testimony.</a:t>
            </a:r>
            <a:br>
              <a:rPr lang="en-US" sz="1600" dirty="0">
                <a:cs typeface="Times New Roman" panose="02020603050405020304" pitchFamily="18" charset="0"/>
              </a:rPr>
            </a:br>
            <a:br>
              <a:rPr lang="en-US" sz="1600" dirty="0">
                <a:cs typeface="Times New Roman" panose="02020603050405020304" pitchFamily="18" charset="0"/>
              </a:rPr>
            </a:br>
            <a:r>
              <a:rPr lang="en-US" sz="1600" dirty="0">
                <a:cs typeface="Times New Roman" panose="02020603050405020304" pitchFamily="18" charset="0"/>
              </a:rPr>
              <a:t>The second table on the right ‘TERICFSSA’ displays how repeated interviewing in forensic interview statements can potentially be a powerful way for increasing the amount of credible information obtained. The amount of new information presented by the child during the second interview excluding any initial information during the investigation process,  should not detract from the child’s credibility to provide a convincing testimony. It displays an interesting demonstration of how much more information the child provides after a short break which could potentially be critical to finding key details regarding the events.</a:t>
            </a:r>
            <a:br>
              <a:rPr lang="en-US" sz="1600" dirty="0">
                <a:cs typeface="Times New Roman" panose="02020603050405020304" pitchFamily="18" charset="0"/>
              </a:rPr>
            </a:br>
            <a:br>
              <a:rPr lang="en-US" sz="1600" dirty="0">
                <a:cs typeface="Times New Roman" panose="02020603050405020304" pitchFamily="18" charset="0"/>
              </a:rPr>
            </a:br>
            <a:r>
              <a:rPr lang="en-US" sz="1600" dirty="0">
                <a:cs typeface="Times New Roman" panose="02020603050405020304" pitchFamily="18" charset="0"/>
              </a:rPr>
              <a:t>To conclude the comparison between the two articles their findings, research in the forensic field is very important as it helps obtain vital information able to convict an offender for their crimes. Also it’s important for its role in assessing and treating offenders and their victims as in the real-world, forensic psychology is highly involved in criminal investigations. Forensic psychology is important in the criminal justice system as it involves the assessment of adult and juvenile offenders as well as school children, victims of crime, the elderly. Forensic psychology includes treatment programs for all victims and offenders which is way it plays such a big part in society today. </a:t>
            </a:r>
            <a:endParaRPr lang="en-US" sz="1600" dirty="0">
              <a:latin typeface="Times New Roman" panose="02020603050405020304" pitchFamily="18" charset="0"/>
              <a:cs typeface="Times New Roman" panose="02020603050405020304" pitchFamily="18" charset="0"/>
            </a:endParaRPr>
          </a:p>
        </p:txBody>
      </p:sp>
      <p:sp>
        <p:nvSpPr>
          <p:cNvPr id="10" name="TextBox 9"/>
          <p:cNvSpPr txBox="1"/>
          <p:nvPr/>
        </p:nvSpPr>
        <p:spPr>
          <a:xfrm>
            <a:off x="35030377" y="4205393"/>
            <a:ext cx="11282395" cy="646331"/>
          </a:xfrm>
          <a:prstGeom prst="rect">
            <a:avLst/>
          </a:prstGeom>
          <a:noFill/>
        </p:spPr>
        <p:txBody>
          <a:bodyPr wrap="square" rtlCol="0">
            <a:spAutoFit/>
          </a:bodyPr>
          <a:lstStyle/>
          <a:p>
            <a:r>
              <a:rPr lang="en-GB" sz="3600" dirty="0">
                <a:solidFill>
                  <a:schemeClr val="bg1"/>
                </a:solidFill>
              </a:rPr>
              <a:t>University of Wales Trinity Saint David</a:t>
            </a:r>
          </a:p>
        </p:txBody>
      </p:sp>
      <p:pic>
        <p:nvPicPr>
          <p:cNvPr id="1026" name="Picture 2" descr="UW Trinity Saint David logo"/>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4943292" y="305103"/>
            <a:ext cx="8389203" cy="335568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171254" y="12060907"/>
            <a:ext cx="11766884" cy="8217634"/>
          </a:xfrm>
          <a:prstGeom prst="rect">
            <a:avLst/>
          </a:prstGeom>
          <a:noFill/>
        </p:spPr>
        <p:txBody>
          <a:bodyPr wrap="square" rtlCol="0">
            <a:spAutoFit/>
          </a:bodyPr>
          <a:lstStyle/>
          <a:p>
            <a:r>
              <a:rPr lang="en-GB" sz="1600" dirty="0">
                <a:cs typeface="Calibri Light" panose="020F0302020204030204" pitchFamily="34" charset="0"/>
              </a:rPr>
              <a:t>Forensic Psychology is the understanding of an individuals psychological issues with their connection to criminal behaviour and the analysis of the offender(s). A forensic psychologists’ role is to use their specialist knowledge to research and examine criminal profiles alongside police, rehabilitation offers and other professionals within the criminal justice system. To also provide medical care/therapy for the offenders or victims with affective risk assessments and to rehabilitate though the appropriate treatment programmes. (Ward, 2013) explains in the article ‘What is forensic psychology?’ that forensic psychology is merely the practice of clinical psychology in a forensic environment as it provides specialised clinical theory to the law. </a:t>
            </a:r>
            <a:br>
              <a:rPr lang="en-GB" sz="1600" dirty="0">
                <a:cs typeface="Calibri Light" panose="020F0302020204030204" pitchFamily="34" charset="0"/>
              </a:rPr>
            </a:br>
            <a:br>
              <a:rPr lang="en-GB" sz="1600" dirty="0">
                <a:cs typeface="Calibri Light" panose="020F0302020204030204" pitchFamily="34" charset="0"/>
              </a:rPr>
            </a:br>
            <a:r>
              <a:rPr lang="en-GB" sz="1600" dirty="0">
                <a:cs typeface="Calibri Light" panose="020F0302020204030204" pitchFamily="34" charset="0"/>
              </a:rPr>
              <a:t>In the article ‘Sexual abuse and pre-schoolers: Forensic details in regard of question types (2016)’ (SA&amp;PS) analyses what type of questions are the most appropriate when dealing with abused young children, as there was an overuse of close-ended questions and underuse of open-ended questions reported in the Canadian study conducted by (Luther, Snook, Barron &amp; Lamb, 2014). As the children being interviewed provided limited responses to their questions it was difficult to determine which question style was the most affective for gathering as much evidence as possible as the children's recollection of the events is crucial for prosecution. </a:t>
            </a:r>
            <a:br>
              <a:rPr lang="en-GB" sz="1600" dirty="0">
                <a:cs typeface="Calibri Light" panose="020F0302020204030204" pitchFamily="34" charset="0"/>
              </a:rPr>
            </a:br>
            <a:r>
              <a:rPr lang="en-GB" sz="1600" dirty="0">
                <a:cs typeface="Calibri Light" panose="020F0302020204030204" pitchFamily="34" charset="0"/>
              </a:rPr>
              <a:t>The ‘Sexual abuse and pre-schoolers (2016)’ (SA&amp;PS) article explains how it expected more detailed responses from the older participants in comparison to the younger children during their research, followed with more information based from the invitations or open-ended cues. These findings provide the information to support young children’s ability to provide descriptive responses regarding their child sexual abuse (CSA) which helps volunteer an accurate account of the abuse. As the child is usually the only witness of the crime, the evidence reports are the most crucial source to determine the reliability of the allegations.</a:t>
            </a:r>
            <a:br>
              <a:rPr lang="en-GB" sz="1600" dirty="0">
                <a:cs typeface="Calibri Light" panose="020F0302020204030204" pitchFamily="34" charset="0"/>
              </a:rPr>
            </a:br>
            <a:endParaRPr lang="en-GB" sz="1600" dirty="0">
              <a:cs typeface="Calibri Light" panose="020F0302020204030204" pitchFamily="34" charset="0"/>
            </a:endParaRPr>
          </a:p>
          <a:p>
            <a:r>
              <a:rPr lang="en-GB" sz="1600" dirty="0">
                <a:cs typeface="Calibri Light" panose="020F0302020204030204" pitchFamily="34" charset="0"/>
              </a:rPr>
              <a:t>The article ‘The Effects of Repeated Interviewing on Children’s Forensic Statements of Sexual Abuse (2006)’ (TERICFSSA) explains the potential disadvantages of repeated interviews with child sexual abuse victims as there is possibility to create false information, also how an excessive use of open-ended questions could have advantages as more details are discovered. A child’s levels of distress would not effect the memory from multiple interviews as the child may establish a “script” of the event. Research has observed the impact of repeated interviews with an attempt to understand the reasons for repeating the interviews and their benefits. (</a:t>
            </a:r>
            <a:r>
              <a:rPr lang="en-GB" sz="1600" dirty="0" err="1">
                <a:cs typeface="Calibri Light" panose="020F0302020204030204" pitchFamily="34" charset="0"/>
              </a:rPr>
              <a:t>Hershowitz</a:t>
            </a:r>
            <a:r>
              <a:rPr lang="en-GB" sz="1600" dirty="0">
                <a:cs typeface="Calibri Light" panose="020F0302020204030204" pitchFamily="34" charset="0"/>
              </a:rPr>
              <a:t> &amp; </a:t>
            </a:r>
            <a:r>
              <a:rPr lang="en-GB" sz="1600" dirty="0" err="1">
                <a:cs typeface="Calibri Light" panose="020F0302020204030204" pitchFamily="34" charset="0"/>
              </a:rPr>
              <a:t>Terner</a:t>
            </a:r>
            <a:r>
              <a:rPr lang="en-GB" sz="1600" dirty="0">
                <a:cs typeface="Calibri Light" panose="020F0302020204030204" pitchFamily="34" charset="0"/>
              </a:rPr>
              <a:t>, 2006) Explain that an increase of false information provided from multiple interviews may arise from the suggestibility of the interviewer which inevitably detriments the children’s memory and as shown in the article ‘Questioning the child witness: What can we conclude from the research thus far? (2000)’. A child’s memory may be affected through post-traumatic stress disorder, like adults. So although it is important for the child to remember the events during investigation, it is highly possible for the child to disassociate his or herself from the event as a coping mechanism. (</a:t>
            </a:r>
            <a:r>
              <a:rPr lang="en-GB" sz="1600" dirty="0" err="1">
                <a:cs typeface="Calibri Light" panose="020F0302020204030204" pitchFamily="34" charset="0"/>
              </a:rPr>
              <a:t>Ghetti</a:t>
            </a:r>
            <a:r>
              <a:rPr lang="en-GB" sz="1600" dirty="0">
                <a:cs typeface="Calibri Light" panose="020F0302020204030204" pitchFamily="34" charset="0"/>
              </a:rPr>
              <a:t>, Goodman, Redlich, </a:t>
            </a:r>
            <a:r>
              <a:rPr lang="en-GB" sz="1600" dirty="0" err="1">
                <a:cs typeface="Calibri Light" panose="020F0302020204030204" pitchFamily="34" charset="0"/>
              </a:rPr>
              <a:t>Quas</a:t>
            </a:r>
            <a:r>
              <a:rPr lang="en-GB" sz="1600" dirty="0">
                <a:cs typeface="Calibri Light" panose="020F0302020204030204" pitchFamily="34" charset="0"/>
              </a:rPr>
              <a:t>, 2000).</a:t>
            </a:r>
          </a:p>
        </p:txBody>
      </p:sp>
      <p:sp>
        <p:nvSpPr>
          <p:cNvPr id="13" name="TextBox 12"/>
          <p:cNvSpPr txBox="1"/>
          <p:nvPr/>
        </p:nvSpPr>
        <p:spPr>
          <a:xfrm>
            <a:off x="2171254" y="22412760"/>
            <a:ext cx="12146577" cy="9971961"/>
          </a:xfrm>
          <a:prstGeom prst="rect">
            <a:avLst/>
          </a:prstGeom>
          <a:noFill/>
        </p:spPr>
        <p:txBody>
          <a:bodyPr wrap="square" rtlCol="0">
            <a:spAutoFit/>
          </a:bodyPr>
          <a:lstStyle/>
          <a:p>
            <a:r>
              <a:rPr lang="en-GB" sz="1600" u="sng" dirty="0">
                <a:cs typeface="Calibri Light" panose="020F0302020204030204" pitchFamily="34" charset="0"/>
              </a:rPr>
              <a:t>SA&amp;PS</a:t>
            </a:r>
            <a:br>
              <a:rPr lang="en-GB" sz="1600" dirty="0">
                <a:cs typeface="Calibri Light" panose="020F0302020204030204" pitchFamily="34" charset="0"/>
              </a:rPr>
            </a:br>
            <a:r>
              <a:rPr lang="en-GB" sz="1600" b="1" u="sng" dirty="0">
                <a:cs typeface="Calibri Light" panose="020F0302020204030204" pitchFamily="34" charset="0"/>
              </a:rPr>
              <a:t>Participants</a:t>
            </a:r>
            <a:br>
              <a:rPr lang="en-GB" sz="1600" dirty="0">
                <a:cs typeface="Calibri Light" panose="020F0302020204030204" pitchFamily="34" charset="0"/>
              </a:rPr>
            </a:br>
            <a:r>
              <a:rPr lang="en-GB" sz="1600" dirty="0">
                <a:cs typeface="Calibri Light" panose="020F0302020204030204" pitchFamily="34" charset="0"/>
              </a:rPr>
              <a:t>55 participants (victims) between the ages of three and five that had been involved a minimum of one account of sexual abuse and had already been questioned regarding the event through the National Institute of Child Health and Human Development (NICHD). </a:t>
            </a:r>
            <a:br>
              <a:rPr lang="en-GB" sz="1600" dirty="0">
                <a:cs typeface="Calibri Light" panose="020F0302020204030204" pitchFamily="34" charset="0"/>
              </a:rPr>
            </a:br>
            <a:r>
              <a:rPr lang="en-GB" sz="1600" b="1" u="sng" dirty="0">
                <a:cs typeface="Calibri Light" panose="020F0302020204030204" pitchFamily="34" charset="0"/>
              </a:rPr>
              <a:t>Design</a:t>
            </a:r>
            <a:br>
              <a:rPr lang="en-GB" sz="1600" b="1" u="sng" dirty="0">
                <a:cs typeface="Calibri Light" panose="020F0302020204030204" pitchFamily="34" charset="0"/>
              </a:rPr>
            </a:br>
            <a:r>
              <a:rPr lang="en-GB" sz="1600" dirty="0">
                <a:cs typeface="Calibri Light" panose="020F0302020204030204" pitchFamily="34" charset="0"/>
              </a:rPr>
              <a:t>The model included 65% girls and 35% boys, the number of abuse ranged between 53% of victims declaring only one account, 43% declaring more than once and 4% did not present a substantial amount of information to determine the number of accounts. Then, depending on the relation between the offender and the victim 44% of children said their abuser was immediate family and 56% said their abuser was extended family/acquaintance or other.</a:t>
            </a:r>
            <a:br>
              <a:rPr lang="en-GB" sz="1600" dirty="0">
                <a:cs typeface="Calibri Light" panose="020F0302020204030204" pitchFamily="34" charset="0"/>
              </a:rPr>
            </a:br>
            <a:r>
              <a:rPr lang="en-GB" sz="1600" b="1" u="sng" dirty="0">
                <a:cs typeface="Calibri Light" panose="020F0302020204030204" pitchFamily="34" charset="0"/>
              </a:rPr>
              <a:t>Materials</a:t>
            </a:r>
          </a:p>
          <a:p>
            <a:r>
              <a:rPr lang="en-GB" sz="1600" dirty="0">
                <a:cs typeface="Calibri Light" panose="020F0302020204030204" pitchFamily="34" charset="0"/>
              </a:rPr>
              <a:t>The interviews were handled by police officers who had access to the interview recordings with the consent of the victims parents, as the interviews were written out to protect the identity of the child students were able to participate in the research by managing the data collected.</a:t>
            </a:r>
          </a:p>
          <a:p>
            <a:r>
              <a:rPr lang="en-GB" sz="1600" b="1" u="sng" dirty="0">
                <a:cs typeface="Calibri Light" panose="020F0302020204030204" pitchFamily="34" charset="0"/>
              </a:rPr>
              <a:t>Procedure</a:t>
            </a:r>
          </a:p>
          <a:p>
            <a:r>
              <a:rPr lang="en-GB" sz="1600" dirty="0">
                <a:cs typeface="Calibri Light" panose="020F0302020204030204" pitchFamily="34" charset="0"/>
              </a:rPr>
              <a:t>The aim of the study was to analyse the data collected from the transcripts of the victims and separate them into groups based on the type of question, the amount of detail provided and the ages of the children.</a:t>
            </a:r>
          </a:p>
          <a:p>
            <a:endParaRPr lang="en-GB" sz="1600" dirty="0">
              <a:cs typeface="Calibri Light" panose="020F0302020204030204" pitchFamily="34" charset="0"/>
            </a:endParaRPr>
          </a:p>
          <a:p>
            <a:r>
              <a:rPr lang="en-GB" sz="1600" u="sng" dirty="0">
                <a:cs typeface="Calibri Light" panose="020F0302020204030204" pitchFamily="34" charset="0"/>
              </a:rPr>
              <a:t>TERICFSSA</a:t>
            </a:r>
          </a:p>
          <a:p>
            <a:r>
              <a:rPr lang="en-GB" sz="1600" b="1" u="sng" dirty="0">
                <a:cs typeface="Calibri Light" panose="020F0302020204030204" pitchFamily="34" charset="0"/>
              </a:rPr>
              <a:t>Participants</a:t>
            </a:r>
          </a:p>
          <a:p>
            <a:r>
              <a:rPr lang="en-GB" sz="1600" dirty="0">
                <a:cs typeface="Calibri Light" panose="020F0302020204030204" pitchFamily="34" charset="0"/>
              </a:rPr>
              <a:t>40 participants (victims) between the ages of six to thirteen were interviewed regarding their personal sexual abuse. </a:t>
            </a:r>
            <a:br>
              <a:rPr lang="en-GB" sz="1600" dirty="0">
                <a:cs typeface="Calibri Light" panose="020F0302020204030204" pitchFamily="34" charset="0"/>
              </a:rPr>
            </a:br>
            <a:r>
              <a:rPr lang="en-GB" sz="1600" b="1" u="sng" dirty="0">
                <a:cs typeface="Calibri Light" panose="020F0302020204030204" pitchFamily="34" charset="0"/>
              </a:rPr>
              <a:t>Design</a:t>
            </a:r>
          </a:p>
          <a:p>
            <a:r>
              <a:rPr lang="en-GB" sz="1600" dirty="0">
                <a:cs typeface="Calibri Light" panose="020F0302020204030204" pitchFamily="34" charset="0"/>
              </a:rPr>
              <a:t>The criteria for participation in this study was for a single event to have occurred with a suspect outside of the family. The children interviewed were referred to the Child Investigation Unit (CIU) during the process of data collection. The two interviews per child were performed by the same investigator and permission was granted to carry out this study by the Ministry of Labour and Welfare in Israel. However, the study must abide by strict instructions to respect the privacy of the participants.</a:t>
            </a:r>
            <a:br>
              <a:rPr lang="en-GB" sz="1600" dirty="0">
                <a:cs typeface="Calibri Light" panose="020F0302020204030204" pitchFamily="34" charset="0"/>
              </a:rPr>
            </a:br>
            <a:r>
              <a:rPr lang="en-GB" sz="1600" b="1" u="sng" dirty="0">
                <a:cs typeface="Calibri Light" panose="020F0302020204030204" pitchFamily="34" charset="0"/>
              </a:rPr>
              <a:t>Materials</a:t>
            </a:r>
          </a:p>
          <a:p>
            <a:r>
              <a:rPr lang="en-GB" sz="1600" dirty="0">
                <a:cs typeface="Calibri Light" panose="020F0302020204030204" pitchFamily="34" charset="0"/>
              </a:rPr>
              <a:t>The interview involved recording audio which were reproduced as a transcript to be analysed for accurate responses and to ensure the interview itself was completely finished. The data was also separated into categories depending on the question type.</a:t>
            </a:r>
          </a:p>
          <a:p>
            <a:r>
              <a:rPr lang="en-GB" sz="1600" b="1" u="sng" dirty="0">
                <a:cs typeface="Calibri Light" panose="020F0302020204030204" pitchFamily="34" charset="0"/>
              </a:rPr>
              <a:t>Procedure</a:t>
            </a:r>
          </a:p>
          <a:p>
            <a:r>
              <a:rPr lang="en-GB" sz="1600" dirty="0">
                <a:cs typeface="Calibri Light" panose="020F0302020204030204" pitchFamily="34" charset="0"/>
              </a:rPr>
              <a:t>Style of questions asked by the interviewer to fluence the answers and details of the participants. Also the first NICHD protocol must be followed as it covers all aspects of the interviewing process from the introduction phase allowing the child to understand what is expected of them, the rapport-building phase creating a relaxing environment for the participant, the transitional phase where the questions are carefully scripted to prompt particular details and the free recall phase where the child can independently volunteer information spontaneously from memory.</a:t>
            </a:r>
          </a:p>
          <a:p>
            <a:endParaRPr lang="en-GB" sz="1600" b="1" u="sng" dirty="0">
              <a:latin typeface="Calibri Light" panose="020F0302020204030204" pitchFamily="34" charset="0"/>
              <a:cs typeface="Calibri Light" panose="020F0302020204030204" pitchFamily="34" charset="0"/>
            </a:endParaRPr>
          </a:p>
          <a:p>
            <a:endParaRPr lang="en-GB" sz="1600" b="1" u="sng" dirty="0">
              <a:latin typeface="Calibri Light" panose="020F0302020204030204" pitchFamily="34" charset="0"/>
              <a:cs typeface="Calibri Light" panose="020F0302020204030204" pitchFamily="34" charset="0"/>
            </a:endParaRPr>
          </a:p>
          <a:p>
            <a:endParaRPr lang="en-GB" dirty="0"/>
          </a:p>
        </p:txBody>
      </p:sp>
      <p:graphicFrame>
        <p:nvGraphicFramePr>
          <p:cNvPr id="31" name="Chart 30"/>
          <p:cNvGraphicFramePr/>
          <p:nvPr>
            <p:extLst>
              <p:ext uri="{D42A27DB-BD31-4B8C-83A1-F6EECF244321}">
                <p14:modId xmlns:p14="http://schemas.microsoft.com/office/powerpoint/2010/main" val="4287863019"/>
              </p:ext>
            </p:extLst>
          </p:nvPr>
        </p:nvGraphicFramePr>
        <p:xfrm>
          <a:off x="30145229" y="12573051"/>
          <a:ext cx="5907992" cy="5797194"/>
        </p:xfrm>
        <a:graphic>
          <a:graphicData uri="http://schemas.openxmlformats.org/drawingml/2006/chart">
            <c:chart xmlns:c="http://schemas.openxmlformats.org/drawingml/2006/chart" xmlns:r="http://schemas.openxmlformats.org/officeDocument/2006/relationships" r:id="rId14"/>
          </a:graphicData>
        </a:graphic>
      </p:graphicFrame>
      <p:pic>
        <p:nvPicPr>
          <p:cNvPr id="6" name="Picture 5">
            <a:extLst>
              <a:ext uri="{FF2B5EF4-FFF2-40B4-BE49-F238E27FC236}">
                <a16:creationId xmlns:a16="http://schemas.microsoft.com/office/drawing/2014/main" id="{7255772F-ECD9-4EF1-B46D-5F3778E57650}"/>
              </a:ext>
            </a:extLst>
          </p:cNvPr>
          <p:cNvPicPr>
            <a:picLocks noChangeAspect="1"/>
          </p:cNvPicPr>
          <p:nvPr/>
        </p:nvPicPr>
        <p:blipFill>
          <a:blip r:embed="rId15"/>
          <a:stretch>
            <a:fillRect/>
          </a:stretch>
        </p:blipFill>
        <p:spPr>
          <a:xfrm>
            <a:off x="22771440" y="22347589"/>
            <a:ext cx="2506133" cy="2167340"/>
          </a:xfrm>
          <a:prstGeom prst="rect">
            <a:avLst/>
          </a:prstGeom>
        </p:spPr>
      </p:pic>
      <p:sp>
        <p:nvSpPr>
          <p:cNvPr id="2" name="TextBox 1"/>
          <p:cNvSpPr txBox="1"/>
          <p:nvPr/>
        </p:nvSpPr>
        <p:spPr>
          <a:xfrm>
            <a:off x="3178629" y="7252888"/>
            <a:ext cx="38034686" cy="1200329"/>
          </a:xfrm>
          <a:prstGeom prst="rect">
            <a:avLst/>
          </a:prstGeom>
          <a:noFill/>
        </p:spPr>
        <p:txBody>
          <a:bodyPr wrap="square" rtlCol="0">
            <a:spAutoFit/>
          </a:bodyPr>
          <a:lstStyle/>
          <a:p>
            <a:r>
              <a:rPr lang="en-GB" sz="2400" dirty="0">
                <a:solidFill>
                  <a:schemeClr val="bg1"/>
                </a:solidFill>
              </a:rPr>
              <a:t>This poster is a demonstration of forensic psychology in practice from articles regarding child sexual abuse victims and how their interviews will effect their testimony. It will discuss two studies based on the differences between their approaches to interviewing children and the types of questions asked by the interviewer along with the answers provided by the child, as well as how many new and previous details. The poster will also include a brief description of what forensic psychology is and why research within this field is important in the real-world today. </a:t>
            </a:r>
          </a:p>
        </p:txBody>
      </p:sp>
    </p:spTree>
    <p:extLst>
      <p:ext uri="{BB962C8B-B14F-4D97-AF65-F5344CB8AC3E}">
        <p14:creationId xmlns:p14="http://schemas.microsoft.com/office/powerpoint/2010/main" val="93119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25" name="Picture Placeholder 24"/>
          <p:cNvSpPr>
            <a:spLocks noGrp="1"/>
          </p:cNvSpPr>
          <p:nvPr>
            <p:ph type="pic" sz="quarter" idx="43"/>
          </p:nvPr>
        </p:nvSpPr>
        <p:spPr/>
      </p:sp>
      <p:sp>
        <p:nvSpPr>
          <p:cNvPr id="27" name="Rectangle 26"/>
          <p:cNvSpPr/>
          <p:nvPr/>
        </p:nvSpPr>
        <p:spPr>
          <a:xfrm>
            <a:off x="1" y="0"/>
            <a:ext cx="43891200" cy="3842445"/>
          </a:xfrm>
          <a:prstGeom prst="rect">
            <a:avLst/>
          </a:prstGeom>
          <a:solidFill>
            <a:srgbClr val="660066"/>
          </a:solidFill>
          <a:ln>
            <a:solidFill>
              <a:srgbClr val="6600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a:off x="3126921" y="10851696"/>
            <a:ext cx="30665058" cy="13665279"/>
          </a:xfrm>
          <a:prstGeom prst="rect">
            <a:avLst/>
          </a:prstGeom>
          <a:noFill/>
        </p:spPr>
        <p:txBody>
          <a:bodyPr wrap="square" rtlCol="0">
            <a:spAutoFit/>
          </a:bodyPr>
          <a:lstStyle/>
          <a:p>
            <a:r>
              <a:rPr lang="en-GB" sz="4000" dirty="0"/>
              <a:t>Florida National University. (2014, November 19). Retrieved from </a:t>
            </a:r>
            <a:r>
              <a:rPr lang="en-GB" sz="4000" dirty="0">
                <a:hlinkClick r:id="rId2"/>
              </a:rPr>
              <a:t>https://www.fnu.edu/role-forensic-psychology-criminal-justice/</a:t>
            </a:r>
            <a:endParaRPr lang="en-GB" sz="4000" dirty="0"/>
          </a:p>
          <a:p>
            <a:endParaRPr lang="en-GB" sz="4000" dirty="0"/>
          </a:p>
          <a:p>
            <a:r>
              <a:rPr lang="en-GB" sz="4000" dirty="0" err="1"/>
              <a:t>Hershkowitz</a:t>
            </a:r>
            <a:r>
              <a:rPr lang="en-GB" sz="4000" dirty="0"/>
              <a:t>, I. </a:t>
            </a:r>
            <a:r>
              <a:rPr lang="en-GB" sz="4000" dirty="0" err="1"/>
              <a:t>Terner</a:t>
            </a:r>
            <a:r>
              <a:rPr lang="en-GB" sz="4000" dirty="0"/>
              <a:t>, A. (2006). The Effects of Repeated Interviewing on </a:t>
            </a:r>
            <a:r>
              <a:rPr lang="en-GB" sz="4000" dirty="0" err="1"/>
              <a:t>Childrens</a:t>
            </a:r>
            <a:r>
              <a:rPr lang="en-GB" sz="4000" dirty="0"/>
              <a:t> Forensic Statements of Sexual Abuse. </a:t>
            </a:r>
            <a:r>
              <a:rPr lang="en-GB" sz="4000" i="1" dirty="0"/>
              <a:t>Wiley </a:t>
            </a:r>
            <a:r>
              <a:rPr lang="en-GB" sz="4000" i="1" dirty="0" err="1"/>
              <a:t>InterScience</a:t>
            </a:r>
            <a:r>
              <a:rPr lang="en-GB" sz="4000" i="1" dirty="0"/>
              <a:t>. </a:t>
            </a:r>
            <a:r>
              <a:rPr lang="en-GB" sz="4000" dirty="0"/>
              <a:t>Retrieved from </a:t>
            </a:r>
            <a:r>
              <a:rPr lang="en-GB" sz="4000" dirty="0">
                <a:hlinkClick r:id="rId3"/>
              </a:rPr>
              <a:t>http://www.nationalcac.org/wp-content/uploads/2017/05/The-Effects-of-Repeated-Interviewing-on-childrens-Forensic-Statements-of-SA.pdf</a:t>
            </a:r>
            <a:endParaRPr lang="en-GB" sz="4000" dirty="0"/>
          </a:p>
          <a:p>
            <a:endParaRPr lang="en-GB" sz="4000" dirty="0"/>
          </a:p>
          <a:p>
            <a:r>
              <a:rPr lang="en-GB" sz="4000" dirty="0"/>
              <a:t>Luther. K, Snook. B, Barron. T, Lamb. M. (2014). Child Interviewing Practices in Canada: A Box Score from Field Observations. </a:t>
            </a:r>
            <a:r>
              <a:rPr lang="en-GB" sz="4000" i="1" dirty="0"/>
              <a:t>Springer Link, 30</a:t>
            </a:r>
            <a:r>
              <a:rPr lang="en-GB" sz="4000" dirty="0"/>
              <a:t>(3). Retrieved from </a:t>
            </a:r>
            <a:r>
              <a:rPr lang="en-GB" sz="4000" dirty="0">
                <a:hlinkClick r:id="rId4"/>
              </a:rPr>
              <a:t>https://link.springer.com/article/10.1007%2Fs11896-014-9149-y</a:t>
            </a:r>
            <a:endParaRPr lang="en-GB" sz="4000" dirty="0"/>
          </a:p>
          <a:p>
            <a:endParaRPr lang="en-GB" sz="4000" dirty="0"/>
          </a:p>
          <a:p>
            <a:r>
              <a:rPr lang="en-GB" sz="4000" dirty="0"/>
              <a:t>National Careers Service. (2017). Forensic psychologist. Retrieved from </a:t>
            </a:r>
            <a:r>
              <a:rPr lang="en-GB" sz="4000" dirty="0">
                <a:hlinkClick r:id="rId5"/>
              </a:rPr>
              <a:t>https://nationalcareersservice.direct.gov.uk/job-profiles/forensic-psychologist</a:t>
            </a:r>
            <a:endParaRPr lang="en-GB" sz="4000" dirty="0"/>
          </a:p>
          <a:p>
            <a:endParaRPr lang="en-GB" sz="4000" dirty="0"/>
          </a:p>
          <a:p>
            <a:r>
              <a:rPr lang="en-GB" sz="4000" dirty="0"/>
              <a:t>NHS Health Education England. (n.d.). Forensic psychologist. Retrieved from </a:t>
            </a:r>
            <a:r>
              <a:rPr lang="en-GB" sz="4000" dirty="0">
                <a:hlinkClick r:id="rId6"/>
              </a:rPr>
              <a:t>https://www.healthcareers.nhs.uk/explore-roles/psychological-therapies/roles/forensic-psychologist</a:t>
            </a:r>
            <a:endParaRPr lang="en-GB" sz="4000" dirty="0"/>
          </a:p>
          <a:p>
            <a:endParaRPr lang="en-GB" sz="4000" dirty="0"/>
          </a:p>
          <a:p>
            <a:r>
              <a:rPr lang="en-GB" sz="4000" dirty="0" err="1"/>
              <a:t>Quas</a:t>
            </a:r>
            <a:r>
              <a:rPr lang="en-GB" sz="4000" dirty="0"/>
              <a:t>, A J. Goodman, S G. </a:t>
            </a:r>
            <a:r>
              <a:rPr lang="en-GB" sz="4000" dirty="0" err="1"/>
              <a:t>Ghetti</a:t>
            </a:r>
            <a:r>
              <a:rPr lang="en-GB" sz="4000" dirty="0"/>
              <a:t>, S. Redlich, D A. (2000). Questioning the Child Witness. </a:t>
            </a:r>
            <a:r>
              <a:rPr lang="en-GB" sz="4000" i="1" dirty="0"/>
              <a:t>Sage journals, 1</a:t>
            </a:r>
            <a:r>
              <a:rPr lang="en-GB" sz="4000" dirty="0"/>
              <a:t>(3). Retrieved from </a:t>
            </a:r>
            <a:r>
              <a:rPr lang="en-GB" sz="4000" dirty="0">
                <a:hlinkClick r:id="rId7"/>
              </a:rPr>
              <a:t>http://journals.sagepub.com/doi/pdf/10.1177/1524838000001003002</a:t>
            </a:r>
            <a:endParaRPr lang="en-GB" sz="4000" dirty="0"/>
          </a:p>
          <a:p>
            <a:endParaRPr lang="en-GB" sz="5400" dirty="0"/>
          </a:p>
          <a:p>
            <a:endParaRPr lang="en-GB" sz="5400" dirty="0"/>
          </a:p>
          <a:p>
            <a:endParaRPr lang="en-GB" dirty="0"/>
          </a:p>
          <a:p>
            <a:endParaRPr lang="en-GB" dirty="0"/>
          </a:p>
          <a:p>
            <a:endParaRPr lang="en-GB" dirty="0"/>
          </a:p>
        </p:txBody>
      </p:sp>
    </p:spTree>
    <p:extLst>
      <p:ext uri="{BB962C8B-B14F-4D97-AF65-F5344CB8AC3E}">
        <p14:creationId xmlns:p14="http://schemas.microsoft.com/office/powerpoint/2010/main" val="2280260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99B7E175-EA31-4EB5-9BCC-A945A81036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 Boardroom</Template>
  <TotalTime>0</TotalTime>
  <Words>984</Words>
  <Application>Microsoft Office PowerPoint</Application>
  <PresentationFormat>Custom</PresentationFormat>
  <Paragraphs>61</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Calibri Light</vt:lpstr>
      <vt:lpstr>Century Gothic</vt:lpstr>
      <vt:lpstr>Times New Roman</vt:lpstr>
      <vt:lpstr>Wingdings 3</vt:lpstr>
      <vt:lpstr>Ion Boardroom</vt:lpstr>
      <vt:lpstr>The Effects of Forensic Interviews Regarding Child Victims of Sexual Abuse</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2018-02-16T13:08:58Z</dcterms:created>
  <dcterms:modified xsi:type="dcterms:W3CDTF">2018-03-09T18:54:25Z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TC040013439991</vt:lpwstr>
  </property>
</Properties>
</file>