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87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8F87D-EA39-9407-BFB4-57D78C3170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9BE914-689F-C31E-4C34-87A233CB04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B5F96B-0808-A0CC-B37F-DDFAFDE76141}"/>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5" name="Footer Placeholder 4">
            <a:extLst>
              <a:ext uri="{FF2B5EF4-FFF2-40B4-BE49-F238E27FC236}">
                <a16:creationId xmlns:a16="http://schemas.microsoft.com/office/drawing/2014/main" id="{00F7073C-76E2-067D-EE8D-41FD219150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74D4F-16C5-4C3F-42B2-4B0EE794AC3B}"/>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3448452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1208E-8718-E91F-C829-B38A628CA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577EC5-1950-4704-172B-D6C10FB4E7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28E2-3A6A-1D01-4257-74F48C20D49B}"/>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5" name="Footer Placeholder 4">
            <a:extLst>
              <a:ext uri="{FF2B5EF4-FFF2-40B4-BE49-F238E27FC236}">
                <a16:creationId xmlns:a16="http://schemas.microsoft.com/office/drawing/2014/main" id="{9CAB029D-9BFF-9ECC-DBF6-5DCE5C9EEC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7AF0B8-1009-0AC7-5623-BA51D9852D01}"/>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13739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AC6E-C54C-290D-8300-68CC41DD01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181765-7271-84A2-59CC-81CF01CDB2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2B16BE-C460-7B84-2830-ABE4A92CE2B2}"/>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5" name="Footer Placeholder 4">
            <a:extLst>
              <a:ext uri="{FF2B5EF4-FFF2-40B4-BE49-F238E27FC236}">
                <a16:creationId xmlns:a16="http://schemas.microsoft.com/office/drawing/2014/main" id="{8359756B-0DBB-86EB-4C49-2CC559A782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D50E7-4E9E-3700-DB0F-6154BC32B59E}"/>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3326050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55212-64ED-60C9-94BD-B0587152BC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83A851-9401-F3FF-2BE1-8FE99DBEE4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3EE150-6A9A-B77E-A1A8-0EC3D4738E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EDFF43-FB5F-986E-7D72-D9F5BA8CAD03}"/>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6" name="Footer Placeholder 5">
            <a:extLst>
              <a:ext uri="{FF2B5EF4-FFF2-40B4-BE49-F238E27FC236}">
                <a16:creationId xmlns:a16="http://schemas.microsoft.com/office/drawing/2014/main" id="{BDED4A5F-82BE-B645-3817-256DDA3897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94728C-D9ED-0775-7238-3016594879B8}"/>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1144648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9ABD-1D06-5E8B-2E42-D30289800E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868A6E-C083-7ED9-48C3-9B2B466DEE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59F86C-391D-2ACF-0CB2-83BBF94FC4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E7CAAE-4F9B-7E2F-BB3E-2BCBB45F8D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E93B51-E03F-52CD-43EE-4EA362588E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997174-A9DB-CBD3-59DD-E9B3E197A6CA}"/>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8" name="Footer Placeholder 7">
            <a:extLst>
              <a:ext uri="{FF2B5EF4-FFF2-40B4-BE49-F238E27FC236}">
                <a16:creationId xmlns:a16="http://schemas.microsoft.com/office/drawing/2014/main" id="{F73609C7-680A-584E-A6B5-D1C5310C51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5813D9-5F45-F7FA-3085-843ACAEDDD17}"/>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149700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CF90A-1E89-FF2E-ADD7-D42809C306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DF795C-3CED-C144-C66B-82D8B1375728}"/>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4" name="Footer Placeholder 3">
            <a:extLst>
              <a:ext uri="{FF2B5EF4-FFF2-40B4-BE49-F238E27FC236}">
                <a16:creationId xmlns:a16="http://schemas.microsoft.com/office/drawing/2014/main" id="{7EEFDCC3-D60A-035E-5B6F-6CD04608EB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FAC2B0-F351-8FAD-12F6-47EAB207CECF}"/>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4106556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6BC9B-DEB1-1487-B730-117830264319}"/>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3" name="Footer Placeholder 2">
            <a:extLst>
              <a:ext uri="{FF2B5EF4-FFF2-40B4-BE49-F238E27FC236}">
                <a16:creationId xmlns:a16="http://schemas.microsoft.com/office/drawing/2014/main" id="{DFEC8B32-FBC4-E049-69A1-398A986969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35127C-AA07-2591-6CD0-5E4DED4C8487}"/>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3812651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301B-E547-0356-24FB-8DAA092C5F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42A2F1-6696-1A12-0B76-964305BA05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A9DBAA-F287-F593-2D12-D59550B98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58BCFE-1D0D-7795-24C5-2C532E64EC71}"/>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6" name="Footer Placeholder 5">
            <a:extLst>
              <a:ext uri="{FF2B5EF4-FFF2-40B4-BE49-F238E27FC236}">
                <a16:creationId xmlns:a16="http://schemas.microsoft.com/office/drawing/2014/main" id="{FDDAFF86-2A9E-B1E6-40CB-1D34ADACD0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F9C7-2F34-42EE-57FC-E283EA1858A5}"/>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3615500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2134-F1EE-55D8-FD4B-831886A6F9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26081-5FA6-A9A1-1D6C-56A9DA6C6B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865839-7E17-6F90-EC81-EE6A3306D1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28B9B3-E796-E9A2-18E5-33492198685D}"/>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6" name="Footer Placeholder 5">
            <a:extLst>
              <a:ext uri="{FF2B5EF4-FFF2-40B4-BE49-F238E27FC236}">
                <a16:creationId xmlns:a16="http://schemas.microsoft.com/office/drawing/2014/main" id="{DE6EC6F0-29F1-6F54-70F1-5CF05590CA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5AD28B-CBFD-3584-5D93-FB498345E717}"/>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2779882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B8EC6-815E-21F7-CAB5-640D2C39F3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DBF5F0-995E-D142-FDEE-BAF016C9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B79792-249B-AAB1-B370-7E2887A4FCC8}"/>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5" name="Footer Placeholder 4">
            <a:extLst>
              <a:ext uri="{FF2B5EF4-FFF2-40B4-BE49-F238E27FC236}">
                <a16:creationId xmlns:a16="http://schemas.microsoft.com/office/drawing/2014/main" id="{B6EA901D-6780-6634-D1C8-F6021C23A9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A027CE-5766-0E15-6929-63B481D7E4CE}"/>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3363576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2D0147-E534-9820-989B-74E0EC839D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769F2-E422-110C-A06C-B6732690C4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E140A1-7DEE-B1BC-05E0-5F45BBE8904E}"/>
              </a:ext>
            </a:extLst>
          </p:cNvPr>
          <p:cNvSpPr>
            <a:spLocks noGrp="1"/>
          </p:cNvSpPr>
          <p:nvPr>
            <p:ph type="dt" sz="half" idx="10"/>
          </p:nvPr>
        </p:nvSpPr>
        <p:spPr/>
        <p:txBody>
          <a:bodyPr/>
          <a:lstStyle/>
          <a:p>
            <a:fld id="{CA39616A-287B-489B-B8F2-470293BA3A34}" type="datetimeFigureOut">
              <a:rPr lang="en-GB" smtClean="0"/>
              <a:t>07/12/2023</a:t>
            </a:fld>
            <a:endParaRPr lang="en-GB"/>
          </a:p>
        </p:txBody>
      </p:sp>
      <p:sp>
        <p:nvSpPr>
          <p:cNvPr id="5" name="Footer Placeholder 4">
            <a:extLst>
              <a:ext uri="{FF2B5EF4-FFF2-40B4-BE49-F238E27FC236}">
                <a16:creationId xmlns:a16="http://schemas.microsoft.com/office/drawing/2014/main" id="{B95E6BEF-B6DF-553E-BDDB-1D4B9E00A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0A778-375A-437D-3BD2-1FC2E28C069C}"/>
              </a:ext>
            </a:extLst>
          </p:cNvPr>
          <p:cNvSpPr>
            <a:spLocks noGrp="1"/>
          </p:cNvSpPr>
          <p:nvPr>
            <p:ph type="sldNum" sz="quarter" idx="12"/>
          </p:nvPr>
        </p:nvSpPr>
        <p:spPr/>
        <p:txBody>
          <a:bodyPr/>
          <a:lstStyle/>
          <a:p>
            <a:fld id="{F0889D7D-B9D4-4E8F-A2BE-8E1B4754EC3A}" type="slidenum">
              <a:rPr lang="en-GB" smtClean="0"/>
              <a:t>‹#›</a:t>
            </a:fld>
            <a:endParaRPr lang="en-GB"/>
          </a:p>
        </p:txBody>
      </p:sp>
    </p:spTree>
    <p:extLst>
      <p:ext uri="{BB962C8B-B14F-4D97-AF65-F5344CB8AC3E}">
        <p14:creationId xmlns:p14="http://schemas.microsoft.com/office/powerpoint/2010/main" val="567622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6E11AF-01A2-268E-B18E-D79CDD6167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E7EF5-4737-F091-6D83-B339626DB5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990628-20D6-0CD7-2BCA-24E0BAC3DC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39616A-287B-489B-B8F2-470293BA3A34}" type="datetimeFigureOut">
              <a:rPr lang="en-GB" smtClean="0"/>
              <a:t>07/12/2023</a:t>
            </a:fld>
            <a:endParaRPr lang="en-GB"/>
          </a:p>
        </p:txBody>
      </p:sp>
      <p:sp>
        <p:nvSpPr>
          <p:cNvPr id="5" name="Footer Placeholder 4">
            <a:extLst>
              <a:ext uri="{FF2B5EF4-FFF2-40B4-BE49-F238E27FC236}">
                <a16:creationId xmlns:a16="http://schemas.microsoft.com/office/drawing/2014/main" id="{402324B8-5536-6EC4-D761-7FCAB5F370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990B340-628B-E384-D307-F39CEDDFD4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889D7D-B9D4-4E8F-A2BE-8E1B4754EC3A}" type="slidenum">
              <a:rPr lang="en-GB" smtClean="0"/>
              <a:t>‹#›</a:t>
            </a:fld>
            <a:endParaRPr lang="en-GB"/>
          </a:p>
        </p:txBody>
      </p:sp>
    </p:spTree>
    <p:extLst>
      <p:ext uri="{BB962C8B-B14F-4D97-AF65-F5344CB8AC3E}">
        <p14:creationId xmlns:p14="http://schemas.microsoft.com/office/powerpoint/2010/main" val="700314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uilding with lights on the windows&#10;&#10;Description automatically generated">
            <a:extLst>
              <a:ext uri="{FF2B5EF4-FFF2-40B4-BE49-F238E27FC236}">
                <a16:creationId xmlns:a16="http://schemas.microsoft.com/office/drawing/2014/main" id="{35AFCDC3-4191-DA0C-FDDB-8EED08FB6B8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20516" b="4484"/>
          <a:stretch/>
        </p:blipFill>
        <p:spPr>
          <a:xfrm>
            <a:off x="20" y="10"/>
            <a:ext cx="12191981" cy="6857990"/>
          </a:xfrm>
          <a:prstGeom prst="rect">
            <a:avLst/>
          </a:prstGeom>
        </p:spPr>
      </p:pic>
      <p:sp>
        <p:nvSpPr>
          <p:cNvPr id="2" name="Title 1">
            <a:extLst>
              <a:ext uri="{FF2B5EF4-FFF2-40B4-BE49-F238E27FC236}">
                <a16:creationId xmlns:a16="http://schemas.microsoft.com/office/drawing/2014/main" id="{31AED302-9000-0C4A-09F8-A2FDF9B605F7}"/>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ln w="22225">
                  <a:solidFill>
                    <a:srgbClr val="FFFFFF"/>
                  </a:solidFill>
                </a:ln>
                <a:solidFill>
                  <a:schemeClr val="bg1"/>
                </a:solidFill>
              </a:rPr>
              <a:t>TRUFFLE- Restaurant Review</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CD5A46D-4EBC-2573-D27A-295AC4E4145A}"/>
              </a:ext>
            </a:extLst>
          </p:cNvPr>
          <p:cNvSpPr>
            <a:spLocks noGrp="1"/>
          </p:cNvSpPr>
          <p:nvPr>
            <p:ph type="subTitle" idx="1"/>
          </p:nvPr>
        </p:nvSpPr>
        <p:spPr>
          <a:xfrm>
            <a:off x="841248" y="3502152"/>
            <a:ext cx="10506456" cy="2670048"/>
          </a:xfrm>
        </p:spPr>
        <p:txBody>
          <a:bodyPr vert="horz" lIns="91440" tIns="45720" rIns="91440" bIns="45720" rtlCol="0">
            <a:normAutofit/>
          </a:bodyPr>
          <a:lstStyle/>
          <a:p>
            <a:pPr algn="l">
              <a:spcAft>
                <a:spcPts val="800"/>
              </a:spcAft>
            </a:pPr>
            <a:r>
              <a:rPr lang="en-US" sz="2000" dirty="0">
                <a:solidFill>
                  <a:schemeClr val="bg1"/>
                </a:solidFill>
                <a:effectLst/>
              </a:rPr>
              <a:t>Student Name: Constantin </a:t>
            </a:r>
            <a:r>
              <a:rPr lang="en-US" sz="2000" dirty="0" err="1">
                <a:solidFill>
                  <a:schemeClr val="bg1"/>
                </a:solidFill>
                <a:effectLst/>
              </a:rPr>
              <a:t>Acatrinei</a:t>
            </a:r>
            <a:r>
              <a:rPr lang="en-US" sz="2000" dirty="0">
                <a:solidFill>
                  <a:schemeClr val="bg1"/>
                </a:solidFill>
                <a:effectLst/>
              </a:rPr>
              <a:t> (1816245)</a:t>
            </a:r>
            <a:br>
              <a:rPr lang="en-US" sz="2000" dirty="0">
                <a:solidFill>
                  <a:schemeClr val="bg1"/>
                </a:solidFill>
                <a:effectLst/>
              </a:rPr>
            </a:br>
            <a:r>
              <a:rPr lang="en-US" sz="2000" dirty="0">
                <a:solidFill>
                  <a:schemeClr val="bg1"/>
                </a:solidFill>
                <a:effectLst/>
              </a:rPr>
              <a:t>Module name: Introduction to Gastronomy BMGM4001</a:t>
            </a:r>
            <a:br>
              <a:rPr lang="en-US" sz="2000" dirty="0">
                <a:solidFill>
                  <a:schemeClr val="bg1"/>
                </a:solidFill>
                <a:effectLst/>
              </a:rPr>
            </a:br>
            <a:r>
              <a:rPr lang="en-US" sz="2000" dirty="0">
                <a:solidFill>
                  <a:schemeClr val="bg1"/>
                </a:solidFill>
                <a:effectLst/>
              </a:rPr>
              <a:t>Lecturer’s Name: Ffion </a:t>
            </a:r>
            <a:r>
              <a:rPr lang="en-US" sz="2000" dirty="0" err="1">
                <a:solidFill>
                  <a:schemeClr val="bg1"/>
                </a:solidFill>
                <a:effectLst/>
              </a:rPr>
              <a:t>Cumberpatch</a:t>
            </a:r>
            <a:endParaRPr lang="en-US" sz="2000" dirty="0">
              <a:solidFill>
                <a:schemeClr val="bg1"/>
              </a:solidFill>
              <a:effectLst/>
            </a:endParaRPr>
          </a:p>
          <a:p>
            <a:pPr algn="l">
              <a:spcAft>
                <a:spcPts val="800"/>
              </a:spcAft>
            </a:pPr>
            <a:r>
              <a:rPr lang="en-US" sz="2000" dirty="0">
                <a:solidFill>
                  <a:schemeClr val="bg1"/>
                </a:solidFill>
                <a:effectLst/>
              </a:rPr>
              <a:t>Submission date: </a:t>
            </a:r>
            <a:r>
              <a:rPr lang="en-US" sz="2000" dirty="0">
                <a:solidFill>
                  <a:schemeClr val="bg1"/>
                </a:solidFill>
              </a:rPr>
              <a:t>08</a:t>
            </a:r>
            <a:r>
              <a:rPr lang="en-US" sz="2000" dirty="0">
                <a:solidFill>
                  <a:schemeClr val="bg1"/>
                </a:solidFill>
                <a:effectLst/>
              </a:rPr>
              <a:t>/12/2023</a:t>
            </a:r>
            <a:br>
              <a:rPr lang="en-US" sz="2000" dirty="0">
                <a:solidFill>
                  <a:schemeClr val="bg1"/>
                </a:solidFill>
                <a:effectLst/>
              </a:rPr>
            </a:br>
            <a:r>
              <a:rPr lang="en-US" sz="2000" dirty="0">
                <a:solidFill>
                  <a:schemeClr val="bg1"/>
                </a:solidFill>
                <a:effectLst/>
              </a:rPr>
              <a:t>Word count: 1500</a:t>
            </a:r>
          </a:p>
          <a:p>
            <a:pPr indent="-228600" algn="l">
              <a:buFont typeface="Arial" panose="020B0604020202020204" pitchFamily="34" charset="0"/>
              <a:buChar char="•"/>
            </a:pPr>
            <a:endParaRPr lang="en-US" sz="2000" dirty="0">
              <a:solidFill>
                <a:schemeClr val="bg1"/>
              </a:solidFill>
            </a:endParaRPr>
          </a:p>
        </p:txBody>
      </p:sp>
    </p:spTree>
    <p:extLst>
      <p:ext uri="{BB962C8B-B14F-4D97-AF65-F5344CB8AC3E}">
        <p14:creationId xmlns:p14="http://schemas.microsoft.com/office/powerpoint/2010/main" val="28112866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 chocolate in a cafe facing window">
            <a:extLst>
              <a:ext uri="{FF2B5EF4-FFF2-40B4-BE49-F238E27FC236}">
                <a16:creationId xmlns:a16="http://schemas.microsoft.com/office/drawing/2014/main" id="{56DB20E4-9D1E-5D2A-2573-DC44408550C0}"/>
              </a:ext>
            </a:extLst>
          </p:cNvPr>
          <p:cNvPicPr>
            <a:picLocks noChangeAspect="1"/>
          </p:cNvPicPr>
          <p:nvPr/>
        </p:nvPicPr>
        <p:blipFill rotWithShape="1">
          <a:blip r:embed="rId2"/>
          <a:srcRect l="211" t="9091" r="23078"/>
          <a:stretch/>
        </p:blipFill>
        <p:spPr>
          <a:xfrm>
            <a:off x="3522468" y="10"/>
            <a:ext cx="8669532" cy="6857990"/>
          </a:xfrm>
          <a:prstGeom prst="rect">
            <a:avLst/>
          </a:prstGeom>
        </p:spPr>
      </p:pic>
      <p:sp>
        <p:nvSpPr>
          <p:cNvPr id="44" name="Rectangle 4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68AD6F-0F98-8327-0BE6-EA32E5E872FF}"/>
              </a:ext>
            </a:extLst>
          </p:cNvPr>
          <p:cNvSpPr>
            <a:spLocks noGrp="1"/>
          </p:cNvSpPr>
          <p:nvPr>
            <p:ph type="title"/>
          </p:nvPr>
        </p:nvSpPr>
        <p:spPr>
          <a:xfrm>
            <a:off x="371094" y="1161288"/>
            <a:ext cx="3438144" cy="1124712"/>
          </a:xfrm>
        </p:spPr>
        <p:txBody>
          <a:bodyPr anchor="b">
            <a:normAutofit/>
          </a:bodyPr>
          <a:lstStyle/>
          <a:p>
            <a:r>
              <a:rPr lang="en-GB" sz="2800">
                <a:solidFill>
                  <a:schemeClr val="bg1"/>
                </a:solidFill>
              </a:rPr>
              <a:t>Introduction</a:t>
            </a:r>
          </a:p>
        </p:txBody>
      </p:sp>
      <p:sp>
        <p:nvSpPr>
          <p:cNvPr id="46" name="Rectangle 4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4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4E19914-2CB2-7D83-C17F-2D3465F2A8B8}"/>
              </a:ext>
            </a:extLst>
          </p:cNvPr>
          <p:cNvSpPr>
            <a:spLocks noGrp="1"/>
          </p:cNvSpPr>
          <p:nvPr>
            <p:ph idx="1"/>
          </p:nvPr>
        </p:nvSpPr>
        <p:spPr>
          <a:xfrm>
            <a:off x="371094" y="2718054"/>
            <a:ext cx="3438906" cy="3207258"/>
          </a:xfrm>
        </p:spPr>
        <p:txBody>
          <a:bodyPr anchor="t">
            <a:normAutofit/>
          </a:bodyPr>
          <a:lstStyle/>
          <a:p>
            <a:pPr marL="0" indent="0">
              <a:buNone/>
            </a:pPr>
            <a:r>
              <a:rPr lang="en-GB" sz="1700">
                <a:solidFill>
                  <a:schemeClr val="bg1"/>
                </a:solidFill>
                <a:effectLst/>
                <a:latin typeface="Times New Roman" panose="02020603050405020304" pitchFamily="18" charset="0"/>
                <a:ea typeface="Calibri" panose="020F0502020204030204" pitchFamily="34" charset="0"/>
              </a:rPr>
              <a:t>Truffle was founded by John Wildman on 17</a:t>
            </a:r>
            <a:r>
              <a:rPr lang="en-GB" sz="1700" baseline="30000">
                <a:solidFill>
                  <a:schemeClr val="bg1"/>
                </a:solidFill>
                <a:effectLst/>
                <a:latin typeface="Times New Roman" panose="02020603050405020304" pitchFamily="18" charset="0"/>
                <a:ea typeface="Calibri" panose="020F0502020204030204" pitchFamily="34" charset="0"/>
              </a:rPr>
              <a:t>Th</a:t>
            </a:r>
            <a:r>
              <a:rPr lang="en-GB" sz="1700">
                <a:solidFill>
                  <a:schemeClr val="bg1"/>
                </a:solidFill>
                <a:effectLst/>
                <a:latin typeface="Times New Roman" panose="02020603050405020304" pitchFamily="18" charset="0"/>
                <a:ea typeface="Calibri" panose="020F0502020204030204" pitchFamily="34" charset="0"/>
              </a:rPr>
              <a:t> November 2010.  On the 2</a:t>
            </a:r>
            <a:r>
              <a:rPr lang="en-GB" sz="1700" baseline="30000">
                <a:solidFill>
                  <a:schemeClr val="bg1"/>
                </a:solidFill>
                <a:effectLst/>
                <a:latin typeface="Times New Roman" panose="02020603050405020304" pitchFamily="18" charset="0"/>
                <a:ea typeface="Calibri" panose="020F0502020204030204" pitchFamily="34" charset="0"/>
              </a:rPr>
              <a:t>nd of</a:t>
            </a:r>
            <a:r>
              <a:rPr lang="en-GB" sz="1700">
                <a:solidFill>
                  <a:schemeClr val="bg1"/>
                </a:solidFill>
                <a:effectLst/>
                <a:latin typeface="Times New Roman" panose="02020603050405020304" pitchFamily="18" charset="0"/>
                <a:ea typeface="Calibri" panose="020F0502020204030204" pitchFamily="34" charset="0"/>
              </a:rPr>
              <a:t> March 2017 the new owners are Ms Jodie Louise Barlow-Haynes and Mr Jonathan Cox. The restaurant is still working under their management, as family business. </a:t>
            </a:r>
            <a:br>
              <a:rPr lang="en-GB" sz="1700">
                <a:solidFill>
                  <a:schemeClr val="bg1"/>
                </a:solidFill>
                <a:effectLst/>
                <a:latin typeface="Times New Roman" panose="02020603050405020304" pitchFamily="18" charset="0"/>
                <a:ea typeface="Calibri" panose="020F0502020204030204" pitchFamily="34" charset="0"/>
              </a:rPr>
            </a:br>
            <a:r>
              <a:rPr lang="en-GB" sz="1700">
                <a:solidFill>
                  <a:schemeClr val="bg1"/>
                </a:solidFill>
                <a:effectLst/>
                <a:latin typeface="Times New Roman" panose="02020603050405020304" pitchFamily="18" charset="0"/>
                <a:ea typeface="Calibri" panose="020F0502020204030204" pitchFamily="34" charset="0"/>
              </a:rPr>
              <a:t>According to Isabel Godman, in 2019 Truffle was named ‘Best Restaurant’ at that year’s Swansea Life Awards (Goodman, 2019). </a:t>
            </a:r>
            <a:endParaRPr lang="en-GB" sz="1700">
              <a:solidFill>
                <a:schemeClr val="bg1"/>
              </a:solidFill>
            </a:endParaRPr>
          </a:p>
        </p:txBody>
      </p:sp>
    </p:spTree>
    <p:extLst>
      <p:ext uri="{BB962C8B-B14F-4D97-AF65-F5344CB8AC3E}">
        <p14:creationId xmlns:p14="http://schemas.microsoft.com/office/powerpoint/2010/main" val="123587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 name="Rectangle 91">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F70BDF-8436-AC40-D456-E84C4B1C84FB}"/>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Market</a:t>
            </a:r>
          </a:p>
        </p:txBody>
      </p:sp>
      <p:pic>
        <p:nvPicPr>
          <p:cNvPr id="7" name="Picture 6" descr="A plate of food on a table">
            <a:extLst>
              <a:ext uri="{FF2B5EF4-FFF2-40B4-BE49-F238E27FC236}">
                <a16:creationId xmlns:a16="http://schemas.microsoft.com/office/drawing/2014/main" id="{C2ED6FD7-F123-5EC4-DACB-38796EB4EBCB}"/>
              </a:ext>
            </a:extLst>
          </p:cNvPr>
          <p:cNvPicPr>
            <a:picLocks noChangeAspect="1"/>
          </p:cNvPicPr>
          <p:nvPr/>
        </p:nvPicPr>
        <p:blipFill rotWithShape="1">
          <a:blip r:embed="rId2">
            <a:extLst>
              <a:ext uri="{28A0092B-C50C-407E-A947-70E740481C1C}">
                <a14:useLocalDpi xmlns:a14="http://schemas.microsoft.com/office/drawing/2010/main" val="0"/>
              </a:ext>
            </a:extLst>
          </a:blip>
          <a:srcRect t="26745" r="1" b="24661"/>
          <a:stretch/>
        </p:blipFill>
        <p:spPr>
          <a:xfrm>
            <a:off x="307840" y="1455684"/>
            <a:ext cx="3793472" cy="1843418"/>
          </a:xfrm>
          <a:prstGeom prst="rect">
            <a:avLst/>
          </a:prstGeom>
        </p:spPr>
      </p:pic>
      <p:pic>
        <p:nvPicPr>
          <p:cNvPr id="21" name="Picture 20" descr="A menu with black text&#10;&#10;Description automatically generated">
            <a:extLst>
              <a:ext uri="{FF2B5EF4-FFF2-40B4-BE49-F238E27FC236}">
                <a16:creationId xmlns:a16="http://schemas.microsoft.com/office/drawing/2014/main" id="{A681A3A2-1CB4-0425-2B69-B60A6A4AA3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4959" y="505785"/>
            <a:ext cx="3797570" cy="1642448"/>
          </a:xfrm>
          <a:prstGeom prst="rect">
            <a:avLst/>
          </a:prstGeom>
        </p:spPr>
      </p:pic>
      <p:pic>
        <p:nvPicPr>
          <p:cNvPr id="9" name="Picture 8" descr="A street with cars and buildings&#10;&#10;Description automatically generated">
            <a:extLst>
              <a:ext uri="{FF2B5EF4-FFF2-40B4-BE49-F238E27FC236}">
                <a16:creationId xmlns:a16="http://schemas.microsoft.com/office/drawing/2014/main" id="{4E8909F4-1FAD-1ED6-E6C1-B418F8BF44C4}"/>
              </a:ext>
            </a:extLst>
          </p:cNvPr>
          <p:cNvPicPr>
            <a:picLocks noChangeAspect="1"/>
          </p:cNvPicPr>
          <p:nvPr/>
        </p:nvPicPr>
        <p:blipFill rotWithShape="1">
          <a:blip r:embed="rId4">
            <a:extLst>
              <a:ext uri="{28A0092B-C50C-407E-A947-70E740481C1C}">
                <a14:useLocalDpi xmlns:a14="http://schemas.microsoft.com/office/drawing/2010/main" val="0"/>
              </a:ext>
            </a:extLst>
          </a:blip>
          <a:srcRect t="14069" r="2" b="14073"/>
          <a:stretch/>
        </p:blipFill>
        <p:spPr>
          <a:xfrm>
            <a:off x="4190180" y="2525715"/>
            <a:ext cx="3794760" cy="1806567"/>
          </a:xfrm>
          <a:prstGeom prst="rect">
            <a:avLst/>
          </a:prstGeom>
        </p:spPr>
      </p:pic>
      <p:pic>
        <p:nvPicPr>
          <p:cNvPr id="13" name="Picture 12" descr="A newspaper open on a table&#10;&#10;Description automatically generated">
            <a:extLst>
              <a:ext uri="{FF2B5EF4-FFF2-40B4-BE49-F238E27FC236}">
                <a16:creationId xmlns:a16="http://schemas.microsoft.com/office/drawing/2014/main" id="{847F4970-F242-711B-1F0C-7F6ED3B56CEF}"/>
              </a:ext>
            </a:extLst>
          </p:cNvPr>
          <p:cNvPicPr>
            <a:picLocks noChangeAspect="1"/>
          </p:cNvPicPr>
          <p:nvPr/>
        </p:nvPicPr>
        <p:blipFill rotWithShape="1">
          <a:blip r:embed="rId5">
            <a:extLst>
              <a:ext uri="{28A0092B-C50C-407E-A947-70E740481C1C}">
                <a14:useLocalDpi xmlns:a14="http://schemas.microsoft.com/office/drawing/2010/main" val="0"/>
              </a:ext>
            </a:extLst>
          </a:blip>
          <a:srcRect r="4" b="14115"/>
          <a:stretch/>
        </p:blipFill>
        <p:spPr>
          <a:xfrm>
            <a:off x="8086176" y="1154133"/>
            <a:ext cx="3797984" cy="2446521"/>
          </a:xfrm>
          <a:prstGeom prst="rect">
            <a:avLst/>
          </a:prstGeom>
        </p:spPr>
      </p:pic>
      <p:cxnSp>
        <p:nvCxnSpPr>
          <p:cNvPr id="94" name="Straight Connector 93">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5" name="Picture 24" descr="A white text on a white background&#10;&#10;Description automatically generated">
            <a:extLst>
              <a:ext uri="{FF2B5EF4-FFF2-40B4-BE49-F238E27FC236}">
                <a16:creationId xmlns:a16="http://schemas.microsoft.com/office/drawing/2014/main" id="{CB972CE9-CA9F-140A-05B8-06891169FF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7840" y="4620248"/>
            <a:ext cx="3794760" cy="1821485"/>
          </a:xfrm>
          <a:prstGeom prst="rect">
            <a:avLst/>
          </a:prstGeom>
        </p:spPr>
      </p:pic>
      <p:sp>
        <p:nvSpPr>
          <p:cNvPr id="4" name="AutoShape 2" descr="The Swansea restaurant rated top on Tripadvisor where Giles Coren says the  meatballs are 'historic' - Wales Online">
            <a:extLst>
              <a:ext uri="{FF2B5EF4-FFF2-40B4-BE49-F238E27FC236}">
                <a16:creationId xmlns:a16="http://schemas.microsoft.com/office/drawing/2014/main" id="{20EDB86D-7FA1-869B-CBB7-CEC18B410C6A}"/>
              </a:ext>
            </a:extLst>
          </p:cNvPr>
          <p:cNvSpPr>
            <a:spLocks noChangeAspect="1" noChangeArrowheads="1"/>
          </p:cNvSpPr>
          <p:nvPr/>
        </p:nvSpPr>
        <p:spPr bwMode="auto">
          <a:xfrm>
            <a:off x="5943600" y="3276600"/>
            <a:ext cx="4124960" cy="41249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The Swansea restaurant rated top on Tripadvisor where Giles Coren says the  meatballs are 'historic' - Wales Online">
            <a:extLst>
              <a:ext uri="{FF2B5EF4-FFF2-40B4-BE49-F238E27FC236}">
                <a16:creationId xmlns:a16="http://schemas.microsoft.com/office/drawing/2014/main" id="{07AC7C60-947D-C27F-7068-9A580F99AA4C}"/>
              </a:ext>
            </a:extLst>
          </p:cNvPr>
          <p:cNvSpPr>
            <a:spLocks noChangeAspect="1" noChangeArrowheads="1"/>
          </p:cNvSpPr>
          <p:nvPr/>
        </p:nvSpPr>
        <p:spPr bwMode="auto">
          <a:xfrm>
            <a:off x="3850640" y="1183640"/>
            <a:ext cx="2397760" cy="23977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834770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person standing at a table with people looking at papers&#10;&#10;Description automatically generated">
            <a:extLst>
              <a:ext uri="{FF2B5EF4-FFF2-40B4-BE49-F238E27FC236}">
                <a16:creationId xmlns:a16="http://schemas.microsoft.com/office/drawing/2014/main" id="{1BC114B6-1BFF-2490-7059-C1BF0C6AA24F}"/>
              </a:ext>
            </a:extLst>
          </p:cNvPr>
          <p:cNvPicPr>
            <a:picLocks noChangeAspect="1"/>
          </p:cNvPicPr>
          <p:nvPr/>
        </p:nvPicPr>
        <p:blipFill rotWithShape="1">
          <a:blip r:embed="rId2">
            <a:extLst>
              <a:ext uri="{28A0092B-C50C-407E-A947-70E740481C1C}">
                <a14:useLocalDpi xmlns:a14="http://schemas.microsoft.com/office/drawing/2010/main" val="0"/>
              </a:ext>
            </a:extLst>
          </a:blip>
          <a:srcRect t="7754" r="23289" b="1337"/>
          <a:stretch/>
        </p:blipFill>
        <p:spPr>
          <a:xfrm>
            <a:off x="3522468" y="10"/>
            <a:ext cx="8669532" cy="6857990"/>
          </a:xfrm>
          <a:prstGeom prst="rect">
            <a:avLst/>
          </a:prstGeom>
        </p:spPr>
      </p:pic>
      <p:sp>
        <p:nvSpPr>
          <p:cNvPr id="42" name="Rectangle 4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EA7B7F-B223-930B-5E9F-B8F15AF80CED}"/>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solidFill>
                  <a:schemeClr val="bg1"/>
                </a:solidFill>
              </a:rPr>
              <a:t>Customer Value and Engagement</a:t>
            </a:r>
          </a:p>
        </p:txBody>
      </p:sp>
      <p:sp>
        <p:nvSpPr>
          <p:cNvPr id="44" name="Rectangle 4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4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Content Placeholder 22">
            <a:extLst>
              <a:ext uri="{FF2B5EF4-FFF2-40B4-BE49-F238E27FC236}">
                <a16:creationId xmlns:a16="http://schemas.microsoft.com/office/drawing/2014/main" id="{42EF6DFD-DC1A-601D-B156-6DAAB6689472}"/>
              </a:ext>
            </a:extLst>
          </p:cNvPr>
          <p:cNvSpPr>
            <a:spLocks noGrp="1"/>
          </p:cNvSpPr>
          <p:nvPr>
            <p:ph idx="1"/>
          </p:nvPr>
        </p:nvSpPr>
        <p:spPr>
          <a:xfrm>
            <a:off x="371094" y="2718054"/>
            <a:ext cx="3438906" cy="3207258"/>
          </a:xfrm>
        </p:spPr>
        <p:txBody>
          <a:bodyPr anchor="t">
            <a:normAutofit/>
          </a:bodyPr>
          <a:lstStyle/>
          <a:p>
            <a:pPr marL="0" indent="0">
              <a:buNone/>
            </a:pPr>
            <a:r>
              <a:rPr lang="en-GB" sz="1600" dirty="0">
                <a:solidFill>
                  <a:schemeClr val="bg1"/>
                </a:solidFill>
                <a:effectLst/>
                <a:latin typeface="Times New Roman" panose="02020603050405020304" pitchFamily="18" charset="0"/>
                <a:ea typeface="Calibri" panose="020F0502020204030204" pitchFamily="34" charset="0"/>
              </a:rPr>
              <a:t>Excellence matters to consumers, and restaurants may take this into account. Great meal, service, or valet parking. These all affect customers impressions of greatness.</a:t>
            </a:r>
            <a:br>
              <a:rPr lang="en-GB" sz="1600" dirty="0">
                <a:solidFill>
                  <a:schemeClr val="bg1"/>
                </a:solidFill>
                <a:effectLst/>
                <a:latin typeface="Times New Roman" panose="02020603050405020304" pitchFamily="18" charset="0"/>
                <a:ea typeface="Calibri" panose="020F0502020204030204" pitchFamily="34" charset="0"/>
              </a:rPr>
            </a:br>
            <a:r>
              <a:rPr lang="en-GB" sz="1600" dirty="0">
                <a:solidFill>
                  <a:schemeClr val="bg1"/>
                </a:solidFill>
                <a:effectLst/>
                <a:latin typeface="Times New Roman" panose="02020603050405020304" pitchFamily="18" charset="0"/>
                <a:ea typeface="Calibri" panose="020F0502020204030204" pitchFamily="34" charset="0"/>
              </a:rPr>
              <a:t>People may consider this when choosing a famous restaurant or the latest hot spot. Customers want to brag about visiting this restaurant to boost their status.</a:t>
            </a:r>
            <a:br>
              <a:rPr lang="en-GB" sz="1600" dirty="0">
                <a:solidFill>
                  <a:schemeClr val="bg1"/>
                </a:solidFill>
                <a:effectLst/>
                <a:latin typeface="Times New Roman" panose="02020603050405020304" pitchFamily="18" charset="0"/>
                <a:ea typeface="Calibri" panose="020F0502020204030204" pitchFamily="34" charset="0"/>
              </a:rPr>
            </a:br>
            <a:r>
              <a:rPr lang="en-GB" sz="1600" dirty="0">
                <a:solidFill>
                  <a:schemeClr val="bg1"/>
                </a:solidFill>
                <a:effectLst/>
                <a:latin typeface="Times New Roman" panose="02020603050405020304" pitchFamily="18" charset="0"/>
                <a:ea typeface="Calibri" panose="020F0502020204030204" pitchFamily="34" charset="0"/>
              </a:rPr>
              <a:t>People like restaurants with similar ideals. If a restaurant promotes local or organic products, consumers who care about those issues may value it.</a:t>
            </a:r>
            <a:endParaRPr lang="en-US" sz="1600" dirty="0">
              <a:solidFill>
                <a:schemeClr val="bg1"/>
              </a:solidFill>
            </a:endParaRPr>
          </a:p>
        </p:txBody>
      </p:sp>
    </p:spTree>
    <p:extLst>
      <p:ext uri="{BB962C8B-B14F-4D97-AF65-F5344CB8AC3E}">
        <p14:creationId xmlns:p14="http://schemas.microsoft.com/office/powerpoint/2010/main" val="4267565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e glasses on a table">
            <a:extLst>
              <a:ext uri="{FF2B5EF4-FFF2-40B4-BE49-F238E27FC236}">
                <a16:creationId xmlns:a16="http://schemas.microsoft.com/office/drawing/2014/main" id="{4D4DAC7C-8110-8A36-82F5-F89867141385}"/>
              </a:ext>
            </a:extLst>
          </p:cNvPr>
          <p:cNvPicPr>
            <a:picLocks noChangeAspect="1"/>
          </p:cNvPicPr>
          <p:nvPr/>
        </p:nvPicPr>
        <p:blipFill rotWithShape="1">
          <a:blip r:embed="rId2">
            <a:alphaModFix amt="35000"/>
          </a:blip>
          <a:srcRect t="7865" b="7865"/>
          <a:stretch/>
        </p:blipFill>
        <p:spPr>
          <a:xfrm>
            <a:off x="20" y="10"/>
            <a:ext cx="12191980" cy="6857990"/>
          </a:xfrm>
          <a:prstGeom prst="rect">
            <a:avLst/>
          </a:prstGeom>
        </p:spPr>
      </p:pic>
      <p:sp>
        <p:nvSpPr>
          <p:cNvPr id="2" name="Title 1">
            <a:extLst>
              <a:ext uri="{FF2B5EF4-FFF2-40B4-BE49-F238E27FC236}">
                <a16:creationId xmlns:a16="http://schemas.microsoft.com/office/drawing/2014/main" id="{CAB33B77-C7B9-A0CF-9F8C-91365CABB784}"/>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Personal opinion</a:t>
            </a:r>
          </a:p>
        </p:txBody>
      </p:sp>
      <p:sp>
        <p:nvSpPr>
          <p:cNvPr id="3" name="Content Placeholder 2">
            <a:extLst>
              <a:ext uri="{FF2B5EF4-FFF2-40B4-BE49-F238E27FC236}">
                <a16:creationId xmlns:a16="http://schemas.microsoft.com/office/drawing/2014/main" id="{831A6346-9DBE-ECD4-7557-415ADB19AAC5}"/>
              </a:ext>
            </a:extLst>
          </p:cNvPr>
          <p:cNvSpPr>
            <a:spLocks noGrp="1"/>
          </p:cNvSpPr>
          <p:nvPr>
            <p:ph idx="1"/>
          </p:nvPr>
        </p:nvSpPr>
        <p:spPr>
          <a:xfrm>
            <a:off x="838200" y="1825625"/>
            <a:ext cx="10515600" cy="4351338"/>
          </a:xfrm>
        </p:spPr>
        <p:txBody>
          <a:bodyPr>
            <a:normAutofit/>
          </a:bodyPr>
          <a:lstStyle/>
          <a:p>
            <a:pPr marL="0" indent="0">
              <a:spcAft>
                <a:spcPts val="800"/>
              </a:spcAft>
              <a:buNone/>
            </a:pPr>
            <a:r>
              <a:rPr lang="en-GB" sz="24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Taking into consideration the quality of the service and the cosy atmosphere that you get from sitting and enjoying your evening, the prices of the meals were reasonable. </a:t>
            </a:r>
          </a:p>
          <a:p>
            <a:pPr marL="0" indent="0">
              <a:spcAft>
                <a:spcPts val="800"/>
              </a:spcAft>
              <a:buNone/>
            </a:pPr>
            <a:r>
              <a:rPr lang="en-GB" sz="24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In addition to providing a set meal that is an excellent bargain, the restaurant also permits diners to bring their own wine without charging them a corkage fee. In addition to being pleasant, the wait staff does not automatically add a service fee to the bill; rather, they leave the decision to add the charge up to the discretion of the customer. Overall, it is regarded as a local restaurant that is very close to being ideal. One recommendation for enhancement that might be considered is to increase the mood lighting. This is because some customers have the impression that the atmosphere now is similar to that of a dentist surgery.</a:t>
            </a:r>
          </a:p>
          <a:p>
            <a:endParaRPr lang="en-GB" sz="2400" dirty="0">
              <a:solidFill>
                <a:srgbClr val="FFFFFF"/>
              </a:solidFill>
            </a:endParaRPr>
          </a:p>
        </p:txBody>
      </p:sp>
    </p:spTree>
    <p:extLst>
      <p:ext uri="{BB962C8B-B14F-4D97-AF65-F5344CB8AC3E}">
        <p14:creationId xmlns:p14="http://schemas.microsoft.com/office/powerpoint/2010/main" val="146500405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96DC7-D253-FF9B-339A-81279C88B88C}"/>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7DF4B936-1155-9CDC-30D3-16D2B875A513}"/>
              </a:ext>
            </a:extLst>
          </p:cNvPr>
          <p:cNvSpPr>
            <a:spLocks noGrp="1"/>
          </p:cNvSpPr>
          <p:nvPr>
            <p:ph idx="1"/>
          </p:nvPr>
        </p:nvSpPr>
        <p:spPr/>
        <p:txBody>
          <a:bodyPr>
            <a:noAutofit/>
          </a:bodyPr>
          <a:lstStyle/>
          <a:p>
            <a:pPr marL="514350" indent="-514350">
              <a:buFont typeface="+mj-lt"/>
              <a:buAutoNum type="arabicPeriod"/>
            </a:pPr>
            <a:r>
              <a:rPr lang="en-GB" sz="800" i="1" dirty="0">
                <a:effectLst/>
                <a:latin typeface="Times New Roman" panose="02020603050405020304" pitchFamily="18" charset="0"/>
                <a:cs typeface="Times New Roman" panose="02020603050405020304" pitchFamily="18" charset="0"/>
              </a:rPr>
              <a:t>Christmas 2023</a:t>
            </a:r>
            <a:r>
              <a:rPr lang="en-GB" sz="800" dirty="0">
                <a:effectLst/>
                <a:latin typeface="Times New Roman" panose="02020603050405020304" pitchFamily="18" charset="0"/>
                <a:cs typeface="Times New Roman" panose="02020603050405020304" pitchFamily="18" charset="0"/>
              </a:rPr>
              <a:t> (no date) </a:t>
            </a:r>
            <a:r>
              <a:rPr lang="en-GB" sz="800" i="1" dirty="0">
                <a:effectLst/>
                <a:latin typeface="Times New Roman" panose="02020603050405020304" pitchFamily="18" charset="0"/>
                <a:cs typeface="Times New Roman" panose="02020603050405020304" pitchFamily="18" charset="0"/>
              </a:rPr>
              <a:t>Truffle</a:t>
            </a:r>
            <a:r>
              <a:rPr lang="en-GB" sz="800" dirty="0">
                <a:effectLst/>
                <a:latin typeface="Times New Roman" panose="02020603050405020304" pitchFamily="18" charset="0"/>
                <a:cs typeface="Times New Roman" panose="02020603050405020304" pitchFamily="18" charset="0"/>
              </a:rPr>
              <a:t>. Available at: https://truffleswansea.com/christmas23 (Accessed: 07 December 2023). </a:t>
            </a:r>
          </a:p>
          <a:p>
            <a:pPr marL="514350" indent="-514350">
              <a:buFont typeface="+mj-lt"/>
              <a:buAutoNum type="arabicPeriod"/>
            </a:pPr>
            <a:r>
              <a:rPr lang="en-GB" sz="800" dirty="0">
                <a:effectLst/>
                <a:latin typeface="Times New Roman" panose="02020603050405020304" pitchFamily="18" charset="0"/>
                <a:cs typeface="Times New Roman" panose="02020603050405020304" pitchFamily="18" charset="0"/>
              </a:rPr>
              <a:t>Harries, R. (2023) </a:t>
            </a:r>
            <a:r>
              <a:rPr lang="en-GB" sz="800" i="1" dirty="0">
                <a:effectLst/>
                <a:latin typeface="Times New Roman" panose="02020603050405020304" pitchFamily="18" charset="0"/>
                <a:cs typeface="Times New Roman" panose="02020603050405020304" pitchFamily="18" charset="0"/>
              </a:rPr>
              <a:t>City’s top restaurant on </a:t>
            </a:r>
            <a:r>
              <a:rPr lang="en-GB" sz="800" i="1" dirty="0" err="1">
                <a:effectLst/>
                <a:latin typeface="Times New Roman" panose="02020603050405020304" pitchFamily="18" charset="0"/>
                <a:cs typeface="Times New Roman" panose="02020603050405020304" pitchFamily="18" charset="0"/>
              </a:rPr>
              <a:t>Tripadvisor</a:t>
            </a:r>
            <a:r>
              <a:rPr lang="en-GB" sz="800" i="1" dirty="0">
                <a:effectLst/>
                <a:latin typeface="Times New Roman" panose="02020603050405020304" pitchFamily="18" charset="0"/>
                <a:cs typeface="Times New Roman" panose="02020603050405020304" pitchFamily="18" charset="0"/>
              </a:rPr>
              <a:t> where critic calls the meatballs historic</a:t>
            </a:r>
            <a:r>
              <a:rPr lang="en-GB" sz="800" dirty="0">
                <a:effectLst/>
                <a:latin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cs typeface="Times New Roman" panose="02020603050405020304" pitchFamily="18" charset="0"/>
              </a:rPr>
              <a:t>Wales Online</a:t>
            </a:r>
            <a:r>
              <a:rPr lang="en-GB" sz="800" dirty="0">
                <a:effectLst/>
                <a:latin typeface="Times New Roman" panose="02020603050405020304" pitchFamily="18" charset="0"/>
                <a:cs typeface="Times New Roman" panose="02020603050405020304" pitchFamily="18" charset="0"/>
              </a:rPr>
              <a:t>. Available at: https://www.walesonline.co.uk/whats-on/food-drink-news/swansea-restaurant-rated-highest-tripadvisor-26558898 (Accessed: 07 December 2023). </a:t>
            </a:r>
          </a:p>
          <a:p>
            <a:pPr marL="514350" indent="-514350">
              <a:buFont typeface="+mj-lt"/>
              <a:buAutoNum type="arabicPeriod"/>
            </a:pPr>
            <a:r>
              <a:rPr lang="en-GB" sz="800" i="1" dirty="0">
                <a:effectLst/>
                <a:latin typeface="Times New Roman" panose="02020603050405020304" pitchFamily="18" charset="0"/>
                <a:cs typeface="Times New Roman" panose="02020603050405020304" pitchFamily="18" charset="0"/>
              </a:rPr>
              <a:t>Menus: Enjoy traditional </a:t>
            </a:r>
            <a:r>
              <a:rPr lang="en-GB" sz="800" i="1" dirty="0" err="1">
                <a:effectLst/>
                <a:latin typeface="Times New Roman" panose="02020603050405020304" pitchFamily="18" charset="0"/>
                <a:cs typeface="Times New Roman" panose="02020603050405020304" pitchFamily="18" charset="0"/>
              </a:rPr>
              <a:t>french</a:t>
            </a:r>
            <a:r>
              <a:rPr lang="en-GB" sz="800" i="1" dirty="0">
                <a:effectLst/>
                <a:latin typeface="Times New Roman" panose="02020603050405020304" pitchFamily="18" charset="0"/>
                <a:cs typeface="Times New Roman" panose="02020603050405020304" pitchFamily="18" charset="0"/>
              </a:rPr>
              <a:t> food</a:t>
            </a:r>
            <a:r>
              <a:rPr lang="en-GB" sz="800" dirty="0">
                <a:effectLst/>
                <a:latin typeface="Times New Roman" panose="02020603050405020304" pitchFamily="18" charset="0"/>
                <a:cs typeface="Times New Roman" panose="02020603050405020304" pitchFamily="18" charset="0"/>
              </a:rPr>
              <a:t> (no date) </a:t>
            </a:r>
            <a:r>
              <a:rPr lang="en-GB" sz="800" i="1" dirty="0">
                <a:effectLst/>
                <a:latin typeface="Times New Roman" panose="02020603050405020304" pitchFamily="18" charset="0"/>
                <a:cs typeface="Times New Roman" panose="02020603050405020304" pitchFamily="18" charset="0"/>
              </a:rPr>
              <a:t>Bistrot Pierre</a:t>
            </a:r>
            <a:r>
              <a:rPr lang="en-GB" sz="800" dirty="0">
                <a:effectLst/>
                <a:latin typeface="Times New Roman" panose="02020603050405020304" pitchFamily="18" charset="0"/>
                <a:cs typeface="Times New Roman" panose="02020603050405020304" pitchFamily="18" charset="0"/>
              </a:rPr>
              <a:t>. Available at: https://www.bistrotpierre.co.uk/menus/tivoli-celebration-menu?location=mumbles (Accessed: 07 December 2023). </a:t>
            </a:r>
          </a:p>
          <a:p>
            <a:pPr marL="514350" indent="-514350">
              <a:buFont typeface="+mj-lt"/>
              <a:buAutoNum type="arabicPeriod"/>
            </a:pPr>
            <a:r>
              <a:rPr lang="en-GB" sz="800" dirty="0">
                <a:effectLst/>
                <a:latin typeface="Times New Roman" panose="02020603050405020304" pitchFamily="18" charset="0"/>
                <a:cs typeface="Times New Roman" panose="02020603050405020304" pitchFamily="18" charset="0"/>
              </a:rPr>
              <a:t>Frampton, F. (2020) </a:t>
            </a:r>
            <a:r>
              <a:rPr lang="en-GB" sz="800" i="1" dirty="0">
                <a:effectLst/>
                <a:latin typeface="Times New Roman" panose="02020603050405020304" pitchFamily="18" charset="0"/>
                <a:cs typeface="Times New Roman" panose="02020603050405020304" pitchFamily="18" charset="0"/>
              </a:rPr>
              <a:t>Consumer values impact on restaurant marketing</a:t>
            </a:r>
            <a:r>
              <a:rPr lang="en-GB" sz="800" dirty="0">
                <a:effectLst/>
                <a:latin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cs typeface="Times New Roman" panose="02020603050405020304" pitchFamily="18" charset="0"/>
              </a:rPr>
              <a:t>LinkedIn</a:t>
            </a:r>
            <a:r>
              <a:rPr lang="en-GB" sz="800" dirty="0">
                <a:effectLst/>
                <a:latin typeface="Times New Roman" panose="02020603050405020304" pitchFamily="18" charset="0"/>
                <a:cs typeface="Times New Roman" panose="02020603050405020304" pitchFamily="18" charset="0"/>
              </a:rPr>
              <a:t>. Available at: https://www.linkedin.com/pulse/consumer-values-impact-restaurant-marketing-freddie-frampton/ (Accessed: 07 December 2023). </a:t>
            </a:r>
          </a:p>
          <a:p>
            <a:pPr marL="514350" indent="-514350">
              <a:buFont typeface="+mj-lt"/>
              <a:buAutoNum type="arabicPeriod"/>
            </a:pPr>
            <a:r>
              <a:rPr lang="en-GB" sz="800" i="1" dirty="0">
                <a:effectLst/>
                <a:latin typeface="Times New Roman" panose="02020603050405020304" pitchFamily="18" charset="0"/>
                <a:cs typeface="Times New Roman" panose="02020603050405020304" pitchFamily="18" charset="0"/>
              </a:rPr>
              <a:t>Truffle Restaurant, Swansea - updated 2023 restaurant reviews, Menu &amp; Prices</a:t>
            </a:r>
            <a:r>
              <a:rPr lang="en-GB" sz="800" dirty="0">
                <a:effectLst/>
                <a:latin typeface="Times New Roman" panose="02020603050405020304" pitchFamily="18" charset="0"/>
                <a:cs typeface="Times New Roman" panose="02020603050405020304" pitchFamily="18" charset="0"/>
              </a:rPr>
              <a:t> (no date) </a:t>
            </a:r>
            <a:r>
              <a:rPr lang="en-GB" sz="800" i="1" dirty="0" err="1">
                <a:effectLst/>
                <a:latin typeface="Times New Roman" panose="02020603050405020304" pitchFamily="18" charset="0"/>
                <a:cs typeface="Times New Roman" panose="02020603050405020304" pitchFamily="18" charset="0"/>
              </a:rPr>
              <a:t>Tripadvisor</a:t>
            </a:r>
            <a:r>
              <a:rPr lang="en-GB" sz="800" dirty="0">
                <a:effectLst/>
                <a:latin typeface="Times New Roman" panose="02020603050405020304" pitchFamily="18" charset="0"/>
                <a:cs typeface="Times New Roman" panose="02020603050405020304" pitchFamily="18" charset="0"/>
              </a:rPr>
              <a:t>. Available at: https://www.tripadvisor.co.uk/Restaurant_Review-g186466-d850180-Reviews-Truffle_Restaurant-Swansea_Swansea_County_South_Wales_Wales.html (Accessed: 07 December 2023). </a:t>
            </a:r>
          </a:p>
          <a:p>
            <a:pPr marL="514350" indent="-514350">
              <a:buFont typeface="+mj-lt"/>
              <a:buAutoNum type="arabicPeriod"/>
            </a:pPr>
            <a:r>
              <a:rPr lang="en-GB" sz="800" dirty="0">
                <a:effectLst/>
                <a:latin typeface="Times New Roman" panose="02020603050405020304" pitchFamily="18" charset="0"/>
                <a:cs typeface="Times New Roman" panose="02020603050405020304" pitchFamily="18" charset="0"/>
              </a:rPr>
              <a:t>Wood, J. (2022) </a:t>
            </a:r>
            <a:r>
              <a:rPr lang="en-GB" sz="800" i="1" dirty="0">
                <a:effectLst/>
                <a:latin typeface="Times New Roman" panose="02020603050405020304" pitchFamily="18" charset="0"/>
                <a:cs typeface="Times New Roman" panose="02020603050405020304" pitchFamily="18" charset="0"/>
              </a:rPr>
              <a:t>11 ways to deliver outstanding restaurant customer service</a:t>
            </a:r>
            <a:r>
              <a:rPr lang="en-GB" sz="800" dirty="0">
                <a:effectLst/>
                <a:latin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cs typeface="Times New Roman" panose="02020603050405020304" pitchFamily="18" charset="0"/>
              </a:rPr>
              <a:t>Bloc for Business</a:t>
            </a:r>
            <a:r>
              <a:rPr lang="en-GB" sz="800" dirty="0">
                <a:effectLst/>
                <a:latin typeface="Times New Roman" panose="02020603050405020304" pitchFamily="18" charset="0"/>
                <a:cs typeface="Times New Roman" panose="02020603050405020304" pitchFamily="18" charset="0"/>
              </a:rPr>
              <a:t>. Available at: https://business.getonbloc.com/restaurant-customer-service/ (Accessed: 07 December 2023). </a:t>
            </a:r>
          </a:p>
          <a:p>
            <a:pPr marL="514350" indent="-514350">
              <a:buFont typeface="+mj-lt"/>
              <a:buAutoNum type="arabicPeriod"/>
            </a:pPr>
            <a:r>
              <a:rPr lang="en-GB" sz="800" dirty="0" err="1">
                <a:effectLst/>
                <a:latin typeface="Times New Roman" panose="02020603050405020304" pitchFamily="18" charset="0"/>
                <a:cs typeface="Times New Roman" panose="02020603050405020304" pitchFamily="18" charset="0"/>
              </a:rPr>
              <a:t>Insyte</a:t>
            </a:r>
            <a:r>
              <a:rPr lang="en-GB" sz="800" dirty="0">
                <a:effectLst/>
                <a:latin typeface="Times New Roman" panose="02020603050405020304" pitchFamily="18" charset="0"/>
                <a:cs typeface="Times New Roman" panose="02020603050405020304" pitchFamily="18" charset="0"/>
              </a:rPr>
              <a:t>, M. (2021) </a:t>
            </a:r>
            <a:r>
              <a:rPr lang="en-GB" sz="800" i="1" dirty="0">
                <a:effectLst/>
                <a:latin typeface="Times New Roman" panose="02020603050405020304" pitchFamily="18" charset="0"/>
                <a:cs typeface="Times New Roman" panose="02020603050405020304" pitchFamily="18" charset="0"/>
              </a:rPr>
              <a:t>A value creation framework for small, medium and micro restaurants</a:t>
            </a:r>
            <a:r>
              <a:rPr lang="en-GB" sz="800" dirty="0">
                <a:effectLst/>
                <a:latin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cs typeface="Times New Roman" panose="02020603050405020304" pitchFamily="18" charset="0"/>
              </a:rPr>
              <a:t>LinkedIn</a:t>
            </a:r>
            <a:r>
              <a:rPr lang="en-GB" sz="800" dirty="0">
                <a:effectLst/>
                <a:latin typeface="Times New Roman" panose="02020603050405020304" pitchFamily="18" charset="0"/>
                <a:cs typeface="Times New Roman" panose="02020603050405020304" pitchFamily="18" charset="0"/>
              </a:rPr>
              <a:t>. Available at: https://www.linkedin.com/pulse/value-creation-framework-small-medium-micro-restaurants-/ (Accessed: 07 December 2023).</a:t>
            </a:r>
          </a:p>
          <a:p>
            <a:pPr marL="514350" indent="-514350">
              <a:buFont typeface="+mj-lt"/>
              <a:buAutoNum type="arabicPeriod"/>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Goodman, I. (2019)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Swansea Life Awards: The 2019 winners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Wales Online</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https://www.walesonline.co.uk/news/wales-news/swansea-life-awards-2019-winners-16933905 (Accessed: 23 November 2023). </a:t>
            </a:r>
          </a:p>
          <a:p>
            <a:pPr marL="342900" lvl="0" indent="-342900">
              <a:buFont typeface="+mj-lt"/>
              <a:buAutoNum type="arabicPeriod"/>
            </a:pP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Bichler</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B.F., </a:t>
            </a:r>
            <a:r>
              <a:rPr lang="en-GB" sz="800" dirty="0" err="1">
                <a:effectLst/>
                <a:latin typeface="Times New Roman" panose="02020603050405020304" pitchFamily="18" charset="0"/>
                <a:ea typeface="Times New Roman" panose="02020603050405020304" pitchFamily="18" charset="0"/>
                <a:cs typeface="Times New Roman" panose="02020603050405020304" pitchFamily="18" charset="0"/>
              </a:rPr>
              <a:t>Pikkemaat</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B. and Peters, M. (no date)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Exploring the role of service quality, atmosphere and food for revisits in restaurants by using a e-mystery guest approach</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Emerald</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https://www.emerald.com/insight/content/doi/10.1108/JHTI-04-2020-0048/full/pdf?title=exploring-the-role-of-service-quality-atmosphere-and-food-for-revisits-in-restaurants-by-using-a-e-mystery-guest-approach (Accessed: 24 November 2023). </a:t>
            </a:r>
          </a:p>
          <a:p>
            <a:pPr marL="342900" lvl="0" indent="-342900">
              <a:buFont typeface="+mj-lt"/>
              <a:buAutoNum type="arabicPeriod"/>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Coren, G. (2022)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Truffle Restaurant Review: ‘my meatballs were historic. they rocked’</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The Times &amp; The Sunday Times: breaking news &amp; today’s latest headlines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https://www.thetimes.co.uk/article/truffle-restaurant-review-my-meatballs-were-historic-they-rocked-3pmpx0j5q (Accessed: 24 November 2023). </a:t>
            </a:r>
          </a:p>
          <a:p>
            <a:pPr marL="342900" lvl="0" indent="-342900">
              <a:buFont typeface="+mj-lt"/>
              <a:buAutoNum type="arabicPeriod"/>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Cousins, J. (2014)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Food and beverage service, 9th edition</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Google Books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https://books.google.com/books/about/Food_and_Beverage_Service_9th_Edition.html?id=HI7ABAAAQBAJ (Accessed: 24 November 2023).</a:t>
            </a:r>
          </a:p>
          <a:p>
            <a:pPr marL="342900" lvl="0" indent="-342900">
              <a:buFont typeface="+mj-lt"/>
              <a:buAutoNum type="arabicPeriod"/>
            </a:pP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Truffle Restaurant, Swansea - updated 2023 restaurant reviews, Menu &amp; Prices</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(no date) </a:t>
            </a:r>
            <a:r>
              <a:rPr lang="en-GB" sz="800" i="1" dirty="0" err="1">
                <a:effectLst/>
                <a:latin typeface="Times New Roman" panose="02020603050405020304" pitchFamily="18" charset="0"/>
                <a:ea typeface="Times New Roman" panose="02020603050405020304" pitchFamily="18" charset="0"/>
                <a:cs typeface="Times New Roman" panose="02020603050405020304" pitchFamily="18" charset="0"/>
              </a:rPr>
              <a:t>Tripadvisor</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https://www.tripadvisor.co.uk/Restaurant_Review-g186466-d850180-Reviews-Truffle_Restaurant-Swansea_Swansea_County_South_Wales_Wales.html (Accessed: 24 November 2023). </a:t>
            </a:r>
          </a:p>
          <a:p>
            <a:pPr marL="342900" lvl="0" indent="-342900">
              <a:buFont typeface="+mj-lt"/>
              <a:buAutoNum type="arabicPeriod"/>
            </a:pP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Truffle Swansea Limited Filing History - find and update company information</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(no date) </a:t>
            </a:r>
            <a:r>
              <a:rPr lang="en-GB" sz="800" i="1" dirty="0">
                <a:effectLst/>
                <a:latin typeface="Times New Roman" panose="02020603050405020304" pitchFamily="18" charset="0"/>
                <a:ea typeface="Times New Roman" panose="02020603050405020304" pitchFamily="18" charset="0"/>
                <a:cs typeface="Times New Roman" panose="02020603050405020304" pitchFamily="18" charset="0"/>
              </a:rPr>
              <a:t>GOV.UK</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https://find-and-update.company-information.service.gov.uk/company/07442418/filing-history?page=1 (Accessed: 19 November 2023). </a:t>
            </a:r>
          </a:p>
          <a:p>
            <a:pPr marL="514350" indent="-514350">
              <a:buFont typeface="+mj-lt"/>
              <a:buAutoNum type="arabicPeriod"/>
            </a:pPr>
            <a:r>
              <a:rPr lang="en-GB" sz="800" dirty="0">
                <a:effectLst/>
                <a:latin typeface="Times New Roman" panose="02020603050405020304" pitchFamily="18" charset="0"/>
                <a:ea typeface="Times New Roman" panose="02020603050405020304" pitchFamily="18" charset="0"/>
              </a:rPr>
              <a:t>Coren, G. (2022) </a:t>
            </a:r>
            <a:r>
              <a:rPr lang="en-GB" sz="800" i="1" dirty="0">
                <a:effectLst/>
                <a:latin typeface="Times New Roman" panose="02020603050405020304" pitchFamily="18" charset="0"/>
                <a:ea typeface="Times New Roman" panose="02020603050405020304" pitchFamily="18" charset="0"/>
              </a:rPr>
              <a:t>Truffle Restaurant Review: ‘my meatballs were historic. they rocked’</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The Times &amp; The Sunday Times: breaking news &amp; today’s latest headlines</a:t>
            </a:r>
            <a:r>
              <a:rPr lang="en-GB" sz="800" dirty="0">
                <a:effectLst/>
                <a:latin typeface="Times New Roman" panose="02020603050405020304" pitchFamily="18" charset="0"/>
                <a:ea typeface="Times New Roman" panose="02020603050405020304" pitchFamily="18" charset="0"/>
              </a:rPr>
              <a:t>. Available at: https://www.thetimes.co.uk/article/truffle-restaurant-review-my-meatballs-were-historic-they-rocked-3pmpx0j5q (Accessed: 24 November 2023). </a:t>
            </a:r>
          </a:p>
          <a:p>
            <a:pPr marL="514350" indent="-514350">
              <a:buFont typeface="+mj-lt"/>
              <a:buAutoNum type="arabicPeriod"/>
            </a:pPr>
            <a:r>
              <a:rPr lang="en-GB" sz="800" dirty="0" err="1">
                <a:effectLst/>
                <a:latin typeface="Times New Roman" panose="02020603050405020304" pitchFamily="18" charset="0"/>
                <a:ea typeface="Times New Roman" panose="02020603050405020304" pitchFamily="18" charset="0"/>
              </a:rPr>
              <a:t>Wardono</a:t>
            </a:r>
            <a:r>
              <a:rPr lang="en-GB" sz="800" dirty="0">
                <a:effectLst/>
                <a:latin typeface="Times New Roman" panose="02020603050405020304" pitchFamily="18" charset="0"/>
                <a:ea typeface="Times New Roman" panose="02020603050405020304" pitchFamily="18" charset="0"/>
              </a:rPr>
              <a:t>, P., Hibino, H. and Koyama, S. (2017) ‘Effects of restaurant interior elements on social dining </a:t>
            </a:r>
            <a:r>
              <a:rPr lang="en-GB" sz="800" dirty="0" err="1">
                <a:effectLst/>
                <a:latin typeface="Times New Roman" panose="02020603050405020304" pitchFamily="18" charset="0"/>
                <a:ea typeface="Times New Roman" panose="02020603050405020304" pitchFamily="18" charset="0"/>
              </a:rPr>
              <a:t>behavior</a:t>
            </a:r>
            <a:r>
              <a:rPr lang="en-GB" sz="800" dirty="0">
                <a:effectLst/>
                <a:latin typeface="Times New Roman" panose="02020603050405020304" pitchFamily="18" charset="0"/>
                <a:ea typeface="Times New Roman" panose="02020603050405020304" pitchFamily="18" charset="0"/>
              </a:rPr>
              <a:t>’, </a:t>
            </a:r>
            <a:r>
              <a:rPr lang="en-GB" sz="800" i="1" dirty="0">
                <a:effectLst/>
                <a:latin typeface="Times New Roman" panose="02020603050405020304" pitchFamily="18" charset="0"/>
                <a:ea typeface="Times New Roman" panose="02020603050405020304" pitchFamily="18" charset="0"/>
              </a:rPr>
              <a:t>Asian Journal of Environment-Behaviour Studies</a:t>
            </a:r>
            <a:r>
              <a:rPr lang="en-GB" sz="800" dirty="0">
                <a:effectLst/>
                <a:latin typeface="Times New Roman" panose="02020603050405020304" pitchFamily="18" charset="0"/>
                <a:ea typeface="Times New Roman" panose="02020603050405020304" pitchFamily="18" charset="0"/>
              </a:rPr>
              <a:t>, 2(4), pp. 43–53. doi:10.21834/aje-bs.v2i4.209. </a:t>
            </a:r>
          </a:p>
          <a:p>
            <a:pPr marL="0" indent="0">
              <a:buNone/>
            </a:pPr>
            <a:r>
              <a:rPr lang="en-GB" sz="800" dirty="0">
                <a:effectLst/>
                <a:latin typeface="Times New Roman" panose="02020603050405020304" pitchFamily="18" charset="0"/>
                <a:cs typeface="Times New Roman" panose="02020603050405020304" pitchFamily="18" charset="0"/>
              </a:rPr>
              <a:t> </a:t>
            </a:r>
          </a:p>
          <a:p>
            <a:pPr marL="514350" indent="-514350">
              <a:buFont typeface="+mj-lt"/>
              <a:buAutoNum type="arabicPeriod"/>
            </a:pPr>
            <a:endParaRPr lang="en-GB" sz="800" dirty="0">
              <a:effectLst/>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sz="800" dirty="0">
              <a:effectLst/>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7800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1086</Words>
  <Application>Microsoft Office PowerPoint</Application>
  <PresentationFormat>Widescreen</PresentationFormat>
  <Paragraphs>29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TRUFFLE- Restaurant Review</vt:lpstr>
      <vt:lpstr>Introduction</vt:lpstr>
      <vt:lpstr>Market</vt:lpstr>
      <vt:lpstr>Customer Value and Engagement</vt:lpstr>
      <vt:lpstr>Personal opinion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TRUFFLE- Restaurant Review</dc:title>
  <dc:creator>Natalia Dedu (1816782)</dc:creator>
  <cp:lastModifiedBy>Natalia Dedu (1816782)</cp:lastModifiedBy>
  <cp:revision>2</cp:revision>
  <dcterms:created xsi:type="dcterms:W3CDTF">2023-12-07T20:50:32Z</dcterms:created>
  <dcterms:modified xsi:type="dcterms:W3CDTF">2023-12-07T21:59:33Z</dcterms:modified>
</cp:coreProperties>
</file>