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6" r:id="rId2"/>
    <p:sldId id="267" r:id="rId3"/>
    <p:sldId id="257" r:id="rId4"/>
    <p:sldId id="258" r:id="rId5"/>
    <p:sldId id="259" r:id="rId6"/>
    <p:sldId id="262" r:id="rId7"/>
    <p:sldId id="268" r:id="rId8"/>
    <p:sldId id="263" r:id="rId9"/>
    <p:sldId id="264" r:id="rId10"/>
    <p:sldId id="260" r:id="rId11"/>
    <p:sldId id="269" r:id="rId12"/>
    <p:sldId id="261"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70CB7C1-BA30-4099-81B5-5DBFDD1AE0BF}">
          <p14:sldIdLst>
            <p14:sldId id="256"/>
            <p14:sldId id="267"/>
            <p14:sldId id="257"/>
            <p14:sldId id="258"/>
          </p14:sldIdLst>
        </p14:section>
        <p14:section name="AIMS" id="{1A4AE434-DF07-4D62-A387-E6F087792C36}">
          <p14:sldIdLst>
            <p14:sldId id="259"/>
            <p14:sldId id="262"/>
            <p14:sldId id="268"/>
            <p14:sldId id="263"/>
            <p14:sldId id="264"/>
            <p14:sldId id="260"/>
            <p14:sldId id="269"/>
            <p14:sldId id="261"/>
            <p14:sldId id="265"/>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CE7"/>
    <a:srgbClr val="CDF3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82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CA096C-671C-4BB3-AF58-12C503ADE7D7}" type="datetimeFigureOut">
              <a:rPr lang="en-GB" smtClean="0"/>
              <a:t>30/06/2024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000104-8131-4AB5-8EA2-220D4220994A}" type="slidenum">
              <a:rPr lang="en-GB" smtClean="0"/>
              <a:t>‹#›</a:t>
            </a:fld>
            <a:endParaRPr lang="en-GB"/>
          </a:p>
        </p:txBody>
      </p:sp>
    </p:spTree>
    <p:extLst>
      <p:ext uri="{BB962C8B-B14F-4D97-AF65-F5344CB8AC3E}">
        <p14:creationId xmlns:p14="http://schemas.microsoft.com/office/powerpoint/2010/main" val="3191919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000104-8131-4AB5-8EA2-220D4220994A}" type="slidenum">
              <a:rPr lang="en-GB" smtClean="0"/>
              <a:t>5</a:t>
            </a:fld>
            <a:endParaRPr lang="en-GB"/>
          </a:p>
        </p:txBody>
      </p:sp>
    </p:spTree>
    <p:extLst>
      <p:ext uri="{BB962C8B-B14F-4D97-AF65-F5344CB8AC3E}">
        <p14:creationId xmlns:p14="http://schemas.microsoft.com/office/powerpoint/2010/main" val="22459868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233F0E-B85B-4B62-8DC8-016AC5F9D960}" type="datetimeFigureOut">
              <a:rPr lang="en-GB" smtClean="0"/>
              <a:t>30/06/2024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6C446B-E16A-4983-BFC3-D75E0F02CD4E}" type="slidenum">
              <a:rPr lang="en-GB" smtClean="0"/>
              <a:t>‹#›</a:t>
            </a:fld>
            <a:endParaRPr lang="en-GB"/>
          </a:p>
        </p:txBody>
      </p:sp>
    </p:spTree>
    <p:extLst>
      <p:ext uri="{BB962C8B-B14F-4D97-AF65-F5344CB8AC3E}">
        <p14:creationId xmlns:p14="http://schemas.microsoft.com/office/powerpoint/2010/main" val="1987666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233F0E-B85B-4B62-8DC8-016AC5F9D960}" type="datetimeFigureOut">
              <a:rPr lang="en-GB" smtClean="0"/>
              <a:t>30/06/2024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6C446B-E16A-4983-BFC3-D75E0F02CD4E}" type="slidenum">
              <a:rPr lang="en-GB" smtClean="0"/>
              <a:t>‹#›</a:t>
            </a:fld>
            <a:endParaRPr lang="en-GB"/>
          </a:p>
        </p:txBody>
      </p:sp>
    </p:spTree>
    <p:extLst>
      <p:ext uri="{BB962C8B-B14F-4D97-AF65-F5344CB8AC3E}">
        <p14:creationId xmlns:p14="http://schemas.microsoft.com/office/powerpoint/2010/main" val="616868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233F0E-B85B-4B62-8DC8-016AC5F9D960}" type="datetimeFigureOut">
              <a:rPr lang="en-GB" smtClean="0"/>
              <a:t>30/06/2024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6C446B-E16A-4983-BFC3-D75E0F02CD4E}" type="slidenum">
              <a:rPr lang="en-GB" smtClean="0"/>
              <a:t>‹#›</a:t>
            </a:fld>
            <a:endParaRPr lang="en-GB"/>
          </a:p>
        </p:txBody>
      </p:sp>
    </p:spTree>
    <p:extLst>
      <p:ext uri="{BB962C8B-B14F-4D97-AF65-F5344CB8AC3E}">
        <p14:creationId xmlns:p14="http://schemas.microsoft.com/office/powerpoint/2010/main" val="2614235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233F0E-B85B-4B62-8DC8-016AC5F9D960}" type="datetimeFigureOut">
              <a:rPr lang="en-GB" smtClean="0"/>
              <a:t>30/06/2024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6C446B-E16A-4983-BFC3-D75E0F02CD4E}" type="slidenum">
              <a:rPr lang="en-GB" smtClean="0"/>
              <a:t>‹#›</a:t>
            </a:fld>
            <a:endParaRPr lang="en-GB"/>
          </a:p>
        </p:txBody>
      </p:sp>
    </p:spTree>
    <p:extLst>
      <p:ext uri="{BB962C8B-B14F-4D97-AF65-F5344CB8AC3E}">
        <p14:creationId xmlns:p14="http://schemas.microsoft.com/office/powerpoint/2010/main" val="2981090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233F0E-B85B-4B62-8DC8-016AC5F9D960}" type="datetimeFigureOut">
              <a:rPr lang="en-GB" smtClean="0"/>
              <a:t>30/06/2024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6C446B-E16A-4983-BFC3-D75E0F02CD4E}" type="slidenum">
              <a:rPr lang="en-GB" smtClean="0"/>
              <a:t>‹#›</a:t>
            </a:fld>
            <a:endParaRPr lang="en-GB"/>
          </a:p>
        </p:txBody>
      </p:sp>
    </p:spTree>
    <p:extLst>
      <p:ext uri="{BB962C8B-B14F-4D97-AF65-F5344CB8AC3E}">
        <p14:creationId xmlns:p14="http://schemas.microsoft.com/office/powerpoint/2010/main" val="2309915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233F0E-B85B-4B62-8DC8-016AC5F9D960}" type="datetimeFigureOut">
              <a:rPr lang="en-GB" smtClean="0"/>
              <a:t>30/06/2024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6C446B-E16A-4983-BFC3-D75E0F02CD4E}" type="slidenum">
              <a:rPr lang="en-GB" smtClean="0"/>
              <a:t>‹#›</a:t>
            </a:fld>
            <a:endParaRPr lang="en-GB"/>
          </a:p>
        </p:txBody>
      </p:sp>
    </p:spTree>
    <p:extLst>
      <p:ext uri="{BB962C8B-B14F-4D97-AF65-F5344CB8AC3E}">
        <p14:creationId xmlns:p14="http://schemas.microsoft.com/office/powerpoint/2010/main" val="2778634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33F0E-B85B-4B62-8DC8-016AC5F9D960}" type="datetimeFigureOut">
              <a:rPr lang="en-GB" smtClean="0"/>
              <a:t>30/06/2024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6C446B-E16A-4983-BFC3-D75E0F02CD4E}" type="slidenum">
              <a:rPr lang="en-GB" smtClean="0"/>
              <a:t>‹#›</a:t>
            </a:fld>
            <a:endParaRPr lang="en-GB"/>
          </a:p>
        </p:txBody>
      </p:sp>
    </p:spTree>
    <p:extLst>
      <p:ext uri="{BB962C8B-B14F-4D97-AF65-F5344CB8AC3E}">
        <p14:creationId xmlns:p14="http://schemas.microsoft.com/office/powerpoint/2010/main" val="833047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233F0E-B85B-4B62-8DC8-016AC5F9D960}" type="datetimeFigureOut">
              <a:rPr lang="en-GB" smtClean="0"/>
              <a:t>30/06/2024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6C446B-E16A-4983-BFC3-D75E0F02CD4E}" type="slidenum">
              <a:rPr lang="en-GB" smtClean="0"/>
              <a:t>‹#›</a:t>
            </a:fld>
            <a:endParaRPr lang="en-GB"/>
          </a:p>
        </p:txBody>
      </p:sp>
    </p:spTree>
    <p:extLst>
      <p:ext uri="{BB962C8B-B14F-4D97-AF65-F5344CB8AC3E}">
        <p14:creationId xmlns:p14="http://schemas.microsoft.com/office/powerpoint/2010/main" val="3044184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233F0E-B85B-4B62-8DC8-016AC5F9D960}" type="datetimeFigureOut">
              <a:rPr lang="en-GB" smtClean="0"/>
              <a:t>30/06/2024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6C446B-E16A-4983-BFC3-D75E0F02CD4E}" type="slidenum">
              <a:rPr lang="en-GB" smtClean="0"/>
              <a:t>‹#›</a:t>
            </a:fld>
            <a:endParaRPr lang="en-GB"/>
          </a:p>
        </p:txBody>
      </p:sp>
    </p:spTree>
    <p:extLst>
      <p:ext uri="{BB962C8B-B14F-4D97-AF65-F5344CB8AC3E}">
        <p14:creationId xmlns:p14="http://schemas.microsoft.com/office/powerpoint/2010/main" val="956047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233F0E-B85B-4B62-8DC8-016AC5F9D960}" type="datetimeFigureOut">
              <a:rPr lang="en-GB" smtClean="0"/>
              <a:t>30/06/2024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6C446B-E16A-4983-BFC3-D75E0F02CD4E}" type="slidenum">
              <a:rPr lang="en-GB" smtClean="0"/>
              <a:t>‹#›</a:t>
            </a:fld>
            <a:endParaRPr lang="en-GB"/>
          </a:p>
        </p:txBody>
      </p:sp>
    </p:spTree>
    <p:extLst>
      <p:ext uri="{BB962C8B-B14F-4D97-AF65-F5344CB8AC3E}">
        <p14:creationId xmlns:p14="http://schemas.microsoft.com/office/powerpoint/2010/main" val="780377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233F0E-B85B-4B62-8DC8-016AC5F9D960}" type="datetimeFigureOut">
              <a:rPr lang="en-GB" smtClean="0"/>
              <a:t>30/06/2024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6C446B-E16A-4983-BFC3-D75E0F02CD4E}" type="slidenum">
              <a:rPr lang="en-GB" smtClean="0"/>
              <a:t>‹#›</a:t>
            </a:fld>
            <a:endParaRPr lang="en-GB"/>
          </a:p>
        </p:txBody>
      </p:sp>
    </p:spTree>
    <p:extLst>
      <p:ext uri="{BB962C8B-B14F-4D97-AF65-F5344CB8AC3E}">
        <p14:creationId xmlns:p14="http://schemas.microsoft.com/office/powerpoint/2010/main" val="618943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20">
          <a:fgClr>
            <a:srgbClr val="FFC000"/>
          </a:fgClr>
          <a:bgClr>
            <a:schemeClr val="bg1"/>
          </a:bgClr>
        </a:patt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F233F0E-B85B-4B62-8DC8-016AC5F9D960}" type="datetimeFigureOut">
              <a:rPr lang="en-GB" smtClean="0"/>
              <a:t>30/06/2024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A6C446B-E16A-4983-BFC3-D75E0F02CD4E}" type="slidenum">
              <a:rPr lang="en-GB" smtClean="0"/>
              <a:t>‹#›</a:t>
            </a:fld>
            <a:endParaRPr lang="en-GB"/>
          </a:p>
        </p:txBody>
      </p:sp>
    </p:spTree>
    <p:extLst>
      <p:ext uri="{BB962C8B-B14F-4D97-AF65-F5344CB8AC3E}">
        <p14:creationId xmlns:p14="http://schemas.microsoft.com/office/powerpoint/2010/main" val="106798897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icpedia.org/highway-signs/m/mission.html"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childrenschampion.blogspot.com/2010/04/objectives.html"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9.svg"/><Relationship Id="rId7"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4.xml"/><Relationship Id="rId6" Type="http://schemas.openxmlformats.org/officeDocument/2006/relationships/image" Target="../media/image11.png"/><Relationship Id="rId5" Type="http://schemas.openxmlformats.org/officeDocument/2006/relationships/hyperlink" Target="http://www.anna.perfectcleaning.com.uk/" TargetMode="Externa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hyperlink" Target="https://flatworldknowledge.lardbucket.org/books/marketing-principles-v2.0/s13-02-steps-in-the-marketing-researc.html" TargetMode="External"/><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tlu.ee/~sirvir/Leadership/Leadership%20versus%20Management%20and%20Emerged%20Leadership/references.html"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with a cleaning service logo surrounded by flowers&#10;&#10;Description automatically generated">
            <a:extLst>
              <a:ext uri="{FF2B5EF4-FFF2-40B4-BE49-F238E27FC236}">
                <a16:creationId xmlns:a16="http://schemas.microsoft.com/office/drawing/2014/main" id="{44FD05DF-B527-3352-8FA5-6B00C5DFD442}"/>
              </a:ext>
            </a:extLst>
          </p:cNvPr>
          <p:cNvPicPr>
            <a:picLocks noChangeAspect="1"/>
          </p:cNvPicPr>
          <p:nvPr/>
        </p:nvPicPr>
        <p:blipFill rotWithShape="1">
          <a:blip r:embed="rId2"/>
          <a:srcRect t="20250" b="8827"/>
          <a:stretch/>
        </p:blipFill>
        <p:spPr>
          <a:xfrm>
            <a:off x="1" y="10"/>
            <a:ext cx="7935401" cy="6857990"/>
          </a:xfrm>
          <a:prstGeom prst="rect">
            <a:avLst/>
          </a:prstGeom>
        </p:spPr>
      </p:pic>
      <p:sp>
        <p:nvSpPr>
          <p:cNvPr id="2" name="Title 1">
            <a:extLst>
              <a:ext uri="{FF2B5EF4-FFF2-40B4-BE49-F238E27FC236}">
                <a16:creationId xmlns:a16="http://schemas.microsoft.com/office/drawing/2014/main" id="{C30CF87A-6BE2-39CF-FC64-EE55E44BE4FE}"/>
              </a:ext>
            </a:extLst>
          </p:cNvPr>
          <p:cNvSpPr>
            <a:spLocks noGrp="1"/>
          </p:cNvSpPr>
          <p:nvPr>
            <p:ph type="ctrTitle"/>
          </p:nvPr>
        </p:nvSpPr>
        <p:spPr>
          <a:xfrm>
            <a:off x="7935402" y="743447"/>
            <a:ext cx="3445765" cy="2758510"/>
          </a:xfrm>
          <a:noFill/>
        </p:spPr>
        <p:txBody>
          <a:bodyPr>
            <a:normAutofit/>
          </a:bodyPr>
          <a:lstStyle/>
          <a:p>
            <a:pPr algn="l"/>
            <a:r>
              <a:rPr lang="en-GB" sz="5200" dirty="0"/>
              <a:t>BUSINESS PLAN </a:t>
            </a:r>
          </a:p>
        </p:txBody>
      </p:sp>
      <p:sp>
        <p:nvSpPr>
          <p:cNvPr id="3" name="Subtitle 2">
            <a:extLst>
              <a:ext uri="{FF2B5EF4-FFF2-40B4-BE49-F238E27FC236}">
                <a16:creationId xmlns:a16="http://schemas.microsoft.com/office/drawing/2014/main" id="{9B6924C4-EF06-9522-E6ED-6EE270CF7FF8}"/>
              </a:ext>
            </a:extLst>
          </p:cNvPr>
          <p:cNvSpPr>
            <a:spLocks noGrp="1"/>
          </p:cNvSpPr>
          <p:nvPr>
            <p:ph type="subTitle" idx="1"/>
          </p:nvPr>
        </p:nvSpPr>
        <p:spPr>
          <a:xfrm>
            <a:off x="7935403" y="4629234"/>
            <a:ext cx="3445766" cy="1485319"/>
          </a:xfrm>
          <a:noFill/>
        </p:spPr>
        <p:txBody>
          <a:bodyPr>
            <a:normAutofit/>
          </a:bodyPr>
          <a:lstStyle/>
          <a:p>
            <a:pPr algn="l"/>
            <a:r>
              <a:rPr lang="en-GB" sz="2800" b="1" dirty="0"/>
              <a:t>ANNA MISIAK-ALI </a:t>
            </a:r>
          </a:p>
          <a:p>
            <a:pPr algn="l"/>
            <a:r>
              <a:rPr lang="en-GB" dirty="0"/>
              <a:t>(2311228)</a:t>
            </a:r>
          </a:p>
        </p:txBody>
      </p:sp>
      <p:sp>
        <p:nvSpPr>
          <p:cNvPr id="6" name="TextBox 5">
            <a:extLst>
              <a:ext uri="{FF2B5EF4-FFF2-40B4-BE49-F238E27FC236}">
                <a16:creationId xmlns:a16="http://schemas.microsoft.com/office/drawing/2014/main" id="{03E053D0-54E3-26A7-6789-5352106DE6FB}"/>
              </a:ext>
            </a:extLst>
          </p:cNvPr>
          <p:cNvSpPr txBox="1"/>
          <p:nvPr/>
        </p:nvSpPr>
        <p:spPr>
          <a:xfrm>
            <a:off x="447472" y="6322979"/>
            <a:ext cx="11381362" cy="369332"/>
          </a:xfrm>
          <a:prstGeom prst="rect">
            <a:avLst/>
          </a:prstGeom>
          <a:noFill/>
        </p:spPr>
        <p:txBody>
          <a:bodyPr wrap="square" rtlCol="0">
            <a:spAutoFit/>
          </a:bodyPr>
          <a:lstStyle/>
          <a:p>
            <a:r>
              <a:rPr lang="en-GB" dirty="0"/>
              <a:t>MANAGING ENTERPRISE IN THE 21ST  CENTURY                             BMSW4011                           MEL SQUIRE</a:t>
            </a:r>
          </a:p>
        </p:txBody>
      </p:sp>
    </p:spTree>
    <p:extLst>
      <p:ext uri="{BB962C8B-B14F-4D97-AF65-F5344CB8AC3E}">
        <p14:creationId xmlns:p14="http://schemas.microsoft.com/office/powerpoint/2010/main" val="23661079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100742-B21C-4BCC-6D40-917448F284D2}"/>
              </a:ext>
            </a:extLst>
          </p:cNvPr>
          <p:cNvPicPr>
            <a:picLocks noChangeAspect="1"/>
          </p:cNvPicPr>
          <p:nvPr/>
        </p:nvPicPr>
        <p:blipFill>
          <a:blip r:embed="rId2">
            <a:alphaModFix amt="35000"/>
          </a:blip>
          <a:stretch>
            <a:fillRect/>
          </a:stretch>
        </p:blipFill>
        <p:spPr>
          <a:xfrm>
            <a:off x="612843" y="365126"/>
            <a:ext cx="10671241" cy="7738014"/>
          </a:xfrm>
          <a:prstGeom prst="rect">
            <a:avLst/>
          </a:prstGeom>
        </p:spPr>
      </p:pic>
      <p:sp>
        <p:nvSpPr>
          <p:cNvPr id="2" name="Title 1">
            <a:extLst>
              <a:ext uri="{FF2B5EF4-FFF2-40B4-BE49-F238E27FC236}">
                <a16:creationId xmlns:a16="http://schemas.microsoft.com/office/drawing/2014/main" id="{45C857C3-6FE1-9CB0-37A5-BC9EF9B159FB}"/>
              </a:ext>
            </a:extLst>
          </p:cNvPr>
          <p:cNvSpPr>
            <a:spLocks noGrp="1"/>
          </p:cNvSpPr>
          <p:nvPr>
            <p:ph type="title"/>
          </p:nvPr>
        </p:nvSpPr>
        <p:spPr/>
        <p:txBody>
          <a:bodyPr/>
          <a:lstStyle/>
          <a:p>
            <a:r>
              <a:rPr lang="en-GB" dirty="0"/>
              <a:t>CONTENT OF PRESENTATION</a:t>
            </a:r>
          </a:p>
        </p:txBody>
      </p:sp>
      <p:sp>
        <p:nvSpPr>
          <p:cNvPr id="3" name="Content Placeholder 2">
            <a:extLst>
              <a:ext uri="{FF2B5EF4-FFF2-40B4-BE49-F238E27FC236}">
                <a16:creationId xmlns:a16="http://schemas.microsoft.com/office/drawing/2014/main" id="{979F2D4E-F2C7-230A-004E-D2B55D7253DE}"/>
              </a:ext>
            </a:extLst>
          </p:cNvPr>
          <p:cNvSpPr>
            <a:spLocks noGrp="1"/>
          </p:cNvSpPr>
          <p:nvPr>
            <p:ph idx="1"/>
          </p:nvPr>
        </p:nvSpPr>
        <p:spPr/>
        <p:txBody>
          <a:bodyPr>
            <a:normAutofit fontScale="92500" lnSpcReduction="20000"/>
          </a:bodyPr>
          <a:lstStyle/>
          <a:p>
            <a:r>
              <a:rPr lang="en-GB" dirty="0"/>
              <a:t>Perfect Cleaning –business description</a:t>
            </a:r>
          </a:p>
          <a:p>
            <a:r>
              <a:rPr lang="en-GB" dirty="0"/>
              <a:t>Mission Statement</a:t>
            </a:r>
          </a:p>
          <a:p>
            <a:r>
              <a:rPr lang="en-GB" dirty="0"/>
              <a:t>Aims, Objectives </a:t>
            </a:r>
          </a:p>
          <a:p>
            <a:r>
              <a:rPr lang="en-GB" dirty="0"/>
              <a:t>Cash Flow Forecast</a:t>
            </a:r>
          </a:p>
          <a:p>
            <a:r>
              <a:rPr lang="en-GB" dirty="0"/>
              <a:t>Location</a:t>
            </a:r>
          </a:p>
          <a:p>
            <a:r>
              <a:rPr lang="en-GB" dirty="0"/>
              <a:t>HRM Strategy</a:t>
            </a:r>
          </a:p>
          <a:p>
            <a:r>
              <a:rPr lang="en-GB" dirty="0"/>
              <a:t>Marketing Strategy</a:t>
            </a:r>
          </a:p>
          <a:p>
            <a:r>
              <a:rPr lang="en-GB" dirty="0"/>
              <a:t>Market Research</a:t>
            </a:r>
          </a:p>
          <a:p>
            <a:r>
              <a:rPr lang="en-GB" dirty="0"/>
              <a:t>Conclusion</a:t>
            </a:r>
          </a:p>
          <a:p>
            <a:r>
              <a:rPr lang="en-GB" dirty="0"/>
              <a:t>References</a:t>
            </a:r>
          </a:p>
          <a:p>
            <a:endParaRPr lang="en-GB" dirty="0"/>
          </a:p>
          <a:p>
            <a:endParaRPr lang="en-GB" dirty="0"/>
          </a:p>
        </p:txBody>
      </p:sp>
    </p:spTree>
    <p:extLst>
      <p:ext uri="{BB962C8B-B14F-4D97-AF65-F5344CB8AC3E}">
        <p14:creationId xmlns:p14="http://schemas.microsoft.com/office/powerpoint/2010/main" val="2303265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ACF42-7C87-57DD-FEB5-1FB7D1A6542E}"/>
              </a:ext>
            </a:extLst>
          </p:cNvPr>
          <p:cNvSpPr>
            <a:spLocks noGrp="1"/>
          </p:cNvSpPr>
          <p:nvPr>
            <p:ph type="title"/>
          </p:nvPr>
        </p:nvSpPr>
        <p:spPr/>
        <p:txBody>
          <a:bodyPr/>
          <a:lstStyle/>
          <a:p>
            <a:r>
              <a:rPr lang="en-GB" dirty="0"/>
              <a:t>PERFECT CLEANING </a:t>
            </a:r>
          </a:p>
        </p:txBody>
      </p:sp>
      <p:sp>
        <p:nvSpPr>
          <p:cNvPr id="3" name="Content Placeholder 2">
            <a:extLst>
              <a:ext uri="{FF2B5EF4-FFF2-40B4-BE49-F238E27FC236}">
                <a16:creationId xmlns:a16="http://schemas.microsoft.com/office/drawing/2014/main" id="{8BC0B9C6-F32E-A1CF-11A9-651ADD11F8D2}"/>
              </a:ext>
            </a:extLst>
          </p:cNvPr>
          <p:cNvSpPr>
            <a:spLocks noGrp="1"/>
          </p:cNvSpPr>
          <p:nvPr>
            <p:ph idx="1"/>
          </p:nvPr>
        </p:nvSpPr>
        <p:spPr/>
        <p:txBody>
          <a:bodyPr/>
          <a:lstStyle/>
          <a:p>
            <a:pPr marL="0" indent="0" algn="just">
              <a:buNone/>
            </a:pPr>
            <a:r>
              <a:rPr lang="en-GB" dirty="0"/>
              <a:t> </a:t>
            </a:r>
            <a:r>
              <a:rPr lang="en-GB" b="1" dirty="0">
                <a:latin typeface="Aptos" panose="020B0004020202020204" pitchFamily="34" charset="0"/>
              </a:rPr>
              <a:t>,,Perfect cleaning’’, </a:t>
            </a:r>
            <a:r>
              <a:rPr lang="en-GB" dirty="0">
                <a:latin typeface="Aptos" panose="020B0004020202020204" pitchFamily="34" charset="0"/>
              </a:rPr>
              <a:t>cleaning  services company specialise in cleaning private homes and flats. Collaboration with rental agencies, real estate companies, offices and shops can be also provided. The offer contains regular cleaning, deep cleaning as well as specialized cleaning which can include: </a:t>
            </a:r>
          </a:p>
          <a:p>
            <a:pPr algn="just"/>
            <a:r>
              <a:rPr lang="en-GB" dirty="0">
                <a:latin typeface="Aptos" panose="020B0004020202020204" pitchFamily="34" charset="0"/>
              </a:rPr>
              <a:t>	Cleaning after moving out.</a:t>
            </a:r>
          </a:p>
          <a:p>
            <a:pPr algn="just"/>
            <a:r>
              <a:rPr lang="en-GB" dirty="0">
                <a:latin typeface="Aptos" panose="020B0004020202020204" pitchFamily="34" charset="0"/>
              </a:rPr>
              <a:t>	Cleaning after renovation.</a:t>
            </a:r>
          </a:p>
          <a:p>
            <a:pPr algn="just"/>
            <a:r>
              <a:rPr lang="en-GB" dirty="0">
                <a:latin typeface="Aptos" panose="020B0004020202020204" pitchFamily="34" charset="0"/>
              </a:rPr>
              <a:t>	Contracted cleaning in offices and wellbeing premises. </a:t>
            </a:r>
          </a:p>
        </p:txBody>
      </p:sp>
    </p:spTree>
    <p:extLst>
      <p:ext uri="{BB962C8B-B14F-4D97-AF65-F5344CB8AC3E}">
        <p14:creationId xmlns:p14="http://schemas.microsoft.com/office/powerpoint/2010/main" val="2902437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white sign with black text&#10;&#10;Description automatically generated">
            <a:extLst>
              <a:ext uri="{FF2B5EF4-FFF2-40B4-BE49-F238E27FC236}">
                <a16:creationId xmlns:a16="http://schemas.microsoft.com/office/drawing/2014/main" id="{27C02FB7-AA9F-8EB7-6A19-5079D6645C12}"/>
              </a:ext>
            </a:extLst>
          </p:cNvPr>
          <p:cNvPicPr>
            <a:picLocks noChangeAspect="1"/>
          </p:cNvPicPr>
          <p:nvPr/>
        </p:nvPicPr>
        <p:blipFill>
          <a:blip r:embed="rId2">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9E03136C-7596-C9F6-1ED0-8982887535E6}"/>
              </a:ext>
            </a:extLst>
          </p:cNvPr>
          <p:cNvSpPr txBox="1"/>
          <p:nvPr/>
        </p:nvSpPr>
        <p:spPr>
          <a:xfrm>
            <a:off x="0" y="6858000"/>
            <a:ext cx="12192000" cy="230832"/>
          </a:xfrm>
          <a:prstGeom prst="rect">
            <a:avLst/>
          </a:prstGeom>
          <a:noFill/>
        </p:spPr>
        <p:txBody>
          <a:bodyPr wrap="square" rtlCol="0">
            <a:spAutoFit/>
          </a:bodyPr>
          <a:lstStyle/>
          <a:p>
            <a:r>
              <a:rPr lang="en-GB" sz="900">
                <a:hlinkClick r:id="rId3" tooltip="https://www.picpedia.org/highway-signs/m/mission.html"/>
              </a:rPr>
              <a:t>This Photo</a:t>
            </a:r>
            <a:r>
              <a:rPr lang="en-GB" sz="900"/>
              <a:t> by Unknown Author is licensed under </a:t>
            </a:r>
            <a:r>
              <a:rPr lang="en-GB" sz="900">
                <a:hlinkClick r:id="rId4" tooltip="https://creativecommons.org/licenses/by-sa/3.0/"/>
              </a:rPr>
              <a:t>CC BY-SA</a:t>
            </a:r>
            <a:endParaRPr lang="en-GB" sz="900"/>
          </a:p>
        </p:txBody>
      </p:sp>
      <p:sp>
        <p:nvSpPr>
          <p:cNvPr id="2" name="Title 1">
            <a:extLst>
              <a:ext uri="{FF2B5EF4-FFF2-40B4-BE49-F238E27FC236}">
                <a16:creationId xmlns:a16="http://schemas.microsoft.com/office/drawing/2014/main" id="{FEC43C5E-3F6B-1C8E-A5EF-194B8E506DDC}"/>
              </a:ext>
            </a:extLst>
          </p:cNvPr>
          <p:cNvSpPr>
            <a:spLocks noGrp="1"/>
          </p:cNvSpPr>
          <p:nvPr>
            <p:ph type="title"/>
          </p:nvPr>
        </p:nvSpPr>
        <p:spPr/>
        <p:txBody>
          <a:bodyPr/>
          <a:lstStyle/>
          <a:p>
            <a:r>
              <a:rPr lang="en-GB"/>
              <a:t>                  MISSION STATEMENT</a:t>
            </a:r>
            <a:endParaRPr lang="en-GB" dirty="0"/>
          </a:p>
        </p:txBody>
      </p:sp>
      <p:sp>
        <p:nvSpPr>
          <p:cNvPr id="3" name="Content Placeholder 2">
            <a:extLst>
              <a:ext uri="{FF2B5EF4-FFF2-40B4-BE49-F238E27FC236}">
                <a16:creationId xmlns:a16="http://schemas.microsoft.com/office/drawing/2014/main" id="{533CA74C-6279-E44E-0EE3-7C169341D5C1}"/>
              </a:ext>
            </a:extLst>
          </p:cNvPr>
          <p:cNvSpPr>
            <a:spLocks noGrp="1"/>
          </p:cNvSpPr>
          <p:nvPr>
            <p:ph idx="1"/>
          </p:nvPr>
        </p:nvSpPr>
        <p:spPr/>
        <p:txBody>
          <a:bodyPr>
            <a:normAutofit/>
          </a:bodyPr>
          <a:lstStyle/>
          <a:p>
            <a:pPr marL="0" indent="0" algn="just">
              <a:buNone/>
            </a:pPr>
            <a:r>
              <a:rPr lang="en-GB" sz="3600" dirty="0"/>
              <a:t>,,Our mission is to strive to ensure that highest standard of visual and hygienic  cleanliness and order are met, while paying attention to detail and aesthetic values.’’</a:t>
            </a:r>
          </a:p>
          <a:p>
            <a:pPr marL="0" indent="0" algn="just">
              <a:buNone/>
            </a:pPr>
            <a:endParaRPr lang="en-GB" sz="3600" dirty="0"/>
          </a:p>
        </p:txBody>
      </p:sp>
    </p:spTree>
    <p:extLst>
      <p:ext uri="{BB962C8B-B14F-4D97-AF65-F5344CB8AC3E}">
        <p14:creationId xmlns:p14="http://schemas.microsoft.com/office/powerpoint/2010/main" val="4092990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59BDE0-D8C6-F158-3DD0-7555459A808D}"/>
              </a:ext>
            </a:extLst>
          </p:cNvPr>
          <p:cNvSpPr>
            <a:spLocks noGrp="1"/>
          </p:cNvSpPr>
          <p:nvPr>
            <p:ph type="title"/>
          </p:nvPr>
        </p:nvSpPr>
        <p:spPr/>
        <p:txBody>
          <a:bodyPr anchor="t">
            <a:normAutofit/>
          </a:bodyPr>
          <a:lstStyle/>
          <a:p>
            <a:r>
              <a:rPr lang="en-GB" dirty="0"/>
              <a:t>              AIMS                           OBJECTIVES</a:t>
            </a:r>
          </a:p>
        </p:txBody>
      </p:sp>
      <p:sp>
        <p:nvSpPr>
          <p:cNvPr id="10" name="Content Placeholder 4">
            <a:extLst>
              <a:ext uri="{FF2B5EF4-FFF2-40B4-BE49-F238E27FC236}">
                <a16:creationId xmlns:a16="http://schemas.microsoft.com/office/drawing/2014/main" id="{874B80F8-58BB-CDDE-F916-98656B8287DF}"/>
              </a:ext>
            </a:extLst>
          </p:cNvPr>
          <p:cNvSpPr>
            <a:spLocks noGrp="1"/>
          </p:cNvSpPr>
          <p:nvPr>
            <p:ph sz="half" idx="1"/>
          </p:nvPr>
        </p:nvSpPr>
        <p:spPr/>
        <p:txBody>
          <a:bodyPr>
            <a:normAutofit/>
          </a:bodyPr>
          <a:lstStyle/>
          <a:p>
            <a:r>
              <a:rPr lang="en-GB" dirty="0"/>
              <a:t>provide cleaning service for customers</a:t>
            </a:r>
          </a:p>
          <a:p>
            <a:endParaRPr lang="en-GB" dirty="0"/>
          </a:p>
          <a:p>
            <a:r>
              <a:rPr lang="en-GB" dirty="0"/>
              <a:t>work on brand recognition</a:t>
            </a:r>
          </a:p>
          <a:p>
            <a:endParaRPr lang="en-GB" dirty="0"/>
          </a:p>
          <a:p>
            <a:r>
              <a:rPr lang="en-GB" dirty="0"/>
              <a:t>expanding business, find new clients and to employ new employees</a:t>
            </a:r>
          </a:p>
          <a:p>
            <a:endParaRPr lang="en-GB" dirty="0"/>
          </a:p>
        </p:txBody>
      </p:sp>
      <p:sp>
        <p:nvSpPr>
          <p:cNvPr id="6" name="Content Placeholder 5">
            <a:extLst>
              <a:ext uri="{FF2B5EF4-FFF2-40B4-BE49-F238E27FC236}">
                <a16:creationId xmlns:a16="http://schemas.microsoft.com/office/drawing/2014/main" id="{98FF29AC-C610-729B-85E9-5F545C487DDE}"/>
              </a:ext>
            </a:extLst>
          </p:cNvPr>
          <p:cNvSpPr>
            <a:spLocks noGrp="1"/>
          </p:cNvSpPr>
          <p:nvPr>
            <p:ph sz="half" idx="2"/>
          </p:nvPr>
        </p:nvSpPr>
        <p:spPr/>
        <p:txBody>
          <a:bodyPr>
            <a:normAutofit/>
          </a:bodyPr>
          <a:lstStyle/>
          <a:p>
            <a:endParaRPr lang="en-GB" dirty="0"/>
          </a:p>
          <a:p>
            <a:r>
              <a:rPr lang="en-GB" dirty="0"/>
              <a:t>to earn more than £22,000 per annum</a:t>
            </a:r>
          </a:p>
          <a:p>
            <a:endParaRPr lang="en-GB" dirty="0"/>
          </a:p>
          <a:p>
            <a:r>
              <a:rPr lang="en-GB" dirty="0"/>
              <a:t>to provide excellent service and satisfaction to the clients.</a:t>
            </a:r>
          </a:p>
          <a:p>
            <a:endParaRPr lang="en-GB" dirty="0"/>
          </a:p>
        </p:txBody>
      </p:sp>
      <p:pic>
        <p:nvPicPr>
          <p:cNvPr id="9" name="Picture 8" descr="A dart board with an arrow in the center&#10;&#10;Description automatically generated">
            <a:extLst>
              <a:ext uri="{FF2B5EF4-FFF2-40B4-BE49-F238E27FC236}">
                <a16:creationId xmlns:a16="http://schemas.microsoft.com/office/drawing/2014/main" id="{4FD105E9-DF77-A881-7C45-742663AB5F59}"/>
              </a:ext>
            </a:extLst>
          </p:cNvPr>
          <p:cNvPicPr>
            <a:picLocks noChangeAspect="1"/>
          </p:cNvPicPr>
          <p:nvPr/>
        </p:nvPicPr>
        <p:blipFill>
          <a:blip r:embed="rId3">
            <a:alphaModFix amt="20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12191999" cy="6858000"/>
          </a:xfrm>
          <a:prstGeom prst="rect">
            <a:avLst/>
          </a:prstGeom>
        </p:spPr>
      </p:pic>
    </p:spTree>
    <p:extLst>
      <p:ext uri="{BB962C8B-B14F-4D97-AF65-F5344CB8AC3E}">
        <p14:creationId xmlns:p14="http://schemas.microsoft.com/office/powerpoint/2010/main" val="1302521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64185-5DB5-A989-C196-6CE69827957D}"/>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CASH FLOW FORECAST</a:t>
            </a:r>
          </a:p>
        </p:txBody>
      </p:sp>
      <p:pic>
        <p:nvPicPr>
          <p:cNvPr id="6" name="Content Placeholder 5">
            <a:extLst>
              <a:ext uri="{FF2B5EF4-FFF2-40B4-BE49-F238E27FC236}">
                <a16:creationId xmlns:a16="http://schemas.microsoft.com/office/drawing/2014/main" id="{80F93D46-C965-7C00-FD33-B1752AD3BFF5}"/>
              </a:ext>
            </a:extLst>
          </p:cNvPr>
          <p:cNvPicPr>
            <a:picLocks noGrp="1" noChangeAspect="1"/>
          </p:cNvPicPr>
          <p:nvPr>
            <p:ph sz="half" idx="1"/>
          </p:nvPr>
        </p:nvPicPr>
        <p:blipFill>
          <a:blip r:embed="rId2"/>
          <a:stretch>
            <a:fillRect/>
          </a:stretch>
        </p:blipFill>
        <p:spPr>
          <a:xfrm>
            <a:off x="690664" y="1590316"/>
            <a:ext cx="10672661" cy="4927216"/>
          </a:xfrm>
          <a:prstGeom prst="rect">
            <a:avLst/>
          </a:prstGeom>
        </p:spPr>
      </p:pic>
    </p:spTree>
    <p:extLst>
      <p:ext uri="{BB962C8B-B14F-4D97-AF65-F5344CB8AC3E}">
        <p14:creationId xmlns:p14="http://schemas.microsoft.com/office/powerpoint/2010/main" val="2719704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912D012-6BD5-56BD-9B21-1383EE843E31}"/>
              </a:ext>
            </a:extLst>
          </p:cNvPr>
          <p:cNvSpPr>
            <a:spLocks noGrp="1"/>
          </p:cNvSpPr>
          <p:nvPr>
            <p:ph type="title"/>
          </p:nvPr>
        </p:nvSpPr>
        <p:spPr/>
        <p:txBody>
          <a:bodyPr/>
          <a:lstStyle/>
          <a:p>
            <a:r>
              <a:rPr lang="en-GB" dirty="0"/>
              <a:t>CASH FLOW EXPLANATION</a:t>
            </a:r>
          </a:p>
        </p:txBody>
      </p:sp>
      <p:sp>
        <p:nvSpPr>
          <p:cNvPr id="6" name="Content Placeholder 5">
            <a:extLst>
              <a:ext uri="{FF2B5EF4-FFF2-40B4-BE49-F238E27FC236}">
                <a16:creationId xmlns:a16="http://schemas.microsoft.com/office/drawing/2014/main" id="{1580321A-6A51-9451-62C8-C28187B91B8B}"/>
              </a:ext>
            </a:extLst>
          </p:cNvPr>
          <p:cNvSpPr>
            <a:spLocks noGrp="1"/>
          </p:cNvSpPr>
          <p:nvPr>
            <p:ph idx="1"/>
          </p:nvPr>
        </p:nvSpPr>
        <p:spPr/>
        <p:txBody>
          <a:bodyPr/>
          <a:lstStyle/>
          <a:p>
            <a:pPr algn="just"/>
            <a:r>
              <a:rPr lang="en-GB" dirty="0"/>
              <a:t>Having a separate business account can help look more professional, </a:t>
            </a:r>
          </a:p>
          <a:p>
            <a:pPr algn="just"/>
            <a:r>
              <a:rPr lang="en-GB" dirty="0"/>
              <a:t>make record keeping easier and help you stay on top of your tax obligations ( </a:t>
            </a:r>
            <a:r>
              <a:rPr lang="en-GB" dirty="0" err="1"/>
              <a:t>Lowde</a:t>
            </a:r>
            <a:r>
              <a:rPr lang="en-GB" dirty="0"/>
              <a:t>, E. 2023).</a:t>
            </a:r>
          </a:p>
          <a:p>
            <a:pPr marL="0" indent="0" algn="just">
              <a:buNone/>
            </a:pPr>
            <a:endParaRPr lang="en-GB" dirty="0"/>
          </a:p>
          <a:p>
            <a:pPr algn="just"/>
            <a:r>
              <a:rPr lang="en-GB" dirty="0"/>
              <a:t>Sole trader needs to file a tax return every year (</a:t>
            </a:r>
            <a:r>
              <a:rPr lang="en-GB" dirty="0" err="1"/>
              <a:t>Benwell</a:t>
            </a:r>
            <a:r>
              <a:rPr lang="en-GB" dirty="0"/>
              <a:t>, S. 2024).</a:t>
            </a:r>
          </a:p>
          <a:p>
            <a:pPr algn="just"/>
            <a:endParaRPr lang="en-GB" dirty="0"/>
          </a:p>
          <a:p>
            <a:pPr algn="just"/>
            <a:r>
              <a:rPr lang="en-GB" dirty="0"/>
              <a:t>Leaflet design cost £100 plus printing (Leaflet drop, 2024)</a:t>
            </a:r>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p:txBody>
      </p:sp>
    </p:spTree>
    <p:extLst>
      <p:ext uri="{BB962C8B-B14F-4D97-AF65-F5344CB8AC3E}">
        <p14:creationId xmlns:p14="http://schemas.microsoft.com/office/powerpoint/2010/main" val="3529958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C69E7-6F64-3DFA-B7D9-279BF40F058E}"/>
              </a:ext>
            </a:extLst>
          </p:cNvPr>
          <p:cNvSpPr>
            <a:spLocks noGrp="1"/>
          </p:cNvSpPr>
          <p:nvPr>
            <p:ph type="title"/>
          </p:nvPr>
        </p:nvSpPr>
        <p:spPr/>
        <p:txBody>
          <a:bodyPr/>
          <a:lstStyle/>
          <a:p>
            <a:r>
              <a:rPr lang="en-GB" dirty="0"/>
              <a:t>LOCATION</a:t>
            </a:r>
          </a:p>
        </p:txBody>
      </p:sp>
      <p:sp>
        <p:nvSpPr>
          <p:cNvPr id="5" name="Content Placeholder 4">
            <a:extLst>
              <a:ext uri="{FF2B5EF4-FFF2-40B4-BE49-F238E27FC236}">
                <a16:creationId xmlns:a16="http://schemas.microsoft.com/office/drawing/2014/main" id="{F16307F9-BA70-3EEA-61FC-6C32DFA86C0D}"/>
              </a:ext>
            </a:extLst>
          </p:cNvPr>
          <p:cNvSpPr>
            <a:spLocks noGrp="1"/>
          </p:cNvSpPr>
          <p:nvPr>
            <p:ph idx="1"/>
          </p:nvPr>
        </p:nvSpPr>
        <p:spPr>
          <a:xfrm>
            <a:off x="5183188" y="555171"/>
            <a:ext cx="6486298" cy="5627915"/>
          </a:xfrm>
        </p:spPr>
        <p:txBody>
          <a:bodyPr>
            <a:normAutofit/>
          </a:bodyPr>
          <a:lstStyle/>
          <a:p>
            <a:pPr marL="0" indent="0">
              <a:buNone/>
            </a:pPr>
            <a:r>
              <a:rPr lang="en-GB" dirty="0"/>
              <a:t>Functions accessible through the internet, allowing businesses to create and maintain a presence in a desirable location without paying rent for an actual space (</a:t>
            </a:r>
            <a:r>
              <a:rPr lang="en-GB" dirty="0" err="1"/>
              <a:t>Sant’Anna</a:t>
            </a:r>
            <a:r>
              <a:rPr lang="en-GB" dirty="0"/>
              <a:t>, M. 2023).</a:t>
            </a:r>
          </a:p>
          <a:p>
            <a:pPr marL="0" indent="0">
              <a:buNone/>
            </a:pPr>
            <a:endParaRPr lang="en-GB" dirty="0"/>
          </a:p>
          <a:p>
            <a:pPr marL="0" indent="0">
              <a:buNone/>
            </a:pPr>
            <a:endParaRPr lang="en-GB" dirty="0"/>
          </a:p>
          <a:p>
            <a:pPr marL="0" indent="0">
              <a:buNone/>
            </a:pPr>
            <a:r>
              <a:rPr lang="en-GB" dirty="0"/>
              <a:t>Renting a small office can cost up to £900 pcm (Rightmove, no date).</a:t>
            </a:r>
          </a:p>
        </p:txBody>
      </p:sp>
      <p:pic>
        <p:nvPicPr>
          <p:cNvPr id="7" name="Picture 6">
            <a:extLst>
              <a:ext uri="{FF2B5EF4-FFF2-40B4-BE49-F238E27FC236}">
                <a16:creationId xmlns:a16="http://schemas.microsoft.com/office/drawing/2014/main" id="{470C92B6-97C8-AEDE-5F6B-605575427815}"/>
              </a:ext>
            </a:extLst>
          </p:cNvPr>
          <p:cNvPicPr>
            <a:picLocks noChangeAspect="1"/>
          </p:cNvPicPr>
          <p:nvPr/>
        </p:nvPicPr>
        <p:blipFill>
          <a:blip r:embed="rId2"/>
          <a:stretch>
            <a:fillRect/>
          </a:stretch>
        </p:blipFill>
        <p:spPr>
          <a:xfrm>
            <a:off x="839788" y="2057400"/>
            <a:ext cx="4167641" cy="4038600"/>
          </a:xfrm>
          <a:prstGeom prst="rect">
            <a:avLst/>
          </a:prstGeom>
        </p:spPr>
      </p:pic>
      <p:sp>
        <p:nvSpPr>
          <p:cNvPr id="6" name="Text Placeholder 5">
            <a:extLst>
              <a:ext uri="{FF2B5EF4-FFF2-40B4-BE49-F238E27FC236}">
                <a16:creationId xmlns:a16="http://schemas.microsoft.com/office/drawing/2014/main" id="{D62E0234-645B-53EA-0984-9E234CE26008}"/>
              </a:ext>
            </a:extLst>
          </p:cNvPr>
          <p:cNvSpPr>
            <a:spLocks noGrp="1"/>
          </p:cNvSpPr>
          <p:nvPr>
            <p:ph type="body" sz="half" idx="2"/>
          </p:nvPr>
        </p:nvSpPr>
        <p:spPr>
          <a:xfrm>
            <a:off x="839788" y="2057399"/>
            <a:ext cx="4167641" cy="4038599"/>
          </a:xfrm>
        </p:spPr>
        <p:txBody>
          <a:bodyPr/>
          <a:lstStyle/>
          <a:p>
            <a:endParaRPr lang="en-GB" dirty="0"/>
          </a:p>
        </p:txBody>
      </p:sp>
    </p:spTree>
    <p:extLst>
      <p:ext uri="{BB962C8B-B14F-4D97-AF65-F5344CB8AC3E}">
        <p14:creationId xmlns:p14="http://schemas.microsoft.com/office/powerpoint/2010/main" val="2687664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81086F-C075-DC13-AC55-15EE9F33CD91}"/>
              </a:ext>
            </a:extLst>
          </p:cNvPr>
          <p:cNvSpPr>
            <a:spLocks noGrp="1"/>
          </p:cNvSpPr>
          <p:nvPr>
            <p:ph type="title"/>
          </p:nvPr>
        </p:nvSpPr>
        <p:spPr>
          <a:xfrm>
            <a:off x="640080" y="329184"/>
            <a:ext cx="9924158" cy="1783080"/>
          </a:xfrm>
        </p:spPr>
        <p:txBody>
          <a:bodyPr vert="horz" lIns="91440" tIns="45720" rIns="91440" bIns="45720" rtlCol="0" anchor="b">
            <a:normAutofit/>
          </a:bodyPr>
          <a:lstStyle/>
          <a:p>
            <a:r>
              <a:rPr lang="en-US" sz="5400" dirty="0"/>
              <a:t>                              HRM STRATEGY</a:t>
            </a:r>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98C2240-E26F-349D-3EB7-392E2099B1AB}"/>
              </a:ext>
            </a:extLst>
          </p:cNvPr>
          <p:cNvSpPr>
            <a:spLocks noGrp="1"/>
          </p:cNvSpPr>
          <p:nvPr>
            <p:ph sz="half" idx="1"/>
          </p:nvPr>
        </p:nvSpPr>
        <p:spPr>
          <a:xfrm>
            <a:off x="640080" y="2706624"/>
            <a:ext cx="6894576" cy="734244"/>
          </a:xfrm>
        </p:spPr>
        <p:txBody>
          <a:bodyPr vert="horz" lIns="91440" tIns="45720" rIns="91440" bIns="45720" rtlCol="0">
            <a:normAutofit/>
          </a:bodyPr>
          <a:lstStyle/>
          <a:p>
            <a:r>
              <a:rPr lang="en-US" sz="2200" dirty="0"/>
              <a:t>Cost of an accountant £ 200 ( CTA Accountants, 2024 and </a:t>
            </a:r>
            <a:r>
              <a:rPr lang="en-US" sz="2200" dirty="0" err="1"/>
              <a:t>Chechi</a:t>
            </a:r>
            <a:r>
              <a:rPr lang="en-US" sz="2200" dirty="0"/>
              <a:t>, 2024).</a:t>
            </a:r>
          </a:p>
        </p:txBody>
      </p:sp>
      <p:pic>
        <p:nvPicPr>
          <p:cNvPr id="5" name="Content Placeholder 4" descr="A green screen with black border&#10;&#10;Description automatically generated">
            <a:extLst>
              <a:ext uri="{FF2B5EF4-FFF2-40B4-BE49-F238E27FC236}">
                <a16:creationId xmlns:a16="http://schemas.microsoft.com/office/drawing/2014/main" id="{3F719FED-4C35-FE3B-FE21-B2BFB5E78A75}"/>
              </a:ext>
            </a:extLst>
          </p:cNvPr>
          <p:cNvPicPr>
            <a:picLocks noChangeAspect="1"/>
          </p:cNvPicPr>
          <p:nvPr/>
        </p:nvPicPr>
        <p:blipFill>
          <a:blip r:embed="rId2"/>
          <a:stretch>
            <a:fillRect/>
          </a:stretch>
        </p:blipFill>
        <p:spPr>
          <a:xfrm>
            <a:off x="892805" y="3717522"/>
            <a:ext cx="4678127" cy="2024520"/>
          </a:xfrm>
          <a:prstGeom prst="rect">
            <a:avLst/>
          </a:prstGeom>
        </p:spPr>
        <p:style>
          <a:lnRef idx="2">
            <a:schemeClr val="accent4">
              <a:shade val="15000"/>
            </a:schemeClr>
          </a:lnRef>
          <a:fillRef idx="1">
            <a:schemeClr val="accent4"/>
          </a:fillRef>
          <a:effectRef idx="0">
            <a:schemeClr val="accent4"/>
          </a:effectRef>
          <a:fontRef idx="minor">
            <a:schemeClr val="lt1"/>
          </a:fontRef>
        </p:style>
      </p:pic>
      <p:pic>
        <p:nvPicPr>
          <p:cNvPr id="6" name="Content Placeholder 5" descr="A green screen with black border&#10;&#10;Description automatically generated">
            <a:extLst>
              <a:ext uri="{FF2B5EF4-FFF2-40B4-BE49-F238E27FC236}">
                <a16:creationId xmlns:a16="http://schemas.microsoft.com/office/drawing/2014/main" id="{E8E9919C-93BA-9C8E-D568-2C6037442DF9}"/>
              </a:ext>
            </a:extLst>
          </p:cNvPr>
          <p:cNvPicPr>
            <a:picLocks noGrp="1" noChangeAspect="1"/>
          </p:cNvPicPr>
          <p:nvPr>
            <p:ph sz="half" idx="2"/>
          </p:nvPr>
        </p:nvPicPr>
        <p:blipFill>
          <a:blip r:embed="rId2"/>
          <a:stretch>
            <a:fillRect/>
          </a:stretch>
        </p:blipFill>
        <p:spPr>
          <a:xfrm>
            <a:off x="7863840" y="4302684"/>
            <a:ext cx="3995928" cy="1729289"/>
          </a:xfrm>
          <a:prstGeom prst="rect">
            <a:avLst/>
          </a:prstGeom>
        </p:spPr>
        <p:style>
          <a:lnRef idx="3">
            <a:schemeClr val="lt1"/>
          </a:lnRef>
          <a:fillRef idx="1">
            <a:schemeClr val="accent6"/>
          </a:fillRef>
          <a:effectRef idx="1">
            <a:schemeClr val="accent6"/>
          </a:effectRef>
          <a:fontRef idx="minor">
            <a:schemeClr val="lt1"/>
          </a:fontRef>
        </p:style>
      </p:pic>
      <p:cxnSp>
        <p:nvCxnSpPr>
          <p:cNvPr id="9" name="Straight Arrow Connector 8">
            <a:extLst>
              <a:ext uri="{FF2B5EF4-FFF2-40B4-BE49-F238E27FC236}">
                <a16:creationId xmlns:a16="http://schemas.microsoft.com/office/drawing/2014/main" id="{538DEDF4-9E39-F9D0-B5F3-F6A153BD5BCB}"/>
              </a:ext>
            </a:extLst>
          </p:cNvPr>
          <p:cNvCxnSpPr>
            <a:cxnSpLocks/>
          </p:cNvCxnSpPr>
          <p:nvPr/>
        </p:nvCxnSpPr>
        <p:spPr>
          <a:xfrm>
            <a:off x="5625117" y="4818693"/>
            <a:ext cx="2120286" cy="52179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E607071F-66B0-12D2-551E-35FB20C88321}"/>
              </a:ext>
            </a:extLst>
          </p:cNvPr>
          <p:cNvSpPr txBox="1"/>
          <p:nvPr/>
        </p:nvSpPr>
        <p:spPr>
          <a:xfrm>
            <a:off x="1808215" y="4452520"/>
            <a:ext cx="2345496" cy="369332"/>
          </a:xfrm>
          <a:prstGeom prst="rect">
            <a:avLst/>
          </a:prstGeom>
          <a:noFill/>
        </p:spPr>
        <p:txBody>
          <a:bodyPr wrap="square" rtlCol="0">
            <a:spAutoFit/>
          </a:bodyPr>
          <a:lstStyle/>
          <a:p>
            <a:r>
              <a:rPr lang="en-GB" dirty="0"/>
              <a:t>              OWNER</a:t>
            </a:r>
          </a:p>
        </p:txBody>
      </p:sp>
      <p:sp>
        <p:nvSpPr>
          <p:cNvPr id="14" name="TextBox 13">
            <a:extLst>
              <a:ext uri="{FF2B5EF4-FFF2-40B4-BE49-F238E27FC236}">
                <a16:creationId xmlns:a16="http://schemas.microsoft.com/office/drawing/2014/main" id="{F7DF0B02-557E-2AE9-22A6-20A913852184}"/>
              </a:ext>
            </a:extLst>
          </p:cNvPr>
          <p:cNvSpPr txBox="1"/>
          <p:nvPr/>
        </p:nvSpPr>
        <p:spPr>
          <a:xfrm>
            <a:off x="8414657" y="4775513"/>
            <a:ext cx="2775857" cy="369332"/>
          </a:xfrm>
          <a:prstGeom prst="rect">
            <a:avLst/>
          </a:prstGeom>
          <a:noFill/>
        </p:spPr>
        <p:txBody>
          <a:bodyPr wrap="square" rtlCol="0">
            <a:spAutoFit/>
          </a:bodyPr>
          <a:lstStyle/>
          <a:p>
            <a:r>
              <a:rPr lang="en-GB" dirty="0"/>
              <a:t>            ACCOUNTANT</a:t>
            </a:r>
          </a:p>
        </p:txBody>
      </p:sp>
    </p:spTree>
    <p:extLst>
      <p:ext uri="{BB962C8B-B14F-4D97-AF65-F5344CB8AC3E}">
        <p14:creationId xmlns:p14="http://schemas.microsoft.com/office/powerpoint/2010/main" val="1873496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884715E-CDD2-48CA-BFFD-AE43CF0E7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Graphic 35">
            <a:extLst>
              <a:ext uri="{FF2B5EF4-FFF2-40B4-BE49-F238E27FC236}">
                <a16:creationId xmlns:a16="http://schemas.microsoft.com/office/drawing/2014/main" id="{13C8053B-9763-4356-AFD2-38F3D4A5A4E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354324" y="-2665475"/>
            <a:ext cx="5486400" cy="12188952"/>
          </a:xfrm>
          <a:prstGeom prst="rect">
            <a:avLst/>
          </a:prstGeom>
        </p:spPr>
      </p:pic>
      <p:sp>
        <p:nvSpPr>
          <p:cNvPr id="50" name="Rectangle 49">
            <a:extLst>
              <a:ext uri="{FF2B5EF4-FFF2-40B4-BE49-F238E27FC236}">
                <a16:creationId xmlns:a16="http://schemas.microsoft.com/office/drawing/2014/main" id="{E1DEA2DE-CA67-4BCF-8CA5-0568D84FC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a:extLst>
              <a:ext uri="{FF2B5EF4-FFF2-40B4-BE49-F238E27FC236}">
                <a16:creationId xmlns:a16="http://schemas.microsoft.com/office/drawing/2014/main" id="{F50D1E75-0D05-2337-DA41-E523BFA60D0C}"/>
              </a:ext>
            </a:extLst>
          </p:cNvPr>
          <p:cNvSpPr>
            <a:spLocks noGrp="1"/>
          </p:cNvSpPr>
          <p:nvPr>
            <p:ph type="title"/>
          </p:nvPr>
        </p:nvSpPr>
        <p:spPr>
          <a:xfrm>
            <a:off x="1463041" y="685797"/>
            <a:ext cx="4962184" cy="2263779"/>
          </a:xfrm>
        </p:spPr>
        <p:txBody>
          <a:bodyPr vert="horz" lIns="91440" tIns="45720" rIns="91440" bIns="45720" rtlCol="0" anchor="t">
            <a:normAutofit/>
          </a:bodyPr>
          <a:lstStyle/>
          <a:p>
            <a:r>
              <a:rPr lang="en-US" sz="5000" kern="1200">
                <a:solidFill>
                  <a:schemeClr val="tx1"/>
                </a:solidFill>
                <a:latin typeface="+mj-lt"/>
                <a:ea typeface="+mj-ea"/>
                <a:cs typeface="+mj-cs"/>
              </a:rPr>
              <a:t>MARKETING STRATEGY</a:t>
            </a:r>
          </a:p>
        </p:txBody>
      </p:sp>
      <p:sp>
        <p:nvSpPr>
          <p:cNvPr id="51" name="Rectangle 50">
            <a:extLst>
              <a:ext uri="{FF2B5EF4-FFF2-40B4-BE49-F238E27FC236}">
                <a16:creationId xmlns:a16="http://schemas.microsoft.com/office/drawing/2014/main" id="{30A173E8-080E-4A90-B935-CE5A33AC5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3838FE5A-E07C-5D0F-8BF1-E0F52CB5011E}"/>
              </a:ext>
            </a:extLst>
          </p:cNvPr>
          <p:cNvPicPr>
            <a:picLocks noChangeAspect="1"/>
          </p:cNvPicPr>
          <p:nvPr/>
        </p:nvPicPr>
        <p:blipFill rotWithShape="1">
          <a:blip r:embed="rId4"/>
          <a:srcRect t="1687" r="7" b="7"/>
          <a:stretch/>
        </p:blipFill>
        <p:spPr>
          <a:xfrm>
            <a:off x="6599227" y="764336"/>
            <a:ext cx="2112264" cy="2108780"/>
          </a:xfrm>
          <a:prstGeom prst="rect">
            <a:avLst/>
          </a:prstGeom>
        </p:spPr>
      </p:pic>
      <p:sp>
        <p:nvSpPr>
          <p:cNvPr id="4" name="Content Placeholder 3">
            <a:extLst>
              <a:ext uri="{FF2B5EF4-FFF2-40B4-BE49-F238E27FC236}">
                <a16:creationId xmlns:a16="http://schemas.microsoft.com/office/drawing/2014/main" id="{5280EE8D-6F10-AC32-2D2B-E7B9CE95E2FB}"/>
              </a:ext>
            </a:extLst>
          </p:cNvPr>
          <p:cNvSpPr>
            <a:spLocks noGrp="1"/>
          </p:cNvSpPr>
          <p:nvPr>
            <p:ph sz="half" idx="2"/>
          </p:nvPr>
        </p:nvSpPr>
        <p:spPr>
          <a:xfrm>
            <a:off x="1463041" y="2236252"/>
            <a:ext cx="4962184" cy="3644093"/>
          </a:xfrm>
        </p:spPr>
        <p:txBody>
          <a:bodyPr vert="horz" lIns="91440" tIns="45720" rIns="91440" bIns="45720" rtlCol="0">
            <a:normAutofit/>
          </a:bodyPr>
          <a:lstStyle/>
          <a:p>
            <a:pPr marL="0"/>
            <a:r>
              <a:rPr lang="en-US" sz="1800" dirty="0"/>
              <a:t> Tik Tok                                       </a:t>
            </a:r>
          </a:p>
          <a:p>
            <a:pPr marL="0"/>
            <a:r>
              <a:rPr lang="en-US" sz="1800" dirty="0"/>
              <a:t>Facebook</a:t>
            </a:r>
          </a:p>
          <a:p>
            <a:pPr marL="0"/>
            <a:r>
              <a:rPr lang="en-US" sz="1800" dirty="0"/>
              <a:t>anna.perfectcleaning@gmail.com</a:t>
            </a:r>
          </a:p>
          <a:p>
            <a:pPr marL="0"/>
            <a:r>
              <a:rPr lang="en-US" sz="1800" dirty="0">
                <a:hlinkClick r:id="rId5"/>
              </a:rPr>
              <a:t>www.anna.perfectcleaning.com.uk</a:t>
            </a:r>
            <a:endParaRPr lang="en-US" sz="1800" dirty="0"/>
          </a:p>
          <a:p>
            <a:pPr marL="0"/>
            <a:endParaRPr lang="en-US" sz="1800" dirty="0"/>
          </a:p>
          <a:p>
            <a:pPr marL="0" indent="0">
              <a:buNone/>
            </a:pPr>
            <a:r>
              <a:rPr lang="en-GB" sz="1800" dirty="0"/>
              <a:t>One of the most popular marketing activities in recent years is content marketing which became profitable and can spread around the internet fast  (Snyder, K. 2024 and B&amp;B Press 2024).  </a:t>
            </a:r>
            <a:endParaRPr lang="en-US" sz="1800" dirty="0"/>
          </a:p>
        </p:txBody>
      </p:sp>
      <p:pic>
        <p:nvPicPr>
          <p:cNvPr id="5" name="Content Placeholder 4" descr="A close-up of a cleaning service&#10;&#10;Description automatically generated">
            <a:extLst>
              <a:ext uri="{FF2B5EF4-FFF2-40B4-BE49-F238E27FC236}">
                <a16:creationId xmlns:a16="http://schemas.microsoft.com/office/drawing/2014/main" id="{8FAFB68D-68B1-C7DD-4BF8-D844C3DEECF6}"/>
              </a:ext>
            </a:extLst>
          </p:cNvPr>
          <p:cNvPicPr>
            <a:picLocks noGrp="1" noChangeAspect="1"/>
          </p:cNvPicPr>
          <p:nvPr>
            <p:ph sz="half" idx="1"/>
          </p:nvPr>
        </p:nvPicPr>
        <p:blipFill rotWithShape="1">
          <a:blip r:embed="rId6"/>
          <a:srcRect l="2193" r="2221" b="-4"/>
          <a:stretch/>
        </p:blipFill>
        <p:spPr>
          <a:xfrm>
            <a:off x="6599227" y="3024343"/>
            <a:ext cx="2112264" cy="3069319"/>
          </a:xfrm>
          <a:prstGeom prst="rect">
            <a:avLst/>
          </a:prstGeom>
        </p:spPr>
      </p:pic>
      <p:pic>
        <p:nvPicPr>
          <p:cNvPr id="3" name="Picture 2">
            <a:extLst>
              <a:ext uri="{FF2B5EF4-FFF2-40B4-BE49-F238E27FC236}">
                <a16:creationId xmlns:a16="http://schemas.microsoft.com/office/drawing/2014/main" id="{DAE75E38-9462-0C81-FB17-DC32C12E5916}"/>
              </a:ext>
            </a:extLst>
          </p:cNvPr>
          <p:cNvPicPr>
            <a:picLocks noChangeAspect="1"/>
          </p:cNvPicPr>
          <p:nvPr/>
        </p:nvPicPr>
        <p:blipFill rotWithShape="1">
          <a:blip r:embed="rId7"/>
          <a:srcRect l="25507" r="34810"/>
          <a:stretch/>
        </p:blipFill>
        <p:spPr>
          <a:xfrm>
            <a:off x="8885493" y="3102882"/>
            <a:ext cx="3143256" cy="3069319"/>
          </a:xfrm>
          <a:prstGeom prst="rect">
            <a:avLst/>
          </a:prstGeom>
        </p:spPr>
      </p:pic>
      <p:sp>
        <p:nvSpPr>
          <p:cNvPr id="52" name="Rectangle 51">
            <a:extLst>
              <a:ext uri="{FF2B5EF4-FFF2-40B4-BE49-F238E27FC236}">
                <a16:creationId xmlns:a16="http://schemas.microsoft.com/office/drawing/2014/main" id="{A87B0CEF-C225-4792-8A98-D2DD40806C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AF5B31E3-E1BC-A2B4-72B3-036548226C5F}"/>
              </a:ext>
            </a:extLst>
          </p:cNvPr>
          <p:cNvPicPr>
            <a:picLocks noChangeAspect="1"/>
          </p:cNvPicPr>
          <p:nvPr/>
        </p:nvPicPr>
        <p:blipFill>
          <a:blip r:embed="rId8"/>
          <a:stretch>
            <a:fillRect/>
          </a:stretch>
        </p:blipFill>
        <p:spPr>
          <a:xfrm>
            <a:off x="9055822" y="8049"/>
            <a:ext cx="2724374" cy="3069319"/>
          </a:xfrm>
          <a:prstGeom prst="rect">
            <a:avLst/>
          </a:prstGeom>
        </p:spPr>
      </p:pic>
    </p:spTree>
    <p:extLst>
      <p:ext uri="{BB962C8B-B14F-4D97-AF65-F5344CB8AC3E}">
        <p14:creationId xmlns:p14="http://schemas.microsoft.com/office/powerpoint/2010/main" val="3828374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up of a survey&#10;&#10;Description automatically generated">
            <a:extLst>
              <a:ext uri="{FF2B5EF4-FFF2-40B4-BE49-F238E27FC236}">
                <a16:creationId xmlns:a16="http://schemas.microsoft.com/office/drawing/2014/main" id="{3234F024-63D0-EAEE-5F56-730A8F59AC2A}"/>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33028" y="379278"/>
            <a:ext cx="4571102" cy="5797685"/>
          </a:xfrm>
          <a:prstGeom prst="rect">
            <a:avLst/>
          </a:prstGeom>
        </p:spPr>
      </p:pic>
      <p:sp>
        <p:nvSpPr>
          <p:cNvPr id="5" name="Title 4">
            <a:extLst>
              <a:ext uri="{FF2B5EF4-FFF2-40B4-BE49-F238E27FC236}">
                <a16:creationId xmlns:a16="http://schemas.microsoft.com/office/drawing/2014/main" id="{D1E23E0B-B2FD-5AB9-5E27-D1A786FB0820}"/>
              </a:ext>
            </a:extLst>
          </p:cNvPr>
          <p:cNvSpPr>
            <a:spLocks noGrp="1"/>
          </p:cNvSpPr>
          <p:nvPr>
            <p:ph type="title"/>
          </p:nvPr>
        </p:nvSpPr>
        <p:spPr/>
        <p:txBody>
          <a:bodyPr/>
          <a:lstStyle/>
          <a:p>
            <a:r>
              <a:rPr lang="en-GB" dirty="0"/>
              <a:t>MARKET RESEARCH</a:t>
            </a:r>
          </a:p>
        </p:txBody>
      </p:sp>
      <p:sp>
        <p:nvSpPr>
          <p:cNvPr id="3" name="Content Placeholder 2">
            <a:extLst>
              <a:ext uri="{FF2B5EF4-FFF2-40B4-BE49-F238E27FC236}">
                <a16:creationId xmlns:a16="http://schemas.microsoft.com/office/drawing/2014/main" id="{061387BA-BBA8-6D89-E552-5716D1E4F685}"/>
              </a:ext>
            </a:extLst>
          </p:cNvPr>
          <p:cNvSpPr>
            <a:spLocks noGrp="1"/>
          </p:cNvSpPr>
          <p:nvPr>
            <p:ph idx="1"/>
          </p:nvPr>
        </p:nvSpPr>
        <p:spPr/>
        <p:txBody>
          <a:bodyPr>
            <a:normAutofit fontScale="92500"/>
          </a:bodyPr>
          <a:lstStyle/>
          <a:p>
            <a:pPr marL="0" indent="0">
              <a:buNone/>
            </a:pPr>
            <a:endParaRPr lang="en-GB" dirty="0"/>
          </a:p>
          <a:p>
            <a:r>
              <a:rPr lang="en-GB" dirty="0"/>
              <a:t>Companies conduct market research before introducing new products to determine their appeal to potential customers.</a:t>
            </a:r>
          </a:p>
          <a:p>
            <a:r>
              <a:rPr lang="en-GB" dirty="0"/>
              <a:t>Tools include focus groups, telephone interviews, and questionnaires.</a:t>
            </a:r>
          </a:p>
          <a:p>
            <a:r>
              <a:rPr lang="en-GB" dirty="0"/>
              <a:t>The results of market research inform the final design of the product and determine how it will be positioned in the marketplace.</a:t>
            </a:r>
          </a:p>
          <a:p>
            <a:r>
              <a:rPr lang="en-GB" dirty="0"/>
              <a:t>Market research usually combines primary information, gathered directly from consumers, and secondary information, which is data available from external sources (Twin, A. 2024).</a:t>
            </a:r>
          </a:p>
        </p:txBody>
      </p:sp>
      <p:sp>
        <p:nvSpPr>
          <p:cNvPr id="8" name="TextBox 7">
            <a:extLst>
              <a:ext uri="{FF2B5EF4-FFF2-40B4-BE49-F238E27FC236}">
                <a16:creationId xmlns:a16="http://schemas.microsoft.com/office/drawing/2014/main" id="{F4E65DD8-DE60-59F4-A10D-37472DEE4882}"/>
              </a:ext>
            </a:extLst>
          </p:cNvPr>
          <p:cNvSpPr txBox="1"/>
          <p:nvPr/>
        </p:nvSpPr>
        <p:spPr>
          <a:xfrm>
            <a:off x="3810449" y="6858000"/>
            <a:ext cx="4571102" cy="230832"/>
          </a:xfrm>
          <a:prstGeom prst="rect">
            <a:avLst/>
          </a:prstGeom>
          <a:noFill/>
        </p:spPr>
        <p:txBody>
          <a:bodyPr wrap="square" rtlCol="0">
            <a:spAutoFit/>
          </a:bodyPr>
          <a:lstStyle/>
          <a:p>
            <a:r>
              <a:rPr lang="en-GB" sz="900">
                <a:hlinkClick r:id="rId3" tooltip="https://flatworldknowledge.lardbucket.org/books/marketing-principles-v2.0/s13-02-steps-in-the-marketing-researc.html"/>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3261364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E245E-096B-F044-5824-E07ECAA8267E}"/>
              </a:ext>
            </a:extLst>
          </p:cNvPr>
          <p:cNvSpPr>
            <a:spLocks noGrp="1"/>
          </p:cNvSpPr>
          <p:nvPr>
            <p:ph type="title"/>
          </p:nvPr>
        </p:nvSpPr>
        <p:spPr/>
        <p:txBody>
          <a:bodyPr/>
          <a:lstStyle/>
          <a:p>
            <a:r>
              <a:rPr lang="en-GB" dirty="0"/>
              <a:t>MARKET RESEARCH</a:t>
            </a:r>
          </a:p>
        </p:txBody>
      </p:sp>
      <p:pic>
        <p:nvPicPr>
          <p:cNvPr id="1026" name="Picture 2" descr="Wykres odpowiedzi z Formularzy. Tytuł pytania: 7. How often would you need a cleaning service?. Liczba odpowiedzi: 8 odpowiedzi.">
            <a:extLst>
              <a:ext uri="{FF2B5EF4-FFF2-40B4-BE49-F238E27FC236}">
                <a16:creationId xmlns:a16="http://schemas.microsoft.com/office/drawing/2014/main" id="{172F152D-6545-EB62-64ED-C924C9E2462B}"/>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42257" y="1825625"/>
            <a:ext cx="5377543" cy="43513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ykres odpowiedzi z Formularzy. Tytuł pytania: 6. How much are you willing to pay for a regular cleaning per hour?. Liczba odpowiedzi: 9 odpowiedzi.">
            <a:extLst>
              <a:ext uri="{FF2B5EF4-FFF2-40B4-BE49-F238E27FC236}">
                <a16:creationId xmlns:a16="http://schemas.microsoft.com/office/drawing/2014/main" id="{86154AA2-73D4-218A-FC85-7C05ED6BB58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0" y="1825625"/>
            <a:ext cx="5377542"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9593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stic containers in bright colours">
            <a:extLst>
              <a:ext uri="{FF2B5EF4-FFF2-40B4-BE49-F238E27FC236}">
                <a16:creationId xmlns:a16="http://schemas.microsoft.com/office/drawing/2014/main" id="{44A887A6-EEAA-11FC-0D69-859FF1F6D33F}"/>
              </a:ext>
            </a:extLst>
          </p:cNvPr>
          <p:cNvPicPr>
            <a:picLocks noChangeAspect="1"/>
          </p:cNvPicPr>
          <p:nvPr/>
        </p:nvPicPr>
        <p:blipFill rotWithShape="1">
          <a:blip r:embed="rId2"/>
          <a:srcRect l="19145" r="21589"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48E07B-6EA2-5220-DEE0-217AC20B56C6}"/>
              </a:ext>
            </a:extLst>
          </p:cNvPr>
          <p:cNvSpPr>
            <a:spLocks noGrp="1"/>
          </p:cNvSpPr>
          <p:nvPr>
            <p:ph type="title"/>
          </p:nvPr>
        </p:nvSpPr>
        <p:spPr>
          <a:xfrm>
            <a:off x="761801" y="328512"/>
            <a:ext cx="4778387" cy="1628970"/>
          </a:xfrm>
        </p:spPr>
        <p:txBody>
          <a:bodyPr anchor="ctr">
            <a:normAutofit/>
          </a:bodyPr>
          <a:lstStyle/>
          <a:p>
            <a:r>
              <a:rPr lang="en-GB" sz="4000" dirty="0"/>
              <a:t>CONCLUSION</a:t>
            </a:r>
          </a:p>
        </p:txBody>
      </p:sp>
      <p:sp>
        <p:nvSpPr>
          <p:cNvPr id="3" name="Content Placeholder 2">
            <a:extLst>
              <a:ext uri="{FF2B5EF4-FFF2-40B4-BE49-F238E27FC236}">
                <a16:creationId xmlns:a16="http://schemas.microsoft.com/office/drawing/2014/main" id="{8100D198-EEE0-EEFE-C36B-238A39FCC303}"/>
              </a:ext>
            </a:extLst>
          </p:cNvPr>
          <p:cNvSpPr>
            <a:spLocks noGrp="1"/>
          </p:cNvSpPr>
          <p:nvPr>
            <p:ph idx="1"/>
          </p:nvPr>
        </p:nvSpPr>
        <p:spPr>
          <a:xfrm>
            <a:off x="761801" y="2884929"/>
            <a:ext cx="4659756" cy="3374137"/>
          </a:xfrm>
        </p:spPr>
        <p:txBody>
          <a:bodyPr anchor="ctr">
            <a:normAutofit/>
          </a:bodyPr>
          <a:lstStyle/>
          <a:p>
            <a:pPr marL="0" indent="0">
              <a:buNone/>
            </a:pPr>
            <a:r>
              <a:rPr lang="en-GB" sz="2000" dirty="0"/>
              <a:t>Perfect Cleaning company  will work hard to satisfy customers and promote healthy lifestyle through cleanliness and hygiene. Mission, aims and objective of Perfect Cleaning, cleaning services are important aspects of company development.</a:t>
            </a:r>
          </a:p>
        </p:txBody>
      </p:sp>
    </p:spTree>
    <p:extLst>
      <p:ext uri="{BB962C8B-B14F-4D97-AF65-F5344CB8AC3E}">
        <p14:creationId xmlns:p14="http://schemas.microsoft.com/office/powerpoint/2010/main" val="6115508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F8CDE-314C-4C1C-93DD-24F1A4D53711}"/>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1980A2C6-99D2-157A-86D9-1F6A2E7B1C6C}"/>
              </a:ext>
            </a:extLst>
          </p:cNvPr>
          <p:cNvSpPr>
            <a:spLocks noGrp="1"/>
          </p:cNvSpPr>
          <p:nvPr>
            <p:ph idx="1"/>
          </p:nvPr>
        </p:nvSpPr>
        <p:spPr>
          <a:xfrm>
            <a:off x="838200" y="1429966"/>
            <a:ext cx="10515600" cy="5062909"/>
          </a:xfrm>
        </p:spPr>
        <p:txBody>
          <a:bodyPr>
            <a:normAutofit lnSpcReduction="10000"/>
          </a:bodyPr>
          <a:lstStyle/>
          <a:p>
            <a:endParaRPr lang="en-GB" sz="1300" dirty="0"/>
          </a:p>
          <a:p>
            <a:r>
              <a:rPr lang="en-GB" sz="1300" dirty="0"/>
              <a:t>B&amp;B Press. (2024). The Advantages and Disadvantages of Leaflets for Advertising. [Online]. B&amp;B Press. Last Updated: 2024. Available at: https://www.bbpress.co.uk/news/advantages-and-disadvantages-of-leaflets-for-advertising-in-2019 [Accessed 26 June 2024].  </a:t>
            </a:r>
          </a:p>
          <a:p>
            <a:r>
              <a:rPr lang="en-GB" sz="1300" dirty="0" err="1"/>
              <a:t>Benwell</a:t>
            </a:r>
            <a:r>
              <a:rPr lang="en-GB" sz="1300" dirty="0"/>
              <a:t>, S. (2024). Sole trader vs limited company: what’s best for you?. [Online]. Money. Last Updated: 16 January 2024. Available at: https://www.money.co.uk/business/sole-trader-vs-limited-company#:~:text=Pros%20and%20cons%20of%20a%2 [Accessed 26 June 2024].</a:t>
            </a:r>
          </a:p>
          <a:p>
            <a:r>
              <a:rPr lang="en-GB" sz="1300" dirty="0"/>
              <a:t>CTA Accountants. (2024). How much does an accountant cost / charge in the UK? Accounts for self-employed and limited companies (Part 1). [Online]. </a:t>
            </a:r>
            <a:r>
              <a:rPr lang="en-GB" sz="1300" dirty="0" err="1"/>
              <a:t>cta</a:t>
            </a:r>
            <a:r>
              <a:rPr lang="en-GB" sz="1300" dirty="0"/>
              <a:t> profit first. Last Updated: 2024. Available at: https://www.cheltenham-tax-accountants.co.uk/blog/how-much-does-an-accountant-cost-charge-in-the-uk- [Accessed 30 June 2024] </a:t>
            </a:r>
          </a:p>
          <a:p>
            <a:r>
              <a:rPr lang="en-GB" sz="1300" dirty="0" err="1"/>
              <a:t>Chechi</a:t>
            </a:r>
            <a:r>
              <a:rPr lang="en-GB" sz="1300" dirty="0"/>
              <a:t>, Z. (2024). How Much Does an Accountant Cost?. [Online]. Expert Market. Last Updated: 29 January 2024. Available at: https://www.expertmarket.com/uk/accounting-services/how-much-accountant-cost#:~:text=The%20upcoming% [Accessed 26 June 2024].  </a:t>
            </a:r>
          </a:p>
          <a:p>
            <a:r>
              <a:rPr lang="en-GB" sz="1300" dirty="0"/>
              <a:t>Leaflet drop. (2024). Working Out the Costs of Leaflet Distribution. [Online]. Leaflet drop. Last Updated: 2024. Available at: https://leafletdrop.co.uk/insights-and-guides/working-out-the-costs-of-leaflet-distribution#:~:text= [Accessed 30 June 2024]. </a:t>
            </a:r>
          </a:p>
          <a:p>
            <a:r>
              <a:rPr lang="en-GB" sz="1300" dirty="0" err="1"/>
              <a:t>Lowde</a:t>
            </a:r>
            <a:r>
              <a:rPr lang="en-GB" sz="1300" dirty="0"/>
              <a:t>, E. (2023). Does a Sole Trader Need a Business Bank Account?: The Pros and Cons. [Online]. Crunch. Last Updated: 30 August 2023. Available at: https://www.crunch.co.uk/knowledge/article/does-a-sole-trader-need-a-business-bank-account#:~:text=H [Accessed 30 June 2024].</a:t>
            </a:r>
          </a:p>
          <a:p>
            <a:r>
              <a:rPr lang="en-GB" sz="1300" dirty="0"/>
              <a:t>Rightmove. (no date). To rent- commercial properties. [Online]. Rightmove. Last Updated: no date. Available at: https://www.rightmove.co.uk/properties/51618972#/?channel=COM_LET [Accessed 12 June 2024].</a:t>
            </a:r>
          </a:p>
          <a:p>
            <a:r>
              <a:rPr lang="en-GB" sz="1200" dirty="0" err="1"/>
              <a:t>Sant'Anna</a:t>
            </a:r>
            <a:r>
              <a:rPr lang="en-GB" sz="1200" dirty="0"/>
              <a:t>, M. (2023). Virtual Office: Coworking Explained. [Online]. One Coworking. Last Updated: 12 October 2023. Available at: https://www.onecoworking.com/blog/virtual-office-coworking-explained [Accessed 24 June 2024].</a:t>
            </a:r>
          </a:p>
          <a:p>
            <a:r>
              <a:rPr lang="en-GB" sz="1300" dirty="0"/>
              <a:t>Snyder, K. (2024). What Is Marketing? Definition, Strategies &amp; Best Practices. [Online]. Forbes Advisor. Last Updated: 6 June 2024. Available at: https://www.forbes.com/advisor/business/what-is-marketing/ [Accessed 13 June 2024].</a:t>
            </a:r>
          </a:p>
          <a:p>
            <a:r>
              <a:rPr lang="en-GB" sz="1300" dirty="0"/>
              <a:t>Twin, A. (2024). How to Do Market Research, Types, and Example. [Online]. Investopedia. Last Updated: 24 February 2024. Available at: https://www.investopedia.com/terms/m/market-research.asp [Accessed 30 June 2024].</a:t>
            </a:r>
          </a:p>
        </p:txBody>
      </p:sp>
      <p:pic>
        <p:nvPicPr>
          <p:cNvPr id="4" name="Picture 3" descr="A stack of books with an apple on top&#10;&#10;Description automatically generated">
            <a:extLst>
              <a:ext uri="{FF2B5EF4-FFF2-40B4-BE49-F238E27FC236}">
                <a16:creationId xmlns:a16="http://schemas.microsoft.com/office/drawing/2014/main" id="{A4E57BC7-BDF2-1C77-012E-87F6F252D3C3}"/>
              </a:ext>
            </a:extLst>
          </p:cNvPr>
          <p:cNvPicPr>
            <a:picLocks noChangeAspect="1"/>
          </p:cNvPicPr>
          <p:nvPr/>
        </p:nvPicPr>
        <p:blipFill>
          <a:blip r:embed="rId2">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13251" y="365124"/>
            <a:ext cx="5468566" cy="5111793"/>
          </a:xfrm>
          <a:prstGeom prst="rect">
            <a:avLst/>
          </a:prstGeom>
        </p:spPr>
      </p:pic>
    </p:spTree>
    <p:extLst>
      <p:ext uri="{BB962C8B-B14F-4D97-AF65-F5344CB8AC3E}">
        <p14:creationId xmlns:p14="http://schemas.microsoft.com/office/powerpoint/2010/main" val="34709955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492</TotalTime>
  <Words>1079</Words>
  <Application>Microsoft Office PowerPoint</Application>
  <PresentationFormat>Widescreen</PresentationFormat>
  <Paragraphs>92</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Helvetica Neue Medium</vt:lpstr>
      <vt:lpstr>Office Theme</vt:lpstr>
      <vt:lpstr>BUSINESS PLAN </vt:lpstr>
      <vt:lpstr>CONTENT OF PRESENTATION</vt:lpstr>
      <vt:lpstr>PERFECT CLEANING </vt:lpstr>
      <vt:lpstr>                  MISSION STATEMENT</vt:lpstr>
      <vt:lpstr>              AIMS                           OBJECTIVES</vt:lpstr>
      <vt:lpstr>CASH FLOW FORECAST</vt:lpstr>
      <vt:lpstr>CASH FLOW EXPLANATION</vt:lpstr>
      <vt:lpstr>LOCATION</vt:lpstr>
      <vt:lpstr>                              HRM STRATEGY</vt:lpstr>
      <vt:lpstr>MARKETING STRATEGY</vt:lpstr>
      <vt:lpstr>MARKET RESEARCH</vt:lpstr>
      <vt:lpstr>MARKET RESEARCH</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Anna Misiak-Ali (2311228)</dc:creator>
  <cp:lastModifiedBy>Anna Misiak-Ali (2311228)</cp:lastModifiedBy>
  <cp:revision>8</cp:revision>
  <dcterms:created xsi:type="dcterms:W3CDTF">2024-06-03T10:25:25Z</dcterms:created>
  <dcterms:modified xsi:type="dcterms:W3CDTF">2024-06-30T15:27:10Z</dcterms:modified>
</cp:coreProperties>
</file>