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charts/chart2.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663F"/>
    <a:srgbClr val="EB6156"/>
    <a:srgbClr val="E97132"/>
    <a:srgbClr val="F9E6C7"/>
    <a:srgbClr val="FFF8CA"/>
    <a:srgbClr val="76506B"/>
    <a:srgbClr val="244C5A"/>
    <a:srgbClr val="24323A"/>
    <a:srgbClr val="006870"/>
    <a:srgbClr val="1C6A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582"/>
    <p:restoredTop sz="94635"/>
  </p:normalViewPr>
  <p:slideViewPr>
    <p:cSldViewPr snapToGrid="0">
      <p:cViewPr varScale="1">
        <p:scale>
          <a:sx n="101" d="100"/>
          <a:sy n="101" d="100"/>
        </p:scale>
        <p:origin x="200" y="2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Pre</c:v>
          </c:tx>
          <c:spPr>
            <a:solidFill>
              <a:srgbClr val="F47F6B"/>
            </a:solidFill>
          </c:spPr>
          <c:invertIfNegative val="1"/>
          <c:dLbls>
            <c:spPr>
              <a:noFill/>
              <a:ln>
                <a:noFill/>
              </a:ln>
              <a:effectLst/>
            </c:spPr>
            <c:txPr>
              <a:bodyPr anchorCtr="1"/>
              <a:lstStyle/>
              <a:p>
                <a:pPr>
                  <a:defRPr>
                    <a:latin typeface="Bitstream Charter"/>
                    <a:ea typeface="Bitstream Charter"/>
                    <a:cs typeface="Bitstream Charter"/>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Data'!$A$2:$A$4</c:f>
              <c:strCache>
                <c:ptCount val="3"/>
                <c:pt idx="0">
                  <c:v>Singer 1</c:v>
                </c:pt>
                <c:pt idx="1">
                  <c:v>Singer 2</c:v>
                </c:pt>
                <c:pt idx="2">
                  <c:v>Singer 3</c:v>
                </c:pt>
              </c:strCache>
            </c:strRef>
          </c:cat>
          <c:val>
            <c:numRef>
              <c:f>'Chart Data'!$B$2:$B$4</c:f>
              <c:numCache>
                <c:formatCode>General</c:formatCode>
                <c:ptCount val="3"/>
                <c:pt idx="0">
                  <c:v>178</c:v>
                </c:pt>
                <c:pt idx="1">
                  <c:v>159</c:v>
                </c:pt>
                <c:pt idx="2">
                  <c:v>156</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D4BA-5540-A26B-4CF947447481}"/>
            </c:ext>
          </c:extLst>
        </c:ser>
        <c:ser>
          <c:idx val="1"/>
          <c:order val="1"/>
          <c:tx>
            <c:v>Post</c:v>
          </c:tx>
          <c:spPr>
            <a:solidFill>
              <a:srgbClr val="42A7A1"/>
            </a:solidFill>
          </c:spPr>
          <c:invertIfNegative val="1"/>
          <c:dLbls>
            <c:spPr>
              <a:noFill/>
              <a:ln>
                <a:noFill/>
              </a:ln>
              <a:effectLst/>
            </c:spPr>
            <c:txPr>
              <a:bodyPr anchorCtr="1"/>
              <a:lstStyle/>
              <a:p>
                <a:pPr>
                  <a:defRPr>
                    <a:latin typeface="Bitstream Charter"/>
                    <a:ea typeface="Bitstream Charter"/>
                    <a:cs typeface="Bitstream Charter"/>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Data'!$C$2:$C$4</c:f>
              <c:strCache>
                <c:ptCount val="3"/>
                <c:pt idx="0">
                  <c:v>Singer 1</c:v>
                </c:pt>
                <c:pt idx="1">
                  <c:v>Singer 2</c:v>
                </c:pt>
                <c:pt idx="2">
                  <c:v>Singer 3</c:v>
                </c:pt>
              </c:strCache>
            </c:strRef>
          </c:cat>
          <c:val>
            <c:numRef>
              <c:f>'Chart Data'!$D$2:$D$4</c:f>
              <c:numCache>
                <c:formatCode>General</c:formatCode>
                <c:ptCount val="3"/>
                <c:pt idx="0">
                  <c:v>138</c:v>
                </c:pt>
                <c:pt idx="1">
                  <c:v>101</c:v>
                </c:pt>
                <c:pt idx="2">
                  <c:v>105</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1-D4BA-5540-A26B-4CF947447481}"/>
            </c:ext>
          </c:extLst>
        </c:ser>
        <c:dLbls>
          <c:dLblPos val="outEnd"/>
          <c:showLegendKey val="0"/>
          <c:showVal val="1"/>
          <c:showCatName val="0"/>
          <c:showSerName val="0"/>
          <c:showPercent val="0"/>
          <c:showBubbleSize val="0"/>
        </c:dLbls>
        <c:gapWidth val="15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a:solidFill>
                  <a:srgbClr val="666666"/>
                </a:solidFill>
                <a:latin typeface="Bitstream Charter"/>
                <a:ea typeface="Bitstream Charter"/>
                <a:cs typeface="Bitstream Charter"/>
              </a:defRPr>
            </a:pPr>
            <a:endParaRPr lang="en-US"/>
          </a:p>
        </c:txPr>
        <c:crossAx val="48672768"/>
        <c:crosses val="autoZero"/>
        <c:auto val="1"/>
        <c:lblAlgn val="ctr"/>
        <c:lblOffset val="100"/>
        <c:noMultiLvlLbl val="1"/>
      </c:catAx>
      <c:valAx>
        <c:axId val="48672768"/>
        <c:scaling>
          <c:orientation val="minMax"/>
        </c:scaling>
        <c:delete val="1"/>
        <c:axPos val="l"/>
        <c:numFmt formatCode="General" sourceLinked="1"/>
        <c:majorTickMark val="none"/>
        <c:minorTickMark val="none"/>
        <c:tickLblPos val="nextTo"/>
        <c:crossAx val="48650112"/>
        <c:crosses val="autoZero"/>
        <c:crossBetween val="between"/>
      </c:valAx>
    </c:plotArea>
    <c:legend>
      <c:legendPos val="b"/>
      <c:overlay val="0"/>
      <c:txPr>
        <a:bodyPr anchorCtr="1"/>
        <a:lstStyle/>
        <a:p>
          <a:pPr>
            <a:defRPr>
              <a:latin typeface="Bitstream Charter"/>
              <a:ea typeface="Bitstream Charter"/>
              <a:cs typeface="Bitstream Charter"/>
            </a:defRPr>
          </a:pPr>
          <a:endParaRPr lang="en-US"/>
        </a:p>
      </c:txPr>
    </c:legend>
    <c:plotVisOnly val="1"/>
    <c:dispBlanksAs val="zero"/>
    <c:showDLblsOverMax val="1"/>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Pre</c:v>
          </c:tx>
          <c:spPr>
            <a:solidFill>
              <a:srgbClr val="F6C85F"/>
            </a:solidFill>
          </c:spPr>
          <c:invertIfNegative val="1"/>
          <c:dLbls>
            <c:spPr>
              <a:noFill/>
              <a:ln>
                <a:noFill/>
              </a:ln>
              <a:effectLst/>
            </c:spPr>
            <c:txPr>
              <a:bodyPr anchorCtr="1"/>
              <a:lstStyle/>
              <a:p>
                <a:pPr>
                  <a:defRPr>
                    <a:latin typeface="Bitstream Charter"/>
                    <a:ea typeface="Bitstream Charter"/>
                    <a:cs typeface="Bitstream Charter"/>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Data'!$A$2:$A$4</c:f>
              <c:strCache>
                <c:ptCount val="3"/>
                <c:pt idx="0">
                  <c:v>Singer 1</c:v>
                </c:pt>
                <c:pt idx="1">
                  <c:v>Singer 2</c:v>
                </c:pt>
                <c:pt idx="2">
                  <c:v>Singer 3</c:v>
                </c:pt>
              </c:strCache>
            </c:strRef>
          </c:cat>
          <c:val>
            <c:numRef>
              <c:f>'Chart Data'!$B$2:$B$4</c:f>
              <c:numCache>
                <c:formatCode>General</c:formatCode>
                <c:ptCount val="3"/>
                <c:pt idx="0">
                  <c:v>31</c:v>
                </c:pt>
                <c:pt idx="1">
                  <c:v>18</c:v>
                </c:pt>
                <c:pt idx="2">
                  <c:v>19</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DF0E-8445-B6EB-E1C3E5B65F0B}"/>
            </c:ext>
          </c:extLst>
        </c:ser>
        <c:ser>
          <c:idx val="1"/>
          <c:order val="1"/>
          <c:tx>
            <c:v>Post</c:v>
          </c:tx>
          <c:spPr>
            <a:solidFill>
              <a:srgbClr val="76506B"/>
            </a:solidFill>
          </c:spPr>
          <c:invertIfNegative val="1"/>
          <c:dLbls>
            <c:spPr>
              <a:noFill/>
              <a:ln>
                <a:noFill/>
              </a:ln>
              <a:effectLst/>
            </c:spPr>
            <c:txPr>
              <a:bodyPr anchorCtr="1"/>
              <a:lstStyle/>
              <a:p>
                <a:pPr>
                  <a:defRPr>
                    <a:latin typeface="Bitstream Charter"/>
                    <a:ea typeface="Bitstream Charter"/>
                    <a:cs typeface="Bitstream Charter"/>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Data'!$C$2:$C$4</c:f>
              <c:strCache>
                <c:ptCount val="3"/>
                <c:pt idx="0">
                  <c:v>Singer 1</c:v>
                </c:pt>
                <c:pt idx="1">
                  <c:v>Singer 2</c:v>
                </c:pt>
                <c:pt idx="2">
                  <c:v>Singer 3</c:v>
                </c:pt>
              </c:strCache>
            </c:strRef>
          </c:cat>
          <c:val>
            <c:numRef>
              <c:f>'Chart Data'!$D$2:$D$4</c:f>
              <c:numCache>
                <c:formatCode>General</c:formatCode>
                <c:ptCount val="3"/>
                <c:pt idx="0">
                  <c:v>31</c:v>
                </c:pt>
                <c:pt idx="1">
                  <c:v>35</c:v>
                </c:pt>
                <c:pt idx="2">
                  <c:v>32</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1-DF0E-8445-B6EB-E1C3E5B65F0B}"/>
            </c:ext>
          </c:extLst>
        </c:ser>
        <c:dLbls>
          <c:dLblPos val="outEnd"/>
          <c:showLegendKey val="0"/>
          <c:showVal val="1"/>
          <c:showCatName val="0"/>
          <c:showSerName val="0"/>
          <c:showPercent val="0"/>
          <c:showBubbleSize val="0"/>
        </c:dLbls>
        <c:gapWidth val="15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a:solidFill>
                  <a:srgbClr val="666666"/>
                </a:solidFill>
                <a:latin typeface="Bitstream Charter"/>
                <a:ea typeface="Bitstream Charter"/>
                <a:cs typeface="Bitstream Charter"/>
              </a:defRPr>
            </a:pPr>
            <a:endParaRPr lang="en-US"/>
          </a:p>
        </c:txPr>
        <c:crossAx val="48672768"/>
        <c:crosses val="autoZero"/>
        <c:auto val="1"/>
        <c:lblAlgn val="ctr"/>
        <c:lblOffset val="100"/>
        <c:noMultiLvlLbl val="1"/>
      </c:catAx>
      <c:valAx>
        <c:axId val="48672768"/>
        <c:scaling>
          <c:orientation val="minMax"/>
        </c:scaling>
        <c:delete val="1"/>
        <c:axPos val="l"/>
        <c:numFmt formatCode="General" sourceLinked="1"/>
        <c:majorTickMark val="none"/>
        <c:minorTickMark val="none"/>
        <c:tickLblPos val="nextTo"/>
        <c:crossAx val="48650112"/>
        <c:crosses val="autoZero"/>
        <c:crossBetween val="between"/>
      </c:valAx>
    </c:plotArea>
    <c:legend>
      <c:legendPos val="b"/>
      <c:overlay val="0"/>
      <c:txPr>
        <a:bodyPr anchorCtr="1"/>
        <a:lstStyle/>
        <a:p>
          <a:pPr>
            <a:defRPr>
              <a:latin typeface="Bitstream Charter"/>
              <a:ea typeface="Bitstream Charter"/>
              <a:cs typeface="Bitstream Charter"/>
            </a:defRPr>
          </a:pPr>
          <a:endParaRPr lang="en-US"/>
        </a:p>
      </c:txPr>
    </c:legend>
    <c:plotVisOnly val="1"/>
    <c:dispBlanksAs val="zero"/>
    <c:showDLblsOverMax val="1"/>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Slide 1 Intro</a:t>
            </a:r>
            <a:endParaRPr lang="en-US" sz="800" kern="120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244C5A"/>
                </a:solidFill>
                <a:latin typeface="Bitstream Charter"/>
                <a:ea typeface="Bitstream Charter"/>
                <a:cs typeface="Bitstream Charter"/>
              </a:rPr>
              <a:t>How does participation in a hybrid, multimodal learning pathway incorporating mind-body practices and Acceptance and Commitment Training influence voice students’ (ages 18–35) experiences of performance anxiety and performing?</a:t>
            </a:r>
          </a:p>
          <a:p>
            <a:r>
              <a:rPr lang="en-US" sz="1200" b="1" kern="1200" dirty="0">
                <a:effectLst/>
              </a:rPr>
              <a:t>Learning pathway definition - corporate tool</a:t>
            </a:r>
          </a:p>
          <a:p>
            <a:r>
              <a:rPr lang="en-US" sz="1200" b="1" kern="1200" dirty="0">
                <a:effectLst/>
              </a:rPr>
              <a:t>training. </a:t>
            </a:r>
            <a:endParaRPr lang="en-US" sz="8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 Give you Background:</a:t>
            </a:r>
            <a:endParaRPr lang="en-US" sz="1200" kern="1200" dirty="0">
              <a:effectLst/>
            </a:endParaRPr>
          </a:p>
          <a:p>
            <a:r>
              <a:rPr lang="en-US" sz="1200" b="1" kern="1200" dirty="0">
                <a:effectLst/>
              </a:rPr>
              <a:t>Music performance anxiety MPA can be a debilitating condition for performers </a:t>
            </a:r>
            <a:endParaRPr lang="en-US" sz="1200" kern="1200" dirty="0">
              <a:effectLst/>
            </a:endParaRPr>
          </a:p>
          <a:p>
            <a:pPr lvl="0"/>
            <a:r>
              <a:rPr lang="en-US" sz="1200" b="1" kern="1200" dirty="0">
                <a:effectLst/>
              </a:rPr>
              <a:t>Cognitively</a:t>
            </a:r>
            <a:endParaRPr lang="en-US" sz="1200" kern="1200" dirty="0">
              <a:effectLst/>
            </a:endParaRPr>
          </a:p>
          <a:p>
            <a:pPr lvl="0"/>
            <a:r>
              <a:rPr lang="en-US" sz="1200" b="1" kern="1200" dirty="0" err="1">
                <a:effectLst/>
              </a:rPr>
              <a:t>Behaviourally</a:t>
            </a:r>
            <a:endParaRPr lang="en-US" sz="1200" kern="1200" dirty="0">
              <a:effectLst/>
            </a:endParaRPr>
          </a:p>
          <a:p>
            <a:pPr lvl="0"/>
            <a:r>
              <a:rPr lang="en-US" sz="1200" b="1" kern="1200" dirty="0">
                <a:effectLst/>
              </a:rPr>
              <a:t>somatically</a:t>
            </a:r>
            <a:endParaRPr lang="en-US" sz="1200" kern="1200" dirty="0">
              <a:effectLst/>
            </a:endParaRPr>
          </a:p>
          <a:p>
            <a:r>
              <a:rPr lang="en-US" sz="1200" b="1" kern="1200" dirty="0">
                <a:effectLst/>
              </a:rPr>
              <a:t>Despite this prevalence, music institutions still lack structured training and support.</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The AIM was to evaluate how a </a:t>
            </a:r>
            <a:endParaRPr lang="en-US" sz="1200" kern="1200" dirty="0">
              <a:effectLst/>
            </a:endParaRPr>
          </a:p>
          <a:p>
            <a:pPr lvl="0"/>
            <a:r>
              <a:rPr lang="en-US" sz="1200" b="1" kern="1200" dirty="0">
                <a:effectLst/>
              </a:rPr>
              <a:t>hybrid</a:t>
            </a:r>
            <a:endParaRPr lang="en-US" sz="1200" kern="1200" dirty="0">
              <a:effectLst/>
            </a:endParaRPr>
          </a:p>
          <a:p>
            <a:pPr lvl="0"/>
            <a:r>
              <a:rPr lang="en-US" sz="1200" b="1" kern="1200" dirty="0">
                <a:effectLst/>
              </a:rPr>
              <a:t> mind-body- </a:t>
            </a:r>
            <a:endParaRPr lang="en-US" sz="1200" kern="1200" dirty="0">
              <a:effectLst/>
            </a:endParaRPr>
          </a:p>
          <a:p>
            <a:pPr lvl="0"/>
            <a:r>
              <a:rPr lang="en-US" sz="1200" b="1" kern="1200" dirty="0">
                <a:effectLst/>
              </a:rPr>
              <a:t>ACT-based </a:t>
            </a:r>
            <a:endParaRPr lang="en-US" sz="1200" kern="1200" dirty="0">
              <a:effectLst/>
            </a:endParaRPr>
          </a:p>
          <a:p>
            <a:r>
              <a:rPr lang="en-US" sz="1200" b="1" kern="1200" dirty="0">
                <a:effectLst/>
              </a:rPr>
              <a:t>learning pathway affected voice students’ relationship with MPA. </a:t>
            </a:r>
            <a:endParaRPr lang="en-US" sz="1200" kern="1200" dirty="0">
              <a:effectLst/>
            </a:endParaRPr>
          </a:p>
          <a:p>
            <a:r>
              <a:rPr lang="en-US" sz="1200" b="1" kern="1200" dirty="0">
                <a:effectLst/>
              </a:rPr>
              <a:t>The longer-term OBJECTIVE was to design a practical tool that could be integrated into music institutions for singers</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The four-week learning pathway included</a:t>
            </a:r>
          </a:p>
          <a:p>
            <a:r>
              <a:rPr lang="en-US" sz="1200" b="1" kern="1200" dirty="0">
                <a:effectLst/>
              </a:rPr>
              <a:t>MULTI MODAL (which up to now has been single)</a:t>
            </a:r>
            <a:endParaRPr lang="en-US" sz="1200" kern="1200" dirty="0">
              <a:effectLst/>
            </a:endParaRPr>
          </a:p>
          <a:p>
            <a:pPr lvl="0"/>
            <a:r>
              <a:rPr lang="en-US" sz="1200" b="1" kern="1200" dirty="0">
                <a:effectLst/>
              </a:rPr>
              <a:t>independent yoga, qigong, and mindfulness videos; </a:t>
            </a:r>
            <a:endParaRPr lang="en-US" sz="1200" kern="1200" dirty="0">
              <a:effectLst/>
            </a:endParaRPr>
          </a:p>
          <a:p>
            <a:pPr lvl="0"/>
            <a:r>
              <a:rPr lang="en-US" sz="1200" b="1" kern="1200" dirty="0">
                <a:effectLst/>
              </a:rPr>
              <a:t>four synchronous group ACT workshops; </a:t>
            </a:r>
            <a:endParaRPr lang="en-US" sz="1200" kern="1200" dirty="0">
              <a:effectLst/>
            </a:endParaRPr>
          </a:p>
          <a:p>
            <a:pPr lvl="0"/>
            <a:r>
              <a:rPr lang="en-US" sz="1200" b="1" kern="1200" dirty="0">
                <a:effectLst/>
              </a:rPr>
              <a:t>reflective journaling; and </a:t>
            </a:r>
            <a:endParaRPr lang="en-US" sz="1200" kern="1200" dirty="0">
              <a:effectLst/>
            </a:endParaRPr>
          </a:p>
          <a:p>
            <a:pPr lvl="0"/>
            <a:r>
              <a:rPr lang="en-US" sz="1200" b="1" kern="1200" dirty="0">
                <a:effectLst/>
              </a:rPr>
              <a:t>pre- and post-intervention performance classes to give </a:t>
            </a:r>
            <a:r>
              <a:rPr lang="en-US" sz="1200" b="1" kern="1200" dirty="0" err="1">
                <a:effectLst/>
              </a:rPr>
              <a:t>opp</a:t>
            </a:r>
            <a:r>
              <a:rPr lang="en-US" sz="1200" b="1" kern="1200" dirty="0">
                <a:effectLst/>
              </a:rPr>
              <a:t> to experience real life MPA.</a:t>
            </a:r>
            <a:endParaRPr lang="en-US" sz="1200" kern="1200" dirty="0">
              <a:effectLst/>
            </a:endParaRPr>
          </a:p>
          <a:p>
            <a:r>
              <a:rPr lang="en-US" sz="1200" b="1" kern="1200" dirty="0">
                <a:effectLst/>
              </a:rPr>
              <a:t>The design was intended to be concise, portable, easy to navigate, and repeatable.</a:t>
            </a:r>
            <a:endParaRPr lang="en-US" sz="1200" kern="1200" dirty="0">
              <a:effectLst/>
            </a:endParaRPr>
          </a:p>
          <a:p>
            <a:r>
              <a:rPr lang="en-US" sz="1200" b="1" kern="1200" dirty="0">
                <a:effectLst/>
              </a:rPr>
              <a:t>Sources: Juncos and De Paiva e Pona, 2022; Williams and Rosenbaum, 2004; Ambrose and Ogilvie, 2010</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The study used an embedded </a:t>
            </a:r>
            <a:endParaRPr lang="en-US" sz="800" kern="1200" dirty="0">
              <a:effectLst/>
            </a:endParaRPr>
          </a:p>
          <a:p>
            <a:pPr lvl="0"/>
            <a:r>
              <a:rPr lang="en-US" sz="1200" b="1" u="sng" kern="1200" dirty="0">
                <a:effectLst/>
              </a:rPr>
              <a:t>mixed-methods</a:t>
            </a:r>
            <a:r>
              <a:rPr lang="en-US" sz="1200" b="1" kern="1200" dirty="0">
                <a:effectLst/>
              </a:rPr>
              <a:t> approach within a </a:t>
            </a:r>
            <a:endParaRPr lang="en-US" sz="800" kern="1200" dirty="0">
              <a:effectLst/>
            </a:endParaRPr>
          </a:p>
          <a:p>
            <a:pPr lvl="0"/>
            <a:r>
              <a:rPr lang="en-US" sz="1200" b="1" u="sng" kern="1200" dirty="0">
                <a:effectLst/>
              </a:rPr>
              <a:t>Practice as Research</a:t>
            </a:r>
            <a:r>
              <a:rPr lang="en-US" sz="1200" b="1" kern="1200" dirty="0">
                <a:effectLst/>
              </a:rPr>
              <a:t> framework. </a:t>
            </a:r>
            <a:endParaRPr lang="en-US" sz="800" kern="1200" dirty="0">
              <a:effectLst/>
            </a:endParaRPr>
          </a:p>
          <a:p>
            <a:pPr lvl="0"/>
            <a:r>
              <a:rPr lang="en-US" sz="1200" b="1" kern="1200" dirty="0">
                <a:effectLst/>
              </a:rPr>
              <a:t>A </a:t>
            </a:r>
            <a:r>
              <a:rPr lang="en-US" sz="1200" b="1" u="sng" kern="1200" dirty="0">
                <a:effectLst/>
              </a:rPr>
              <a:t>pragmatist orientation</a:t>
            </a:r>
            <a:r>
              <a:rPr lang="en-US" sz="1200" b="1" kern="1200" dirty="0">
                <a:effectLst/>
              </a:rPr>
              <a:t> supported the development of a useful work-based tool,</a:t>
            </a:r>
            <a:endParaRPr lang="en-US" sz="800" kern="1200" dirty="0">
              <a:effectLst/>
            </a:endParaRPr>
          </a:p>
          <a:p>
            <a:pPr lvl="0"/>
            <a:r>
              <a:rPr lang="en-US" sz="1200" b="1" kern="1200" dirty="0">
                <a:effectLst/>
              </a:rPr>
              <a:t>while an </a:t>
            </a:r>
            <a:r>
              <a:rPr lang="en-US" sz="1200" b="1" u="sng" kern="1200" dirty="0">
                <a:effectLst/>
              </a:rPr>
              <a:t>interpretivist orientation</a:t>
            </a:r>
            <a:r>
              <a:rPr lang="en-US" sz="1200" b="1" kern="1200" dirty="0">
                <a:effectLst/>
              </a:rPr>
              <a:t> helped me understand participants’ lived experiences.</a:t>
            </a:r>
            <a:endParaRPr lang="en-US" sz="800" kern="1200" dirty="0">
              <a:effectLst/>
            </a:endParaRPr>
          </a:p>
          <a:p>
            <a:pPr lvl="1"/>
            <a:r>
              <a:rPr lang="en-US" sz="1800" b="1" dirty="0">
                <a:effectLst/>
              </a:rPr>
              <a:t>Reflexive thematic analysis for the qualitative data was primary analysis method; </a:t>
            </a:r>
            <a:endParaRPr lang="en-US" sz="1050" dirty="0">
              <a:effectLst/>
            </a:endParaRPr>
          </a:p>
          <a:p>
            <a:pPr lvl="1"/>
            <a:r>
              <a:rPr lang="en-US" sz="1800" b="1" dirty="0">
                <a:effectLst/>
              </a:rPr>
              <a:t>K-MPAI and MAAQ scores supplied complementary descriptive evidence.</a:t>
            </a:r>
            <a:endParaRPr lang="en-US" sz="1050" dirty="0">
              <a:effectLst/>
            </a:endParaRPr>
          </a:p>
          <a:p>
            <a:r>
              <a:rPr lang="en-US" sz="1200" b="1" kern="1200" dirty="0">
                <a:effectLst/>
              </a:rPr>
              <a:t>Sources: Creswell and Plano Clark, 2018; Crotty, 1998; Nelson, 2013; Braun and Clarke, 2006, 2021</a:t>
            </a:r>
            <a:endParaRPr lang="en-US" sz="8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Three participants completed the study. </a:t>
            </a:r>
            <a:endParaRPr lang="en-US" sz="1200" kern="1200" dirty="0">
              <a:effectLst/>
            </a:endParaRPr>
          </a:p>
          <a:p>
            <a:r>
              <a:rPr lang="en-US" sz="1200" b="1" kern="1200" dirty="0">
                <a:effectLst/>
              </a:rPr>
              <a:t>Eligibility required participants to be </a:t>
            </a:r>
            <a:endParaRPr lang="en-US" sz="1200" kern="1200" dirty="0">
              <a:effectLst/>
            </a:endParaRPr>
          </a:p>
          <a:p>
            <a:pPr lvl="0"/>
            <a:r>
              <a:rPr lang="en-US" sz="1200" b="1" kern="1200" dirty="0">
                <a:effectLst/>
              </a:rPr>
              <a:t>aged 18 to 35</a:t>
            </a:r>
            <a:endParaRPr lang="en-US" sz="1200" kern="1200" dirty="0">
              <a:effectLst/>
            </a:endParaRPr>
          </a:p>
          <a:p>
            <a:pPr lvl="0"/>
            <a:r>
              <a:rPr lang="en-US" sz="1200" b="1" kern="1200" dirty="0">
                <a:effectLst/>
              </a:rPr>
              <a:t>voice students or pre-professional singers, </a:t>
            </a:r>
            <a:endParaRPr lang="en-US" sz="1200" kern="1200" dirty="0">
              <a:effectLst/>
            </a:endParaRPr>
          </a:p>
          <a:p>
            <a:pPr lvl="0"/>
            <a:r>
              <a:rPr lang="en-US" sz="1200" b="1" kern="1200" dirty="0">
                <a:effectLst/>
              </a:rPr>
              <a:t>and to score 104.5 or higher on the K-MPAI. </a:t>
            </a:r>
            <a:endParaRPr lang="en-US" sz="1200" kern="1200" dirty="0">
              <a:effectLst/>
            </a:endParaRPr>
          </a:p>
          <a:p>
            <a:r>
              <a:rPr lang="en-US" sz="1200" b="1" kern="1200" dirty="0">
                <a:effectLst/>
              </a:rPr>
              <a:t>The design had three phases: </a:t>
            </a:r>
            <a:endParaRPr lang="en-US" sz="1200" kern="1200" dirty="0">
              <a:effectLst/>
            </a:endParaRPr>
          </a:p>
          <a:p>
            <a:pPr lvl="0"/>
            <a:r>
              <a:rPr lang="en-US" sz="1200" b="1" kern="1200" dirty="0">
                <a:effectLst/>
              </a:rPr>
              <a:t>pre-intervention, </a:t>
            </a:r>
            <a:endParaRPr lang="en-US" sz="1200" kern="1200" dirty="0">
              <a:effectLst/>
            </a:endParaRPr>
          </a:p>
          <a:p>
            <a:pPr lvl="0"/>
            <a:r>
              <a:rPr lang="en-US" sz="1200" b="1" kern="1200" dirty="0">
                <a:effectLst/>
              </a:rPr>
              <a:t>the intervention itself, and </a:t>
            </a:r>
            <a:endParaRPr lang="en-US" sz="1200" kern="1200" dirty="0">
              <a:effectLst/>
            </a:endParaRPr>
          </a:p>
          <a:p>
            <a:pPr lvl="0"/>
            <a:r>
              <a:rPr lang="en-US" sz="1200" b="1" kern="1200" dirty="0">
                <a:effectLst/>
              </a:rPr>
              <a:t>post-intervention.</a:t>
            </a:r>
            <a:endParaRPr lang="en-US" sz="1200" kern="1200" dirty="0">
              <a:effectLst/>
            </a:endParaRPr>
          </a:p>
          <a:p>
            <a:r>
              <a:rPr lang="en-US" sz="1200" b="1" kern="1200" dirty="0">
                <a:effectLst/>
              </a:rPr>
              <a:t>Sources: Kenny, 2023</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 </a:t>
            </a:r>
            <a:endParaRPr lang="en-US" sz="1200" kern="1200" dirty="0">
              <a:effectLst/>
            </a:endParaRPr>
          </a:p>
          <a:p>
            <a:pPr lvl="0"/>
            <a:r>
              <a:rPr lang="en-US" sz="1200" b="1" kern="1200" dirty="0">
                <a:effectLst/>
              </a:rPr>
              <a:t>Participants received and signed documentation outlining their rights. </a:t>
            </a:r>
            <a:endParaRPr lang="en-US" sz="1200" kern="1200" dirty="0">
              <a:effectLst/>
            </a:endParaRPr>
          </a:p>
          <a:p>
            <a:pPr lvl="0"/>
            <a:r>
              <a:rPr lang="en-US" sz="1200" b="1" kern="1200" dirty="0">
                <a:effectLst/>
              </a:rPr>
              <a:t>I </a:t>
            </a:r>
            <a:r>
              <a:rPr lang="en-US" sz="1200" b="1" kern="1200" dirty="0" err="1">
                <a:effectLst/>
              </a:rPr>
              <a:t>emphasised</a:t>
            </a:r>
            <a:r>
              <a:rPr lang="en-US" sz="1200" b="1" kern="1200" dirty="0">
                <a:effectLst/>
              </a:rPr>
              <a:t> their right to withdraw without penalty, </a:t>
            </a:r>
            <a:endParaRPr lang="en-US" sz="1200" kern="1200" dirty="0">
              <a:effectLst/>
            </a:endParaRPr>
          </a:p>
          <a:p>
            <a:pPr lvl="0"/>
            <a:r>
              <a:rPr lang="en-US" sz="1200" b="1" kern="1200" dirty="0">
                <a:effectLst/>
              </a:rPr>
              <a:t>protected anonymity through pseudonyms, and </a:t>
            </a:r>
            <a:endParaRPr lang="en-US" sz="1200" kern="1200" dirty="0">
              <a:effectLst/>
            </a:endParaRPr>
          </a:p>
          <a:p>
            <a:pPr lvl="0"/>
            <a:r>
              <a:rPr lang="en-US" sz="1200" b="1" kern="1200" dirty="0">
                <a:effectLst/>
              </a:rPr>
              <a:t>stored data securely on Google shared drive. </a:t>
            </a:r>
            <a:endParaRPr lang="en-US" sz="1200" kern="1200" dirty="0">
              <a:effectLst/>
            </a:endParaRPr>
          </a:p>
          <a:p>
            <a:r>
              <a:rPr lang="en-US" sz="1200" b="1" kern="1200" dirty="0">
                <a:effectLst/>
              </a:rPr>
              <a:t>__________________________INSIDER</a:t>
            </a:r>
            <a:endParaRPr lang="en-US" sz="1200" kern="1200" dirty="0">
              <a:effectLst/>
            </a:endParaRPr>
          </a:p>
          <a:p>
            <a:pPr lvl="0"/>
            <a:r>
              <a:rPr lang="en-US" sz="1200" b="1" kern="1200" dirty="0">
                <a:effectLst/>
              </a:rPr>
              <a:t>My insider position brought valuable practitioner knowledge, </a:t>
            </a:r>
            <a:endParaRPr lang="en-US" sz="1200" kern="1200" dirty="0">
              <a:effectLst/>
            </a:endParaRPr>
          </a:p>
          <a:p>
            <a:pPr lvl="0"/>
            <a:r>
              <a:rPr lang="en-US" sz="1200" b="1" kern="1200" dirty="0">
                <a:effectLst/>
              </a:rPr>
              <a:t>but it also required reflexive awareness of the power dynamics in the relationship  and of potential influence on the interviews and interpretation</a:t>
            </a:r>
            <a:endParaRPr lang="en-US" sz="1200" kern="1200" dirty="0">
              <a:effectLst/>
            </a:endParaRPr>
          </a:p>
          <a:p>
            <a:r>
              <a:rPr lang="en-US" sz="1200" b="1" kern="1200" dirty="0">
                <a:effectLst/>
              </a:rPr>
              <a:t> </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I used </a:t>
            </a:r>
            <a:endParaRPr lang="en-US" sz="1200" kern="1200" dirty="0">
              <a:effectLst/>
            </a:endParaRPr>
          </a:p>
          <a:p>
            <a:pPr lvl="0"/>
            <a:r>
              <a:rPr lang="en-US" sz="1200" b="1" kern="1200" dirty="0">
                <a:effectLst/>
              </a:rPr>
              <a:t>reflexive thematic analysis with </a:t>
            </a:r>
            <a:endParaRPr lang="en-US" sz="1200" kern="1200" dirty="0">
              <a:effectLst/>
            </a:endParaRPr>
          </a:p>
          <a:p>
            <a:pPr lvl="0"/>
            <a:r>
              <a:rPr lang="en-US" sz="1200" b="1" kern="1200" dirty="0">
                <a:effectLst/>
              </a:rPr>
              <a:t>deductive coding because the research question, </a:t>
            </a:r>
            <a:r>
              <a:rPr lang="en-US" sz="1200" b="1" kern="1200" dirty="0" err="1">
                <a:effectLst/>
              </a:rPr>
              <a:t>recognised</a:t>
            </a:r>
            <a:r>
              <a:rPr lang="en-US" sz="1200" b="1" kern="1200" dirty="0">
                <a:effectLst/>
              </a:rPr>
              <a:t> MPA traits, and ACT theory already shaped the areas of inquiry.</a:t>
            </a:r>
            <a:endParaRPr lang="en-US" sz="1200" kern="1200" dirty="0">
              <a:effectLst/>
            </a:endParaRPr>
          </a:p>
          <a:p>
            <a:pPr lvl="0"/>
            <a:r>
              <a:rPr lang="en-US" sz="1200" b="1" kern="1200" dirty="0">
                <a:effectLst/>
              </a:rPr>
              <a:t>I moved iteratively in cycles through the data and theory to generate codes and themes from my own reflexive position. </a:t>
            </a:r>
            <a:endParaRPr lang="en-US" sz="1200" kern="1200" dirty="0">
              <a:effectLst/>
            </a:endParaRPr>
          </a:p>
          <a:p>
            <a:pPr lvl="0"/>
            <a:r>
              <a:rPr lang="en-US" sz="1200" b="1" kern="1200" dirty="0">
                <a:effectLst/>
              </a:rPr>
              <a:t>The Quantitative pre/post comparisons were used to support, not replace, interpretation. Provided Descriptive statistics </a:t>
            </a:r>
          </a:p>
          <a:p>
            <a:pPr lvl="0"/>
            <a:r>
              <a:rPr lang="en-US" sz="1200" b="1" kern="1200" dirty="0">
                <a:effectLst/>
              </a:rPr>
              <a:t>How did it relate to the research question</a:t>
            </a:r>
            <a:endParaRPr lang="en-US" sz="1200" kern="1200" dirty="0">
              <a:effectLst/>
            </a:endParaRPr>
          </a:p>
          <a:p>
            <a:r>
              <a:rPr lang="en-US" sz="1200" b="1" kern="1200" dirty="0">
                <a:effectLst/>
              </a:rPr>
              <a:t>Sources: Braun and Clarke, 2006, 2021; Bingham and Witkowsky, 2022</a:t>
            </a:r>
            <a:endParaRPr lang="en-US" sz="1200" kern="1200" dirty="0">
              <a:effectLst/>
            </a:endParaRPr>
          </a:p>
          <a:p>
            <a:r>
              <a:rPr lang="en-US" sz="1200" b="1" kern="1200" dirty="0">
                <a:effectLst/>
              </a:rPr>
              <a:t> </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effectLst/>
              </a:rPr>
              <a:t>All participants’ K-MPAI scores decreased. </a:t>
            </a:r>
            <a:endParaRPr lang="en-US" sz="1200" kern="1200" dirty="0">
              <a:effectLst/>
            </a:endParaRPr>
          </a:p>
          <a:p>
            <a:pPr lvl="0"/>
            <a:r>
              <a:rPr lang="en-US" sz="1200" b="1" kern="1200" dirty="0">
                <a:effectLst/>
              </a:rPr>
              <a:t>The group mean fell from 164 to 115, a mean reduction of 49.7 points.</a:t>
            </a:r>
            <a:endParaRPr lang="en-US" sz="1200" kern="1200" dirty="0">
              <a:effectLst/>
            </a:endParaRPr>
          </a:p>
          <a:p>
            <a:pPr lvl="0"/>
            <a:r>
              <a:rPr lang="en-US" sz="1200" b="1" kern="1200" dirty="0">
                <a:effectLst/>
              </a:rPr>
              <a:t> Although the paired-samples result was statistically significant at p equals .011, it must be interpreted cautiously because the study had only three participants and no control group.</a:t>
            </a:r>
            <a:endParaRPr lang="en-US" sz="1200" kern="1200" dirty="0">
              <a:effectLst/>
            </a:endParaRPr>
          </a:p>
          <a:p>
            <a:r>
              <a:rPr lang="en-US" sz="1200" b="1" kern="1200" dirty="0">
                <a:effectLst/>
              </a:rPr>
              <a:t>Sources: Kenny, 2009, 2011, 2023</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effectLst/>
              </a:rPr>
              <a:t>MAAQ scores increased by an average of 10 points. </a:t>
            </a:r>
            <a:endParaRPr lang="en-US" sz="800" kern="1200" dirty="0">
              <a:effectLst/>
            </a:endParaRPr>
          </a:p>
          <a:p>
            <a:pPr lvl="1"/>
            <a:r>
              <a:rPr lang="en-US" sz="1800" b="1" dirty="0">
                <a:effectLst/>
              </a:rPr>
              <a:t>Singer 1 remained unchanged from a comparatively high baseline; </a:t>
            </a:r>
            <a:endParaRPr lang="en-US" sz="1050" dirty="0">
              <a:effectLst/>
            </a:endParaRPr>
          </a:p>
          <a:p>
            <a:pPr lvl="1"/>
            <a:r>
              <a:rPr lang="en-US" sz="1800" b="1" dirty="0">
                <a:effectLst/>
              </a:rPr>
              <a:t>Singer 2 increased by 17 points and</a:t>
            </a:r>
            <a:endParaRPr lang="en-US" sz="1050" dirty="0">
              <a:effectLst/>
            </a:endParaRPr>
          </a:p>
          <a:p>
            <a:pPr lvl="1"/>
            <a:r>
              <a:rPr lang="en-US" sz="1800" b="1" dirty="0">
                <a:effectLst/>
              </a:rPr>
              <a:t>Singer 3 by 13. </a:t>
            </a:r>
            <a:endParaRPr lang="en-US" sz="1050" dirty="0">
              <a:effectLst/>
            </a:endParaRPr>
          </a:p>
          <a:p>
            <a:r>
              <a:rPr lang="en-US" sz="1200" b="1" kern="1200" dirty="0">
                <a:effectLst/>
              </a:rPr>
              <a:t>The change was not statistically significant at p equals .191, but the pattern broadly aligned with accounts of </a:t>
            </a:r>
            <a:endParaRPr lang="en-US" sz="800" kern="1200" dirty="0">
              <a:effectLst/>
            </a:endParaRPr>
          </a:p>
          <a:p>
            <a:pPr lvl="0"/>
            <a:r>
              <a:rPr lang="en-US" sz="1200" b="1" kern="1200" dirty="0">
                <a:effectLst/>
              </a:rPr>
              <a:t>increased acceptance, </a:t>
            </a:r>
            <a:endParaRPr lang="en-US" sz="800" kern="1200" dirty="0">
              <a:effectLst/>
            </a:endParaRPr>
          </a:p>
          <a:p>
            <a:pPr lvl="0"/>
            <a:r>
              <a:rPr lang="en-US" sz="1200" b="1" kern="1200" dirty="0">
                <a:effectLst/>
              </a:rPr>
              <a:t>willingness, and </a:t>
            </a:r>
            <a:endParaRPr lang="en-US" sz="800" kern="1200" dirty="0">
              <a:effectLst/>
            </a:endParaRPr>
          </a:p>
          <a:p>
            <a:pPr lvl="0"/>
            <a:r>
              <a:rPr lang="en-US" sz="1200" b="1" kern="1200" dirty="0">
                <a:effectLst/>
              </a:rPr>
              <a:t>values-directed engagement.</a:t>
            </a:r>
            <a:endParaRPr lang="en-US" sz="800" kern="1200" dirty="0">
              <a:effectLst/>
            </a:endParaRPr>
          </a:p>
          <a:p>
            <a:r>
              <a:rPr lang="en-US" sz="1200" b="1" kern="1200" dirty="0">
                <a:effectLst/>
              </a:rPr>
              <a:t>Sources: Juncos et al., 2022</a:t>
            </a:r>
            <a:endParaRPr lang="en-US" sz="800" kern="1200" dirty="0">
              <a:effectLst/>
            </a:endParaRPr>
          </a:p>
          <a:p>
            <a:r>
              <a:rPr lang="en-US" sz="1200" b="1" kern="1200" dirty="0">
                <a:effectLst/>
              </a:rPr>
              <a:t> </a:t>
            </a:r>
            <a:endParaRPr lang="en-US" sz="8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Theme 1 - From physical hindrance to mindful embodied regulation </a:t>
            </a:r>
            <a:endParaRPr lang="en-US" sz="1200" kern="1200" dirty="0">
              <a:effectLst/>
            </a:endParaRPr>
          </a:p>
          <a:p>
            <a:r>
              <a:rPr lang="en-US" sz="1200" b="1" kern="1200" dirty="0">
                <a:effectLst/>
              </a:rPr>
              <a:t> </a:t>
            </a:r>
            <a:endParaRPr lang="en-US" sz="1200" kern="1200" dirty="0">
              <a:effectLst/>
            </a:endParaRPr>
          </a:p>
          <a:p>
            <a:pPr lvl="0"/>
            <a:r>
              <a:rPr lang="en-US" sz="1200" b="1" kern="1200" dirty="0">
                <a:effectLst/>
              </a:rPr>
              <a:t>Participants began with limited bodily awareness and difficulty controlling how their bodies reacted to MPA. </a:t>
            </a:r>
            <a:endParaRPr lang="en-US" sz="1200" kern="1200" dirty="0">
              <a:effectLst/>
            </a:endParaRPr>
          </a:p>
          <a:p>
            <a:pPr lvl="0"/>
            <a:r>
              <a:rPr lang="en-US" sz="1200" b="1" kern="1200" dirty="0">
                <a:effectLst/>
              </a:rPr>
              <a:t>After the intervention, yoga, qigong, breathing, and present-moment awareness offered structured ways to respond. </a:t>
            </a:r>
            <a:endParaRPr lang="en-US" sz="1200" kern="1200" dirty="0">
              <a:effectLst/>
            </a:endParaRPr>
          </a:p>
          <a:p>
            <a:pPr lvl="0"/>
            <a:r>
              <a:rPr lang="en-US" sz="1200" b="1" kern="1200" dirty="0">
                <a:effectLst/>
              </a:rPr>
              <a:t>The intervention did not remove physical anxiety but participants appeared to develop a greater capacity to manage discomfort while performing.</a:t>
            </a:r>
            <a:endParaRPr lang="en-US" sz="1200" kern="1200" dirty="0">
              <a:effectLst/>
            </a:endParaRPr>
          </a:p>
          <a:p>
            <a:r>
              <a:rPr lang="en-US" sz="1200" b="1" kern="1200" dirty="0">
                <a:effectLst/>
              </a:rPr>
              <a:t>Sources: Khalsa et al., 2009, 2013; Stern et al., 2012</a:t>
            </a:r>
            <a:endParaRPr lang="en-US" sz="1200" kern="1200" dirty="0">
              <a:effectLst/>
            </a:endParaRPr>
          </a:p>
          <a:p>
            <a:endParaRPr lang="en-US" dirty="0"/>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Theme 2 - From self-criticism and cognitive struggle to a supportive relationship with self </a:t>
            </a:r>
            <a:endParaRPr lang="en-US" sz="1200" kern="1200" dirty="0">
              <a:effectLst/>
            </a:endParaRPr>
          </a:p>
          <a:p>
            <a:r>
              <a:rPr lang="en-US" sz="1200" b="1" kern="1200" dirty="0">
                <a:effectLst/>
              </a:rPr>
              <a:t> </a:t>
            </a:r>
            <a:endParaRPr lang="en-US" sz="1200" kern="1200" dirty="0">
              <a:effectLst/>
            </a:endParaRPr>
          </a:p>
          <a:p>
            <a:pPr lvl="0"/>
            <a:r>
              <a:rPr lang="en-US" sz="1200" b="1" kern="1200" dirty="0">
                <a:effectLst/>
              </a:rPr>
              <a:t>All participants struggled with negative self-talk, perfectionism, shame, or fear of judgment. </a:t>
            </a:r>
            <a:endParaRPr lang="en-US" sz="1200" kern="1200" dirty="0">
              <a:effectLst/>
            </a:endParaRPr>
          </a:p>
          <a:p>
            <a:pPr lvl="0"/>
            <a:r>
              <a:rPr lang="en-US" sz="1200" b="1" kern="1200" dirty="0">
                <a:effectLst/>
              </a:rPr>
              <a:t>After the pathway, they increasingly </a:t>
            </a:r>
            <a:r>
              <a:rPr lang="en-US" sz="1200" b="1" kern="1200" dirty="0" err="1">
                <a:effectLst/>
              </a:rPr>
              <a:t>recognised</a:t>
            </a:r>
            <a:r>
              <a:rPr lang="en-US" sz="1200" b="1" kern="1200" dirty="0">
                <a:effectLst/>
              </a:rPr>
              <a:t> that thoughts did not automatically reflect reality. </a:t>
            </a:r>
            <a:endParaRPr lang="en-US" sz="1200" kern="1200" dirty="0">
              <a:effectLst/>
            </a:endParaRPr>
          </a:p>
          <a:p>
            <a:pPr lvl="0"/>
            <a:r>
              <a:rPr lang="en-US" sz="1200" b="1" kern="1200" dirty="0">
                <a:effectLst/>
              </a:rPr>
              <a:t>They described more supportive internal narratives, greater self-compassion, and more freedom to focus on expression.</a:t>
            </a:r>
            <a:endParaRPr lang="en-US" sz="1200" kern="1200" dirty="0">
              <a:effectLst/>
            </a:endParaRPr>
          </a:p>
          <a:p>
            <a:r>
              <a:rPr lang="en-US" sz="1200" b="1" kern="1200" dirty="0">
                <a:effectLst/>
              </a:rPr>
              <a:t>Sources: Juncos and Markman, 2016; Juncos et al., 2017</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Theme 3 Making room for anxiety – acceptance, willingness, and new ways of performing</a:t>
            </a:r>
            <a:endParaRPr lang="en-US" sz="1200" kern="1200" dirty="0">
              <a:effectLst/>
            </a:endParaRPr>
          </a:p>
          <a:p>
            <a:r>
              <a:rPr lang="en-US" sz="1200" b="1" kern="1200" dirty="0">
                <a:effectLst/>
              </a:rPr>
              <a:t> </a:t>
            </a:r>
            <a:endParaRPr lang="en-US" sz="1200" kern="1200" dirty="0">
              <a:effectLst/>
            </a:endParaRPr>
          </a:p>
          <a:p>
            <a:pPr lvl="0"/>
            <a:r>
              <a:rPr lang="en-US" sz="1200" b="1" kern="1200" dirty="0">
                <a:effectLst/>
              </a:rPr>
              <a:t>The clearest cross-participant change was movement from fighting or merely enduring MPA toward making space for it. </a:t>
            </a:r>
            <a:endParaRPr lang="en-US" sz="1200" kern="1200" dirty="0">
              <a:effectLst/>
            </a:endParaRPr>
          </a:p>
          <a:p>
            <a:pPr lvl="0"/>
            <a:r>
              <a:rPr lang="en-US" sz="1200" b="1" kern="1200" dirty="0">
                <a:effectLst/>
              </a:rPr>
              <a:t>All three initially used ‘just get through it’ as a coping mechanism. </a:t>
            </a:r>
            <a:endParaRPr lang="en-US" sz="1200" kern="1200" dirty="0">
              <a:effectLst/>
            </a:endParaRPr>
          </a:p>
          <a:p>
            <a:pPr lvl="0"/>
            <a:r>
              <a:rPr lang="en-US" sz="1200" b="1" kern="1200" dirty="0">
                <a:effectLst/>
              </a:rPr>
              <a:t>After the intervention, they described greater willingness to experience discomfort while remaining connected with </a:t>
            </a:r>
            <a:r>
              <a:rPr lang="en-US" sz="1200" b="1" kern="1200" dirty="0" err="1">
                <a:effectLst/>
              </a:rPr>
              <a:t>expression,breathing</a:t>
            </a:r>
            <a:r>
              <a:rPr lang="en-US" sz="1200" b="1" kern="1200" dirty="0">
                <a:effectLst/>
              </a:rPr>
              <a:t>, character, and musical values.</a:t>
            </a:r>
            <a:endParaRPr lang="en-US"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Findings are promising but preliminary b/c</a:t>
            </a:r>
            <a:endParaRPr lang="en-US" sz="800" kern="1200" dirty="0">
              <a:effectLst/>
            </a:endParaRPr>
          </a:p>
          <a:p>
            <a:r>
              <a:rPr lang="en-US" sz="1200" b="1" kern="1200" dirty="0">
                <a:effectLst/>
              </a:rPr>
              <a:t>1)</a:t>
            </a:r>
            <a:endParaRPr lang="en-US" sz="800" kern="1200" dirty="0">
              <a:effectLst/>
            </a:endParaRPr>
          </a:p>
          <a:p>
            <a:pPr lvl="1"/>
            <a:r>
              <a:rPr lang="en-US" sz="1800" b="1" dirty="0">
                <a:effectLst/>
              </a:rPr>
              <a:t>small, self-selecting sample, </a:t>
            </a:r>
            <a:endParaRPr lang="en-US" sz="1050" dirty="0">
              <a:effectLst/>
            </a:endParaRPr>
          </a:p>
          <a:p>
            <a:pPr lvl="1"/>
            <a:r>
              <a:rPr lang="en-US" sz="1800" b="1" dirty="0">
                <a:effectLst/>
              </a:rPr>
              <a:t>short intervention, </a:t>
            </a:r>
            <a:endParaRPr lang="en-US" sz="1050" dirty="0">
              <a:effectLst/>
            </a:endParaRPr>
          </a:p>
          <a:p>
            <a:pPr lvl="1"/>
            <a:r>
              <a:rPr lang="en-US" sz="1800" b="1" dirty="0">
                <a:effectLst/>
              </a:rPr>
              <a:t>absence of a control group, </a:t>
            </a:r>
            <a:endParaRPr lang="en-US" sz="1050" dirty="0">
              <a:effectLst/>
            </a:endParaRPr>
          </a:p>
          <a:p>
            <a:pPr lvl="1"/>
            <a:r>
              <a:rPr lang="en-US" sz="1800" b="1" dirty="0">
                <a:effectLst/>
              </a:rPr>
              <a:t>self-report, and </a:t>
            </a:r>
            <a:endParaRPr lang="en-US" sz="1050" dirty="0">
              <a:effectLst/>
            </a:endParaRPr>
          </a:p>
          <a:p>
            <a:pPr lvl="1"/>
            <a:r>
              <a:rPr lang="en-US" sz="1800" b="1" dirty="0">
                <a:effectLst/>
              </a:rPr>
              <a:t>simulated online performances limit transferability. </a:t>
            </a:r>
            <a:endParaRPr lang="en-US" sz="1050" dirty="0">
              <a:effectLst/>
            </a:endParaRPr>
          </a:p>
          <a:p>
            <a:r>
              <a:rPr lang="en-US" sz="1200" b="1" u="sng" kern="1200" dirty="0">
                <a:effectLst/>
              </a:rPr>
              <a:t>Need to ISOLATE Components</a:t>
            </a:r>
            <a:endParaRPr lang="en-US" sz="800" kern="1200" dirty="0">
              <a:effectLst/>
            </a:endParaRPr>
          </a:p>
          <a:p>
            <a:r>
              <a:rPr lang="en-US" sz="1200" b="1" kern="1200" dirty="0">
                <a:effectLst/>
              </a:rPr>
              <a:t>Because the pathway combined several elements, I cannot isolate the contribution of any one component. </a:t>
            </a:r>
            <a:endParaRPr lang="en-US" sz="800" kern="1200" dirty="0">
              <a:effectLst/>
            </a:endParaRPr>
          </a:p>
          <a:p>
            <a:r>
              <a:rPr lang="en-US" sz="1200" b="1" kern="1200" dirty="0">
                <a:effectLst/>
              </a:rPr>
              <a:t>Future research should possibly use a </a:t>
            </a:r>
            <a:endParaRPr lang="en-US" sz="800" kern="1200" dirty="0">
              <a:effectLst/>
            </a:endParaRPr>
          </a:p>
          <a:p>
            <a:pPr lvl="0"/>
            <a:r>
              <a:rPr lang="en-US" sz="1200" b="1" kern="1200" dirty="0">
                <a:effectLst/>
              </a:rPr>
              <a:t>larger, more diverse sample, </a:t>
            </a:r>
            <a:endParaRPr lang="en-US" sz="800" kern="1200" dirty="0">
              <a:effectLst/>
            </a:endParaRPr>
          </a:p>
          <a:p>
            <a:pPr lvl="0"/>
            <a:r>
              <a:rPr lang="en-US" sz="1200" b="1" kern="1200" dirty="0">
                <a:effectLst/>
              </a:rPr>
              <a:t>longer follow-up, </a:t>
            </a:r>
            <a:endParaRPr lang="en-US" sz="800" kern="1200" dirty="0">
              <a:effectLst/>
            </a:endParaRPr>
          </a:p>
          <a:p>
            <a:pPr lvl="0"/>
            <a:r>
              <a:rPr lang="en-US" sz="1200" b="1" kern="1200" dirty="0">
                <a:effectLst/>
              </a:rPr>
              <a:t>a control group, and </a:t>
            </a:r>
            <a:endParaRPr lang="en-US" sz="800" kern="1200" dirty="0">
              <a:effectLst/>
            </a:endParaRPr>
          </a:p>
          <a:p>
            <a:pPr lvl="0"/>
            <a:r>
              <a:rPr lang="en-US" sz="1200" b="1" kern="1200" dirty="0">
                <a:effectLst/>
              </a:rPr>
              <a:t>additional live performances. </a:t>
            </a:r>
            <a:endParaRPr lang="en-US" sz="800" kern="1200" dirty="0">
              <a:effectLst/>
            </a:endParaRPr>
          </a:p>
          <a:p>
            <a:r>
              <a:rPr lang="en-US" sz="1200" b="1" kern="1200" dirty="0">
                <a:effectLst/>
              </a:rPr>
              <a:t>*The interface navigation and spacing of ACT sessions could also be revised.</a:t>
            </a:r>
            <a:endParaRPr lang="en-US" sz="8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Model</a:t>
            </a:r>
            <a:endParaRPr lang="en-US" sz="800" kern="1200" dirty="0">
              <a:effectLst/>
            </a:endParaRPr>
          </a:p>
          <a:p>
            <a:pPr lvl="0"/>
            <a:r>
              <a:rPr lang="en-US" sz="1200" b="1" kern="1200" dirty="0">
                <a:effectLst/>
              </a:rPr>
              <a:t>Nelson’s Dynamic Model helped me understand how </a:t>
            </a:r>
            <a:endParaRPr lang="en-US" sz="800" kern="1200" dirty="0">
              <a:effectLst/>
            </a:endParaRPr>
          </a:p>
          <a:p>
            <a:pPr lvl="1"/>
            <a:r>
              <a:rPr lang="en-US" sz="1800" b="1" dirty="0">
                <a:effectLst/>
              </a:rPr>
              <a:t>theoretical knowledge (lit review)</a:t>
            </a:r>
            <a:endParaRPr lang="en-US" sz="1050" dirty="0">
              <a:effectLst/>
            </a:endParaRPr>
          </a:p>
          <a:p>
            <a:pPr lvl="1"/>
            <a:r>
              <a:rPr lang="en-US" sz="1800" b="1" dirty="0">
                <a:effectLst/>
              </a:rPr>
              <a:t>embodied practitioner knowledge and participant experience</a:t>
            </a:r>
            <a:endParaRPr lang="en-US" sz="1050" dirty="0">
              <a:effectLst/>
            </a:endParaRPr>
          </a:p>
          <a:p>
            <a:pPr lvl="1"/>
            <a:r>
              <a:rPr lang="en-US" sz="1800" b="1" dirty="0">
                <a:effectLst/>
              </a:rPr>
              <a:t>critical reflection </a:t>
            </a:r>
            <a:endParaRPr lang="en-US" sz="1050" dirty="0">
              <a:effectLst/>
            </a:endParaRPr>
          </a:p>
          <a:p>
            <a:r>
              <a:rPr lang="en-US" sz="1200" b="1" kern="1200" dirty="0">
                <a:effectLst/>
              </a:rPr>
              <a:t>interacted throughout this study. </a:t>
            </a:r>
            <a:endParaRPr lang="en-US" sz="800" kern="1200" dirty="0">
              <a:effectLst/>
            </a:endParaRPr>
          </a:p>
          <a:p>
            <a:pPr lvl="0"/>
            <a:r>
              <a:rPr lang="en-US" sz="1200" b="1" kern="1200" dirty="0">
                <a:effectLst/>
              </a:rPr>
              <a:t>I learned to treat the pathway as an evolving artefact rather than a finished intervention. </a:t>
            </a:r>
            <a:endParaRPr lang="en-US" sz="800" kern="1200" dirty="0">
              <a:effectLst/>
            </a:endParaRPr>
          </a:p>
          <a:p>
            <a:pPr lvl="0"/>
            <a:r>
              <a:rPr lang="en-US" sz="1200" b="1" kern="1200" dirty="0">
                <a:effectLst/>
              </a:rPr>
              <a:t>The most important personal and professional learning was that support for MPA need not promise the elimination of anxiety; it can help singers</a:t>
            </a:r>
            <a:endParaRPr lang="en-US" sz="800" kern="1200" dirty="0">
              <a:effectLst/>
            </a:endParaRPr>
          </a:p>
          <a:p>
            <a:pPr lvl="1"/>
            <a:r>
              <a:rPr lang="en-US" sz="1800" b="1" dirty="0">
                <a:effectLst/>
              </a:rPr>
              <a:t> regulate, </a:t>
            </a:r>
            <a:endParaRPr lang="en-US" sz="1050" dirty="0">
              <a:effectLst/>
            </a:endParaRPr>
          </a:p>
          <a:p>
            <a:pPr lvl="1"/>
            <a:r>
              <a:rPr lang="en-US" sz="1800" b="1" dirty="0">
                <a:effectLst/>
              </a:rPr>
              <a:t>make room for discomfort, </a:t>
            </a:r>
            <a:endParaRPr lang="en-US" sz="1050" dirty="0">
              <a:effectLst/>
            </a:endParaRPr>
          </a:p>
          <a:p>
            <a:pPr lvl="1"/>
            <a:r>
              <a:rPr lang="en-US" sz="1800" b="1" dirty="0">
                <a:effectLst/>
              </a:rPr>
              <a:t>relate to themselves with compassion, &amp; </a:t>
            </a:r>
            <a:endParaRPr lang="en-US" sz="1050" dirty="0">
              <a:effectLst/>
            </a:endParaRPr>
          </a:p>
          <a:p>
            <a:pPr lvl="1"/>
            <a:r>
              <a:rPr lang="en-US" sz="1800" b="1" dirty="0">
                <a:effectLst/>
              </a:rPr>
              <a:t>keep performing in ways aligned with their values.</a:t>
            </a:r>
            <a:endParaRPr lang="en-US" sz="1050" dirty="0">
              <a:effectLst/>
            </a:endParaRPr>
          </a:p>
          <a:p>
            <a:r>
              <a:rPr lang="en-US" sz="1200" b="1" kern="1200" dirty="0">
                <a:effectLst/>
              </a:rPr>
              <a:t>Sources: Nelson, 2013</a:t>
            </a:r>
            <a:endParaRPr lang="en-US" sz="8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endParaRPr lang="en-US"/>
          </a:p>
        </p:txBody>
      </p:sp>
    </p:spTree>
    <p:extLst>
      <p:ext uri="{BB962C8B-B14F-4D97-AF65-F5344CB8AC3E}">
        <p14:creationId xmlns:p14="http://schemas.microsoft.com/office/powerpoint/2010/main" val="1494658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www.rawpixel.com/search/anxiety?sort=curated&amp;page=1"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3389/fpsyg.2017.00986" TargetMode="External"/><Relationship Id="rId3" Type="http://schemas.openxmlformats.org/officeDocument/2006/relationships/hyperlink" Target="https://doi.org/10.1177/03057356211066967" TargetMode="External"/><Relationship Id="rId7" Type="http://schemas.openxmlformats.org/officeDocument/2006/relationships/hyperlink" Target="https://doi.org/10.3390/bs13090720" TargetMode="External"/><Relationship Id="rId12" Type="http://schemas.openxmlformats.org/officeDocument/2006/relationships/hyperlink" Target="https://doi.org/10.3390/bs15020138"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doi.org/10.1017/S0033291719001910" TargetMode="External"/><Relationship Id="rId11" Type="http://schemas.openxmlformats.org/officeDocument/2006/relationships/hyperlink" Target="https://doi.org/10.1007/s10484-009-9103-4" TargetMode="External"/><Relationship Id="rId5" Type="http://schemas.openxmlformats.org/officeDocument/2006/relationships/hyperlink" Target="https://doi.org/10.1007/s10484-015-9321-x" TargetMode="External"/><Relationship Id="rId10" Type="http://schemas.openxmlformats.org/officeDocument/2006/relationships/hyperlink" Target="https://doi.org/10.3389/fpsyg.2023.1143359" TargetMode="External"/><Relationship Id="rId4" Type="http://schemas.openxmlformats.org/officeDocument/2006/relationships/hyperlink" Target="https://files.eric.ed.gov/fulltext/EJ909869.pdf?utm_source=chatgpt.com" TargetMode="External"/><Relationship Id="rId9" Type="http://schemas.openxmlformats.org/officeDocument/2006/relationships/hyperlink" Target="https://doi.org/10.1016/j.janxdis.2003.09.0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pic>
        <p:nvPicPr>
          <p:cNvPr id="11" name="Picture 10"/>
          <p:cNvPicPr>
            <a:picLocks noChangeAspect="1"/>
          </p:cNvPicPr>
          <p:nvPr/>
        </p:nvPicPr>
        <p:blipFill>
          <a:blip r:embed="rId3"/>
          <a:srcRect l="27332" r="27332"/>
          <a:stretch>
            <a:fillRect/>
          </a:stretch>
        </p:blipFill>
        <p:spPr>
          <a:xfrm>
            <a:off x="6762750" y="-781050"/>
            <a:ext cx="5524500" cy="7639050"/>
          </a:xfrm>
          <a:prstGeom prst="roundRect">
            <a:avLst>
              <a:gd name="adj" fmla="val 2759"/>
            </a:avLst>
          </a:prstGeom>
        </p:spPr>
      </p:pic>
      <p:sp>
        <p:nvSpPr>
          <p:cNvPr id="2" name="Rectangle 1">
            <a:extLst>
              <a:ext uri="{FF2B5EF4-FFF2-40B4-BE49-F238E27FC236}">
                <a16:creationId xmlns:a16="http://schemas.microsoft.com/office/drawing/2014/main" id="{B9F56046-D583-49F6-A040-2C71FA377B89}"/>
              </a:ext>
            </a:extLst>
          </p:cNvPr>
          <p:cNvSpPr>
            <a:spLocks noGrp="1"/>
          </p:cNvSpPr>
          <p:nvPr/>
        </p:nvSpPr>
        <p:spPr>
          <a:xfrm>
            <a:off x="-31750" y="-781050"/>
            <a:ext cx="7429500" cy="7613561"/>
          </a:xfrm>
          <a:prstGeom prst="rect">
            <a:avLst/>
          </a:prstGeom>
          <a:solidFill>
            <a:srgbClr val="FFF8EE"/>
          </a:solidFill>
          <a:ln w="0">
            <a:noFill/>
          </a:ln>
        </p:spPr>
        <p:txBody>
          <a:bodyPr/>
          <a:lstStyle/>
          <a:p>
            <a:endParaRPr lang="en-US" dirty="0"/>
          </a:p>
        </p:txBody>
      </p:sp>
      <p:sp>
        <p:nvSpPr>
          <p:cNvPr id="3" name="Oval 2">
            <a:extLst>
              <a:ext uri="{FF2B5EF4-FFF2-40B4-BE49-F238E27FC236}">
                <a16:creationId xmlns:a16="http://schemas.microsoft.com/office/drawing/2014/main" id="{0CC6EF62-B512-4402-ACCD-701560CCF900}"/>
              </a:ext>
            </a:extLst>
          </p:cNvPr>
          <p:cNvSpPr>
            <a:spLocks noGrp="1"/>
          </p:cNvSpPr>
          <p:nvPr/>
        </p:nvSpPr>
        <p:spPr>
          <a:xfrm>
            <a:off x="6743700" y="546767"/>
            <a:ext cx="2381250" cy="2381250"/>
          </a:xfrm>
          <a:prstGeom prst="ellipse">
            <a:avLst/>
          </a:prstGeom>
          <a:solidFill>
            <a:srgbClr val="FFD8C7"/>
          </a:solidFill>
          <a:ln w="0">
            <a:noFill/>
          </a:ln>
        </p:spPr>
        <p:txBody>
          <a:bodyPr/>
          <a:lstStyle/>
          <a:p>
            <a:endParaRPr lang="en-US"/>
          </a:p>
        </p:txBody>
      </p:sp>
      <p:sp>
        <p:nvSpPr>
          <p:cNvPr id="4" name="Oval 3">
            <a:extLst>
              <a:ext uri="{FF2B5EF4-FFF2-40B4-BE49-F238E27FC236}">
                <a16:creationId xmlns:a16="http://schemas.microsoft.com/office/drawing/2014/main" id="{F1CC76F7-18D6-4DB2-BD26-0CC164994FA4}"/>
              </a:ext>
            </a:extLst>
          </p:cNvPr>
          <p:cNvSpPr>
            <a:spLocks noGrp="1"/>
          </p:cNvSpPr>
          <p:nvPr/>
        </p:nvSpPr>
        <p:spPr>
          <a:xfrm>
            <a:off x="6654800" y="5013236"/>
            <a:ext cx="1524000" cy="1524000"/>
          </a:xfrm>
          <a:prstGeom prst="ellipse">
            <a:avLst/>
          </a:prstGeom>
          <a:solidFill>
            <a:srgbClr val="BFE7E2"/>
          </a:solidFill>
          <a:ln w="0">
            <a:noFill/>
          </a:ln>
        </p:spPr>
        <p:txBody>
          <a:bodyPr/>
          <a:lstStyle/>
          <a:p>
            <a:endParaRPr lang="en-US"/>
          </a:p>
        </p:txBody>
      </p:sp>
      <p:sp>
        <p:nvSpPr>
          <p:cNvPr id="5" name="Rectangle 4">
            <a:extLst>
              <a:ext uri="{FF2B5EF4-FFF2-40B4-BE49-F238E27FC236}">
                <a16:creationId xmlns:a16="http://schemas.microsoft.com/office/drawing/2014/main" id="{98FB265B-5E3A-4E0A-9E7D-7AF52E4B8313}"/>
              </a:ext>
            </a:extLst>
          </p:cNvPr>
          <p:cNvSpPr>
            <a:spLocks noGrp="1"/>
          </p:cNvSpPr>
          <p:nvPr/>
        </p:nvSpPr>
        <p:spPr>
          <a:xfrm>
            <a:off x="647700" y="685800"/>
            <a:ext cx="4953000" cy="285750"/>
          </a:xfrm>
          <a:prstGeom prst="rect">
            <a:avLst/>
          </a:prstGeom>
          <a:noFill/>
          <a:ln w="0">
            <a:noFill/>
          </a:ln>
        </p:spPr>
        <p:txBody>
          <a:bodyPr anchor="ctr">
            <a:normAutofit/>
          </a:bodyPr>
          <a:lstStyle/>
          <a:p>
            <a:pPr algn="l">
              <a:defRPr sz="1200" b="1">
                <a:solidFill>
                  <a:srgbClr val="F47F6B"/>
                </a:solidFill>
                <a:latin typeface="Bitstream Charter"/>
                <a:ea typeface="Bitstream Charter"/>
                <a:cs typeface="Bitstream Charter"/>
              </a:defRPr>
            </a:pPr>
            <a:r>
              <a:rPr sz="1200" b="1" dirty="0">
                <a:solidFill>
                  <a:srgbClr val="F47F6B"/>
                </a:solidFill>
                <a:latin typeface="Bitstream Charter"/>
                <a:ea typeface="Bitstream Charter"/>
                <a:cs typeface="Bitstream Charter"/>
              </a:rPr>
              <a:t>MASTER’S </a:t>
            </a:r>
            <a:r>
              <a:rPr lang="en-US" sz="1200" b="1" dirty="0">
                <a:solidFill>
                  <a:srgbClr val="F47F6B"/>
                </a:solidFill>
                <a:latin typeface="Bitstream Charter"/>
                <a:ea typeface="Bitstream Charter"/>
                <a:cs typeface="Bitstream Charter"/>
              </a:rPr>
              <a:t>DISSERTATION</a:t>
            </a:r>
            <a:r>
              <a:rPr sz="1200" b="1" dirty="0">
                <a:solidFill>
                  <a:srgbClr val="F47F6B"/>
                </a:solidFill>
                <a:latin typeface="Bitstream Charter"/>
                <a:ea typeface="Bitstream Charter"/>
                <a:cs typeface="Bitstream Charter"/>
              </a:rPr>
              <a:t> </a:t>
            </a:r>
            <a:r>
              <a:rPr lang="en-US" sz="1200" b="1" dirty="0">
                <a:solidFill>
                  <a:srgbClr val="F47F6B"/>
                </a:solidFill>
                <a:latin typeface="Bitstream Charter"/>
                <a:ea typeface="Bitstream Charter"/>
                <a:cs typeface="Bitstream Charter"/>
              </a:rPr>
              <a:t>PRESENTATION</a:t>
            </a:r>
            <a:endParaRPr sz="1200" b="1" dirty="0">
              <a:solidFill>
                <a:srgbClr val="F47F6B"/>
              </a:solidFill>
              <a:latin typeface="Bitstream Charter"/>
              <a:ea typeface="Bitstream Charter"/>
              <a:cs typeface="Bitstream Charter"/>
            </a:endParaRPr>
          </a:p>
        </p:txBody>
      </p:sp>
      <p:sp>
        <p:nvSpPr>
          <p:cNvPr id="6" name="Rectangle 5">
            <a:extLst>
              <a:ext uri="{FF2B5EF4-FFF2-40B4-BE49-F238E27FC236}">
                <a16:creationId xmlns:a16="http://schemas.microsoft.com/office/drawing/2014/main" id="{08AC7BD3-82F2-432D-A1F9-EF5CDD8EDFE7}"/>
              </a:ext>
            </a:extLst>
          </p:cNvPr>
          <p:cNvSpPr>
            <a:spLocks noGrp="1"/>
          </p:cNvSpPr>
          <p:nvPr/>
        </p:nvSpPr>
        <p:spPr>
          <a:xfrm>
            <a:off x="647700" y="1190625"/>
            <a:ext cx="6096000" cy="1619250"/>
          </a:xfrm>
          <a:prstGeom prst="rect">
            <a:avLst/>
          </a:prstGeom>
          <a:noFill/>
          <a:ln w="0">
            <a:noFill/>
          </a:ln>
        </p:spPr>
        <p:txBody>
          <a:bodyPr anchor="ctr">
            <a:normAutofit/>
          </a:bodyPr>
          <a:lstStyle/>
          <a:p>
            <a:pPr algn="l">
              <a:defRPr sz="3450" b="1">
                <a:solidFill>
                  <a:srgbClr val="24323A"/>
                </a:solidFill>
                <a:latin typeface="Bitstream Charter"/>
                <a:ea typeface="Bitstream Charter"/>
                <a:cs typeface="Bitstream Charter"/>
              </a:defRPr>
            </a:pPr>
            <a:r>
              <a:rPr sz="3450" b="1" dirty="0">
                <a:solidFill>
                  <a:srgbClr val="24323A"/>
                </a:solidFill>
                <a:latin typeface="Bitstream Charter"/>
                <a:ea typeface="Bitstream Charter"/>
                <a:cs typeface="Bitstream Charter"/>
              </a:rPr>
              <a:t>Making room</a:t>
            </a:r>
          </a:p>
          <a:p>
            <a:pPr algn="l">
              <a:defRPr sz="3450" b="1">
                <a:solidFill>
                  <a:srgbClr val="24323A"/>
                </a:solidFill>
                <a:latin typeface="Bitstream Charter"/>
                <a:ea typeface="Bitstream Charter"/>
                <a:cs typeface="Bitstream Charter"/>
              </a:defRPr>
            </a:pPr>
            <a:r>
              <a:rPr sz="3450" b="1" dirty="0">
                <a:solidFill>
                  <a:srgbClr val="24323A"/>
                </a:solidFill>
                <a:latin typeface="Bitstream Charter"/>
                <a:ea typeface="Bitstream Charter"/>
                <a:cs typeface="Bitstream Charter"/>
              </a:rPr>
              <a:t>for performance anxiety</a:t>
            </a:r>
          </a:p>
        </p:txBody>
      </p:sp>
      <p:sp>
        <p:nvSpPr>
          <p:cNvPr id="8" name="Rectangle 7">
            <a:extLst>
              <a:ext uri="{FF2B5EF4-FFF2-40B4-BE49-F238E27FC236}">
                <a16:creationId xmlns:a16="http://schemas.microsoft.com/office/drawing/2014/main" id="{1E931C3A-313B-49CF-A868-DDA73359388D}"/>
              </a:ext>
            </a:extLst>
          </p:cNvPr>
          <p:cNvSpPr>
            <a:spLocks noGrp="1"/>
          </p:cNvSpPr>
          <p:nvPr/>
        </p:nvSpPr>
        <p:spPr>
          <a:xfrm>
            <a:off x="685800" y="4953000"/>
            <a:ext cx="4000500" cy="342900"/>
          </a:xfrm>
          <a:prstGeom prst="rect">
            <a:avLst/>
          </a:prstGeom>
          <a:noFill/>
          <a:ln w="0">
            <a:noFill/>
          </a:ln>
        </p:spPr>
        <p:txBody>
          <a:bodyPr anchor="ctr">
            <a:normAutofit/>
          </a:bodyPr>
          <a:lstStyle/>
          <a:p>
            <a:pPr algn="l">
              <a:defRPr sz="1650" b="1">
                <a:solidFill>
                  <a:srgbClr val="76506B"/>
                </a:solidFill>
                <a:latin typeface="Bitstream Charter"/>
                <a:ea typeface="Bitstream Charter"/>
                <a:cs typeface="Bitstream Charter"/>
              </a:defRPr>
            </a:pPr>
            <a:r>
              <a:rPr sz="1650" b="1" dirty="0">
                <a:solidFill>
                  <a:srgbClr val="76506B"/>
                </a:solidFill>
                <a:latin typeface="Bitstream Charter"/>
                <a:ea typeface="Bitstream Charter"/>
                <a:cs typeface="Bitstream Charter"/>
              </a:rPr>
              <a:t>Arisa </a:t>
            </a:r>
            <a:r>
              <a:rPr sz="1650" b="1" dirty="0" err="1">
                <a:solidFill>
                  <a:srgbClr val="76506B"/>
                </a:solidFill>
                <a:latin typeface="Bitstream Charter"/>
                <a:ea typeface="Bitstream Charter"/>
                <a:cs typeface="Bitstream Charter"/>
              </a:rPr>
              <a:t>Kusumi</a:t>
            </a:r>
            <a:r>
              <a:rPr sz="1650" b="1" dirty="0">
                <a:solidFill>
                  <a:srgbClr val="76506B"/>
                </a:solidFill>
                <a:latin typeface="Bitstream Charter"/>
                <a:ea typeface="Bitstream Charter"/>
                <a:cs typeface="Bitstream Charter"/>
              </a:rPr>
              <a:t> </a:t>
            </a:r>
            <a:r>
              <a:rPr b="1" dirty="0">
                <a:solidFill>
                  <a:srgbClr val="76506B"/>
                </a:solidFill>
                <a:latin typeface="Bitstream Charter"/>
                <a:ea typeface="Bitstream Charter"/>
                <a:cs typeface="Bitstream Charter"/>
              </a:rPr>
              <a:t>Sullivan</a:t>
            </a:r>
          </a:p>
        </p:txBody>
      </p:sp>
      <p:sp>
        <p:nvSpPr>
          <p:cNvPr id="9" name="Rectangle 8">
            <a:extLst>
              <a:ext uri="{FF2B5EF4-FFF2-40B4-BE49-F238E27FC236}">
                <a16:creationId xmlns:a16="http://schemas.microsoft.com/office/drawing/2014/main" id="{C99C16DE-7FBA-4A5D-9D63-0B251F07DC98}"/>
              </a:ext>
            </a:extLst>
          </p:cNvPr>
          <p:cNvSpPr>
            <a:spLocks noGrp="1"/>
          </p:cNvSpPr>
          <p:nvPr/>
        </p:nvSpPr>
        <p:spPr>
          <a:xfrm>
            <a:off x="685800" y="5353050"/>
            <a:ext cx="4762500" cy="266700"/>
          </a:xfrm>
          <a:prstGeom prst="rect">
            <a:avLst/>
          </a:prstGeom>
          <a:noFill/>
          <a:ln w="0">
            <a:noFill/>
          </a:ln>
        </p:spPr>
        <p:txBody>
          <a:bodyPr anchor="ctr">
            <a:normAutofit lnSpcReduction="10000"/>
          </a:bodyPr>
          <a:lstStyle/>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UWTSD / The Voice Study Centre  •  #</a:t>
            </a:r>
            <a:r>
              <a:rPr sz="1200" b="0" dirty="0">
                <a:solidFill>
                  <a:srgbClr val="6C7A80"/>
                </a:solidFill>
                <a:latin typeface="Bitstream Charter"/>
                <a:ea typeface="Bitstream Charter"/>
                <a:cs typeface="Bitstream Charter"/>
              </a:rPr>
              <a:t>2320830</a:t>
            </a:r>
          </a:p>
        </p:txBody>
      </p:sp>
      <p:sp>
        <p:nvSpPr>
          <p:cNvPr id="10" name="Rectangle 9">
            <a:extLst>
              <a:ext uri="{FF2B5EF4-FFF2-40B4-BE49-F238E27FC236}">
                <a16:creationId xmlns:a16="http://schemas.microsoft.com/office/drawing/2014/main" id="{6FF3DB89-153D-4D4A-AFF2-8DCFC42AA2E4}"/>
              </a:ext>
            </a:extLst>
          </p:cNvPr>
          <p:cNvSpPr>
            <a:spLocks noGrp="1"/>
          </p:cNvSpPr>
          <p:nvPr/>
        </p:nvSpPr>
        <p:spPr>
          <a:xfrm>
            <a:off x="685800" y="5924550"/>
            <a:ext cx="5124450" cy="571500"/>
          </a:xfrm>
          <a:prstGeom prst="rect">
            <a:avLst/>
          </a:prstGeom>
          <a:noFill/>
          <a:ln w="0">
            <a:noFill/>
          </a:ln>
        </p:spPr>
        <p:txBody>
          <a:bodyPr anchor="ctr">
            <a:normAutofit fontScale="99808"/>
          </a:bodyPr>
          <a:lstStyle/>
          <a:p>
            <a:pPr>
              <a:defRPr sz="975" b="1">
                <a:solidFill>
                  <a:srgbClr val="6C7A80"/>
                </a:solidFill>
                <a:latin typeface="Bitstream Charter"/>
                <a:ea typeface="Bitstream Charter"/>
                <a:cs typeface="Bitstream Charter"/>
              </a:defRPr>
            </a:pPr>
            <a:r>
              <a:rPr sz="975" b="1" dirty="0">
                <a:solidFill>
                  <a:srgbClr val="6C7A80"/>
                </a:solidFill>
                <a:latin typeface="Bitstream Charter"/>
                <a:ea typeface="Bitstream Charter"/>
                <a:cs typeface="Bitstream Charter"/>
              </a:rPr>
              <a:t>15-minute presentation</a:t>
            </a:r>
            <a:r>
              <a:rPr lang="en-US" sz="975" b="1" dirty="0">
                <a:solidFill>
                  <a:srgbClr val="6C7A80"/>
                </a:solidFill>
                <a:latin typeface="Bitstream Charter"/>
                <a:ea typeface="Bitstream Charter"/>
                <a:cs typeface="Bitstream Charter"/>
              </a:rPr>
              <a:t> - </a:t>
            </a:r>
            <a:r>
              <a:rPr lang="en-US" sz="975" i="1" dirty="0">
                <a:solidFill>
                  <a:srgbClr val="6C7A80"/>
                </a:solidFill>
                <a:latin typeface="Bitstream Charter"/>
              </a:rPr>
              <a:t>Slide layouts and visual concepts designed with assistance from ChatGPT (OpenAI).</a:t>
            </a:r>
            <a:endParaRPr lang="en-US" sz="975" dirty="0">
              <a:solidFill>
                <a:srgbClr val="6C7A80"/>
              </a:solidFill>
              <a:latin typeface="Bitstream Charter"/>
            </a:endParaRPr>
          </a:p>
          <a:p>
            <a:pPr algn="l">
              <a:defRPr sz="975" b="1">
                <a:solidFill>
                  <a:srgbClr val="6C7A80"/>
                </a:solidFill>
                <a:latin typeface="Bitstream Charter"/>
                <a:ea typeface="Bitstream Charter"/>
                <a:cs typeface="Bitstream Charter"/>
              </a:defRPr>
            </a:pPr>
            <a:endParaRPr sz="975" b="1" dirty="0">
              <a:solidFill>
                <a:srgbClr val="6C7A80"/>
              </a:solidFill>
              <a:latin typeface="Bitstream Charter"/>
              <a:ea typeface="Bitstream Charter"/>
              <a:cs typeface="Bitstream Charter"/>
            </a:endParaRPr>
          </a:p>
        </p:txBody>
      </p:sp>
      <p:sp>
        <p:nvSpPr>
          <p:cNvPr id="12" name="Rounded Rectangle 11">
            <a:extLst>
              <a:ext uri="{FF2B5EF4-FFF2-40B4-BE49-F238E27FC236}">
                <a16:creationId xmlns:a16="http://schemas.microsoft.com/office/drawing/2014/main" id="{9F25840D-67F0-8819-5D25-42896B4D54AD}"/>
              </a:ext>
            </a:extLst>
          </p:cNvPr>
          <p:cNvSpPr>
            <a:spLocks noGrp="1"/>
          </p:cNvSpPr>
          <p:nvPr/>
        </p:nvSpPr>
        <p:spPr>
          <a:xfrm>
            <a:off x="-31750" y="3108614"/>
            <a:ext cx="10579100" cy="1724025"/>
          </a:xfrm>
          <a:prstGeom prst="roundRect">
            <a:avLst>
              <a:gd name="adj" fmla="val 10000"/>
            </a:avLst>
          </a:prstGeom>
          <a:solidFill>
            <a:srgbClr val="BFE7E2"/>
          </a:solidFill>
          <a:ln w="0">
            <a:noFill/>
          </a:ln>
        </p:spPr>
        <p:txBody>
          <a:bodyPr/>
          <a:lstStyle/>
          <a:p>
            <a:pPr lvl="1">
              <a:lnSpc>
                <a:spcPct val="150000"/>
              </a:lnSpc>
              <a:defRPr sz="2025" b="1">
                <a:solidFill>
                  <a:srgbClr val="244C5A"/>
                </a:solidFill>
                <a:latin typeface="Bitstream Charter"/>
                <a:ea typeface="Bitstream Charter"/>
                <a:cs typeface="Bitstream Charter"/>
              </a:defRPr>
            </a:pPr>
            <a:r>
              <a:rPr lang="en-US" b="1" dirty="0">
                <a:solidFill>
                  <a:srgbClr val="244C5A"/>
                </a:solidFill>
                <a:latin typeface="Bitstream Charter"/>
                <a:ea typeface="Bitstream Charter"/>
                <a:cs typeface="Bitstream Charter"/>
              </a:rPr>
              <a:t>How does participation in a hybrid, multimodal learning pathway incorporating mind-body practices and Acceptance and Commitment Training influence voice students’ (ages 18–35) experiences of performance anxiety and performing?</a:t>
            </a:r>
          </a:p>
        </p:txBody>
      </p:sp>
      <p:sp>
        <p:nvSpPr>
          <p:cNvPr id="13" name="TextBox 12">
            <a:extLst>
              <a:ext uri="{FF2B5EF4-FFF2-40B4-BE49-F238E27FC236}">
                <a16:creationId xmlns:a16="http://schemas.microsoft.com/office/drawing/2014/main" id="{AA6AEEBF-B7F3-A11D-B2A0-74056E346318}"/>
              </a:ext>
            </a:extLst>
          </p:cNvPr>
          <p:cNvSpPr txBox="1"/>
          <p:nvPr/>
        </p:nvSpPr>
        <p:spPr>
          <a:xfrm flipH="1">
            <a:off x="0" y="2815709"/>
            <a:ext cx="2901696" cy="369332"/>
          </a:xfrm>
          <a:prstGeom prst="rect">
            <a:avLst/>
          </a:prstGeom>
          <a:noFill/>
        </p:spPr>
        <p:txBody>
          <a:bodyPr wrap="square" rtlCol="0">
            <a:spAutoFit/>
          </a:bodyPr>
          <a:lstStyle/>
          <a:p>
            <a:r>
              <a:rPr lang="en-US" b="1" dirty="0"/>
              <a:t>RQ</a:t>
            </a:r>
          </a:p>
        </p:txBody>
      </p:sp>
      <p:sp>
        <p:nvSpPr>
          <p:cNvPr id="14" name="TextBox 13">
            <a:extLst>
              <a:ext uri="{FF2B5EF4-FFF2-40B4-BE49-F238E27FC236}">
                <a16:creationId xmlns:a16="http://schemas.microsoft.com/office/drawing/2014/main" id="{68D899E2-E717-EF49-B402-0FF138E9DFF9}"/>
              </a:ext>
            </a:extLst>
          </p:cNvPr>
          <p:cNvSpPr txBox="1"/>
          <p:nvPr/>
        </p:nvSpPr>
        <p:spPr>
          <a:xfrm>
            <a:off x="7505700" y="4467195"/>
            <a:ext cx="2933700" cy="215444"/>
          </a:xfrm>
          <a:prstGeom prst="rect">
            <a:avLst/>
          </a:prstGeom>
          <a:noFill/>
        </p:spPr>
        <p:txBody>
          <a:bodyPr wrap="square" rtlCol="0">
            <a:spAutoFit/>
          </a:bodyPr>
          <a:lstStyle/>
          <a:p>
            <a:r>
              <a:rPr lang="en-US" sz="800" dirty="0"/>
              <a:t>(Williams &amp; Rosenbaum, 2004; Juncos and de Paiva e Pona, 2022))</a:t>
            </a:r>
          </a:p>
        </p:txBody>
      </p:sp>
    </p:spTree>
    <p:extLst>
      <p:ext uri="{BB962C8B-B14F-4D97-AF65-F5344CB8AC3E}">
        <p14:creationId xmlns:p14="http://schemas.microsoft.com/office/powerpoint/2010/main" val="1125965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70B3959-DE8A-4F8C-94E3-F2ABD8E80A0C}"/>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BACKGROUND AND JUSTIFICATION</a:t>
            </a:r>
          </a:p>
        </p:txBody>
      </p:sp>
      <p:sp>
        <p:nvSpPr>
          <p:cNvPr id="2" name="Rectangle 1">
            <a:extLst>
              <a:ext uri="{FF2B5EF4-FFF2-40B4-BE49-F238E27FC236}">
                <a16:creationId xmlns:a16="http://schemas.microsoft.com/office/drawing/2014/main" id="{72F128D7-B256-4F51-8F15-098B1AE1C9EE}"/>
              </a:ext>
            </a:extLst>
          </p:cNvPr>
          <p:cNvSpPr>
            <a:spLocks noGrp="1"/>
          </p:cNvSpPr>
          <p:nvPr/>
        </p:nvSpPr>
        <p:spPr>
          <a:xfrm>
            <a:off x="609600" y="514350"/>
            <a:ext cx="10953750" cy="609600"/>
          </a:xfrm>
          <a:prstGeom prst="rect">
            <a:avLst/>
          </a:prstGeom>
          <a:noFill/>
          <a:ln w="0">
            <a:noFill/>
          </a:ln>
        </p:spPr>
        <p:txBody>
          <a:bodyPr anchor="ctr">
            <a:normAutofit/>
          </a:bodyPr>
          <a:lstStyle/>
          <a:p>
            <a:pPr algn="l">
              <a:defRPr sz="2700" b="1">
                <a:solidFill>
                  <a:srgbClr val="24323A"/>
                </a:solidFill>
                <a:latin typeface="Bitstream Charter"/>
                <a:ea typeface="Bitstream Charter"/>
                <a:cs typeface="Bitstream Charter"/>
              </a:defRPr>
            </a:pPr>
            <a:r>
              <a:rPr sz="2700" b="1" dirty="0">
                <a:solidFill>
                  <a:srgbClr val="24323A"/>
                </a:solidFill>
                <a:latin typeface="Bitstream Charter"/>
                <a:ea typeface="Bitstream Charter"/>
                <a:cs typeface="Bitstream Charter"/>
              </a:rPr>
              <a:t>Music performance anxiety</a:t>
            </a:r>
            <a:r>
              <a:rPr lang="en-US" sz="2700" b="1" dirty="0">
                <a:solidFill>
                  <a:srgbClr val="24323A"/>
                </a:solidFill>
                <a:latin typeface="Bitstream Charter"/>
                <a:ea typeface="Bitstream Charter"/>
                <a:cs typeface="Bitstream Charter"/>
              </a:rPr>
              <a:t> (MPA)</a:t>
            </a:r>
            <a:r>
              <a:rPr sz="2700" b="1" dirty="0">
                <a:solidFill>
                  <a:srgbClr val="24323A"/>
                </a:solidFill>
                <a:latin typeface="Bitstream Charter"/>
                <a:ea typeface="Bitstream Charter"/>
                <a:cs typeface="Bitstream Charter"/>
              </a:rPr>
              <a:t> is widespread</a:t>
            </a:r>
          </a:p>
        </p:txBody>
      </p:sp>
      <p:sp>
        <p:nvSpPr>
          <p:cNvPr id="3" name="Rounded Rectangle 2">
            <a:extLst>
              <a:ext uri="{FF2B5EF4-FFF2-40B4-BE49-F238E27FC236}">
                <a16:creationId xmlns:a16="http://schemas.microsoft.com/office/drawing/2014/main" id="{72AA1056-516D-407F-9054-228638EB3AA5}"/>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sp>
        <p:nvSpPr>
          <p:cNvPr id="4" name="Rectangle 3">
            <a:extLst>
              <a:ext uri="{FF2B5EF4-FFF2-40B4-BE49-F238E27FC236}">
                <a16:creationId xmlns:a16="http://schemas.microsoft.com/office/drawing/2014/main" id="{8C0E2523-D31F-4918-8243-4646D13735BB}"/>
              </a:ext>
            </a:extLst>
          </p:cNvPr>
          <p:cNvSpPr>
            <a:spLocks noGrp="1"/>
          </p:cNvSpPr>
          <p:nvPr/>
        </p:nvSpPr>
        <p:spPr>
          <a:xfrm>
            <a:off x="609600" y="1571625"/>
            <a:ext cx="2857500" cy="857250"/>
          </a:xfrm>
          <a:prstGeom prst="rect">
            <a:avLst/>
          </a:prstGeom>
          <a:noFill/>
          <a:ln w="0">
            <a:noFill/>
          </a:ln>
        </p:spPr>
        <p:txBody>
          <a:bodyPr anchor="ctr">
            <a:normAutofit/>
          </a:bodyPr>
          <a:lstStyle/>
          <a:p>
            <a:pPr algn="l">
              <a:defRPr sz="3900" b="1">
                <a:solidFill>
                  <a:srgbClr val="F47F6B"/>
                </a:solidFill>
                <a:latin typeface="Bitstream Charter"/>
                <a:ea typeface="Bitstream Charter"/>
                <a:cs typeface="Bitstream Charter"/>
              </a:defRPr>
            </a:pPr>
            <a:r>
              <a:rPr sz="3900" b="1" dirty="0">
                <a:solidFill>
                  <a:srgbClr val="F47F6B"/>
                </a:solidFill>
                <a:latin typeface="Bitstream Charter"/>
                <a:ea typeface="Bitstream Charter"/>
                <a:cs typeface="Bitstream Charter"/>
              </a:rPr>
              <a:t>16–83.1%</a:t>
            </a:r>
          </a:p>
        </p:txBody>
      </p:sp>
      <p:sp>
        <p:nvSpPr>
          <p:cNvPr id="5" name="Rectangle 4">
            <a:extLst>
              <a:ext uri="{FF2B5EF4-FFF2-40B4-BE49-F238E27FC236}">
                <a16:creationId xmlns:a16="http://schemas.microsoft.com/office/drawing/2014/main" id="{6CF21F8C-CB96-4A23-8A95-641FE76AA6E2}"/>
              </a:ext>
            </a:extLst>
          </p:cNvPr>
          <p:cNvSpPr>
            <a:spLocks noGrp="1"/>
          </p:cNvSpPr>
          <p:nvPr/>
        </p:nvSpPr>
        <p:spPr>
          <a:xfrm>
            <a:off x="647700" y="2381250"/>
            <a:ext cx="2952750" cy="419100"/>
          </a:xfrm>
          <a:prstGeom prst="rect">
            <a:avLst/>
          </a:prstGeom>
          <a:noFill/>
          <a:ln w="0">
            <a:noFill/>
          </a:ln>
        </p:spPr>
        <p:txBody>
          <a:bodyPr anchor="ctr">
            <a:normAutofit lnSpcReduction="10000"/>
          </a:bodyPr>
          <a:lstStyle/>
          <a:p>
            <a:pPr algn="l">
              <a:defRPr sz="1350" b="1">
                <a:solidFill>
                  <a:srgbClr val="24323A"/>
                </a:solidFill>
                <a:latin typeface="Bitstream Charter"/>
                <a:ea typeface="Bitstream Charter"/>
                <a:cs typeface="Bitstream Charter"/>
              </a:defRPr>
            </a:pPr>
            <a:r>
              <a:rPr sz="1350" b="1" dirty="0">
                <a:solidFill>
                  <a:srgbClr val="24323A"/>
                </a:solidFill>
                <a:latin typeface="Bitstream Charter"/>
                <a:ea typeface="Bitstream Charter"/>
                <a:cs typeface="Bitstream Charter"/>
              </a:rPr>
              <a:t>undergraduate music students</a:t>
            </a:r>
            <a:endParaRPr lang="en-US" sz="1350" b="1" dirty="0">
              <a:solidFill>
                <a:srgbClr val="24323A"/>
              </a:solidFill>
              <a:latin typeface="Bitstream Charter"/>
              <a:ea typeface="Bitstream Charter"/>
              <a:cs typeface="Bitstream Charter"/>
            </a:endParaRPr>
          </a:p>
          <a:p>
            <a:pPr>
              <a:defRPr sz="1350" b="1">
                <a:solidFill>
                  <a:srgbClr val="24323A"/>
                </a:solidFill>
                <a:latin typeface="Bitstream Charter"/>
                <a:ea typeface="Bitstream Charter"/>
                <a:cs typeface="Bitstream Charter"/>
              </a:defRPr>
            </a:pPr>
            <a:r>
              <a:rPr lang="en-US" sz="900" dirty="0"/>
              <a:t>(Barros et al., 2022)</a:t>
            </a:r>
            <a:endParaRPr sz="900" dirty="0">
              <a:solidFill>
                <a:srgbClr val="24323A"/>
              </a:solidFill>
              <a:latin typeface="Bitstream Charter"/>
              <a:ea typeface="Bitstream Charter"/>
              <a:cs typeface="Bitstream Charter"/>
            </a:endParaRPr>
          </a:p>
        </p:txBody>
      </p:sp>
      <p:sp>
        <p:nvSpPr>
          <p:cNvPr id="6" name="Rectangle 5">
            <a:extLst>
              <a:ext uri="{FF2B5EF4-FFF2-40B4-BE49-F238E27FC236}">
                <a16:creationId xmlns:a16="http://schemas.microsoft.com/office/drawing/2014/main" id="{52B44D7A-0945-49FE-A847-3361AEA39819}"/>
              </a:ext>
            </a:extLst>
          </p:cNvPr>
          <p:cNvSpPr>
            <a:spLocks noGrp="1"/>
          </p:cNvSpPr>
          <p:nvPr/>
        </p:nvSpPr>
        <p:spPr>
          <a:xfrm>
            <a:off x="4286250" y="1571625"/>
            <a:ext cx="2857500" cy="857250"/>
          </a:xfrm>
          <a:prstGeom prst="rect">
            <a:avLst/>
          </a:prstGeom>
          <a:noFill/>
          <a:ln w="0">
            <a:noFill/>
          </a:ln>
        </p:spPr>
        <p:txBody>
          <a:bodyPr anchor="ctr">
            <a:normAutofit/>
          </a:bodyPr>
          <a:lstStyle/>
          <a:p>
            <a:pPr algn="l">
              <a:defRPr sz="3900" b="1">
                <a:solidFill>
                  <a:srgbClr val="42A7A1"/>
                </a:solidFill>
                <a:latin typeface="Bitstream Charter"/>
                <a:ea typeface="Bitstream Charter"/>
                <a:cs typeface="Bitstream Charter"/>
              </a:defRPr>
            </a:pPr>
            <a:r>
              <a:rPr sz="3900" b="1" dirty="0">
                <a:solidFill>
                  <a:srgbClr val="42A7A1"/>
                </a:solidFill>
                <a:latin typeface="Bitstream Charter"/>
                <a:ea typeface="Bitstream Charter"/>
                <a:cs typeface="Bitstream Charter"/>
              </a:rPr>
              <a:t>16.5–60%</a:t>
            </a:r>
          </a:p>
        </p:txBody>
      </p:sp>
      <p:sp>
        <p:nvSpPr>
          <p:cNvPr id="7" name="Rectangle 6">
            <a:extLst>
              <a:ext uri="{FF2B5EF4-FFF2-40B4-BE49-F238E27FC236}">
                <a16:creationId xmlns:a16="http://schemas.microsoft.com/office/drawing/2014/main" id="{51F040FB-03A2-478B-B144-F79334DEE00B}"/>
              </a:ext>
            </a:extLst>
          </p:cNvPr>
          <p:cNvSpPr>
            <a:spLocks noGrp="1"/>
          </p:cNvSpPr>
          <p:nvPr/>
        </p:nvSpPr>
        <p:spPr>
          <a:xfrm>
            <a:off x="4324350" y="2381250"/>
            <a:ext cx="2857500" cy="419100"/>
          </a:xfrm>
          <a:prstGeom prst="rect">
            <a:avLst/>
          </a:prstGeom>
          <a:noFill/>
          <a:ln w="0">
            <a:noFill/>
          </a:ln>
        </p:spPr>
        <p:txBody>
          <a:bodyPr anchor="ctr">
            <a:normAutofit lnSpcReduction="10000"/>
          </a:bodyPr>
          <a:lstStyle/>
          <a:p>
            <a:pPr algn="l">
              <a:defRPr sz="1350" b="1">
                <a:solidFill>
                  <a:srgbClr val="24323A"/>
                </a:solidFill>
                <a:latin typeface="Bitstream Charter"/>
                <a:ea typeface="Bitstream Charter"/>
                <a:cs typeface="Bitstream Charter"/>
              </a:defRPr>
            </a:pPr>
            <a:r>
              <a:rPr sz="1350" b="1" dirty="0">
                <a:solidFill>
                  <a:srgbClr val="24323A"/>
                </a:solidFill>
                <a:latin typeface="Bitstream Charter"/>
                <a:ea typeface="Bitstream Charter"/>
                <a:cs typeface="Bitstream Charter"/>
              </a:rPr>
              <a:t>professional musicians</a:t>
            </a:r>
            <a:endParaRPr lang="en-US" sz="1350" b="1" dirty="0">
              <a:solidFill>
                <a:srgbClr val="24323A"/>
              </a:solidFill>
              <a:latin typeface="Bitstream Charter"/>
              <a:ea typeface="Bitstream Charter"/>
              <a:cs typeface="Bitstream Charter"/>
            </a:endParaRPr>
          </a:p>
          <a:p>
            <a:pPr>
              <a:defRPr sz="1350" b="1">
                <a:solidFill>
                  <a:srgbClr val="24323A"/>
                </a:solidFill>
                <a:latin typeface="Bitstream Charter"/>
                <a:ea typeface="Bitstream Charter"/>
                <a:cs typeface="Bitstream Charter"/>
              </a:defRPr>
            </a:pPr>
            <a:r>
              <a:rPr lang="en-US" sz="900" dirty="0"/>
              <a:t>(Fernholz et al., 2019)</a:t>
            </a:r>
            <a:endParaRPr sz="900" dirty="0">
              <a:solidFill>
                <a:srgbClr val="24323A"/>
              </a:solidFill>
              <a:latin typeface="Bitstream Charter"/>
              <a:ea typeface="Bitstream Charter"/>
              <a:cs typeface="Bitstream Charter"/>
            </a:endParaRPr>
          </a:p>
        </p:txBody>
      </p:sp>
      <p:sp>
        <p:nvSpPr>
          <p:cNvPr id="8" name="Rounded Rectangle 7">
            <a:extLst>
              <a:ext uri="{FF2B5EF4-FFF2-40B4-BE49-F238E27FC236}">
                <a16:creationId xmlns:a16="http://schemas.microsoft.com/office/drawing/2014/main" id="{B39B600B-F6F5-4CA7-94C3-25A2A6FD4200}"/>
              </a:ext>
            </a:extLst>
          </p:cNvPr>
          <p:cNvSpPr>
            <a:spLocks noGrp="1"/>
          </p:cNvSpPr>
          <p:nvPr/>
        </p:nvSpPr>
        <p:spPr>
          <a:xfrm>
            <a:off x="7810500" y="285751"/>
            <a:ext cx="3619500" cy="2970784"/>
          </a:xfrm>
          <a:prstGeom prst="roundRect">
            <a:avLst>
              <a:gd name="adj" fmla="val 9143"/>
            </a:avLst>
          </a:prstGeom>
          <a:solidFill>
            <a:srgbClr val="FFD8C7"/>
          </a:solidFill>
          <a:ln w="0">
            <a:noFill/>
          </a:ln>
        </p:spPr>
        <p:txBody>
          <a:bodyPr/>
          <a:lstStyle/>
          <a:p>
            <a:endParaRPr lang="en-US"/>
          </a:p>
        </p:txBody>
      </p:sp>
      <p:sp>
        <p:nvSpPr>
          <p:cNvPr id="9" name="Rounded Rectangle 8">
            <a:extLst>
              <a:ext uri="{FF2B5EF4-FFF2-40B4-BE49-F238E27FC236}">
                <a16:creationId xmlns:a16="http://schemas.microsoft.com/office/drawing/2014/main" id="{9F3880CD-974B-4FFB-A346-5A344822A978}"/>
              </a:ext>
            </a:extLst>
          </p:cNvPr>
          <p:cNvSpPr>
            <a:spLocks noGrp="1"/>
          </p:cNvSpPr>
          <p:nvPr/>
        </p:nvSpPr>
        <p:spPr>
          <a:xfrm>
            <a:off x="7981950" y="1738312"/>
            <a:ext cx="76200" cy="1285875"/>
          </a:xfrm>
          <a:prstGeom prst="roundRect">
            <a:avLst>
              <a:gd name="adj" fmla="val 50000"/>
            </a:avLst>
          </a:prstGeom>
          <a:solidFill>
            <a:srgbClr val="F47F6B"/>
          </a:solidFill>
          <a:ln w="0">
            <a:noFill/>
          </a:ln>
        </p:spPr>
        <p:txBody>
          <a:bodyPr/>
          <a:lstStyle/>
          <a:p>
            <a:endParaRPr lang="en-US"/>
          </a:p>
        </p:txBody>
      </p:sp>
      <p:sp>
        <p:nvSpPr>
          <p:cNvPr id="10" name="Rectangle 9">
            <a:extLst>
              <a:ext uri="{FF2B5EF4-FFF2-40B4-BE49-F238E27FC236}">
                <a16:creationId xmlns:a16="http://schemas.microsoft.com/office/drawing/2014/main" id="{CECE66B0-B76A-4358-A837-E97D6EF8422C}"/>
              </a:ext>
            </a:extLst>
          </p:cNvPr>
          <p:cNvSpPr>
            <a:spLocks noGrp="1"/>
          </p:cNvSpPr>
          <p:nvPr/>
        </p:nvSpPr>
        <p:spPr>
          <a:xfrm>
            <a:off x="8229600" y="1815560"/>
            <a:ext cx="3028950" cy="342900"/>
          </a:xfrm>
          <a:prstGeom prst="rect">
            <a:avLst/>
          </a:prstGeom>
          <a:noFill/>
          <a:ln w="0">
            <a:noFill/>
          </a:ln>
        </p:spPr>
        <p:txBody>
          <a:bodyPr anchor="ctr">
            <a:normAutofit fontScale="98366"/>
          </a:bodyPr>
          <a:lstStyle/>
          <a:p>
            <a:pPr algn="l">
              <a:defRPr sz="1650" b="1">
                <a:solidFill>
                  <a:srgbClr val="24323A"/>
                </a:solidFill>
                <a:latin typeface="Bitstream Charter"/>
                <a:ea typeface="Bitstream Charter"/>
                <a:cs typeface="Bitstream Charter"/>
              </a:defRPr>
            </a:pPr>
            <a:r>
              <a:rPr sz="1650" b="1" dirty="0">
                <a:solidFill>
                  <a:srgbClr val="24323A"/>
                </a:solidFill>
                <a:latin typeface="Bitstream Charter"/>
                <a:ea typeface="Bitstream Charter"/>
                <a:cs typeface="Bitstream Charter"/>
              </a:rPr>
              <a:t>A multidimensional condition</a:t>
            </a:r>
          </a:p>
        </p:txBody>
      </p:sp>
      <p:sp>
        <p:nvSpPr>
          <p:cNvPr id="11" name="Rectangle 10">
            <a:extLst>
              <a:ext uri="{FF2B5EF4-FFF2-40B4-BE49-F238E27FC236}">
                <a16:creationId xmlns:a16="http://schemas.microsoft.com/office/drawing/2014/main" id="{DFD81847-9756-4691-B1BC-A6039E13F840}"/>
              </a:ext>
            </a:extLst>
          </p:cNvPr>
          <p:cNvSpPr>
            <a:spLocks noGrp="1"/>
          </p:cNvSpPr>
          <p:nvPr/>
        </p:nvSpPr>
        <p:spPr>
          <a:xfrm>
            <a:off x="8229600" y="2158460"/>
            <a:ext cx="3028950" cy="923925"/>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400" b="1" dirty="0">
                <a:solidFill>
                  <a:srgbClr val="24323A"/>
                </a:solidFill>
                <a:latin typeface="Bitstream Charter"/>
                <a:ea typeface="Bitstream Charter"/>
                <a:cs typeface="Bitstream Charter"/>
              </a:rPr>
              <a:t>Cognitive  •  </a:t>
            </a:r>
            <a:r>
              <a:rPr lang="en-US" sz="1400" b="1" dirty="0" err="1">
                <a:solidFill>
                  <a:srgbClr val="24323A"/>
                </a:solidFill>
                <a:latin typeface="Bitstream Charter"/>
                <a:ea typeface="Bitstream Charter"/>
                <a:cs typeface="Bitstream Charter"/>
              </a:rPr>
              <a:t>B</a:t>
            </a:r>
            <a:r>
              <a:rPr sz="1400" b="1" dirty="0" err="1">
                <a:solidFill>
                  <a:srgbClr val="24323A"/>
                </a:solidFill>
                <a:latin typeface="Bitstream Charter"/>
                <a:ea typeface="Bitstream Charter"/>
                <a:cs typeface="Bitstream Charter"/>
              </a:rPr>
              <a:t>ehavioural</a:t>
            </a:r>
            <a:r>
              <a:rPr sz="1400" b="1" dirty="0">
                <a:solidFill>
                  <a:srgbClr val="24323A"/>
                </a:solidFill>
                <a:latin typeface="Bitstream Charter"/>
                <a:ea typeface="Bitstream Charter"/>
                <a:cs typeface="Bitstream Charter"/>
              </a:rPr>
              <a:t>  •  </a:t>
            </a:r>
            <a:r>
              <a:rPr lang="en-US" sz="1400" b="1" dirty="0">
                <a:solidFill>
                  <a:srgbClr val="24323A"/>
                </a:solidFill>
                <a:latin typeface="Bitstream Charter"/>
                <a:ea typeface="Bitstream Charter"/>
                <a:cs typeface="Bitstream Charter"/>
              </a:rPr>
              <a:t>S</a:t>
            </a:r>
            <a:r>
              <a:rPr sz="1400" b="1" dirty="0">
                <a:solidFill>
                  <a:srgbClr val="24323A"/>
                </a:solidFill>
                <a:latin typeface="Bitstream Charter"/>
                <a:ea typeface="Bitstream Charter"/>
                <a:cs typeface="Bitstream Charter"/>
              </a:rPr>
              <a:t>omatic</a:t>
            </a:r>
          </a:p>
          <a:p>
            <a:endParaRPr sz="1275" b="0" dirty="0">
              <a:solidFill>
                <a:srgbClr val="24323A"/>
              </a:solidFill>
              <a:latin typeface="Bitstream Charter"/>
              <a:ea typeface="Bitstream Charter"/>
              <a:cs typeface="Bitstream Charter"/>
            </a:endParaRPr>
          </a:p>
          <a:p>
            <a:pPr>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It can affect performance, auditions, practice, and musicians’ lives</a:t>
            </a:r>
            <a:r>
              <a:rPr lang="en-US" sz="1275" dirty="0">
                <a:solidFill>
                  <a:srgbClr val="24323A"/>
                </a:solidFill>
                <a:latin typeface="Bitstream Charter"/>
                <a:ea typeface="Bitstream Charter"/>
                <a:cs typeface="Bitstream Charter"/>
              </a:rPr>
              <a:t> </a:t>
            </a:r>
            <a:r>
              <a:rPr lang="en-US" sz="900" dirty="0"/>
              <a:t> (Kenny, 2024)</a:t>
            </a:r>
            <a:endParaRPr sz="900" b="0" dirty="0">
              <a:solidFill>
                <a:srgbClr val="24323A"/>
              </a:solidFill>
              <a:latin typeface="Bitstream Charter"/>
              <a:ea typeface="Bitstream Charter"/>
              <a:cs typeface="Bitstream Charter"/>
            </a:endParaRPr>
          </a:p>
        </p:txBody>
      </p:sp>
      <p:sp>
        <p:nvSpPr>
          <p:cNvPr id="12" name="Rounded Rectangle 11">
            <a:extLst>
              <a:ext uri="{FF2B5EF4-FFF2-40B4-BE49-F238E27FC236}">
                <a16:creationId xmlns:a16="http://schemas.microsoft.com/office/drawing/2014/main" id="{EB2B8893-D710-450B-A0EE-CDD9463769D4}"/>
              </a:ext>
            </a:extLst>
          </p:cNvPr>
          <p:cNvSpPr>
            <a:spLocks noGrp="1"/>
          </p:cNvSpPr>
          <p:nvPr/>
        </p:nvSpPr>
        <p:spPr>
          <a:xfrm>
            <a:off x="609600" y="3632740"/>
            <a:ext cx="10820400" cy="2333625"/>
          </a:xfrm>
          <a:prstGeom prst="roundRect">
            <a:avLst>
              <a:gd name="adj" fmla="val 6531"/>
            </a:avLst>
          </a:prstGeom>
          <a:solidFill>
            <a:srgbClr val="244C5A"/>
          </a:solidFill>
          <a:ln w="0">
            <a:noFill/>
          </a:ln>
        </p:spPr>
        <p:txBody>
          <a:bodyPr/>
          <a:lstStyle/>
          <a:p>
            <a:r>
              <a:rPr lang="en-US" dirty="0"/>
              <a:t> </a:t>
            </a:r>
          </a:p>
        </p:txBody>
      </p:sp>
      <p:sp>
        <p:nvSpPr>
          <p:cNvPr id="13" name="Rectangle 12">
            <a:extLst>
              <a:ext uri="{FF2B5EF4-FFF2-40B4-BE49-F238E27FC236}">
                <a16:creationId xmlns:a16="http://schemas.microsoft.com/office/drawing/2014/main" id="{132CC9AA-A3AD-4905-86CB-D3F1D6AAE290}"/>
              </a:ext>
            </a:extLst>
          </p:cNvPr>
          <p:cNvSpPr>
            <a:spLocks noGrp="1"/>
          </p:cNvSpPr>
          <p:nvPr/>
        </p:nvSpPr>
        <p:spPr>
          <a:xfrm>
            <a:off x="933450" y="3952875"/>
            <a:ext cx="2857500" cy="381000"/>
          </a:xfrm>
          <a:prstGeom prst="rect">
            <a:avLst/>
          </a:prstGeom>
          <a:noFill/>
          <a:ln w="0">
            <a:noFill/>
          </a:ln>
        </p:spPr>
        <p:txBody>
          <a:bodyPr anchor="ctr">
            <a:normAutofit fontScale="97436"/>
          </a:bodyPr>
          <a:lstStyle/>
          <a:p>
            <a:pPr algn="l">
              <a:defRPr sz="1950" b="1">
                <a:solidFill>
                  <a:srgbClr val="FFFFFF"/>
                </a:solidFill>
                <a:latin typeface="Bitstream Charter"/>
                <a:ea typeface="Bitstream Charter"/>
                <a:cs typeface="Bitstream Charter"/>
              </a:defRPr>
            </a:pPr>
            <a:r>
              <a:rPr sz="1950" b="1">
                <a:solidFill>
                  <a:srgbClr val="FFFFFF"/>
                </a:solidFill>
                <a:latin typeface="Bitstream Charter"/>
                <a:ea typeface="Bitstream Charter"/>
                <a:cs typeface="Bitstream Charter"/>
              </a:rPr>
              <a:t>The practical gap</a:t>
            </a:r>
          </a:p>
        </p:txBody>
      </p:sp>
      <p:sp>
        <p:nvSpPr>
          <p:cNvPr id="14" name="Rectangle 13">
            <a:extLst>
              <a:ext uri="{FF2B5EF4-FFF2-40B4-BE49-F238E27FC236}">
                <a16:creationId xmlns:a16="http://schemas.microsoft.com/office/drawing/2014/main" id="{4EE4DA08-7C14-4284-8276-0DE3CE139788}"/>
              </a:ext>
            </a:extLst>
          </p:cNvPr>
          <p:cNvSpPr>
            <a:spLocks noGrp="1"/>
          </p:cNvSpPr>
          <p:nvPr/>
        </p:nvSpPr>
        <p:spPr>
          <a:xfrm>
            <a:off x="933450" y="4667250"/>
            <a:ext cx="9429750" cy="857250"/>
          </a:xfrm>
          <a:prstGeom prst="rect">
            <a:avLst/>
          </a:prstGeom>
          <a:noFill/>
          <a:ln w="0">
            <a:noFill/>
          </a:ln>
        </p:spPr>
        <p:txBody>
          <a:bodyPr anchor="ctr">
            <a:normAutofit fontScale="77500" lnSpcReduction="20000"/>
          </a:bodyPr>
          <a:lstStyle/>
          <a:p>
            <a:pPr marL="342900" indent="-342900">
              <a:buFont typeface="Arial" panose="020B0604020202020204" pitchFamily="34" charset="0"/>
              <a:buChar char="•"/>
              <a:defRPr sz="1875" b="0">
                <a:solidFill>
                  <a:srgbClr val="FFFFFF"/>
                </a:solidFill>
                <a:latin typeface="Bitstream Charter"/>
                <a:ea typeface="Bitstream Charter"/>
                <a:cs typeface="Bitstream Charter"/>
              </a:defRPr>
            </a:pPr>
            <a:r>
              <a:rPr sz="1875" b="0" dirty="0">
                <a:solidFill>
                  <a:srgbClr val="FFFFFF"/>
                </a:solidFill>
                <a:latin typeface="Bitstream Charter"/>
                <a:ea typeface="Bitstream Charter"/>
                <a:cs typeface="Bitstream Charter"/>
              </a:rPr>
              <a:t>Music institutions still lack structured training and support</a:t>
            </a:r>
            <a:r>
              <a:rPr lang="en-US" sz="1875" b="0" dirty="0">
                <a:solidFill>
                  <a:srgbClr val="FFFFFF"/>
                </a:solidFill>
                <a:latin typeface="Bitstream Charter"/>
                <a:ea typeface="Bitstream Charter"/>
                <a:cs typeface="Bitstream Charter"/>
              </a:rPr>
              <a:t> (Barros et al., 2022)</a:t>
            </a:r>
            <a:r>
              <a:rPr sz="1875" b="0" dirty="0">
                <a:solidFill>
                  <a:srgbClr val="FFFFFF"/>
                </a:solidFill>
                <a:latin typeface="Bitstream Charter"/>
                <a:ea typeface="Bitstream Charter"/>
                <a:cs typeface="Bitstream Charter"/>
              </a:rPr>
              <a:t> </a:t>
            </a:r>
            <a:endParaRPr lang="en-US" sz="1875" b="0" dirty="0">
              <a:solidFill>
                <a:srgbClr val="FFFFFF"/>
              </a:solidFill>
              <a:latin typeface="Bitstream Charter"/>
              <a:ea typeface="Bitstream Charter"/>
              <a:cs typeface="Bitstream Charter"/>
            </a:endParaRPr>
          </a:p>
          <a:p>
            <a:pPr marL="342900" indent="-342900">
              <a:buFont typeface="Arial" panose="020B0604020202020204" pitchFamily="34" charset="0"/>
              <a:buChar char="•"/>
              <a:defRPr sz="1875" b="0">
                <a:solidFill>
                  <a:srgbClr val="FFFFFF"/>
                </a:solidFill>
                <a:latin typeface="Bitstream Charter"/>
                <a:ea typeface="Bitstream Charter"/>
                <a:cs typeface="Bitstream Charter"/>
              </a:defRPr>
            </a:pPr>
            <a:r>
              <a:rPr lang="en-US" sz="1875" b="0" dirty="0">
                <a:solidFill>
                  <a:srgbClr val="FFFFFF"/>
                </a:solidFill>
                <a:latin typeface="Bitstream Charter"/>
                <a:ea typeface="Bitstream Charter"/>
                <a:cs typeface="Bitstream Charter"/>
              </a:rPr>
              <a:t>Some single mode interventions (e.g. ACT only – Juncos, 2017); yoga only –Butzer, 2016). </a:t>
            </a:r>
            <a:r>
              <a:rPr sz="1875" b="0" dirty="0">
                <a:solidFill>
                  <a:srgbClr val="FFFFFF"/>
                </a:solidFill>
                <a:latin typeface="Bitstream Charter"/>
                <a:ea typeface="Bitstream Charter"/>
                <a:cs typeface="Bitstream Charter"/>
              </a:rPr>
              <a:t>Multimodal treatment may better address the many dimensions of MPA than a single intervention</a:t>
            </a:r>
            <a:r>
              <a:rPr lang="en-US" sz="1875" dirty="0">
                <a:solidFill>
                  <a:srgbClr val="FFFFFF"/>
                </a:solidFill>
                <a:latin typeface="Bitstream Charter"/>
                <a:ea typeface="Bitstream Charter"/>
                <a:cs typeface="Bitstream Charter"/>
              </a:rPr>
              <a:t>. (Kenny, 2011; </a:t>
            </a:r>
            <a:r>
              <a:rPr lang="en-US" sz="1875" dirty="0">
                <a:solidFill>
                  <a:srgbClr val="FFFFFF"/>
                </a:solidFill>
                <a:latin typeface="Bitstream Charter"/>
              </a:rPr>
              <a:t>Gómez-López and Sánchez-Cabrero, 2023 ; Kinney, 2025</a:t>
            </a:r>
            <a:r>
              <a:rPr lang="en-US" sz="1875" dirty="0">
                <a:solidFill>
                  <a:srgbClr val="FFFFFF"/>
                </a:solidFill>
                <a:latin typeface="Bitstream Charter"/>
                <a:ea typeface="Bitstream Charter"/>
                <a:cs typeface="Bitstream Charter"/>
              </a:rPr>
              <a:t>).</a:t>
            </a:r>
            <a:endParaRPr sz="1875" b="0" dirty="0">
              <a:solidFill>
                <a:srgbClr val="FFFFFF"/>
              </a:solidFill>
              <a:latin typeface="Bitstream Charter"/>
              <a:ea typeface="Bitstream Charter"/>
              <a:cs typeface="Bitstream Charter"/>
            </a:endParaRPr>
          </a:p>
        </p:txBody>
      </p:sp>
      <p:sp>
        <p:nvSpPr>
          <p:cNvPr id="15" name="Rectangle 14">
            <a:extLst>
              <a:ext uri="{FF2B5EF4-FFF2-40B4-BE49-F238E27FC236}">
                <a16:creationId xmlns:a16="http://schemas.microsoft.com/office/drawing/2014/main" id="{6A57AAE4-3282-4E8B-BF37-76B4B86CADDF}"/>
              </a:ext>
            </a:extLst>
          </p:cNvPr>
          <p:cNvSpPr>
            <a:spLocks noGrp="1"/>
          </p:cNvSpPr>
          <p:nvPr/>
        </p:nvSpPr>
        <p:spPr>
          <a:xfrm>
            <a:off x="933450" y="5095875"/>
            <a:ext cx="7429500" cy="323850"/>
          </a:xfrm>
          <a:prstGeom prst="rect">
            <a:avLst/>
          </a:prstGeom>
          <a:noFill/>
          <a:ln w="0">
            <a:noFill/>
          </a:ln>
        </p:spPr>
        <p:txBody>
          <a:bodyPr anchor="ctr">
            <a:normAutofit/>
          </a:bodyPr>
          <a:lstStyle/>
          <a:p>
            <a:pPr algn="l">
              <a:defRPr sz="1425" b="1">
                <a:solidFill>
                  <a:srgbClr val="F6C85F"/>
                </a:solidFill>
                <a:latin typeface="Bitstream Charter"/>
                <a:ea typeface="Bitstream Charter"/>
                <a:cs typeface="Bitstream Charter"/>
              </a:defRPr>
            </a:pPr>
            <a:endParaRPr sz="1425" b="1" dirty="0">
              <a:solidFill>
                <a:srgbClr val="F6C85F"/>
              </a:solidFill>
              <a:latin typeface="Bitstream Charter"/>
              <a:ea typeface="Bitstream Charter"/>
              <a:cs typeface="Bitstream Charter"/>
            </a:endParaRPr>
          </a:p>
        </p:txBody>
      </p:sp>
      <p:sp>
        <p:nvSpPr>
          <p:cNvPr id="16" name="Rectangle 15">
            <a:extLst>
              <a:ext uri="{FF2B5EF4-FFF2-40B4-BE49-F238E27FC236}">
                <a16:creationId xmlns:a16="http://schemas.microsoft.com/office/drawing/2014/main" id="{5CAF145E-35F0-4FE4-8FBB-76C08C1D3BA1}"/>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02  |  ARISA KUSUMI SULLIVAN</a:t>
            </a:r>
          </a:p>
        </p:txBody>
      </p:sp>
      <p:sp>
        <p:nvSpPr>
          <p:cNvPr id="19" name="TextBox 18">
            <a:extLst>
              <a:ext uri="{FF2B5EF4-FFF2-40B4-BE49-F238E27FC236}">
                <a16:creationId xmlns:a16="http://schemas.microsoft.com/office/drawing/2014/main" id="{51C7C3D3-1144-7995-6F41-94A2FD241F75}"/>
              </a:ext>
            </a:extLst>
          </p:cNvPr>
          <p:cNvSpPr txBox="1"/>
          <p:nvPr/>
        </p:nvSpPr>
        <p:spPr>
          <a:xfrm>
            <a:off x="609600" y="2970423"/>
            <a:ext cx="6995922" cy="311624"/>
          </a:xfrm>
          <a:prstGeom prst="rect">
            <a:avLst/>
          </a:prstGeom>
          <a:noFill/>
        </p:spPr>
        <p:txBody>
          <a:bodyPr wrap="square" rtlCol="0">
            <a:spAutoFit/>
          </a:bodyPr>
          <a:lstStyle/>
          <a:p>
            <a:pPr>
              <a:defRPr sz="1425" b="1">
                <a:solidFill>
                  <a:srgbClr val="F6C85F"/>
                </a:solidFill>
                <a:latin typeface="Bitstream Charter"/>
                <a:ea typeface="Bitstream Charter"/>
                <a:cs typeface="Bitstream Charter"/>
              </a:defRPr>
            </a:pPr>
            <a:r>
              <a:rPr lang="en-US" b="1" dirty="0">
                <a:solidFill>
                  <a:srgbClr val="76506B"/>
                </a:solidFill>
                <a:latin typeface="Bitstream Charter"/>
                <a:ea typeface="Bitstream Charter"/>
                <a:cs typeface="Bitstream Charter"/>
              </a:rPr>
              <a:t>*Singers may be among the most vulnerable groups to MPA (Kenny, 2004).</a:t>
            </a:r>
          </a:p>
        </p:txBody>
      </p:sp>
      <p:pic>
        <p:nvPicPr>
          <p:cNvPr id="25" name="Picture 24" descr="Anxiety Images | Free Photos, PNG Stickers, Wallpapers &amp; Backgrounds ...">
            <a:extLst>
              <a:ext uri="{FF2B5EF4-FFF2-40B4-BE49-F238E27FC236}">
                <a16:creationId xmlns:a16="http://schemas.microsoft.com/office/drawing/2014/main" id="{101954A9-E5D8-740F-3512-CD8F901E58C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96250" y="514350"/>
            <a:ext cx="3048000" cy="1003300"/>
          </a:xfrm>
          <a:prstGeom prst="rect">
            <a:avLst/>
          </a:prstGeom>
        </p:spPr>
      </p:pic>
    </p:spTree>
    <p:extLst>
      <p:ext uri="{BB962C8B-B14F-4D97-AF65-F5344CB8AC3E}">
        <p14:creationId xmlns:p14="http://schemas.microsoft.com/office/powerpoint/2010/main" val="872751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14">
                                            <p:txEl>
                                              <p:pRg st="1" end="1"/>
                                            </p:txEl>
                                          </p:spTgt>
                                        </p:tgtEl>
                                        <p:attrNameLst>
                                          <p:attrName>style.visibility</p:attrName>
                                        </p:attrNameLst>
                                      </p:cBhvr>
                                      <p:to>
                                        <p:strVal val="visible"/>
                                      </p:to>
                                    </p:set>
                                    <p:anim calcmode="lin" valueType="num">
                                      <p:cBhvr additive="base">
                                        <p:cTn id="13" dur="500" fill="hold"/>
                                        <p:tgtEl>
                                          <p:spTgt spid="14">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02F810F-BB3C-4AAB-B7C1-ADBDB7F614DB}"/>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STUDY FOCUS</a:t>
            </a:r>
          </a:p>
        </p:txBody>
      </p:sp>
      <p:sp>
        <p:nvSpPr>
          <p:cNvPr id="2" name="Rectangle 1">
            <a:extLst>
              <a:ext uri="{FF2B5EF4-FFF2-40B4-BE49-F238E27FC236}">
                <a16:creationId xmlns:a16="http://schemas.microsoft.com/office/drawing/2014/main" id="{9DEC6289-A992-4938-AFDE-733147967FFA}"/>
              </a:ext>
            </a:extLst>
          </p:cNvPr>
          <p:cNvSpPr>
            <a:spLocks noGrp="1"/>
          </p:cNvSpPr>
          <p:nvPr/>
        </p:nvSpPr>
        <p:spPr>
          <a:xfrm>
            <a:off x="609600" y="514350"/>
            <a:ext cx="10953750" cy="609600"/>
          </a:xfrm>
          <a:prstGeom prst="rect">
            <a:avLst/>
          </a:prstGeom>
          <a:noFill/>
          <a:ln w="0">
            <a:noFill/>
          </a:ln>
        </p:spPr>
        <p:txBody>
          <a:bodyPr anchor="ctr">
            <a:normAutofit/>
          </a:bodyPr>
          <a:lstStyle/>
          <a:p>
            <a:pPr algn="l">
              <a:defRPr sz="2700" b="1">
                <a:solidFill>
                  <a:srgbClr val="24323A"/>
                </a:solidFill>
                <a:latin typeface="Bitstream Charter"/>
                <a:ea typeface="Bitstream Charter"/>
                <a:cs typeface="Bitstream Charter"/>
              </a:defRPr>
            </a:pPr>
            <a:r>
              <a:rPr sz="2700" b="1">
                <a:solidFill>
                  <a:srgbClr val="24323A"/>
                </a:solidFill>
                <a:latin typeface="Bitstream Charter"/>
                <a:ea typeface="Bitstream Charter"/>
                <a:cs typeface="Bitstream Charter"/>
              </a:rPr>
              <a:t>Aim, research question and intended impact</a:t>
            </a:r>
          </a:p>
        </p:txBody>
      </p:sp>
      <p:sp>
        <p:nvSpPr>
          <p:cNvPr id="3" name="Rounded Rectangle 2">
            <a:extLst>
              <a:ext uri="{FF2B5EF4-FFF2-40B4-BE49-F238E27FC236}">
                <a16:creationId xmlns:a16="http://schemas.microsoft.com/office/drawing/2014/main" id="{B4AA5065-4520-4E5D-A8F5-F77C18E57823}"/>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sp>
        <p:nvSpPr>
          <p:cNvPr id="6" name="Rounded Rectangle 5">
            <a:extLst>
              <a:ext uri="{FF2B5EF4-FFF2-40B4-BE49-F238E27FC236}">
                <a16:creationId xmlns:a16="http://schemas.microsoft.com/office/drawing/2014/main" id="{9CF8D9C3-ED96-4E23-B93E-0F6B3EF3AED9}"/>
              </a:ext>
            </a:extLst>
          </p:cNvPr>
          <p:cNvSpPr>
            <a:spLocks noGrp="1"/>
          </p:cNvSpPr>
          <p:nvPr/>
        </p:nvSpPr>
        <p:spPr>
          <a:xfrm>
            <a:off x="609600" y="3333750"/>
            <a:ext cx="3333750" cy="2000250"/>
          </a:xfrm>
          <a:prstGeom prst="roundRect">
            <a:avLst>
              <a:gd name="adj" fmla="val 7619"/>
            </a:avLst>
          </a:prstGeom>
          <a:solidFill>
            <a:srgbClr val="FFF8EE"/>
          </a:solidFill>
          <a:ln w="0">
            <a:noFill/>
          </a:ln>
        </p:spPr>
        <p:txBody>
          <a:bodyPr/>
          <a:lstStyle/>
          <a:p>
            <a:endParaRPr lang="en-US"/>
          </a:p>
        </p:txBody>
      </p:sp>
      <p:sp>
        <p:nvSpPr>
          <p:cNvPr id="7" name="Rounded Rectangle 6">
            <a:extLst>
              <a:ext uri="{FF2B5EF4-FFF2-40B4-BE49-F238E27FC236}">
                <a16:creationId xmlns:a16="http://schemas.microsoft.com/office/drawing/2014/main" id="{463F25CF-FE79-4875-97E3-E0A1B7E1635A}"/>
              </a:ext>
            </a:extLst>
          </p:cNvPr>
          <p:cNvSpPr>
            <a:spLocks noGrp="1"/>
          </p:cNvSpPr>
          <p:nvPr/>
        </p:nvSpPr>
        <p:spPr>
          <a:xfrm>
            <a:off x="781050" y="3524250"/>
            <a:ext cx="76200" cy="1619250"/>
          </a:xfrm>
          <a:prstGeom prst="roundRect">
            <a:avLst>
              <a:gd name="adj" fmla="val 50000"/>
            </a:avLst>
          </a:prstGeom>
          <a:solidFill>
            <a:srgbClr val="F6C85F"/>
          </a:solidFill>
          <a:ln w="0">
            <a:noFill/>
          </a:ln>
        </p:spPr>
        <p:txBody>
          <a:bodyPr/>
          <a:lstStyle/>
          <a:p>
            <a:endParaRPr lang="en-US"/>
          </a:p>
        </p:txBody>
      </p:sp>
      <p:sp>
        <p:nvSpPr>
          <p:cNvPr id="8" name="Rectangle 7">
            <a:extLst>
              <a:ext uri="{FF2B5EF4-FFF2-40B4-BE49-F238E27FC236}">
                <a16:creationId xmlns:a16="http://schemas.microsoft.com/office/drawing/2014/main" id="{5F9D7F21-5B78-456D-9F0E-0B1F3C7467FE}"/>
              </a:ext>
            </a:extLst>
          </p:cNvPr>
          <p:cNvSpPr>
            <a:spLocks noGrp="1"/>
          </p:cNvSpPr>
          <p:nvPr/>
        </p:nvSpPr>
        <p:spPr>
          <a:xfrm>
            <a:off x="1028700" y="3524250"/>
            <a:ext cx="27432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Aim</a:t>
            </a:r>
          </a:p>
        </p:txBody>
      </p:sp>
      <p:sp>
        <p:nvSpPr>
          <p:cNvPr id="9" name="Rectangle 8">
            <a:extLst>
              <a:ext uri="{FF2B5EF4-FFF2-40B4-BE49-F238E27FC236}">
                <a16:creationId xmlns:a16="http://schemas.microsoft.com/office/drawing/2014/main" id="{9E8878F3-833A-4D66-B1E4-1C8B88795C6D}"/>
              </a:ext>
            </a:extLst>
          </p:cNvPr>
          <p:cNvSpPr>
            <a:spLocks noGrp="1"/>
          </p:cNvSpPr>
          <p:nvPr/>
        </p:nvSpPr>
        <p:spPr>
          <a:xfrm>
            <a:off x="1028700" y="3905250"/>
            <a:ext cx="2743200" cy="1257300"/>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Evaluate how </a:t>
            </a:r>
            <a:r>
              <a:rPr lang="en-US" sz="1275" dirty="0">
                <a:solidFill>
                  <a:srgbClr val="24323A"/>
                </a:solidFill>
                <a:latin typeface="Bitstream Charter"/>
                <a:ea typeface="Bitstream Charter"/>
                <a:cs typeface="Bitstream Charter"/>
              </a:rPr>
              <a:t>a learning </a:t>
            </a:r>
            <a:r>
              <a:rPr sz="1275" b="0" dirty="0">
                <a:solidFill>
                  <a:srgbClr val="24323A"/>
                </a:solidFill>
                <a:latin typeface="Bitstream Charter"/>
                <a:ea typeface="Bitstream Charter"/>
                <a:cs typeface="Bitstream Charter"/>
              </a:rPr>
              <a:t>pathway</a:t>
            </a:r>
            <a:r>
              <a:rPr lang="en-US" sz="1275" b="0" dirty="0">
                <a:solidFill>
                  <a:srgbClr val="24323A"/>
                </a:solidFill>
                <a:latin typeface="Bitstream Charter"/>
                <a:ea typeface="Bitstream Charter"/>
                <a:cs typeface="Bitstream Charter"/>
              </a:rPr>
              <a:t> (LP)</a:t>
            </a:r>
            <a:r>
              <a:rPr sz="1275" b="0" dirty="0">
                <a:solidFill>
                  <a:srgbClr val="24323A"/>
                </a:solidFill>
                <a:latin typeface="Bitstream Charter"/>
                <a:ea typeface="Bitstream Charter"/>
                <a:cs typeface="Bitstream Charter"/>
              </a:rPr>
              <a:t> affects voice students’ relationship with MPA.</a:t>
            </a:r>
          </a:p>
        </p:txBody>
      </p:sp>
      <p:sp>
        <p:nvSpPr>
          <p:cNvPr id="10" name="Rounded Rectangle 9">
            <a:extLst>
              <a:ext uri="{FF2B5EF4-FFF2-40B4-BE49-F238E27FC236}">
                <a16:creationId xmlns:a16="http://schemas.microsoft.com/office/drawing/2014/main" id="{F7CB6D80-16A1-47FB-83D6-84E554120DE2}"/>
              </a:ext>
            </a:extLst>
          </p:cNvPr>
          <p:cNvSpPr>
            <a:spLocks noGrp="1"/>
          </p:cNvSpPr>
          <p:nvPr/>
        </p:nvSpPr>
        <p:spPr>
          <a:xfrm>
            <a:off x="4429125" y="3333750"/>
            <a:ext cx="3333750" cy="2000250"/>
          </a:xfrm>
          <a:prstGeom prst="roundRect">
            <a:avLst>
              <a:gd name="adj" fmla="val 7619"/>
            </a:avLst>
          </a:prstGeom>
          <a:solidFill>
            <a:srgbClr val="FFF8EE"/>
          </a:solidFill>
          <a:ln w="0">
            <a:noFill/>
          </a:ln>
        </p:spPr>
        <p:txBody>
          <a:bodyPr/>
          <a:lstStyle/>
          <a:p>
            <a:endParaRPr lang="en-US"/>
          </a:p>
        </p:txBody>
      </p:sp>
      <p:sp>
        <p:nvSpPr>
          <p:cNvPr id="11" name="Rounded Rectangle 10">
            <a:extLst>
              <a:ext uri="{FF2B5EF4-FFF2-40B4-BE49-F238E27FC236}">
                <a16:creationId xmlns:a16="http://schemas.microsoft.com/office/drawing/2014/main" id="{BC8E9804-B037-4AA5-94C2-7BA4455E01D5}"/>
              </a:ext>
            </a:extLst>
          </p:cNvPr>
          <p:cNvSpPr>
            <a:spLocks noGrp="1"/>
          </p:cNvSpPr>
          <p:nvPr/>
        </p:nvSpPr>
        <p:spPr>
          <a:xfrm>
            <a:off x="4600575" y="3524250"/>
            <a:ext cx="76200" cy="1619250"/>
          </a:xfrm>
          <a:prstGeom prst="roundRect">
            <a:avLst>
              <a:gd name="adj" fmla="val 50000"/>
            </a:avLst>
          </a:prstGeom>
          <a:solidFill>
            <a:srgbClr val="42A7A1"/>
          </a:solidFill>
          <a:ln w="0">
            <a:noFill/>
          </a:ln>
        </p:spPr>
        <p:txBody>
          <a:bodyPr/>
          <a:lstStyle/>
          <a:p>
            <a:endParaRPr lang="en-US"/>
          </a:p>
        </p:txBody>
      </p:sp>
      <p:sp>
        <p:nvSpPr>
          <p:cNvPr id="12" name="Rectangle 11">
            <a:extLst>
              <a:ext uri="{FF2B5EF4-FFF2-40B4-BE49-F238E27FC236}">
                <a16:creationId xmlns:a16="http://schemas.microsoft.com/office/drawing/2014/main" id="{70A661C2-0E5B-4134-AF27-548E4E326FE7}"/>
              </a:ext>
            </a:extLst>
          </p:cNvPr>
          <p:cNvSpPr>
            <a:spLocks noGrp="1"/>
          </p:cNvSpPr>
          <p:nvPr/>
        </p:nvSpPr>
        <p:spPr>
          <a:xfrm>
            <a:off x="4848225" y="3524250"/>
            <a:ext cx="27432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Objective</a:t>
            </a:r>
          </a:p>
        </p:txBody>
      </p:sp>
      <p:sp>
        <p:nvSpPr>
          <p:cNvPr id="13" name="Rectangle 12">
            <a:extLst>
              <a:ext uri="{FF2B5EF4-FFF2-40B4-BE49-F238E27FC236}">
                <a16:creationId xmlns:a16="http://schemas.microsoft.com/office/drawing/2014/main" id="{B3E46F5A-DB6A-4A0C-87BE-F922ED7C4D21}"/>
              </a:ext>
            </a:extLst>
          </p:cNvPr>
          <p:cNvSpPr>
            <a:spLocks noGrp="1"/>
          </p:cNvSpPr>
          <p:nvPr/>
        </p:nvSpPr>
        <p:spPr>
          <a:xfrm>
            <a:off x="4848225" y="3905250"/>
            <a:ext cx="2743200" cy="1257300"/>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Design a practical, effective work-based tool that could be integrated into music institutions.</a:t>
            </a:r>
          </a:p>
        </p:txBody>
      </p:sp>
      <p:sp>
        <p:nvSpPr>
          <p:cNvPr id="14" name="Rounded Rectangle 13">
            <a:extLst>
              <a:ext uri="{FF2B5EF4-FFF2-40B4-BE49-F238E27FC236}">
                <a16:creationId xmlns:a16="http://schemas.microsoft.com/office/drawing/2014/main" id="{D110EBDE-7226-48FD-A7E6-45E4BCBB9173}"/>
              </a:ext>
            </a:extLst>
          </p:cNvPr>
          <p:cNvSpPr>
            <a:spLocks noGrp="1"/>
          </p:cNvSpPr>
          <p:nvPr/>
        </p:nvSpPr>
        <p:spPr>
          <a:xfrm>
            <a:off x="8248650" y="3333750"/>
            <a:ext cx="3314700" cy="2000250"/>
          </a:xfrm>
          <a:prstGeom prst="roundRect">
            <a:avLst>
              <a:gd name="adj" fmla="val 7619"/>
            </a:avLst>
          </a:prstGeom>
          <a:solidFill>
            <a:srgbClr val="FFF8EE"/>
          </a:solidFill>
          <a:ln w="0">
            <a:noFill/>
          </a:ln>
        </p:spPr>
        <p:txBody>
          <a:bodyPr/>
          <a:lstStyle/>
          <a:p>
            <a:endParaRPr lang="en-US"/>
          </a:p>
        </p:txBody>
      </p:sp>
      <p:sp>
        <p:nvSpPr>
          <p:cNvPr id="15" name="Rounded Rectangle 14">
            <a:extLst>
              <a:ext uri="{FF2B5EF4-FFF2-40B4-BE49-F238E27FC236}">
                <a16:creationId xmlns:a16="http://schemas.microsoft.com/office/drawing/2014/main" id="{CF4EC0C8-E258-4E76-9A71-3752E3DD5223}"/>
              </a:ext>
            </a:extLst>
          </p:cNvPr>
          <p:cNvSpPr>
            <a:spLocks noGrp="1"/>
          </p:cNvSpPr>
          <p:nvPr/>
        </p:nvSpPr>
        <p:spPr>
          <a:xfrm>
            <a:off x="8420100" y="3524250"/>
            <a:ext cx="76200" cy="1619250"/>
          </a:xfrm>
          <a:prstGeom prst="roundRect">
            <a:avLst>
              <a:gd name="adj" fmla="val 50000"/>
            </a:avLst>
          </a:prstGeom>
          <a:solidFill>
            <a:srgbClr val="F47F6B"/>
          </a:solidFill>
          <a:ln w="0">
            <a:noFill/>
          </a:ln>
        </p:spPr>
        <p:txBody>
          <a:bodyPr/>
          <a:lstStyle/>
          <a:p>
            <a:endParaRPr lang="en-US"/>
          </a:p>
        </p:txBody>
      </p:sp>
      <p:sp>
        <p:nvSpPr>
          <p:cNvPr id="16" name="Rectangle 15">
            <a:extLst>
              <a:ext uri="{FF2B5EF4-FFF2-40B4-BE49-F238E27FC236}">
                <a16:creationId xmlns:a16="http://schemas.microsoft.com/office/drawing/2014/main" id="{87028E3E-C28C-4922-AA88-09F2C3158B37}"/>
              </a:ext>
            </a:extLst>
          </p:cNvPr>
          <p:cNvSpPr>
            <a:spLocks noGrp="1"/>
          </p:cNvSpPr>
          <p:nvPr/>
        </p:nvSpPr>
        <p:spPr>
          <a:xfrm>
            <a:off x="8667750" y="3524250"/>
            <a:ext cx="272415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Potential impact</a:t>
            </a:r>
          </a:p>
        </p:txBody>
      </p:sp>
      <p:sp>
        <p:nvSpPr>
          <p:cNvPr id="17" name="Rectangle 16">
            <a:extLst>
              <a:ext uri="{FF2B5EF4-FFF2-40B4-BE49-F238E27FC236}">
                <a16:creationId xmlns:a16="http://schemas.microsoft.com/office/drawing/2014/main" id="{6B019AFA-9884-4E1C-9501-1D06528662FD}"/>
              </a:ext>
            </a:extLst>
          </p:cNvPr>
          <p:cNvSpPr>
            <a:spLocks noGrp="1"/>
          </p:cNvSpPr>
          <p:nvPr/>
        </p:nvSpPr>
        <p:spPr>
          <a:xfrm>
            <a:off x="8667750" y="3905250"/>
            <a:ext cx="2724150" cy="1257300"/>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A portable training tool for voice students, institutions, and voice studios.</a:t>
            </a:r>
          </a:p>
        </p:txBody>
      </p:sp>
      <p:sp>
        <p:nvSpPr>
          <p:cNvPr id="18" name="Rectangle 17">
            <a:extLst>
              <a:ext uri="{FF2B5EF4-FFF2-40B4-BE49-F238E27FC236}">
                <a16:creationId xmlns:a16="http://schemas.microsoft.com/office/drawing/2014/main" id="{0C705E64-1EFF-4CBC-ACC0-2D59BE2587B1}"/>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03  |  ARISA KUSUMI SULLIVAN</a:t>
            </a:r>
          </a:p>
        </p:txBody>
      </p:sp>
      <p:pic>
        <p:nvPicPr>
          <p:cNvPr id="25" name="Picture 24" descr="An arrow hitting a bull's eye target">
            <a:extLst>
              <a:ext uri="{FF2B5EF4-FFF2-40B4-BE49-F238E27FC236}">
                <a16:creationId xmlns:a16="http://schemas.microsoft.com/office/drawing/2014/main" id="{BFBFE3E1-B828-5B85-F4C3-F642F53FCA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61234" y="1389784"/>
            <a:ext cx="1678132" cy="1678132"/>
          </a:xfrm>
          <a:prstGeom prst="rect">
            <a:avLst/>
          </a:prstGeom>
        </p:spPr>
      </p:pic>
      <p:pic>
        <p:nvPicPr>
          <p:cNvPr id="26" name="Picture 25" descr="An arrow hitting a bull's eye target">
            <a:extLst>
              <a:ext uri="{FF2B5EF4-FFF2-40B4-BE49-F238E27FC236}">
                <a16:creationId xmlns:a16="http://schemas.microsoft.com/office/drawing/2014/main" id="{B6690CC7-3EFB-B5FC-C571-E83D07F400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6931" y="1324842"/>
            <a:ext cx="1678133" cy="1678133"/>
          </a:xfrm>
          <a:prstGeom prst="rect">
            <a:avLst/>
          </a:prstGeom>
        </p:spPr>
      </p:pic>
      <p:pic>
        <p:nvPicPr>
          <p:cNvPr id="27" name="Picture 26" descr="An arrow hitting a bull's eye target">
            <a:extLst>
              <a:ext uri="{FF2B5EF4-FFF2-40B4-BE49-F238E27FC236}">
                <a16:creationId xmlns:a16="http://schemas.microsoft.com/office/drawing/2014/main" id="{B8243697-6173-012B-E954-6E0EDD92F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52632" y="1284140"/>
            <a:ext cx="1678134" cy="1678134"/>
          </a:xfrm>
          <a:prstGeom prst="rect">
            <a:avLst/>
          </a:prstGeom>
        </p:spPr>
      </p:pic>
    </p:spTree>
    <p:extLst>
      <p:ext uri="{BB962C8B-B14F-4D97-AF65-F5344CB8AC3E}">
        <p14:creationId xmlns:p14="http://schemas.microsoft.com/office/powerpoint/2010/main" val="1039151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1+#ppt_w/2"/>
                                          </p:val>
                                        </p:tav>
                                        <p:tav tm="100000">
                                          <p:val>
                                            <p:strVal val="#ppt_x"/>
                                          </p:val>
                                        </p:tav>
                                      </p:tavLst>
                                    </p:anim>
                                    <p:anim calcmode="lin" valueType="num">
                                      <p:cBhvr additive="base">
                                        <p:cTn id="20"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3" grpId="0"/>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CA557BB-DA32-4DF5-9525-49D7D60E3E9E}"/>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THE ARTEFACT</a:t>
            </a:r>
          </a:p>
        </p:txBody>
      </p:sp>
      <p:sp>
        <p:nvSpPr>
          <p:cNvPr id="2" name="Rectangle 1">
            <a:extLst>
              <a:ext uri="{FF2B5EF4-FFF2-40B4-BE49-F238E27FC236}">
                <a16:creationId xmlns:a16="http://schemas.microsoft.com/office/drawing/2014/main" id="{A49783D0-8BC6-4CDC-98C5-A0D76F867E94}"/>
              </a:ext>
            </a:extLst>
          </p:cNvPr>
          <p:cNvSpPr>
            <a:spLocks noGrp="1"/>
          </p:cNvSpPr>
          <p:nvPr/>
        </p:nvSpPr>
        <p:spPr>
          <a:xfrm>
            <a:off x="609600" y="514350"/>
            <a:ext cx="10953750" cy="609600"/>
          </a:xfrm>
          <a:prstGeom prst="rect">
            <a:avLst/>
          </a:prstGeom>
          <a:noFill/>
          <a:ln w="0">
            <a:noFill/>
          </a:ln>
        </p:spPr>
        <p:txBody>
          <a:bodyPr anchor="ctr">
            <a:normAutofit lnSpcReduction="10000"/>
          </a:bodyPr>
          <a:lstStyle/>
          <a:p>
            <a:pPr>
              <a:defRPr sz="2700" b="1">
                <a:solidFill>
                  <a:srgbClr val="24323A"/>
                </a:solidFill>
                <a:latin typeface="Bitstream Charter"/>
                <a:ea typeface="Bitstream Charter"/>
                <a:cs typeface="Bitstream Charter"/>
              </a:defRPr>
            </a:pPr>
            <a:r>
              <a:rPr sz="2700" b="1" dirty="0">
                <a:solidFill>
                  <a:srgbClr val="24323A"/>
                </a:solidFill>
                <a:latin typeface="Bitstream Charter"/>
                <a:ea typeface="Bitstream Charter"/>
                <a:cs typeface="Bitstream Charter"/>
              </a:rPr>
              <a:t>The learning pathwa</a:t>
            </a:r>
            <a:r>
              <a:rPr lang="en-US" sz="2700" b="1" dirty="0">
                <a:solidFill>
                  <a:srgbClr val="24323A"/>
                </a:solidFill>
                <a:latin typeface="Bitstream Charter"/>
                <a:ea typeface="Bitstream Charter"/>
                <a:cs typeface="Bitstream Charter"/>
              </a:rPr>
              <a:t>y</a:t>
            </a:r>
            <a:r>
              <a:rPr sz="2700" b="1" dirty="0">
                <a:solidFill>
                  <a:srgbClr val="24323A"/>
                </a:solidFill>
                <a:latin typeface="Bitstream Charter"/>
                <a:ea typeface="Bitstream Charter"/>
                <a:cs typeface="Bitstream Charter"/>
              </a:rPr>
              <a:t> combined body, mind and community</a:t>
            </a:r>
            <a:r>
              <a:rPr lang="en-US" sz="2700" b="1" dirty="0">
                <a:solidFill>
                  <a:srgbClr val="24323A"/>
                </a:solidFill>
                <a:latin typeface="Bitstream Charter"/>
                <a:ea typeface="Bitstream Charter"/>
                <a:cs typeface="Bitstream Charter"/>
              </a:rPr>
              <a:t> </a:t>
            </a:r>
          </a:p>
          <a:p>
            <a:pPr>
              <a:defRPr sz="2700" b="1">
                <a:solidFill>
                  <a:srgbClr val="24323A"/>
                </a:solidFill>
                <a:latin typeface="Bitstream Charter"/>
                <a:ea typeface="Bitstream Charter"/>
                <a:cs typeface="Bitstream Charter"/>
              </a:defRPr>
            </a:pPr>
            <a:r>
              <a:rPr lang="en-US" sz="1000" b="1" dirty="0">
                <a:solidFill>
                  <a:srgbClr val="24323A"/>
                </a:solidFill>
                <a:latin typeface="Bitstream Charter"/>
                <a:ea typeface="Bitstream Charter"/>
                <a:cs typeface="Bitstream Charter"/>
              </a:rPr>
              <a:t>(</a:t>
            </a:r>
            <a:r>
              <a:rPr lang="en-US" sz="1000" dirty="0"/>
              <a:t>Williams &amp; Rosenbaum, 2004; Ambrose &amp; Ogilvie, 2010)</a:t>
            </a:r>
            <a:r>
              <a:rPr lang="en-US" sz="1000" b="1" dirty="0">
                <a:solidFill>
                  <a:srgbClr val="24323A"/>
                </a:solidFill>
                <a:latin typeface="Bitstream Charter"/>
                <a:ea typeface="Bitstream Charter"/>
                <a:cs typeface="Bitstream Charter"/>
              </a:rPr>
              <a:t> </a:t>
            </a:r>
            <a:endParaRPr sz="1000" b="1" dirty="0">
              <a:solidFill>
                <a:srgbClr val="24323A"/>
              </a:solidFill>
              <a:latin typeface="Bitstream Charter"/>
              <a:ea typeface="Bitstream Charter"/>
              <a:cs typeface="Bitstream Charter"/>
            </a:endParaRPr>
          </a:p>
        </p:txBody>
      </p:sp>
      <p:sp>
        <p:nvSpPr>
          <p:cNvPr id="3" name="Rounded Rectangle 2">
            <a:extLst>
              <a:ext uri="{FF2B5EF4-FFF2-40B4-BE49-F238E27FC236}">
                <a16:creationId xmlns:a16="http://schemas.microsoft.com/office/drawing/2014/main" id="{FFEEA1F6-7AFD-4C9A-A20F-C0D8BAE54A84}"/>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pic>
        <p:nvPicPr>
          <p:cNvPr id="32" name="Picture 31"/>
          <p:cNvPicPr>
            <a:picLocks noChangeAspect="1"/>
          </p:cNvPicPr>
          <p:nvPr/>
        </p:nvPicPr>
        <p:blipFill>
          <a:blip r:embed="rId3"/>
          <a:srcRect l="24626" r="24626"/>
          <a:stretch>
            <a:fillRect/>
          </a:stretch>
        </p:blipFill>
        <p:spPr>
          <a:xfrm>
            <a:off x="7124700" y="1238250"/>
            <a:ext cx="5067300" cy="5619750"/>
          </a:xfrm>
          <a:prstGeom prst="roundRect">
            <a:avLst>
              <a:gd name="adj" fmla="val 3008"/>
            </a:avLst>
          </a:prstGeom>
        </p:spPr>
      </p:pic>
      <p:sp>
        <p:nvSpPr>
          <p:cNvPr id="5" name="Rectangle 4">
            <a:extLst>
              <a:ext uri="{FF2B5EF4-FFF2-40B4-BE49-F238E27FC236}">
                <a16:creationId xmlns:a16="http://schemas.microsoft.com/office/drawing/2014/main" id="{3A4B4271-C40D-4039-80A2-66E19DCCF311}"/>
              </a:ext>
            </a:extLst>
          </p:cNvPr>
          <p:cNvSpPr>
            <a:spLocks noGrp="1"/>
          </p:cNvSpPr>
          <p:nvPr/>
        </p:nvSpPr>
        <p:spPr>
          <a:xfrm>
            <a:off x="6858000" y="1238250"/>
            <a:ext cx="666750" cy="5619750"/>
          </a:xfrm>
          <a:prstGeom prst="rect">
            <a:avLst/>
          </a:prstGeom>
          <a:solidFill>
            <a:srgbClr val="FFF8EE"/>
          </a:solidFill>
          <a:ln w="0">
            <a:noFill/>
          </a:ln>
        </p:spPr>
        <p:txBody>
          <a:bodyPr/>
          <a:lstStyle/>
          <a:p>
            <a:endParaRPr lang="en-US"/>
          </a:p>
        </p:txBody>
      </p:sp>
      <p:sp>
        <p:nvSpPr>
          <p:cNvPr id="6" name="Oval 5">
            <a:extLst>
              <a:ext uri="{FF2B5EF4-FFF2-40B4-BE49-F238E27FC236}">
                <a16:creationId xmlns:a16="http://schemas.microsoft.com/office/drawing/2014/main" id="{7295BE27-B3C5-4AA1-B6B8-FAA10C4C4B0D}"/>
              </a:ext>
            </a:extLst>
          </p:cNvPr>
          <p:cNvSpPr>
            <a:spLocks noGrp="1"/>
          </p:cNvSpPr>
          <p:nvPr/>
        </p:nvSpPr>
        <p:spPr>
          <a:xfrm>
            <a:off x="685800" y="1381125"/>
            <a:ext cx="590550" cy="590550"/>
          </a:xfrm>
          <a:prstGeom prst="ellipse">
            <a:avLst/>
          </a:prstGeom>
          <a:solidFill>
            <a:srgbClr val="42A7A1"/>
          </a:solidFill>
          <a:ln w="0">
            <a:noFill/>
          </a:ln>
        </p:spPr>
        <p:txBody>
          <a:bodyPr/>
          <a:lstStyle/>
          <a:p>
            <a:endParaRPr lang="en-US"/>
          </a:p>
        </p:txBody>
      </p:sp>
      <p:sp>
        <p:nvSpPr>
          <p:cNvPr id="7" name="Rectangle 6">
            <a:extLst>
              <a:ext uri="{FF2B5EF4-FFF2-40B4-BE49-F238E27FC236}">
                <a16:creationId xmlns:a16="http://schemas.microsoft.com/office/drawing/2014/main" id="{570A9A67-A45A-4D97-8167-9D1CD3D896DF}"/>
              </a:ext>
            </a:extLst>
          </p:cNvPr>
          <p:cNvSpPr>
            <a:spLocks noGrp="1"/>
          </p:cNvSpPr>
          <p:nvPr/>
        </p:nvSpPr>
        <p:spPr>
          <a:xfrm>
            <a:off x="685800" y="1476375"/>
            <a:ext cx="590550" cy="381000"/>
          </a:xfrm>
          <a:prstGeom prst="rect">
            <a:avLst/>
          </a:prstGeom>
          <a:noFill/>
          <a:ln w="0">
            <a:noFill/>
          </a:ln>
        </p:spPr>
        <p:txBody>
          <a:bodyPr anchor="ctr">
            <a:normAutofit/>
          </a:bodyPr>
          <a:lstStyle/>
          <a:p>
            <a:pPr algn="ctr">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1</a:t>
            </a:r>
          </a:p>
        </p:txBody>
      </p:sp>
      <p:sp>
        <p:nvSpPr>
          <p:cNvPr id="8" name="Rectangle 7">
            <a:extLst>
              <a:ext uri="{FF2B5EF4-FFF2-40B4-BE49-F238E27FC236}">
                <a16:creationId xmlns:a16="http://schemas.microsoft.com/office/drawing/2014/main" id="{3AFDD417-42BE-4719-B92B-533CA67C2711}"/>
              </a:ext>
            </a:extLst>
          </p:cNvPr>
          <p:cNvSpPr>
            <a:spLocks noGrp="1"/>
          </p:cNvSpPr>
          <p:nvPr/>
        </p:nvSpPr>
        <p:spPr>
          <a:xfrm>
            <a:off x="1489254" y="1409700"/>
            <a:ext cx="2190750" cy="228600"/>
          </a:xfrm>
          <a:prstGeom prst="rect">
            <a:avLst/>
          </a:prstGeom>
          <a:noFill/>
          <a:ln w="0">
            <a:noFill/>
          </a:ln>
        </p:spPr>
        <p:txBody>
          <a:bodyPr anchor="ctr">
            <a:noAutofit/>
          </a:bodyPr>
          <a:lstStyle/>
          <a:p>
            <a:pPr algn="l">
              <a:defRPr sz="1200" b="1">
                <a:solidFill>
                  <a:srgbClr val="42A7A1"/>
                </a:solidFill>
                <a:latin typeface="Bitstream Charter"/>
                <a:ea typeface="Bitstream Charter"/>
                <a:cs typeface="Bitstream Charter"/>
              </a:defRPr>
            </a:pPr>
            <a:r>
              <a:rPr sz="1100" b="1" dirty="0">
                <a:solidFill>
                  <a:srgbClr val="42A7A1"/>
                </a:solidFill>
                <a:latin typeface="Bitstream Charter"/>
                <a:ea typeface="Bitstream Charter"/>
                <a:cs typeface="Bitstream Charter"/>
              </a:rPr>
              <a:t>MINDFULNESS</a:t>
            </a:r>
            <a:r>
              <a:rPr lang="en-US" sz="1100" b="1" dirty="0">
                <a:solidFill>
                  <a:srgbClr val="42A7A1"/>
                </a:solidFill>
                <a:latin typeface="Bitstream Charter"/>
                <a:ea typeface="Bitstream Charter"/>
                <a:cs typeface="Bitstream Charter"/>
              </a:rPr>
              <a:t> (Kabat-Zinn, 1994) </a:t>
            </a:r>
            <a:endParaRPr sz="1100" b="1" dirty="0">
              <a:solidFill>
                <a:srgbClr val="42A7A1"/>
              </a:solidFill>
              <a:latin typeface="Bitstream Charter"/>
              <a:ea typeface="Bitstream Charter"/>
              <a:cs typeface="Bitstream Charter"/>
            </a:endParaRPr>
          </a:p>
        </p:txBody>
      </p:sp>
      <p:sp>
        <p:nvSpPr>
          <p:cNvPr id="9" name="Rectangle 8">
            <a:extLst>
              <a:ext uri="{FF2B5EF4-FFF2-40B4-BE49-F238E27FC236}">
                <a16:creationId xmlns:a16="http://schemas.microsoft.com/office/drawing/2014/main" id="{3ACA1E2F-E1F8-4271-A36C-D8A5ADE13413}"/>
              </a:ext>
            </a:extLst>
          </p:cNvPr>
          <p:cNvSpPr>
            <a:spLocks noGrp="1"/>
          </p:cNvSpPr>
          <p:nvPr/>
        </p:nvSpPr>
        <p:spPr>
          <a:xfrm>
            <a:off x="1476375" y="1666875"/>
            <a:ext cx="4286250" cy="266700"/>
          </a:xfrm>
          <a:prstGeom prst="rect">
            <a:avLst/>
          </a:prstGeom>
          <a:noFill/>
          <a:ln w="0">
            <a:noFill/>
          </a:ln>
        </p:spPr>
        <p:txBody>
          <a:bodyPr anchor="ctr">
            <a:normAutofit fontScale="97696" lnSpcReduction="10000"/>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Present-moment awareness</a:t>
            </a:r>
          </a:p>
        </p:txBody>
      </p:sp>
      <p:sp>
        <p:nvSpPr>
          <p:cNvPr id="10" name="Oval 9">
            <a:extLst>
              <a:ext uri="{FF2B5EF4-FFF2-40B4-BE49-F238E27FC236}">
                <a16:creationId xmlns:a16="http://schemas.microsoft.com/office/drawing/2014/main" id="{375F3DF4-F28D-45A3-8A96-1A9DC15B410C}"/>
              </a:ext>
            </a:extLst>
          </p:cNvPr>
          <p:cNvSpPr>
            <a:spLocks noGrp="1"/>
          </p:cNvSpPr>
          <p:nvPr/>
        </p:nvSpPr>
        <p:spPr>
          <a:xfrm>
            <a:off x="685800" y="2219325"/>
            <a:ext cx="590550" cy="590550"/>
          </a:xfrm>
          <a:prstGeom prst="ellipse">
            <a:avLst/>
          </a:prstGeom>
          <a:solidFill>
            <a:srgbClr val="F47F6B"/>
          </a:solidFill>
          <a:ln w="0">
            <a:noFill/>
          </a:ln>
        </p:spPr>
        <p:txBody>
          <a:bodyPr/>
          <a:lstStyle/>
          <a:p>
            <a:endParaRPr lang="en-US"/>
          </a:p>
        </p:txBody>
      </p:sp>
      <p:sp>
        <p:nvSpPr>
          <p:cNvPr id="11" name="Rectangle 10">
            <a:extLst>
              <a:ext uri="{FF2B5EF4-FFF2-40B4-BE49-F238E27FC236}">
                <a16:creationId xmlns:a16="http://schemas.microsoft.com/office/drawing/2014/main" id="{70B27BFB-A5DF-4E38-818D-0E6C12A2DD6C}"/>
              </a:ext>
            </a:extLst>
          </p:cNvPr>
          <p:cNvSpPr>
            <a:spLocks noGrp="1"/>
          </p:cNvSpPr>
          <p:nvPr/>
        </p:nvSpPr>
        <p:spPr>
          <a:xfrm>
            <a:off x="685800" y="2314575"/>
            <a:ext cx="590550" cy="381000"/>
          </a:xfrm>
          <a:prstGeom prst="rect">
            <a:avLst/>
          </a:prstGeom>
          <a:noFill/>
          <a:ln w="0">
            <a:noFill/>
          </a:ln>
        </p:spPr>
        <p:txBody>
          <a:bodyPr anchor="ctr">
            <a:normAutofit/>
          </a:bodyPr>
          <a:lstStyle/>
          <a:p>
            <a:pPr algn="ctr">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2</a:t>
            </a:r>
          </a:p>
        </p:txBody>
      </p:sp>
      <p:sp>
        <p:nvSpPr>
          <p:cNvPr id="12" name="Rectangle 11">
            <a:extLst>
              <a:ext uri="{FF2B5EF4-FFF2-40B4-BE49-F238E27FC236}">
                <a16:creationId xmlns:a16="http://schemas.microsoft.com/office/drawing/2014/main" id="{885A6494-AA9F-4C7A-B655-171EF24EFE3B}"/>
              </a:ext>
            </a:extLst>
          </p:cNvPr>
          <p:cNvSpPr>
            <a:spLocks noGrp="1"/>
          </p:cNvSpPr>
          <p:nvPr/>
        </p:nvSpPr>
        <p:spPr>
          <a:xfrm>
            <a:off x="1476375" y="2247900"/>
            <a:ext cx="2190750" cy="228600"/>
          </a:xfrm>
          <a:prstGeom prst="rect">
            <a:avLst/>
          </a:prstGeom>
          <a:noFill/>
          <a:ln w="0">
            <a:noFill/>
          </a:ln>
        </p:spPr>
        <p:txBody>
          <a:bodyPr anchor="ctr">
            <a:noAutofit/>
          </a:bodyPr>
          <a:lstStyle/>
          <a:p>
            <a:pPr algn="l">
              <a:defRPr sz="1200" b="1">
                <a:solidFill>
                  <a:srgbClr val="F47F6B"/>
                </a:solidFill>
                <a:latin typeface="Bitstream Charter"/>
                <a:ea typeface="Bitstream Charter"/>
                <a:cs typeface="Bitstream Charter"/>
              </a:defRPr>
            </a:pPr>
            <a:r>
              <a:rPr sz="1100" b="1" dirty="0">
                <a:solidFill>
                  <a:srgbClr val="F47F6B"/>
                </a:solidFill>
                <a:latin typeface="Bitstream Charter"/>
                <a:ea typeface="Bitstream Charter"/>
                <a:cs typeface="Bitstream Charter"/>
              </a:rPr>
              <a:t>YOGA</a:t>
            </a:r>
          </a:p>
        </p:txBody>
      </p:sp>
      <p:sp>
        <p:nvSpPr>
          <p:cNvPr id="13" name="Rectangle 12">
            <a:extLst>
              <a:ext uri="{FF2B5EF4-FFF2-40B4-BE49-F238E27FC236}">
                <a16:creationId xmlns:a16="http://schemas.microsoft.com/office/drawing/2014/main" id="{CE7D8EFD-F490-4B91-8F04-6C6494E9F255}"/>
              </a:ext>
            </a:extLst>
          </p:cNvPr>
          <p:cNvSpPr>
            <a:spLocks noGrp="1"/>
          </p:cNvSpPr>
          <p:nvPr/>
        </p:nvSpPr>
        <p:spPr>
          <a:xfrm>
            <a:off x="1476375" y="2505075"/>
            <a:ext cx="4286250" cy="266700"/>
          </a:xfrm>
          <a:prstGeom prst="rect">
            <a:avLst/>
          </a:prstGeom>
          <a:noFill/>
          <a:ln w="0">
            <a:noFill/>
          </a:ln>
        </p:spPr>
        <p:txBody>
          <a:bodyPr anchor="ctr">
            <a:normAutofit fontScale="97696" lnSpcReduction="10000"/>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Gentle</a:t>
            </a:r>
            <a:r>
              <a:rPr lang="en-US" sz="1275" b="0" dirty="0">
                <a:solidFill>
                  <a:srgbClr val="24323A"/>
                </a:solidFill>
                <a:latin typeface="Bitstream Charter"/>
                <a:ea typeface="Bitstream Charter"/>
                <a:cs typeface="Bitstream Charter"/>
              </a:rPr>
              <a:t>, breath-based</a:t>
            </a:r>
            <a:r>
              <a:rPr sz="1275" b="0" dirty="0">
                <a:solidFill>
                  <a:srgbClr val="24323A"/>
                </a:solidFill>
                <a:latin typeface="Bitstream Charter"/>
                <a:ea typeface="Bitstream Charter"/>
                <a:cs typeface="Bitstream Charter"/>
              </a:rPr>
              <a:t> movement</a:t>
            </a:r>
          </a:p>
        </p:txBody>
      </p:sp>
      <p:sp>
        <p:nvSpPr>
          <p:cNvPr id="14" name="Oval 13">
            <a:extLst>
              <a:ext uri="{FF2B5EF4-FFF2-40B4-BE49-F238E27FC236}">
                <a16:creationId xmlns:a16="http://schemas.microsoft.com/office/drawing/2014/main" id="{CA543AE1-7193-44D1-A487-07D4D5CDA792}"/>
              </a:ext>
            </a:extLst>
          </p:cNvPr>
          <p:cNvSpPr>
            <a:spLocks noGrp="1"/>
          </p:cNvSpPr>
          <p:nvPr/>
        </p:nvSpPr>
        <p:spPr>
          <a:xfrm>
            <a:off x="685800" y="3057525"/>
            <a:ext cx="590550" cy="590550"/>
          </a:xfrm>
          <a:prstGeom prst="ellipse">
            <a:avLst/>
          </a:prstGeom>
          <a:solidFill>
            <a:srgbClr val="F6C85F"/>
          </a:solidFill>
          <a:ln w="0">
            <a:noFill/>
          </a:ln>
        </p:spPr>
        <p:txBody>
          <a:bodyPr/>
          <a:lstStyle/>
          <a:p>
            <a:endParaRPr lang="en-US"/>
          </a:p>
        </p:txBody>
      </p:sp>
      <p:sp>
        <p:nvSpPr>
          <p:cNvPr id="15" name="Rectangle 14">
            <a:extLst>
              <a:ext uri="{FF2B5EF4-FFF2-40B4-BE49-F238E27FC236}">
                <a16:creationId xmlns:a16="http://schemas.microsoft.com/office/drawing/2014/main" id="{D5AC6B09-FACD-41E2-93EE-1C6F1A1AA15A}"/>
              </a:ext>
            </a:extLst>
          </p:cNvPr>
          <p:cNvSpPr>
            <a:spLocks noGrp="1"/>
          </p:cNvSpPr>
          <p:nvPr/>
        </p:nvSpPr>
        <p:spPr>
          <a:xfrm>
            <a:off x="685800" y="3152775"/>
            <a:ext cx="590550" cy="381000"/>
          </a:xfrm>
          <a:prstGeom prst="rect">
            <a:avLst/>
          </a:prstGeom>
          <a:noFill/>
          <a:ln w="0">
            <a:noFill/>
          </a:ln>
        </p:spPr>
        <p:txBody>
          <a:bodyPr anchor="ctr">
            <a:normAutofit/>
          </a:bodyPr>
          <a:lstStyle/>
          <a:p>
            <a:pPr algn="ctr">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3</a:t>
            </a:r>
          </a:p>
        </p:txBody>
      </p:sp>
      <p:sp>
        <p:nvSpPr>
          <p:cNvPr id="16" name="Rectangle 15">
            <a:extLst>
              <a:ext uri="{FF2B5EF4-FFF2-40B4-BE49-F238E27FC236}">
                <a16:creationId xmlns:a16="http://schemas.microsoft.com/office/drawing/2014/main" id="{7AE44F14-A157-4D1C-B8B8-E2B93E331E0A}"/>
              </a:ext>
            </a:extLst>
          </p:cNvPr>
          <p:cNvSpPr>
            <a:spLocks noGrp="1"/>
          </p:cNvSpPr>
          <p:nvPr/>
        </p:nvSpPr>
        <p:spPr>
          <a:xfrm>
            <a:off x="1476375" y="3086100"/>
            <a:ext cx="2190750" cy="228600"/>
          </a:xfrm>
          <a:prstGeom prst="rect">
            <a:avLst/>
          </a:prstGeom>
          <a:noFill/>
          <a:ln w="0">
            <a:noFill/>
          </a:ln>
        </p:spPr>
        <p:txBody>
          <a:bodyPr anchor="ctr">
            <a:noAutofit/>
          </a:bodyPr>
          <a:lstStyle/>
          <a:p>
            <a:pPr algn="l">
              <a:defRPr sz="1200" b="1">
                <a:solidFill>
                  <a:srgbClr val="F6C85F"/>
                </a:solidFill>
                <a:latin typeface="Bitstream Charter"/>
                <a:ea typeface="Bitstream Charter"/>
                <a:cs typeface="Bitstream Charter"/>
              </a:defRPr>
            </a:pPr>
            <a:r>
              <a:rPr sz="1100" b="1" dirty="0">
                <a:solidFill>
                  <a:srgbClr val="F6C85F"/>
                </a:solidFill>
                <a:latin typeface="Bitstream Charter"/>
                <a:ea typeface="Bitstream Charter"/>
                <a:cs typeface="Bitstream Charter"/>
              </a:rPr>
              <a:t>QIGONG</a:t>
            </a:r>
          </a:p>
        </p:txBody>
      </p:sp>
      <p:sp>
        <p:nvSpPr>
          <p:cNvPr id="17" name="Rectangle 16">
            <a:extLst>
              <a:ext uri="{FF2B5EF4-FFF2-40B4-BE49-F238E27FC236}">
                <a16:creationId xmlns:a16="http://schemas.microsoft.com/office/drawing/2014/main" id="{CF839A5B-0668-4235-9370-2F971264649E}"/>
              </a:ext>
            </a:extLst>
          </p:cNvPr>
          <p:cNvSpPr>
            <a:spLocks noGrp="1"/>
          </p:cNvSpPr>
          <p:nvPr/>
        </p:nvSpPr>
        <p:spPr>
          <a:xfrm>
            <a:off x="1476375" y="3343275"/>
            <a:ext cx="4286250" cy="266700"/>
          </a:xfrm>
          <a:prstGeom prst="rect">
            <a:avLst/>
          </a:prstGeom>
          <a:noFill/>
          <a:ln w="0">
            <a:noFill/>
          </a:ln>
        </p:spPr>
        <p:txBody>
          <a:bodyPr anchor="ctr">
            <a:normAutofit fontScale="97696" lnSpcReduction="10000"/>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Movement meditation</a:t>
            </a:r>
          </a:p>
        </p:txBody>
      </p:sp>
      <p:sp>
        <p:nvSpPr>
          <p:cNvPr id="18" name="Oval 17">
            <a:extLst>
              <a:ext uri="{FF2B5EF4-FFF2-40B4-BE49-F238E27FC236}">
                <a16:creationId xmlns:a16="http://schemas.microsoft.com/office/drawing/2014/main" id="{06D25FEF-B9EC-47AC-8952-7BC3440E392D}"/>
              </a:ext>
            </a:extLst>
          </p:cNvPr>
          <p:cNvSpPr>
            <a:spLocks noGrp="1"/>
          </p:cNvSpPr>
          <p:nvPr/>
        </p:nvSpPr>
        <p:spPr>
          <a:xfrm>
            <a:off x="685800" y="3895725"/>
            <a:ext cx="590550" cy="590550"/>
          </a:xfrm>
          <a:prstGeom prst="ellipse">
            <a:avLst/>
          </a:prstGeom>
          <a:solidFill>
            <a:srgbClr val="76506B"/>
          </a:solidFill>
          <a:ln w="0">
            <a:noFill/>
          </a:ln>
        </p:spPr>
        <p:txBody>
          <a:bodyPr/>
          <a:lstStyle/>
          <a:p>
            <a:endParaRPr lang="en-US"/>
          </a:p>
        </p:txBody>
      </p:sp>
      <p:sp>
        <p:nvSpPr>
          <p:cNvPr id="19" name="Rectangle 18">
            <a:extLst>
              <a:ext uri="{FF2B5EF4-FFF2-40B4-BE49-F238E27FC236}">
                <a16:creationId xmlns:a16="http://schemas.microsoft.com/office/drawing/2014/main" id="{363547A1-5507-4299-8360-4C494A98447C}"/>
              </a:ext>
            </a:extLst>
          </p:cNvPr>
          <p:cNvSpPr>
            <a:spLocks noGrp="1"/>
          </p:cNvSpPr>
          <p:nvPr/>
        </p:nvSpPr>
        <p:spPr>
          <a:xfrm>
            <a:off x="685800" y="3990975"/>
            <a:ext cx="590550" cy="381000"/>
          </a:xfrm>
          <a:prstGeom prst="rect">
            <a:avLst/>
          </a:prstGeom>
          <a:noFill/>
          <a:ln w="0">
            <a:noFill/>
          </a:ln>
        </p:spPr>
        <p:txBody>
          <a:bodyPr anchor="ctr">
            <a:normAutofit/>
          </a:bodyPr>
          <a:lstStyle/>
          <a:p>
            <a:pPr algn="ctr">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4</a:t>
            </a:r>
          </a:p>
        </p:txBody>
      </p:sp>
      <p:sp>
        <p:nvSpPr>
          <p:cNvPr id="20" name="Rectangle 19">
            <a:extLst>
              <a:ext uri="{FF2B5EF4-FFF2-40B4-BE49-F238E27FC236}">
                <a16:creationId xmlns:a16="http://schemas.microsoft.com/office/drawing/2014/main" id="{7E7626FC-0149-4735-B7DD-3DE3428499A5}"/>
              </a:ext>
            </a:extLst>
          </p:cNvPr>
          <p:cNvSpPr>
            <a:spLocks noGrp="1"/>
          </p:cNvSpPr>
          <p:nvPr/>
        </p:nvSpPr>
        <p:spPr>
          <a:xfrm>
            <a:off x="1476375" y="3867150"/>
            <a:ext cx="2284256" cy="285750"/>
          </a:xfrm>
          <a:prstGeom prst="rect">
            <a:avLst/>
          </a:prstGeom>
          <a:noFill/>
          <a:ln w="0">
            <a:noFill/>
          </a:ln>
        </p:spPr>
        <p:txBody>
          <a:bodyPr anchor="ctr">
            <a:normAutofit fontScale="75000" lnSpcReduction="20000"/>
          </a:bodyPr>
          <a:lstStyle/>
          <a:p>
            <a:pPr>
              <a:defRPr sz="1200" b="1">
                <a:solidFill>
                  <a:srgbClr val="76506B"/>
                </a:solidFill>
                <a:latin typeface="Bitstream Charter"/>
                <a:ea typeface="Bitstream Charter"/>
                <a:cs typeface="Bitstream Charter"/>
              </a:defRPr>
            </a:pPr>
            <a:r>
              <a:rPr sz="1600" b="1" dirty="0">
                <a:solidFill>
                  <a:srgbClr val="76506B"/>
                </a:solidFill>
                <a:latin typeface="Bitstream Charter"/>
                <a:ea typeface="Bitstream Charter"/>
                <a:cs typeface="Bitstream Charter"/>
              </a:rPr>
              <a:t>ACT</a:t>
            </a:r>
            <a:r>
              <a:rPr lang="en-US" sz="1600" b="1" dirty="0">
                <a:solidFill>
                  <a:srgbClr val="76506B"/>
                </a:solidFill>
                <a:latin typeface="Bitstream Charter"/>
                <a:ea typeface="Bitstream Charter"/>
                <a:cs typeface="Bitstream Charter"/>
              </a:rPr>
              <a:t> </a:t>
            </a:r>
            <a:r>
              <a:rPr lang="en-US" sz="1200" b="1" dirty="0">
                <a:solidFill>
                  <a:srgbClr val="76506B"/>
                </a:solidFill>
                <a:latin typeface="Bitstream Charter"/>
                <a:ea typeface="Bitstream Charter"/>
                <a:cs typeface="Bitstream Charter"/>
              </a:rPr>
              <a:t> (</a:t>
            </a:r>
            <a:r>
              <a:rPr lang="en-US" dirty="0"/>
              <a:t>Juncos and De Paiva e Pona, 2022; </a:t>
            </a:r>
            <a:endParaRPr sz="1200" b="1" dirty="0">
              <a:solidFill>
                <a:srgbClr val="76506B"/>
              </a:solidFill>
              <a:latin typeface="Bitstream Charter"/>
              <a:ea typeface="Bitstream Charter"/>
              <a:cs typeface="Bitstream Charter"/>
            </a:endParaRPr>
          </a:p>
        </p:txBody>
      </p:sp>
      <p:sp>
        <p:nvSpPr>
          <p:cNvPr id="21" name="Rectangle 20">
            <a:extLst>
              <a:ext uri="{FF2B5EF4-FFF2-40B4-BE49-F238E27FC236}">
                <a16:creationId xmlns:a16="http://schemas.microsoft.com/office/drawing/2014/main" id="{A7E29D80-307B-4C62-AB60-95C73E2CDFE6}"/>
              </a:ext>
            </a:extLst>
          </p:cNvPr>
          <p:cNvSpPr>
            <a:spLocks noGrp="1"/>
          </p:cNvSpPr>
          <p:nvPr/>
        </p:nvSpPr>
        <p:spPr>
          <a:xfrm>
            <a:off x="1476375" y="4181475"/>
            <a:ext cx="4286250" cy="266700"/>
          </a:xfrm>
          <a:prstGeom prst="rect">
            <a:avLst/>
          </a:prstGeom>
          <a:noFill/>
          <a:ln w="0">
            <a:noFill/>
          </a:ln>
        </p:spPr>
        <p:txBody>
          <a:bodyPr anchor="ctr">
            <a:normAutofit fontScale="97696" lnSpcReduction="10000"/>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Psychological flexibility</a:t>
            </a:r>
          </a:p>
        </p:txBody>
      </p:sp>
      <p:sp>
        <p:nvSpPr>
          <p:cNvPr id="22" name="Oval 21">
            <a:extLst>
              <a:ext uri="{FF2B5EF4-FFF2-40B4-BE49-F238E27FC236}">
                <a16:creationId xmlns:a16="http://schemas.microsoft.com/office/drawing/2014/main" id="{04BC94A1-CD7F-4D1D-BFC8-18DDDE87DACA}"/>
              </a:ext>
            </a:extLst>
          </p:cNvPr>
          <p:cNvSpPr>
            <a:spLocks noGrp="1"/>
          </p:cNvSpPr>
          <p:nvPr/>
        </p:nvSpPr>
        <p:spPr>
          <a:xfrm>
            <a:off x="685800" y="4733925"/>
            <a:ext cx="590550" cy="590550"/>
          </a:xfrm>
          <a:prstGeom prst="ellipse">
            <a:avLst/>
          </a:prstGeom>
          <a:solidFill>
            <a:srgbClr val="244C5A"/>
          </a:solidFill>
          <a:ln w="0">
            <a:noFill/>
          </a:ln>
        </p:spPr>
        <p:txBody>
          <a:bodyPr/>
          <a:lstStyle/>
          <a:p>
            <a:endParaRPr lang="en-US"/>
          </a:p>
        </p:txBody>
      </p:sp>
      <p:sp>
        <p:nvSpPr>
          <p:cNvPr id="23" name="Rectangle 22">
            <a:extLst>
              <a:ext uri="{FF2B5EF4-FFF2-40B4-BE49-F238E27FC236}">
                <a16:creationId xmlns:a16="http://schemas.microsoft.com/office/drawing/2014/main" id="{42432E45-EAF9-4F9C-8F1E-557FA194EDCA}"/>
              </a:ext>
            </a:extLst>
          </p:cNvPr>
          <p:cNvSpPr>
            <a:spLocks noGrp="1"/>
          </p:cNvSpPr>
          <p:nvPr/>
        </p:nvSpPr>
        <p:spPr>
          <a:xfrm>
            <a:off x="685800" y="4829175"/>
            <a:ext cx="590550" cy="381000"/>
          </a:xfrm>
          <a:prstGeom prst="rect">
            <a:avLst/>
          </a:prstGeom>
          <a:noFill/>
          <a:ln w="0">
            <a:noFill/>
          </a:ln>
        </p:spPr>
        <p:txBody>
          <a:bodyPr anchor="ctr">
            <a:normAutofit/>
          </a:bodyPr>
          <a:lstStyle/>
          <a:p>
            <a:pPr algn="ctr">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5</a:t>
            </a:r>
          </a:p>
        </p:txBody>
      </p:sp>
      <p:sp>
        <p:nvSpPr>
          <p:cNvPr id="24" name="Rectangle 23">
            <a:extLst>
              <a:ext uri="{FF2B5EF4-FFF2-40B4-BE49-F238E27FC236}">
                <a16:creationId xmlns:a16="http://schemas.microsoft.com/office/drawing/2014/main" id="{1E379AAB-E4A1-4346-96DB-3A1B38E44C60}"/>
              </a:ext>
            </a:extLst>
          </p:cNvPr>
          <p:cNvSpPr>
            <a:spLocks noGrp="1"/>
          </p:cNvSpPr>
          <p:nvPr/>
        </p:nvSpPr>
        <p:spPr>
          <a:xfrm>
            <a:off x="1476375" y="4762500"/>
            <a:ext cx="2190750" cy="228600"/>
          </a:xfrm>
          <a:prstGeom prst="rect">
            <a:avLst/>
          </a:prstGeom>
          <a:noFill/>
          <a:ln w="0">
            <a:noFill/>
          </a:ln>
        </p:spPr>
        <p:txBody>
          <a:bodyPr anchor="ctr">
            <a:noAutofit/>
          </a:bodyPr>
          <a:lstStyle/>
          <a:p>
            <a:pPr algn="l">
              <a:defRPr sz="1200" b="1">
                <a:solidFill>
                  <a:srgbClr val="244C5A"/>
                </a:solidFill>
                <a:latin typeface="Bitstream Charter"/>
                <a:ea typeface="Bitstream Charter"/>
                <a:cs typeface="Bitstream Charter"/>
              </a:defRPr>
            </a:pPr>
            <a:r>
              <a:rPr sz="1100" b="1" dirty="0">
                <a:solidFill>
                  <a:srgbClr val="244C5A"/>
                </a:solidFill>
                <a:latin typeface="Bitstream Charter"/>
                <a:ea typeface="Bitstream Charter"/>
                <a:cs typeface="Bitstream Charter"/>
              </a:rPr>
              <a:t>PERFORMANCE</a:t>
            </a:r>
          </a:p>
        </p:txBody>
      </p:sp>
      <p:sp>
        <p:nvSpPr>
          <p:cNvPr id="25" name="Rectangle 24">
            <a:extLst>
              <a:ext uri="{FF2B5EF4-FFF2-40B4-BE49-F238E27FC236}">
                <a16:creationId xmlns:a16="http://schemas.microsoft.com/office/drawing/2014/main" id="{67305CEA-8C1E-48D3-9C4E-50B4C88F7CFC}"/>
              </a:ext>
            </a:extLst>
          </p:cNvPr>
          <p:cNvSpPr>
            <a:spLocks noGrp="1"/>
          </p:cNvSpPr>
          <p:nvPr/>
        </p:nvSpPr>
        <p:spPr>
          <a:xfrm>
            <a:off x="1476375" y="5019675"/>
            <a:ext cx="4286250" cy="266700"/>
          </a:xfrm>
          <a:prstGeom prst="rect">
            <a:avLst/>
          </a:prstGeom>
          <a:noFill/>
          <a:ln w="0">
            <a:noFill/>
          </a:ln>
        </p:spPr>
        <p:txBody>
          <a:bodyPr anchor="ctr">
            <a:normAutofit fontScale="97696" lnSpcReduction="10000"/>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Embodiment and reflection</a:t>
            </a:r>
          </a:p>
        </p:txBody>
      </p:sp>
      <p:sp>
        <p:nvSpPr>
          <p:cNvPr id="26" name="Rounded Rectangle 25">
            <a:extLst>
              <a:ext uri="{FF2B5EF4-FFF2-40B4-BE49-F238E27FC236}">
                <a16:creationId xmlns:a16="http://schemas.microsoft.com/office/drawing/2014/main" id="{CE401921-2D50-46C2-AE69-E8DB0246D449}"/>
              </a:ext>
            </a:extLst>
          </p:cNvPr>
          <p:cNvSpPr>
            <a:spLocks noGrp="1"/>
          </p:cNvSpPr>
          <p:nvPr/>
        </p:nvSpPr>
        <p:spPr>
          <a:xfrm>
            <a:off x="666750" y="5715000"/>
            <a:ext cx="5905500" cy="619125"/>
          </a:xfrm>
          <a:prstGeom prst="roundRect">
            <a:avLst>
              <a:gd name="adj" fmla="val 24615"/>
            </a:avLst>
          </a:prstGeom>
          <a:solidFill>
            <a:srgbClr val="FFFFFF"/>
          </a:solidFill>
          <a:ln w="0">
            <a:noFill/>
          </a:ln>
        </p:spPr>
        <p:txBody>
          <a:bodyPr/>
          <a:lstStyle/>
          <a:p>
            <a:endParaRPr lang="en-US"/>
          </a:p>
        </p:txBody>
      </p:sp>
      <p:sp>
        <p:nvSpPr>
          <p:cNvPr id="27" name="Rectangle 26">
            <a:extLst>
              <a:ext uri="{FF2B5EF4-FFF2-40B4-BE49-F238E27FC236}">
                <a16:creationId xmlns:a16="http://schemas.microsoft.com/office/drawing/2014/main" id="{6F9A8953-35AC-454A-A705-488922F20F66}"/>
              </a:ext>
            </a:extLst>
          </p:cNvPr>
          <p:cNvSpPr>
            <a:spLocks noGrp="1"/>
          </p:cNvSpPr>
          <p:nvPr/>
        </p:nvSpPr>
        <p:spPr>
          <a:xfrm>
            <a:off x="876300" y="5819775"/>
            <a:ext cx="5476875" cy="400050"/>
          </a:xfrm>
          <a:prstGeom prst="rect">
            <a:avLst/>
          </a:prstGeom>
          <a:noFill/>
          <a:ln w="0">
            <a:noFill/>
          </a:ln>
        </p:spPr>
        <p:txBody>
          <a:bodyPr anchor="ctr">
            <a:normAutofit fontScale="99684"/>
          </a:bodyPr>
          <a:lstStyle/>
          <a:p>
            <a:pPr algn="ctr">
              <a:defRPr sz="1200" b="1">
                <a:solidFill>
                  <a:srgbClr val="244C5A"/>
                </a:solidFill>
                <a:latin typeface="Bitstream Charter"/>
                <a:ea typeface="Bitstream Charter"/>
                <a:cs typeface="Bitstream Charter"/>
              </a:defRPr>
            </a:pPr>
            <a:r>
              <a:rPr sz="1200" b="1">
                <a:solidFill>
                  <a:srgbClr val="244C5A"/>
                </a:solidFill>
                <a:latin typeface="Bitstream Charter"/>
                <a:ea typeface="Bitstream Charter"/>
                <a:cs typeface="Bitstream Charter"/>
              </a:rPr>
              <a:t>Autonomous video practice + live ACT workshops + journaling and performance</a:t>
            </a:r>
          </a:p>
        </p:txBody>
      </p:sp>
      <p:sp>
        <p:nvSpPr>
          <p:cNvPr id="28" name="Rectangle 27">
            <a:extLst>
              <a:ext uri="{FF2B5EF4-FFF2-40B4-BE49-F238E27FC236}">
                <a16:creationId xmlns:a16="http://schemas.microsoft.com/office/drawing/2014/main" id="{B11A3A18-E30C-4FE2-993F-09B77C5ECEB0}"/>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04  |  ARISA KUSUMI SULLIVAN</a:t>
            </a:r>
          </a:p>
        </p:txBody>
      </p:sp>
      <p:sp>
        <p:nvSpPr>
          <p:cNvPr id="4" name="Right Brace 3">
            <a:extLst>
              <a:ext uri="{FF2B5EF4-FFF2-40B4-BE49-F238E27FC236}">
                <a16:creationId xmlns:a16="http://schemas.microsoft.com/office/drawing/2014/main" id="{69751D60-A936-5639-81C4-DE1E439D0C22}"/>
              </a:ext>
            </a:extLst>
          </p:cNvPr>
          <p:cNvSpPr/>
          <p:nvPr/>
        </p:nvSpPr>
        <p:spPr>
          <a:xfrm>
            <a:off x="3918857" y="1476375"/>
            <a:ext cx="408214" cy="195262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0" name="TextBox 29">
            <a:extLst>
              <a:ext uri="{FF2B5EF4-FFF2-40B4-BE49-F238E27FC236}">
                <a16:creationId xmlns:a16="http://schemas.microsoft.com/office/drawing/2014/main" id="{0B3B471D-6FEF-DA22-0578-B63B60D7E64B}"/>
              </a:ext>
            </a:extLst>
          </p:cNvPr>
          <p:cNvSpPr txBox="1"/>
          <p:nvPr/>
        </p:nvSpPr>
        <p:spPr>
          <a:xfrm>
            <a:off x="4800600" y="2314575"/>
            <a:ext cx="1771650" cy="381000"/>
          </a:xfrm>
          <a:prstGeom prst="rect">
            <a:avLst/>
          </a:prstGeom>
          <a:noFill/>
        </p:spPr>
        <p:txBody>
          <a:bodyPr wrap="square" rtlCol="0">
            <a:spAutoFit/>
          </a:bodyPr>
          <a:lstStyle/>
          <a:p>
            <a:r>
              <a:rPr lang="en-US" b="1" dirty="0"/>
              <a:t>Mindfulness</a:t>
            </a:r>
          </a:p>
        </p:txBody>
      </p:sp>
      <p:sp>
        <p:nvSpPr>
          <p:cNvPr id="31" name="Right Brace 30">
            <a:extLst>
              <a:ext uri="{FF2B5EF4-FFF2-40B4-BE49-F238E27FC236}">
                <a16:creationId xmlns:a16="http://schemas.microsoft.com/office/drawing/2014/main" id="{DAC30373-0E8D-2AAE-D87F-91D5BECBDED1}"/>
              </a:ext>
            </a:extLst>
          </p:cNvPr>
          <p:cNvSpPr/>
          <p:nvPr/>
        </p:nvSpPr>
        <p:spPr>
          <a:xfrm>
            <a:off x="3976007" y="3848100"/>
            <a:ext cx="293914" cy="50482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3" name="TextBox 32">
            <a:extLst>
              <a:ext uri="{FF2B5EF4-FFF2-40B4-BE49-F238E27FC236}">
                <a16:creationId xmlns:a16="http://schemas.microsoft.com/office/drawing/2014/main" id="{FFFCC482-C100-4031-49E4-3117C8885061}"/>
              </a:ext>
            </a:extLst>
          </p:cNvPr>
          <p:cNvSpPr txBox="1"/>
          <p:nvPr/>
        </p:nvSpPr>
        <p:spPr>
          <a:xfrm>
            <a:off x="4804002" y="3829734"/>
            <a:ext cx="2187348" cy="646331"/>
          </a:xfrm>
          <a:prstGeom prst="rect">
            <a:avLst/>
          </a:prstGeom>
          <a:noFill/>
        </p:spPr>
        <p:txBody>
          <a:bodyPr wrap="square" rtlCol="0">
            <a:spAutoFit/>
          </a:bodyPr>
          <a:lstStyle/>
          <a:p>
            <a:r>
              <a:rPr lang="en-US" b="1" dirty="0"/>
              <a:t>Psychological Training </a:t>
            </a:r>
          </a:p>
        </p:txBody>
      </p:sp>
      <p:sp>
        <p:nvSpPr>
          <p:cNvPr id="35" name="Right Brace 34">
            <a:extLst>
              <a:ext uri="{FF2B5EF4-FFF2-40B4-BE49-F238E27FC236}">
                <a16:creationId xmlns:a16="http://schemas.microsoft.com/office/drawing/2014/main" id="{4380C1D2-0034-2B8F-A4A7-C6F5EE75A82D}"/>
              </a:ext>
            </a:extLst>
          </p:cNvPr>
          <p:cNvSpPr/>
          <p:nvPr/>
        </p:nvSpPr>
        <p:spPr>
          <a:xfrm>
            <a:off x="3976007" y="4733925"/>
            <a:ext cx="351064" cy="476250"/>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6" name="TextBox 35">
            <a:extLst>
              <a:ext uri="{FF2B5EF4-FFF2-40B4-BE49-F238E27FC236}">
                <a16:creationId xmlns:a16="http://schemas.microsoft.com/office/drawing/2014/main" id="{DD49FC97-2DF6-DAE7-585A-B633634D2B8D}"/>
              </a:ext>
            </a:extLst>
          </p:cNvPr>
          <p:cNvSpPr txBox="1"/>
          <p:nvPr/>
        </p:nvSpPr>
        <p:spPr>
          <a:xfrm>
            <a:off x="4860116" y="4861832"/>
            <a:ext cx="1415259" cy="369332"/>
          </a:xfrm>
          <a:prstGeom prst="rect">
            <a:avLst/>
          </a:prstGeom>
          <a:noFill/>
        </p:spPr>
        <p:txBody>
          <a:bodyPr wrap="none" rtlCol="0">
            <a:spAutoFit/>
          </a:bodyPr>
          <a:lstStyle/>
          <a:p>
            <a:r>
              <a:rPr lang="en-US" b="1" dirty="0"/>
              <a:t>Embodiment</a:t>
            </a:r>
          </a:p>
        </p:txBody>
      </p:sp>
    </p:spTree>
    <p:extLst>
      <p:ext uri="{BB962C8B-B14F-4D97-AF65-F5344CB8AC3E}">
        <p14:creationId xmlns:p14="http://schemas.microsoft.com/office/powerpoint/2010/main" val="207419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0"/>
                                        </p:tgtEl>
                                        <p:attrNameLst>
                                          <p:attrName>style.visibility</p:attrName>
                                        </p:attrNameLst>
                                      </p:cBhvr>
                                      <p:to>
                                        <p:strVal val="visible"/>
                                      </p:to>
                                    </p:set>
                                    <p:animEffect transition="in" filter="fade">
                                      <p:cBhvr>
                                        <p:cTn id="15" dur="500"/>
                                        <p:tgtEl>
                                          <p:spTgt spid="30"/>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1"/>
                                        </p:tgtEl>
                                        <p:attrNameLst>
                                          <p:attrName>style.visibility</p:attrName>
                                        </p:attrNameLst>
                                      </p:cBhvr>
                                      <p:to>
                                        <p:strVal val="visible"/>
                                      </p:to>
                                    </p:set>
                                    <p:animEffect transition="in" filter="fade">
                                      <p:cBhvr>
                                        <p:cTn id="20" dur="1000"/>
                                        <p:tgtEl>
                                          <p:spTgt spid="31"/>
                                        </p:tgtEl>
                                      </p:cBhvr>
                                    </p:animEffect>
                                    <p:anim calcmode="lin" valueType="num">
                                      <p:cBhvr>
                                        <p:cTn id="21" dur="1000" fill="hold"/>
                                        <p:tgtEl>
                                          <p:spTgt spid="31"/>
                                        </p:tgtEl>
                                        <p:attrNameLst>
                                          <p:attrName>ppt_x</p:attrName>
                                        </p:attrNameLst>
                                      </p:cBhvr>
                                      <p:tavLst>
                                        <p:tav tm="0">
                                          <p:val>
                                            <p:strVal val="#ppt_x"/>
                                          </p:val>
                                        </p:tav>
                                        <p:tav tm="100000">
                                          <p:val>
                                            <p:strVal val="#ppt_x"/>
                                          </p:val>
                                        </p:tav>
                                      </p:tavLst>
                                    </p:anim>
                                    <p:anim calcmode="lin" valueType="num">
                                      <p:cBhvr>
                                        <p:cTn id="22"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3"/>
                                        </p:tgtEl>
                                        <p:attrNameLst>
                                          <p:attrName>style.visibility</p:attrName>
                                        </p:attrNameLst>
                                      </p:cBhvr>
                                      <p:to>
                                        <p:strVal val="visible"/>
                                      </p:to>
                                    </p:set>
                                    <p:anim calcmode="lin" valueType="num">
                                      <p:cBhvr additive="base">
                                        <p:cTn id="27" dur="500" fill="hold"/>
                                        <p:tgtEl>
                                          <p:spTgt spid="33"/>
                                        </p:tgtEl>
                                        <p:attrNameLst>
                                          <p:attrName>ppt_x</p:attrName>
                                        </p:attrNameLst>
                                      </p:cBhvr>
                                      <p:tavLst>
                                        <p:tav tm="0">
                                          <p:val>
                                            <p:strVal val="#ppt_x"/>
                                          </p:val>
                                        </p:tav>
                                        <p:tav tm="100000">
                                          <p:val>
                                            <p:strVal val="#ppt_x"/>
                                          </p:val>
                                        </p:tav>
                                      </p:tavLst>
                                    </p:anim>
                                    <p:anim calcmode="lin" valueType="num">
                                      <p:cBhvr additive="base">
                                        <p:cTn id="28"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fade">
                                      <p:cBhvr>
                                        <p:cTn id="33" dur="1000"/>
                                        <p:tgtEl>
                                          <p:spTgt spid="35"/>
                                        </p:tgtEl>
                                      </p:cBhvr>
                                    </p:animEffect>
                                    <p:anim calcmode="lin" valueType="num">
                                      <p:cBhvr>
                                        <p:cTn id="34" dur="1000" fill="hold"/>
                                        <p:tgtEl>
                                          <p:spTgt spid="35"/>
                                        </p:tgtEl>
                                        <p:attrNameLst>
                                          <p:attrName>ppt_x</p:attrName>
                                        </p:attrNameLst>
                                      </p:cBhvr>
                                      <p:tavLst>
                                        <p:tav tm="0">
                                          <p:val>
                                            <p:strVal val="#ppt_x"/>
                                          </p:val>
                                        </p:tav>
                                        <p:tav tm="100000">
                                          <p:val>
                                            <p:strVal val="#ppt_x"/>
                                          </p:val>
                                        </p:tav>
                                      </p:tavLst>
                                    </p:anim>
                                    <p:anim calcmode="lin" valueType="num">
                                      <p:cBhvr>
                                        <p:cTn id="35"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36"/>
                                        </p:tgtEl>
                                        <p:attrNameLst>
                                          <p:attrName>style.visibility</p:attrName>
                                        </p:attrNameLst>
                                      </p:cBhvr>
                                      <p:to>
                                        <p:strVal val="visible"/>
                                      </p:to>
                                    </p:set>
                                    <p:anim calcmode="lin" valueType="num">
                                      <p:cBhvr additive="base">
                                        <p:cTn id="40" dur="500" fill="hold"/>
                                        <p:tgtEl>
                                          <p:spTgt spid="36"/>
                                        </p:tgtEl>
                                        <p:attrNameLst>
                                          <p:attrName>ppt_x</p:attrName>
                                        </p:attrNameLst>
                                      </p:cBhvr>
                                      <p:tavLst>
                                        <p:tav tm="0">
                                          <p:val>
                                            <p:strVal val="#ppt_x"/>
                                          </p:val>
                                        </p:tav>
                                        <p:tav tm="100000">
                                          <p:val>
                                            <p:strVal val="#ppt_x"/>
                                          </p:val>
                                        </p:tav>
                                      </p:tavLst>
                                    </p:anim>
                                    <p:anim calcmode="lin" valueType="num">
                                      <p:cBhvr additive="base">
                                        <p:cTn id="41"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0" grpId="0"/>
      <p:bldP spid="31" grpId="0" animBg="1"/>
      <p:bldP spid="33" grpId="0"/>
      <p:bldP spid="35" grpId="0" animBg="1"/>
      <p:bldP spid="3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50657973-752F-E1E8-8D89-770CD2B4C566}"/>
              </a:ext>
            </a:extLst>
          </p:cNvPr>
          <p:cNvSpPr>
            <a:spLocks noGrp="1"/>
          </p:cNvSpPr>
          <p:nvPr/>
        </p:nvSpPr>
        <p:spPr>
          <a:xfrm>
            <a:off x="609600" y="1504950"/>
            <a:ext cx="6000750" cy="904875"/>
          </a:xfrm>
          <a:prstGeom prst="roundRect">
            <a:avLst>
              <a:gd name="adj" fmla="val 16842"/>
            </a:avLst>
          </a:prstGeom>
          <a:solidFill>
            <a:srgbClr val="F9E6C7"/>
          </a:solidFill>
          <a:ln w="0">
            <a:noFill/>
          </a:ln>
        </p:spPr>
        <p:txBody>
          <a:bodyPr/>
          <a:lstStyle/>
          <a:p>
            <a:endParaRPr lang="en-US" dirty="0"/>
          </a:p>
        </p:txBody>
      </p:sp>
      <p:sp>
        <p:nvSpPr>
          <p:cNvPr id="25" name="Rectangle 24">
            <a:extLst>
              <a:ext uri="{FF2B5EF4-FFF2-40B4-BE49-F238E27FC236}">
                <a16:creationId xmlns:a16="http://schemas.microsoft.com/office/drawing/2014/main" id="{C4A5107C-0BDE-4853-AD86-6D1AA823C7BA}"/>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RESEARCH DESIGN</a:t>
            </a:r>
          </a:p>
        </p:txBody>
      </p:sp>
      <p:sp>
        <p:nvSpPr>
          <p:cNvPr id="2" name="Rectangle 1">
            <a:extLst>
              <a:ext uri="{FF2B5EF4-FFF2-40B4-BE49-F238E27FC236}">
                <a16:creationId xmlns:a16="http://schemas.microsoft.com/office/drawing/2014/main" id="{1106D8B8-E107-4EBC-B71A-1A38DE6A3116}"/>
              </a:ext>
            </a:extLst>
          </p:cNvPr>
          <p:cNvSpPr>
            <a:spLocks noGrp="1"/>
          </p:cNvSpPr>
          <p:nvPr/>
        </p:nvSpPr>
        <p:spPr>
          <a:xfrm>
            <a:off x="609600" y="514350"/>
            <a:ext cx="10953750" cy="609600"/>
          </a:xfrm>
          <a:prstGeom prst="rect">
            <a:avLst/>
          </a:prstGeom>
          <a:noFill/>
          <a:ln w="0">
            <a:noFill/>
          </a:ln>
        </p:spPr>
        <p:txBody>
          <a:bodyPr anchor="ctr">
            <a:normAutofit/>
          </a:bodyPr>
          <a:lstStyle/>
          <a:p>
            <a:pPr algn="l">
              <a:defRPr sz="2700" b="1">
                <a:solidFill>
                  <a:srgbClr val="24323A"/>
                </a:solidFill>
                <a:latin typeface="Bitstream Charter"/>
                <a:ea typeface="Bitstream Charter"/>
                <a:cs typeface="Bitstream Charter"/>
              </a:defRPr>
            </a:pPr>
            <a:r>
              <a:rPr sz="2700" b="1">
                <a:solidFill>
                  <a:srgbClr val="24323A"/>
                </a:solidFill>
                <a:latin typeface="Bitstream Charter"/>
                <a:ea typeface="Bitstream Charter"/>
                <a:cs typeface="Bitstream Charter"/>
              </a:rPr>
              <a:t>A small-scale embedded mixed-methods study</a:t>
            </a:r>
          </a:p>
        </p:txBody>
      </p:sp>
      <p:sp>
        <p:nvSpPr>
          <p:cNvPr id="3" name="Rounded Rectangle 2">
            <a:extLst>
              <a:ext uri="{FF2B5EF4-FFF2-40B4-BE49-F238E27FC236}">
                <a16:creationId xmlns:a16="http://schemas.microsoft.com/office/drawing/2014/main" id="{A1FF2B8A-4F75-46C3-99A8-CD44EB2A1AC7}"/>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sp>
        <p:nvSpPr>
          <p:cNvPr id="5" name="Rectangle 4">
            <a:extLst>
              <a:ext uri="{FF2B5EF4-FFF2-40B4-BE49-F238E27FC236}">
                <a16:creationId xmlns:a16="http://schemas.microsoft.com/office/drawing/2014/main" id="{8F97F39E-A605-44FB-B1F5-05004E9D936B}"/>
              </a:ext>
            </a:extLst>
          </p:cNvPr>
          <p:cNvSpPr>
            <a:spLocks noGrp="1"/>
          </p:cNvSpPr>
          <p:nvPr/>
        </p:nvSpPr>
        <p:spPr>
          <a:xfrm>
            <a:off x="7000875" y="1285875"/>
            <a:ext cx="809625" cy="5572125"/>
          </a:xfrm>
          <a:prstGeom prst="rect">
            <a:avLst/>
          </a:prstGeom>
          <a:solidFill>
            <a:srgbClr val="FFFFFF"/>
          </a:solidFill>
          <a:ln w="0">
            <a:noFill/>
          </a:ln>
        </p:spPr>
        <p:txBody>
          <a:bodyPr/>
          <a:lstStyle/>
          <a:p>
            <a:endParaRPr lang="en-US"/>
          </a:p>
        </p:txBody>
      </p:sp>
      <p:sp>
        <p:nvSpPr>
          <p:cNvPr id="7" name="Rounded Rectangle 6">
            <a:extLst>
              <a:ext uri="{FF2B5EF4-FFF2-40B4-BE49-F238E27FC236}">
                <a16:creationId xmlns:a16="http://schemas.microsoft.com/office/drawing/2014/main" id="{5E623420-9C66-4960-8476-9010F0FB6E56}"/>
              </a:ext>
            </a:extLst>
          </p:cNvPr>
          <p:cNvSpPr>
            <a:spLocks noGrp="1"/>
          </p:cNvSpPr>
          <p:nvPr/>
        </p:nvSpPr>
        <p:spPr>
          <a:xfrm>
            <a:off x="781050" y="1666875"/>
            <a:ext cx="76200" cy="523875"/>
          </a:xfrm>
          <a:prstGeom prst="roundRect">
            <a:avLst>
              <a:gd name="adj" fmla="val 50000"/>
            </a:avLst>
          </a:prstGeom>
          <a:solidFill>
            <a:srgbClr val="F6C85F"/>
          </a:solidFill>
          <a:ln w="0">
            <a:noFill/>
          </a:ln>
        </p:spPr>
        <p:txBody>
          <a:bodyPr/>
          <a:lstStyle/>
          <a:p>
            <a:endParaRPr lang="en-US"/>
          </a:p>
        </p:txBody>
      </p:sp>
      <p:sp>
        <p:nvSpPr>
          <p:cNvPr id="8" name="Rectangle 7">
            <a:extLst>
              <a:ext uri="{FF2B5EF4-FFF2-40B4-BE49-F238E27FC236}">
                <a16:creationId xmlns:a16="http://schemas.microsoft.com/office/drawing/2014/main" id="{E8AC1972-4E60-45E4-BF61-75AD7FC5B36C}"/>
              </a:ext>
            </a:extLst>
          </p:cNvPr>
          <p:cNvSpPr>
            <a:spLocks noGrp="1"/>
          </p:cNvSpPr>
          <p:nvPr/>
        </p:nvSpPr>
        <p:spPr>
          <a:xfrm>
            <a:off x="1028700" y="1666875"/>
            <a:ext cx="5410200" cy="342900"/>
          </a:xfrm>
          <a:prstGeom prst="rect">
            <a:avLst/>
          </a:prstGeom>
          <a:noFill/>
          <a:ln w="0">
            <a:noFill/>
          </a:ln>
        </p:spPr>
        <p:txBody>
          <a:bodyPr anchor="ctr">
            <a:normAutofit/>
          </a:bodyPr>
          <a:lstStyle/>
          <a:p>
            <a:pPr>
              <a:defRPr sz="1650" b="1">
                <a:solidFill>
                  <a:srgbClr val="24323A"/>
                </a:solidFill>
                <a:latin typeface="Bitstream Charter"/>
                <a:ea typeface="Bitstream Charter"/>
                <a:cs typeface="Bitstream Charter"/>
              </a:defRPr>
            </a:pPr>
            <a:r>
              <a:rPr sz="1650" b="1" dirty="0">
                <a:solidFill>
                  <a:srgbClr val="24323A"/>
                </a:solidFill>
                <a:latin typeface="Bitstream Charter"/>
                <a:ea typeface="Bitstream Charter"/>
                <a:cs typeface="Bitstream Charter"/>
              </a:rPr>
              <a:t>PRAGMATISM</a:t>
            </a:r>
            <a:r>
              <a:rPr lang="en-US" sz="1650" b="1" dirty="0">
                <a:solidFill>
                  <a:srgbClr val="24323A"/>
                </a:solidFill>
                <a:latin typeface="Bitstream Charter"/>
                <a:ea typeface="Bitstream Charter"/>
                <a:cs typeface="Bitstream Charter"/>
              </a:rPr>
              <a:t> </a:t>
            </a:r>
            <a:r>
              <a:rPr lang="en-US" sz="800" b="1" dirty="0">
                <a:solidFill>
                  <a:srgbClr val="24323A"/>
                </a:solidFill>
                <a:latin typeface="Bitstream Charter"/>
                <a:ea typeface="Bitstream Charter"/>
                <a:cs typeface="Bitstream Charter"/>
              </a:rPr>
              <a:t>(</a:t>
            </a:r>
            <a:r>
              <a:rPr lang="en-US" sz="800" dirty="0"/>
              <a:t>Creswell and Plano Clark, 2018)</a:t>
            </a:r>
            <a:endParaRPr sz="800" b="1" dirty="0">
              <a:solidFill>
                <a:srgbClr val="24323A"/>
              </a:solidFill>
              <a:latin typeface="Bitstream Charter"/>
              <a:ea typeface="Bitstream Charter"/>
              <a:cs typeface="Bitstream Charter"/>
            </a:endParaRPr>
          </a:p>
        </p:txBody>
      </p:sp>
      <p:sp>
        <p:nvSpPr>
          <p:cNvPr id="9" name="Rectangle 8">
            <a:extLst>
              <a:ext uri="{FF2B5EF4-FFF2-40B4-BE49-F238E27FC236}">
                <a16:creationId xmlns:a16="http://schemas.microsoft.com/office/drawing/2014/main" id="{6734772A-AA6C-43C9-9EED-9CD6725C41CB}"/>
              </a:ext>
            </a:extLst>
          </p:cNvPr>
          <p:cNvSpPr>
            <a:spLocks noGrp="1"/>
          </p:cNvSpPr>
          <p:nvPr/>
        </p:nvSpPr>
        <p:spPr>
          <a:xfrm>
            <a:off x="1028700" y="2047875"/>
            <a:ext cx="5410200" cy="161925"/>
          </a:xfrm>
          <a:prstGeom prst="rect">
            <a:avLst/>
          </a:prstGeom>
          <a:noFill/>
          <a:ln w="0">
            <a:noFill/>
          </a:ln>
        </p:spPr>
        <p:txBody>
          <a:bodyPr anchor="ctr">
            <a:noAutofit/>
          </a:bodyPr>
          <a:lstStyle/>
          <a:p>
            <a:pPr algn="l">
              <a:defRPr sz="1275" b="0">
                <a:solidFill>
                  <a:srgbClr val="24323A"/>
                </a:solidFill>
                <a:latin typeface="Bitstream Charter"/>
                <a:ea typeface="Bitstream Charter"/>
                <a:cs typeface="Bitstream Charter"/>
              </a:defRPr>
            </a:pPr>
            <a:r>
              <a:rPr lang="en-US" sz="1000" b="0" dirty="0">
                <a:solidFill>
                  <a:srgbClr val="24323A"/>
                </a:solidFill>
                <a:latin typeface="Bitstream Charter"/>
                <a:ea typeface="Bitstream Charter"/>
                <a:cs typeface="Bitstream Charter"/>
              </a:rPr>
              <a:t>How </a:t>
            </a:r>
            <a:r>
              <a:rPr lang="en-US" sz="1000" dirty="0">
                <a:solidFill>
                  <a:srgbClr val="24323A"/>
                </a:solidFill>
                <a:latin typeface="Bitstream Charter"/>
                <a:ea typeface="Bitstream Charter"/>
                <a:cs typeface="Bitstream Charter"/>
              </a:rPr>
              <a:t>a</a:t>
            </a:r>
            <a:r>
              <a:rPr sz="1000" b="0" dirty="0">
                <a:solidFill>
                  <a:srgbClr val="24323A"/>
                </a:solidFill>
                <a:latin typeface="Bitstream Charter"/>
                <a:ea typeface="Bitstream Charter"/>
                <a:cs typeface="Bitstream Charter"/>
              </a:rPr>
              <a:t> potentially useful work-based tool</a:t>
            </a:r>
            <a:r>
              <a:rPr lang="en-US" sz="1000" b="0" dirty="0">
                <a:solidFill>
                  <a:srgbClr val="24323A"/>
                </a:solidFill>
                <a:latin typeface="Bitstream Charter"/>
                <a:ea typeface="Bitstream Charter"/>
                <a:cs typeface="Bitstream Charter"/>
              </a:rPr>
              <a:t> influences user’s relationship with MPA</a:t>
            </a:r>
            <a:endParaRPr sz="1000" b="0" dirty="0">
              <a:solidFill>
                <a:srgbClr val="24323A"/>
              </a:solidFill>
              <a:latin typeface="Bitstream Charter"/>
              <a:ea typeface="Bitstream Charter"/>
              <a:cs typeface="Bitstream Charter"/>
            </a:endParaRPr>
          </a:p>
        </p:txBody>
      </p:sp>
      <p:sp>
        <p:nvSpPr>
          <p:cNvPr id="10" name="Rounded Rectangle 9">
            <a:extLst>
              <a:ext uri="{FF2B5EF4-FFF2-40B4-BE49-F238E27FC236}">
                <a16:creationId xmlns:a16="http://schemas.microsoft.com/office/drawing/2014/main" id="{A1CCB4A4-7365-414E-B4CB-4B78D8C6CD77}"/>
              </a:ext>
            </a:extLst>
          </p:cNvPr>
          <p:cNvSpPr>
            <a:spLocks noGrp="1"/>
          </p:cNvSpPr>
          <p:nvPr/>
        </p:nvSpPr>
        <p:spPr>
          <a:xfrm>
            <a:off x="609600" y="2571750"/>
            <a:ext cx="6000750" cy="904875"/>
          </a:xfrm>
          <a:prstGeom prst="roundRect">
            <a:avLst>
              <a:gd name="adj" fmla="val 16842"/>
            </a:avLst>
          </a:prstGeom>
          <a:solidFill>
            <a:srgbClr val="BFE7E2"/>
          </a:solidFill>
          <a:ln w="0">
            <a:noFill/>
          </a:ln>
        </p:spPr>
        <p:txBody>
          <a:bodyPr/>
          <a:lstStyle/>
          <a:p>
            <a:endParaRPr lang="en-US" dirty="0"/>
          </a:p>
        </p:txBody>
      </p:sp>
      <p:sp>
        <p:nvSpPr>
          <p:cNvPr id="11" name="Rounded Rectangle 10">
            <a:extLst>
              <a:ext uri="{FF2B5EF4-FFF2-40B4-BE49-F238E27FC236}">
                <a16:creationId xmlns:a16="http://schemas.microsoft.com/office/drawing/2014/main" id="{109CBA16-0FAD-4F85-993A-6B8CAB595DF8}"/>
              </a:ext>
            </a:extLst>
          </p:cNvPr>
          <p:cNvSpPr>
            <a:spLocks noGrp="1"/>
          </p:cNvSpPr>
          <p:nvPr/>
        </p:nvSpPr>
        <p:spPr>
          <a:xfrm>
            <a:off x="781050" y="2762250"/>
            <a:ext cx="76200" cy="523875"/>
          </a:xfrm>
          <a:prstGeom prst="roundRect">
            <a:avLst>
              <a:gd name="adj" fmla="val 50000"/>
            </a:avLst>
          </a:prstGeom>
          <a:solidFill>
            <a:srgbClr val="42A7A1"/>
          </a:solidFill>
          <a:ln w="0">
            <a:noFill/>
          </a:ln>
        </p:spPr>
        <p:txBody>
          <a:bodyPr/>
          <a:lstStyle/>
          <a:p>
            <a:endParaRPr lang="en-US"/>
          </a:p>
        </p:txBody>
      </p:sp>
      <p:sp>
        <p:nvSpPr>
          <p:cNvPr id="12" name="Rectangle 11">
            <a:extLst>
              <a:ext uri="{FF2B5EF4-FFF2-40B4-BE49-F238E27FC236}">
                <a16:creationId xmlns:a16="http://schemas.microsoft.com/office/drawing/2014/main" id="{E11141BA-2F13-42F1-A94F-7D9F8120D778}"/>
              </a:ext>
            </a:extLst>
          </p:cNvPr>
          <p:cNvSpPr>
            <a:spLocks noGrp="1"/>
          </p:cNvSpPr>
          <p:nvPr/>
        </p:nvSpPr>
        <p:spPr>
          <a:xfrm>
            <a:off x="1028700" y="2762250"/>
            <a:ext cx="5410200" cy="342900"/>
          </a:xfrm>
          <a:prstGeom prst="rect">
            <a:avLst/>
          </a:prstGeom>
          <a:noFill/>
          <a:ln w="0">
            <a:noFill/>
          </a:ln>
        </p:spPr>
        <p:txBody>
          <a:bodyPr anchor="ctr">
            <a:normAutofit/>
          </a:bodyPr>
          <a:lstStyle/>
          <a:p>
            <a:pPr>
              <a:defRPr sz="1650" b="1">
                <a:solidFill>
                  <a:srgbClr val="24323A"/>
                </a:solidFill>
                <a:latin typeface="Bitstream Charter"/>
                <a:ea typeface="Bitstream Charter"/>
                <a:cs typeface="Bitstream Charter"/>
              </a:defRPr>
            </a:pPr>
            <a:r>
              <a:rPr sz="1650" b="1" dirty="0">
                <a:solidFill>
                  <a:srgbClr val="24323A"/>
                </a:solidFill>
                <a:latin typeface="Bitstream Charter"/>
                <a:ea typeface="Bitstream Charter"/>
                <a:cs typeface="Bitstream Charter"/>
              </a:rPr>
              <a:t>INTERPRETIVISM</a:t>
            </a:r>
            <a:r>
              <a:rPr lang="en-US" sz="1650" b="1" dirty="0">
                <a:solidFill>
                  <a:srgbClr val="24323A"/>
                </a:solidFill>
                <a:latin typeface="Bitstream Charter"/>
                <a:ea typeface="Bitstream Charter"/>
                <a:cs typeface="Bitstream Charter"/>
              </a:rPr>
              <a:t> </a:t>
            </a:r>
            <a:r>
              <a:rPr lang="en-US" sz="800" b="1" dirty="0">
                <a:solidFill>
                  <a:srgbClr val="24323A"/>
                </a:solidFill>
                <a:latin typeface="Bitstream Charter"/>
                <a:ea typeface="Bitstream Charter"/>
                <a:cs typeface="Bitstream Charter"/>
              </a:rPr>
              <a:t>(</a:t>
            </a:r>
            <a:r>
              <a:rPr lang="en-US" sz="800" dirty="0"/>
              <a:t>Crotty, 1998)</a:t>
            </a:r>
            <a:endParaRPr sz="800" b="1" dirty="0">
              <a:solidFill>
                <a:srgbClr val="24323A"/>
              </a:solidFill>
              <a:latin typeface="Bitstream Charter"/>
              <a:ea typeface="Bitstream Charter"/>
              <a:cs typeface="Bitstream Charter"/>
            </a:endParaRPr>
          </a:p>
        </p:txBody>
      </p:sp>
      <p:sp>
        <p:nvSpPr>
          <p:cNvPr id="13" name="Rectangle 12">
            <a:extLst>
              <a:ext uri="{FF2B5EF4-FFF2-40B4-BE49-F238E27FC236}">
                <a16:creationId xmlns:a16="http://schemas.microsoft.com/office/drawing/2014/main" id="{59848B33-EFAF-433F-96DF-EF00CD9BD67C}"/>
              </a:ext>
            </a:extLst>
          </p:cNvPr>
          <p:cNvSpPr>
            <a:spLocks noGrp="1"/>
          </p:cNvSpPr>
          <p:nvPr/>
        </p:nvSpPr>
        <p:spPr>
          <a:xfrm>
            <a:off x="1028700" y="3143250"/>
            <a:ext cx="5410200" cy="161925"/>
          </a:xfrm>
          <a:prstGeom prst="rect">
            <a:avLst/>
          </a:prstGeom>
          <a:noFill/>
          <a:ln w="0">
            <a:noFill/>
          </a:ln>
        </p:spPr>
        <p:txBody>
          <a:bodyPr anchor="ctr">
            <a:noAutofit/>
          </a:bodyPr>
          <a:lstStyle/>
          <a:p>
            <a:pPr algn="l">
              <a:defRPr sz="1275" b="0">
                <a:solidFill>
                  <a:srgbClr val="24323A"/>
                </a:solidFill>
                <a:latin typeface="Bitstream Charter"/>
                <a:ea typeface="Bitstream Charter"/>
                <a:cs typeface="Bitstream Charter"/>
              </a:defRPr>
            </a:pPr>
            <a:r>
              <a:rPr lang="en-US" sz="1000" b="0" dirty="0">
                <a:solidFill>
                  <a:srgbClr val="24323A"/>
                </a:solidFill>
                <a:latin typeface="Bitstream Charter"/>
                <a:ea typeface="Bitstream Charter"/>
                <a:cs typeface="Bitstream Charter"/>
              </a:rPr>
              <a:t>Understand </a:t>
            </a:r>
            <a:r>
              <a:rPr lang="en-US" sz="1000" dirty="0">
                <a:solidFill>
                  <a:srgbClr val="24323A"/>
                </a:solidFill>
                <a:latin typeface="Bitstream Charter"/>
                <a:ea typeface="Bitstream Charter"/>
                <a:cs typeface="Bitstream Charter"/>
              </a:rPr>
              <a:t>p</a:t>
            </a:r>
            <a:r>
              <a:rPr sz="1000" b="0" dirty="0">
                <a:solidFill>
                  <a:srgbClr val="24323A"/>
                </a:solidFill>
                <a:latin typeface="Bitstream Charter"/>
                <a:ea typeface="Bitstream Charter"/>
                <a:cs typeface="Bitstream Charter"/>
              </a:rPr>
              <a:t>articipants’ lived meanings</a:t>
            </a:r>
            <a:r>
              <a:rPr lang="en-US" sz="1000" b="0" dirty="0">
                <a:solidFill>
                  <a:srgbClr val="24323A"/>
                </a:solidFill>
                <a:latin typeface="Bitstream Charter"/>
                <a:ea typeface="Bitstream Charter"/>
                <a:cs typeface="Bitstream Charter"/>
              </a:rPr>
              <a:t> while also acknowledging researcher’s pre-existing biases.</a:t>
            </a:r>
            <a:endParaRPr sz="1000" b="0" dirty="0">
              <a:solidFill>
                <a:srgbClr val="24323A"/>
              </a:solidFill>
              <a:latin typeface="Bitstream Charter"/>
              <a:ea typeface="Bitstream Charter"/>
              <a:cs typeface="Bitstream Charter"/>
            </a:endParaRPr>
          </a:p>
        </p:txBody>
      </p:sp>
      <p:sp>
        <p:nvSpPr>
          <p:cNvPr id="14" name="Rounded Rectangle 13">
            <a:extLst>
              <a:ext uri="{FF2B5EF4-FFF2-40B4-BE49-F238E27FC236}">
                <a16:creationId xmlns:a16="http://schemas.microsoft.com/office/drawing/2014/main" id="{0842CA1A-7329-4651-B54F-C675E3806C6A}"/>
              </a:ext>
            </a:extLst>
          </p:cNvPr>
          <p:cNvSpPr>
            <a:spLocks noGrp="1"/>
          </p:cNvSpPr>
          <p:nvPr/>
        </p:nvSpPr>
        <p:spPr>
          <a:xfrm>
            <a:off x="609600" y="3667125"/>
            <a:ext cx="6000750" cy="904875"/>
          </a:xfrm>
          <a:prstGeom prst="roundRect">
            <a:avLst>
              <a:gd name="adj" fmla="val 16842"/>
            </a:avLst>
          </a:prstGeom>
          <a:solidFill>
            <a:srgbClr val="FFD8C7"/>
          </a:solidFill>
          <a:ln w="0">
            <a:noFill/>
          </a:ln>
        </p:spPr>
        <p:txBody>
          <a:bodyPr/>
          <a:lstStyle/>
          <a:p>
            <a:endParaRPr lang="en-US" dirty="0"/>
          </a:p>
        </p:txBody>
      </p:sp>
      <p:sp>
        <p:nvSpPr>
          <p:cNvPr id="15" name="Rounded Rectangle 14">
            <a:extLst>
              <a:ext uri="{FF2B5EF4-FFF2-40B4-BE49-F238E27FC236}">
                <a16:creationId xmlns:a16="http://schemas.microsoft.com/office/drawing/2014/main" id="{A9AFEEA1-C5DD-477A-847C-C7FE0075A922}"/>
              </a:ext>
            </a:extLst>
          </p:cNvPr>
          <p:cNvSpPr>
            <a:spLocks noGrp="1"/>
          </p:cNvSpPr>
          <p:nvPr/>
        </p:nvSpPr>
        <p:spPr>
          <a:xfrm>
            <a:off x="781050" y="3857625"/>
            <a:ext cx="76200" cy="523875"/>
          </a:xfrm>
          <a:prstGeom prst="roundRect">
            <a:avLst>
              <a:gd name="adj" fmla="val 50000"/>
            </a:avLst>
          </a:prstGeom>
          <a:solidFill>
            <a:srgbClr val="F47F6B"/>
          </a:solidFill>
          <a:ln w="0">
            <a:noFill/>
          </a:ln>
        </p:spPr>
        <p:txBody>
          <a:bodyPr/>
          <a:lstStyle/>
          <a:p>
            <a:endParaRPr lang="en-US"/>
          </a:p>
        </p:txBody>
      </p:sp>
      <p:sp>
        <p:nvSpPr>
          <p:cNvPr id="16" name="Rectangle 15">
            <a:extLst>
              <a:ext uri="{FF2B5EF4-FFF2-40B4-BE49-F238E27FC236}">
                <a16:creationId xmlns:a16="http://schemas.microsoft.com/office/drawing/2014/main" id="{D52E298E-57F3-4735-B2AC-33D192D04FBC}"/>
              </a:ext>
            </a:extLst>
          </p:cNvPr>
          <p:cNvSpPr>
            <a:spLocks noGrp="1"/>
          </p:cNvSpPr>
          <p:nvPr/>
        </p:nvSpPr>
        <p:spPr>
          <a:xfrm>
            <a:off x="1028700" y="3857625"/>
            <a:ext cx="5410200" cy="342900"/>
          </a:xfrm>
          <a:prstGeom prst="rect">
            <a:avLst/>
          </a:prstGeom>
          <a:noFill/>
          <a:ln w="0">
            <a:noFill/>
          </a:ln>
        </p:spPr>
        <p:txBody>
          <a:bodyPr anchor="ctr">
            <a:normAutofit/>
          </a:bodyPr>
          <a:lstStyle/>
          <a:p>
            <a:pPr>
              <a:defRPr sz="1650" b="1">
                <a:solidFill>
                  <a:srgbClr val="24323A"/>
                </a:solidFill>
                <a:latin typeface="Bitstream Charter"/>
                <a:ea typeface="Bitstream Charter"/>
                <a:cs typeface="Bitstream Charter"/>
              </a:defRPr>
            </a:pPr>
            <a:r>
              <a:rPr sz="1650" b="1" dirty="0">
                <a:solidFill>
                  <a:srgbClr val="24323A"/>
                </a:solidFill>
                <a:latin typeface="Bitstream Charter"/>
                <a:ea typeface="Bitstream Charter"/>
                <a:cs typeface="Bitstream Charter"/>
              </a:rPr>
              <a:t>PRACTICE AS RESEARCH</a:t>
            </a:r>
            <a:r>
              <a:rPr lang="en-US" sz="1650" b="1" dirty="0">
                <a:solidFill>
                  <a:srgbClr val="24323A"/>
                </a:solidFill>
                <a:latin typeface="Bitstream Charter"/>
                <a:ea typeface="Bitstream Charter"/>
                <a:cs typeface="Bitstream Charter"/>
              </a:rPr>
              <a:t> </a:t>
            </a:r>
            <a:r>
              <a:rPr lang="en-US" sz="900" b="1" dirty="0">
                <a:solidFill>
                  <a:srgbClr val="24323A"/>
                </a:solidFill>
                <a:latin typeface="Bitstream Charter"/>
                <a:ea typeface="Bitstream Charter"/>
                <a:cs typeface="Bitstream Charter"/>
              </a:rPr>
              <a:t>(</a:t>
            </a:r>
            <a:r>
              <a:rPr lang="en-US" sz="900" dirty="0"/>
              <a:t>Nelson, 2013)</a:t>
            </a:r>
            <a:endParaRPr sz="1650" b="1" dirty="0">
              <a:solidFill>
                <a:srgbClr val="24323A"/>
              </a:solidFill>
              <a:latin typeface="Bitstream Charter"/>
              <a:ea typeface="Bitstream Charter"/>
              <a:cs typeface="Bitstream Charter"/>
            </a:endParaRPr>
          </a:p>
        </p:txBody>
      </p:sp>
      <p:sp>
        <p:nvSpPr>
          <p:cNvPr id="17" name="Rectangle 16">
            <a:extLst>
              <a:ext uri="{FF2B5EF4-FFF2-40B4-BE49-F238E27FC236}">
                <a16:creationId xmlns:a16="http://schemas.microsoft.com/office/drawing/2014/main" id="{40233138-0832-4741-8415-49E4CC03519B}"/>
              </a:ext>
            </a:extLst>
          </p:cNvPr>
          <p:cNvSpPr>
            <a:spLocks noGrp="1"/>
          </p:cNvSpPr>
          <p:nvPr/>
        </p:nvSpPr>
        <p:spPr>
          <a:xfrm>
            <a:off x="1028700" y="4238625"/>
            <a:ext cx="5410200" cy="161925"/>
          </a:xfrm>
          <a:prstGeom prst="rect">
            <a:avLst/>
          </a:prstGeom>
          <a:noFill/>
          <a:ln w="0">
            <a:noFill/>
          </a:ln>
        </p:spPr>
        <p:txBody>
          <a:bodyPr anchor="ctr">
            <a:noAutofit/>
          </a:bodyPr>
          <a:lstStyle/>
          <a:p>
            <a:pPr algn="l">
              <a:defRPr sz="1275" b="0">
                <a:solidFill>
                  <a:srgbClr val="24323A"/>
                </a:solidFill>
                <a:latin typeface="Bitstream Charter"/>
                <a:ea typeface="Bitstream Charter"/>
                <a:cs typeface="Bitstream Charter"/>
              </a:defRPr>
            </a:pPr>
            <a:r>
              <a:rPr sz="1000" b="0" dirty="0">
                <a:solidFill>
                  <a:srgbClr val="24323A"/>
                </a:solidFill>
                <a:latin typeface="Bitstream Charter"/>
                <a:ea typeface="Bitstream Charter"/>
                <a:cs typeface="Bitstream Charter"/>
              </a:rPr>
              <a:t>Theory, embodied practice and reflection</a:t>
            </a:r>
            <a:r>
              <a:rPr lang="en-US" sz="1000" b="0" dirty="0">
                <a:solidFill>
                  <a:srgbClr val="24323A"/>
                </a:solidFill>
                <a:latin typeface="Bitstream Charter"/>
                <a:ea typeface="Bitstream Charter"/>
                <a:cs typeface="Bitstream Charter"/>
              </a:rPr>
              <a:t> to contribute to the field </a:t>
            </a:r>
            <a:endParaRPr sz="1000" b="0" dirty="0">
              <a:solidFill>
                <a:srgbClr val="24323A"/>
              </a:solidFill>
              <a:latin typeface="Bitstream Charter"/>
              <a:ea typeface="Bitstream Charter"/>
              <a:cs typeface="Bitstream Charter"/>
            </a:endParaRPr>
          </a:p>
        </p:txBody>
      </p:sp>
      <p:sp>
        <p:nvSpPr>
          <p:cNvPr id="18" name="Rounded Rectangle 17">
            <a:extLst>
              <a:ext uri="{FF2B5EF4-FFF2-40B4-BE49-F238E27FC236}">
                <a16:creationId xmlns:a16="http://schemas.microsoft.com/office/drawing/2014/main" id="{B544351A-2C77-4F01-B0D8-0F8AAAFB39C7}"/>
              </a:ext>
            </a:extLst>
          </p:cNvPr>
          <p:cNvSpPr>
            <a:spLocks noGrp="1"/>
          </p:cNvSpPr>
          <p:nvPr/>
        </p:nvSpPr>
        <p:spPr>
          <a:xfrm>
            <a:off x="609600" y="4891087"/>
            <a:ext cx="6000750" cy="1095375"/>
          </a:xfrm>
          <a:prstGeom prst="roundRect">
            <a:avLst>
              <a:gd name="adj" fmla="val 13913"/>
            </a:avLst>
          </a:prstGeom>
          <a:solidFill>
            <a:srgbClr val="244C5A"/>
          </a:solidFill>
          <a:ln w="0">
            <a:noFill/>
          </a:ln>
        </p:spPr>
        <p:txBody>
          <a:bodyPr/>
          <a:lstStyle/>
          <a:p>
            <a:endParaRPr lang="en-US"/>
          </a:p>
        </p:txBody>
      </p:sp>
      <p:sp>
        <p:nvSpPr>
          <p:cNvPr id="19" name="Rectangle 18">
            <a:extLst>
              <a:ext uri="{FF2B5EF4-FFF2-40B4-BE49-F238E27FC236}">
                <a16:creationId xmlns:a16="http://schemas.microsoft.com/office/drawing/2014/main" id="{8AD3205A-1918-4C4B-BB36-DE7C3105565B}"/>
              </a:ext>
            </a:extLst>
          </p:cNvPr>
          <p:cNvSpPr>
            <a:spLocks noGrp="1"/>
          </p:cNvSpPr>
          <p:nvPr/>
        </p:nvSpPr>
        <p:spPr>
          <a:xfrm>
            <a:off x="904875" y="5095875"/>
            <a:ext cx="1714500" cy="228600"/>
          </a:xfrm>
          <a:prstGeom prst="rect">
            <a:avLst/>
          </a:prstGeom>
          <a:noFill/>
          <a:ln w="0">
            <a:noFill/>
          </a:ln>
        </p:spPr>
        <p:txBody>
          <a:bodyPr anchor="ctr">
            <a:normAutofit fontScale="93214" lnSpcReduction="10000"/>
          </a:bodyPr>
          <a:lstStyle/>
          <a:p>
            <a:pPr algn="l">
              <a:defRPr sz="1050" b="1">
                <a:solidFill>
                  <a:srgbClr val="F6C85F"/>
                </a:solidFill>
                <a:latin typeface="Bitstream Charter"/>
                <a:ea typeface="Bitstream Charter"/>
                <a:cs typeface="Bitstream Charter"/>
              </a:defRPr>
            </a:pPr>
            <a:r>
              <a:rPr sz="1050" b="1">
                <a:solidFill>
                  <a:srgbClr val="F6C85F"/>
                </a:solidFill>
                <a:latin typeface="Bitstream Charter"/>
                <a:ea typeface="Bitstream Charter"/>
                <a:cs typeface="Bitstream Charter"/>
              </a:rPr>
              <a:t>QUALITATIVE</a:t>
            </a:r>
          </a:p>
        </p:txBody>
      </p:sp>
      <p:sp>
        <p:nvSpPr>
          <p:cNvPr id="20" name="Rectangle 19">
            <a:extLst>
              <a:ext uri="{FF2B5EF4-FFF2-40B4-BE49-F238E27FC236}">
                <a16:creationId xmlns:a16="http://schemas.microsoft.com/office/drawing/2014/main" id="{4A9F4EB2-A4BA-4652-AC1F-B0938F1577E5}"/>
              </a:ext>
            </a:extLst>
          </p:cNvPr>
          <p:cNvSpPr>
            <a:spLocks noGrp="1"/>
          </p:cNvSpPr>
          <p:nvPr/>
        </p:nvSpPr>
        <p:spPr>
          <a:xfrm>
            <a:off x="904875" y="5369719"/>
            <a:ext cx="2238375" cy="457200"/>
          </a:xfrm>
          <a:prstGeom prst="rect">
            <a:avLst/>
          </a:prstGeom>
          <a:noFill/>
          <a:ln w="0">
            <a:noFill/>
          </a:ln>
        </p:spPr>
        <p:txBody>
          <a:bodyPr anchor="ctr">
            <a:normAutofit fontScale="81092" lnSpcReduction="10000"/>
          </a:bodyPr>
          <a:lstStyle/>
          <a:p>
            <a:pPr algn="l">
              <a:defRPr sz="1500" b="1">
                <a:solidFill>
                  <a:srgbClr val="FFFFFF"/>
                </a:solidFill>
                <a:latin typeface="Bitstream Charter"/>
                <a:ea typeface="Bitstream Charter"/>
                <a:cs typeface="Bitstream Charter"/>
              </a:defRPr>
            </a:pPr>
            <a:r>
              <a:rPr sz="2000" b="1" dirty="0">
                <a:solidFill>
                  <a:srgbClr val="FFFFFF"/>
                </a:solidFill>
                <a:latin typeface="Bitstream Charter"/>
                <a:ea typeface="Bitstream Charter"/>
                <a:cs typeface="Bitstream Charter"/>
              </a:rPr>
              <a:t>RTA + deductive coding</a:t>
            </a:r>
            <a:endParaRPr lang="en-US" sz="2000" b="1" dirty="0">
              <a:solidFill>
                <a:srgbClr val="FFFFFF"/>
              </a:solidFill>
              <a:latin typeface="Bitstream Charter"/>
              <a:ea typeface="Bitstream Charter"/>
              <a:cs typeface="Bitstream Charter"/>
            </a:endParaRPr>
          </a:p>
          <a:p>
            <a:pPr>
              <a:defRPr sz="1500" b="1">
                <a:solidFill>
                  <a:srgbClr val="FFFFFF"/>
                </a:solidFill>
                <a:latin typeface="Bitstream Charter"/>
                <a:ea typeface="Bitstream Charter"/>
                <a:cs typeface="Bitstream Charter"/>
              </a:defRPr>
            </a:pPr>
            <a:r>
              <a:rPr lang="en-US" sz="1000" b="1" dirty="0">
                <a:solidFill>
                  <a:srgbClr val="FFFFFF"/>
                </a:solidFill>
                <a:latin typeface="Bitstream Charter"/>
                <a:ea typeface="Bitstream Charter"/>
                <a:cs typeface="Bitstream Charter"/>
              </a:rPr>
              <a:t>(</a:t>
            </a:r>
            <a:r>
              <a:rPr lang="en-US" sz="1000" dirty="0"/>
              <a:t>Braun and Clarke, 2006, 2021)</a:t>
            </a:r>
            <a:endParaRPr sz="1000" b="1" dirty="0">
              <a:solidFill>
                <a:srgbClr val="FFFFFF"/>
              </a:solidFill>
              <a:latin typeface="Bitstream Charter"/>
              <a:ea typeface="Bitstream Charter"/>
              <a:cs typeface="Bitstream Charter"/>
            </a:endParaRPr>
          </a:p>
        </p:txBody>
      </p:sp>
      <p:sp>
        <p:nvSpPr>
          <p:cNvPr id="21" name="Rectangle 20">
            <a:extLst>
              <a:ext uri="{FF2B5EF4-FFF2-40B4-BE49-F238E27FC236}">
                <a16:creationId xmlns:a16="http://schemas.microsoft.com/office/drawing/2014/main" id="{912BE565-206A-4942-85AE-37B4E127822C}"/>
              </a:ext>
            </a:extLst>
          </p:cNvPr>
          <p:cNvSpPr>
            <a:spLocks noGrp="1"/>
          </p:cNvSpPr>
          <p:nvPr/>
        </p:nvSpPr>
        <p:spPr>
          <a:xfrm>
            <a:off x="3238500" y="5305425"/>
            <a:ext cx="333375" cy="333375"/>
          </a:xfrm>
          <a:prstGeom prst="rect">
            <a:avLst/>
          </a:prstGeom>
          <a:noFill/>
          <a:ln w="0">
            <a:noFill/>
          </a:ln>
        </p:spPr>
        <p:txBody>
          <a:bodyPr anchor="ctr">
            <a:normAutofit fontScale="86277" lnSpcReduction="10000"/>
          </a:bodyPr>
          <a:lstStyle/>
          <a:p>
            <a:pPr algn="ctr">
              <a:defRPr sz="1800" b="1">
                <a:solidFill>
                  <a:srgbClr val="F47F6B"/>
                </a:solidFill>
                <a:latin typeface="Bitstream Charter"/>
                <a:ea typeface="Bitstream Charter"/>
                <a:cs typeface="Bitstream Charter"/>
              </a:defRPr>
            </a:pPr>
            <a:r>
              <a:rPr sz="1800" b="1">
                <a:solidFill>
                  <a:srgbClr val="F47F6B"/>
                </a:solidFill>
                <a:latin typeface="Bitstream Charter"/>
                <a:ea typeface="Bitstream Charter"/>
                <a:cs typeface="Bitstream Charter"/>
              </a:rPr>
              <a:t>+</a:t>
            </a:r>
          </a:p>
        </p:txBody>
      </p:sp>
      <p:sp>
        <p:nvSpPr>
          <p:cNvPr id="22" name="Rectangle 21">
            <a:extLst>
              <a:ext uri="{FF2B5EF4-FFF2-40B4-BE49-F238E27FC236}">
                <a16:creationId xmlns:a16="http://schemas.microsoft.com/office/drawing/2014/main" id="{1CC0119D-0FD7-45E0-8B0B-70DE23E3DE9F}"/>
              </a:ext>
            </a:extLst>
          </p:cNvPr>
          <p:cNvSpPr>
            <a:spLocks noGrp="1"/>
          </p:cNvSpPr>
          <p:nvPr/>
        </p:nvSpPr>
        <p:spPr>
          <a:xfrm>
            <a:off x="3714750" y="5095875"/>
            <a:ext cx="1905000" cy="228600"/>
          </a:xfrm>
          <a:prstGeom prst="rect">
            <a:avLst/>
          </a:prstGeom>
          <a:noFill/>
          <a:ln w="0">
            <a:noFill/>
          </a:ln>
        </p:spPr>
        <p:txBody>
          <a:bodyPr anchor="ctr">
            <a:normAutofit fontScale="93214" lnSpcReduction="10000"/>
          </a:bodyPr>
          <a:lstStyle/>
          <a:p>
            <a:pPr algn="l">
              <a:defRPr sz="1050" b="1">
                <a:solidFill>
                  <a:srgbClr val="F6C85F"/>
                </a:solidFill>
                <a:latin typeface="Bitstream Charter"/>
                <a:ea typeface="Bitstream Charter"/>
                <a:cs typeface="Bitstream Charter"/>
              </a:defRPr>
            </a:pPr>
            <a:r>
              <a:rPr sz="1050" b="1">
                <a:solidFill>
                  <a:srgbClr val="F6C85F"/>
                </a:solidFill>
                <a:latin typeface="Bitstream Charter"/>
                <a:ea typeface="Bitstream Charter"/>
                <a:cs typeface="Bitstream Charter"/>
              </a:rPr>
              <a:t>QUANTITATIVE</a:t>
            </a:r>
          </a:p>
        </p:txBody>
      </p:sp>
      <p:sp>
        <p:nvSpPr>
          <p:cNvPr id="23" name="Rectangle 22">
            <a:extLst>
              <a:ext uri="{FF2B5EF4-FFF2-40B4-BE49-F238E27FC236}">
                <a16:creationId xmlns:a16="http://schemas.microsoft.com/office/drawing/2014/main" id="{6EDB93FC-1C6C-4F72-A8C0-A34B9939DCBA}"/>
              </a:ext>
            </a:extLst>
          </p:cNvPr>
          <p:cNvSpPr>
            <a:spLocks noGrp="1"/>
          </p:cNvSpPr>
          <p:nvPr/>
        </p:nvSpPr>
        <p:spPr>
          <a:xfrm>
            <a:off x="3714750" y="5381625"/>
            <a:ext cx="2190750" cy="490538"/>
          </a:xfrm>
          <a:prstGeom prst="rect">
            <a:avLst/>
          </a:prstGeom>
          <a:noFill/>
          <a:ln w="0">
            <a:noFill/>
          </a:ln>
        </p:spPr>
        <p:txBody>
          <a:bodyPr anchor="ctr">
            <a:normAutofit/>
          </a:bodyPr>
          <a:lstStyle/>
          <a:p>
            <a:pPr algn="l">
              <a:defRPr sz="1500" b="1">
                <a:solidFill>
                  <a:srgbClr val="FFFFFF"/>
                </a:solidFill>
                <a:latin typeface="Bitstream Charter"/>
                <a:ea typeface="Bitstream Charter"/>
                <a:cs typeface="Bitstream Charter"/>
              </a:defRPr>
            </a:pPr>
            <a:r>
              <a:rPr sz="1500" b="1" dirty="0">
                <a:solidFill>
                  <a:srgbClr val="FFFFFF"/>
                </a:solidFill>
                <a:latin typeface="Bitstream Charter"/>
                <a:ea typeface="Bitstream Charter"/>
                <a:cs typeface="Bitstream Charter"/>
              </a:rPr>
              <a:t>K-MPAI</a:t>
            </a:r>
            <a:r>
              <a:rPr lang="en-US" sz="1500" b="1" dirty="0">
                <a:solidFill>
                  <a:srgbClr val="FFFFFF"/>
                </a:solidFill>
                <a:latin typeface="Bitstream Charter"/>
                <a:ea typeface="Bitstream Charter"/>
                <a:cs typeface="Bitstream Charter"/>
              </a:rPr>
              <a:t> </a:t>
            </a:r>
            <a:r>
              <a:rPr lang="en-US" sz="900" b="1" dirty="0">
                <a:solidFill>
                  <a:srgbClr val="FFFFFF"/>
                </a:solidFill>
                <a:latin typeface="Bitstream Charter"/>
                <a:ea typeface="Bitstream Charter"/>
                <a:cs typeface="Bitstream Charter"/>
              </a:rPr>
              <a:t>(Kenny, 2011) </a:t>
            </a:r>
            <a:r>
              <a:rPr sz="900" b="1" dirty="0">
                <a:solidFill>
                  <a:srgbClr val="FFFFFF"/>
                </a:solidFill>
                <a:latin typeface="Bitstream Charter"/>
                <a:ea typeface="Bitstream Charter"/>
                <a:cs typeface="Bitstream Charter"/>
              </a:rPr>
              <a:t> </a:t>
            </a:r>
            <a:r>
              <a:rPr sz="1500" b="1" dirty="0">
                <a:solidFill>
                  <a:srgbClr val="FFFFFF"/>
                </a:solidFill>
                <a:latin typeface="Bitstream Charter"/>
                <a:ea typeface="Bitstream Charter"/>
                <a:cs typeface="Bitstream Charter"/>
              </a:rPr>
              <a:t>+ MAAQ</a:t>
            </a:r>
            <a:r>
              <a:rPr lang="en-US" sz="1500" b="1" dirty="0">
                <a:solidFill>
                  <a:srgbClr val="FFFFFF"/>
                </a:solidFill>
                <a:latin typeface="Bitstream Charter"/>
                <a:ea typeface="Bitstream Charter"/>
                <a:cs typeface="Bitstream Charter"/>
              </a:rPr>
              <a:t> </a:t>
            </a:r>
            <a:r>
              <a:rPr lang="en-US" sz="900" b="1" dirty="0">
                <a:solidFill>
                  <a:srgbClr val="FFFFFF"/>
                </a:solidFill>
                <a:latin typeface="Bitstream Charter"/>
                <a:ea typeface="Bitstream Charter"/>
                <a:cs typeface="Bitstream Charter"/>
              </a:rPr>
              <a:t>(Juncos, 2022) </a:t>
            </a:r>
            <a:endParaRPr sz="900" b="1" dirty="0">
              <a:solidFill>
                <a:srgbClr val="FFFFFF"/>
              </a:solidFill>
              <a:latin typeface="Bitstream Charter"/>
              <a:ea typeface="Bitstream Charter"/>
              <a:cs typeface="Bitstream Charter"/>
            </a:endParaRPr>
          </a:p>
        </p:txBody>
      </p:sp>
      <p:sp>
        <p:nvSpPr>
          <p:cNvPr id="24" name="Rectangle 23">
            <a:extLst>
              <a:ext uri="{FF2B5EF4-FFF2-40B4-BE49-F238E27FC236}">
                <a16:creationId xmlns:a16="http://schemas.microsoft.com/office/drawing/2014/main" id="{AD0D3372-5A9B-4D77-AD03-C4CD2BFA00D3}"/>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05  |  ARISA KUSUMI SULLIVAN</a:t>
            </a:r>
          </a:p>
        </p:txBody>
      </p:sp>
      <p:pic>
        <p:nvPicPr>
          <p:cNvPr id="31" name="Picture 30">
            <a:extLst>
              <a:ext uri="{FF2B5EF4-FFF2-40B4-BE49-F238E27FC236}">
                <a16:creationId xmlns:a16="http://schemas.microsoft.com/office/drawing/2014/main" id="{E419D8CA-F2F0-246D-93EA-81A0A68604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24750" y="809627"/>
            <a:ext cx="4703593" cy="5659804"/>
          </a:xfrm>
          <a:prstGeom prst="rect">
            <a:avLst/>
          </a:prstGeom>
        </p:spPr>
      </p:pic>
    </p:spTree>
    <p:extLst>
      <p:ext uri="{BB962C8B-B14F-4D97-AF65-F5344CB8AC3E}">
        <p14:creationId xmlns:p14="http://schemas.microsoft.com/office/powerpoint/2010/main" val="1818899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dissolv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dissolv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dissolve">
                                      <p:cBhvr>
                                        <p:cTn id="27" dur="500"/>
                                        <p:tgtEl>
                                          <p:spTgt spid="16"/>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dissolve">
                                      <p:cBhvr>
                                        <p:cTn id="32" dur="500"/>
                                        <p:tgtEl>
                                          <p:spTgt spid="17"/>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checkerboard(across)">
                                      <p:cBhvr>
                                        <p:cTn id="37" dur="500"/>
                                        <p:tgtEl>
                                          <p:spTgt spid="20"/>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23"/>
                                        </p:tgtEl>
                                        <p:attrNameLst>
                                          <p:attrName>style.visibility</p:attrName>
                                        </p:attrNameLst>
                                      </p:cBhvr>
                                      <p:to>
                                        <p:strVal val="visible"/>
                                      </p:to>
                                    </p:set>
                                    <p:animEffect transition="in" filter="checkerboard(across)">
                                      <p:cBhvr>
                                        <p:cTn id="4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2" grpId="0"/>
      <p:bldP spid="13" grpId="0"/>
      <p:bldP spid="16" grpId="0"/>
      <p:bldP spid="17" grpId="0"/>
      <p:bldP spid="20" grpId="0"/>
      <p:bldP spid="2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F6879C-BC6D-10E9-E17E-66D64E0B6506}"/>
              </a:ext>
            </a:extLst>
          </p:cNvPr>
          <p:cNvSpPr/>
          <p:nvPr/>
        </p:nvSpPr>
        <p:spPr>
          <a:xfrm>
            <a:off x="1019175" y="2779776"/>
            <a:ext cx="9848850" cy="625031"/>
          </a:xfrm>
          <a:prstGeom prst="rect">
            <a:avLst/>
          </a:prstGeom>
          <a:solidFill>
            <a:srgbClr val="EB66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8F5051C-C759-4D76-A3D5-CFE6D92C0747}"/>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PARTICIPANTS AND PROCEDURE</a:t>
            </a:r>
          </a:p>
        </p:txBody>
      </p:sp>
      <p:sp>
        <p:nvSpPr>
          <p:cNvPr id="2" name="Rectangle 1">
            <a:extLst>
              <a:ext uri="{FF2B5EF4-FFF2-40B4-BE49-F238E27FC236}">
                <a16:creationId xmlns:a16="http://schemas.microsoft.com/office/drawing/2014/main" id="{B17C210C-56F5-4E47-AF0A-BB0E35CFCFE6}"/>
              </a:ext>
            </a:extLst>
          </p:cNvPr>
          <p:cNvSpPr>
            <a:spLocks noGrp="1"/>
          </p:cNvSpPr>
          <p:nvPr/>
        </p:nvSpPr>
        <p:spPr>
          <a:xfrm>
            <a:off x="609600" y="514350"/>
            <a:ext cx="10953750" cy="609600"/>
          </a:xfrm>
          <a:prstGeom prst="rect">
            <a:avLst/>
          </a:prstGeom>
          <a:noFill/>
          <a:ln w="0">
            <a:noFill/>
          </a:ln>
        </p:spPr>
        <p:txBody>
          <a:bodyPr anchor="ctr">
            <a:normAutofit/>
          </a:bodyPr>
          <a:lstStyle/>
          <a:p>
            <a:pPr algn="l">
              <a:defRPr sz="2700" b="1">
                <a:solidFill>
                  <a:srgbClr val="24323A"/>
                </a:solidFill>
                <a:latin typeface="Bitstream Charter"/>
                <a:ea typeface="Bitstream Charter"/>
                <a:cs typeface="Bitstream Charter"/>
              </a:defRPr>
            </a:pPr>
            <a:r>
              <a:rPr sz="2700" b="1">
                <a:solidFill>
                  <a:srgbClr val="24323A"/>
                </a:solidFill>
                <a:latin typeface="Bitstream Charter"/>
                <a:ea typeface="Bitstream Charter"/>
                <a:cs typeface="Bitstream Charter"/>
              </a:rPr>
              <a:t>Three singers completed the four-week pathway</a:t>
            </a:r>
          </a:p>
        </p:txBody>
      </p:sp>
      <p:sp>
        <p:nvSpPr>
          <p:cNvPr id="3" name="Rounded Rectangle 2">
            <a:extLst>
              <a:ext uri="{FF2B5EF4-FFF2-40B4-BE49-F238E27FC236}">
                <a16:creationId xmlns:a16="http://schemas.microsoft.com/office/drawing/2014/main" id="{982ECD43-FA7B-4B1B-83B7-7F80F3238924}"/>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pic>
        <p:nvPicPr>
          <p:cNvPr id="36" name="Picture 35"/>
          <p:cNvPicPr>
            <a:picLocks noChangeAspect="1"/>
          </p:cNvPicPr>
          <p:nvPr/>
        </p:nvPicPr>
        <p:blipFill>
          <a:blip r:embed="rId3"/>
          <a:srcRect l="35278" r="35278"/>
          <a:stretch>
            <a:fillRect/>
          </a:stretch>
        </p:blipFill>
        <p:spPr>
          <a:xfrm>
            <a:off x="590550" y="1381125"/>
            <a:ext cx="1009650" cy="1143000"/>
          </a:xfrm>
          <a:prstGeom prst="roundRect">
            <a:avLst>
              <a:gd name="adj" fmla="val 15094"/>
            </a:avLst>
          </a:prstGeom>
        </p:spPr>
      </p:pic>
      <p:sp>
        <p:nvSpPr>
          <p:cNvPr id="5" name="Rectangle 4">
            <a:extLst>
              <a:ext uri="{FF2B5EF4-FFF2-40B4-BE49-F238E27FC236}">
                <a16:creationId xmlns:a16="http://schemas.microsoft.com/office/drawing/2014/main" id="{02A8E72E-A2E3-434A-A177-3CA21B130DEC}"/>
              </a:ext>
            </a:extLst>
          </p:cNvPr>
          <p:cNvSpPr>
            <a:spLocks noGrp="1"/>
          </p:cNvSpPr>
          <p:nvPr/>
        </p:nvSpPr>
        <p:spPr>
          <a:xfrm>
            <a:off x="809625" y="1504950"/>
            <a:ext cx="571500" cy="428625"/>
          </a:xfrm>
          <a:prstGeom prst="rect">
            <a:avLst/>
          </a:prstGeom>
          <a:noFill/>
          <a:ln w="0">
            <a:noFill/>
          </a:ln>
        </p:spPr>
        <p:txBody>
          <a:bodyPr anchor="ctr">
            <a:normAutofit/>
          </a:bodyPr>
          <a:lstStyle/>
          <a:p>
            <a:pPr algn="ctr">
              <a:defRPr sz="2100" b="1">
                <a:solidFill>
                  <a:srgbClr val="FFFFFF"/>
                </a:solidFill>
                <a:latin typeface="Bitstream Charter"/>
                <a:ea typeface="Bitstream Charter"/>
                <a:cs typeface="Bitstream Charter"/>
              </a:defRPr>
            </a:pPr>
            <a:r>
              <a:rPr sz="2100" b="1">
                <a:solidFill>
                  <a:srgbClr val="FFFFFF"/>
                </a:solidFill>
                <a:latin typeface="Bitstream Charter"/>
                <a:ea typeface="Bitstream Charter"/>
                <a:cs typeface="Bitstream Charter"/>
              </a:rPr>
              <a:t>1</a:t>
            </a:r>
          </a:p>
        </p:txBody>
      </p:sp>
      <p:sp>
        <p:nvSpPr>
          <p:cNvPr id="6" name="Rectangle 5">
            <a:extLst>
              <a:ext uri="{FF2B5EF4-FFF2-40B4-BE49-F238E27FC236}">
                <a16:creationId xmlns:a16="http://schemas.microsoft.com/office/drawing/2014/main" id="{2DB6BF41-40FD-4341-A033-C347BA073A1A}"/>
              </a:ext>
            </a:extLst>
          </p:cNvPr>
          <p:cNvSpPr>
            <a:spLocks noGrp="1"/>
          </p:cNvSpPr>
          <p:nvPr/>
        </p:nvSpPr>
        <p:spPr>
          <a:xfrm>
            <a:off x="1666875" y="1524000"/>
            <a:ext cx="1285875" cy="266700"/>
          </a:xfrm>
          <a:prstGeom prst="rect">
            <a:avLst/>
          </a:prstGeom>
          <a:noFill/>
          <a:ln w="0">
            <a:noFill/>
          </a:ln>
        </p:spPr>
        <p:txBody>
          <a:bodyPr anchor="ctr">
            <a:normAutofit fontScale="85185"/>
          </a:bodyPr>
          <a:lstStyle/>
          <a:p>
            <a:pPr algn="l">
              <a:defRPr sz="1350" b="1">
                <a:solidFill>
                  <a:srgbClr val="24323A"/>
                </a:solidFill>
                <a:latin typeface="Bitstream Charter"/>
                <a:ea typeface="Bitstream Charter"/>
                <a:cs typeface="Bitstream Charter"/>
              </a:defRPr>
            </a:pPr>
            <a:r>
              <a:rPr sz="1350" b="1">
                <a:solidFill>
                  <a:srgbClr val="24323A"/>
                </a:solidFill>
                <a:latin typeface="Bitstream Charter"/>
                <a:ea typeface="Bitstream Charter"/>
                <a:cs typeface="Bitstream Charter"/>
              </a:rPr>
              <a:t>SINGER 1</a:t>
            </a:r>
          </a:p>
        </p:txBody>
      </p:sp>
      <p:sp>
        <p:nvSpPr>
          <p:cNvPr id="7" name="Rectangle 6">
            <a:extLst>
              <a:ext uri="{FF2B5EF4-FFF2-40B4-BE49-F238E27FC236}">
                <a16:creationId xmlns:a16="http://schemas.microsoft.com/office/drawing/2014/main" id="{FB164FC5-F611-482C-AEB7-92BEA19A2839}"/>
              </a:ext>
            </a:extLst>
          </p:cNvPr>
          <p:cNvSpPr>
            <a:spLocks noGrp="1"/>
          </p:cNvSpPr>
          <p:nvPr/>
        </p:nvSpPr>
        <p:spPr>
          <a:xfrm>
            <a:off x="1666875" y="1847850"/>
            <a:ext cx="1381125" cy="571500"/>
          </a:xfrm>
          <a:prstGeom prst="rect">
            <a:avLst/>
          </a:prstGeom>
          <a:noFill/>
          <a:ln w="0">
            <a:noFill/>
          </a:ln>
        </p:spPr>
        <p:txBody>
          <a:bodyPr anchor="ctr">
            <a:normAutofit/>
          </a:bodyPr>
          <a:lstStyle/>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19</a:t>
            </a:r>
            <a:r>
              <a:rPr lang="en-US" sz="1125" b="0" dirty="0">
                <a:solidFill>
                  <a:srgbClr val="6C7A80"/>
                </a:solidFill>
                <a:latin typeface="Bitstream Charter"/>
                <a:ea typeface="Bitstream Charter"/>
                <a:cs typeface="Bitstream Charter"/>
              </a:rPr>
              <a:t> </a:t>
            </a:r>
            <a:r>
              <a:rPr lang="en-US" sz="1125" b="0" dirty="0" err="1">
                <a:solidFill>
                  <a:srgbClr val="6C7A80"/>
                </a:solidFill>
                <a:latin typeface="Bitstream Charter"/>
                <a:ea typeface="Bitstream Charter"/>
                <a:cs typeface="Bitstream Charter"/>
              </a:rPr>
              <a:t>y.o</a:t>
            </a:r>
            <a:r>
              <a:rPr lang="en-US" sz="1125" b="0" dirty="0">
                <a:solidFill>
                  <a:srgbClr val="6C7A80"/>
                </a:solidFill>
                <a:latin typeface="Bitstream Charter"/>
                <a:ea typeface="Bitstream Charter"/>
                <a:cs typeface="Bitstream Charter"/>
              </a:rPr>
              <a:t>.</a:t>
            </a:r>
            <a:r>
              <a:rPr sz="1125" b="0" dirty="0">
                <a:solidFill>
                  <a:srgbClr val="6C7A80"/>
                </a:solidFill>
                <a:latin typeface="Bitstream Charter"/>
                <a:ea typeface="Bitstream Charter"/>
                <a:cs typeface="Bitstream Charter"/>
              </a:rPr>
              <a:t>  •  male</a:t>
            </a:r>
          </a:p>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University student</a:t>
            </a:r>
          </a:p>
        </p:txBody>
      </p:sp>
      <p:pic>
        <p:nvPicPr>
          <p:cNvPr id="40" name="Picture 39"/>
          <p:cNvPicPr>
            <a:picLocks noChangeAspect="1"/>
          </p:cNvPicPr>
          <p:nvPr/>
        </p:nvPicPr>
        <p:blipFill>
          <a:blip r:embed="rId3"/>
          <a:srcRect l="35278" r="35278"/>
          <a:stretch>
            <a:fillRect/>
          </a:stretch>
        </p:blipFill>
        <p:spPr>
          <a:xfrm>
            <a:off x="3019425" y="1381125"/>
            <a:ext cx="1009650" cy="1143000"/>
          </a:xfrm>
          <a:prstGeom prst="roundRect">
            <a:avLst>
              <a:gd name="adj" fmla="val 15094"/>
            </a:avLst>
          </a:prstGeom>
        </p:spPr>
      </p:pic>
      <p:sp>
        <p:nvSpPr>
          <p:cNvPr id="9" name="Rectangle 8">
            <a:extLst>
              <a:ext uri="{FF2B5EF4-FFF2-40B4-BE49-F238E27FC236}">
                <a16:creationId xmlns:a16="http://schemas.microsoft.com/office/drawing/2014/main" id="{70087E2F-48F7-4AF1-AC38-558F6B52A66C}"/>
              </a:ext>
            </a:extLst>
          </p:cNvPr>
          <p:cNvSpPr>
            <a:spLocks noGrp="1"/>
          </p:cNvSpPr>
          <p:nvPr/>
        </p:nvSpPr>
        <p:spPr>
          <a:xfrm>
            <a:off x="3238500" y="1504950"/>
            <a:ext cx="571500" cy="428625"/>
          </a:xfrm>
          <a:prstGeom prst="rect">
            <a:avLst/>
          </a:prstGeom>
          <a:noFill/>
          <a:ln w="0">
            <a:noFill/>
          </a:ln>
        </p:spPr>
        <p:txBody>
          <a:bodyPr anchor="ctr">
            <a:normAutofit/>
          </a:bodyPr>
          <a:lstStyle/>
          <a:p>
            <a:pPr algn="ctr">
              <a:defRPr sz="2100" b="1">
                <a:solidFill>
                  <a:srgbClr val="FFFFFF"/>
                </a:solidFill>
                <a:latin typeface="Bitstream Charter"/>
                <a:ea typeface="Bitstream Charter"/>
                <a:cs typeface="Bitstream Charter"/>
              </a:defRPr>
            </a:pPr>
            <a:r>
              <a:rPr sz="2100" b="1">
                <a:solidFill>
                  <a:srgbClr val="FFFFFF"/>
                </a:solidFill>
                <a:latin typeface="Bitstream Charter"/>
                <a:ea typeface="Bitstream Charter"/>
                <a:cs typeface="Bitstream Charter"/>
              </a:rPr>
              <a:t>2</a:t>
            </a:r>
          </a:p>
        </p:txBody>
      </p:sp>
      <p:sp>
        <p:nvSpPr>
          <p:cNvPr id="10" name="Rectangle 9">
            <a:extLst>
              <a:ext uri="{FF2B5EF4-FFF2-40B4-BE49-F238E27FC236}">
                <a16:creationId xmlns:a16="http://schemas.microsoft.com/office/drawing/2014/main" id="{CF4538BF-26D4-40BA-98E5-900BA608619E}"/>
              </a:ext>
            </a:extLst>
          </p:cNvPr>
          <p:cNvSpPr>
            <a:spLocks noGrp="1"/>
          </p:cNvSpPr>
          <p:nvPr/>
        </p:nvSpPr>
        <p:spPr>
          <a:xfrm>
            <a:off x="4095750" y="1524000"/>
            <a:ext cx="1285875" cy="266700"/>
          </a:xfrm>
          <a:prstGeom prst="rect">
            <a:avLst/>
          </a:prstGeom>
          <a:noFill/>
          <a:ln w="0">
            <a:noFill/>
          </a:ln>
        </p:spPr>
        <p:txBody>
          <a:bodyPr anchor="ctr">
            <a:normAutofit fontScale="85185"/>
          </a:bodyPr>
          <a:lstStyle/>
          <a:p>
            <a:pPr algn="l">
              <a:defRPr sz="1350" b="1">
                <a:solidFill>
                  <a:srgbClr val="24323A"/>
                </a:solidFill>
                <a:latin typeface="Bitstream Charter"/>
                <a:ea typeface="Bitstream Charter"/>
                <a:cs typeface="Bitstream Charter"/>
              </a:defRPr>
            </a:pPr>
            <a:r>
              <a:rPr sz="1350" b="1">
                <a:solidFill>
                  <a:srgbClr val="24323A"/>
                </a:solidFill>
                <a:latin typeface="Bitstream Charter"/>
                <a:ea typeface="Bitstream Charter"/>
                <a:cs typeface="Bitstream Charter"/>
              </a:rPr>
              <a:t>SINGER 2</a:t>
            </a:r>
          </a:p>
        </p:txBody>
      </p:sp>
      <p:sp>
        <p:nvSpPr>
          <p:cNvPr id="11" name="Rectangle 10">
            <a:extLst>
              <a:ext uri="{FF2B5EF4-FFF2-40B4-BE49-F238E27FC236}">
                <a16:creationId xmlns:a16="http://schemas.microsoft.com/office/drawing/2014/main" id="{0AA349D0-48A9-4321-A182-805B9ED33C0B}"/>
              </a:ext>
            </a:extLst>
          </p:cNvPr>
          <p:cNvSpPr>
            <a:spLocks noGrp="1"/>
          </p:cNvSpPr>
          <p:nvPr/>
        </p:nvSpPr>
        <p:spPr>
          <a:xfrm>
            <a:off x="4095750" y="1847850"/>
            <a:ext cx="1381125" cy="571500"/>
          </a:xfrm>
          <a:prstGeom prst="rect">
            <a:avLst/>
          </a:prstGeom>
          <a:noFill/>
          <a:ln w="0">
            <a:noFill/>
          </a:ln>
        </p:spPr>
        <p:txBody>
          <a:bodyPr anchor="ctr">
            <a:normAutofit/>
          </a:bodyPr>
          <a:lstStyle/>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32</a:t>
            </a:r>
            <a:r>
              <a:rPr lang="en-US" sz="1125" b="0" dirty="0">
                <a:solidFill>
                  <a:srgbClr val="6C7A80"/>
                </a:solidFill>
                <a:latin typeface="Bitstream Charter"/>
                <a:ea typeface="Bitstream Charter"/>
                <a:cs typeface="Bitstream Charter"/>
              </a:rPr>
              <a:t> </a:t>
            </a:r>
            <a:r>
              <a:rPr lang="en-US" sz="1125" b="0" dirty="0" err="1">
                <a:solidFill>
                  <a:srgbClr val="6C7A80"/>
                </a:solidFill>
                <a:latin typeface="Bitstream Charter"/>
                <a:ea typeface="Bitstream Charter"/>
                <a:cs typeface="Bitstream Charter"/>
              </a:rPr>
              <a:t>y.o</a:t>
            </a:r>
            <a:r>
              <a:rPr lang="en-US" sz="1125" b="0" dirty="0">
                <a:solidFill>
                  <a:srgbClr val="6C7A80"/>
                </a:solidFill>
                <a:latin typeface="Bitstream Charter"/>
                <a:ea typeface="Bitstream Charter"/>
                <a:cs typeface="Bitstream Charter"/>
              </a:rPr>
              <a:t>.</a:t>
            </a:r>
            <a:r>
              <a:rPr sz="1125" b="0" dirty="0">
                <a:solidFill>
                  <a:srgbClr val="6C7A80"/>
                </a:solidFill>
                <a:latin typeface="Bitstream Charter"/>
                <a:ea typeface="Bitstream Charter"/>
                <a:cs typeface="Bitstream Charter"/>
              </a:rPr>
              <a:t>  •  female</a:t>
            </a:r>
          </a:p>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Pre-professional</a:t>
            </a:r>
          </a:p>
        </p:txBody>
      </p:sp>
      <p:pic>
        <p:nvPicPr>
          <p:cNvPr id="44" name="Picture 43"/>
          <p:cNvPicPr>
            <a:picLocks noChangeAspect="1"/>
          </p:cNvPicPr>
          <p:nvPr/>
        </p:nvPicPr>
        <p:blipFill>
          <a:blip r:embed="rId3"/>
          <a:srcRect l="35278" r="35278"/>
          <a:stretch>
            <a:fillRect/>
          </a:stretch>
        </p:blipFill>
        <p:spPr>
          <a:xfrm>
            <a:off x="5448300" y="1381125"/>
            <a:ext cx="1009650" cy="1143000"/>
          </a:xfrm>
          <a:prstGeom prst="roundRect">
            <a:avLst>
              <a:gd name="adj" fmla="val 15094"/>
            </a:avLst>
          </a:prstGeom>
        </p:spPr>
      </p:pic>
      <p:sp>
        <p:nvSpPr>
          <p:cNvPr id="13" name="Rectangle 12">
            <a:extLst>
              <a:ext uri="{FF2B5EF4-FFF2-40B4-BE49-F238E27FC236}">
                <a16:creationId xmlns:a16="http://schemas.microsoft.com/office/drawing/2014/main" id="{50B206C7-6941-4F14-A20D-2CAEA9E8050C}"/>
              </a:ext>
            </a:extLst>
          </p:cNvPr>
          <p:cNvSpPr>
            <a:spLocks noGrp="1"/>
          </p:cNvSpPr>
          <p:nvPr/>
        </p:nvSpPr>
        <p:spPr>
          <a:xfrm>
            <a:off x="5667375" y="1504950"/>
            <a:ext cx="571500" cy="428625"/>
          </a:xfrm>
          <a:prstGeom prst="rect">
            <a:avLst/>
          </a:prstGeom>
          <a:noFill/>
          <a:ln w="0">
            <a:noFill/>
          </a:ln>
        </p:spPr>
        <p:txBody>
          <a:bodyPr anchor="ctr">
            <a:normAutofit/>
          </a:bodyPr>
          <a:lstStyle/>
          <a:p>
            <a:pPr algn="ctr">
              <a:defRPr sz="2100" b="1">
                <a:solidFill>
                  <a:srgbClr val="FFFFFF"/>
                </a:solidFill>
                <a:latin typeface="Bitstream Charter"/>
                <a:ea typeface="Bitstream Charter"/>
                <a:cs typeface="Bitstream Charter"/>
              </a:defRPr>
            </a:pPr>
            <a:r>
              <a:rPr sz="2100" b="1">
                <a:solidFill>
                  <a:srgbClr val="FFFFFF"/>
                </a:solidFill>
                <a:latin typeface="Bitstream Charter"/>
                <a:ea typeface="Bitstream Charter"/>
                <a:cs typeface="Bitstream Charter"/>
              </a:rPr>
              <a:t>3</a:t>
            </a:r>
          </a:p>
        </p:txBody>
      </p:sp>
      <p:sp>
        <p:nvSpPr>
          <p:cNvPr id="14" name="Rectangle 13">
            <a:extLst>
              <a:ext uri="{FF2B5EF4-FFF2-40B4-BE49-F238E27FC236}">
                <a16:creationId xmlns:a16="http://schemas.microsoft.com/office/drawing/2014/main" id="{10FD18D7-874F-4880-9CFE-C58F72B9B292}"/>
              </a:ext>
            </a:extLst>
          </p:cNvPr>
          <p:cNvSpPr>
            <a:spLocks noGrp="1"/>
          </p:cNvSpPr>
          <p:nvPr/>
        </p:nvSpPr>
        <p:spPr>
          <a:xfrm>
            <a:off x="6524625" y="1524000"/>
            <a:ext cx="1285875" cy="266700"/>
          </a:xfrm>
          <a:prstGeom prst="rect">
            <a:avLst/>
          </a:prstGeom>
          <a:noFill/>
          <a:ln w="0">
            <a:noFill/>
          </a:ln>
        </p:spPr>
        <p:txBody>
          <a:bodyPr anchor="ctr">
            <a:normAutofit fontScale="85185"/>
          </a:bodyPr>
          <a:lstStyle/>
          <a:p>
            <a:pPr algn="l">
              <a:defRPr sz="1350" b="1">
                <a:solidFill>
                  <a:srgbClr val="24323A"/>
                </a:solidFill>
                <a:latin typeface="Bitstream Charter"/>
                <a:ea typeface="Bitstream Charter"/>
                <a:cs typeface="Bitstream Charter"/>
              </a:defRPr>
            </a:pPr>
            <a:r>
              <a:rPr sz="1350" b="1">
                <a:solidFill>
                  <a:srgbClr val="24323A"/>
                </a:solidFill>
                <a:latin typeface="Bitstream Charter"/>
                <a:ea typeface="Bitstream Charter"/>
                <a:cs typeface="Bitstream Charter"/>
              </a:rPr>
              <a:t>SINGER 3</a:t>
            </a:r>
          </a:p>
        </p:txBody>
      </p:sp>
      <p:sp>
        <p:nvSpPr>
          <p:cNvPr id="15" name="Rectangle 14">
            <a:extLst>
              <a:ext uri="{FF2B5EF4-FFF2-40B4-BE49-F238E27FC236}">
                <a16:creationId xmlns:a16="http://schemas.microsoft.com/office/drawing/2014/main" id="{40BC5821-4612-46AF-838C-8E227DB0866D}"/>
              </a:ext>
            </a:extLst>
          </p:cNvPr>
          <p:cNvSpPr>
            <a:spLocks noGrp="1"/>
          </p:cNvSpPr>
          <p:nvPr/>
        </p:nvSpPr>
        <p:spPr>
          <a:xfrm>
            <a:off x="6524625" y="1847850"/>
            <a:ext cx="1381125" cy="571500"/>
          </a:xfrm>
          <a:prstGeom prst="rect">
            <a:avLst/>
          </a:prstGeom>
          <a:noFill/>
          <a:ln w="0">
            <a:noFill/>
          </a:ln>
        </p:spPr>
        <p:txBody>
          <a:bodyPr anchor="ctr">
            <a:normAutofit/>
          </a:bodyPr>
          <a:lstStyle/>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35 </a:t>
            </a:r>
            <a:r>
              <a:rPr lang="en-US" sz="1125" b="0" dirty="0" err="1">
                <a:solidFill>
                  <a:srgbClr val="6C7A80"/>
                </a:solidFill>
                <a:latin typeface="Bitstream Charter"/>
                <a:ea typeface="Bitstream Charter"/>
                <a:cs typeface="Bitstream Charter"/>
              </a:rPr>
              <a:t>y.o</a:t>
            </a:r>
            <a:r>
              <a:rPr lang="en-US" sz="1125" b="0" dirty="0">
                <a:solidFill>
                  <a:srgbClr val="6C7A80"/>
                </a:solidFill>
                <a:latin typeface="Bitstream Charter"/>
                <a:ea typeface="Bitstream Charter"/>
                <a:cs typeface="Bitstream Charter"/>
              </a:rPr>
              <a:t>. </a:t>
            </a:r>
            <a:r>
              <a:rPr sz="1125" b="0" dirty="0">
                <a:solidFill>
                  <a:srgbClr val="6C7A80"/>
                </a:solidFill>
                <a:latin typeface="Bitstream Charter"/>
                <a:ea typeface="Bitstream Charter"/>
                <a:cs typeface="Bitstream Charter"/>
              </a:rPr>
              <a:t>•  female</a:t>
            </a:r>
          </a:p>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Pre-professional</a:t>
            </a:r>
          </a:p>
        </p:txBody>
      </p:sp>
      <p:sp>
        <p:nvSpPr>
          <p:cNvPr id="16" name="Rounded Rectangle 15">
            <a:extLst>
              <a:ext uri="{FF2B5EF4-FFF2-40B4-BE49-F238E27FC236}">
                <a16:creationId xmlns:a16="http://schemas.microsoft.com/office/drawing/2014/main" id="{21759F7E-A7CD-4C5A-9AF6-C37981B2EDA7}"/>
              </a:ext>
            </a:extLst>
          </p:cNvPr>
          <p:cNvSpPr>
            <a:spLocks noGrp="1"/>
          </p:cNvSpPr>
          <p:nvPr/>
        </p:nvSpPr>
        <p:spPr>
          <a:xfrm>
            <a:off x="476250" y="3751326"/>
            <a:ext cx="10953750" cy="2095500"/>
          </a:xfrm>
          <a:prstGeom prst="roundRect">
            <a:avLst>
              <a:gd name="adj" fmla="val 7273"/>
            </a:avLst>
          </a:prstGeom>
          <a:solidFill>
            <a:srgbClr val="FFFFFF"/>
          </a:solidFill>
          <a:ln w="0">
            <a:noFill/>
          </a:ln>
        </p:spPr>
        <p:txBody>
          <a:bodyPr/>
          <a:lstStyle/>
          <a:p>
            <a:endParaRPr lang="en-US" dirty="0"/>
          </a:p>
        </p:txBody>
      </p:sp>
      <p:sp>
        <p:nvSpPr>
          <p:cNvPr id="17" name="Oval 16">
            <a:extLst>
              <a:ext uri="{FF2B5EF4-FFF2-40B4-BE49-F238E27FC236}">
                <a16:creationId xmlns:a16="http://schemas.microsoft.com/office/drawing/2014/main" id="{3401C650-F740-4CEC-8CF7-A9DCE8AA6EA7}"/>
              </a:ext>
            </a:extLst>
          </p:cNvPr>
          <p:cNvSpPr>
            <a:spLocks noGrp="1"/>
          </p:cNvSpPr>
          <p:nvPr/>
        </p:nvSpPr>
        <p:spPr>
          <a:xfrm>
            <a:off x="1026795" y="3819525"/>
            <a:ext cx="533400" cy="533400"/>
          </a:xfrm>
          <a:prstGeom prst="ellipse">
            <a:avLst/>
          </a:prstGeom>
          <a:solidFill>
            <a:srgbClr val="F47F6B"/>
          </a:solidFill>
          <a:ln w="0">
            <a:noFill/>
          </a:ln>
        </p:spPr>
        <p:txBody>
          <a:bodyPr/>
          <a:lstStyle/>
          <a:p>
            <a:endParaRPr lang="en-US"/>
          </a:p>
        </p:txBody>
      </p:sp>
      <p:sp>
        <p:nvSpPr>
          <p:cNvPr id="18" name="Rectangle 17">
            <a:extLst>
              <a:ext uri="{FF2B5EF4-FFF2-40B4-BE49-F238E27FC236}">
                <a16:creationId xmlns:a16="http://schemas.microsoft.com/office/drawing/2014/main" id="{0F3BB447-BD1E-4EA6-BC47-CF55543EDC37}"/>
              </a:ext>
            </a:extLst>
          </p:cNvPr>
          <p:cNvSpPr>
            <a:spLocks noGrp="1"/>
          </p:cNvSpPr>
          <p:nvPr/>
        </p:nvSpPr>
        <p:spPr>
          <a:xfrm>
            <a:off x="1026224" y="3920490"/>
            <a:ext cx="533400" cy="361950"/>
          </a:xfrm>
          <a:prstGeom prst="rect">
            <a:avLst/>
          </a:prstGeom>
          <a:noFill/>
          <a:ln w="0">
            <a:noFill/>
          </a:ln>
        </p:spPr>
        <p:txBody>
          <a:bodyPr anchor="ctr">
            <a:normAutofit/>
          </a:bodyPr>
          <a:lstStyle/>
          <a:p>
            <a:pPr algn="ctr">
              <a:defRPr sz="1650" b="1">
                <a:solidFill>
                  <a:srgbClr val="FFFFFF"/>
                </a:solidFill>
                <a:latin typeface="Bitstream Charter"/>
                <a:ea typeface="Bitstream Charter"/>
                <a:cs typeface="Bitstream Charter"/>
              </a:defRPr>
            </a:pPr>
            <a:r>
              <a:rPr sz="1650" b="1" dirty="0">
                <a:solidFill>
                  <a:srgbClr val="FFFFFF"/>
                </a:solidFill>
                <a:latin typeface="Bitstream Charter"/>
                <a:ea typeface="Bitstream Charter"/>
                <a:cs typeface="Bitstream Charter"/>
              </a:rPr>
              <a:t>1</a:t>
            </a:r>
          </a:p>
        </p:txBody>
      </p:sp>
      <p:sp>
        <p:nvSpPr>
          <p:cNvPr id="19" name="Rectangle 18">
            <a:extLst>
              <a:ext uri="{FF2B5EF4-FFF2-40B4-BE49-F238E27FC236}">
                <a16:creationId xmlns:a16="http://schemas.microsoft.com/office/drawing/2014/main" id="{DB81AB84-138B-46E5-BFB2-4415008BFC82}"/>
              </a:ext>
            </a:extLst>
          </p:cNvPr>
          <p:cNvSpPr>
            <a:spLocks noGrp="1"/>
          </p:cNvSpPr>
          <p:nvPr/>
        </p:nvSpPr>
        <p:spPr>
          <a:xfrm>
            <a:off x="1600200" y="4069842"/>
            <a:ext cx="2095500" cy="247650"/>
          </a:xfrm>
          <a:prstGeom prst="rect">
            <a:avLst/>
          </a:prstGeom>
          <a:noFill/>
          <a:ln w="0">
            <a:noFill/>
          </a:ln>
        </p:spPr>
        <p:txBody>
          <a:bodyPr anchor="ctr">
            <a:normAutofit fontScale="90926" lnSpcReduction="20000"/>
          </a:bodyPr>
          <a:lstStyle/>
          <a:p>
            <a:pPr algn="l">
              <a:defRPr sz="1350" b="1">
                <a:solidFill>
                  <a:srgbClr val="244C5A"/>
                </a:solidFill>
                <a:latin typeface="Bitstream Charter"/>
                <a:ea typeface="Bitstream Charter"/>
                <a:cs typeface="Bitstream Charter"/>
              </a:defRPr>
            </a:pPr>
            <a:r>
              <a:rPr sz="1350" b="1" dirty="0">
                <a:solidFill>
                  <a:srgbClr val="244C5A"/>
                </a:solidFill>
                <a:latin typeface="Bitstream Charter"/>
                <a:ea typeface="Bitstream Charter"/>
                <a:cs typeface="Bitstream Charter"/>
              </a:rPr>
              <a:t>PRE</a:t>
            </a:r>
          </a:p>
        </p:txBody>
      </p:sp>
      <p:sp>
        <p:nvSpPr>
          <p:cNvPr id="20" name="Rectangle 19">
            <a:extLst>
              <a:ext uri="{FF2B5EF4-FFF2-40B4-BE49-F238E27FC236}">
                <a16:creationId xmlns:a16="http://schemas.microsoft.com/office/drawing/2014/main" id="{7627C579-3E4F-4F3A-BD30-5056313A48F1}"/>
              </a:ext>
            </a:extLst>
          </p:cNvPr>
          <p:cNvSpPr>
            <a:spLocks noGrp="1"/>
          </p:cNvSpPr>
          <p:nvPr/>
        </p:nvSpPr>
        <p:spPr>
          <a:xfrm>
            <a:off x="1562100" y="4467225"/>
            <a:ext cx="2381250" cy="781050"/>
          </a:xfrm>
          <a:prstGeom prst="rect">
            <a:avLst/>
          </a:prstGeom>
          <a:noFill/>
          <a:ln w="0">
            <a:noFill/>
          </a:ln>
        </p:spPr>
        <p:txBody>
          <a:bodyPr anchor="ctr">
            <a:normAutofit lnSpcReduction="10000"/>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K-MPAI </a:t>
            </a:r>
            <a:r>
              <a:rPr lang="en-US" sz="1275" b="0" dirty="0">
                <a:solidFill>
                  <a:srgbClr val="24323A"/>
                </a:solidFill>
                <a:latin typeface="Bitstream Charter"/>
                <a:ea typeface="Bitstream Charter"/>
                <a:cs typeface="Bitstream Charter"/>
              </a:rPr>
              <a:t> </a:t>
            </a:r>
            <a:r>
              <a:rPr lang="en-US" sz="900" b="0" dirty="0">
                <a:solidFill>
                  <a:srgbClr val="24323A"/>
                </a:solidFill>
                <a:latin typeface="Bitstream Charter"/>
                <a:ea typeface="Bitstream Charter"/>
                <a:cs typeface="Bitstream Charter"/>
              </a:rPr>
              <a:t>(Kenny, 2011) </a:t>
            </a:r>
            <a:r>
              <a:rPr sz="1275" b="0" dirty="0">
                <a:solidFill>
                  <a:srgbClr val="24323A"/>
                </a:solidFill>
                <a:latin typeface="Bitstream Charter"/>
                <a:ea typeface="Bitstream Charter"/>
                <a:cs typeface="Bitstream Charter"/>
              </a:rPr>
              <a:t>+ MAAQ</a:t>
            </a:r>
            <a:r>
              <a:rPr lang="en-US" sz="1275" b="0" dirty="0">
                <a:solidFill>
                  <a:srgbClr val="24323A"/>
                </a:solidFill>
                <a:latin typeface="Bitstream Charter"/>
                <a:ea typeface="Bitstream Charter"/>
                <a:cs typeface="Bitstream Charter"/>
              </a:rPr>
              <a:t> </a:t>
            </a:r>
            <a:r>
              <a:rPr lang="en-US" sz="900" b="0" dirty="0">
                <a:solidFill>
                  <a:srgbClr val="24323A"/>
                </a:solidFill>
                <a:latin typeface="Bitstream Charter"/>
                <a:ea typeface="Bitstream Charter"/>
                <a:cs typeface="Bitstream Charter"/>
              </a:rPr>
              <a:t>(Juncos, 2022)</a:t>
            </a:r>
            <a:endParaRPr sz="900"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Interview</a:t>
            </a: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Performance</a:t>
            </a:r>
          </a:p>
        </p:txBody>
      </p:sp>
      <p:sp>
        <p:nvSpPr>
          <p:cNvPr id="21" name="Rectangle 20">
            <a:extLst>
              <a:ext uri="{FF2B5EF4-FFF2-40B4-BE49-F238E27FC236}">
                <a16:creationId xmlns:a16="http://schemas.microsoft.com/office/drawing/2014/main" id="{7877A18E-31FD-46A7-9350-BC02B114CF47}"/>
              </a:ext>
            </a:extLst>
          </p:cNvPr>
          <p:cNvSpPr>
            <a:spLocks noGrp="1"/>
          </p:cNvSpPr>
          <p:nvPr/>
        </p:nvSpPr>
        <p:spPr>
          <a:xfrm>
            <a:off x="4000500" y="3733800"/>
            <a:ext cx="476250" cy="381000"/>
          </a:xfrm>
          <a:prstGeom prst="rect">
            <a:avLst/>
          </a:prstGeom>
          <a:noFill/>
          <a:ln w="0">
            <a:noFill/>
          </a:ln>
        </p:spPr>
        <p:txBody>
          <a:bodyPr anchor="ctr">
            <a:normAutofit fontScale="97976" lnSpcReduction="10000"/>
          </a:bodyPr>
          <a:lstStyle/>
          <a:p>
            <a:pPr algn="ctr">
              <a:defRPr sz="2100" b="1">
                <a:solidFill>
                  <a:srgbClr val="76506B"/>
                </a:solidFill>
                <a:latin typeface="Bitstream Charter"/>
                <a:ea typeface="Bitstream Charter"/>
                <a:cs typeface="Bitstream Charter"/>
              </a:defRPr>
            </a:pPr>
            <a:r>
              <a:rPr sz="2100" b="1">
                <a:solidFill>
                  <a:srgbClr val="76506B"/>
                </a:solidFill>
                <a:latin typeface="Bitstream Charter"/>
                <a:ea typeface="Bitstream Charter"/>
                <a:cs typeface="Bitstream Charter"/>
              </a:rPr>
              <a:t>→</a:t>
            </a:r>
          </a:p>
        </p:txBody>
      </p:sp>
      <p:sp>
        <p:nvSpPr>
          <p:cNvPr id="22" name="Oval 21">
            <a:extLst>
              <a:ext uri="{FF2B5EF4-FFF2-40B4-BE49-F238E27FC236}">
                <a16:creationId xmlns:a16="http://schemas.microsoft.com/office/drawing/2014/main" id="{5D4F42A9-30F9-4AC5-A7E0-AB3160017544}"/>
              </a:ext>
            </a:extLst>
          </p:cNvPr>
          <p:cNvSpPr>
            <a:spLocks noGrp="1"/>
          </p:cNvSpPr>
          <p:nvPr/>
        </p:nvSpPr>
        <p:spPr>
          <a:xfrm>
            <a:off x="4619625" y="3819525"/>
            <a:ext cx="533400" cy="533400"/>
          </a:xfrm>
          <a:prstGeom prst="ellipse">
            <a:avLst/>
          </a:prstGeom>
          <a:solidFill>
            <a:srgbClr val="F6C85F"/>
          </a:solidFill>
          <a:ln w="0">
            <a:noFill/>
          </a:ln>
        </p:spPr>
        <p:txBody>
          <a:bodyPr/>
          <a:lstStyle/>
          <a:p>
            <a:endParaRPr lang="en-US"/>
          </a:p>
        </p:txBody>
      </p:sp>
      <p:sp>
        <p:nvSpPr>
          <p:cNvPr id="23" name="Rectangle 22">
            <a:extLst>
              <a:ext uri="{FF2B5EF4-FFF2-40B4-BE49-F238E27FC236}">
                <a16:creationId xmlns:a16="http://schemas.microsoft.com/office/drawing/2014/main" id="{519D9130-6A26-429B-B40F-283B77A93991}"/>
              </a:ext>
            </a:extLst>
          </p:cNvPr>
          <p:cNvSpPr>
            <a:spLocks noGrp="1"/>
          </p:cNvSpPr>
          <p:nvPr/>
        </p:nvSpPr>
        <p:spPr>
          <a:xfrm>
            <a:off x="4633912" y="3920490"/>
            <a:ext cx="533400" cy="361950"/>
          </a:xfrm>
          <a:prstGeom prst="rect">
            <a:avLst/>
          </a:prstGeom>
          <a:noFill/>
          <a:ln w="0">
            <a:noFill/>
          </a:ln>
        </p:spPr>
        <p:txBody>
          <a:bodyPr anchor="ctr">
            <a:normAutofit/>
          </a:bodyPr>
          <a:lstStyle/>
          <a:p>
            <a:pPr algn="ctr">
              <a:defRPr sz="1650" b="1">
                <a:solidFill>
                  <a:srgbClr val="FFFFFF"/>
                </a:solidFill>
                <a:latin typeface="Bitstream Charter"/>
                <a:ea typeface="Bitstream Charter"/>
                <a:cs typeface="Bitstream Charter"/>
              </a:defRPr>
            </a:pPr>
            <a:r>
              <a:rPr sz="1650" b="1" dirty="0">
                <a:solidFill>
                  <a:srgbClr val="FFFFFF"/>
                </a:solidFill>
                <a:latin typeface="Bitstream Charter"/>
                <a:ea typeface="Bitstream Charter"/>
                <a:cs typeface="Bitstream Charter"/>
              </a:rPr>
              <a:t>2</a:t>
            </a:r>
          </a:p>
        </p:txBody>
      </p:sp>
      <p:sp>
        <p:nvSpPr>
          <p:cNvPr id="24" name="Rectangle 23">
            <a:extLst>
              <a:ext uri="{FF2B5EF4-FFF2-40B4-BE49-F238E27FC236}">
                <a16:creationId xmlns:a16="http://schemas.microsoft.com/office/drawing/2014/main" id="{6804DE90-4F06-463C-97E3-2A6CD7A3B72B}"/>
              </a:ext>
            </a:extLst>
          </p:cNvPr>
          <p:cNvSpPr>
            <a:spLocks noGrp="1"/>
          </p:cNvSpPr>
          <p:nvPr/>
        </p:nvSpPr>
        <p:spPr>
          <a:xfrm>
            <a:off x="5153406" y="4114800"/>
            <a:ext cx="2095500" cy="247650"/>
          </a:xfrm>
          <a:prstGeom prst="rect">
            <a:avLst/>
          </a:prstGeom>
          <a:noFill/>
          <a:ln w="0">
            <a:noFill/>
          </a:ln>
        </p:spPr>
        <p:txBody>
          <a:bodyPr anchor="ctr">
            <a:normAutofit fontScale="90926" lnSpcReduction="20000"/>
          </a:bodyPr>
          <a:lstStyle/>
          <a:p>
            <a:pPr algn="l">
              <a:defRPr sz="1350" b="1">
                <a:solidFill>
                  <a:srgbClr val="244C5A"/>
                </a:solidFill>
                <a:latin typeface="Bitstream Charter"/>
                <a:ea typeface="Bitstream Charter"/>
                <a:cs typeface="Bitstream Charter"/>
              </a:defRPr>
            </a:pPr>
            <a:r>
              <a:rPr sz="1350" b="1">
                <a:solidFill>
                  <a:srgbClr val="244C5A"/>
                </a:solidFill>
                <a:latin typeface="Bitstream Charter"/>
                <a:ea typeface="Bitstream Charter"/>
                <a:cs typeface="Bitstream Charter"/>
              </a:rPr>
              <a:t>INTERVENTION</a:t>
            </a:r>
          </a:p>
        </p:txBody>
      </p:sp>
      <p:sp>
        <p:nvSpPr>
          <p:cNvPr id="25" name="Rectangle 24">
            <a:extLst>
              <a:ext uri="{FF2B5EF4-FFF2-40B4-BE49-F238E27FC236}">
                <a16:creationId xmlns:a16="http://schemas.microsoft.com/office/drawing/2014/main" id="{E32B6E5F-D61B-42B0-B8A7-119E38815716}"/>
              </a:ext>
            </a:extLst>
          </p:cNvPr>
          <p:cNvSpPr>
            <a:spLocks noGrp="1"/>
          </p:cNvSpPr>
          <p:nvPr/>
        </p:nvSpPr>
        <p:spPr>
          <a:xfrm>
            <a:off x="5153025" y="4395216"/>
            <a:ext cx="2381250" cy="781050"/>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Videos + journaling</a:t>
            </a: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4 ACT workshops</a:t>
            </a:r>
            <a:r>
              <a:rPr lang="en-US" sz="1275" b="0" dirty="0">
                <a:solidFill>
                  <a:srgbClr val="24323A"/>
                </a:solidFill>
                <a:latin typeface="Bitstream Charter"/>
                <a:ea typeface="Bitstream Charter"/>
                <a:cs typeface="Bitstream Charter"/>
              </a:rPr>
              <a:t> </a:t>
            </a:r>
            <a:r>
              <a:rPr lang="en-US" sz="800" b="0" dirty="0">
                <a:solidFill>
                  <a:srgbClr val="24323A"/>
                </a:solidFill>
                <a:latin typeface="Bitstream Charter"/>
                <a:ea typeface="Bitstream Charter"/>
                <a:cs typeface="Bitstream Charter"/>
              </a:rPr>
              <a:t>(Juncos &amp; de Paiva e Pona, 2022) </a:t>
            </a:r>
            <a:endParaRPr sz="800" b="0" dirty="0">
              <a:solidFill>
                <a:srgbClr val="24323A"/>
              </a:solidFill>
              <a:latin typeface="Bitstream Charter"/>
              <a:ea typeface="Bitstream Charter"/>
              <a:cs typeface="Bitstream Charter"/>
            </a:endParaRPr>
          </a:p>
        </p:txBody>
      </p:sp>
      <p:sp>
        <p:nvSpPr>
          <p:cNvPr id="26" name="Rectangle 25">
            <a:extLst>
              <a:ext uri="{FF2B5EF4-FFF2-40B4-BE49-F238E27FC236}">
                <a16:creationId xmlns:a16="http://schemas.microsoft.com/office/drawing/2014/main" id="{572644DD-6297-44D0-A772-9743EF4A44A8}"/>
              </a:ext>
            </a:extLst>
          </p:cNvPr>
          <p:cNvSpPr>
            <a:spLocks noGrp="1"/>
          </p:cNvSpPr>
          <p:nvPr/>
        </p:nvSpPr>
        <p:spPr>
          <a:xfrm>
            <a:off x="7620000" y="3733800"/>
            <a:ext cx="476250" cy="381000"/>
          </a:xfrm>
          <a:prstGeom prst="rect">
            <a:avLst/>
          </a:prstGeom>
          <a:noFill/>
          <a:ln w="0">
            <a:noFill/>
          </a:ln>
        </p:spPr>
        <p:txBody>
          <a:bodyPr anchor="ctr">
            <a:normAutofit fontScale="97976" lnSpcReduction="10000"/>
          </a:bodyPr>
          <a:lstStyle/>
          <a:p>
            <a:pPr algn="ctr">
              <a:defRPr sz="2100" b="1">
                <a:solidFill>
                  <a:srgbClr val="76506B"/>
                </a:solidFill>
                <a:latin typeface="Bitstream Charter"/>
                <a:ea typeface="Bitstream Charter"/>
                <a:cs typeface="Bitstream Charter"/>
              </a:defRPr>
            </a:pPr>
            <a:r>
              <a:rPr sz="2100" b="1">
                <a:solidFill>
                  <a:srgbClr val="76506B"/>
                </a:solidFill>
                <a:latin typeface="Bitstream Charter"/>
                <a:ea typeface="Bitstream Charter"/>
                <a:cs typeface="Bitstream Charter"/>
              </a:rPr>
              <a:t>→</a:t>
            </a:r>
          </a:p>
        </p:txBody>
      </p:sp>
      <p:sp>
        <p:nvSpPr>
          <p:cNvPr id="27" name="Oval 26">
            <a:extLst>
              <a:ext uri="{FF2B5EF4-FFF2-40B4-BE49-F238E27FC236}">
                <a16:creationId xmlns:a16="http://schemas.microsoft.com/office/drawing/2014/main" id="{4BD410B9-EF17-47CA-84EB-2BC64FF7B6E7}"/>
              </a:ext>
            </a:extLst>
          </p:cNvPr>
          <p:cNvSpPr>
            <a:spLocks noGrp="1"/>
          </p:cNvSpPr>
          <p:nvPr/>
        </p:nvSpPr>
        <p:spPr>
          <a:xfrm>
            <a:off x="8239125" y="3844671"/>
            <a:ext cx="533400" cy="533400"/>
          </a:xfrm>
          <a:prstGeom prst="ellipse">
            <a:avLst/>
          </a:prstGeom>
          <a:solidFill>
            <a:srgbClr val="42A7A1"/>
          </a:solidFill>
          <a:ln w="0">
            <a:noFill/>
          </a:ln>
        </p:spPr>
        <p:txBody>
          <a:bodyPr/>
          <a:lstStyle/>
          <a:p>
            <a:endParaRPr lang="en-US"/>
          </a:p>
        </p:txBody>
      </p:sp>
      <p:sp>
        <p:nvSpPr>
          <p:cNvPr id="28" name="Rectangle 27">
            <a:extLst>
              <a:ext uri="{FF2B5EF4-FFF2-40B4-BE49-F238E27FC236}">
                <a16:creationId xmlns:a16="http://schemas.microsoft.com/office/drawing/2014/main" id="{07D74D89-8C8F-41ED-AAD7-62A6760F5CF1}"/>
              </a:ext>
            </a:extLst>
          </p:cNvPr>
          <p:cNvSpPr>
            <a:spLocks noGrp="1"/>
          </p:cNvSpPr>
          <p:nvPr/>
        </p:nvSpPr>
        <p:spPr>
          <a:xfrm>
            <a:off x="8239125" y="3938397"/>
            <a:ext cx="533400" cy="361950"/>
          </a:xfrm>
          <a:prstGeom prst="rect">
            <a:avLst/>
          </a:prstGeom>
          <a:noFill/>
          <a:ln w="0">
            <a:noFill/>
          </a:ln>
        </p:spPr>
        <p:txBody>
          <a:bodyPr anchor="ctr">
            <a:normAutofit/>
          </a:bodyPr>
          <a:lstStyle/>
          <a:p>
            <a:pPr algn="ctr">
              <a:defRPr sz="1650" b="1">
                <a:solidFill>
                  <a:srgbClr val="FFFFFF"/>
                </a:solidFill>
                <a:latin typeface="Bitstream Charter"/>
                <a:ea typeface="Bitstream Charter"/>
                <a:cs typeface="Bitstream Charter"/>
              </a:defRPr>
            </a:pPr>
            <a:r>
              <a:rPr sz="1650" b="1" dirty="0">
                <a:solidFill>
                  <a:srgbClr val="FFFFFF"/>
                </a:solidFill>
                <a:latin typeface="Bitstream Charter"/>
                <a:ea typeface="Bitstream Charter"/>
                <a:cs typeface="Bitstream Charter"/>
              </a:rPr>
              <a:t>3</a:t>
            </a:r>
          </a:p>
        </p:txBody>
      </p:sp>
      <p:sp>
        <p:nvSpPr>
          <p:cNvPr id="29" name="Rectangle 28">
            <a:extLst>
              <a:ext uri="{FF2B5EF4-FFF2-40B4-BE49-F238E27FC236}">
                <a16:creationId xmlns:a16="http://schemas.microsoft.com/office/drawing/2014/main" id="{0377232E-CADD-4C76-ACC6-C03DEB6C28DA}"/>
              </a:ext>
            </a:extLst>
          </p:cNvPr>
          <p:cNvSpPr>
            <a:spLocks noGrp="1"/>
          </p:cNvSpPr>
          <p:nvPr/>
        </p:nvSpPr>
        <p:spPr>
          <a:xfrm>
            <a:off x="8772525" y="4101465"/>
            <a:ext cx="2095500" cy="247650"/>
          </a:xfrm>
          <a:prstGeom prst="rect">
            <a:avLst/>
          </a:prstGeom>
          <a:noFill/>
          <a:ln w="0">
            <a:noFill/>
          </a:ln>
        </p:spPr>
        <p:txBody>
          <a:bodyPr anchor="ctr">
            <a:normAutofit fontScale="90926" lnSpcReduction="20000"/>
          </a:bodyPr>
          <a:lstStyle/>
          <a:p>
            <a:pPr algn="l">
              <a:defRPr sz="1350" b="1">
                <a:solidFill>
                  <a:srgbClr val="244C5A"/>
                </a:solidFill>
                <a:latin typeface="Bitstream Charter"/>
                <a:ea typeface="Bitstream Charter"/>
                <a:cs typeface="Bitstream Charter"/>
              </a:defRPr>
            </a:pPr>
            <a:r>
              <a:rPr sz="1350" b="1" dirty="0">
                <a:solidFill>
                  <a:srgbClr val="244C5A"/>
                </a:solidFill>
                <a:latin typeface="Bitstream Charter"/>
                <a:ea typeface="Bitstream Charter"/>
                <a:cs typeface="Bitstream Charter"/>
              </a:rPr>
              <a:t>POST</a:t>
            </a:r>
          </a:p>
        </p:txBody>
      </p:sp>
      <p:sp>
        <p:nvSpPr>
          <p:cNvPr id="30" name="Rectangle 29">
            <a:extLst>
              <a:ext uri="{FF2B5EF4-FFF2-40B4-BE49-F238E27FC236}">
                <a16:creationId xmlns:a16="http://schemas.microsoft.com/office/drawing/2014/main" id="{F681D0DE-3534-452E-8D9E-5710E9473DDD}"/>
              </a:ext>
            </a:extLst>
          </p:cNvPr>
          <p:cNvSpPr>
            <a:spLocks noGrp="1"/>
          </p:cNvSpPr>
          <p:nvPr/>
        </p:nvSpPr>
        <p:spPr>
          <a:xfrm>
            <a:off x="8772525" y="4395216"/>
            <a:ext cx="2095500" cy="781050"/>
          </a:xfrm>
          <a:prstGeom prst="rect">
            <a:avLst/>
          </a:prstGeom>
          <a:noFill/>
          <a:ln w="0">
            <a:noFill/>
          </a:ln>
        </p:spPr>
        <p:txBody>
          <a:bodyPr anchor="ctr">
            <a:normAutofit lnSpcReduction="10000"/>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Performance</a:t>
            </a:r>
          </a:p>
          <a:p>
            <a:pPr>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K-MPAI</a:t>
            </a:r>
            <a:r>
              <a:rPr lang="en-US" sz="1275" b="0" dirty="0">
                <a:solidFill>
                  <a:srgbClr val="24323A"/>
                </a:solidFill>
                <a:latin typeface="Bitstream Charter"/>
                <a:ea typeface="Bitstream Charter"/>
                <a:cs typeface="Bitstream Charter"/>
              </a:rPr>
              <a:t> </a:t>
            </a:r>
            <a:r>
              <a:rPr lang="en-US" sz="800" dirty="0">
                <a:solidFill>
                  <a:srgbClr val="24323A"/>
                </a:solidFill>
                <a:latin typeface="Bitstream Charter"/>
                <a:ea typeface="Bitstream Charter"/>
                <a:cs typeface="Bitstream Charter"/>
              </a:rPr>
              <a:t>(Kenny, 2011)</a:t>
            </a:r>
            <a:r>
              <a:rPr sz="800" b="0" dirty="0">
                <a:solidFill>
                  <a:srgbClr val="24323A"/>
                </a:solidFill>
                <a:latin typeface="Bitstream Charter"/>
                <a:ea typeface="Bitstream Charter"/>
                <a:cs typeface="Bitstream Charter"/>
              </a:rPr>
              <a:t> </a:t>
            </a:r>
            <a:r>
              <a:rPr sz="1275" b="0" dirty="0">
                <a:solidFill>
                  <a:srgbClr val="24323A"/>
                </a:solidFill>
                <a:latin typeface="Bitstream Charter"/>
                <a:ea typeface="Bitstream Charter"/>
                <a:cs typeface="Bitstream Charter"/>
              </a:rPr>
              <a:t>+ MAAQ</a:t>
            </a:r>
            <a:r>
              <a:rPr lang="en-US" sz="1275" b="0" dirty="0">
                <a:solidFill>
                  <a:srgbClr val="24323A"/>
                </a:solidFill>
                <a:latin typeface="Bitstream Charter"/>
                <a:ea typeface="Bitstream Charter"/>
                <a:cs typeface="Bitstream Charter"/>
              </a:rPr>
              <a:t> </a:t>
            </a:r>
            <a:r>
              <a:rPr lang="en-US" sz="900" dirty="0">
                <a:solidFill>
                  <a:srgbClr val="24323A"/>
                </a:solidFill>
                <a:latin typeface="Bitstream Charter"/>
                <a:ea typeface="Bitstream Charter"/>
                <a:cs typeface="Bitstream Charter"/>
              </a:rPr>
              <a:t>(Juncos, 2022</a:t>
            </a: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Interview</a:t>
            </a:r>
          </a:p>
        </p:txBody>
      </p:sp>
      <p:sp>
        <p:nvSpPr>
          <p:cNvPr id="31" name="Rectangle 30">
            <a:extLst>
              <a:ext uri="{FF2B5EF4-FFF2-40B4-BE49-F238E27FC236}">
                <a16:creationId xmlns:a16="http://schemas.microsoft.com/office/drawing/2014/main" id="{3FA2CC1A-A347-42DF-8C7B-3B93ADFED6DE}"/>
              </a:ext>
            </a:extLst>
          </p:cNvPr>
          <p:cNvSpPr>
            <a:spLocks noGrp="1"/>
          </p:cNvSpPr>
          <p:nvPr/>
        </p:nvSpPr>
        <p:spPr>
          <a:xfrm>
            <a:off x="1285875" y="2920841"/>
            <a:ext cx="8763000" cy="342900"/>
          </a:xfrm>
          <a:prstGeom prst="rect">
            <a:avLst/>
          </a:prstGeom>
          <a:noFill/>
          <a:ln w="0">
            <a:noFill/>
          </a:ln>
        </p:spPr>
        <p:txBody>
          <a:bodyPr anchor="ctr">
            <a:normAutofit/>
          </a:bodyPr>
          <a:lstStyle/>
          <a:p>
            <a:pPr algn="ctr">
              <a:defRPr sz="1275" b="1">
                <a:solidFill>
                  <a:srgbClr val="F47F6B"/>
                </a:solidFill>
                <a:latin typeface="Bitstream Charter"/>
                <a:ea typeface="Bitstream Charter"/>
                <a:cs typeface="Bitstream Charter"/>
              </a:defRPr>
            </a:pPr>
            <a:r>
              <a:rPr sz="1400" b="1" dirty="0">
                <a:solidFill>
                  <a:schemeClr val="bg1"/>
                </a:solidFill>
                <a:latin typeface="Bitstream Charter"/>
                <a:ea typeface="Bitstream Charter"/>
                <a:cs typeface="Bitstream Charter"/>
              </a:rPr>
              <a:t>Eligibility: ages 18–35  •  voice student/pre-professional  •  K-MPAI ≥104.5</a:t>
            </a:r>
          </a:p>
        </p:txBody>
      </p:sp>
      <p:sp>
        <p:nvSpPr>
          <p:cNvPr id="32" name="Rectangle 31">
            <a:extLst>
              <a:ext uri="{FF2B5EF4-FFF2-40B4-BE49-F238E27FC236}">
                <a16:creationId xmlns:a16="http://schemas.microsoft.com/office/drawing/2014/main" id="{BD29FEE5-B5FC-4E6A-9DB2-31DB225EF159}"/>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06  |  ARISA KUSUMI SULLIVAN</a:t>
            </a:r>
          </a:p>
        </p:txBody>
      </p:sp>
    </p:spTree>
    <p:extLst>
      <p:ext uri="{BB962C8B-B14F-4D97-AF65-F5344CB8AC3E}">
        <p14:creationId xmlns:p14="http://schemas.microsoft.com/office/powerpoint/2010/main" val="72271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A076C37-1D1C-41A4-B2CA-4BBB8E115E3F}"/>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ETHICS AND INSIDER RESEARCH</a:t>
            </a:r>
          </a:p>
        </p:txBody>
      </p:sp>
      <p:sp>
        <p:nvSpPr>
          <p:cNvPr id="2" name="Rectangle 1">
            <a:extLst>
              <a:ext uri="{FF2B5EF4-FFF2-40B4-BE49-F238E27FC236}">
                <a16:creationId xmlns:a16="http://schemas.microsoft.com/office/drawing/2014/main" id="{CBA55896-B2EE-4C02-94B9-B3C9950B6155}"/>
              </a:ext>
            </a:extLst>
          </p:cNvPr>
          <p:cNvSpPr>
            <a:spLocks noGrp="1"/>
          </p:cNvSpPr>
          <p:nvPr/>
        </p:nvSpPr>
        <p:spPr>
          <a:xfrm>
            <a:off x="609600" y="514350"/>
            <a:ext cx="10953750" cy="609600"/>
          </a:xfrm>
          <a:prstGeom prst="rect">
            <a:avLst/>
          </a:prstGeom>
          <a:noFill/>
          <a:ln w="0">
            <a:noFill/>
          </a:ln>
        </p:spPr>
        <p:txBody>
          <a:bodyPr anchor="ctr">
            <a:normAutofit/>
          </a:bodyPr>
          <a:lstStyle/>
          <a:p>
            <a:pPr algn="l">
              <a:defRPr sz="2700" b="1">
                <a:solidFill>
                  <a:srgbClr val="24323A"/>
                </a:solidFill>
                <a:latin typeface="Bitstream Charter"/>
                <a:ea typeface="Bitstream Charter"/>
                <a:cs typeface="Bitstream Charter"/>
              </a:defRPr>
            </a:pPr>
            <a:r>
              <a:rPr sz="2700" b="1">
                <a:solidFill>
                  <a:srgbClr val="24323A"/>
                </a:solidFill>
                <a:latin typeface="Bitstream Charter"/>
                <a:ea typeface="Bitstream Charter"/>
                <a:cs typeface="Bitstream Charter"/>
              </a:rPr>
              <a:t>Ethics shaped both participation and interpretation</a:t>
            </a:r>
          </a:p>
        </p:txBody>
      </p:sp>
      <p:sp>
        <p:nvSpPr>
          <p:cNvPr id="3" name="Rounded Rectangle 2">
            <a:extLst>
              <a:ext uri="{FF2B5EF4-FFF2-40B4-BE49-F238E27FC236}">
                <a16:creationId xmlns:a16="http://schemas.microsoft.com/office/drawing/2014/main" id="{CBBB0F47-21B8-45FB-92B7-0FB3B2199336}"/>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pic>
        <p:nvPicPr>
          <p:cNvPr id="23" name="Picture 22"/>
          <p:cNvPicPr>
            <a:picLocks noChangeAspect="1"/>
          </p:cNvPicPr>
          <p:nvPr/>
        </p:nvPicPr>
        <p:blipFill>
          <a:blip r:embed="rId3"/>
          <a:srcRect l="23784" r="23784"/>
          <a:stretch>
            <a:fillRect/>
          </a:stretch>
        </p:blipFill>
        <p:spPr>
          <a:xfrm>
            <a:off x="7000875" y="1285875"/>
            <a:ext cx="5191125" cy="5572125"/>
          </a:xfrm>
          <a:prstGeom prst="roundRect">
            <a:avLst>
              <a:gd name="adj" fmla="val 2936"/>
            </a:avLst>
          </a:prstGeom>
        </p:spPr>
      </p:pic>
      <p:sp>
        <p:nvSpPr>
          <p:cNvPr id="5" name="Rectangle 4">
            <a:extLst>
              <a:ext uri="{FF2B5EF4-FFF2-40B4-BE49-F238E27FC236}">
                <a16:creationId xmlns:a16="http://schemas.microsoft.com/office/drawing/2014/main" id="{02190023-8B2A-4C05-B006-61E9FEEBA643}"/>
              </a:ext>
            </a:extLst>
          </p:cNvPr>
          <p:cNvSpPr>
            <a:spLocks noGrp="1"/>
          </p:cNvSpPr>
          <p:nvPr/>
        </p:nvSpPr>
        <p:spPr>
          <a:xfrm>
            <a:off x="6572250" y="1285875"/>
            <a:ext cx="762000" cy="5572125"/>
          </a:xfrm>
          <a:prstGeom prst="rect">
            <a:avLst/>
          </a:prstGeom>
          <a:solidFill>
            <a:srgbClr val="FFFFFF"/>
          </a:solidFill>
          <a:ln w="0">
            <a:noFill/>
          </a:ln>
        </p:spPr>
        <p:txBody>
          <a:bodyPr/>
          <a:lstStyle/>
          <a:p>
            <a:endParaRPr lang="en-US"/>
          </a:p>
        </p:txBody>
      </p:sp>
      <p:sp>
        <p:nvSpPr>
          <p:cNvPr id="6" name="Rounded Rectangle 5">
            <a:extLst>
              <a:ext uri="{FF2B5EF4-FFF2-40B4-BE49-F238E27FC236}">
                <a16:creationId xmlns:a16="http://schemas.microsoft.com/office/drawing/2014/main" id="{F8DFA5D9-BCA5-4AC4-B4E3-6B32F2B3DF3B}"/>
              </a:ext>
            </a:extLst>
          </p:cNvPr>
          <p:cNvSpPr>
            <a:spLocks noGrp="1"/>
          </p:cNvSpPr>
          <p:nvPr/>
        </p:nvSpPr>
        <p:spPr>
          <a:xfrm>
            <a:off x="609600" y="1524000"/>
            <a:ext cx="5619750" cy="1952625"/>
          </a:xfrm>
          <a:prstGeom prst="roundRect">
            <a:avLst>
              <a:gd name="adj" fmla="val 7805"/>
            </a:avLst>
          </a:prstGeom>
          <a:solidFill>
            <a:srgbClr val="FFF8EE"/>
          </a:solidFill>
          <a:ln w="0">
            <a:noFill/>
          </a:ln>
        </p:spPr>
        <p:txBody>
          <a:bodyPr/>
          <a:lstStyle/>
          <a:p>
            <a:endParaRPr lang="en-US"/>
          </a:p>
        </p:txBody>
      </p:sp>
      <p:sp>
        <p:nvSpPr>
          <p:cNvPr id="7" name="Rounded Rectangle 6">
            <a:extLst>
              <a:ext uri="{FF2B5EF4-FFF2-40B4-BE49-F238E27FC236}">
                <a16:creationId xmlns:a16="http://schemas.microsoft.com/office/drawing/2014/main" id="{5579525F-5D1A-4205-BA10-D16C6AB468A9}"/>
              </a:ext>
            </a:extLst>
          </p:cNvPr>
          <p:cNvSpPr>
            <a:spLocks noGrp="1"/>
          </p:cNvSpPr>
          <p:nvPr/>
        </p:nvSpPr>
        <p:spPr>
          <a:xfrm>
            <a:off x="781050" y="1714500"/>
            <a:ext cx="76200" cy="1571625"/>
          </a:xfrm>
          <a:prstGeom prst="roundRect">
            <a:avLst>
              <a:gd name="adj" fmla="val 50000"/>
            </a:avLst>
          </a:prstGeom>
          <a:solidFill>
            <a:srgbClr val="42A7A1"/>
          </a:solidFill>
          <a:ln w="0">
            <a:noFill/>
          </a:ln>
        </p:spPr>
        <p:txBody>
          <a:bodyPr/>
          <a:lstStyle/>
          <a:p>
            <a:endParaRPr lang="en-US"/>
          </a:p>
        </p:txBody>
      </p:sp>
      <p:sp>
        <p:nvSpPr>
          <p:cNvPr id="8" name="Rectangle 7">
            <a:extLst>
              <a:ext uri="{FF2B5EF4-FFF2-40B4-BE49-F238E27FC236}">
                <a16:creationId xmlns:a16="http://schemas.microsoft.com/office/drawing/2014/main" id="{FF4C8586-E634-4658-ADB6-F59258238FD5}"/>
              </a:ext>
            </a:extLst>
          </p:cNvPr>
          <p:cNvSpPr>
            <a:spLocks noGrp="1"/>
          </p:cNvSpPr>
          <p:nvPr/>
        </p:nvSpPr>
        <p:spPr>
          <a:xfrm>
            <a:off x="1028700" y="1714500"/>
            <a:ext cx="50292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PARTICIPANT PROTECTION</a:t>
            </a:r>
          </a:p>
        </p:txBody>
      </p:sp>
      <p:sp>
        <p:nvSpPr>
          <p:cNvPr id="9" name="Rectangle 8">
            <a:extLst>
              <a:ext uri="{FF2B5EF4-FFF2-40B4-BE49-F238E27FC236}">
                <a16:creationId xmlns:a16="http://schemas.microsoft.com/office/drawing/2014/main" id="{0A5D94A4-1DF2-4F38-A877-CC0D00AED9AF}"/>
              </a:ext>
            </a:extLst>
          </p:cNvPr>
          <p:cNvSpPr>
            <a:spLocks noGrp="1"/>
          </p:cNvSpPr>
          <p:nvPr/>
        </p:nvSpPr>
        <p:spPr>
          <a:xfrm>
            <a:off x="1028700" y="2095500"/>
            <a:ext cx="5029200" cy="1209675"/>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Informed consent</a:t>
            </a: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Right to withdraw</a:t>
            </a: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Pseudonyms and protected data</a:t>
            </a: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Mental-health support information</a:t>
            </a:r>
          </a:p>
        </p:txBody>
      </p:sp>
      <p:sp>
        <p:nvSpPr>
          <p:cNvPr id="10" name="Rounded Rectangle 9">
            <a:extLst>
              <a:ext uri="{FF2B5EF4-FFF2-40B4-BE49-F238E27FC236}">
                <a16:creationId xmlns:a16="http://schemas.microsoft.com/office/drawing/2014/main" id="{66C06E19-7AAC-4D07-A3F3-0A47CAAA6D7E}"/>
              </a:ext>
            </a:extLst>
          </p:cNvPr>
          <p:cNvSpPr>
            <a:spLocks noGrp="1"/>
          </p:cNvSpPr>
          <p:nvPr/>
        </p:nvSpPr>
        <p:spPr>
          <a:xfrm>
            <a:off x="609600" y="3714750"/>
            <a:ext cx="2714625" cy="1666875"/>
          </a:xfrm>
          <a:prstGeom prst="roundRect">
            <a:avLst>
              <a:gd name="adj" fmla="val 9143"/>
            </a:avLst>
          </a:prstGeom>
          <a:solidFill>
            <a:srgbClr val="BFE7E2"/>
          </a:solidFill>
          <a:ln w="0">
            <a:noFill/>
          </a:ln>
        </p:spPr>
        <p:txBody>
          <a:bodyPr/>
          <a:lstStyle/>
          <a:p>
            <a:endParaRPr lang="en-US"/>
          </a:p>
        </p:txBody>
      </p:sp>
      <p:sp>
        <p:nvSpPr>
          <p:cNvPr id="11" name="Rounded Rectangle 10">
            <a:extLst>
              <a:ext uri="{FF2B5EF4-FFF2-40B4-BE49-F238E27FC236}">
                <a16:creationId xmlns:a16="http://schemas.microsoft.com/office/drawing/2014/main" id="{DA7D4ECB-7030-4A64-8A2C-E7A2A8447F6B}"/>
              </a:ext>
            </a:extLst>
          </p:cNvPr>
          <p:cNvSpPr>
            <a:spLocks noGrp="1"/>
          </p:cNvSpPr>
          <p:nvPr/>
        </p:nvSpPr>
        <p:spPr>
          <a:xfrm>
            <a:off x="781050" y="3905250"/>
            <a:ext cx="76200" cy="1285875"/>
          </a:xfrm>
          <a:prstGeom prst="roundRect">
            <a:avLst>
              <a:gd name="adj" fmla="val 50000"/>
            </a:avLst>
          </a:prstGeom>
          <a:solidFill>
            <a:srgbClr val="F6C85F"/>
          </a:solidFill>
          <a:ln w="0">
            <a:noFill/>
          </a:ln>
        </p:spPr>
        <p:txBody>
          <a:bodyPr/>
          <a:lstStyle/>
          <a:p>
            <a:endParaRPr lang="en-US"/>
          </a:p>
        </p:txBody>
      </p:sp>
      <p:sp>
        <p:nvSpPr>
          <p:cNvPr id="12" name="Rectangle 11">
            <a:extLst>
              <a:ext uri="{FF2B5EF4-FFF2-40B4-BE49-F238E27FC236}">
                <a16:creationId xmlns:a16="http://schemas.microsoft.com/office/drawing/2014/main" id="{138651E8-B8CF-4124-BD07-070A1B5E7A7A}"/>
              </a:ext>
            </a:extLst>
          </p:cNvPr>
          <p:cNvSpPr>
            <a:spLocks noGrp="1"/>
          </p:cNvSpPr>
          <p:nvPr/>
        </p:nvSpPr>
        <p:spPr>
          <a:xfrm>
            <a:off x="1028700" y="3905250"/>
            <a:ext cx="2124075" cy="342900"/>
          </a:xfrm>
          <a:prstGeom prst="rect">
            <a:avLst/>
          </a:prstGeom>
          <a:noFill/>
          <a:ln w="0">
            <a:noFill/>
          </a:ln>
        </p:spPr>
        <p:txBody>
          <a:bodyPr anchor="ctr">
            <a:normAutofit fontScale="97370"/>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INSIDER STRENGTH</a:t>
            </a:r>
          </a:p>
        </p:txBody>
      </p:sp>
      <p:sp>
        <p:nvSpPr>
          <p:cNvPr id="13" name="Rectangle 12">
            <a:extLst>
              <a:ext uri="{FF2B5EF4-FFF2-40B4-BE49-F238E27FC236}">
                <a16:creationId xmlns:a16="http://schemas.microsoft.com/office/drawing/2014/main" id="{75A38867-6946-479A-960E-C76E6BDA2271}"/>
              </a:ext>
            </a:extLst>
          </p:cNvPr>
          <p:cNvSpPr>
            <a:spLocks noGrp="1"/>
          </p:cNvSpPr>
          <p:nvPr/>
        </p:nvSpPr>
        <p:spPr>
          <a:xfrm>
            <a:off x="1028700" y="4286250"/>
            <a:ext cx="2124075" cy="923925"/>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Embodied knowledge as singer, teacher and coach</a:t>
            </a:r>
          </a:p>
        </p:txBody>
      </p:sp>
      <p:sp>
        <p:nvSpPr>
          <p:cNvPr id="14" name="Rounded Rectangle 13">
            <a:extLst>
              <a:ext uri="{FF2B5EF4-FFF2-40B4-BE49-F238E27FC236}">
                <a16:creationId xmlns:a16="http://schemas.microsoft.com/office/drawing/2014/main" id="{185AF191-6595-420F-8390-665C1536C4A1}"/>
              </a:ext>
            </a:extLst>
          </p:cNvPr>
          <p:cNvSpPr>
            <a:spLocks noGrp="1"/>
          </p:cNvSpPr>
          <p:nvPr/>
        </p:nvSpPr>
        <p:spPr>
          <a:xfrm>
            <a:off x="3514725" y="3714750"/>
            <a:ext cx="2714625" cy="1666875"/>
          </a:xfrm>
          <a:prstGeom prst="roundRect">
            <a:avLst>
              <a:gd name="adj" fmla="val 9143"/>
            </a:avLst>
          </a:prstGeom>
          <a:solidFill>
            <a:srgbClr val="FFD8C7"/>
          </a:solidFill>
          <a:ln w="0">
            <a:noFill/>
          </a:ln>
        </p:spPr>
        <p:txBody>
          <a:bodyPr/>
          <a:lstStyle/>
          <a:p>
            <a:endParaRPr lang="en-US"/>
          </a:p>
        </p:txBody>
      </p:sp>
      <p:sp>
        <p:nvSpPr>
          <p:cNvPr id="15" name="Rounded Rectangle 14">
            <a:extLst>
              <a:ext uri="{FF2B5EF4-FFF2-40B4-BE49-F238E27FC236}">
                <a16:creationId xmlns:a16="http://schemas.microsoft.com/office/drawing/2014/main" id="{9B376914-9490-4231-B90F-BC969B78DA47}"/>
              </a:ext>
            </a:extLst>
          </p:cNvPr>
          <p:cNvSpPr>
            <a:spLocks noGrp="1"/>
          </p:cNvSpPr>
          <p:nvPr/>
        </p:nvSpPr>
        <p:spPr>
          <a:xfrm>
            <a:off x="3686175" y="3905250"/>
            <a:ext cx="76200" cy="1285875"/>
          </a:xfrm>
          <a:prstGeom prst="roundRect">
            <a:avLst>
              <a:gd name="adj" fmla="val 50000"/>
            </a:avLst>
          </a:prstGeom>
          <a:solidFill>
            <a:srgbClr val="F47F6B"/>
          </a:solidFill>
          <a:ln w="0">
            <a:noFill/>
          </a:ln>
        </p:spPr>
        <p:txBody>
          <a:bodyPr/>
          <a:lstStyle/>
          <a:p>
            <a:endParaRPr lang="en-US"/>
          </a:p>
        </p:txBody>
      </p:sp>
      <p:sp>
        <p:nvSpPr>
          <p:cNvPr id="16" name="Rectangle 15">
            <a:extLst>
              <a:ext uri="{FF2B5EF4-FFF2-40B4-BE49-F238E27FC236}">
                <a16:creationId xmlns:a16="http://schemas.microsoft.com/office/drawing/2014/main" id="{EF013B93-5224-42C3-B9CB-CF1985FCD436}"/>
              </a:ext>
            </a:extLst>
          </p:cNvPr>
          <p:cNvSpPr>
            <a:spLocks noGrp="1"/>
          </p:cNvSpPr>
          <p:nvPr/>
        </p:nvSpPr>
        <p:spPr>
          <a:xfrm>
            <a:off x="3933825" y="3905250"/>
            <a:ext cx="2124075"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REFLEXIVE DUTY</a:t>
            </a:r>
          </a:p>
        </p:txBody>
      </p:sp>
      <p:sp>
        <p:nvSpPr>
          <p:cNvPr id="17" name="Rectangle 16">
            <a:extLst>
              <a:ext uri="{FF2B5EF4-FFF2-40B4-BE49-F238E27FC236}">
                <a16:creationId xmlns:a16="http://schemas.microsoft.com/office/drawing/2014/main" id="{B32D6126-B000-4CC0-8218-ACF50C7F4AD5}"/>
              </a:ext>
            </a:extLst>
          </p:cNvPr>
          <p:cNvSpPr>
            <a:spLocks noGrp="1"/>
          </p:cNvSpPr>
          <p:nvPr/>
        </p:nvSpPr>
        <p:spPr>
          <a:xfrm>
            <a:off x="3933825" y="4286250"/>
            <a:ext cx="2124075" cy="923925"/>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Awareness of influence on interviews and interpretation</a:t>
            </a:r>
          </a:p>
        </p:txBody>
      </p:sp>
      <p:sp>
        <p:nvSpPr>
          <p:cNvPr id="18" name="Rectangle 17">
            <a:extLst>
              <a:ext uri="{FF2B5EF4-FFF2-40B4-BE49-F238E27FC236}">
                <a16:creationId xmlns:a16="http://schemas.microsoft.com/office/drawing/2014/main" id="{B22F78FB-F7A2-4A8B-8646-599B73FFB23F}"/>
              </a:ext>
            </a:extLst>
          </p:cNvPr>
          <p:cNvSpPr>
            <a:spLocks noGrp="1"/>
          </p:cNvSpPr>
          <p:nvPr/>
        </p:nvSpPr>
        <p:spPr>
          <a:xfrm>
            <a:off x="857250" y="5667375"/>
            <a:ext cx="5143500" cy="361950"/>
          </a:xfrm>
          <a:prstGeom prst="rect">
            <a:avLst/>
          </a:prstGeom>
          <a:noFill/>
          <a:ln w="0">
            <a:noFill/>
          </a:ln>
        </p:spPr>
        <p:txBody>
          <a:bodyPr anchor="ctr">
            <a:normAutofit/>
          </a:bodyPr>
          <a:lstStyle/>
          <a:p>
            <a:pPr algn="ctr">
              <a:defRPr sz="1350" b="1">
                <a:solidFill>
                  <a:srgbClr val="76506B"/>
                </a:solidFill>
                <a:latin typeface="Bitstream Charter"/>
                <a:ea typeface="Bitstream Charter"/>
                <a:cs typeface="Bitstream Charter"/>
              </a:defRPr>
            </a:pPr>
            <a:r>
              <a:rPr sz="1350" b="1">
                <a:solidFill>
                  <a:srgbClr val="76506B"/>
                </a:solidFill>
                <a:latin typeface="Bitstream Charter"/>
                <a:ea typeface="Bitstream Charter"/>
                <a:cs typeface="Bitstream Charter"/>
              </a:rPr>
              <a:t>Participants had no obligation to continue.</a:t>
            </a:r>
          </a:p>
        </p:txBody>
      </p:sp>
      <p:sp>
        <p:nvSpPr>
          <p:cNvPr id="19" name="Rectangle 18">
            <a:extLst>
              <a:ext uri="{FF2B5EF4-FFF2-40B4-BE49-F238E27FC236}">
                <a16:creationId xmlns:a16="http://schemas.microsoft.com/office/drawing/2014/main" id="{6DE48DFB-6D3E-4360-BF78-D87F1412DD69}"/>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07  |  ARISA KUSUMI SULLIVAN</a:t>
            </a:r>
          </a:p>
        </p:txBody>
      </p:sp>
    </p:spTree>
    <p:extLst>
      <p:ext uri="{BB962C8B-B14F-4D97-AF65-F5344CB8AC3E}">
        <p14:creationId xmlns:p14="http://schemas.microsoft.com/office/powerpoint/2010/main" val="1713109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61A4713A-0110-47B8-A9EE-8FAD0EB3745E}"/>
              </a:ext>
            </a:extLst>
          </p:cNvPr>
          <p:cNvSpPr>
            <a:spLocks noGrp="1"/>
          </p:cNvSpPr>
          <p:nvPr/>
        </p:nvSpPr>
        <p:spPr>
          <a:xfrm>
            <a:off x="609600" y="200723"/>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dirty="0">
                <a:solidFill>
                  <a:srgbClr val="F47F6B"/>
                </a:solidFill>
                <a:latin typeface="Bitstream Charter"/>
                <a:ea typeface="Bitstream Charter"/>
                <a:cs typeface="Bitstream Charter"/>
              </a:rPr>
              <a:t>ANALYSIS</a:t>
            </a:r>
          </a:p>
        </p:txBody>
      </p:sp>
      <p:sp>
        <p:nvSpPr>
          <p:cNvPr id="2" name="Rectangle 1">
            <a:extLst>
              <a:ext uri="{FF2B5EF4-FFF2-40B4-BE49-F238E27FC236}">
                <a16:creationId xmlns:a16="http://schemas.microsoft.com/office/drawing/2014/main" id="{FBD89F3B-B633-4964-9FDD-1FA2DF1BB159}"/>
              </a:ext>
            </a:extLst>
          </p:cNvPr>
          <p:cNvSpPr>
            <a:spLocks noGrp="1"/>
          </p:cNvSpPr>
          <p:nvPr/>
        </p:nvSpPr>
        <p:spPr>
          <a:xfrm>
            <a:off x="609600" y="402326"/>
            <a:ext cx="10953750" cy="748461"/>
          </a:xfrm>
          <a:prstGeom prst="rect">
            <a:avLst/>
          </a:prstGeom>
          <a:noFill/>
          <a:ln w="0">
            <a:noFill/>
          </a:ln>
        </p:spPr>
        <p:txBody>
          <a:bodyPr anchor="ctr">
            <a:normAutofit fontScale="77500" lnSpcReduction="20000"/>
          </a:bodyPr>
          <a:lstStyle/>
          <a:p>
            <a:pPr>
              <a:lnSpc>
                <a:spcPct val="150000"/>
              </a:lnSpc>
              <a:defRPr sz="2700" b="1">
                <a:solidFill>
                  <a:srgbClr val="24323A"/>
                </a:solidFill>
                <a:latin typeface="Bitstream Charter"/>
                <a:ea typeface="Bitstream Charter"/>
                <a:cs typeface="Bitstream Charter"/>
              </a:defRPr>
            </a:pPr>
            <a:r>
              <a:rPr sz="2800" b="1" dirty="0">
                <a:solidFill>
                  <a:srgbClr val="24323A"/>
                </a:solidFill>
                <a:latin typeface="Bitstream Charter"/>
                <a:ea typeface="Bitstream Charter"/>
                <a:cs typeface="Bitstream Charter"/>
              </a:rPr>
              <a:t>The analysis connected experience, theory and numerical change</a:t>
            </a:r>
            <a:r>
              <a:rPr lang="en-US" sz="2800" b="1" dirty="0">
                <a:solidFill>
                  <a:srgbClr val="24323A"/>
                </a:solidFill>
                <a:latin typeface="Bitstream Charter"/>
                <a:ea typeface="Bitstream Charter"/>
                <a:cs typeface="Bitstream Charter"/>
              </a:rPr>
              <a:t> </a:t>
            </a:r>
          </a:p>
          <a:p>
            <a:pPr>
              <a:lnSpc>
                <a:spcPct val="150000"/>
              </a:lnSpc>
              <a:defRPr sz="2700" b="1">
                <a:solidFill>
                  <a:srgbClr val="24323A"/>
                </a:solidFill>
                <a:latin typeface="Bitstream Charter"/>
                <a:ea typeface="Bitstream Charter"/>
                <a:cs typeface="Bitstream Charter"/>
              </a:defRPr>
            </a:pPr>
            <a:r>
              <a:rPr lang="en-US" sz="1200" b="1" dirty="0">
                <a:solidFill>
                  <a:srgbClr val="24323A"/>
                </a:solidFill>
                <a:latin typeface="Bitstream Charter"/>
                <a:ea typeface="Bitstream Charter"/>
                <a:cs typeface="Bitstream Charter"/>
              </a:rPr>
              <a:t>(</a:t>
            </a:r>
            <a:r>
              <a:rPr lang="en-US" sz="1200" dirty="0"/>
              <a:t>Braun &amp; Clarke, 2006, 2021)</a:t>
            </a:r>
            <a:endParaRPr sz="1200" b="1" dirty="0">
              <a:solidFill>
                <a:srgbClr val="24323A"/>
              </a:solidFill>
              <a:latin typeface="Bitstream Charter"/>
              <a:ea typeface="Bitstream Charter"/>
              <a:cs typeface="Bitstream Charter"/>
            </a:endParaRPr>
          </a:p>
        </p:txBody>
      </p:sp>
      <p:sp>
        <p:nvSpPr>
          <p:cNvPr id="3" name="Rounded Rectangle 2">
            <a:extLst>
              <a:ext uri="{FF2B5EF4-FFF2-40B4-BE49-F238E27FC236}">
                <a16:creationId xmlns:a16="http://schemas.microsoft.com/office/drawing/2014/main" id="{0F3C171A-E329-4522-97E7-7B9A0B163E99}"/>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pic>
        <p:nvPicPr>
          <p:cNvPr id="28" name="Picture 27"/>
          <p:cNvPicPr>
            <a:picLocks noChangeAspect="1"/>
          </p:cNvPicPr>
          <p:nvPr/>
        </p:nvPicPr>
        <p:blipFill>
          <a:blip r:embed="rId3"/>
          <a:srcRect l="22594" r="22594"/>
          <a:stretch>
            <a:fillRect/>
          </a:stretch>
        </p:blipFill>
        <p:spPr>
          <a:xfrm>
            <a:off x="41205" y="1392049"/>
            <a:ext cx="5334000" cy="5476875"/>
          </a:xfrm>
          <a:prstGeom prst="roundRect">
            <a:avLst>
              <a:gd name="adj" fmla="val 2857"/>
            </a:avLst>
          </a:prstGeom>
        </p:spPr>
      </p:pic>
      <p:sp>
        <p:nvSpPr>
          <p:cNvPr id="5" name="Rectangle 4">
            <a:extLst>
              <a:ext uri="{FF2B5EF4-FFF2-40B4-BE49-F238E27FC236}">
                <a16:creationId xmlns:a16="http://schemas.microsoft.com/office/drawing/2014/main" id="{961BA036-59F3-493E-BDC3-28AC774F130B}"/>
              </a:ext>
            </a:extLst>
          </p:cNvPr>
          <p:cNvSpPr>
            <a:spLocks noGrp="1"/>
          </p:cNvSpPr>
          <p:nvPr/>
        </p:nvSpPr>
        <p:spPr>
          <a:xfrm>
            <a:off x="4953000" y="1381125"/>
            <a:ext cx="666750" cy="5476875"/>
          </a:xfrm>
          <a:prstGeom prst="rect">
            <a:avLst/>
          </a:prstGeom>
          <a:solidFill>
            <a:srgbClr val="FFF8EE"/>
          </a:solidFill>
          <a:ln w="0">
            <a:noFill/>
          </a:ln>
        </p:spPr>
        <p:txBody>
          <a:bodyPr/>
          <a:lstStyle/>
          <a:p>
            <a:endParaRPr lang="en-US"/>
          </a:p>
        </p:txBody>
      </p:sp>
      <p:sp>
        <p:nvSpPr>
          <p:cNvPr id="6" name="Oval 5">
            <a:extLst>
              <a:ext uri="{FF2B5EF4-FFF2-40B4-BE49-F238E27FC236}">
                <a16:creationId xmlns:a16="http://schemas.microsoft.com/office/drawing/2014/main" id="{37D3F809-1831-42D8-AC7A-F0BA7D97671D}"/>
              </a:ext>
            </a:extLst>
          </p:cNvPr>
          <p:cNvSpPr>
            <a:spLocks noGrp="1"/>
          </p:cNvSpPr>
          <p:nvPr/>
        </p:nvSpPr>
        <p:spPr>
          <a:xfrm>
            <a:off x="5810250" y="1199248"/>
            <a:ext cx="533400" cy="514350"/>
          </a:xfrm>
          <a:prstGeom prst="ellipse">
            <a:avLst/>
          </a:prstGeom>
          <a:solidFill>
            <a:srgbClr val="F47F6B"/>
          </a:solidFill>
          <a:ln w="0">
            <a:noFill/>
          </a:ln>
        </p:spPr>
        <p:txBody>
          <a:bodyPr/>
          <a:lstStyle/>
          <a:p>
            <a:endParaRPr lang="en-US"/>
          </a:p>
        </p:txBody>
      </p:sp>
      <p:sp>
        <p:nvSpPr>
          <p:cNvPr id="7" name="Rectangle 6">
            <a:extLst>
              <a:ext uri="{FF2B5EF4-FFF2-40B4-BE49-F238E27FC236}">
                <a16:creationId xmlns:a16="http://schemas.microsoft.com/office/drawing/2014/main" id="{5AA38D0E-818A-41AD-B485-5CDE97E18206}"/>
              </a:ext>
            </a:extLst>
          </p:cNvPr>
          <p:cNvSpPr>
            <a:spLocks noGrp="1"/>
          </p:cNvSpPr>
          <p:nvPr/>
        </p:nvSpPr>
        <p:spPr>
          <a:xfrm>
            <a:off x="5819775" y="1256398"/>
            <a:ext cx="533400" cy="361950"/>
          </a:xfrm>
          <a:prstGeom prst="rect">
            <a:avLst/>
          </a:prstGeom>
          <a:noFill/>
          <a:ln w="0">
            <a:noFill/>
          </a:ln>
        </p:spPr>
        <p:txBody>
          <a:bodyPr anchor="ctr">
            <a:normAutofit/>
          </a:bodyPr>
          <a:lstStyle/>
          <a:p>
            <a:pPr algn="ctr">
              <a:defRPr sz="1500" b="1">
                <a:solidFill>
                  <a:srgbClr val="FFFFFF"/>
                </a:solidFill>
                <a:latin typeface="Bitstream Charter"/>
                <a:ea typeface="Bitstream Charter"/>
                <a:cs typeface="Bitstream Charter"/>
              </a:defRPr>
            </a:pPr>
            <a:r>
              <a:rPr sz="1500" b="1" dirty="0">
                <a:solidFill>
                  <a:srgbClr val="FFFFFF"/>
                </a:solidFill>
                <a:latin typeface="Bitstream Charter"/>
                <a:ea typeface="Bitstream Charter"/>
                <a:cs typeface="Bitstream Charter"/>
              </a:rPr>
              <a:t>1</a:t>
            </a:r>
          </a:p>
        </p:txBody>
      </p:sp>
      <p:sp>
        <p:nvSpPr>
          <p:cNvPr id="8" name="Rectangle 7">
            <a:extLst>
              <a:ext uri="{FF2B5EF4-FFF2-40B4-BE49-F238E27FC236}">
                <a16:creationId xmlns:a16="http://schemas.microsoft.com/office/drawing/2014/main" id="{189D84DF-B6F8-4184-B630-1940DA03F9B5}"/>
              </a:ext>
            </a:extLst>
          </p:cNvPr>
          <p:cNvSpPr>
            <a:spLocks noGrp="1"/>
          </p:cNvSpPr>
          <p:nvPr/>
        </p:nvSpPr>
        <p:spPr>
          <a:xfrm>
            <a:off x="6572250" y="1215136"/>
            <a:ext cx="2381250" cy="238125"/>
          </a:xfrm>
          <a:prstGeom prst="rect">
            <a:avLst/>
          </a:prstGeom>
          <a:noFill/>
          <a:ln w="0">
            <a:noFill/>
          </a:ln>
        </p:spPr>
        <p:txBody>
          <a:bodyPr anchor="ctr">
            <a:normAutofit fontScale="87708" lnSpcReduction="20000"/>
          </a:bodyPr>
          <a:lstStyle/>
          <a:p>
            <a:pPr algn="l">
              <a:defRPr sz="1200" b="1">
                <a:solidFill>
                  <a:srgbClr val="244C5A"/>
                </a:solidFill>
                <a:latin typeface="Bitstream Charter"/>
                <a:ea typeface="Bitstream Charter"/>
                <a:cs typeface="Bitstream Charter"/>
              </a:defRPr>
            </a:pPr>
            <a:r>
              <a:rPr sz="1200" b="1" dirty="0">
                <a:solidFill>
                  <a:srgbClr val="244C5A"/>
                </a:solidFill>
                <a:latin typeface="Bitstream Charter"/>
                <a:ea typeface="Bitstream Charter"/>
                <a:cs typeface="Bitstream Charter"/>
              </a:rPr>
              <a:t>FAMILIARISE</a:t>
            </a:r>
          </a:p>
        </p:txBody>
      </p:sp>
      <p:sp>
        <p:nvSpPr>
          <p:cNvPr id="9" name="Rectangle 8">
            <a:extLst>
              <a:ext uri="{FF2B5EF4-FFF2-40B4-BE49-F238E27FC236}">
                <a16:creationId xmlns:a16="http://schemas.microsoft.com/office/drawing/2014/main" id="{2D715F36-2724-483A-947A-9A5E85F09420}"/>
              </a:ext>
            </a:extLst>
          </p:cNvPr>
          <p:cNvSpPr>
            <a:spLocks noGrp="1"/>
          </p:cNvSpPr>
          <p:nvPr/>
        </p:nvSpPr>
        <p:spPr>
          <a:xfrm>
            <a:off x="6572250" y="1433513"/>
            <a:ext cx="4381500" cy="333375"/>
          </a:xfrm>
          <a:prstGeom prst="rect">
            <a:avLst/>
          </a:prstGeom>
          <a:noFill/>
          <a:ln w="0">
            <a:noFill/>
          </a:ln>
        </p:spPr>
        <p:txBody>
          <a:bodyPr anchor="ctr">
            <a:normAutofit/>
          </a:bodyPr>
          <a:lstStyle/>
          <a:p>
            <a:pPr algn="l">
              <a:defRPr sz="1350" b="0">
                <a:solidFill>
                  <a:srgbClr val="24323A"/>
                </a:solidFill>
                <a:latin typeface="Bitstream Charter"/>
                <a:ea typeface="Bitstream Charter"/>
                <a:cs typeface="Bitstream Charter"/>
              </a:defRPr>
            </a:pPr>
            <a:r>
              <a:rPr sz="1350" b="0" dirty="0">
                <a:solidFill>
                  <a:srgbClr val="24323A"/>
                </a:solidFill>
                <a:latin typeface="Bitstream Charter"/>
                <a:ea typeface="Bitstream Charter"/>
                <a:cs typeface="Bitstream Charter"/>
              </a:rPr>
              <a:t>Interviews, journals and performances</a:t>
            </a:r>
          </a:p>
        </p:txBody>
      </p:sp>
      <p:sp>
        <p:nvSpPr>
          <p:cNvPr id="10" name="Oval 9">
            <a:extLst>
              <a:ext uri="{FF2B5EF4-FFF2-40B4-BE49-F238E27FC236}">
                <a16:creationId xmlns:a16="http://schemas.microsoft.com/office/drawing/2014/main" id="{C513E8DB-A828-4E45-8703-F79324A6B38C}"/>
              </a:ext>
            </a:extLst>
          </p:cNvPr>
          <p:cNvSpPr>
            <a:spLocks noGrp="1"/>
          </p:cNvSpPr>
          <p:nvPr/>
        </p:nvSpPr>
        <p:spPr>
          <a:xfrm>
            <a:off x="5819775" y="1973058"/>
            <a:ext cx="533400" cy="533400"/>
          </a:xfrm>
          <a:prstGeom prst="ellipse">
            <a:avLst/>
          </a:prstGeom>
          <a:solidFill>
            <a:srgbClr val="F6C85F"/>
          </a:solidFill>
          <a:ln w="0">
            <a:noFill/>
          </a:ln>
        </p:spPr>
        <p:txBody>
          <a:bodyPr/>
          <a:lstStyle/>
          <a:p>
            <a:endParaRPr lang="en-US"/>
          </a:p>
        </p:txBody>
      </p:sp>
      <p:sp>
        <p:nvSpPr>
          <p:cNvPr id="11" name="Rectangle 10">
            <a:extLst>
              <a:ext uri="{FF2B5EF4-FFF2-40B4-BE49-F238E27FC236}">
                <a16:creationId xmlns:a16="http://schemas.microsoft.com/office/drawing/2014/main" id="{47682911-0DF6-4492-BE74-3793ECCDFC1B}"/>
              </a:ext>
            </a:extLst>
          </p:cNvPr>
          <p:cNvSpPr>
            <a:spLocks noGrp="1"/>
          </p:cNvSpPr>
          <p:nvPr/>
        </p:nvSpPr>
        <p:spPr>
          <a:xfrm>
            <a:off x="5819774" y="2055114"/>
            <a:ext cx="523875" cy="325813"/>
          </a:xfrm>
          <a:prstGeom prst="rect">
            <a:avLst/>
          </a:prstGeom>
          <a:noFill/>
          <a:ln w="0">
            <a:noFill/>
          </a:ln>
        </p:spPr>
        <p:txBody>
          <a:bodyPr anchor="ctr">
            <a:normAutofit/>
          </a:bodyPr>
          <a:lstStyle/>
          <a:p>
            <a:pPr algn="ctr">
              <a:defRPr sz="1500" b="1">
                <a:solidFill>
                  <a:srgbClr val="FFFFFF"/>
                </a:solidFill>
                <a:latin typeface="Bitstream Charter"/>
                <a:ea typeface="Bitstream Charter"/>
                <a:cs typeface="Bitstream Charter"/>
              </a:defRPr>
            </a:pPr>
            <a:r>
              <a:rPr sz="1500" b="1" dirty="0">
                <a:solidFill>
                  <a:srgbClr val="FFFFFF"/>
                </a:solidFill>
                <a:latin typeface="Bitstream Charter"/>
                <a:ea typeface="Bitstream Charter"/>
                <a:cs typeface="Bitstream Charter"/>
              </a:rPr>
              <a:t>2</a:t>
            </a:r>
          </a:p>
        </p:txBody>
      </p:sp>
      <p:sp>
        <p:nvSpPr>
          <p:cNvPr id="12" name="Rectangle 11">
            <a:extLst>
              <a:ext uri="{FF2B5EF4-FFF2-40B4-BE49-F238E27FC236}">
                <a16:creationId xmlns:a16="http://schemas.microsoft.com/office/drawing/2014/main" id="{89D5DC50-66D8-4EB6-94D7-CCA7193EABC7}"/>
              </a:ext>
            </a:extLst>
          </p:cNvPr>
          <p:cNvSpPr>
            <a:spLocks noGrp="1"/>
          </p:cNvSpPr>
          <p:nvPr/>
        </p:nvSpPr>
        <p:spPr>
          <a:xfrm>
            <a:off x="6572250" y="2005914"/>
            <a:ext cx="2381250" cy="238125"/>
          </a:xfrm>
          <a:prstGeom prst="rect">
            <a:avLst/>
          </a:prstGeom>
          <a:noFill/>
          <a:ln w="0">
            <a:noFill/>
          </a:ln>
        </p:spPr>
        <p:txBody>
          <a:bodyPr anchor="ctr">
            <a:normAutofit fontScale="87708" lnSpcReduction="20000"/>
          </a:bodyPr>
          <a:lstStyle/>
          <a:p>
            <a:pPr algn="l">
              <a:defRPr sz="1200" b="1">
                <a:solidFill>
                  <a:srgbClr val="244C5A"/>
                </a:solidFill>
                <a:latin typeface="Bitstream Charter"/>
                <a:ea typeface="Bitstream Charter"/>
                <a:cs typeface="Bitstream Charter"/>
              </a:defRPr>
            </a:pPr>
            <a:r>
              <a:rPr sz="1200" b="1" dirty="0">
                <a:solidFill>
                  <a:srgbClr val="244C5A"/>
                </a:solidFill>
                <a:latin typeface="Bitstream Charter"/>
                <a:ea typeface="Bitstream Charter"/>
                <a:cs typeface="Bitstream Charter"/>
              </a:rPr>
              <a:t>CODE</a:t>
            </a:r>
          </a:p>
        </p:txBody>
      </p:sp>
      <p:sp>
        <p:nvSpPr>
          <p:cNvPr id="13" name="Rectangle 12">
            <a:extLst>
              <a:ext uri="{FF2B5EF4-FFF2-40B4-BE49-F238E27FC236}">
                <a16:creationId xmlns:a16="http://schemas.microsoft.com/office/drawing/2014/main" id="{C8FBC17E-89E2-474B-9AFC-7B6CACB2E2CF}"/>
              </a:ext>
            </a:extLst>
          </p:cNvPr>
          <p:cNvSpPr>
            <a:spLocks noGrp="1"/>
          </p:cNvSpPr>
          <p:nvPr/>
        </p:nvSpPr>
        <p:spPr>
          <a:xfrm>
            <a:off x="6572250" y="2258326"/>
            <a:ext cx="4381500" cy="333375"/>
          </a:xfrm>
          <a:prstGeom prst="rect">
            <a:avLst/>
          </a:prstGeom>
          <a:noFill/>
          <a:ln w="0">
            <a:noFill/>
          </a:ln>
        </p:spPr>
        <p:txBody>
          <a:bodyPr anchor="ctr">
            <a:normAutofit/>
          </a:bodyPr>
          <a:lstStyle/>
          <a:p>
            <a:pPr algn="l">
              <a:defRPr sz="1350" b="0">
                <a:solidFill>
                  <a:srgbClr val="24323A"/>
                </a:solidFill>
                <a:latin typeface="Bitstream Charter"/>
                <a:ea typeface="Bitstream Charter"/>
                <a:cs typeface="Bitstream Charter"/>
              </a:defRPr>
            </a:pPr>
            <a:r>
              <a:rPr sz="1350" b="0" dirty="0">
                <a:solidFill>
                  <a:srgbClr val="24323A"/>
                </a:solidFill>
                <a:latin typeface="Bitstream Charter"/>
                <a:ea typeface="Bitstream Charter"/>
                <a:cs typeface="Bitstream Charter"/>
              </a:rPr>
              <a:t>MPA and psychological flexibility</a:t>
            </a:r>
          </a:p>
        </p:txBody>
      </p:sp>
      <p:sp>
        <p:nvSpPr>
          <p:cNvPr id="14" name="Oval 13">
            <a:extLst>
              <a:ext uri="{FF2B5EF4-FFF2-40B4-BE49-F238E27FC236}">
                <a16:creationId xmlns:a16="http://schemas.microsoft.com/office/drawing/2014/main" id="{80049769-75AE-477E-8ED8-F5177197DB4F}"/>
              </a:ext>
            </a:extLst>
          </p:cNvPr>
          <p:cNvSpPr>
            <a:spLocks noGrp="1"/>
          </p:cNvSpPr>
          <p:nvPr/>
        </p:nvSpPr>
        <p:spPr>
          <a:xfrm>
            <a:off x="5819775" y="2765918"/>
            <a:ext cx="533400" cy="533400"/>
          </a:xfrm>
          <a:prstGeom prst="ellipse">
            <a:avLst/>
          </a:prstGeom>
          <a:solidFill>
            <a:srgbClr val="42A7A1"/>
          </a:solidFill>
          <a:ln w="0">
            <a:noFill/>
          </a:ln>
        </p:spPr>
        <p:txBody>
          <a:bodyPr/>
          <a:lstStyle/>
          <a:p>
            <a:endParaRPr lang="en-US"/>
          </a:p>
        </p:txBody>
      </p:sp>
      <p:sp>
        <p:nvSpPr>
          <p:cNvPr id="15" name="Rectangle 14">
            <a:extLst>
              <a:ext uri="{FF2B5EF4-FFF2-40B4-BE49-F238E27FC236}">
                <a16:creationId xmlns:a16="http://schemas.microsoft.com/office/drawing/2014/main" id="{5F4B0548-1439-4345-BC42-07D3203170A6}"/>
              </a:ext>
            </a:extLst>
          </p:cNvPr>
          <p:cNvSpPr>
            <a:spLocks noGrp="1"/>
          </p:cNvSpPr>
          <p:nvPr/>
        </p:nvSpPr>
        <p:spPr>
          <a:xfrm>
            <a:off x="5829300" y="2847975"/>
            <a:ext cx="533400" cy="361950"/>
          </a:xfrm>
          <a:prstGeom prst="rect">
            <a:avLst/>
          </a:prstGeom>
          <a:noFill/>
          <a:ln w="0">
            <a:noFill/>
          </a:ln>
        </p:spPr>
        <p:txBody>
          <a:bodyPr anchor="ctr">
            <a:normAutofit/>
          </a:bodyPr>
          <a:lstStyle/>
          <a:p>
            <a:pPr algn="ctr">
              <a:defRPr sz="1500" b="1">
                <a:solidFill>
                  <a:srgbClr val="FFFFFF"/>
                </a:solidFill>
                <a:latin typeface="Bitstream Charter"/>
                <a:ea typeface="Bitstream Charter"/>
                <a:cs typeface="Bitstream Charter"/>
              </a:defRPr>
            </a:pPr>
            <a:r>
              <a:rPr sz="1500" b="1" dirty="0">
                <a:solidFill>
                  <a:srgbClr val="FFFFFF"/>
                </a:solidFill>
                <a:latin typeface="Bitstream Charter"/>
                <a:ea typeface="Bitstream Charter"/>
                <a:cs typeface="Bitstream Charter"/>
              </a:rPr>
              <a:t>3</a:t>
            </a:r>
          </a:p>
        </p:txBody>
      </p:sp>
      <p:sp>
        <p:nvSpPr>
          <p:cNvPr id="16" name="Rectangle 15">
            <a:extLst>
              <a:ext uri="{FF2B5EF4-FFF2-40B4-BE49-F238E27FC236}">
                <a16:creationId xmlns:a16="http://schemas.microsoft.com/office/drawing/2014/main" id="{F8CF5187-23D5-4857-B0DB-16E1DAAB7A1F}"/>
              </a:ext>
            </a:extLst>
          </p:cNvPr>
          <p:cNvSpPr>
            <a:spLocks noGrp="1"/>
          </p:cNvSpPr>
          <p:nvPr/>
        </p:nvSpPr>
        <p:spPr>
          <a:xfrm>
            <a:off x="6572250" y="2790825"/>
            <a:ext cx="2381250" cy="238125"/>
          </a:xfrm>
          <a:prstGeom prst="rect">
            <a:avLst/>
          </a:prstGeom>
          <a:noFill/>
          <a:ln w="0">
            <a:noFill/>
          </a:ln>
        </p:spPr>
        <p:txBody>
          <a:bodyPr anchor="ctr">
            <a:normAutofit fontScale="87708" lnSpcReduction="20000"/>
          </a:bodyPr>
          <a:lstStyle/>
          <a:p>
            <a:pPr algn="l">
              <a:defRPr sz="1200" b="1">
                <a:solidFill>
                  <a:srgbClr val="244C5A"/>
                </a:solidFill>
                <a:latin typeface="Bitstream Charter"/>
                <a:ea typeface="Bitstream Charter"/>
                <a:cs typeface="Bitstream Charter"/>
              </a:defRPr>
            </a:pPr>
            <a:r>
              <a:rPr sz="1200" b="1" dirty="0">
                <a:solidFill>
                  <a:srgbClr val="244C5A"/>
                </a:solidFill>
                <a:latin typeface="Bitstream Charter"/>
                <a:ea typeface="Bitstream Charter"/>
                <a:cs typeface="Bitstream Charter"/>
              </a:rPr>
              <a:t>DEVELOP </a:t>
            </a:r>
            <a:r>
              <a:rPr sz="1200" b="1" dirty="0">
                <a:solidFill>
                  <a:srgbClr val="006870"/>
                </a:solidFill>
                <a:latin typeface="Bitstream Charter"/>
                <a:ea typeface="Bitstream Charter"/>
                <a:cs typeface="Bitstream Charter"/>
              </a:rPr>
              <a:t>THEMES</a:t>
            </a:r>
          </a:p>
        </p:txBody>
      </p:sp>
      <p:sp>
        <p:nvSpPr>
          <p:cNvPr id="17" name="Rectangle 16">
            <a:extLst>
              <a:ext uri="{FF2B5EF4-FFF2-40B4-BE49-F238E27FC236}">
                <a16:creationId xmlns:a16="http://schemas.microsoft.com/office/drawing/2014/main" id="{8CD886E7-B06C-4682-BB84-D0302D34B96A}"/>
              </a:ext>
            </a:extLst>
          </p:cNvPr>
          <p:cNvSpPr>
            <a:spLocks noGrp="1"/>
          </p:cNvSpPr>
          <p:nvPr/>
        </p:nvSpPr>
        <p:spPr>
          <a:xfrm>
            <a:off x="6572250" y="3028950"/>
            <a:ext cx="4381500" cy="333375"/>
          </a:xfrm>
          <a:prstGeom prst="rect">
            <a:avLst/>
          </a:prstGeom>
          <a:noFill/>
          <a:ln w="0">
            <a:noFill/>
          </a:ln>
        </p:spPr>
        <p:txBody>
          <a:bodyPr anchor="ctr">
            <a:normAutofit/>
          </a:bodyPr>
          <a:lstStyle/>
          <a:p>
            <a:pPr algn="l">
              <a:defRPr sz="1350" b="0">
                <a:solidFill>
                  <a:srgbClr val="24323A"/>
                </a:solidFill>
                <a:latin typeface="Bitstream Charter"/>
                <a:ea typeface="Bitstream Charter"/>
                <a:cs typeface="Bitstream Charter"/>
              </a:defRPr>
            </a:pPr>
            <a:r>
              <a:rPr sz="1350" b="0" dirty="0">
                <a:solidFill>
                  <a:srgbClr val="24323A"/>
                </a:solidFill>
                <a:latin typeface="Bitstream Charter"/>
                <a:ea typeface="Bitstream Charter"/>
                <a:cs typeface="Bitstream Charter"/>
              </a:rPr>
              <a:t>Meaning across participants</a:t>
            </a:r>
          </a:p>
        </p:txBody>
      </p:sp>
      <p:sp>
        <p:nvSpPr>
          <p:cNvPr id="18" name="Oval 17">
            <a:extLst>
              <a:ext uri="{FF2B5EF4-FFF2-40B4-BE49-F238E27FC236}">
                <a16:creationId xmlns:a16="http://schemas.microsoft.com/office/drawing/2014/main" id="{1210B607-08D3-429F-808E-72A218CE4D48}"/>
              </a:ext>
            </a:extLst>
          </p:cNvPr>
          <p:cNvSpPr>
            <a:spLocks noGrp="1"/>
          </p:cNvSpPr>
          <p:nvPr/>
        </p:nvSpPr>
        <p:spPr>
          <a:xfrm>
            <a:off x="5829300" y="3608252"/>
            <a:ext cx="533400" cy="533400"/>
          </a:xfrm>
          <a:prstGeom prst="ellipse">
            <a:avLst/>
          </a:prstGeom>
          <a:solidFill>
            <a:srgbClr val="76506B"/>
          </a:solidFill>
          <a:ln w="0">
            <a:noFill/>
          </a:ln>
        </p:spPr>
        <p:txBody>
          <a:bodyPr/>
          <a:lstStyle/>
          <a:p>
            <a:endParaRPr lang="en-US"/>
          </a:p>
        </p:txBody>
      </p:sp>
      <p:sp>
        <p:nvSpPr>
          <p:cNvPr id="19" name="Rectangle 18">
            <a:extLst>
              <a:ext uri="{FF2B5EF4-FFF2-40B4-BE49-F238E27FC236}">
                <a16:creationId xmlns:a16="http://schemas.microsoft.com/office/drawing/2014/main" id="{8433B008-108E-42F5-B605-694250306B4A}"/>
              </a:ext>
            </a:extLst>
          </p:cNvPr>
          <p:cNvSpPr>
            <a:spLocks noGrp="1"/>
          </p:cNvSpPr>
          <p:nvPr/>
        </p:nvSpPr>
        <p:spPr>
          <a:xfrm>
            <a:off x="5829300" y="3693977"/>
            <a:ext cx="533400" cy="361950"/>
          </a:xfrm>
          <a:prstGeom prst="rect">
            <a:avLst/>
          </a:prstGeom>
          <a:noFill/>
          <a:ln w="0">
            <a:noFill/>
          </a:ln>
        </p:spPr>
        <p:txBody>
          <a:bodyPr anchor="ctr">
            <a:normAutofit/>
          </a:bodyPr>
          <a:lstStyle/>
          <a:p>
            <a:pPr algn="ctr">
              <a:defRPr sz="1500" b="1">
                <a:solidFill>
                  <a:srgbClr val="FFFFFF"/>
                </a:solidFill>
                <a:latin typeface="Bitstream Charter"/>
                <a:ea typeface="Bitstream Charter"/>
                <a:cs typeface="Bitstream Charter"/>
              </a:defRPr>
            </a:pPr>
            <a:r>
              <a:rPr sz="1500" b="1" dirty="0">
                <a:solidFill>
                  <a:srgbClr val="FFFFFF"/>
                </a:solidFill>
                <a:latin typeface="Bitstream Charter"/>
                <a:ea typeface="Bitstream Charter"/>
                <a:cs typeface="Bitstream Charter"/>
              </a:rPr>
              <a:t>4</a:t>
            </a:r>
          </a:p>
        </p:txBody>
      </p:sp>
      <p:sp>
        <p:nvSpPr>
          <p:cNvPr id="20" name="Rectangle 19">
            <a:extLst>
              <a:ext uri="{FF2B5EF4-FFF2-40B4-BE49-F238E27FC236}">
                <a16:creationId xmlns:a16="http://schemas.microsoft.com/office/drawing/2014/main" id="{5BA0B731-D707-41B6-AD8C-72ABEFA925C6}"/>
              </a:ext>
            </a:extLst>
          </p:cNvPr>
          <p:cNvSpPr>
            <a:spLocks noGrp="1"/>
          </p:cNvSpPr>
          <p:nvPr/>
        </p:nvSpPr>
        <p:spPr>
          <a:xfrm>
            <a:off x="6572250" y="3614998"/>
            <a:ext cx="2381250" cy="238125"/>
          </a:xfrm>
          <a:prstGeom prst="rect">
            <a:avLst/>
          </a:prstGeom>
          <a:noFill/>
          <a:ln w="0">
            <a:noFill/>
          </a:ln>
        </p:spPr>
        <p:txBody>
          <a:bodyPr anchor="ctr">
            <a:normAutofit fontScale="87708" lnSpcReduction="20000"/>
          </a:bodyPr>
          <a:lstStyle/>
          <a:p>
            <a:pPr algn="l">
              <a:defRPr sz="1200" b="1">
                <a:solidFill>
                  <a:srgbClr val="244C5A"/>
                </a:solidFill>
                <a:latin typeface="Bitstream Charter"/>
                <a:ea typeface="Bitstream Charter"/>
                <a:cs typeface="Bitstream Charter"/>
              </a:defRPr>
            </a:pPr>
            <a:r>
              <a:rPr lang="en-US" sz="1200" b="1" dirty="0">
                <a:solidFill>
                  <a:srgbClr val="244C5A"/>
                </a:solidFill>
                <a:latin typeface="Bitstream Charter"/>
                <a:ea typeface="Bitstream Charter"/>
                <a:cs typeface="Bitstream Charter"/>
              </a:rPr>
              <a:t>REVIEW THEMES</a:t>
            </a:r>
            <a:endParaRPr sz="1200" b="1" dirty="0">
              <a:solidFill>
                <a:srgbClr val="244C5A"/>
              </a:solidFill>
              <a:latin typeface="Bitstream Charter"/>
              <a:ea typeface="Bitstream Charter"/>
              <a:cs typeface="Bitstream Charter"/>
            </a:endParaRPr>
          </a:p>
        </p:txBody>
      </p:sp>
      <p:sp>
        <p:nvSpPr>
          <p:cNvPr id="21" name="Rectangle 20">
            <a:extLst>
              <a:ext uri="{FF2B5EF4-FFF2-40B4-BE49-F238E27FC236}">
                <a16:creationId xmlns:a16="http://schemas.microsoft.com/office/drawing/2014/main" id="{88798024-C556-446E-82A2-B6EF7D6345CB}"/>
              </a:ext>
            </a:extLst>
          </p:cNvPr>
          <p:cNvSpPr>
            <a:spLocks noGrp="1"/>
          </p:cNvSpPr>
          <p:nvPr/>
        </p:nvSpPr>
        <p:spPr>
          <a:xfrm>
            <a:off x="6553200" y="3816842"/>
            <a:ext cx="4381500" cy="333375"/>
          </a:xfrm>
          <a:prstGeom prst="rect">
            <a:avLst/>
          </a:prstGeom>
          <a:noFill/>
          <a:ln w="0">
            <a:noFill/>
          </a:ln>
        </p:spPr>
        <p:txBody>
          <a:bodyPr anchor="ctr">
            <a:normAutofit/>
          </a:bodyPr>
          <a:lstStyle/>
          <a:p>
            <a:pPr algn="l">
              <a:defRPr sz="1350" b="0">
                <a:solidFill>
                  <a:srgbClr val="24323A"/>
                </a:solidFill>
                <a:latin typeface="Bitstream Charter"/>
                <a:ea typeface="Bitstream Charter"/>
                <a:cs typeface="Bitstream Charter"/>
              </a:defRPr>
            </a:pPr>
            <a:r>
              <a:rPr lang="en-US" sz="1350" b="0" dirty="0">
                <a:solidFill>
                  <a:srgbClr val="24323A"/>
                </a:solidFill>
                <a:latin typeface="Bitstream Charter"/>
                <a:ea typeface="Bitstream Charter"/>
                <a:cs typeface="Bitstream Charter"/>
              </a:rPr>
              <a:t>Iterative cycle of code generation and themes</a:t>
            </a:r>
            <a:endParaRPr sz="1350" b="0" dirty="0">
              <a:solidFill>
                <a:srgbClr val="24323A"/>
              </a:solidFill>
              <a:latin typeface="Bitstream Charter"/>
              <a:ea typeface="Bitstream Charter"/>
              <a:cs typeface="Bitstream Charter"/>
            </a:endParaRPr>
          </a:p>
        </p:txBody>
      </p:sp>
      <p:sp>
        <p:nvSpPr>
          <p:cNvPr id="22" name="Rounded Rectangle 21">
            <a:extLst>
              <a:ext uri="{FF2B5EF4-FFF2-40B4-BE49-F238E27FC236}">
                <a16:creationId xmlns:a16="http://schemas.microsoft.com/office/drawing/2014/main" id="{E843884C-C5AB-43A6-9D43-E1C2D2A0490A}"/>
              </a:ext>
            </a:extLst>
          </p:cNvPr>
          <p:cNvSpPr>
            <a:spLocks noGrp="1"/>
          </p:cNvSpPr>
          <p:nvPr/>
        </p:nvSpPr>
        <p:spPr>
          <a:xfrm>
            <a:off x="5619750" y="6133505"/>
            <a:ext cx="5524500" cy="600670"/>
          </a:xfrm>
          <a:prstGeom prst="roundRect">
            <a:avLst>
              <a:gd name="adj" fmla="val 21333"/>
            </a:avLst>
          </a:prstGeom>
          <a:solidFill>
            <a:srgbClr val="244C5A"/>
          </a:solidFill>
          <a:ln w="0">
            <a:noFill/>
          </a:ln>
        </p:spPr>
        <p:txBody>
          <a:bodyPr/>
          <a:lstStyle/>
          <a:p>
            <a:endParaRPr lang="en-US"/>
          </a:p>
        </p:txBody>
      </p:sp>
      <p:sp>
        <p:nvSpPr>
          <p:cNvPr id="23" name="Rectangle 22">
            <a:extLst>
              <a:ext uri="{FF2B5EF4-FFF2-40B4-BE49-F238E27FC236}">
                <a16:creationId xmlns:a16="http://schemas.microsoft.com/office/drawing/2014/main" id="{655EB843-BFCA-45DA-9C3E-4C33205E3DF6}"/>
              </a:ext>
            </a:extLst>
          </p:cNvPr>
          <p:cNvSpPr>
            <a:spLocks noGrp="1"/>
          </p:cNvSpPr>
          <p:nvPr/>
        </p:nvSpPr>
        <p:spPr>
          <a:xfrm>
            <a:off x="5905500" y="6230079"/>
            <a:ext cx="4953000" cy="408846"/>
          </a:xfrm>
          <a:prstGeom prst="rect">
            <a:avLst/>
          </a:prstGeom>
          <a:noFill/>
          <a:ln w="0">
            <a:noFill/>
          </a:ln>
        </p:spPr>
        <p:txBody>
          <a:bodyPr anchor="ctr">
            <a:normAutofit fontScale="79583" lnSpcReduction="10000"/>
          </a:bodyPr>
          <a:lstStyle/>
          <a:p>
            <a:pPr algn="ctr">
              <a:defRPr sz="1500" b="1">
                <a:solidFill>
                  <a:srgbClr val="FFFFFF"/>
                </a:solidFill>
                <a:latin typeface="Bitstream Charter"/>
                <a:ea typeface="Bitstream Charter"/>
                <a:cs typeface="Bitstream Charter"/>
              </a:defRPr>
            </a:pPr>
            <a:r>
              <a:rPr sz="1500" b="1" dirty="0">
                <a:solidFill>
                  <a:srgbClr val="FFFFFF"/>
                </a:solidFill>
                <a:latin typeface="Bitstream Charter"/>
                <a:ea typeface="Bitstream Charter"/>
                <a:cs typeface="Bitstream Charter"/>
              </a:rPr>
              <a:t>What changed in participants’ relationship with MPA and performing?</a:t>
            </a:r>
          </a:p>
        </p:txBody>
      </p:sp>
      <p:sp>
        <p:nvSpPr>
          <p:cNvPr id="26" name="Oval 25">
            <a:extLst>
              <a:ext uri="{FF2B5EF4-FFF2-40B4-BE49-F238E27FC236}">
                <a16:creationId xmlns:a16="http://schemas.microsoft.com/office/drawing/2014/main" id="{6F420C3D-86F1-25B2-3874-D2CF9D1C334B}"/>
              </a:ext>
            </a:extLst>
          </p:cNvPr>
          <p:cNvSpPr>
            <a:spLocks noGrp="1"/>
          </p:cNvSpPr>
          <p:nvPr/>
        </p:nvSpPr>
        <p:spPr>
          <a:xfrm>
            <a:off x="5829300" y="4406856"/>
            <a:ext cx="533400" cy="514350"/>
          </a:xfrm>
          <a:prstGeom prst="ellipse">
            <a:avLst/>
          </a:prstGeom>
          <a:solidFill>
            <a:srgbClr val="006870"/>
          </a:solidFill>
          <a:ln w="0">
            <a:solidFill>
              <a:srgbClr val="1C6A79"/>
            </a:solidFill>
          </a:ln>
        </p:spPr>
        <p:txBody>
          <a:bodyPr/>
          <a:lstStyle/>
          <a:p>
            <a:endParaRPr lang="en-US" dirty="0"/>
          </a:p>
        </p:txBody>
      </p:sp>
      <p:sp>
        <p:nvSpPr>
          <p:cNvPr id="27" name="Oval 26">
            <a:extLst>
              <a:ext uri="{FF2B5EF4-FFF2-40B4-BE49-F238E27FC236}">
                <a16:creationId xmlns:a16="http://schemas.microsoft.com/office/drawing/2014/main" id="{C82E3CB4-0F15-6800-443D-263132C6A4B6}"/>
              </a:ext>
            </a:extLst>
          </p:cNvPr>
          <p:cNvSpPr>
            <a:spLocks noGrp="1"/>
          </p:cNvSpPr>
          <p:nvPr/>
        </p:nvSpPr>
        <p:spPr>
          <a:xfrm>
            <a:off x="5810250" y="5304507"/>
            <a:ext cx="533400" cy="514350"/>
          </a:xfrm>
          <a:prstGeom prst="ellipse">
            <a:avLst/>
          </a:prstGeom>
          <a:solidFill>
            <a:schemeClr val="tx2">
              <a:lumMod val="90000"/>
              <a:lumOff val="10000"/>
            </a:schemeClr>
          </a:solidFill>
          <a:ln w="0">
            <a:solidFill>
              <a:schemeClr val="accent4">
                <a:lumMod val="50000"/>
              </a:schemeClr>
            </a:solidFill>
          </a:ln>
        </p:spPr>
        <p:txBody>
          <a:bodyPr/>
          <a:lstStyle/>
          <a:p>
            <a:endParaRPr lang="en-US"/>
          </a:p>
        </p:txBody>
      </p:sp>
      <p:sp>
        <p:nvSpPr>
          <p:cNvPr id="47" name="TextBox 46">
            <a:extLst>
              <a:ext uri="{FF2B5EF4-FFF2-40B4-BE49-F238E27FC236}">
                <a16:creationId xmlns:a16="http://schemas.microsoft.com/office/drawing/2014/main" id="{4FB558E5-3759-78BD-1121-A5BD1E07CD54}"/>
              </a:ext>
            </a:extLst>
          </p:cNvPr>
          <p:cNvSpPr txBox="1"/>
          <p:nvPr/>
        </p:nvSpPr>
        <p:spPr>
          <a:xfrm>
            <a:off x="5914252" y="4502448"/>
            <a:ext cx="363495" cy="323165"/>
          </a:xfrm>
          <a:prstGeom prst="rect">
            <a:avLst/>
          </a:prstGeom>
          <a:noFill/>
        </p:spPr>
        <p:txBody>
          <a:bodyPr wrap="square" rtlCol="0">
            <a:spAutoFit/>
          </a:bodyPr>
          <a:lstStyle/>
          <a:p>
            <a:pPr algn="ctr"/>
            <a:r>
              <a:rPr lang="en-US" sz="1500" b="1" dirty="0">
                <a:solidFill>
                  <a:schemeClr val="bg1"/>
                </a:solidFill>
              </a:rPr>
              <a:t>5</a:t>
            </a:r>
          </a:p>
        </p:txBody>
      </p:sp>
      <p:sp>
        <p:nvSpPr>
          <p:cNvPr id="48" name="TextBox 47">
            <a:extLst>
              <a:ext uri="{FF2B5EF4-FFF2-40B4-BE49-F238E27FC236}">
                <a16:creationId xmlns:a16="http://schemas.microsoft.com/office/drawing/2014/main" id="{BDCC009A-03F1-C1AB-DAA4-BADC0EACAE6D}"/>
              </a:ext>
            </a:extLst>
          </p:cNvPr>
          <p:cNvSpPr txBox="1"/>
          <p:nvPr/>
        </p:nvSpPr>
        <p:spPr>
          <a:xfrm>
            <a:off x="5810250" y="5392564"/>
            <a:ext cx="523875" cy="323165"/>
          </a:xfrm>
          <a:prstGeom prst="rect">
            <a:avLst/>
          </a:prstGeom>
          <a:noFill/>
        </p:spPr>
        <p:txBody>
          <a:bodyPr wrap="square" rtlCol="0">
            <a:spAutoFit/>
          </a:bodyPr>
          <a:lstStyle/>
          <a:p>
            <a:pPr algn="ctr"/>
            <a:r>
              <a:rPr lang="en-US" sz="1500" b="1" dirty="0">
                <a:solidFill>
                  <a:schemeClr val="bg1"/>
                </a:solidFill>
              </a:rPr>
              <a:t>6</a:t>
            </a:r>
          </a:p>
        </p:txBody>
      </p:sp>
      <p:sp>
        <p:nvSpPr>
          <p:cNvPr id="51" name="TextBox 50">
            <a:extLst>
              <a:ext uri="{FF2B5EF4-FFF2-40B4-BE49-F238E27FC236}">
                <a16:creationId xmlns:a16="http://schemas.microsoft.com/office/drawing/2014/main" id="{F7082731-54C3-8A9F-F466-4DAC69783563}"/>
              </a:ext>
            </a:extLst>
          </p:cNvPr>
          <p:cNvSpPr txBox="1"/>
          <p:nvPr/>
        </p:nvSpPr>
        <p:spPr>
          <a:xfrm>
            <a:off x="6539872" y="4402420"/>
            <a:ext cx="1902941" cy="261610"/>
          </a:xfrm>
          <a:prstGeom prst="rect">
            <a:avLst/>
          </a:prstGeom>
          <a:noFill/>
        </p:spPr>
        <p:txBody>
          <a:bodyPr wrap="square" rtlCol="0">
            <a:spAutoFit/>
          </a:bodyPr>
          <a:lstStyle/>
          <a:p>
            <a:r>
              <a:rPr lang="en-US" sz="1100" b="1" dirty="0">
                <a:solidFill>
                  <a:srgbClr val="244C5A"/>
                </a:solidFill>
              </a:rPr>
              <a:t>DEFINE AND NAME THEMES</a:t>
            </a:r>
          </a:p>
        </p:txBody>
      </p:sp>
      <p:sp>
        <p:nvSpPr>
          <p:cNvPr id="52" name="TextBox 51">
            <a:extLst>
              <a:ext uri="{FF2B5EF4-FFF2-40B4-BE49-F238E27FC236}">
                <a16:creationId xmlns:a16="http://schemas.microsoft.com/office/drawing/2014/main" id="{26A05539-4AF8-86B2-7D93-4230DD7BE81B}"/>
              </a:ext>
            </a:extLst>
          </p:cNvPr>
          <p:cNvSpPr txBox="1"/>
          <p:nvPr/>
        </p:nvSpPr>
        <p:spPr>
          <a:xfrm>
            <a:off x="6536348" y="5300072"/>
            <a:ext cx="2124808" cy="261610"/>
          </a:xfrm>
          <a:prstGeom prst="rect">
            <a:avLst/>
          </a:prstGeom>
          <a:noFill/>
        </p:spPr>
        <p:txBody>
          <a:bodyPr wrap="square" rtlCol="0">
            <a:spAutoFit/>
          </a:bodyPr>
          <a:lstStyle/>
          <a:p>
            <a:r>
              <a:rPr lang="en-US" sz="1100" b="1" dirty="0">
                <a:solidFill>
                  <a:srgbClr val="244C5A"/>
                </a:solidFill>
              </a:rPr>
              <a:t>PRODUCE REPORT</a:t>
            </a:r>
          </a:p>
        </p:txBody>
      </p:sp>
      <p:sp>
        <p:nvSpPr>
          <p:cNvPr id="55" name="TextBox 54">
            <a:extLst>
              <a:ext uri="{FF2B5EF4-FFF2-40B4-BE49-F238E27FC236}">
                <a16:creationId xmlns:a16="http://schemas.microsoft.com/office/drawing/2014/main" id="{E8477C42-E275-2839-AE47-0413E4F251B9}"/>
              </a:ext>
            </a:extLst>
          </p:cNvPr>
          <p:cNvSpPr txBox="1"/>
          <p:nvPr/>
        </p:nvSpPr>
        <p:spPr>
          <a:xfrm>
            <a:off x="6518031" y="4670549"/>
            <a:ext cx="4286250" cy="507831"/>
          </a:xfrm>
          <a:prstGeom prst="rect">
            <a:avLst/>
          </a:prstGeom>
          <a:noFill/>
        </p:spPr>
        <p:txBody>
          <a:bodyPr wrap="square" rtlCol="0">
            <a:spAutoFit/>
          </a:bodyPr>
          <a:lstStyle/>
          <a:p>
            <a:r>
              <a:rPr lang="en-US" sz="1350" dirty="0"/>
              <a:t>Narrowed down to 3 themes regarding participant relationship with MPA</a:t>
            </a:r>
          </a:p>
        </p:txBody>
      </p:sp>
      <p:sp>
        <p:nvSpPr>
          <p:cNvPr id="56" name="TextBox 55">
            <a:extLst>
              <a:ext uri="{FF2B5EF4-FFF2-40B4-BE49-F238E27FC236}">
                <a16:creationId xmlns:a16="http://schemas.microsoft.com/office/drawing/2014/main" id="{32517531-BD90-D3C2-3FA8-E828DBDE97E5}"/>
              </a:ext>
            </a:extLst>
          </p:cNvPr>
          <p:cNvSpPr txBox="1"/>
          <p:nvPr/>
        </p:nvSpPr>
        <p:spPr>
          <a:xfrm>
            <a:off x="6553200" y="5550912"/>
            <a:ext cx="3949288" cy="507831"/>
          </a:xfrm>
          <a:prstGeom prst="rect">
            <a:avLst/>
          </a:prstGeom>
          <a:noFill/>
        </p:spPr>
        <p:txBody>
          <a:bodyPr wrap="square" rtlCol="0">
            <a:spAutoFit/>
          </a:bodyPr>
          <a:lstStyle/>
          <a:p>
            <a:r>
              <a:rPr lang="en-US" sz="1350" dirty="0"/>
              <a:t>Analysis and report about themes supported by descriptive statistics from K-MPAI/MAAQ scores</a:t>
            </a:r>
          </a:p>
        </p:txBody>
      </p:sp>
      <p:sp>
        <p:nvSpPr>
          <p:cNvPr id="4" name="TextBox 3">
            <a:extLst>
              <a:ext uri="{FF2B5EF4-FFF2-40B4-BE49-F238E27FC236}">
                <a16:creationId xmlns:a16="http://schemas.microsoft.com/office/drawing/2014/main" id="{87532E75-4FCD-189D-CC80-480C5D86CAD7}"/>
              </a:ext>
            </a:extLst>
          </p:cNvPr>
          <p:cNvSpPr txBox="1"/>
          <p:nvPr/>
        </p:nvSpPr>
        <p:spPr>
          <a:xfrm>
            <a:off x="5619750" y="885621"/>
            <a:ext cx="4994031" cy="246221"/>
          </a:xfrm>
          <a:prstGeom prst="rect">
            <a:avLst/>
          </a:prstGeom>
          <a:noFill/>
        </p:spPr>
        <p:txBody>
          <a:bodyPr wrap="square" rtlCol="0">
            <a:spAutoFit/>
          </a:bodyPr>
          <a:lstStyle/>
          <a:p>
            <a:pPr algn="ctr"/>
            <a:r>
              <a:rPr lang="en-US" sz="1000" b="1" dirty="0"/>
              <a:t>RTA  6 Steps  (Braun &amp; Clarke, 2006) + Quantitative Analysis (Creswell &amp; Plan Clarke, 2018)</a:t>
            </a:r>
          </a:p>
        </p:txBody>
      </p:sp>
    </p:spTree>
    <p:extLst>
      <p:ext uri="{BB962C8B-B14F-4D97-AF65-F5344CB8AC3E}">
        <p14:creationId xmlns:p14="http://schemas.microsoft.com/office/powerpoint/2010/main" val="166565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46E87D9-F220-4606-A44E-CF6CD24589D5}"/>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QUANTITATIVE FINDINGS</a:t>
            </a:r>
          </a:p>
        </p:txBody>
      </p:sp>
      <p:sp>
        <p:nvSpPr>
          <p:cNvPr id="2" name="Rectangle 1">
            <a:extLst>
              <a:ext uri="{FF2B5EF4-FFF2-40B4-BE49-F238E27FC236}">
                <a16:creationId xmlns:a16="http://schemas.microsoft.com/office/drawing/2014/main" id="{81AB7E2C-57DB-4516-806D-BC4E7886A43C}"/>
              </a:ext>
            </a:extLst>
          </p:cNvPr>
          <p:cNvSpPr>
            <a:spLocks noGrp="1"/>
          </p:cNvSpPr>
          <p:nvPr/>
        </p:nvSpPr>
        <p:spPr>
          <a:xfrm>
            <a:off x="609600" y="514350"/>
            <a:ext cx="10953750" cy="609600"/>
          </a:xfrm>
          <a:prstGeom prst="rect">
            <a:avLst/>
          </a:prstGeom>
          <a:noFill/>
          <a:ln w="0">
            <a:noFill/>
          </a:ln>
        </p:spPr>
        <p:txBody>
          <a:bodyPr anchor="ctr">
            <a:normAutofit/>
          </a:bodyPr>
          <a:lstStyle/>
          <a:p>
            <a:pPr>
              <a:defRPr sz="2700" b="1">
                <a:solidFill>
                  <a:srgbClr val="24323A"/>
                </a:solidFill>
                <a:latin typeface="Bitstream Charter"/>
                <a:ea typeface="Bitstream Charter"/>
                <a:cs typeface="Bitstream Charter"/>
              </a:defRPr>
            </a:pPr>
            <a:r>
              <a:rPr sz="2700" b="1" dirty="0">
                <a:solidFill>
                  <a:srgbClr val="24323A"/>
                </a:solidFill>
                <a:latin typeface="Bitstream Charter"/>
                <a:ea typeface="Bitstream Charter"/>
                <a:cs typeface="Bitstream Charter"/>
              </a:rPr>
              <a:t>K-MPAI scores decreased for all three singers</a:t>
            </a:r>
            <a:r>
              <a:rPr lang="en-US" sz="1100" b="1" dirty="0">
                <a:solidFill>
                  <a:srgbClr val="24323A"/>
                </a:solidFill>
                <a:latin typeface="Bitstream Charter"/>
                <a:ea typeface="Bitstream Charter"/>
                <a:cs typeface="Bitstream Charter"/>
              </a:rPr>
              <a:t>. (Kenny, 2009, 2011, 2023) </a:t>
            </a:r>
            <a:endParaRPr sz="1100" b="1" dirty="0">
              <a:solidFill>
                <a:srgbClr val="24323A"/>
              </a:solidFill>
              <a:latin typeface="Bitstream Charter"/>
              <a:ea typeface="Bitstream Charter"/>
              <a:cs typeface="Bitstream Charter"/>
            </a:endParaRPr>
          </a:p>
        </p:txBody>
      </p:sp>
      <p:sp>
        <p:nvSpPr>
          <p:cNvPr id="3" name="Rounded Rectangle 2">
            <a:extLst>
              <a:ext uri="{FF2B5EF4-FFF2-40B4-BE49-F238E27FC236}">
                <a16:creationId xmlns:a16="http://schemas.microsoft.com/office/drawing/2014/main" id="{B8D88F26-2898-43A0-9294-06C0AC6296AB}"/>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graphicFrame>
        <p:nvGraphicFramePr>
          <p:cNvPr id="16" name="Chart"/>
          <p:cNvGraphicFramePr/>
          <p:nvPr/>
        </p:nvGraphicFramePr>
        <p:xfrm>
          <a:off x="666750" y="1476375"/>
          <a:ext cx="7239000" cy="4095750"/>
        </p:xfrm>
        <a:graphic>
          <a:graphicData uri="http://schemas.openxmlformats.org/drawingml/2006/chart">
            <c:chart xmlns:c="http://schemas.openxmlformats.org/drawingml/2006/chart" xmlns:r="http://schemas.openxmlformats.org/officeDocument/2006/relationships" r:id="rId3"/>
          </a:graphicData>
        </a:graphic>
      </p:graphicFrame>
      <p:sp>
        <p:nvSpPr>
          <p:cNvPr id="5" name="Rounded Rectangle 4">
            <a:extLst>
              <a:ext uri="{FF2B5EF4-FFF2-40B4-BE49-F238E27FC236}">
                <a16:creationId xmlns:a16="http://schemas.microsoft.com/office/drawing/2014/main" id="{CCDE0A4E-BCC8-4BB9-A271-497596107EEF}"/>
              </a:ext>
            </a:extLst>
          </p:cNvPr>
          <p:cNvSpPr>
            <a:spLocks noGrp="1"/>
          </p:cNvSpPr>
          <p:nvPr/>
        </p:nvSpPr>
        <p:spPr>
          <a:xfrm>
            <a:off x="8286750" y="1619250"/>
            <a:ext cx="3143250" cy="1619250"/>
          </a:xfrm>
          <a:prstGeom prst="roundRect">
            <a:avLst>
              <a:gd name="adj" fmla="val 9412"/>
            </a:avLst>
          </a:prstGeom>
          <a:solidFill>
            <a:srgbClr val="FFF8EE"/>
          </a:solidFill>
          <a:ln w="0">
            <a:noFill/>
          </a:ln>
        </p:spPr>
        <p:txBody>
          <a:bodyPr/>
          <a:lstStyle/>
          <a:p>
            <a:endParaRPr lang="en-US"/>
          </a:p>
        </p:txBody>
      </p:sp>
      <p:sp>
        <p:nvSpPr>
          <p:cNvPr id="6" name="Rectangle 5">
            <a:extLst>
              <a:ext uri="{FF2B5EF4-FFF2-40B4-BE49-F238E27FC236}">
                <a16:creationId xmlns:a16="http://schemas.microsoft.com/office/drawing/2014/main" id="{CA667D9C-9E4C-498A-965F-AFA3314B47AC}"/>
              </a:ext>
            </a:extLst>
          </p:cNvPr>
          <p:cNvSpPr>
            <a:spLocks noGrp="1"/>
          </p:cNvSpPr>
          <p:nvPr/>
        </p:nvSpPr>
        <p:spPr>
          <a:xfrm>
            <a:off x="8572500" y="1847850"/>
            <a:ext cx="2571750" cy="590550"/>
          </a:xfrm>
          <a:prstGeom prst="rect">
            <a:avLst/>
          </a:prstGeom>
          <a:noFill/>
          <a:ln w="0">
            <a:noFill/>
          </a:ln>
        </p:spPr>
        <p:txBody>
          <a:bodyPr anchor="ctr">
            <a:normAutofit/>
          </a:bodyPr>
          <a:lstStyle/>
          <a:p>
            <a:pPr algn="ctr">
              <a:defRPr sz="3150" b="1">
                <a:solidFill>
                  <a:srgbClr val="244C5A"/>
                </a:solidFill>
                <a:latin typeface="Bitstream Charter"/>
                <a:ea typeface="Bitstream Charter"/>
                <a:cs typeface="Bitstream Charter"/>
              </a:defRPr>
            </a:pPr>
            <a:r>
              <a:rPr sz="3150" b="1">
                <a:solidFill>
                  <a:srgbClr val="244C5A"/>
                </a:solidFill>
                <a:latin typeface="Bitstream Charter"/>
                <a:ea typeface="Bitstream Charter"/>
                <a:cs typeface="Bitstream Charter"/>
              </a:rPr>
              <a:t>164 → 115</a:t>
            </a:r>
          </a:p>
        </p:txBody>
      </p:sp>
      <p:sp>
        <p:nvSpPr>
          <p:cNvPr id="7" name="Rectangle 6">
            <a:extLst>
              <a:ext uri="{FF2B5EF4-FFF2-40B4-BE49-F238E27FC236}">
                <a16:creationId xmlns:a16="http://schemas.microsoft.com/office/drawing/2014/main" id="{41B24E2F-DCD9-4F40-817D-39F1711714C9}"/>
              </a:ext>
            </a:extLst>
          </p:cNvPr>
          <p:cNvSpPr>
            <a:spLocks noGrp="1"/>
          </p:cNvSpPr>
          <p:nvPr/>
        </p:nvSpPr>
        <p:spPr>
          <a:xfrm>
            <a:off x="8572500" y="2457450"/>
            <a:ext cx="2571750" cy="285750"/>
          </a:xfrm>
          <a:prstGeom prst="rect">
            <a:avLst/>
          </a:prstGeom>
          <a:noFill/>
          <a:ln w="0">
            <a:noFill/>
          </a:ln>
        </p:spPr>
        <p:txBody>
          <a:bodyPr anchor="ctr">
            <a:normAutofit/>
          </a:bodyPr>
          <a:lstStyle/>
          <a:p>
            <a:pPr algn="ctr">
              <a:defRPr sz="1275" b="1">
                <a:solidFill>
                  <a:srgbClr val="6C7A80"/>
                </a:solidFill>
                <a:latin typeface="Bitstream Charter"/>
                <a:ea typeface="Bitstream Charter"/>
                <a:cs typeface="Bitstream Charter"/>
              </a:defRPr>
            </a:pPr>
            <a:r>
              <a:rPr sz="1275" b="1">
                <a:solidFill>
                  <a:srgbClr val="6C7A80"/>
                </a:solidFill>
                <a:latin typeface="Bitstream Charter"/>
                <a:ea typeface="Bitstream Charter"/>
                <a:cs typeface="Bitstream Charter"/>
              </a:rPr>
              <a:t>group mean</a:t>
            </a:r>
          </a:p>
        </p:txBody>
      </p:sp>
      <p:sp>
        <p:nvSpPr>
          <p:cNvPr id="8" name="Rounded Rectangle 7">
            <a:extLst>
              <a:ext uri="{FF2B5EF4-FFF2-40B4-BE49-F238E27FC236}">
                <a16:creationId xmlns:a16="http://schemas.microsoft.com/office/drawing/2014/main" id="{A452214E-6F5F-4BF3-8248-FCAD3C8A1B42}"/>
              </a:ext>
            </a:extLst>
          </p:cNvPr>
          <p:cNvSpPr>
            <a:spLocks noGrp="1"/>
          </p:cNvSpPr>
          <p:nvPr/>
        </p:nvSpPr>
        <p:spPr>
          <a:xfrm>
            <a:off x="8286750" y="3476625"/>
            <a:ext cx="3143250" cy="1619250"/>
          </a:xfrm>
          <a:prstGeom prst="roundRect">
            <a:avLst>
              <a:gd name="adj" fmla="val 9412"/>
            </a:avLst>
          </a:prstGeom>
          <a:solidFill>
            <a:srgbClr val="FFD8C7"/>
          </a:solidFill>
          <a:ln w="0">
            <a:noFill/>
          </a:ln>
        </p:spPr>
        <p:txBody>
          <a:bodyPr/>
          <a:lstStyle/>
          <a:p>
            <a:endParaRPr lang="en-US"/>
          </a:p>
        </p:txBody>
      </p:sp>
      <p:sp>
        <p:nvSpPr>
          <p:cNvPr id="9" name="Rectangle 8">
            <a:extLst>
              <a:ext uri="{FF2B5EF4-FFF2-40B4-BE49-F238E27FC236}">
                <a16:creationId xmlns:a16="http://schemas.microsoft.com/office/drawing/2014/main" id="{68D9D5EC-D890-4DE9-803D-EE5A40A9F73D}"/>
              </a:ext>
            </a:extLst>
          </p:cNvPr>
          <p:cNvSpPr>
            <a:spLocks noGrp="1"/>
          </p:cNvSpPr>
          <p:nvPr/>
        </p:nvSpPr>
        <p:spPr>
          <a:xfrm>
            <a:off x="8572500" y="3695700"/>
            <a:ext cx="2571750" cy="590550"/>
          </a:xfrm>
          <a:prstGeom prst="rect">
            <a:avLst/>
          </a:prstGeom>
          <a:noFill/>
          <a:ln w="0">
            <a:noFill/>
          </a:ln>
        </p:spPr>
        <p:txBody>
          <a:bodyPr anchor="ctr">
            <a:normAutofit/>
          </a:bodyPr>
          <a:lstStyle/>
          <a:p>
            <a:pPr algn="ctr">
              <a:defRPr sz="3150" b="1">
                <a:solidFill>
                  <a:srgbClr val="F47F6B"/>
                </a:solidFill>
                <a:latin typeface="Bitstream Charter"/>
                <a:ea typeface="Bitstream Charter"/>
                <a:cs typeface="Bitstream Charter"/>
              </a:defRPr>
            </a:pPr>
            <a:r>
              <a:rPr sz="3150" b="1">
                <a:solidFill>
                  <a:srgbClr val="F47F6B"/>
                </a:solidFill>
                <a:latin typeface="Bitstream Charter"/>
                <a:ea typeface="Bitstream Charter"/>
                <a:cs typeface="Bitstream Charter"/>
              </a:rPr>
              <a:t>−49.7</a:t>
            </a:r>
          </a:p>
        </p:txBody>
      </p:sp>
      <p:sp>
        <p:nvSpPr>
          <p:cNvPr id="10" name="Rectangle 9">
            <a:extLst>
              <a:ext uri="{FF2B5EF4-FFF2-40B4-BE49-F238E27FC236}">
                <a16:creationId xmlns:a16="http://schemas.microsoft.com/office/drawing/2014/main" id="{4AB9A08A-D00B-45BD-91F0-CAD89F9F4EC8}"/>
              </a:ext>
            </a:extLst>
          </p:cNvPr>
          <p:cNvSpPr>
            <a:spLocks noGrp="1"/>
          </p:cNvSpPr>
          <p:nvPr/>
        </p:nvSpPr>
        <p:spPr>
          <a:xfrm>
            <a:off x="8572500" y="4305300"/>
            <a:ext cx="2571750" cy="285750"/>
          </a:xfrm>
          <a:prstGeom prst="rect">
            <a:avLst/>
          </a:prstGeom>
          <a:noFill/>
          <a:ln w="0">
            <a:noFill/>
          </a:ln>
        </p:spPr>
        <p:txBody>
          <a:bodyPr anchor="ctr">
            <a:normAutofit/>
          </a:bodyPr>
          <a:lstStyle/>
          <a:p>
            <a:pPr algn="ctr">
              <a:defRPr sz="1275" b="1">
                <a:solidFill>
                  <a:srgbClr val="6C7A80"/>
                </a:solidFill>
                <a:latin typeface="Bitstream Charter"/>
                <a:ea typeface="Bitstream Charter"/>
                <a:cs typeface="Bitstream Charter"/>
              </a:defRPr>
            </a:pPr>
            <a:r>
              <a:rPr sz="1275" b="1">
                <a:solidFill>
                  <a:srgbClr val="6C7A80"/>
                </a:solidFill>
                <a:latin typeface="Bitstream Charter"/>
                <a:ea typeface="Bitstream Charter"/>
                <a:cs typeface="Bitstream Charter"/>
              </a:rPr>
              <a:t>mean reduction</a:t>
            </a:r>
          </a:p>
        </p:txBody>
      </p:sp>
      <p:sp>
        <p:nvSpPr>
          <p:cNvPr id="11" name="Rectangle 10">
            <a:extLst>
              <a:ext uri="{FF2B5EF4-FFF2-40B4-BE49-F238E27FC236}">
                <a16:creationId xmlns:a16="http://schemas.microsoft.com/office/drawing/2014/main" id="{DCEADF62-F104-4728-9F8B-5FDCF86AB02A}"/>
              </a:ext>
            </a:extLst>
          </p:cNvPr>
          <p:cNvSpPr>
            <a:spLocks noGrp="1"/>
          </p:cNvSpPr>
          <p:nvPr/>
        </p:nvSpPr>
        <p:spPr>
          <a:xfrm>
            <a:off x="7429500" y="5429250"/>
            <a:ext cx="4000500" cy="342900"/>
          </a:xfrm>
          <a:prstGeom prst="rect">
            <a:avLst/>
          </a:prstGeom>
          <a:noFill/>
          <a:ln w="0">
            <a:noFill/>
          </a:ln>
        </p:spPr>
        <p:txBody>
          <a:bodyPr anchor="ctr">
            <a:normAutofit/>
          </a:bodyPr>
          <a:lstStyle/>
          <a:p>
            <a:pPr algn="r">
              <a:defRPr sz="1125" b="1">
                <a:solidFill>
                  <a:srgbClr val="76506B"/>
                </a:solidFill>
                <a:latin typeface="Bitstream Charter"/>
                <a:ea typeface="Bitstream Charter"/>
                <a:cs typeface="Bitstream Charter"/>
              </a:defRPr>
            </a:pPr>
            <a:r>
              <a:rPr sz="1125" b="1">
                <a:solidFill>
                  <a:srgbClr val="76506B"/>
                </a:solidFill>
                <a:latin typeface="Bitstream Charter"/>
                <a:ea typeface="Bitstream Charter"/>
                <a:cs typeface="Bitstream Charter"/>
              </a:rPr>
              <a:t>p = .011  •  interpret cautiously: n = 3, no control group</a:t>
            </a:r>
          </a:p>
        </p:txBody>
      </p:sp>
      <p:sp>
        <p:nvSpPr>
          <p:cNvPr id="12" name="Rectangle 11">
            <a:extLst>
              <a:ext uri="{FF2B5EF4-FFF2-40B4-BE49-F238E27FC236}">
                <a16:creationId xmlns:a16="http://schemas.microsoft.com/office/drawing/2014/main" id="{D93ED921-0214-463C-8EDA-BCD40C806CEE}"/>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09  |  ARISA KUSUMI SULLIVAN</a:t>
            </a:r>
          </a:p>
        </p:txBody>
      </p:sp>
    </p:spTree>
    <p:extLst>
      <p:ext uri="{BB962C8B-B14F-4D97-AF65-F5344CB8AC3E}">
        <p14:creationId xmlns:p14="http://schemas.microsoft.com/office/powerpoint/2010/main" val="151714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fltVal val="0"/>
                                          </p:val>
                                        </p:tav>
                                        <p:tav tm="100000">
                                          <p:val>
                                            <p:strVal val="#ppt_h"/>
                                          </p:val>
                                        </p:tav>
                                      </p:tavLst>
                                    </p:anim>
                                    <p:animEffect transition="in" filter="fade">
                                      <p:cBhvr>
                                        <p:cTn id="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5C2C4F5-E33A-4D92-98D2-0A129374E97C}"/>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QUANTITATIVE FINDINGS</a:t>
            </a:r>
          </a:p>
        </p:txBody>
      </p:sp>
      <p:sp>
        <p:nvSpPr>
          <p:cNvPr id="2" name="Rectangle 1">
            <a:extLst>
              <a:ext uri="{FF2B5EF4-FFF2-40B4-BE49-F238E27FC236}">
                <a16:creationId xmlns:a16="http://schemas.microsoft.com/office/drawing/2014/main" id="{FF9E7572-F716-4006-AC48-73619B052271}"/>
              </a:ext>
            </a:extLst>
          </p:cNvPr>
          <p:cNvSpPr>
            <a:spLocks noGrp="1"/>
          </p:cNvSpPr>
          <p:nvPr/>
        </p:nvSpPr>
        <p:spPr>
          <a:xfrm>
            <a:off x="609600" y="514350"/>
            <a:ext cx="10953750" cy="609600"/>
          </a:xfrm>
          <a:prstGeom prst="rect">
            <a:avLst/>
          </a:prstGeom>
          <a:noFill/>
          <a:ln w="0">
            <a:noFill/>
          </a:ln>
        </p:spPr>
        <p:txBody>
          <a:bodyPr anchor="ctr">
            <a:normAutofit fontScale="62500" lnSpcReduction="20000"/>
          </a:bodyPr>
          <a:lstStyle/>
          <a:p>
            <a:pPr algn="l">
              <a:defRPr sz="2700" b="1">
                <a:solidFill>
                  <a:srgbClr val="24323A"/>
                </a:solidFill>
                <a:latin typeface="Bitstream Charter"/>
                <a:ea typeface="Bitstream Charter"/>
                <a:cs typeface="Bitstream Charter"/>
              </a:defRPr>
            </a:pPr>
            <a:r>
              <a:rPr sz="3400" b="1" dirty="0">
                <a:solidFill>
                  <a:srgbClr val="24323A"/>
                </a:solidFill>
                <a:latin typeface="Bitstream Charter"/>
                <a:ea typeface="Bitstream Charter"/>
                <a:cs typeface="Bitstream Charter"/>
              </a:rPr>
              <a:t>Psychological flexibility increased for two singers</a:t>
            </a:r>
            <a:r>
              <a:rPr lang="en-US" sz="3400" b="1" dirty="0">
                <a:solidFill>
                  <a:srgbClr val="24323A"/>
                </a:solidFill>
                <a:latin typeface="Bitstream Charter"/>
                <a:ea typeface="Bitstream Charter"/>
                <a:cs typeface="Bitstream Charter"/>
              </a:rPr>
              <a:t> – Musicians Acceptance &amp; Action Questionnaire</a:t>
            </a:r>
          </a:p>
          <a:p>
            <a:pPr algn="l">
              <a:defRPr sz="2700" b="1">
                <a:solidFill>
                  <a:srgbClr val="24323A"/>
                </a:solidFill>
                <a:latin typeface="Bitstream Charter"/>
                <a:ea typeface="Bitstream Charter"/>
                <a:cs typeface="Bitstream Charter"/>
              </a:defRPr>
            </a:pPr>
            <a:r>
              <a:rPr lang="en-US" sz="2700" b="1" dirty="0">
                <a:solidFill>
                  <a:srgbClr val="24323A"/>
                </a:solidFill>
                <a:latin typeface="Bitstream Charter"/>
                <a:ea typeface="Bitstream Charter"/>
                <a:cs typeface="Bitstream Charter"/>
              </a:rPr>
              <a:t> </a:t>
            </a:r>
            <a:r>
              <a:rPr lang="en-US" sz="1100" b="1" dirty="0">
                <a:solidFill>
                  <a:srgbClr val="24323A"/>
                </a:solidFill>
                <a:latin typeface="Bitstream Charter"/>
                <a:ea typeface="Bitstream Charter"/>
                <a:cs typeface="Bitstream Charter"/>
              </a:rPr>
              <a:t>(Juncos, 2022)</a:t>
            </a:r>
            <a:endParaRPr sz="1100" b="1" dirty="0">
              <a:solidFill>
                <a:srgbClr val="24323A"/>
              </a:solidFill>
              <a:latin typeface="Bitstream Charter"/>
              <a:ea typeface="Bitstream Charter"/>
              <a:cs typeface="Bitstream Charter"/>
            </a:endParaRPr>
          </a:p>
        </p:txBody>
      </p:sp>
      <p:sp>
        <p:nvSpPr>
          <p:cNvPr id="3" name="Rounded Rectangle 2">
            <a:extLst>
              <a:ext uri="{FF2B5EF4-FFF2-40B4-BE49-F238E27FC236}">
                <a16:creationId xmlns:a16="http://schemas.microsoft.com/office/drawing/2014/main" id="{ED33B219-7556-4D5B-B224-68E3A60DE685}"/>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graphicFrame>
        <p:nvGraphicFramePr>
          <p:cNvPr id="18" name="Chart"/>
          <p:cNvGraphicFramePr/>
          <p:nvPr/>
        </p:nvGraphicFramePr>
        <p:xfrm>
          <a:off x="666750" y="1476375"/>
          <a:ext cx="7239000" cy="4095750"/>
        </p:xfrm>
        <a:graphic>
          <a:graphicData uri="http://schemas.openxmlformats.org/drawingml/2006/chart">
            <c:chart xmlns:c="http://schemas.openxmlformats.org/drawingml/2006/chart" xmlns:r="http://schemas.openxmlformats.org/officeDocument/2006/relationships" r:id="rId3"/>
          </a:graphicData>
        </a:graphic>
      </p:graphicFrame>
      <p:sp>
        <p:nvSpPr>
          <p:cNvPr id="5" name="Rounded Rectangle 4">
            <a:extLst>
              <a:ext uri="{FF2B5EF4-FFF2-40B4-BE49-F238E27FC236}">
                <a16:creationId xmlns:a16="http://schemas.microsoft.com/office/drawing/2014/main" id="{3F79FE4E-CF5C-4564-8658-50E35C26F548}"/>
              </a:ext>
            </a:extLst>
          </p:cNvPr>
          <p:cNvSpPr>
            <a:spLocks noGrp="1"/>
          </p:cNvSpPr>
          <p:nvPr/>
        </p:nvSpPr>
        <p:spPr>
          <a:xfrm>
            <a:off x="8286750" y="1619250"/>
            <a:ext cx="3143250" cy="1571625"/>
          </a:xfrm>
          <a:prstGeom prst="roundRect">
            <a:avLst>
              <a:gd name="adj" fmla="val 9697"/>
            </a:avLst>
          </a:prstGeom>
          <a:solidFill>
            <a:srgbClr val="FFFFFF"/>
          </a:solidFill>
          <a:ln w="0">
            <a:noFill/>
          </a:ln>
        </p:spPr>
        <p:txBody>
          <a:bodyPr/>
          <a:lstStyle/>
          <a:p>
            <a:endParaRPr lang="en-US"/>
          </a:p>
        </p:txBody>
      </p:sp>
      <p:sp>
        <p:nvSpPr>
          <p:cNvPr id="6" name="Rounded Rectangle 5">
            <a:extLst>
              <a:ext uri="{FF2B5EF4-FFF2-40B4-BE49-F238E27FC236}">
                <a16:creationId xmlns:a16="http://schemas.microsoft.com/office/drawing/2014/main" id="{A53CBDF9-F666-4281-8CAA-B177E4F7FECE}"/>
              </a:ext>
            </a:extLst>
          </p:cNvPr>
          <p:cNvSpPr>
            <a:spLocks noGrp="1"/>
          </p:cNvSpPr>
          <p:nvPr/>
        </p:nvSpPr>
        <p:spPr>
          <a:xfrm>
            <a:off x="8458200" y="1809750"/>
            <a:ext cx="76200" cy="1190625"/>
          </a:xfrm>
          <a:prstGeom prst="roundRect">
            <a:avLst>
              <a:gd name="adj" fmla="val 50000"/>
            </a:avLst>
          </a:prstGeom>
          <a:solidFill>
            <a:srgbClr val="42A7A1"/>
          </a:solidFill>
          <a:ln w="0">
            <a:noFill/>
          </a:ln>
        </p:spPr>
        <p:txBody>
          <a:bodyPr/>
          <a:lstStyle/>
          <a:p>
            <a:endParaRPr lang="en-US"/>
          </a:p>
        </p:txBody>
      </p:sp>
      <p:sp>
        <p:nvSpPr>
          <p:cNvPr id="7" name="Rectangle 6">
            <a:extLst>
              <a:ext uri="{FF2B5EF4-FFF2-40B4-BE49-F238E27FC236}">
                <a16:creationId xmlns:a16="http://schemas.microsoft.com/office/drawing/2014/main" id="{CA0E0C1B-11A6-4F6C-A925-EBBA17FE1A0A}"/>
              </a:ext>
            </a:extLst>
          </p:cNvPr>
          <p:cNvSpPr>
            <a:spLocks noGrp="1"/>
          </p:cNvSpPr>
          <p:nvPr/>
        </p:nvSpPr>
        <p:spPr>
          <a:xfrm>
            <a:off x="8705850" y="1809750"/>
            <a:ext cx="25527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MEAN CHANGE</a:t>
            </a:r>
          </a:p>
        </p:txBody>
      </p:sp>
      <p:sp>
        <p:nvSpPr>
          <p:cNvPr id="8" name="Rectangle 7">
            <a:extLst>
              <a:ext uri="{FF2B5EF4-FFF2-40B4-BE49-F238E27FC236}">
                <a16:creationId xmlns:a16="http://schemas.microsoft.com/office/drawing/2014/main" id="{01198660-3F8D-44DB-99DC-949020895D7E}"/>
              </a:ext>
            </a:extLst>
          </p:cNvPr>
          <p:cNvSpPr>
            <a:spLocks noGrp="1"/>
          </p:cNvSpPr>
          <p:nvPr/>
        </p:nvSpPr>
        <p:spPr>
          <a:xfrm>
            <a:off x="8705850" y="2190750"/>
            <a:ext cx="2552700" cy="828675"/>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+10 points</a:t>
            </a:r>
          </a:p>
        </p:txBody>
      </p:sp>
      <p:sp>
        <p:nvSpPr>
          <p:cNvPr id="9" name="Rounded Rectangle 8">
            <a:extLst>
              <a:ext uri="{FF2B5EF4-FFF2-40B4-BE49-F238E27FC236}">
                <a16:creationId xmlns:a16="http://schemas.microsoft.com/office/drawing/2014/main" id="{53AD0279-8C81-4A02-9B55-B4567C62B5E8}"/>
              </a:ext>
            </a:extLst>
          </p:cNvPr>
          <p:cNvSpPr>
            <a:spLocks noGrp="1"/>
          </p:cNvSpPr>
          <p:nvPr/>
        </p:nvSpPr>
        <p:spPr>
          <a:xfrm>
            <a:off x="8286750" y="3476625"/>
            <a:ext cx="3143250" cy="1571625"/>
          </a:xfrm>
          <a:prstGeom prst="roundRect">
            <a:avLst>
              <a:gd name="adj" fmla="val 9697"/>
            </a:avLst>
          </a:prstGeom>
          <a:solidFill>
            <a:srgbClr val="FFFFFF"/>
          </a:solidFill>
          <a:ln w="0">
            <a:noFill/>
          </a:ln>
        </p:spPr>
        <p:txBody>
          <a:bodyPr/>
          <a:lstStyle/>
          <a:p>
            <a:endParaRPr lang="en-US"/>
          </a:p>
        </p:txBody>
      </p:sp>
      <p:sp>
        <p:nvSpPr>
          <p:cNvPr id="10" name="Rounded Rectangle 9">
            <a:extLst>
              <a:ext uri="{FF2B5EF4-FFF2-40B4-BE49-F238E27FC236}">
                <a16:creationId xmlns:a16="http://schemas.microsoft.com/office/drawing/2014/main" id="{3D61CD0F-1BDB-4F45-8B9B-2392C644D350}"/>
              </a:ext>
            </a:extLst>
          </p:cNvPr>
          <p:cNvSpPr>
            <a:spLocks noGrp="1"/>
          </p:cNvSpPr>
          <p:nvPr/>
        </p:nvSpPr>
        <p:spPr>
          <a:xfrm>
            <a:off x="8458200" y="3667125"/>
            <a:ext cx="76200" cy="1190625"/>
          </a:xfrm>
          <a:prstGeom prst="roundRect">
            <a:avLst>
              <a:gd name="adj" fmla="val 50000"/>
            </a:avLst>
          </a:prstGeom>
          <a:solidFill>
            <a:srgbClr val="F47F6B"/>
          </a:solidFill>
          <a:ln w="0">
            <a:noFill/>
          </a:ln>
        </p:spPr>
        <p:txBody>
          <a:bodyPr/>
          <a:lstStyle/>
          <a:p>
            <a:endParaRPr lang="en-US"/>
          </a:p>
        </p:txBody>
      </p:sp>
      <p:sp>
        <p:nvSpPr>
          <p:cNvPr id="11" name="Rectangle 10">
            <a:extLst>
              <a:ext uri="{FF2B5EF4-FFF2-40B4-BE49-F238E27FC236}">
                <a16:creationId xmlns:a16="http://schemas.microsoft.com/office/drawing/2014/main" id="{7CA04A57-2807-4E06-9974-D6CFF9BCCE8F}"/>
              </a:ext>
            </a:extLst>
          </p:cNvPr>
          <p:cNvSpPr>
            <a:spLocks noGrp="1"/>
          </p:cNvSpPr>
          <p:nvPr/>
        </p:nvSpPr>
        <p:spPr>
          <a:xfrm>
            <a:off x="8705850" y="3667125"/>
            <a:ext cx="25527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PATTERN</a:t>
            </a:r>
          </a:p>
        </p:txBody>
      </p:sp>
      <p:sp>
        <p:nvSpPr>
          <p:cNvPr id="12" name="Rectangle 11">
            <a:extLst>
              <a:ext uri="{FF2B5EF4-FFF2-40B4-BE49-F238E27FC236}">
                <a16:creationId xmlns:a16="http://schemas.microsoft.com/office/drawing/2014/main" id="{6F2FE132-FC9E-45CE-BE3C-3713285BB4B3}"/>
              </a:ext>
            </a:extLst>
          </p:cNvPr>
          <p:cNvSpPr>
            <a:spLocks noGrp="1"/>
          </p:cNvSpPr>
          <p:nvPr/>
        </p:nvSpPr>
        <p:spPr>
          <a:xfrm>
            <a:off x="8705850" y="4048125"/>
            <a:ext cx="2552700" cy="828675"/>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Singer 1 unchanged</a:t>
            </a:r>
          </a:p>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Singer 2 +17</a:t>
            </a:r>
          </a:p>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Singer 3 +13</a:t>
            </a:r>
          </a:p>
        </p:txBody>
      </p:sp>
      <p:sp>
        <p:nvSpPr>
          <p:cNvPr id="13" name="Rectangle 12">
            <a:extLst>
              <a:ext uri="{FF2B5EF4-FFF2-40B4-BE49-F238E27FC236}">
                <a16:creationId xmlns:a16="http://schemas.microsoft.com/office/drawing/2014/main" id="{2B1CF3E4-FC1C-4C2D-AEE3-7FC5A43DD7ED}"/>
              </a:ext>
            </a:extLst>
          </p:cNvPr>
          <p:cNvSpPr>
            <a:spLocks noGrp="1"/>
          </p:cNvSpPr>
          <p:nvPr/>
        </p:nvSpPr>
        <p:spPr>
          <a:xfrm>
            <a:off x="7143750" y="5429249"/>
            <a:ext cx="4286250" cy="609599"/>
          </a:xfrm>
          <a:prstGeom prst="rect">
            <a:avLst/>
          </a:prstGeom>
          <a:noFill/>
          <a:ln w="0">
            <a:noFill/>
          </a:ln>
        </p:spPr>
        <p:txBody>
          <a:bodyPr anchor="ctr">
            <a:normAutofit fontScale="92500" lnSpcReduction="20000"/>
          </a:bodyPr>
          <a:lstStyle/>
          <a:p>
            <a:pPr algn="r">
              <a:defRPr sz="1125" b="1">
                <a:solidFill>
                  <a:srgbClr val="76506B"/>
                </a:solidFill>
                <a:latin typeface="Bitstream Charter"/>
                <a:ea typeface="Bitstream Charter"/>
                <a:cs typeface="Bitstream Charter"/>
              </a:defRPr>
            </a:pPr>
            <a:r>
              <a:rPr sz="1125" b="1" dirty="0">
                <a:solidFill>
                  <a:srgbClr val="76506B"/>
                </a:solidFill>
                <a:latin typeface="Bitstream Charter"/>
                <a:ea typeface="Bitstream Charter"/>
                <a:cs typeface="Bitstream Charter"/>
              </a:rPr>
              <a:t>p = .191  •  descriptive evidence, not proof of effectiveness</a:t>
            </a:r>
            <a:endParaRPr lang="en-US" sz="1125" b="1" dirty="0">
              <a:solidFill>
                <a:srgbClr val="76506B"/>
              </a:solidFill>
              <a:latin typeface="Bitstream Charter"/>
              <a:ea typeface="Bitstream Charter"/>
              <a:cs typeface="Bitstream Charter"/>
            </a:endParaRPr>
          </a:p>
          <a:p>
            <a:pPr algn="r">
              <a:defRPr sz="1125" b="1">
                <a:solidFill>
                  <a:srgbClr val="76506B"/>
                </a:solidFill>
                <a:latin typeface="Bitstream Charter"/>
                <a:ea typeface="Bitstream Charter"/>
                <a:cs typeface="Bitstream Charter"/>
              </a:defRPr>
            </a:pPr>
            <a:endParaRPr lang="en-US" sz="1125" b="1" dirty="0">
              <a:solidFill>
                <a:srgbClr val="76506B"/>
              </a:solidFill>
              <a:latin typeface="Bitstream Charter"/>
            </a:endParaRPr>
          </a:p>
          <a:p>
            <a:pPr algn="r">
              <a:defRPr sz="1125" b="1">
                <a:solidFill>
                  <a:srgbClr val="76506B"/>
                </a:solidFill>
                <a:latin typeface="Bitstream Charter"/>
                <a:ea typeface="Bitstream Charter"/>
                <a:cs typeface="Bitstream Charter"/>
              </a:defRPr>
            </a:pPr>
            <a:r>
              <a:rPr lang="en-US" sz="1125" b="1" dirty="0">
                <a:solidFill>
                  <a:srgbClr val="76506B"/>
                </a:solidFill>
                <a:latin typeface="Bitstream Charter"/>
              </a:rPr>
              <a:t>Before-and-after comparisons remain limited compared with legacy psychological tools (Juncos, 2022).</a:t>
            </a:r>
          </a:p>
          <a:p>
            <a:pPr algn="r">
              <a:defRPr sz="1125" b="1">
                <a:solidFill>
                  <a:srgbClr val="76506B"/>
                </a:solidFill>
                <a:latin typeface="Bitstream Charter"/>
                <a:ea typeface="Bitstream Charter"/>
                <a:cs typeface="Bitstream Charter"/>
              </a:defRPr>
            </a:pPr>
            <a:endParaRPr sz="1125" b="1" dirty="0">
              <a:solidFill>
                <a:srgbClr val="76506B"/>
              </a:solidFill>
              <a:latin typeface="Bitstream Charter"/>
              <a:ea typeface="Bitstream Charter"/>
              <a:cs typeface="Bitstream Charter"/>
            </a:endParaRPr>
          </a:p>
        </p:txBody>
      </p:sp>
      <p:sp>
        <p:nvSpPr>
          <p:cNvPr id="14" name="Rectangle 13">
            <a:extLst>
              <a:ext uri="{FF2B5EF4-FFF2-40B4-BE49-F238E27FC236}">
                <a16:creationId xmlns:a16="http://schemas.microsoft.com/office/drawing/2014/main" id="{517EE49E-CB56-4A79-89E5-9F71894A5B85}"/>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10  |  ARISA KUSUMI SULLIVAN</a:t>
            </a:r>
          </a:p>
        </p:txBody>
      </p:sp>
    </p:spTree>
    <p:extLst>
      <p:ext uri="{BB962C8B-B14F-4D97-AF65-F5344CB8AC3E}">
        <p14:creationId xmlns:p14="http://schemas.microsoft.com/office/powerpoint/2010/main" val="174569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 calcmode="lin" valueType="num">
                                      <p:cBhvr>
                                        <p:cTn id="9" dur="500" fill="hold"/>
                                        <p:tgtEl>
                                          <p:spTgt spid="18"/>
                                        </p:tgtEl>
                                        <p:attrNameLst>
                                          <p:attrName>style.rotation</p:attrName>
                                        </p:attrNameLst>
                                      </p:cBhvr>
                                      <p:tavLst>
                                        <p:tav tm="0">
                                          <p:val>
                                            <p:fltVal val="360"/>
                                          </p:val>
                                        </p:tav>
                                        <p:tav tm="100000">
                                          <p:val>
                                            <p:fltVal val="0"/>
                                          </p:val>
                                        </p:tav>
                                      </p:tavLst>
                                    </p:anim>
                                    <p:animEffect transition="in" filter="fade">
                                      <p:cBhvr>
                                        <p:cTn id="1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BD8383D-22DA-4098-BDF6-610046A8AC31}"/>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THEME 1</a:t>
            </a:r>
          </a:p>
        </p:txBody>
      </p:sp>
      <p:sp>
        <p:nvSpPr>
          <p:cNvPr id="2" name="Rectangle 1">
            <a:extLst>
              <a:ext uri="{FF2B5EF4-FFF2-40B4-BE49-F238E27FC236}">
                <a16:creationId xmlns:a16="http://schemas.microsoft.com/office/drawing/2014/main" id="{02017183-F3EA-4034-B843-BAFC70A4445B}"/>
              </a:ext>
            </a:extLst>
          </p:cNvPr>
          <p:cNvSpPr>
            <a:spLocks noGrp="1"/>
          </p:cNvSpPr>
          <p:nvPr/>
        </p:nvSpPr>
        <p:spPr>
          <a:xfrm>
            <a:off x="609600" y="514350"/>
            <a:ext cx="10953750" cy="609600"/>
          </a:xfrm>
          <a:prstGeom prst="rect">
            <a:avLst/>
          </a:prstGeom>
          <a:noFill/>
          <a:ln w="0">
            <a:noFill/>
          </a:ln>
        </p:spPr>
        <p:txBody>
          <a:bodyPr anchor="ctr">
            <a:normAutofit fontScale="92500" lnSpcReduction="20000"/>
          </a:bodyPr>
          <a:lstStyle/>
          <a:p>
            <a:pPr>
              <a:defRPr sz="2700" b="1">
                <a:solidFill>
                  <a:srgbClr val="24323A"/>
                </a:solidFill>
                <a:latin typeface="Bitstream Charter"/>
                <a:ea typeface="Bitstream Charter"/>
                <a:cs typeface="Bitstream Charter"/>
              </a:defRPr>
            </a:pPr>
            <a:r>
              <a:rPr sz="2800" b="1" dirty="0">
                <a:solidFill>
                  <a:srgbClr val="24323A"/>
                </a:solidFill>
                <a:latin typeface="Bitstream Charter"/>
                <a:ea typeface="Bitstream Charter"/>
                <a:cs typeface="Bitstream Charter"/>
              </a:rPr>
              <a:t>From physical hindrance to mindful embodied regulation</a:t>
            </a:r>
            <a:r>
              <a:rPr lang="en-US" sz="2800" b="1" dirty="0">
                <a:solidFill>
                  <a:srgbClr val="24323A"/>
                </a:solidFill>
                <a:latin typeface="Bitstream Charter"/>
                <a:ea typeface="Bitstream Charter"/>
                <a:cs typeface="Bitstream Charter"/>
              </a:rPr>
              <a:t> </a:t>
            </a:r>
          </a:p>
          <a:p>
            <a:pPr>
              <a:defRPr sz="2700" b="1">
                <a:solidFill>
                  <a:srgbClr val="24323A"/>
                </a:solidFill>
                <a:latin typeface="Bitstream Charter"/>
                <a:ea typeface="Bitstream Charter"/>
                <a:cs typeface="Bitstream Charter"/>
              </a:defRPr>
            </a:pPr>
            <a:r>
              <a:rPr lang="en-US" sz="1600" b="1" dirty="0">
                <a:solidFill>
                  <a:srgbClr val="24323A"/>
                </a:solidFill>
                <a:latin typeface="Bitstream Charter"/>
                <a:ea typeface="Bitstream Charter"/>
                <a:cs typeface="Bitstream Charter"/>
              </a:rPr>
              <a:t>(</a:t>
            </a:r>
            <a:r>
              <a:rPr lang="en-US" sz="1600" dirty="0"/>
              <a:t>Khalsa et al., 2009, 2013; Stern et al., 2012)</a:t>
            </a:r>
            <a:endParaRPr sz="1600" b="1" dirty="0">
              <a:solidFill>
                <a:srgbClr val="24323A"/>
              </a:solidFill>
              <a:latin typeface="Bitstream Charter"/>
              <a:ea typeface="Bitstream Charter"/>
              <a:cs typeface="Bitstream Charter"/>
            </a:endParaRPr>
          </a:p>
        </p:txBody>
      </p:sp>
      <p:sp>
        <p:nvSpPr>
          <p:cNvPr id="3" name="Rounded Rectangle 2">
            <a:extLst>
              <a:ext uri="{FF2B5EF4-FFF2-40B4-BE49-F238E27FC236}">
                <a16:creationId xmlns:a16="http://schemas.microsoft.com/office/drawing/2014/main" id="{46426994-0AB5-471F-94D7-D56605699CB9}"/>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pic>
        <p:nvPicPr>
          <p:cNvPr id="19" name="Picture 18"/>
          <p:cNvPicPr>
            <a:picLocks noChangeAspect="1"/>
          </p:cNvPicPr>
          <p:nvPr/>
        </p:nvPicPr>
        <p:blipFill>
          <a:blip r:embed="rId3"/>
          <a:srcRect t="2020" b="2020"/>
          <a:stretch>
            <a:fillRect/>
          </a:stretch>
        </p:blipFill>
        <p:spPr>
          <a:xfrm>
            <a:off x="609600" y="1381125"/>
            <a:ext cx="3143250" cy="4524375"/>
          </a:xfrm>
          <a:prstGeom prst="roundRect">
            <a:avLst>
              <a:gd name="adj" fmla="val 4848"/>
            </a:avLst>
          </a:prstGeom>
        </p:spPr>
      </p:pic>
      <p:sp>
        <p:nvSpPr>
          <p:cNvPr id="5" name="Rounded Rectangle 4">
            <a:extLst>
              <a:ext uri="{FF2B5EF4-FFF2-40B4-BE49-F238E27FC236}">
                <a16:creationId xmlns:a16="http://schemas.microsoft.com/office/drawing/2014/main" id="{25F31E93-06BA-4F9A-8926-B1E9CC3C9D5F}"/>
              </a:ext>
            </a:extLst>
          </p:cNvPr>
          <p:cNvSpPr>
            <a:spLocks noGrp="1"/>
          </p:cNvSpPr>
          <p:nvPr/>
        </p:nvSpPr>
        <p:spPr>
          <a:xfrm>
            <a:off x="4095750" y="1476375"/>
            <a:ext cx="2905125" cy="2857500"/>
          </a:xfrm>
          <a:prstGeom prst="roundRect">
            <a:avLst>
              <a:gd name="adj" fmla="val 5333"/>
            </a:avLst>
          </a:prstGeom>
          <a:solidFill>
            <a:srgbClr val="244C5A"/>
          </a:solidFill>
          <a:ln w="0">
            <a:noFill/>
          </a:ln>
        </p:spPr>
        <p:txBody>
          <a:bodyPr/>
          <a:lstStyle/>
          <a:p>
            <a:endParaRPr lang="en-US"/>
          </a:p>
        </p:txBody>
      </p:sp>
      <p:sp>
        <p:nvSpPr>
          <p:cNvPr id="6" name="Rectangle 5">
            <a:extLst>
              <a:ext uri="{FF2B5EF4-FFF2-40B4-BE49-F238E27FC236}">
                <a16:creationId xmlns:a16="http://schemas.microsoft.com/office/drawing/2014/main" id="{5A57540C-5D39-4772-81F6-20ECE6C18908}"/>
              </a:ext>
            </a:extLst>
          </p:cNvPr>
          <p:cNvSpPr>
            <a:spLocks noGrp="1"/>
          </p:cNvSpPr>
          <p:nvPr/>
        </p:nvSpPr>
        <p:spPr>
          <a:xfrm>
            <a:off x="4400550" y="1752600"/>
            <a:ext cx="952500" cy="238125"/>
          </a:xfrm>
          <a:prstGeom prst="rect">
            <a:avLst/>
          </a:prstGeom>
          <a:noFill/>
          <a:ln w="0">
            <a:noFill/>
          </a:ln>
        </p:spPr>
        <p:txBody>
          <a:bodyPr anchor="ctr">
            <a:normAutofit fontScale="85556" lnSpcReduction="10000"/>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BEFORE</a:t>
            </a:r>
          </a:p>
        </p:txBody>
      </p:sp>
      <p:sp>
        <p:nvSpPr>
          <p:cNvPr id="7" name="Rectangle 6">
            <a:extLst>
              <a:ext uri="{FF2B5EF4-FFF2-40B4-BE49-F238E27FC236}">
                <a16:creationId xmlns:a16="http://schemas.microsoft.com/office/drawing/2014/main" id="{0B64BEE0-5FF0-44F7-B6ED-DEEACD04B41E}"/>
              </a:ext>
            </a:extLst>
          </p:cNvPr>
          <p:cNvSpPr>
            <a:spLocks noGrp="1"/>
          </p:cNvSpPr>
          <p:nvPr/>
        </p:nvSpPr>
        <p:spPr>
          <a:xfrm>
            <a:off x="4400550" y="2143125"/>
            <a:ext cx="2190750" cy="1952625"/>
          </a:xfrm>
          <a:prstGeom prst="rect">
            <a:avLst/>
          </a:prstGeom>
          <a:noFill/>
          <a:ln w="0">
            <a:noFill/>
          </a:ln>
        </p:spPr>
        <p:txBody>
          <a:bodyPr anchor="ctr">
            <a:normAutofit/>
          </a:bodyPr>
          <a:lstStyle/>
          <a:p>
            <a:pPr algn="l">
              <a:defRPr sz="1725" b="1">
                <a:solidFill>
                  <a:srgbClr val="FFFFFF"/>
                </a:solidFill>
                <a:latin typeface="Bitstream Charter"/>
                <a:ea typeface="Bitstream Charter"/>
                <a:cs typeface="Bitstream Charter"/>
              </a:defRPr>
            </a:pPr>
            <a:r>
              <a:rPr sz="1725" b="1">
                <a:solidFill>
                  <a:srgbClr val="FFFFFF"/>
                </a:solidFill>
                <a:latin typeface="Bitstream Charter"/>
                <a:ea typeface="Bitstream Charter"/>
                <a:cs typeface="Bitstream Charter"/>
              </a:rPr>
              <a:t>“Chaotic”</a:t>
            </a:r>
          </a:p>
          <a:p>
            <a:endParaRPr sz="1725" b="1">
              <a:solidFill>
                <a:srgbClr val="FFFFFF"/>
              </a:solidFill>
              <a:latin typeface="Bitstream Charter"/>
              <a:ea typeface="Bitstream Charter"/>
              <a:cs typeface="Bitstream Charter"/>
            </a:endParaRPr>
          </a:p>
          <a:p>
            <a:pPr algn="l">
              <a:defRPr sz="1725" b="1">
                <a:solidFill>
                  <a:srgbClr val="FFFFFF"/>
                </a:solidFill>
                <a:latin typeface="Bitstream Charter"/>
                <a:ea typeface="Bitstream Charter"/>
                <a:cs typeface="Bitstream Charter"/>
              </a:defRPr>
            </a:pPr>
            <a:r>
              <a:rPr sz="1725" b="1">
                <a:solidFill>
                  <a:srgbClr val="FFFFFF"/>
                </a:solidFill>
                <a:latin typeface="Bitstream Charter"/>
                <a:ea typeface="Bitstream Charter"/>
                <a:cs typeface="Bitstream Charter"/>
              </a:rPr>
              <a:t>Shaky breathing</a:t>
            </a:r>
          </a:p>
          <a:p>
            <a:pPr algn="l">
              <a:defRPr sz="1725" b="1">
                <a:solidFill>
                  <a:srgbClr val="FFFFFF"/>
                </a:solidFill>
                <a:latin typeface="Bitstream Charter"/>
                <a:ea typeface="Bitstream Charter"/>
                <a:cs typeface="Bitstream Charter"/>
              </a:defRPr>
            </a:pPr>
            <a:r>
              <a:rPr sz="1725" b="1">
                <a:solidFill>
                  <a:srgbClr val="FFFFFF"/>
                </a:solidFill>
                <a:latin typeface="Bitstream Charter"/>
                <a:ea typeface="Bitstream Charter"/>
                <a:cs typeface="Bitstream Charter"/>
              </a:rPr>
              <a:t>Tension</a:t>
            </a:r>
          </a:p>
          <a:p>
            <a:pPr algn="l">
              <a:defRPr sz="1725" b="1">
                <a:solidFill>
                  <a:srgbClr val="FFFFFF"/>
                </a:solidFill>
                <a:latin typeface="Bitstream Charter"/>
                <a:ea typeface="Bitstream Charter"/>
                <a:cs typeface="Bitstream Charter"/>
              </a:defRPr>
            </a:pPr>
            <a:r>
              <a:rPr sz="1725" b="1">
                <a:solidFill>
                  <a:srgbClr val="FFFFFF"/>
                </a:solidFill>
                <a:latin typeface="Bitstream Charter"/>
                <a:ea typeface="Bitstream Charter"/>
                <a:cs typeface="Bitstream Charter"/>
              </a:rPr>
              <a:t>Trembling</a:t>
            </a:r>
          </a:p>
          <a:p>
            <a:pPr algn="l">
              <a:defRPr sz="1725" b="1">
                <a:solidFill>
                  <a:srgbClr val="FFFFFF"/>
                </a:solidFill>
                <a:latin typeface="Bitstream Charter"/>
                <a:ea typeface="Bitstream Charter"/>
                <a:cs typeface="Bitstream Charter"/>
              </a:defRPr>
            </a:pPr>
            <a:r>
              <a:rPr sz="1725" b="1">
                <a:solidFill>
                  <a:srgbClr val="FFFFFF"/>
                </a:solidFill>
                <a:latin typeface="Bitstream Charter"/>
                <a:ea typeface="Bitstream Charter"/>
                <a:cs typeface="Bitstream Charter"/>
              </a:rPr>
              <a:t>Stomach distress</a:t>
            </a:r>
          </a:p>
        </p:txBody>
      </p:sp>
      <p:sp>
        <p:nvSpPr>
          <p:cNvPr id="8" name="Rounded Rectangle 7">
            <a:extLst>
              <a:ext uri="{FF2B5EF4-FFF2-40B4-BE49-F238E27FC236}">
                <a16:creationId xmlns:a16="http://schemas.microsoft.com/office/drawing/2014/main" id="{AAC1C137-ED4E-4F5A-B8AA-712984F9A63E}"/>
              </a:ext>
            </a:extLst>
          </p:cNvPr>
          <p:cNvSpPr>
            <a:spLocks noGrp="1"/>
          </p:cNvSpPr>
          <p:nvPr/>
        </p:nvSpPr>
        <p:spPr>
          <a:xfrm>
            <a:off x="7286625" y="1476375"/>
            <a:ext cx="4238625" cy="2857500"/>
          </a:xfrm>
          <a:prstGeom prst="roundRect">
            <a:avLst>
              <a:gd name="adj" fmla="val 5333"/>
            </a:avLst>
          </a:prstGeom>
          <a:solidFill>
            <a:srgbClr val="BFE7E2"/>
          </a:solidFill>
          <a:ln w="0">
            <a:noFill/>
          </a:ln>
        </p:spPr>
        <p:txBody>
          <a:bodyPr/>
          <a:lstStyle/>
          <a:p>
            <a:endParaRPr lang="en-US"/>
          </a:p>
        </p:txBody>
      </p:sp>
      <p:sp>
        <p:nvSpPr>
          <p:cNvPr id="9" name="Rectangle 8">
            <a:extLst>
              <a:ext uri="{FF2B5EF4-FFF2-40B4-BE49-F238E27FC236}">
                <a16:creationId xmlns:a16="http://schemas.microsoft.com/office/drawing/2014/main" id="{E402B19C-1545-4EBB-B9C7-498E6D11443C}"/>
              </a:ext>
            </a:extLst>
          </p:cNvPr>
          <p:cNvSpPr>
            <a:spLocks noGrp="1"/>
          </p:cNvSpPr>
          <p:nvPr/>
        </p:nvSpPr>
        <p:spPr>
          <a:xfrm>
            <a:off x="7600950" y="1752600"/>
            <a:ext cx="952500" cy="238125"/>
          </a:xfrm>
          <a:prstGeom prst="rect">
            <a:avLst/>
          </a:prstGeom>
          <a:noFill/>
          <a:ln w="0">
            <a:noFill/>
          </a:ln>
        </p:spPr>
        <p:txBody>
          <a:bodyPr anchor="ctr">
            <a:normAutofit fontScale="85556" lnSpcReduction="10000"/>
          </a:bodyPr>
          <a:lstStyle/>
          <a:p>
            <a:pPr algn="l">
              <a:defRPr sz="1125" b="1">
                <a:solidFill>
                  <a:srgbClr val="244C5A"/>
                </a:solidFill>
                <a:latin typeface="Bitstream Charter"/>
                <a:ea typeface="Bitstream Charter"/>
                <a:cs typeface="Bitstream Charter"/>
              </a:defRPr>
            </a:pPr>
            <a:r>
              <a:rPr sz="1125" b="1">
                <a:solidFill>
                  <a:srgbClr val="244C5A"/>
                </a:solidFill>
                <a:latin typeface="Bitstream Charter"/>
                <a:ea typeface="Bitstream Charter"/>
                <a:cs typeface="Bitstream Charter"/>
              </a:rPr>
              <a:t>AFTER</a:t>
            </a:r>
          </a:p>
        </p:txBody>
      </p:sp>
      <p:sp>
        <p:nvSpPr>
          <p:cNvPr id="10" name="Rectangle 9">
            <a:extLst>
              <a:ext uri="{FF2B5EF4-FFF2-40B4-BE49-F238E27FC236}">
                <a16:creationId xmlns:a16="http://schemas.microsoft.com/office/drawing/2014/main" id="{DF1DD2F0-4ED8-4591-B92D-A3EE2BE2BC98}"/>
              </a:ext>
            </a:extLst>
          </p:cNvPr>
          <p:cNvSpPr>
            <a:spLocks noGrp="1"/>
          </p:cNvSpPr>
          <p:nvPr/>
        </p:nvSpPr>
        <p:spPr>
          <a:xfrm>
            <a:off x="7600950" y="2143125"/>
            <a:ext cx="3429000" cy="1571625"/>
          </a:xfrm>
          <a:prstGeom prst="rect">
            <a:avLst/>
          </a:prstGeom>
          <a:noFill/>
          <a:ln w="0">
            <a:noFill/>
          </a:ln>
        </p:spPr>
        <p:txBody>
          <a:bodyPr anchor="ctr">
            <a:normAutofit/>
          </a:bodyPr>
          <a:lstStyle/>
          <a:p>
            <a:pPr algn="l">
              <a:defRPr sz="1800" b="1">
                <a:solidFill>
                  <a:srgbClr val="244C5A"/>
                </a:solidFill>
                <a:latin typeface="Bitstream Charter"/>
                <a:ea typeface="Bitstream Charter"/>
                <a:cs typeface="Bitstream Charter"/>
              </a:defRPr>
            </a:pPr>
            <a:r>
              <a:rPr sz="1800" b="1">
                <a:solidFill>
                  <a:srgbClr val="244C5A"/>
                </a:solidFill>
                <a:latin typeface="Bitstream Charter"/>
                <a:ea typeface="Bitstream Charter"/>
                <a:cs typeface="Bitstream Charter"/>
              </a:rPr>
              <a:t>Body awareness</a:t>
            </a:r>
          </a:p>
          <a:p>
            <a:pPr algn="l">
              <a:defRPr sz="1800" b="1">
                <a:solidFill>
                  <a:srgbClr val="244C5A"/>
                </a:solidFill>
                <a:latin typeface="Bitstream Charter"/>
                <a:ea typeface="Bitstream Charter"/>
                <a:cs typeface="Bitstream Charter"/>
              </a:defRPr>
            </a:pPr>
            <a:r>
              <a:rPr sz="1800" b="1">
                <a:solidFill>
                  <a:srgbClr val="244C5A"/>
                </a:solidFill>
                <a:latin typeface="Bitstream Charter"/>
                <a:ea typeface="Bitstream Charter"/>
                <a:cs typeface="Bitstream Charter"/>
              </a:rPr>
              <a:t>Movement + breathing</a:t>
            </a:r>
          </a:p>
          <a:p>
            <a:pPr algn="l">
              <a:defRPr sz="1800" b="1">
                <a:solidFill>
                  <a:srgbClr val="244C5A"/>
                </a:solidFill>
                <a:latin typeface="Bitstream Charter"/>
                <a:ea typeface="Bitstream Charter"/>
                <a:cs typeface="Bitstream Charter"/>
              </a:defRPr>
            </a:pPr>
            <a:r>
              <a:rPr sz="1800" b="1">
                <a:solidFill>
                  <a:srgbClr val="244C5A"/>
                </a:solidFill>
                <a:latin typeface="Bitstream Charter"/>
                <a:ea typeface="Bitstream Charter"/>
                <a:cs typeface="Bitstream Charter"/>
              </a:rPr>
              <a:t>Present-moment focus</a:t>
            </a:r>
          </a:p>
          <a:p>
            <a:pPr algn="l">
              <a:defRPr sz="1800" b="1">
                <a:solidFill>
                  <a:srgbClr val="244C5A"/>
                </a:solidFill>
                <a:latin typeface="Bitstream Charter"/>
                <a:ea typeface="Bitstream Charter"/>
                <a:cs typeface="Bitstream Charter"/>
              </a:defRPr>
            </a:pPr>
            <a:r>
              <a:rPr sz="1800" b="1">
                <a:solidFill>
                  <a:srgbClr val="244C5A"/>
                </a:solidFill>
                <a:latin typeface="Bitstream Charter"/>
                <a:ea typeface="Bitstream Charter"/>
                <a:cs typeface="Bitstream Charter"/>
              </a:rPr>
              <a:t>Response rather than control</a:t>
            </a:r>
          </a:p>
        </p:txBody>
      </p:sp>
      <p:sp>
        <p:nvSpPr>
          <p:cNvPr id="11" name="Rounded Rectangle 10">
            <a:extLst>
              <a:ext uri="{FF2B5EF4-FFF2-40B4-BE49-F238E27FC236}">
                <a16:creationId xmlns:a16="http://schemas.microsoft.com/office/drawing/2014/main" id="{EB9760E0-03E3-4EF8-8C3F-109A1074FBB7}"/>
              </a:ext>
            </a:extLst>
          </p:cNvPr>
          <p:cNvSpPr>
            <a:spLocks noGrp="1"/>
          </p:cNvSpPr>
          <p:nvPr/>
        </p:nvSpPr>
        <p:spPr>
          <a:xfrm>
            <a:off x="4095750" y="4498805"/>
            <a:ext cx="7429500" cy="2047875"/>
          </a:xfrm>
          <a:prstGeom prst="roundRect">
            <a:avLst>
              <a:gd name="adj" fmla="val 13333"/>
            </a:avLst>
          </a:prstGeom>
          <a:solidFill>
            <a:srgbClr val="FFF8EE"/>
          </a:solidFill>
          <a:ln w="0">
            <a:noFill/>
          </a:ln>
        </p:spPr>
        <p:txBody>
          <a:bodyPr/>
          <a:lstStyle/>
          <a:p>
            <a:endParaRPr lang="en-US" dirty="0"/>
          </a:p>
        </p:txBody>
      </p:sp>
      <p:sp>
        <p:nvSpPr>
          <p:cNvPr id="12" name="Rectangle 11">
            <a:extLst>
              <a:ext uri="{FF2B5EF4-FFF2-40B4-BE49-F238E27FC236}">
                <a16:creationId xmlns:a16="http://schemas.microsoft.com/office/drawing/2014/main" id="{6F18D542-6CCD-44EE-A0A4-CEF04F95E48D}"/>
              </a:ext>
            </a:extLst>
          </p:cNvPr>
          <p:cNvSpPr>
            <a:spLocks noGrp="1"/>
          </p:cNvSpPr>
          <p:nvPr/>
        </p:nvSpPr>
        <p:spPr>
          <a:xfrm>
            <a:off x="4286250" y="4686300"/>
            <a:ext cx="523875" cy="523875"/>
          </a:xfrm>
          <a:prstGeom prst="rect">
            <a:avLst/>
          </a:prstGeom>
          <a:noFill/>
          <a:ln w="0">
            <a:noFill/>
          </a:ln>
        </p:spPr>
        <p:txBody>
          <a:bodyPr anchor="ctr">
            <a:normAutofit fontScale="86319" lnSpcReduction="10000"/>
          </a:bodyPr>
          <a:lstStyle/>
          <a:p>
            <a:pPr algn="l">
              <a:defRPr sz="3600" b="1">
                <a:solidFill>
                  <a:srgbClr val="F47F6B"/>
                </a:solidFill>
                <a:latin typeface="Bitstream Charter"/>
                <a:ea typeface="Bitstream Charter"/>
                <a:cs typeface="Bitstream Charter"/>
              </a:defRPr>
            </a:pPr>
            <a:r>
              <a:rPr sz="3600" b="1" dirty="0">
                <a:solidFill>
                  <a:srgbClr val="F47F6B"/>
                </a:solidFill>
                <a:latin typeface="Bitstream Charter"/>
                <a:ea typeface="Bitstream Charter"/>
                <a:cs typeface="Bitstream Charter"/>
              </a:rPr>
              <a:t>“</a:t>
            </a:r>
          </a:p>
        </p:txBody>
      </p:sp>
      <p:sp>
        <p:nvSpPr>
          <p:cNvPr id="13" name="Rectangle 12">
            <a:extLst>
              <a:ext uri="{FF2B5EF4-FFF2-40B4-BE49-F238E27FC236}">
                <a16:creationId xmlns:a16="http://schemas.microsoft.com/office/drawing/2014/main" id="{B2A892BF-7F42-4284-9663-9BF4EBDA62D2}"/>
              </a:ext>
            </a:extLst>
          </p:cNvPr>
          <p:cNvSpPr>
            <a:spLocks noGrp="1"/>
          </p:cNvSpPr>
          <p:nvPr/>
        </p:nvSpPr>
        <p:spPr>
          <a:xfrm>
            <a:off x="4505325" y="5511853"/>
            <a:ext cx="6610350" cy="448773"/>
          </a:xfrm>
          <a:prstGeom prst="rect">
            <a:avLst/>
          </a:prstGeom>
          <a:noFill/>
          <a:ln w="0">
            <a:noFill/>
          </a:ln>
        </p:spPr>
        <p:txBody>
          <a:bodyPr anchor="ctr">
            <a:normAutofit/>
          </a:bodyPr>
          <a:lstStyle/>
          <a:p>
            <a:pPr algn="l">
              <a:defRPr sz="1650" b="0">
                <a:solidFill>
                  <a:srgbClr val="24323A"/>
                </a:solidFill>
                <a:latin typeface="Bitstream Charter"/>
                <a:ea typeface="Bitstream Charter"/>
                <a:cs typeface="Bitstream Charter"/>
              </a:defRPr>
            </a:pPr>
            <a:r>
              <a:rPr sz="1500" b="0" dirty="0">
                <a:solidFill>
                  <a:srgbClr val="24323A"/>
                </a:solidFill>
                <a:latin typeface="Bitstream Charter"/>
                <a:ea typeface="Bitstream Charter"/>
                <a:cs typeface="Bitstream Charter"/>
              </a:rPr>
              <a:t>I did qigong before the performance. It helped me get </a:t>
            </a:r>
            <a:r>
              <a:rPr sz="1500" b="0" dirty="0" err="1">
                <a:solidFill>
                  <a:srgbClr val="24323A"/>
                </a:solidFill>
                <a:latin typeface="Bitstream Charter"/>
                <a:ea typeface="Bitstream Charter"/>
                <a:cs typeface="Bitstream Charter"/>
              </a:rPr>
              <a:t>centred</a:t>
            </a:r>
            <a:r>
              <a:rPr sz="1500" b="0" dirty="0">
                <a:solidFill>
                  <a:srgbClr val="24323A"/>
                </a:solidFill>
                <a:latin typeface="Bitstream Charter"/>
                <a:ea typeface="Bitstream Charter"/>
                <a:cs typeface="Bitstream Charter"/>
              </a:rPr>
              <a:t>.</a:t>
            </a:r>
          </a:p>
        </p:txBody>
      </p:sp>
      <p:sp>
        <p:nvSpPr>
          <p:cNvPr id="14" name="Rectangle 13">
            <a:extLst>
              <a:ext uri="{FF2B5EF4-FFF2-40B4-BE49-F238E27FC236}">
                <a16:creationId xmlns:a16="http://schemas.microsoft.com/office/drawing/2014/main" id="{8B7E895E-7722-4B96-B989-9E4E4A33F5D8}"/>
              </a:ext>
            </a:extLst>
          </p:cNvPr>
          <p:cNvSpPr>
            <a:spLocks noGrp="1"/>
          </p:cNvSpPr>
          <p:nvPr/>
        </p:nvSpPr>
        <p:spPr>
          <a:xfrm>
            <a:off x="9523503" y="5675155"/>
            <a:ext cx="694373" cy="197007"/>
          </a:xfrm>
          <a:prstGeom prst="rect">
            <a:avLst/>
          </a:prstGeom>
          <a:noFill/>
          <a:ln w="0">
            <a:noFill/>
          </a:ln>
        </p:spPr>
        <p:txBody>
          <a:bodyPr anchor="ctr">
            <a:noAutofit/>
          </a:bodyPr>
          <a:lstStyle/>
          <a:p>
            <a:pPr algn="l">
              <a:defRPr sz="975" b="1">
                <a:solidFill>
                  <a:srgbClr val="76506B"/>
                </a:solidFill>
                <a:latin typeface="Bitstream Charter"/>
                <a:ea typeface="Bitstream Charter"/>
                <a:cs typeface="Bitstream Charter"/>
              </a:defRPr>
            </a:pPr>
            <a:r>
              <a:rPr sz="800" b="1" dirty="0">
                <a:solidFill>
                  <a:srgbClr val="76506B"/>
                </a:solidFill>
                <a:latin typeface="Bitstream Charter"/>
                <a:ea typeface="Bitstream Charter"/>
                <a:cs typeface="Bitstream Charter"/>
              </a:rPr>
              <a:t>SINGER 2</a:t>
            </a:r>
          </a:p>
        </p:txBody>
      </p:sp>
      <p:sp>
        <p:nvSpPr>
          <p:cNvPr id="15" name="Rectangle 14">
            <a:extLst>
              <a:ext uri="{FF2B5EF4-FFF2-40B4-BE49-F238E27FC236}">
                <a16:creationId xmlns:a16="http://schemas.microsoft.com/office/drawing/2014/main" id="{41F09665-69FC-4781-810F-ED1A4CF5ABA7}"/>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11  |  ARISA KUSUMI SULLIVAN</a:t>
            </a:r>
          </a:p>
        </p:txBody>
      </p:sp>
      <p:sp>
        <p:nvSpPr>
          <p:cNvPr id="17" name="TextBox 16">
            <a:extLst>
              <a:ext uri="{FF2B5EF4-FFF2-40B4-BE49-F238E27FC236}">
                <a16:creationId xmlns:a16="http://schemas.microsoft.com/office/drawing/2014/main" id="{1B2155F5-D2FB-C568-745F-2C471A32E9B5}"/>
              </a:ext>
            </a:extLst>
          </p:cNvPr>
          <p:cNvSpPr txBox="1"/>
          <p:nvPr/>
        </p:nvSpPr>
        <p:spPr>
          <a:xfrm>
            <a:off x="4508930" y="4935047"/>
            <a:ext cx="6481763" cy="553998"/>
          </a:xfrm>
          <a:prstGeom prst="rect">
            <a:avLst/>
          </a:prstGeom>
          <a:noFill/>
        </p:spPr>
        <p:txBody>
          <a:bodyPr wrap="square" rtlCol="0">
            <a:spAutoFit/>
          </a:bodyPr>
          <a:lstStyle/>
          <a:p>
            <a:r>
              <a:rPr lang="en-US" sz="1500" dirty="0"/>
              <a:t>I was singing with more of a relaxed, open throat. I would approach with that instead of that clenched tension </a:t>
            </a:r>
          </a:p>
        </p:txBody>
      </p:sp>
      <p:sp>
        <p:nvSpPr>
          <p:cNvPr id="21" name="TextBox 20">
            <a:extLst>
              <a:ext uri="{FF2B5EF4-FFF2-40B4-BE49-F238E27FC236}">
                <a16:creationId xmlns:a16="http://schemas.microsoft.com/office/drawing/2014/main" id="{C96CF14D-7DC8-2D45-D734-94E12CC571D0}"/>
              </a:ext>
            </a:extLst>
          </p:cNvPr>
          <p:cNvSpPr txBox="1"/>
          <p:nvPr/>
        </p:nvSpPr>
        <p:spPr>
          <a:xfrm>
            <a:off x="7179673" y="5252916"/>
            <a:ext cx="1795054" cy="215444"/>
          </a:xfrm>
          <a:prstGeom prst="rect">
            <a:avLst/>
          </a:prstGeom>
          <a:noFill/>
        </p:spPr>
        <p:txBody>
          <a:bodyPr wrap="square" rtlCol="0">
            <a:spAutoFit/>
          </a:bodyPr>
          <a:lstStyle/>
          <a:p>
            <a:r>
              <a:rPr lang="en-US" sz="800" b="1" dirty="0">
                <a:solidFill>
                  <a:srgbClr val="76506B"/>
                </a:solidFill>
              </a:rPr>
              <a:t>SINGER </a:t>
            </a:r>
            <a:r>
              <a:rPr lang="en-US" sz="800" b="1" dirty="0"/>
              <a:t> 3</a:t>
            </a:r>
          </a:p>
        </p:txBody>
      </p:sp>
      <p:sp>
        <p:nvSpPr>
          <p:cNvPr id="22" name="TextBox 21">
            <a:extLst>
              <a:ext uri="{FF2B5EF4-FFF2-40B4-BE49-F238E27FC236}">
                <a16:creationId xmlns:a16="http://schemas.microsoft.com/office/drawing/2014/main" id="{41D534EA-3A6B-D137-E3CC-F3934DFC2AB2}"/>
              </a:ext>
            </a:extLst>
          </p:cNvPr>
          <p:cNvSpPr txBox="1"/>
          <p:nvPr/>
        </p:nvSpPr>
        <p:spPr>
          <a:xfrm>
            <a:off x="4505326" y="6046055"/>
            <a:ext cx="5905772" cy="323165"/>
          </a:xfrm>
          <a:prstGeom prst="rect">
            <a:avLst/>
          </a:prstGeom>
          <a:noFill/>
        </p:spPr>
        <p:txBody>
          <a:bodyPr wrap="square" rtlCol="0">
            <a:spAutoFit/>
          </a:bodyPr>
          <a:lstStyle/>
          <a:p>
            <a:r>
              <a:rPr lang="en-US" sz="1500" dirty="0"/>
              <a:t>I had a little bit more efficient use of energy throughout the performance </a:t>
            </a:r>
          </a:p>
        </p:txBody>
      </p:sp>
      <p:sp>
        <p:nvSpPr>
          <p:cNvPr id="23" name="TextBox 22">
            <a:extLst>
              <a:ext uri="{FF2B5EF4-FFF2-40B4-BE49-F238E27FC236}">
                <a16:creationId xmlns:a16="http://schemas.microsoft.com/office/drawing/2014/main" id="{8A857527-CA9F-6BEE-E27F-48EE36AA962E}"/>
              </a:ext>
            </a:extLst>
          </p:cNvPr>
          <p:cNvSpPr txBox="1"/>
          <p:nvPr/>
        </p:nvSpPr>
        <p:spPr>
          <a:xfrm>
            <a:off x="10387423" y="6099915"/>
            <a:ext cx="866502" cy="215444"/>
          </a:xfrm>
          <a:prstGeom prst="rect">
            <a:avLst/>
          </a:prstGeom>
          <a:noFill/>
        </p:spPr>
        <p:txBody>
          <a:bodyPr wrap="square" rtlCol="0">
            <a:spAutoFit/>
          </a:bodyPr>
          <a:lstStyle/>
          <a:p>
            <a:r>
              <a:rPr lang="en-US" sz="800" b="1" dirty="0">
                <a:solidFill>
                  <a:srgbClr val="76506B"/>
                </a:solidFill>
              </a:rPr>
              <a:t>SINGER</a:t>
            </a:r>
            <a:r>
              <a:rPr lang="en-US" sz="800" dirty="0">
                <a:solidFill>
                  <a:srgbClr val="76506B"/>
                </a:solidFill>
              </a:rPr>
              <a:t> 1</a:t>
            </a:r>
          </a:p>
        </p:txBody>
      </p:sp>
    </p:spTree>
    <p:extLst>
      <p:ext uri="{BB962C8B-B14F-4D97-AF65-F5344CB8AC3E}">
        <p14:creationId xmlns:p14="http://schemas.microsoft.com/office/powerpoint/2010/main" val="1727959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DA80308-059B-478A-90D6-725B00EA1B08}"/>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THEME 2</a:t>
            </a:r>
          </a:p>
        </p:txBody>
      </p:sp>
      <p:sp>
        <p:nvSpPr>
          <p:cNvPr id="2" name="Rectangle 1">
            <a:extLst>
              <a:ext uri="{FF2B5EF4-FFF2-40B4-BE49-F238E27FC236}">
                <a16:creationId xmlns:a16="http://schemas.microsoft.com/office/drawing/2014/main" id="{506305D5-0F15-4A31-BB14-B35B99E8C85E}"/>
              </a:ext>
            </a:extLst>
          </p:cNvPr>
          <p:cNvSpPr>
            <a:spLocks noGrp="1"/>
          </p:cNvSpPr>
          <p:nvPr/>
        </p:nvSpPr>
        <p:spPr>
          <a:xfrm>
            <a:off x="609600" y="514350"/>
            <a:ext cx="10953750" cy="609600"/>
          </a:xfrm>
          <a:prstGeom prst="rect">
            <a:avLst/>
          </a:prstGeom>
          <a:noFill/>
          <a:ln w="0">
            <a:noFill/>
          </a:ln>
        </p:spPr>
        <p:txBody>
          <a:bodyPr anchor="ctr">
            <a:noAutofit/>
          </a:bodyPr>
          <a:lstStyle/>
          <a:p>
            <a:pPr>
              <a:defRPr sz="2700" b="1">
                <a:solidFill>
                  <a:srgbClr val="24323A"/>
                </a:solidFill>
                <a:latin typeface="Bitstream Charter"/>
                <a:ea typeface="Bitstream Charter"/>
                <a:cs typeface="Bitstream Charter"/>
              </a:defRPr>
            </a:pPr>
            <a:r>
              <a:rPr sz="2600" b="1" dirty="0">
                <a:solidFill>
                  <a:srgbClr val="24323A"/>
                </a:solidFill>
                <a:latin typeface="Bitstream Charter"/>
                <a:ea typeface="Bitstream Charter"/>
                <a:cs typeface="Bitstream Charter"/>
              </a:rPr>
              <a:t>From self-criticism</a:t>
            </a:r>
            <a:r>
              <a:rPr lang="en-US" sz="2600" b="1" dirty="0">
                <a:solidFill>
                  <a:srgbClr val="24323A"/>
                </a:solidFill>
                <a:latin typeface="Bitstream Charter"/>
                <a:ea typeface="Bitstream Charter"/>
                <a:cs typeface="Bitstream Charter"/>
              </a:rPr>
              <a:t> and cognitive struggle</a:t>
            </a:r>
            <a:r>
              <a:rPr sz="2600" b="1" dirty="0">
                <a:solidFill>
                  <a:srgbClr val="24323A"/>
                </a:solidFill>
                <a:latin typeface="Bitstream Charter"/>
                <a:ea typeface="Bitstream Charter"/>
                <a:cs typeface="Bitstream Charter"/>
              </a:rPr>
              <a:t> to a supportive relationship with self</a:t>
            </a:r>
            <a:r>
              <a:rPr lang="en-US" sz="2600" b="1" dirty="0">
                <a:solidFill>
                  <a:srgbClr val="24323A"/>
                </a:solidFill>
                <a:latin typeface="Bitstream Charter"/>
                <a:ea typeface="Bitstream Charter"/>
                <a:cs typeface="Bitstream Charter"/>
              </a:rPr>
              <a:t> </a:t>
            </a:r>
          </a:p>
          <a:p>
            <a:pPr>
              <a:defRPr sz="2700" b="1">
                <a:solidFill>
                  <a:srgbClr val="24323A"/>
                </a:solidFill>
                <a:latin typeface="Bitstream Charter"/>
                <a:ea typeface="Bitstream Charter"/>
                <a:cs typeface="Bitstream Charter"/>
              </a:defRPr>
            </a:pPr>
            <a:r>
              <a:rPr lang="en-US" sz="1100" b="1" dirty="0">
                <a:solidFill>
                  <a:srgbClr val="24323A"/>
                </a:solidFill>
                <a:latin typeface="Bitstream Charter"/>
                <a:ea typeface="Bitstream Charter"/>
                <a:cs typeface="Bitstream Charter"/>
              </a:rPr>
              <a:t>(</a:t>
            </a:r>
            <a:r>
              <a:rPr lang="en-US" sz="1100" dirty="0"/>
              <a:t>Juncos &amp; Markman, 2016; Juncos et al., 2017)</a:t>
            </a:r>
            <a:endParaRPr sz="1100" b="1" dirty="0">
              <a:solidFill>
                <a:srgbClr val="24323A"/>
              </a:solidFill>
              <a:latin typeface="Bitstream Charter"/>
              <a:ea typeface="Bitstream Charter"/>
              <a:cs typeface="Bitstream Charter"/>
            </a:endParaRPr>
          </a:p>
        </p:txBody>
      </p:sp>
      <p:sp>
        <p:nvSpPr>
          <p:cNvPr id="3" name="Rounded Rectangle 2">
            <a:extLst>
              <a:ext uri="{FF2B5EF4-FFF2-40B4-BE49-F238E27FC236}">
                <a16:creationId xmlns:a16="http://schemas.microsoft.com/office/drawing/2014/main" id="{1BF4EBB1-B6D0-409D-9C1C-0D27EFE9905F}"/>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pic>
        <p:nvPicPr>
          <p:cNvPr id="20" name="Picture 19"/>
          <p:cNvPicPr>
            <a:picLocks noChangeAspect="1"/>
          </p:cNvPicPr>
          <p:nvPr/>
        </p:nvPicPr>
        <p:blipFill>
          <a:blip r:embed="rId3"/>
          <a:srcRect l="862" r="862"/>
          <a:stretch>
            <a:fillRect/>
          </a:stretch>
        </p:blipFill>
        <p:spPr>
          <a:xfrm>
            <a:off x="8572500" y="1333500"/>
            <a:ext cx="3619500" cy="5524500"/>
          </a:xfrm>
          <a:prstGeom prst="roundRect">
            <a:avLst>
              <a:gd name="adj" fmla="val 4211"/>
            </a:avLst>
          </a:prstGeom>
        </p:spPr>
      </p:pic>
      <p:sp>
        <p:nvSpPr>
          <p:cNvPr id="5" name="Rectangle 4">
            <a:extLst>
              <a:ext uri="{FF2B5EF4-FFF2-40B4-BE49-F238E27FC236}">
                <a16:creationId xmlns:a16="http://schemas.microsoft.com/office/drawing/2014/main" id="{8FC419CD-7CAC-49BE-A2BB-8A55554C0BB2}"/>
              </a:ext>
            </a:extLst>
          </p:cNvPr>
          <p:cNvSpPr>
            <a:spLocks noGrp="1"/>
          </p:cNvSpPr>
          <p:nvPr/>
        </p:nvSpPr>
        <p:spPr>
          <a:xfrm>
            <a:off x="8096250" y="1333500"/>
            <a:ext cx="809625" cy="5524500"/>
          </a:xfrm>
          <a:prstGeom prst="rect">
            <a:avLst/>
          </a:prstGeom>
          <a:solidFill>
            <a:srgbClr val="FFF8EE"/>
          </a:solidFill>
          <a:ln w="0">
            <a:noFill/>
          </a:ln>
        </p:spPr>
        <p:txBody>
          <a:bodyPr/>
          <a:lstStyle/>
          <a:p>
            <a:endParaRPr lang="en-US"/>
          </a:p>
        </p:txBody>
      </p:sp>
      <p:sp>
        <p:nvSpPr>
          <p:cNvPr id="6" name="Rounded Rectangle 5">
            <a:extLst>
              <a:ext uri="{FF2B5EF4-FFF2-40B4-BE49-F238E27FC236}">
                <a16:creationId xmlns:a16="http://schemas.microsoft.com/office/drawing/2014/main" id="{9C15D3F7-085B-436B-811E-EEA8E7115AC6}"/>
              </a:ext>
            </a:extLst>
          </p:cNvPr>
          <p:cNvSpPr>
            <a:spLocks noGrp="1"/>
          </p:cNvSpPr>
          <p:nvPr/>
        </p:nvSpPr>
        <p:spPr>
          <a:xfrm>
            <a:off x="619125" y="1476375"/>
            <a:ext cx="3333750" cy="2381250"/>
          </a:xfrm>
          <a:prstGeom prst="roundRect">
            <a:avLst>
              <a:gd name="adj" fmla="val 6400"/>
            </a:avLst>
          </a:prstGeom>
          <a:solidFill>
            <a:srgbClr val="FFD8C7"/>
          </a:solidFill>
          <a:ln w="0">
            <a:noFill/>
          </a:ln>
        </p:spPr>
        <p:txBody>
          <a:bodyPr/>
          <a:lstStyle/>
          <a:p>
            <a:endParaRPr lang="en-US"/>
          </a:p>
        </p:txBody>
      </p:sp>
      <p:sp>
        <p:nvSpPr>
          <p:cNvPr id="7" name="Rectangle 6">
            <a:extLst>
              <a:ext uri="{FF2B5EF4-FFF2-40B4-BE49-F238E27FC236}">
                <a16:creationId xmlns:a16="http://schemas.microsoft.com/office/drawing/2014/main" id="{7E33D685-D2CE-4A9E-8D63-5C3BEAFD9AC0}"/>
              </a:ext>
            </a:extLst>
          </p:cNvPr>
          <p:cNvSpPr>
            <a:spLocks noGrp="1"/>
          </p:cNvSpPr>
          <p:nvPr/>
        </p:nvSpPr>
        <p:spPr>
          <a:xfrm>
            <a:off x="933450" y="1762125"/>
            <a:ext cx="2571750" cy="285750"/>
          </a:xfrm>
          <a:prstGeom prst="rect">
            <a:avLst/>
          </a:prstGeom>
          <a:noFill/>
          <a:ln w="0">
            <a:noFill/>
          </a:ln>
        </p:spPr>
        <p:txBody>
          <a:bodyPr anchor="ctr">
            <a:normAutofit/>
          </a:bodyPr>
          <a:lstStyle/>
          <a:p>
            <a:pPr algn="l">
              <a:defRPr sz="1275" b="1">
                <a:solidFill>
                  <a:srgbClr val="F47F6B"/>
                </a:solidFill>
                <a:latin typeface="Bitstream Charter"/>
                <a:ea typeface="Bitstream Charter"/>
                <a:cs typeface="Bitstream Charter"/>
              </a:defRPr>
            </a:pPr>
            <a:r>
              <a:rPr sz="1275" b="1">
                <a:solidFill>
                  <a:srgbClr val="F47F6B"/>
                </a:solidFill>
                <a:latin typeface="Bitstream Charter"/>
                <a:ea typeface="Bitstream Charter"/>
                <a:cs typeface="Bitstream Charter"/>
              </a:rPr>
              <a:t>SELF-CRITICISM</a:t>
            </a:r>
          </a:p>
        </p:txBody>
      </p:sp>
      <p:sp>
        <p:nvSpPr>
          <p:cNvPr id="8" name="Rectangle 7">
            <a:extLst>
              <a:ext uri="{FF2B5EF4-FFF2-40B4-BE49-F238E27FC236}">
                <a16:creationId xmlns:a16="http://schemas.microsoft.com/office/drawing/2014/main" id="{9F1C35C4-57DB-49A5-BCD8-064C4F6E4795}"/>
              </a:ext>
            </a:extLst>
          </p:cNvPr>
          <p:cNvSpPr>
            <a:spLocks noGrp="1"/>
          </p:cNvSpPr>
          <p:nvPr/>
        </p:nvSpPr>
        <p:spPr>
          <a:xfrm>
            <a:off x="933450" y="2190750"/>
            <a:ext cx="2571750" cy="1381125"/>
          </a:xfrm>
          <a:prstGeom prst="rect">
            <a:avLst/>
          </a:prstGeom>
          <a:noFill/>
          <a:ln w="0">
            <a:noFill/>
          </a:ln>
        </p:spPr>
        <p:txBody>
          <a:bodyPr anchor="ctr">
            <a:normAutofit/>
          </a:bodyPr>
          <a:lstStyle/>
          <a:p>
            <a:pPr algn="l">
              <a:defRPr sz="1875" b="1">
                <a:solidFill>
                  <a:srgbClr val="24323A"/>
                </a:solidFill>
                <a:latin typeface="Bitstream Charter"/>
                <a:ea typeface="Bitstream Charter"/>
                <a:cs typeface="Bitstream Charter"/>
              </a:defRPr>
            </a:pPr>
            <a:r>
              <a:rPr sz="1875" b="1" dirty="0">
                <a:solidFill>
                  <a:srgbClr val="24323A"/>
                </a:solidFill>
                <a:latin typeface="Bitstream Charter"/>
                <a:ea typeface="Bitstream Charter"/>
                <a:cs typeface="Bitstream Charter"/>
              </a:rPr>
              <a:t>Perfectionism</a:t>
            </a:r>
          </a:p>
          <a:p>
            <a:pPr algn="l">
              <a:defRPr sz="1875" b="1">
                <a:solidFill>
                  <a:srgbClr val="24323A"/>
                </a:solidFill>
                <a:latin typeface="Bitstream Charter"/>
                <a:ea typeface="Bitstream Charter"/>
                <a:cs typeface="Bitstream Charter"/>
              </a:defRPr>
            </a:pPr>
            <a:r>
              <a:rPr sz="1875" b="1" dirty="0">
                <a:solidFill>
                  <a:srgbClr val="24323A"/>
                </a:solidFill>
                <a:latin typeface="Bitstream Charter"/>
                <a:ea typeface="Bitstream Charter"/>
                <a:cs typeface="Bitstream Charter"/>
              </a:rPr>
              <a:t>Shame</a:t>
            </a:r>
          </a:p>
          <a:p>
            <a:pPr algn="l">
              <a:defRPr sz="1875" b="1">
                <a:solidFill>
                  <a:srgbClr val="24323A"/>
                </a:solidFill>
                <a:latin typeface="Bitstream Charter"/>
                <a:ea typeface="Bitstream Charter"/>
                <a:cs typeface="Bitstream Charter"/>
              </a:defRPr>
            </a:pPr>
            <a:r>
              <a:rPr sz="1875" b="1" dirty="0">
                <a:solidFill>
                  <a:srgbClr val="24323A"/>
                </a:solidFill>
                <a:latin typeface="Bitstream Charter"/>
                <a:ea typeface="Bitstream Charter"/>
                <a:cs typeface="Bitstream Charter"/>
              </a:rPr>
              <a:t>Fear of judgment</a:t>
            </a:r>
          </a:p>
          <a:p>
            <a:pPr algn="l">
              <a:defRPr sz="1875" b="1">
                <a:solidFill>
                  <a:srgbClr val="24323A"/>
                </a:solidFill>
                <a:latin typeface="Bitstream Charter"/>
                <a:ea typeface="Bitstream Charter"/>
                <a:cs typeface="Bitstream Charter"/>
              </a:defRPr>
            </a:pPr>
            <a:r>
              <a:rPr sz="1875" b="1" dirty="0">
                <a:solidFill>
                  <a:srgbClr val="24323A"/>
                </a:solidFill>
                <a:latin typeface="Bitstream Charter"/>
                <a:ea typeface="Bitstream Charter"/>
                <a:cs typeface="Bitstream Charter"/>
              </a:rPr>
              <a:t>Punitive self-talk</a:t>
            </a:r>
          </a:p>
        </p:txBody>
      </p:sp>
      <p:sp>
        <p:nvSpPr>
          <p:cNvPr id="9" name="Rounded Rectangle 8">
            <a:extLst>
              <a:ext uri="{FF2B5EF4-FFF2-40B4-BE49-F238E27FC236}">
                <a16:creationId xmlns:a16="http://schemas.microsoft.com/office/drawing/2014/main" id="{5F572AA3-FC4C-4A75-9E1D-DE3593557B63}"/>
              </a:ext>
            </a:extLst>
          </p:cNvPr>
          <p:cNvSpPr>
            <a:spLocks noGrp="1"/>
          </p:cNvSpPr>
          <p:nvPr/>
        </p:nvSpPr>
        <p:spPr>
          <a:xfrm>
            <a:off x="4238625" y="1476375"/>
            <a:ext cx="3333750" cy="2381250"/>
          </a:xfrm>
          <a:prstGeom prst="roundRect">
            <a:avLst>
              <a:gd name="adj" fmla="val 6400"/>
            </a:avLst>
          </a:prstGeom>
          <a:solidFill>
            <a:srgbClr val="DDEAD7"/>
          </a:solidFill>
          <a:ln w="0">
            <a:noFill/>
          </a:ln>
        </p:spPr>
        <p:txBody>
          <a:bodyPr/>
          <a:lstStyle/>
          <a:p>
            <a:endParaRPr lang="en-US"/>
          </a:p>
        </p:txBody>
      </p:sp>
      <p:sp>
        <p:nvSpPr>
          <p:cNvPr id="10" name="Rectangle 9">
            <a:extLst>
              <a:ext uri="{FF2B5EF4-FFF2-40B4-BE49-F238E27FC236}">
                <a16:creationId xmlns:a16="http://schemas.microsoft.com/office/drawing/2014/main" id="{CD703607-AB6B-4F9D-9A54-B369F608EA35}"/>
              </a:ext>
            </a:extLst>
          </p:cNvPr>
          <p:cNvSpPr>
            <a:spLocks noGrp="1"/>
          </p:cNvSpPr>
          <p:nvPr/>
        </p:nvSpPr>
        <p:spPr>
          <a:xfrm>
            <a:off x="4552950" y="1762125"/>
            <a:ext cx="2571750" cy="285750"/>
          </a:xfrm>
          <a:prstGeom prst="rect">
            <a:avLst/>
          </a:prstGeom>
          <a:noFill/>
          <a:ln w="0">
            <a:noFill/>
          </a:ln>
        </p:spPr>
        <p:txBody>
          <a:bodyPr anchor="ctr">
            <a:normAutofit/>
          </a:bodyPr>
          <a:lstStyle/>
          <a:p>
            <a:pPr algn="l">
              <a:defRPr sz="1275" b="1">
                <a:solidFill>
                  <a:srgbClr val="42A7A1"/>
                </a:solidFill>
                <a:latin typeface="Bitstream Charter"/>
                <a:ea typeface="Bitstream Charter"/>
                <a:cs typeface="Bitstream Charter"/>
              </a:defRPr>
            </a:pPr>
            <a:r>
              <a:rPr sz="1275" b="1">
                <a:solidFill>
                  <a:srgbClr val="42A7A1"/>
                </a:solidFill>
                <a:latin typeface="Bitstream Charter"/>
                <a:ea typeface="Bitstream Charter"/>
                <a:cs typeface="Bitstream Charter"/>
              </a:rPr>
              <a:t>SELF-SUPPORT</a:t>
            </a:r>
          </a:p>
        </p:txBody>
      </p:sp>
      <p:sp>
        <p:nvSpPr>
          <p:cNvPr id="11" name="Rectangle 10">
            <a:extLst>
              <a:ext uri="{FF2B5EF4-FFF2-40B4-BE49-F238E27FC236}">
                <a16:creationId xmlns:a16="http://schemas.microsoft.com/office/drawing/2014/main" id="{97D538E4-8934-4EF5-AD61-011CE30EB925}"/>
              </a:ext>
            </a:extLst>
          </p:cNvPr>
          <p:cNvSpPr>
            <a:spLocks noGrp="1"/>
          </p:cNvSpPr>
          <p:nvPr/>
        </p:nvSpPr>
        <p:spPr>
          <a:xfrm>
            <a:off x="4552950" y="2190750"/>
            <a:ext cx="2571750" cy="1381125"/>
          </a:xfrm>
          <a:prstGeom prst="rect">
            <a:avLst/>
          </a:prstGeom>
          <a:noFill/>
          <a:ln w="0">
            <a:noFill/>
          </a:ln>
        </p:spPr>
        <p:txBody>
          <a:bodyPr anchor="ctr">
            <a:normAutofit/>
          </a:bodyPr>
          <a:lstStyle/>
          <a:p>
            <a:pPr algn="l">
              <a:defRPr sz="1875" b="1">
                <a:solidFill>
                  <a:srgbClr val="24323A"/>
                </a:solidFill>
                <a:latin typeface="Bitstream Charter"/>
                <a:ea typeface="Bitstream Charter"/>
                <a:cs typeface="Bitstream Charter"/>
              </a:defRPr>
            </a:pPr>
            <a:r>
              <a:rPr sz="1875" b="1">
                <a:solidFill>
                  <a:srgbClr val="24323A"/>
                </a:solidFill>
                <a:latin typeface="Bitstream Charter"/>
                <a:ea typeface="Bitstream Charter"/>
                <a:cs typeface="Bitstream Charter"/>
              </a:rPr>
              <a:t>Defusion</a:t>
            </a:r>
          </a:p>
          <a:p>
            <a:pPr algn="l">
              <a:defRPr sz="1875" b="1">
                <a:solidFill>
                  <a:srgbClr val="24323A"/>
                </a:solidFill>
                <a:latin typeface="Bitstream Charter"/>
                <a:ea typeface="Bitstream Charter"/>
                <a:cs typeface="Bitstream Charter"/>
              </a:defRPr>
            </a:pPr>
            <a:r>
              <a:rPr sz="1875" b="1">
                <a:solidFill>
                  <a:srgbClr val="24323A"/>
                </a:solidFill>
                <a:latin typeface="Bitstream Charter"/>
                <a:ea typeface="Bitstream Charter"/>
                <a:cs typeface="Bitstream Charter"/>
              </a:rPr>
              <a:t>Self-compassion</a:t>
            </a:r>
          </a:p>
          <a:p>
            <a:pPr algn="l">
              <a:defRPr sz="1875" b="1">
                <a:solidFill>
                  <a:srgbClr val="24323A"/>
                </a:solidFill>
                <a:latin typeface="Bitstream Charter"/>
                <a:ea typeface="Bitstream Charter"/>
                <a:cs typeface="Bitstream Charter"/>
              </a:defRPr>
            </a:pPr>
            <a:r>
              <a:rPr sz="1875" b="1">
                <a:solidFill>
                  <a:srgbClr val="24323A"/>
                </a:solidFill>
                <a:latin typeface="Bitstream Charter"/>
                <a:ea typeface="Bitstream Charter"/>
                <a:cs typeface="Bitstream Charter"/>
              </a:rPr>
              <a:t>Analytical curiosity</a:t>
            </a:r>
          </a:p>
          <a:p>
            <a:pPr algn="l">
              <a:defRPr sz="1875" b="1">
                <a:solidFill>
                  <a:srgbClr val="24323A"/>
                </a:solidFill>
                <a:latin typeface="Bitstream Charter"/>
                <a:ea typeface="Bitstream Charter"/>
                <a:cs typeface="Bitstream Charter"/>
              </a:defRPr>
            </a:pPr>
            <a:r>
              <a:rPr sz="1875" b="1">
                <a:solidFill>
                  <a:srgbClr val="24323A"/>
                </a:solidFill>
                <a:latin typeface="Bitstream Charter"/>
                <a:ea typeface="Bitstream Charter"/>
                <a:cs typeface="Bitstream Charter"/>
              </a:rPr>
              <a:t>More expression</a:t>
            </a:r>
          </a:p>
        </p:txBody>
      </p:sp>
      <p:sp>
        <p:nvSpPr>
          <p:cNvPr id="12" name="Rounded Rectangle 11">
            <a:extLst>
              <a:ext uri="{FF2B5EF4-FFF2-40B4-BE49-F238E27FC236}">
                <a16:creationId xmlns:a16="http://schemas.microsoft.com/office/drawing/2014/main" id="{9D439678-0EBC-4EE8-B722-A99DDB2D4A23}"/>
              </a:ext>
            </a:extLst>
          </p:cNvPr>
          <p:cNvSpPr>
            <a:spLocks noGrp="1"/>
          </p:cNvSpPr>
          <p:nvPr/>
        </p:nvSpPr>
        <p:spPr>
          <a:xfrm>
            <a:off x="628651" y="4262437"/>
            <a:ext cx="7003256" cy="2338388"/>
          </a:xfrm>
          <a:prstGeom prst="roundRect">
            <a:avLst>
              <a:gd name="adj" fmla="val 10667"/>
            </a:avLst>
          </a:prstGeom>
          <a:solidFill>
            <a:srgbClr val="FFFFFF"/>
          </a:solidFill>
          <a:ln w="0">
            <a:noFill/>
          </a:ln>
        </p:spPr>
        <p:txBody>
          <a:bodyPr/>
          <a:lstStyle/>
          <a:p>
            <a:endParaRPr lang="en-US" dirty="0"/>
          </a:p>
        </p:txBody>
      </p:sp>
      <p:sp>
        <p:nvSpPr>
          <p:cNvPr id="13" name="Rectangle 12">
            <a:extLst>
              <a:ext uri="{FF2B5EF4-FFF2-40B4-BE49-F238E27FC236}">
                <a16:creationId xmlns:a16="http://schemas.microsoft.com/office/drawing/2014/main" id="{129EE1CD-D8AA-4792-A7E9-18E18D91242E}"/>
              </a:ext>
            </a:extLst>
          </p:cNvPr>
          <p:cNvSpPr>
            <a:spLocks noGrp="1"/>
          </p:cNvSpPr>
          <p:nvPr/>
        </p:nvSpPr>
        <p:spPr>
          <a:xfrm>
            <a:off x="745331" y="4329111"/>
            <a:ext cx="523875" cy="523875"/>
          </a:xfrm>
          <a:prstGeom prst="rect">
            <a:avLst/>
          </a:prstGeom>
          <a:noFill/>
          <a:ln w="0">
            <a:noFill/>
          </a:ln>
        </p:spPr>
        <p:txBody>
          <a:bodyPr anchor="ctr">
            <a:normAutofit fontScale="86319" lnSpcReduction="10000"/>
          </a:bodyPr>
          <a:lstStyle/>
          <a:p>
            <a:pPr algn="l">
              <a:defRPr sz="3600" b="1">
                <a:solidFill>
                  <a:srgbClr val="F47F6B"/>
                </a:solidFill>
                <a:latin typeface="Bitstream Charter"/>
                <a:ea typeface="Bitstream Charter"/>
                <a:cs typeface="Bitstream Charter"/>
              </a:defRPr>
            </a:pPr>
            <a:r>
              <a:rPr sz="3600" b="1" dirty="0">
                <a:solidFill>
                  <a:srgbClr val="F47F6B"/>
                </a:solidFill>
                <a:latin typeface="Bitstream Charter"/>
                <a:ea typeface="Bitstream Charter"/>
                <a:cs typeface="Bitstream Charter"/>
              </a:rPr>
              <a:t>“</a:t>
            </a:r>
          </a:p>
        </p:txBody>
      </p:sp>
      <p:sp>
        <p:nvSpPr>
          <p:cNvPr id="14" name="Rectangle 13">
            <a:extLst>
              <a:ext uri="{FF2B5EF4-FFF2-40B4-BE49-F238E27FC236}">
                <a16:creationId xmlns:a16="http://schemas.microsoft.com/office/drawing/2014/main" id="{0021D8CF-9E88-4043-9EBA-AE2B4F026C34}"/>
              </a:ext>
            </a:extLst>
          </p:cNvPr>
          <p:cNvSpPr>
            <a:spLocks noGrp="1"/>
          </p:cNvSpPr>
          <p:nvPr/>
        </p:nvSpPr>
        <p:spPr>
          <a:xfrm>
            <a:off x="1793081" y="4452938"/>
            <a:ext cx="5276850" cy="1575867"/>
          </a:xfrm>
          <a:prstGeom prst="rect">
            <a:avLst/>
          </a:prstGeom>
          <a:noFill/>
          <a:ln w="0">
            <a:noFill/>
          </a:ln>
        </p:spPr>
        <p:txBody>
          <a:bodyPr anchor="ctr">
            <a:noAutofit/>
          </a:bodyPr>
          <a:lstStyle/>
          <a:p>
            <a:r>
              <a:rPr lang="en-US" sz="1500" dirty="0"/>
              <a:t>The images in my head were like, ‘she's (MPA) like pulling on my hair, or pushing me down, and saying things like, “You're not good enough to do this, you are disappointing everyone. You're a disappointment to yourself. Look at what you were supposed to be…you can't be. You couldn't do it. You should have done it. You didn't do it.” That’s…usually how it comes out - it's very aggressive, it's very violent, it's very, very shaming.</a:t>
            </a:r>
          </a:p>
        </p:txBody>
      </p:sp>
      <p:sp>
        <p:nvSpPr>
          <p:cNvPr id="16" name="Rectangle 15">
            <a:extLst>
              <a:ext uri="{FF2B5EF4-FFF2-40B4-BE49-F238E27FC236}">
                <a16:creationId xmlns:a16="http://schemas.microsoft.com/office/drawing/2014/main" id="{89D44C9F-3759-41E7-B926-985ECC091B8F}"/>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12  |  ARISA KUSUMI SULLIVAN</a:t>
            </a:r>
          </a:p>
        </p:txBody>
      </p:sp>
      <p:sp>
        <p:nvSpPr>
          <p:cNvPr id="18" name="TextBox 17">
            <a:extLst>
              <a:ext uri="{FF2B5EF4-FFF2-40B4-BE49-F238E27FC236}">
                <a16:creationId xmlns:a16="http://schemas.microsoft.com/office/drawing/2014/main" id="{B299D999-7BC5-5696-2141-45350022FEDC}"/>
              </a:ext>
            </a:extLst>
          </p:cNvPr>
          <p:cNvSpPr txBox="1"/>
          <p:nvPr/>
        </p:nvSpPr>
        <p:spPr>
          <a:xfrm>
            <a:off x="1793080" y="6110452"/>
            <a:ext cx="5298281" cy="323165"/>
          </a:xfrm>
          <a:prstGeom prst="rect">
            <a:avLst/>
          </a:prstGeom>
          <a:noFill/>
        </p:spPr>
        <p:txBody>
          <a:bodyPr wrap="square" rtlCol="0">
            <a:spAutoFit/>
          </a:bodyPr>
          <a:lstStyle/>
          <a:p>
            <a:pPr lvl="0"/>
            <a:r>
              <a:rPr lang="en-US" sz="1500" dirty="0"/>
              <a:t>It doesn’t have to be perfect. That took pressure off of me.</a:t>
            </a:r>
          </a:p>
        </p:txBody>
      </p:sp>
      <p:sp>
        <p:nvSpPr>
          <p:cNvPr id="19" name="TextBox 18">
            <a:extLst>
              <a:ext uri="{FF2B5EF4-FFF2-40B4-BE49-F238E27FC236}">
                <a16:creationId xmlns:a16="http://schemas.microsoft.com/office/drawing/2014/main" id="{54CABE34-CDCF-3AE8-7412-9D0A99CC7F9E}"/>
              </a:ext>
            </a:extLst>
          </p:cNvPr>
          <p:cNvSpPr txBox="1"/>
          <p:nvPr/>
        </p:nvSpPr>
        <p:spPr>
          <a:xfrm>
            <a:off x="6484739" y="6173756"/>
            <a:ext cx="1170384" cy="215444"/>
          </a:xfrm>
          <a:prstGeom prst="rect">
            <a:avLst/>
          </a:prstGeom>
          <a:noFill/>
        </p:spPr>
        <p:txBody>
          <a:bodyPr wrap="square" rtlCol="0">
            <a:spAutoFit/>
          </a:bodyPr>
          <a:lstStyle/>
          <a:p>
            <a:r>
              <a:rPr lang="en-US" sz="800" b="1" dirty="0">
                <a:solidFill>
                  <a:srgbClr val="76506B"/>
                </a:solidFill>
              </a:rPr>
              <a:t>SINGER 2</a:t>
            </a:r>
          </a:p>
        </p:txBody>
      </p:sp>
      <p:sp>
        <p:nvSpPr>
          <p:cNvPr id="22" name="TextBox 21">
            <a:extLst>
              <a:ext uri="{FF2B5EF4-FFF2-40B4-BE49-F238E27FC236}">
                <a16:creationId xmlns:a16="http://schemas.microsoft.com/office/drawing/2014/main" id="{D96B9986-18BA-49A1-7941-1E556186F7F1}"/>
              </a:ext>
            </a:extLst>
          </p:cNvPr>
          <p:cNvSpPr txBox="1"/>
          <p:nvPr/>
        </p:nvSpPr>
        <p:spPr>
          <a:xfrm>
            <a:off x="1146048" y="4452938"/>
            <a:ext cx="647033" cy="261610"/>
          </a:xfrm>
          <a:prstGeom prst="rect">
            <a:avLst/>
          </a:prstGeom>
          <a:noFill/>
        </p:spPr>
        <p:txBody>
          <a:bodyPr wrap="square" rtlCol="0">
            <a:spAutoFit/>
          </a:bodyPr>
          <a:lstStyle/>
          <a:p>
            <a:r>
              <a:rPr lang="en-US" sz="1100" b="1" dirty="0">
                <a:solidFill>
                  <a:srgbClr val="76506B"/>
                </a:solidFill>
              </a:rPr>
              <a:t>BEFORE</a:t>
            </a:r>
          </a:p>
        </p:txBody>
      </p:sp>
      <p:sp>
        <p:nvSpPr>
          <p:cNvPr id="23" name="TextBox 22">
            <a:extLst>
              <a:ext uri="{FF2B5EF4-FFF2-40B4-BE49-F238E27FC236}">
                <a16:creationId xmlns:a16="http://schemas.microsoft.com/office/drawing/2014/main" id="{8C76E5A0-FDEB-567E-862E-FAA5CFF541A8}"/>
              </a:ext>
            </a:extLst>
          </p:cNvPr>
          <p:cNvSpPr txBox="1"/>
          <p:nvPr/>
        </p:nvSpPr>
        <p:spPr>
          <a:xfrm>
            <a:off x="1136521" y="6127590"/>
            <a:ext cx="647033" cy="261610"/>
          </a:xfrm>
          <a:prstGeom prst="rect">
            <a:avLst/>
          </a:prstGeom>
          <a:noFill/>
        </p:spPr>
        <p:txBody>
          <a:bodyPr wrap="square" rtlCol="0">
            <a:spAutoFit/>
          </a:bodyPr>
          <a:lstStyle/>
          <a:p>
            <a:r>
              <a:rPr lang="en-US" sz="1100" b="1" dirty="0">
                <a:solidFill>
                  <a:srgbClr val="76506B"/>
                </a:solidFill>
              </a:rPr>
              <a:t>AFTER</a:t>
            </a:r>
          </a:p>
        </p:txBody>
      </p:sp>
    </p:spTree>
    <p:extLst>
      <p:ext uri="{BB962C8B-B14F-4D97-AF65-F5344CB8AC3E}">
        <p14:creationId xmlns:p14="http://schemas.microsoft.com/office/powerpoint/2010/main" val="1224381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44C5A"/>
        </a:solidFill>
        <a:effectLst/>
      </p:bgPr>
    </p:bg>
    <p:spTree>
      <p:nvGrpSpPr>
        <p:cNvPr id="1" name=""/>
        <p:cNvGrpSpPr/>
        <p:nvPr/>
      </p:nvGrpSpPr>
      <p:grpSpPr>
        <a:xfrm>
          <a:off x="0" y="0"/>
          <a:ext cx="0" cy="0"/>
          <a:chOff x="0" y="0"/>
          <a:chExt cx="0" cy="0"/>
        </a:xfrm>
      </p:grpSpPr>
      <p:pic>
        <p:nvPicPr>
          <p:cNvPr id="21" name="Picture 20"/>
          <p:cNvPicPr>
            <a:picLocks noChangeAspect="1"/>
          </p:cNvPicPr>
          <p:nvPr/>
        </p:nvPicPr>
        <p:blipFill>
          <a:blip r:embed="rId3"/>
          <a:srcRect t="27" b="27"/>
          <a:stretch>
            <a:fillRect/>
          </a:stretch>
        </p:blipFill>
        <p:spPr>
          <a:xfrm>
            <a:off x="0" y="0"/>
            <a:ext cx="12192000" cy="6858000"/>
          </a:xfrm>
          <a:prstGeom prst="roundRect">
            <a:avLst>
              <a:gd name="adj" fmla="val 2222"/>
            </a:avLst>
          </a:prstGeom>
        </p:spPr>
      </p:pic>
      <p:sp>
        <p:nvSpPr>
          <p:cNvPr id="2" name="Rectangle 1">
            <a:extLst>
              <a:ext uri="{FF2B5EF4-FFF2-40B4-BE49-F238E27FC236}">
                <a16:creationId xmlns:a16="http://schemas.microsoft.com/office/drawing/2014/main" id="{B7939C8B-7758-4FE8-9019-5DE566FF37B5}"/>
              </a:ext>
            </a:extLst>
          </p:cNvPr>
          <p:cNvSpPr>
            <a:spLocks noGrp="1"/>
          </p:cNvSpPr>
          <p:nvPr/>
        </p:nvSpPr>
        <p:spPr>
          <a:xfrm>
            <a:off x="-71438" y="0"/>
            <a:ext cx="7000875" cy="6858000"/>
          </a:xfrm>
          <a:prstGeom prst="rect">
            <a:avLst/>
          </a:prstGeom>
          <a:solidFill>
            <a:srgbClr val="142735">
              <a:alpha val="90980"/>
            </a:srgbClr>
          </a:solidFill>
          <a:ln w="0">
            <a:noFill/>
          </a:ln>
        </p:spPr>
        <p:txBody>
          <a:bodyPr/>
          <a:lstStyle/>
          <a:p>
            <a:endParaRPr lang="en-US"/>
          </a:p>
        </p:txBody>
      </p:sp>
      <p:sp>
        <p:nvSpPr>
          <p:cNvPr id="3" name="Rectangle 2">
            <a:extLst>
              <a:ext uri="{FF2B5EF4-FFF2-40B4-BE49-F238E27FC236}">
                <a16:creationId xmlns:a16="http://schemas.microsoft.com/office/drawing/2014/main" id="{37B49430-25E1-4BBD-8026-F271DA609094}"/>
              </a:ext>
            </a:extLst>
          </p:cNvPr>
          <p:cNvSpPr>
            <a:spLocks noGrp="1"/>
          </p:cNvSpPr>
          <p:nvPr/>
        </p:nvSpPr>
        <p:spPr>
          <a:xfrm>
            <a:off x="619125" y="428625"/>
            <a:ext cx="1714500" cy="228600"/>
          </a:xfrm>
          <a:prstGeom prst="rect">
            <a:avLst/>
          </a:prstGeom>
          <a:noFill/>
          <a:ln w="0">
            <a:noFill/>
          </a:ln>
        </p:spPr>
        <p:txBody>
          <a:bodyPr anchor="ctr">
            <a:normAutofit fontScale="93214" lnSpcReduction="10000"/>
          </a:bodyPr>
          <a:lstStyle/>
          <a:p>
            <a:pPr algn="l">
              <a:defRPr sz="1050" b="1">
                <a:solidFill>
                  <a:srgbClr val="F6C85F"/>
                </a:solidFill>
                <a:latin typeface="Bitstream Charter"/>
                <a:ea typeface="Bitstream Charter"/>
                <a:cs typeface="Bitstream Charter"/>
              </a:defRPr>
            </a:pPr>
            <a:r>
              <a:rPr sz="1050" b="1">
                <a:solidFill>
                  <a:srgbClr val="F6C85F"/>
                </a:solidFill>
                <a:latin typeface="Bitstream Charter"/>
                <a:ea typeface="Bitstream Charter"/>
                <a:cs typeface="Bitstream Charter"/>
              </a:rPr>
              <a:t>THEME 3</a:t>
            </a:r>
          </a:p>
        </p:txBody>
      </p:sp>
      <p:sp>
        <p:nvSpPr>
          <p:cNvPr id="4" name="Rectangle 3">
            <a:extLst>
              <a:ext uri="{FF2B5EF4-FFF2-40B4-BE49-F238E27FC236}">
                <a16:creationId xmlns:a16="http://schemas.microsoft.com/office/drawing/2014/main" id="{139FA38B-61C1-4B09-B7E1-F8E3E9EC9F36}"/>
              </a:ext>
            </a:extLst>
          </p:cNvPr>
          <p:cNvSpPr>
            <a:spLocks noGrp="1"/>
          </p:cNvSpPr>
          <p:nvPr/>
        </p:nvSpPr>
        <p:spPr>
          <a:xfrm>
            <a:off x="619125" y="742950"/>
            <a:ext cx="5905500" cy="1000125"/>
          </a:xfrm>
          <a:prstGeom prst="rect">
            <a:avLst/>
          </a:prstGeom>
          <a:noFill/>
          <a:ln w="0">
            <a:noFill/>
          </a:ln>
        </p:spPr>
        <p:txBody>
          <a:bodyPr anchor="ctr">
            <a:normAutofit fontScale="92500"/>
          </a:bodyPr>
          <a:lstStyle/>
          <a:p>
            <a:pPr algn="l">
              <a:defRPr sz="2850" b="1">
                <a:solidFill>
                  <a:srgbClr val="FFFFFF"/>
                </a:solidFill>
                <a:latin typeface="Bitstream Charter"/>
                <a:ea typeface="Bitstream Charter"/>
                <a:cs typeface="Bitstream Charter"/>
              </a:defRPr>
            </a:pPr>
            <a:r>
              <a:rPr sz="2850" b="1" dirty="0">
                <a:solidFill>
                  <a:srgbClr val="FFFFFF"/>
                </a:solidFill>
                <a:latin typeface="Bitstream Charter"/>
                <a:ea typeface="Bitstream Charter"/>
                <a:cs typeface="Bitstream Charter"/>
              </a:rPr>
              <a:t>Making room for anxiety </a:t>
            </a:r>
            <a:r>
              <a:rPr lang="en-US" sz="2850" b="1" dirty="0">
                <a:solidFill>
                  <a:srgbClr val="FFFFFF"/>
                </a:solidFill>
                <a:latin typeface="Bitstream Charter"/>
                <a:ea typeface="Bitstream Charter"/>
                <a:cs typeface="Bitstream Charter"/>
              </a:rPr>
              <a:t>– acceptance, willingness, and new ways of performing</a:t>
            </a:r>
            <a:endParaRPr sz="2850" b="1" dirty="0">
              <a:solidFill>
                <a:srgbClr val="FFFFFF"/>
              </a:solidFill>
              <a:latin typeface="Bitstream Charter"/>
              <a:ea typeface="Bitstream Charter"/>
              <a:cs typeface="Bitstream Charter"/>
            </a:endParaRPr>
          </a:p>
        </p:txBody>
      </p:sp>
      <p:sp>
        <p:nvSpPr>
          <p:cNvPr id="5" name="Rectangle 4">
            <a:extLst>
              <a:ext uri="{FF2B5EF4-FFF2-40B4-BE49-F238E27FC236}">
                <a16:creationId xmlns:a16="http://schemas.microsoft.com/office/drawing/2014/main" id="{A10B2264-0622-4F44-B831-0E6DF26BFDDF}"/>
              </a:ext>
            </a:extLst>
          </p:cNvPr>
          <p:cNvSpPr>
            <a:spLocks noGrp="1"/>
          </p:cNvSpPr>
          <p:nvPr/>
        </p:nvSpPr>
        <p:spPr>
          <a:xfrm>
            <a:off x="619125" y="2047875"/>
            <a:ext cx="5334000" cy="381000"/>
          </a:xfrm>
          <a:prstGeom prst="rect">
            <a:avLst/>
          </a:prstGeom>
          <a:noFill/>
          <a:ln w="0">
            <a:noFill/>
          </a:ln>
        </p:spPr>
        <p:txBody>
          <a:bodyPr anchor="ctr">
            <a:normAutofit/>
          </a:bodyPr>
          <a:lstStyle/>
          <a:p>
            <a:pPr algn="l">
              <a:defRPr sz="1725" b="1">
                <a:solidFill>
                  <a:srgbClr val="F47F6B"/>
                </a:solidFill>
                <a:latin typeface="Bitstream Charter"/>
                <a:ea typeface="Bitstream Charter"/>
                <a:cs typeface="Bitstream Charter"/>
              </a:defRPr>
            </a:pPr>
            <a:r>
              <a:rPr sz="1725" b="1">
                <a:solidFill>
                  <a:srgbClr val="F47F6B"/>
                </a:solidFill>
                <a:latin typeface="Bitstream Charter"/>
                <a:ea typeface="Bitstream Charter"/>
                <a:cs typeface="Bitstream Charter"/>
              </a:rPr>
              <a:t>“JUST GET THROUGH IT”</a:t>
            </a:r>
          </a:p>
        </p:txBody>
      </p:sp>
      <p:sp>
        <p:nvSpPr>
          <p:cNvPr id="6" name="Rectangle 5">
            <a:extLst>
              <a:ext uri="{FF2B5EF4-FFF2-40B4-BE49-F238E27FC236}">
                <a16:creationId xmlns:a16="http://schemas.microsoft.com/office/drawing/2014/main" id="{F1DE4BF7-F94B-4EDD-B363-9C11F7C1F760}"/>
              </a:ext>
            </a:extLst>
          </p:cNvPr>
          <p:cNvSpPr>
            <a:spLocks noGrp="1"/>
          </p:cNvSpPr>
          <p:nvPr/>
        </p:nvSpPr>
        <p:spPr>
          <a:xfrm>
            <a:off x="619125" y="2524125"/>
            <a:ext cx="5334000" cy="361950"/>
          </a:xfrm>
          <a:prstGeom prst="rect">
            <a:avLst/>
          </a:prstGeom>
          <a:noFill/>
          <a:ln w="0">
            <a:noFill/>
          </a:ln>
        </p:spPr>
        <p:txBody>
          <a:bodyPr anchor="ctr">
            <a:normAutofit fontScale="94667" lnSpcReduction="10000"/>
          </a:bodyPr>
          <a:lstStyle/>
          <a:p>
            <a:pPr algn="l">
              <a:defRPr sz="1875" b="1">
                <a:solidFill>
                  <a:srgbClr val="BFE7E2"/>
                </a:solidFill>
                <a:latin typeface="Bitstream Charter"/>
                <a:ea typeface="Bitstream Charter"/>
                <a:cs typeface="Bitstream Charter"/>
              </a:defRPr>
            </a:pPr>
            <a:r>
              <a:rPr sz="1875" b="1" dirty="0">
                <a:solidFill>
                  <a:srgbClr val="BFE7E2"/>
                </a:solidFill>
                <a:latin typeface="Bitstream Charter"/>
                <a:ea typeface="Bitstream Charter"/>
                <a:cs typeface="Bitstream Charter"/>
              </a:rPr>
              <a:t>Values-guided performance</a:t>
            </a:r>
            <a:r>
              <a:rPr lang="en-US" sz="1875" b="1" dirty="0">
                <a:solidFill>
                  <a:srgbClr val="BFE7E2"/>
                </a:solidFill>
                <a:latin typeface="Bitstream Charter"/>
                <a:ea typeface="Bitstream Charter"/>
                <a:cs typeface="Bitstream Charter"/>
              </a:rPr>
              <a:t> </a:t>
            </a:r>
            <a:r>
              <a:rPr lang="en-US" sz="1300" dirty="0">
                <a:solidFill>
                  <a:srgbClr val="BFE7E2"/>
                </a:solidFill>
                <a:latin typeface="Bitstream Charter"/>
                <a:ea typeface="Bitstream Charter"/>
                <a:cs typeface="Bitstream Charter"/>
              </a:rPr>
              <a:t>(Juncos &amp; de Paiva e Pona, 2022</a:t>
            </a:r>
            <a:r>
              <a:rPr lang="en-US" sz="1875" dirty="0">
                <a:solidFill>
                  <a:srgbClr val="BFE7E2"/>
                </a:solidFill>
                <a:latin typeface="Bitstream Charter"/>
                <a:ea typeface="Bitstream Charter"/>
                <a:cs typeface="Bitstream Charter"/>
              </a:rPr>
              <a:t>)</a:t>
            </a:r>
            <a:endParaRPr sz="1875" dirty="0">
              <a:solidFill>
                <a:srgbClr val="BFE7E2"/>
              </a:solidFill>
              <a:latin typeface="Bitstream Charter"/>
              <a:ea typeface="Bitstream Charter"/>
              <a:cs typeface="Bitstream Charter"/>
            </a:endParaRPr>
          </a:p>
        </p:txBody>
      </p:sp>
      <p:sp>
        <p:nvSpPr>
          <p:cNvPr id="7" name="Rounded Rectangle 6">
            <a:extLst>
              <a:ext uri="{FF2B5EF4-FFF2-40B4-BE49-F238E27FC236}">
                <a16:creationId xmlns:a16="http://schemas.microsoft.com/office/drawing/2014/main" id="{E5E3A8DF-7184-47F4-A0A8-10C94677B76E}"/>
              </a:ext>
            </a:extLst>
          </p:cNvPr>
          <p:cNvSpPr>
            <a:spLocks noGrp="1"/>
          </p:cNvSpPr>
          <p:nvPr/>
        </p:nvSpPr>
        <p:spPr>
          <a:xfrm>
            <a:off x="619125" y="3143250"/>
            <a:ext cx="5429250" cy="495300"/>
          </a:xfrm>
          <a:prstGeom prst="roundRect">
            <a:avLst>
              <a:gd name="adj" fmla="val 23077"/>
            </a:avLst>
          </a:prstGeom>
          <a:solidFill>
            <a:srgbClr val="FFFFFF">
              <a:alpha val="9412"/>
            </a:srgbClr>
          </a:solidFill>
          <a:ln w="0">
            <a:noFill/>
          </a:ln>
        </p:spPr>
        <p:txBody>
          <a:bodyPr/>
          <a:lstStyle/>
          <a:p>
            <a:endParaRPr lang="en-US"/>
          </a:p>
        </p:txBody>
      </p:sp>
      <p:sp>
        <p:nvSpPr>
          <p:cNvPr id="8" name="Rectangle 7">
            <a:extLst>
              <a:ext uri="{FF2B5EF4-FFF2-40B4-BE49-F238E27FC236}">
                <a16:creationId xmlns:a16="http://schemas.microsoft.com/office/drawing/2014/main" id="{463BDD1A-6207-461E-854B-33C17C2F5B46}"/>
              </a:ext>
            </a:extLst>
          </p:cNvPr>
          <p:cNvSpPr>
            <a:spLocks noGrp="1"/>
          </p:cNvSpPr>
          <p:nvPr/>
        </p:nvSpPr>
        <p:spPr>
          <a:xfrm>
            <a:off x="838200" y="3219450"/>
            <a:ext cx="1476375" cy="323850"/>
          </a:xfrm>
          <a:prstGeom prst="rect">
            <a:avLst/>
          </a:prstGeom>
          <a:noFill/>
          <a:ln w="0">
            <a:noFill/>
          </a:ln>
        </p:spPr>
        <p:txBody>
          <a:bodyPr anchor="ctr">
            <a:normAutofit/>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ACCEPTANCE</a:t>
            </a:r>
          </a:p>
        </p:txBody>
      </p:sp>
      <p:sp>
        <p:nvSpPr>
          <p:cNvPr id="9" name="Rectangle 8">
            <a:extLst>
              <a:ext uri="{FF2B5EF4-FFF2-40B4-BE49-F238E27FC236}">
                <a16:creationId xmlns:a16="http://schemas.microsoft.com/office/drawing/2014/main" id="{FE37E858-FB61-4B2C-A7FB-E9DB9DE6915D}"/>
              </a:ext>
            </a:extLst>
          </p:cNvPr>
          <p:cNvSpPr>
            <a:spLocks noGrp="1"/>
          </p:cNvSpPr>
          <p:nvPr/>
        </p:nvSpPr>
        <p:spPr>
          <a:xfrm>
            <a:off x="2381250" y="3219450"/>
            <a:ext cx="3381375" cy="323850"/>
          </a:xfrm>
          <a:prstGeom prst="rect">
            <a:avLst/>
          </a:prstGeom>
          <a:noFill/>
          <a:ln w="0">
            <a:noFill/>
          </a:ln>
        </p:spPr>
        <p:txBody>
          <a:bodyPr anchor="ctr">
            <a:normAutofit/>
          </a:bodyPr>
          <a:lstStyle/>
          <a:p>
            <a:pPr algn="l">
              <a:defRPr sz="1275" b="0">
                <a:solidFill>
                  <a:srgbClr val="FFFFFF"/>
                </a:solidFill>
                <a:latin typeface="Bitstream Charter"/>
                <a:ea typeface="Bitstream Charter"/>
                <a:cs typeface="Bitstream Charter"/>
              </a:defRPr>
            </a:pPr>
            <a:r>
              <a:rPr sz="1275" b="0">
                <a:solidFill>
                  <a:srgbClr val="FFFFFF"/>
                </a:solidFill>
                <a:latin typeface="Bitstream Charter"/>
                <a:ea typeface="Bitstream Charter"/>
                <a:cs typeface="Bitstream Charter"/>
              </a:rPr>
              <a:t>Discomfort could be present</a:t>
            </a:r>
          </a:p>
        </p:txBody>
      </p:sp>
      <p:sp>
        <p:nvSpPr>
          <p:cNvPr id="10" name="Rounded Rectangle 9">
            <a:extLst>
              <a:ext uri="{FF2B5EF4-FFF2-40B4-BE49-F238E27FC236}">
                <a16:creationId xmlns:a16="http://schemas.microsoft.com/office/drawing/2014/main" id="{BDC4FCCA-847C-4CE4-AE26-A43309007649}"/>
              </a:ext>
            </a:extLst>
          </p:cNvPr>
          <p:cNvSpPr>
            <a:spLocks noGrp="1"/>
          </p:cNvSpPr>
          <p:nvPr/>
        </p:nvSpPr>
        <p:spPr>
          <a:xfrm>
            <a:off x="619125" y="3752850"/>
            <a:ext cx="5429250" cy="495300"/>
          </a:xfrm>
          <a:prstGeom prst="roundRect">
            <a:avLst>
              <a:gd name="adj" fmla="val 23077"/>
            </a:avLst>
          </a:prstGeom>
          <a:solidFill>
            <a:srgbClr val="FFFFFF">
              <a:alpha val="9412"/>
            </a:srgbClr>
          </a:solidFill>
          <a:ln w="0">
            <a:noFill/>
          </a:ln>
        </p:spPr>
        <p:txBody>
          <a:bodyPr/>
          <a:lstStyle/>
          <a:p>
            <a:endParaRPr lang="en-US"/>
          </a:p>
        </p:txBody>
      </p:sp>
      <p:sp>
        <p:nvSpPr>
          <p:cNvPr id="11" name="Rectangle 10">
            <a:extLst>
              <a:ext uri="{FF2B5EF4-FFF2-40B4-BE49-F238E27FC236}">
                <a16:creationId xmlns:a16="http://schemas.microsoft.com/office/drawing/2014/main" id="{52207B0E-A735-404D-8358-BDCE7FBF6AB2}"/>
              </a:ext>
            </a:extLst>
          </p:cNvPr>
          <p:cNvSpPr>
            <a:spLocks noGrp="1"/>
          </p:cNvSpPr>
          <p:nvPr/>
        </p:nvSpPr>
        <p:spPr>
          <a:xfrm>
            <a:off x="838200" y="3829050"/>
            <a:ext cx="1476375" cy="323850"/>
          </a:xfrm>
          <a:prstGeom prst="rect">
            <a:avLst/>
          </a:prstGeom>
          <a:noFill/>
          <a:ln w="0">
            <a:noFill/>
          </a:ln>
        </p:spPr>
        <p:txBody>
          <a:bodyPr anchor="ctr">
            <a:normAutofit/>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WILLINGNESS</a:t>
            </a:r>
          </a:p>
        </p:txBody>
      </p:sp>
      <p:sp>
        <p:nvSpPr>
          <p:cNvPr id="12" name="Rectangle 11">
            <a:extLst>
              <a:ext uri="{FF2B5EF4-FFF2-40B4-BE49-F238E27FC236}">
                <a16:creationId xmlns:a16="http://schemas.microsoft.com/office/drawing/2014/main" id="{D772A65C-6342-4907-BF93-C07C19BF6C30}"/>
              </a:ext>
            </a:extLst>
          </p:cNvPr>
          <p:cNvSpPr>
            <a:spLocks noGrp="1"/>
          </p:cNvSpPr>
          <p:nvPr/>
        </p:nvSpPr>
        <p:spPr>
          <a:xfrm>
            <a:off x="2381250" y="3829050"/>
            <a:ext cx="3381375" cy="323850"/>
          </a:xfrm>
          <a:prstGeom prst="rect">
            <a:avLst/>
          </a:prstGeom>
          <a:noFill/>
          <a:ln w="0">
            <a:noFill/>
          </a:ln>
        </p:spPr>
        <p:txBody>
          <a:bodyPr anchor="ctr">
            <a:normAutofit/>
          </a:bodyPr>
          <a:lstStyle/>
          <a:p>
            <a:pPr algn="l">
              <a:defRPr sz="1275" b="0">
                <a:solidFill>
                  <a:srgbClr val="FFFFFF"/>
                </a:solidFill>
                <a:latin typeface="Bitstream Charter"/>
                <a:ea typeface="Bitstream Charter"/>
                <a:cs typeface="Bitstream Charter"/>
              </a:defRPr>
            </a:pPr>
            <a:r>
              <a:rPr sz="1275" b="0">
                <a:solidFill>
                  <a:srgbClr val="FFFFFF"/>
                </a:solidFill>
                <a:latin typeface="Bitstream Charter"/>
                <a:ea typeface="Bitstream Charter"/>
                <a:cs typeface="Bitstream Charter"/>
              </a:rPr>
              <a:t>Continue performing</a:t>
            </a:r>
          </a:p>
        </p:txBody>
      </p:sp>
      <p:sp>
        <p:nvSpPr>
          <p:cNvPr id="13" name="Rounded Rectangle 12">
            <a:extLst>
              <a:ext uri="{FF2B5EF4-FFF2-40B4-BE49-F238E27FC236}">
                <a16:creationId xmlns:a16="http://schemas.microsoft.com/office/drawing/2014/main" id="{2E4434AC-3F50-4A97-8455-46505ADF1D55}"/>
              </a:ext>
            </a:extLst>
          </p:cNvPr>
          <p:cNvSpPr>
            <a:spLocks noGrp="1"/>
          </p:cNvSpPr>
          <p:nvPr/>
        </p:nvSpPr>
        <p:spPr>
          <a:xfrm>
            <a:off x="619125" y="4362450"/>
            <a:ext cx="5429250" cy="495300"/>
          </a:xfrm>
          <a:prstGeom prst="roundRect">
            <a:avLst>
              <a:gd name="adj" fmla="val 23077"/>
            </a:avLst>
          </a:prstGeom>
          <a:solidFill>
            <a:srgbClr val="FFFFFF">
              <a:alpha val="9412"/>
            </a:srgbClr>
          </a:solidFill>
          <a:ln w="0">
            <a:noFill/>
          </a:ln>
        </p:spPr>
        <p:txBody>
          <a:bodyPr/>
          <a:lstStyle/>
          <a:p>
            <a:endParaRPr lang="en-US"/>
          </a:p>
        </p:txBody>
      </p:sp>
      <p:sp>
        <p:nvSpPr>
          <p:cNvPr id="14" name="Rectangle 13">
            <a:extLst>
              <a:ext uri="{FF2B5EF4-FFF2-40B4-BE49-F238E27FC236}">
                <a16:creationId xmlns:a16="http://schemas.microsoft.com/office/drawing/2014/main" id="{601DFF09-6D66-4619-97E8-61BF16C1FB18}"/>
              </a:ext>
            </a:extLst>
          </p:cNvPr>
          <p:cNvSpPr>
            <a:spLocks noGrp="1"/>
          </p:cNvSpPr>
          <p:nvPr/>
        </p:nvSpPr>
        <p:spPr>
          <a:xfrm>
            <a:off x="838200" y="4438650"/>
            <a:ext cx="1476375" cy="323850"/>
          </a:xfrm>
          <a:prstGeom prst="rect">
            <a:avLst/>
          </a:prstGeom>
          <a:noFill/>
          <a:ln w="0">
            <a:noFill/>
          </a:ln>
        </p:spPr>
        <p:txBody>
          <a:bodyPr anchor="ctr">
            <a:normAutofit/>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VALUES</a:t>
            </a:r>
          </a:p>
        </p:txBody>
      </p:sp>
      <p:sp>
        <p:nvSpPr>
          <p:cNvPr id="15" name="Rectangle 14">
            <a:extLst>
              <a:ext uri="{FF2B5EF4-FFF2-40B4-BE49-F238E27FC236}">
                <a16:creationId xmlns:a16="http://schemas.microsoft.com/office/drawing/2014/main" id="{660422BA-0D54-453E-AD2A-A0D907E27896}"/>
              </a:ext>
            </a:extLst>
          </p:cNvPr>
          <p:cNvSpPr>
            <a:spLocks noGrp="1"/>
          </p:cNvSpPr>
          <p:nvPr/>
        </p:nvSpPr>
        <p:spPr>
          <a:xfrm>
            <a:off x="2381250" y="4438650"/>
            <a:ext cx="3381375" cy="323850"/>
          </a:xfrm>
          <a:prstGeom prst="rect">
            <a:avLst/>
          </a:prstGeom>
          <a:noFill/>
          <a:ln w="0">
            <a:noFill/>
          </a:ln>
        </p:spPr>
        <p:txBody>
          <a:bodyPr anchor="ctr">
            <a:normAutofit/>
          </a:bodyPr>
          <a:lstStyle/>
          <a:p>
            <a:pPr algn="l">
              <a:defRPr sz="1275" b="0">
                <a:solidFill>
                  <a:srgbClr val="FFFFFF"/>
                </a:solidFill>
                <a:latin typeface="Bitstream Charter"/>
                <a:ea typeface="Bitstream Charter"/>
                <a:cs typeface="Bitstream Charter"/>
              </a:defRPr>
            </a:pPr>
            <a:r>
              <a:rPr sz="1275" b="0">
                <a:solidFill>
                  <a:srgbClr val="FFFFFF"/>
                </a:solidFill>
                <a:latin typeface="Bitstream Charter"/>
                <a:ea typeface="Bitstream Charter"/>
                <a:cs typeface="Bitstream Charter"/>
              </a:rPr>
              <a:t>Expression and musical purpose</a:t>
            </a:r>
          </a:p>
        </p:txBody>
      </p:sp>
      <p:sp>
        <p:nvSpPr>
          <p:cNvPr id="16" name="Rounded Rectangle 15">
            <a:extLst>
              <a:ext uri="{FF2B5EF4-FFF2-40B4-BE49-F238E27FC236}">
                <a16:creationId xmlns:a16="http://schemas.microsoft.com/office/drawing/2014/main" id="{5E14C7B7-EE37-44A6-B238-0DA9CE897BFA}"/>
              </a:ext>
            </a:extLst>
          </p:cNvPr>
          <p:cNvSpPr>
            <a:spLocks noGrp="1"/>
          </p:cNvSpPr>
          <p:nvPr/>
        </p:nvSpPr>
        <p:spPr>
          <a:xfrm>
            <a:off x="619125" y="4972050"/>
            <a:ext cx="5429250" cy="495300"/>
          </a:xfrm>
          <a:prstGeom prst="roundRect">
            <a:avLst>
              <a:gd name="adj" fmla="val 23077"/>
            </a:avLst>
          </a:prstGeom>
          <a:solidFill>
            <a:srgbClr val="FFFFFF">
              <a:alpha val="9412"/>
            </a:srgbClr>
          </a:solidFill>
          <a:ln w="0">
            <a:noFill/>
          </a:ln>
        </p:spPr>
        <p:txBody>
          <a:bodyPr/>
          <a:lstStyle/>
          <a:p>
            <a:endParaRPr lang="en-US"/>
          </a:p>
        </p:txBody>
      </p:sp>
      <p:sp>
        <p:nvSpPr>
          <p:cNvPr id="17" name="Rectangle 16">
            <a:extLst>
              <a:ext uri="{FF2B5EF4-FFF2-40B4-BE49-F238E27FC236}">
                <a16:creationId xmlns:a16="http://schemas.microsoft.com/office/drawing/2014/main" id="{568600D3-5B76-463D-89D5-828A5F8A5B91}"/>
              </a:ext>
            </a:extLst>
          </p:cNvPr>
          <p:cNvSpPr>
            <a:spLocks noGrp="1"/>
          </p:cNvSpPr>
          <p:nvPr/>
        </p:nvSpPr>
        <p:spPr>
          <a:xfrm>
            <a:off x="838200" y="5048250"/>
            <a:ext cx="1476375" cy="323850"/>
          </a:xfrm>
          <a:prstGeom prst="rect">
            <a:avLst/>
          </a:prstGeom>
          <a:noFill/>
          <a:ln w="0">
            <a:noFill/>
          </a:ln>
        </p:spPr>
        <p:txBody>
          <a:bodyPr anchor="ctr">
            <a:normAutofit/>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RECOVERY</a:t>
            </a:r>
          </a:p>
        </p:txBody>
      </p:sp>
      <p:sp>
        <p:nvSpPr>
          <p:cNvPr id="18" name="Rectangle 17">
            <a:extLst>
              <a:ext uri="{FF2B5EF4-FFF2-40B4-BE49-F238E27FC236}">
                <a16:creationId xmlns:a16="http://schemas.microsoft.com/office/drawing/2014/main" id="{565F84A5-1CF2-4CDA-9D65-942E415F6406}"/>
              </a:ext>
            </a:extLst>
          </p:cNvPr>
          <p:cNvSpPr>
            <a:spLocks noGrp="1"/>
          </p:cNvSpPr>
          <p:nvPr/>
        </p:nvSpPr>
        <p:spPr>
          <a:xfrm>
            <a:off x="2381250" y="5048250"/>
            <a:ext cx="3381375" cy="323850"/>
          </a:xfrm>
          <a:prstGeom prst="rect">
            <a:avLst/>
          </a:prstGeom>
          <a:noFill/>
          <a:ln w="0">
            <a:noFill/>
          </a:ln>
        </p:spPr>
        <p:txBody>
          <a:bodyPr anchor="ctr">
            <a:normAutofit/>
          </a:bodyPr>
          <a:lstStyle/>
          <a:p>
            <a:pPr algn="l">
              <a:defRPr sz="1275" b="0">
                <a:solidFill>
                  <a:srgbClr val="FFFFFF"/>
                </a:solidFill>
                <a:latin typeface="Bitstream Charter"/>
                <a:ea typeface="Bitstream Charter"/>
                <a:cs typeface="Bitstream Charter"/>
              </a:defRPr>
            </a:pPr>
            <a:r>
              <a:rPr sz="1275" b="0">
                <a:solidFill>
                  <a:srgbClr val="FFFFFF"/>
                </a:solidFill>
                <a:latin typeface="Bitstream Charter"/>
                <a:ea typeface="Bitstream Charter"/>
                <a:cs typeface="Bitstream Charter"/>
              </a:rPr>
              <a:t>Reset after mistakes</a:t>
            </a:r>
          </a:p>
        </p:txBody>
      </p:sp>
      <p:sp>
        <p:nvSpPr>
          <p:cNvPr id="19" name="Rectangle 18">
            <a:extLst>
              <a:ext uri="{FF2B5EF4-FFF2-40B4-BE49-F238E27FC236}">
                <a16:creationId xmlns:a16="http://schemas.microsoft.com/office/drawing/2014/main" id="{D6B2A2B6-E602-4C69-8BCA-AF8C6CCF9C89}"/>
              </a:ext>
            </a:extLst>
          </p:cNvPr>
          <p:cNvSpPr>
            <a:spLocks noGrp="1"/>
          </p:cNvSpPr>
          <p:nvPr/>
        </p:nvSpPr>
        <p:spPr>
          <a:xfrm>
            <a:off x="619125" y="5810250"/>
            <a:ext cx="5619750" cy="523875"/>
          </a:xfrm>
          <a:prstGeom prst="rect">
            <a:avLst/>
          </a:prstGeom>
          <a:noFill/>
          <a:ln w="0">
            <a:noFill/>
          </a:ln>
        </p:spPr>
        <p:txBody>
          <a:bodyPr anchor="ctr">
            <a:normAutofit/>
          </a:bodyPr>
          <a:lstStyle/>
          <a:p>
            <a:pPr algn="l">
              <a:defRPr sz="1275" b="0">
                <a:solidFill>
                  <a:srgbClr val="FFFFFF"/>
                </a:solidFill>
                <a:latin typeface="Bitstream Charter"/>
                <a:ea typeface="Bitstream Charter"/>
                <a:cs typeface="Bitstream Charter"/>
              </a:defRPr>
            </a:pPr>
            <a:r>
              <a:rPr sz="1275" b="0" dirty="0">
                <a:solidFill>
                  <a:srgbClr val="FFFFFF"/>
                </a:solidFill>
                <a:latin typeface="Bitstream Charter"/>
                <a:ea typeface="Bitstream Charter"/>
                <a:cs typeface="Bitstream Charter"/>
              </a:rPr>
              <a:t>“It still is something I struggle with now, but it has less of a hold on me.”  — </a:t>
            </a:r>
            <a:r>
              <a:rPr sz="1100" b="0" dirty="0">
                <a:solidFill>
                  <a:srgbClr val="FFFFFF"/>
                </a:solidFill>
                <a:latin typeface="Bitstream Charter"/>
                <a:ea typeface="Bitstream Charter"/>
                <a:cs typeface="Bitstream Charter"/>
              </a:rPr>
              <a:t>Singer 1</a:t>
            </a:r>
          </a:p>
        </p:txBody>
      </p:sp>
      <p:sp>
        <p:nvSpPr>
          <p:cNvPr id="20" name="Rectangle 19">
            <a:extLst>
              <a:ext uri="{FF2B5EF4-FFF2-40B4-BE49-F238E27FC236}">
                <a16:creationId xmlns:a16="http://schemas.microsoft.com/office/drawing/2014/main" id="{4C0DA208-36F3-4087-9E2A-1C77EE2A1757}"/>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13  |  ARISA KUSUMI SULLIVAN</a:t>
            </a:r>
          </a:p>
        </p:txBody>
      </p:sp>
    </p:spTree>
    <p:extLst>
      <p:ext uri="{BB962C8B-B14F-4D97-AF65-F5344CB8AC3E}">
        <p14:creationId xmlns:p14="http://schemas.microsoft.com/office/powerpoint/2010/main" val="18036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3DA1FDE-9932-41F1-9B21-59550DF0CC1A}"/>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CONCLUSIONS AND RECOMMENDATIONS</a:t>
            </a:r>
          </a:p>
        </p:txBody>
      </p:sp>
      <p:sp>
        <p:nvSpPr>
          <p:cNvPr id="2" name="Rectangle 1">
            <a:extLst>
              <a:ext uri="{FF2B5EF4-FFF2-40B4-BE49-F238E27FC236}">
                <a16:creationId xmlns:a16="http://schemas.microsoft.com/office/drawing/2014/main" id="{74E0DC28-9045-42E3-9E69-60A1DEFA898D}"/>
              </a:ext>
            </a:extLst>
          </p:cNvPr>
          <p:cNvSpPr>
            <a:spLocks noGrp="1"/>
          </p:cNvSpPr>
          <p:nvPr/>
        </p:nvSpPr>
        <p:spPr>
          <a:xfrm>
            <a:off x="609600" y="514350"/>
            <a:ext cx="10953750" cy="609600"/>
          </a:xfrm>
          <a:prstGeom prst="rect">
            <a:avLst/>
          </a:prstGeom>
          <a:noFill/>
          <a:ln w="0">
            <a:noFill/>
          </a:ln>
        </p:spPr>
        <p:txBody>
          <a:bodyPr anchor="ctr">
            <a:normAutofit/>
          </a:bodyPr>
          <a:lstStyle/>
          <a:p>
            <a:pPr algn="l">
              <a:defRPr sz="2700" b="1">
                <a:solidFill>
                  <a:srgbClr val="24323A"/>
                </a:solidFill>
                <a:latin typeface="Bitstream Charter"/>
                <a:ea typeface="Bitstream Charter"/>
                <a:cs typeface="Bitstream Charter"/>
              </a:defRPr>
            </a:pPr>
            <a:r>
              <a:rPr sz="2700" b="1">
                <a:solidFill>
                  <a:srgbClr val="24323A"/>
                </a:solidFill>
                <a:latin typeface="Bitstream Charter"/>
                <a:ea typeface="Bitstream Charter"/>
                <a:cs typeface="Bitstream Charter"/>
              </a:rPr>
              <a:t>The findings are promising—but deliberately preliminary</a:t>
            </a:r>
          </a:p>
        </p:txBody>
      </p:sp>
      <p:sp>
        <p:nvSpPr>
          <p:cNvPr id="3" name="Rounded Rectangle 2">
            <a:extLst>
              <a:ext uri="{FF2B5EF4-FFF2-40B4-BE49-F238E27FC236}">
                <a16:creationId xmlns:a16="http://schemas.microsoft.com/office/drawing/2014/main" id="{2D184A5A-0FCE-4CA3-A60E-865991470EB5}"/>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sp>
        <p:nvSpPr>
          <p:cNvPr id="4" name="Rounded Rectangle 3">
            <a:extLst>
              <a:ext uri="{FF2B5EF4-FFF2-40B4-BE49-F238E27FC236}">
                <a16:creationId xmlns:a16="http://schemas.microsoft.com/office/drawing/2014/main" id="{5E0D3335-4F17-43FD-B4E4-D7255222BA07}"/>
              </a:ext>
            </a:extLst>
          </p:cNvPr>
          <p:cNvSpPr>
            <a:spLocks noGrp="1"/>
          </p:cNvSpPr>
          <p:nvPr/>
        </p:nvSpPr>
        <p:spPr>
          <a:xfrm>
            <a:off x="609600" y="1524000"/>
            <a:ext cx="3333750" cy="3238500"/>
          </a:xfrm>
          <a:prstGeom prst="roundRect">
            <a:avLst>
              <a:gd name="adj" fmla="val 4706"/>
            </a:avLst>
          </a:prstGeom>
          <a:solidFill>
            <a:srgbClr val="FFD8C7"/>
          </a:solidFill>
          <a:ln w="0">
            <a:noFill/>
          </a:ln>
        </p:spPr>
        <p:txBody>
          <a:bodyPr/>
          <a:lstStyle/>
          <a:p>
            <a:endParaRPr lang="en-US"/>
          </a:p>
        </p:txBody>
      </p:sp>
      <p:sp>
        <p:nvSpPr>
          <p:cNvPr id="5" name="Rounded Rectangle 4">
            <a:extLst>
              <a:ext uri="{FF2B5EF4-FFF2-40B4-BE49-F238E27FC236}">
                <a16:creationId xmlns:a16="http://schemas.microsoft.com/office/drawing/2014/main" id="{96DE6E0F-81C9-4F0A-8E36-2BA72637CDAB}"/>
              </a:ext>
            </a:extLst>
          </p:cNvPr>
          <p:cNvSpPr>
            <a:spLocks noGrp="1"/>
          </p:cNvSpPr>
          <p:nvPr/>
        </p:nvSpPr>
        <p:spPr>
          <a:xfrm>
            <a:off x="781050" y="1714500"/>
            <a:ext cx="76200" cy="2857500"/>
          </a:xfrm>
          <a:prstGeom prst="roundRect">
            <a:avLst>
              <a:gd name="adj" fmla="val 50000"/>
            </a:avLst>
          </a:prstGeom>
          <a:solidFill>
            <a:srgbClr val="F47F6B"/>
          </a:solidFill>
          <a:ln w="0">
            <a:noFill/>
          </a:ln>
        </p:spPr>
        <p:txBody>
          <a:bodyPr/>
          <a:lstStyle/>
          <a:p>
            <a:endParaRPr lang="en-US"/>
          </a:p>
        </p:txBody>
      </p:sp>
      <p:sp>
        <p:nvSpPr>
          <p:cNvPr id="6" name="Rectangle 5">
            <a:extLst>
              <a:ext uri="{FF2B5EF4-FFF2-40B4-BE49-F238E27FC236}">
                <a16:creationId xmlns:a16="http://schemas.microsoft.com/office/drawing/2014/main" id="{C0C5F37C-49AA-4032-BC80-FD9CB1E69507}"/>
              </a:ext>
            </a:extLst>
          </p:cNvPr>
          <p:cNvSpPr>
            <a:spLocks noGrp="1"/>
          </p:cNvSpPr>
          <p:nvPr/>
        </p:nvSpPr>
        <p:spPr>
          <a:xfrm>
            <a:off x="1028700" y="1714500"/>
            <a:ext cx="27432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LIMITATIONS</a:t>
            </a:r>
          </a:p>
        </p:txBody>
      </p:sp>
      <p:sp>
        <p:nvSpPr>
          <p:cNvPr id="7" name="Rectangle 6">
            <a:extLst>
              <a:ext uri="{FF2B5EF4-FFF2-40B4-BE49-F238E27FC236}">
                <a16:creationId xmlns:a16="http://schemas.microsoft.com/office/drawing/2014/main" id="{096E3AA3-99BE-46B5-93AD-B64ED352CE3C}"/>
              </a:ext>
            </a:extLst>
          </p:cNvPr>
          <p:cNvSpPr>
            <a:spLocks noGrp="1"/>
          </p:cNvSpPr>
          <p:nvPr/>
        </p:nvSpPr>
        <p:spPr>
          <a:xfrm>
            <a:off x="1028700" y="2095500"/>
            <a:ext cx="2743200" cy="2495550"/>
          </a:xfrm>
          <a:prstGeom prst="rect">
            <a:avLst/>
          </a:prstGeom>
          <a:noFill/>
          <a:ln w="0">
            <a:noFill/>
          </a:ln>
        </p:spPr>
        <p:txBody>
          <a:bodyPr anchor="ctr">
            <a:normAutofit fontScale="92500" lnSpcReduction="10000"/>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Small, self-selecting sample</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Short intervention</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No control group</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Self-report</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Simulated online performance</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Multiple components</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lang="en-US" sz="1275" dirty="0">
                <a:solidFill>
                  <a:srgbClr val="24323A"/>
                </a:solidFill>
                <a:latin typeface="Bitstream Charter"/>
                <a:ea typeface="Bitstream Charter"/>
                <a:cs typeface="Bitstream Charter"/>
              </a:rPr>
              <a:t>Potentially influenced by how the interview was conducted</a:t>
            </a:r>
            <a:endParaRPr sz="1275" b="0" dirty="0">
              <a:solidFill>
                <a:srgbClr val="24323A"/>
              </a:solidFill>
              <a:latin typeface="Bitstream Charter"/>
              <a:ea typeface="Bitstream Charter"/>
              <a:cs typeface="Bitstream Charter"/>
            </a:endParaRPr>
          </a:p>
        </p:txBody>
      </p:sp>
      <p:sp>
        <p:nvSpPr>
          <p:cNvPr id="8" name="Rounded Rectangle 7">
            <a:extLst>
              <a:ext uri="{FF2B5EF4-FFF2-40B4-BE49-F238E27FC236}">
                <a16:creationId xmlns:a16="http://schemas.microsoft.com/office/drawing/2014/main" id="{E9ED8ADD-10F2-4820-9A2E-D3FC9ED46B18}"/>
              </a:ext>
            </a:extLst>
          </p:cNvPr>
          <p:cNvSpPr>
            <a:spLocks noGrp="1"/>
          </p:cNvSpPr>
          <p:nvPr/>
        </p:nvSpPr>
        <p:spPr>
          <a:xfrm>
            <a:off x="4429125" y="1524000"/>
            <a:ext cx="3333750" cy="3238500"/>
          </a:xfrm>
          <a:prstGeom prst="roundRect">
            <a:avLst>
              <a:gd name="adj" fmla="val 4706"/>
            </a:avLst>
          </a:prstGeom>
          <a:solidFill>
            <a:srgbClr val="BFE7E2"/>
          </a:solidFill>
          <a:ln w="0">
            <a:noFill/>
          </a:ln>
        </p:spPr>
        <p:txBody>
          <a:bodyPr/>
          <a:lstStyle/>
          <a:p>
            <a:endParaRPr lang="en-US"/>
          </a:p>
        </p:txBody>
      </p:sp>
      <p:sp>
        <p:nvSpPr>
          <p:cNvPr id="9" name="Rounded Rectangle 8">
            <a:extLst>
              <a:ext uri="{FF2B5EF4-FFF2-40B4-BE49-F238E27FC236}">
                <a16:creationId xmlns:a16="http://schemas.microsoft.com/office/drawing/2014/main" id="{D6AF0079-EC4F-4052-97E8-64EF356F368B}"/>
              </a:ext>
            </a:extLst>
          </p:cNvPr>
          <p:cNvSpPr>
            <a:spLocks noGrp="1"/>
          </p:cNvSpPr>
          <p:nvPr/>
        </p:nvSpPr>
        <p:spPr>
          <a:xfrm>
            <a:off x="4600575" y="1714500"/>
            <a:ext cx="76200" cy="2857500"/>
          </a:xfrm>
          <a:prstGeom prst="roundRect">
            <a:avLst>
              <a:gd name="adj" fmla="val 50000"/>
            </a:avLst>
          </a:prstGeom>
          <a:solidFill>
            <a:srgbClr val="42A7A1"/>
          </a:solidFill>
          <a:ln w="0">
            <a:noFill/>
          </a:ln>
        </p:spPr>
        <p:txBody>
          <a:bodyPr/>
          <a:lstStyle/>
          <a:p>
            <a:endParaRPr lang="en-US"/>
          </a:p>
        </p:txBody>
      </p:sp>
      <p:sp>
        <p:nvSpPr>
          <p:cNvPr id="10" name="Rectangle 9">
            <a:extLst>
              <a:ext uri="{FF2B5EF4-FFF2-40B4-BE49-F238E27FC236}">
                <a16:creationId xmlns:a16="http://schemas.microsoft.com/office/drawing/2014/main" id="{F025B0C8-D7BD-44D2-9C2E-1AD4551B9EE9}"/>
              </a:ext>
            </a:extLst>
          </p:cNvPr>
          <p:cNvSpPr>
            <a:spLocks noGrp="1"/>
          </p:cNvSpPr>
          <p:nvPr/>
        </p:nvSpPr>
        <p:spPr>
          <a:xfrm>
            <a:off x="4848225" y="1714500"/>
            <a:ext cx="2743200" cy="342900"/>
          </a:xfrm>
          <a:prstGeom prst="rect">
            <a:avLst/>
          </a:prstGeom>
          <a:noFill/>
          <a:ln w="0">
            <a:noFill/>
          </a:ln>
        </p:spPr>
        <p:txBody>
          <a:bodyPr anchor="ctr">
            <a:normAutofit fontScale="94789"/>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WHAT THE STUDY SUPPORTS</a:t>
            </a:r>
          </a:p>
        </p:txBody>
      </p:sp>
      <p:sp>
        <p:nvSpPr>
          <p:cNvPr id="11" name="Rectangle 10">
            <a:extLst>
              <a:ext uri="{FF2B5EF4-FFF2-40B4-BE49-F238E27FC236}">
                <a16:creationId xmlns:a16="http://schemas.microsoft.com/office/drawing/2014/main" id="{BD824908-4BAD-4266-B5BF-5F949CDA23D3}"/>
              </a:ext>
            </a:extLst>
          </p:cNvPr>
          <p:cNvSpPr>
            <a:spLocks noGrp="1"/>
          </p:cNvSpPr>
          <p:nvPr/>
        </p:nvSpPr>
        <p:spPr>
          <a:xfrm>
            <a:off x="4848225" y="2095500"/>
            <a:ext cx="2743200" cy="2495550"/>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Preliminary practice-based evidence</a:t>
            </a:r>
          </a:p>
          <a:p>
            <a:endParaRPr sz="1275" b="0" dirty="0">
              <a:solidFill>
                <a:srgbClr val="24323A"/>
              </a:solidFill>
              <a:latin typeface="Bitstream Charter"/>
              <a:ea typeface="Bitstream Charter"/>
              <a:cs typeface="Bitstream Charter"/>
            </a:endParaRPr>
          </a:p>
          <a:p>
            <a:pPr>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An accessible,</a:t>
            </a:r>
            <a:r>
              <a:rPr lang="en-US" sz="1275" b="0" dirty="0">
                <a:solidFill>
                  <a:srgbClr val="24323A"/>
                </a:solidFill>
                <a:latin typeface="Bitstream Charter"/>
                <a:ea typeface="Bitstream Charter"/>
                <a:cs typeface="Bitstream Charter"/>
              </a:rPr>
              <a:t> semi-autonomous, hybrid, </a:t>
            </a:r>
            <a:r>
              <a:rPr sz="1275" b="0" dirty="0">
                <a:solidFill>
                  <a:srgbClr val="24323A"/>
                </a:solidFill>
                <a:latin typeface="Bitstream Charter"/>
                <a:ea typeface="Bitstream Charter"/>
                <a:cs typeface="Bitstream Charter"/>
              </a:rPr>
              <a:t> portable pathway</a:t>
            </a:r>
            <a:r>
              <a:rPr lang="en-US" sz="1275" dirty="0">
                <a:solidFill>
                  <a:srgbClr val="24323A"/>
                </a:solidFill>
                <a:latin typeface="Bitstream Charter"/>
                <a:ea typeface="Bitstream Charter"/>
                <a:cs typeface="Bitstream Charter"/>
              </a:rPr>
              <a:t> (time-efficient)</a:t>
            </a:r>
            <a:endParaRPr sz="1275" b="0" dirty="0">
              <a:solidFill>
                <a:srgbClr val="24323A"/>
              </a:solidFill>
              <a:latin typeface="Bitstream Charter"/>
              <a:ea typeface="Bitstream Charter"/>
              <a:cs typeface="Bitstream Charter"/>
            </a:endParaRPr>
          </a:p>
          <a:p>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Potential value in tertiary voice education</a:t>
            </a:r>
          </a:p>
        </p:txBody>
      </p:sp>
      <p:sp>
        <p:nvSpPr>
          <p:cNvPr id="12" name="Rounded Rectangle 11">
            <a:extLst>
              <a:ext uri="{FF2B5EF4-FFF2-40B4-BE49-F238E27FC236}">
                <a16:creationId xmlns:a16="http://schemas.microsoft.com/office/drawing/2014/main" id="{23FF6509-A776-4DF9-9511-DDB16DD14387}"/>
              </a:ext>
            </a:extLst>
          </p:cNvPr>
          <p:cNvSpPr>
            <a:spLocks noGrp="1"/>
          </p:cNvSpPr>
          <p:nvPr/>
        </p:nvSpPr>
        <p:spPr>
          <a:xfrm>
            <a:off x="8248650" y="1524000"/>
            <a:ext cx="3333750" cy="3238500"/>
          </a:xfrm>
          <a:prstGeom prst="roundRect">
            <a:avLst>
              <a:gd name="adj" fmla="val 4706"/>
            </a:avLst>
          </a:prstGeom>
          <a:solidFill>
            <a:srgbClr val="FFF8EE"/>
          </a:solidFill>
          <a:ln w="0">
            <a:noFill/>
          </a:ln>
        </p:spPr>
        <p:txBody>
          <a:bodyPr/>
          <a:lstStyle/>
          <a:p>
            <a:endParaRPr lang="en-US"/>
          </a:p>
        </p:txBody>
      </p:sp>
      <p:sp>
        <p:nvSpPr>
          <p:cNvPr id="13" name="Rounded Rectangle 12">
            <a:extLst>
              <a:ext uri="{FF2B5EF4-FFF2-40B4-BE49-F238E27FC236}">
                <a16:creationId xmlns:a16="http://schemas.microsoft.com/office/drawing/2014/main" id="{0511FF71-7754-4ABC-9DF1-B28B8F7190DF}"/>
              </a:ext>
            </a:extLst>
          </p:cNvPr>
          <p:cNvSpPr>
            <a:spLocks noGrp="1"/>
          </p:cNvSpPr>
          <p:nvPr/>
        </p:nvSpPr>
        <p:spPr>
          <a:xfrm>
            <a:off x="8420100" y="1714500"/>
            <a:ext cx="76200" cy="2857500"/>
          </a:xfrm>
          <a:prstGeom prst="roundRect">
            <a:avLst>
              <a:gd name="adj" fmla="val 50000"/>
            </a:avLst>
          </a:prstGeom>
          <a:solidFill>
            <a:srgbClr val="F6C85F"/>
          </a:solidFill>
          <a:ln w="0">
            <a:noFill/>
          </a:ln>
        </p:spPr>
        <p:txBody>
          <a:bodyPr/>
          <a:lstStyle/>
          <a:p>
            <a:endParaRPr lang="en-US"/>
          </a:p>
        </p:txBody>
      </p:sp>
      <p:sp>
        <p:nvSpPr>
          <p:cNvPr id="14" name="Rectangle 13">
            <a:extLst>
              <a:ext uri="{FF2B5EF4-FFF2-40B4-BE49-F238E27FC236}">
                <a16:creationId xmlns:a16="http://schemas.microsoft.com/office/drawing/2014/main" id="{E4FBE6C3-2FC3-4990-9AB8-7FC0703916B7}"/>
              </a:ext>
            </a:extLst>
          </p:cNvPr>
          <p:cNvSpPr>
            <a:spLocks noGrp="1"/>
          </p:cNvSpPr>
          <p:nvPr/>
        </p:nvSpPr>
        <p:spPr>
          <a:xfrm>
            <a:off x="8667750" y="1714500"/>
            <a:ext cx="27432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NEXT STUDY</a:t>
            </a:r>
          </a:p>
        </p:txBody>
      </p:sp>
      <p:sp>
        <p:nvSpPr>
          <p:cNvPr id="15" name="Rectangle 14">
            <a:extLst>
              <a:ext uri="{FF2B5EF4-FFF2-40B4-BE49-F238E27FC236}">
                <a16:creationId xmlns:a16="http://schemas.microsoft.com/office/drawing/2014/main" id="{6A70E877-16A0-4D2B-A66E-3791123BE6A7}"/>
              </a:ext>
            </a:extLst>
          </p:cNvPr>
          <p:cNvSpPr>
            <a:spLocks noGrp="1"/>
          </p:cNvSpPr>
          <p:nvPr/>
        </p:nvSpPr>
        <p:spPr>
          <a:xfrm>
            <a:off x="8667750" y="2095500"/>
            <a:ext cx="2743200" cy="2495550"/>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Larger, diverse sample</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Longer duration + follow-up</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Control group</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Live auditions/performances</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Test individual components</a:t>
            </a:r>
          </a:p>
        </p:txBody>
      </p:sp>
      <p:sp>
        <p:nvSpPr>
          <p:cNvPr id="16" name="Rectangle 15">
            <a:extLst>
              <a:ext uri="{FF2B5EF4-FFF2-40B4-BE49-F238E27FC236}">
                <a16:creationId xmlns:a16="http://schemas.microsoft.com/office/drawing/2014/main" id="{E493AA29-1DD0-4BD4-A6F7-9365DF8D318D}"/>
              </a:ext>
            </a:extLst>
          </p:cNvPr>
          <p:cNvSpPr>
            <a:spLocks noGrp="1"/>
          </p:cNvSpPr>
          <p:nvPr/>
        </p:nvSpPr>
        <p:spPr>
          <a:xfrm>
            <a:off x="2333625" y="5238750"/>
            <a:ext cx="7524750" cy="400050"/>
          </a:xfrm>
          <a:prstGeom prst="rect">
            <a:avLst/>
          </a:prstGeom>
          <a:noFill/>
          <a:ln w="0">
            <a:noFill/>
          </a:ln>
        </p:spPr>
        <p:txBody>
          <a:bodyPr anchor="ctr">
            <a:normAutofit/>
          </a:bodyPr>
          <a:lstStyle/>
          <a:p>
            <a:pPr algn="ctr">
              <a:defRPr sz="1500" b="1">
                <a:solidFill>
                  <a:srgbClr val="76506B"/>
                </a:solidFill>
                <a:latin typeface="Bitstream Charter"/>
                <a:ea typeface="Bitstream Charter"/>
                <a:cs typeface="Bitstream Charter"/>
              </a:defRPr>
            </a:pPr>
            <a:r>
              <a:rPr lang="en-US" sz="1500" b="1" dirty="0">
                <a:solidFill>
                  <a:srgbClr val="76506B"/>
                </a:solidFill>
                <a:latin typeface="Bitstream Charter"/>
                <a:ea typeface="Bitstream Charter"/>
                <a:cs typeface="Bitstream Charter"/>
              </a:rPr>
              <a:t>User feedback: </a:t>
            </a:r>
            <a:r>
              <a:rPr sz="1500" b="1" dirty="0">
                <a:solidFill>
                  <a:srgbClr val="76506B"/>
                </a:solidFill>
                <a:latin typeface="Bitstream Charter"/>
                <a:ea typeface="Bitstream Charter"/>
                <a:cs typeface="Bitstream Charter"/>
              </a:rPr>
              <a:t>Revise navigation and space ACT sessions more evenly.</a:t>
            </a:r>
          </a:p>
        </p:txBody>
      </p:sp>
      <p:sp>
        <p:nvSpPr>
          <p:cNvPr id="17" name="Rectangle 16">
            <a:extLst>
              <a:ext uri="{FF2B5EF4-FFF2-40B4-BE49-F238E27FC236}">
                <a16:creationId xmlns:a16="http://schemas.microsoft.com/office/drawing/2014/main" id="{0C21EA7E-F428-40C9-BDA8-AD7F46088D8C}"/>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15  |  ARISA KUSUMI SULLIVAN</a:t>
            </a:r>
          </a:p>
        </p:txBody>
      </p:sp>
    </p:spTree>
    <p:extLst>
      <p:ext uri="{BB962C8B-B14F-4D97-AF65-F5344CB8AC3E}">
        <p14:creationId xmlns:p14="http://schemas.microsoft.com/office/powerpoint/2010/main" val="1952488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checkerboard(across)">
                                      <p:cBhvr>
                                        <p:cTn id="12" dur="500"/>
                                        <p:tgtEl>
                                          <p:spTgt spid="11">
                                            <p:txEl>
                                              <p:pRg st="0" end="0"/>
                                            </p:txEl>
                                          </p:spTgt>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animEffect transition="in" filter="checkerboard(across)">
                                      <p:cBhvr>
                                        <p:cTn id="15" dur="500"/>
                                        <p:tgtEl>
                                          <p:spTgt spid="11">
                                            <p:txEl>
                                              <p:pRg st="2" end="2"/>
                                            </p:txEl>
                                          </p:spTgt>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11">
                                            <p:txEl>
                                              <p:pRg st="4" end="4"/>
                                            </p:txEl>
                                          </p:spTgt>
                                        </p:tgtEl>
                                        <p:attrNameLst>
                                          <p:attrName>style.visibility</p:attrName>
                                        </p:attrNameLst>
                                      </p:cBhvr>
                                      <p:to>
                                        <p:strVal val="visible"/>
                                      </p:to>
                                    </p:set>
                                    <p:animEffect transition="in" filter="checkerboard(across)">
                                      <p:cBhvr>
                                        <p:cTn id="18" dur="500"/>
                                        <p:tgtEl>
                                          <p:spTgt spid="11">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checkerboard(across)">
                                      <p:cBhvr>
                                        <p:cTn id="2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1" grpId="0" build="allAtOnce"/>
      <p:bldP spid="1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244C5A"/>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10DD3ADD-D4F8-E54E-4ECF-063EB60F356F}"/>
              </a:ext>
            </a:extLst>
          </p:cNvPr>
          <p:cNvPicPr>
            <a:picLocks noChangeAspect="1"/>
          </p:cNvPicPr>
          <p:nvPr/>
        </p:nvPicPr>
        <p:blipFill>
          <a:blip r:embed="rId3"/>
          <a:srcRect t="27" b="27"/>
          <a:stretch>
            <a:fillRect/>
          </a:stretch>
        </p:blipFill>
        <p:spPr>
          <a:xfrm>
            <a:off x="0" y="0"/>
            <a:ext cx="12191999" cy="6858000"/>
          </a:xfrm>
          <a:prstGeom prst="roundRect">
            <a:avLst>
              <a:gd name="adj" fmla="val 2222"/>
            </a:avLst>
          </a:prstGeom>
        </p:spPr>
      </p:pic>
      <p:sp>
        <p:nvSpPr>
          <p:cNvPr id="2" name="Rectangle 1">
            <a:extLst>
              <a:ext uri="{FF2B5EF4-FFF2-40B4-BE49-F238E27FC236}">
                <a16:creationId xmlns:a16="http://schemas.microsoft.com/office/drawing/2014/main" id="{DDB4BAE0-5AEE-45D0-8BA8-ACF145084A5B}"/>
              </a:ext>
            </a:extLst>
          </p:cNvPr>
          <p:cNvSpPr>
            <a:spLocks noGrp="1"/>
          </p:cNvSpPr>
          <p:nvPr/>
        </p:nvSpPr>
        <p:spPr>
          <a:xfrm>
            <a:off x="0" y="0"/>
            <a:ext cx="7000875" cy="6858000"/>
          </a:xfrm>
          <a:prstGeom prst="rect">
            <a:avLst/>
          </a:prstGeom>
          <a:solidFill>
            <a:srgbClr val="153C47">
              <a:alpha val="90980"/>
            </a:srgbClr>
          </a:solidFill>
          <a:ln w="0">
            <a:noFill/>
          </a:ln>
        </p:spPr>
        <p:txBody>
          <a:bodyPr/>
          <a:lstStyle/>
          <a:p>
            <a:endParaRPr lang="en-US"/>
          </a:p>
        </p:txBody>
      </p:sp>
      <p:sp>
        <p:nvSpPr>
          <p:cNvPr id="3" name="Rectangle 2">
            <a:extLst>
              <a:ext uri="{FF2B5EF4-FFF2-40B4-BE49-F238E27FC236}">
                <a16:creationId xmlns:a16="http://schemas.microsoft.com/office/drawing/2014/main" id="{C8A867AF-F36E-41B4-A61E-68E1953770B1}"/>
              </a:ext>
            </a:extLst>
          </p:cNvPr>
          <p:cNvSpPr>
            <a:spLocks noGrp="1"/>
          </p:cNvSpPr>
          <p:nvPr/>
        </p:nvSpPr>
        <p:spPr>
          <a:xfrm>
            <a:off x="666750" y="523875"/>
            <a:ext cx="5238750" cy="571500"/>
          </a:xfrm>
          <a:prstGeom prst="rect">
            <a:avLst/>
          </a:prstGeom>
          <a:noFill/>
          <a:ln w="0">
            <a:noFill/>
          </a:ln>
        </p:spPr>
        <p:txBody>
          <a:bodyPr anchor="ctr">
            <a:normAutofit/>
          </a:bodyPr>
          <a:lstStyle/>
          <a:p>
            <a:pPr algn="l">
              <a:defRPr sz="2850" b="1">
                <a:solidFill>
                  <a:srgbClr val="FFFFFF"/>
                </a:solidFill>
                <a:latin typeface="Bitstream Charter"/>
                <a:ea typeface="Bitstream Charter"/>
                <a:cs typeface="Bitstream Charter"/>
              </a:defRPr>
            </a:pPr>
            <a:r>
              <a:rPr sz="2850" b="1">
                <a:solidFill>
                  <a:srgbClr val="FFFFFF"/>
                </a:solidFill>
                <a:latin typeface="Bitstream Charter"/>
                <a:ea typeface="Bitstream Charter"/>
                <a:cs typeface="Bitstream Charter"/>
              </a:rPr>
              <a:t>Researcher learning</a:t>
            </a:r>
          </a:p>
        </p:txBody>
      </p:sp>
      <p:sp>
        <p:nvSpPr>
          <p:cNvPr id="4" name="Rounded Rectangle 3">
            <a:extLst>
              <a:ext uri="{FF2B5EF4-FFF2-40B4-BE49-F238E27FC236}">
                <a16:creationId xmlns:a16="http://schemas.microsoft.com/office/drawing/2014/main" id="{B7C9F0A5-AC32-4B3C-9F67-403D94C3BC3E}"/>
              </a:ext>
            </a:extLst>
          </p:cNvPr>
          <p:cNvSpPr>
            <a:spLocks noGrp="1"/>
          </p:cNvSpPr>
          <p:nvPr/>
        </p:nvSpPr>
        <p:spPr>
          <a:xfrm>
            <a:off x="666750" y="1219200"/>
            <a:ext cx="857250" cy="66675"/>
          </a:xfrm>
          <a:prstGeom prst="roundRect">
            <a:avLst>
              <a:gd name="adj" fmla="val 50000"/>
            </a:avLst>
          </a:prstGeom>
          <a:solidFill>
            <a:srgbClr val="F6C85F"/>
          </a:solidFill>
          <a:ln w="0">
            <a:noFill/>
          </a:ln>
        </p:spPr>
        <p:txBody>
          <a:bodyPr/>
          <a:lstStyle/>
          <a:p>
            <a:endParaRPr lang="en-US"/>
          </a:p>
        </p:txBody>
      </p:sp>
      <p:sp>
        <p:nvSpPr>
          <p:cNvPr id="5" name="Rounded Rectangle 4">
            <a:extLst>
              <a:ext uri="{FF2B5EF4-FFF2-40B4-BE49-F238E27FC236}">
                <a16:creationId xmlns:a16="http://schemas.microsoft.com/office/drawing/2014/main" id="{89DAD176-0A84-49B7-A1DA-500D5124DFBE}"/>
              </a:ext>
            </a:extLst>
          </p:cNvPr>
          <p:cNvSpPr>
            <a:spLocks noGrp="1"/>
          </p:cNvSpPr>
          <p:nvPr/>
        </p:nvSpPr>
        <p:spPr>
          <a:xfrm>
            <a:off x="666750" y="1619250"/>
            <a:ext cx="5524500" cy="742950"/>
          </a:xfrm>
          <a:prstGeom prst="roundRect">
            <a:avLst>
              <a:gd name="adj" fmla="val 20513"/>
            </a:avLst>
          </a:prstGeom>
          <a:solidFill>
            <a:srgbClr val="FFFFFF">
              <a:alpha val="9412"/>
            </a:srgbClr>
          </a:solidFill>
          <a:ln w="0">
            <a:noFill/>
          </a:ln>
        </p:spPr>
        <p:txBody>
          <a:bodyPr/>
          <a:lstStyle/>
          <a:p>
            <a:endParaRPr lang="en-US"/>
          </a:p>
        </p:txBody>
      </p:sp>
      <p:sp>
        <p:nvSpPr>
          <p:cNvPr id="6" name="Rectangle 5">
            <a:extLst>
              <a:ext uri="{FF2B5EF4-FFF2-40B4-BE49-F238E27FC236}">
                <a16:creationId xmlns:a16="http://schemas.microsoft.com/office/drawing/2014/main" id="{22BDF1BB-1F14-4F20-9FF9-599B9DE79BC8}"/>
              </a:ext>
            </a:extLst>
          </p:cNvPr>
          <p:cNvSpPr>
            <a:spLocks noGrp="1"/>
          </p:cNvSpPr>
          <p:nvPr/>
        </p:nvSpPr>
        <p:spPr>
          <a:xfrm>
            <a:off x="904875" y="1771650"/>
            <a:ext cx="1381125" cy="238125"/>
          </a:xfrm>
          <a:prstGeom prst="rect">
            <a:avLst/>
          </a:prstGeom>
          <a:noFill/>
          <a:ln w="0">
            <a:noFill/>
          </a:ln>
        </p:spPr>
        <p:txBody>
          <a:bodyPr anchor="ctr">
            <a:normAutofit fontScale="85556" lnSpcReduction="10000"/>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KNOW THAT</a:t>
            </a:r>
          </a:p>
        </p:txBody>
      </p:sp>
      <p:sp>
        <p:nvSpPr>
          <p:cNvPr id="7" name="Rectangle 6">
            <a:extLst>
              <a:ext uri="{FF2B5EF4-FFF2-40B4-BE49-F238E27FC236}">
                <a16:creationId xmlns:a16="http://schemas.microsoft.com/office/drawing/2014/main" id="{C451E977-C68E-4B60-AEB7-A9ED44EDF6F7}"/>
              </a:ext>
            </a:extLst>
          </p:cNvPr>
          <p:cNvSpPr>
            <a:spLocks noGrp="1"/>
          </p:cNvSpPr>
          <p:nvPr/>
        </p:nvSpPr>
        <p:spPr>
          <a:xfrm>
            <a:off x="2381250" y="1743075"/>
            <a:ext cx="3476625" cy="457200"/>
          </a:xfrm>
          <a:prstGeom prst="rect">
            <a:avLst/>
          </a:prstGeom>
          <a:noFill/>
          <a:ln w="0">
            <a:noFill/>
          </a:ln>
        </p:spPr>
        <p:txBody>
          <a:bodyPr anchor="ctr">
            <a:normAutofit fontScale="93842"/>
          </a:bodyPr>
          <a:lstStyle/>
          <a:p>
            <a:pPr algn="l">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Literature and theory informed the pathway</a:t>
            </a:r>
          </a:p>
        </p:txBody>
      </p:sp>
      <p:sp>
        <p:nvSpPr>
          <p:cNvPr id="8" name="Rounded Rectangle 7">
            <a:extLst>
              <a:ext uri="{FF2B5EF4-FFF2-40B4-BE49-F238E27FC236}">
                <a16:creationId xmlns:a16="http://schemas.microsoft.com/office/drawing/2014/main" id="{9F084970-B79F-442E-820A-F8CBA1F46AFC}"/>
              </a:ext>
            </a:extLst>
          </p:cNvPr>
          <p:cNvSpPr>
            <a:spLocks noGrp="1"/>
          </p:cNvSpPr>
          <p:nvPr/>
        </p:nvSpPr>
        <p:spPr>
          <a:xfrm>
            <a:off x="666750" y="2619375"/>
            <a:ext cx="5524500" cy="742950"/>
          </a:xfrm>
          <a:prstGeom prst="roundRect">
            <a:avLst>
              <a:gd name="adj" fmla="val 20513"/>
            </a:avLst>
          </a:prstGeom>
          <a:solidFill>
            <a:srgbClr val="FFFFFF">
              <a:alpha val="9412"/>
            </a:srgbClr>
          </a:solidFill>
          <a:ln w="0">
            <a:noFill/>
          </a:ln>
        </p:spPr>
        <p:txBody>
          <a:bodyPr/>
          <a:lstStyle/>
          <a:p>
            <a:endParaRPr lang="en-US"/>
          </a:p>
        </p:txBody>
      </p:sp>
      <p:sp>
        <p:nvSpPr>
          <p:cNvPr id="9" name="Rectangle 8">
            <a:extLst>
              <a:ext uri="{FF2B5EF4-FFF2-40B4-BE49-F238E27FC236}">
                <a16:creationId xmlns:a16="http://schemas.microsoft.com/office/drawing/2014/main" id="{0F430A01-07E0-424A-9771-9F6FEC40359F}"/>
              </a:ext>
            </a:extLst>
          </p:cNvPr>
          <p:cNvSpPr>
            <a:spLocks noGrp="1"/>
          </p:cNvSpPr>
          <p:nvPr/>
        </p:nvSpPr>
        <p:spPr>
          <a:xfrm>
            <a:off x="904875" y="2771775"/>
            <a:ext cx="1381125" cy="238125"/>
          </a:xfrm>
          <a:prstGeom prst="rect">
            <a:avLst/>
          </a:prstGeom>
          <a:noFill/>
          <a:ln w="0">
            <a:noFill/>
          </a:ln>
        </p:spPr>
        <p:txBody>
          <a:bodyPr anchor="ctr">
            <a:normAutofit fontScale="85556" lnSpcReduction="10000"/>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KNOW HOW</a:t>
            </a:r>
          </a:p>
        </p:txBody>
      </p:sp>
      <p:sp>
        <p:nvSpPr>
          <p:cNvPr id="10" name="Rectangle 9">
            <a:extLst>
              <a:ext uri="{FF2B5EF4-FFF2-40B4-BE49-F238E27FC236}">
                <a16:creationId xmlns:a16="http://schemas.microsoft.com/office/drawing/2014/main" id="{481A0C57-7437-4105-B4D4-3D87890E4F69}"/>
              </a:ext>
            </a:extLst>
          </p:cNvPr>
          <p:cNvSpPr>
            <a:spLocks noGrp="1"/>
          </p:cNvSpPr>
          <p:nvPr/>
        </p:nvSpPr>
        <p:spPr>
          <a:xfrm>
            <a:off x="2381250" y="2743200"/>
            <a:ext cx="3476625" cy="457200"/>
          </a:xfrm>
          <a:prstGeom prst="rect">
            <a:avLst/>
          </a:prstGeom>
          <a:noFill/>
          <a:ln w="0">
            <a:noFill/>
          </a:ln>
        </p:spPr>
        <p:txBody>
          <a:bodyPr anchor="ctr">
            <a:normAutofit fontScale="96389" lnSpcReduction="10000"/>
          </a:bodyPr>
          <a:lstStyle/>
          <a:p>
            <a:pPr algn="l">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Singer, teacher and coach knowledge shaped its design</a:t>
            </a:r>
          </a:p>
        </p:txBody>
      </p:sp>
      <p:sp>
        <p:nvSpPr>
          <p:cNvPr id="11" name="Rounded Rectangle 10">
            <a:extLst>
              <a:ext uri="{FF2B5EF4-FFF2-40B4-BE49-F238E27FC236}">
                <a16:creationId xmlns:a16="http://schemas.microsoft.com/office/drawing/2014/main" id="{96FB9B6B-FE85-4F34-984E-D0E6F796994A}"/>
              </a:ext>
            </a:extLst>
          </p:cNvPr>
          <p:cNvSpPr>
            <a:spLocks noGrp="1"/>
          </p:cNvSpPr>
          <p:nvPr/>
        </p:nvSpPr>
        <p:spPr>
          <a:xfrm>
            <a:off x="666750" y="3619500"/>
            <a:ext cx="5524500" cy="742950"/>
          </a:xfrm>
          <a:prstGeom prst="roundRect">
            <a:avLst>
              <a:gd name="adj" fmla="val 20513"/>
            </a:avLst>
          </a:prstGeom>
          <a:solidFill>
            <a:srgbClr val="FFFFFF">
              <a:alpha val="9412"/>
            </a:srgbClr>
          </a:solidFill>
          <a:ln w="0">
            <a:noFill/>
          </a:ln>
        </p:spPr>
        <p:txBody>
          <a:bodyPr/>
          <a:lstStyle/>
          <a:p>
            <a:endParaRPr lang="en-US"/>
          </a:p>
        </p:txBody>
      </p:sp>
      <p:sp>
        <p:nvSpPr>
          <p:cNvPr id="12" name="Rectangle 11">
            <a:extLst>
              <a:ext uri="{FF2B5EF4-FFF2-40B4-BE49-F238E27FC236}">
                <a16:creationId xmlns:a16="http://schemas.microsoft.com/office/drawing/2014/main" id="{0737051D-E3DE-4FDD-A006-496E47DC0C34}"/>
              </a:ext>
            </a:extLst>
          </p:cNvPr>
          <p:cNvSpPr>
            <a:spLocks noGrp="1"/>
          </p:cNvSpPr>
          <p:nvPr/>
        </p:nvSpPr>
        <p:spPr>
          <a:xfrm>
            <a:off x="904875" y="3771900"/>
            <a:ext cx="1381125" cy="238125"/>
          </a:xfrm>
          <a:prstGeom prst="rect">
            <a:avLst/>
          </a:prstGeom>
          <a:noFill/>
          <a:ln w="0">
            <a:noFill/>
          </a:ln>
        </p:spPr>
        <p:txBody>
          <a:bodyPr anchor="ctr">
            <a:normAutofit fontScale="85556" lnSpcReduction="10000"/>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KNOW WHAT</a:t>
            </a:r>
          </a:p>
        </p:txBody>
      </p:sp>
      <p:sp>
        <p:nvSpPr>
          <p:cNvPr id="13" name="Rectangle 12">
            <a:extLst>
              <a:ext uri="{FF2B5EF4-FFF2-40B4-BE49-F238E27FC236}">
                <a16:creationId xmlns:a16="http://schemas.microsoft.com/office/drawing/2014/main" id="{A009DCAE-04B1-4475-B728-355502E24906}"/>
              </a:ext>
            </a:extLst>
          </p:cNvPr>
          <p:cNvSpPr>
            <a:spLocks noGrp="1"/>
          </p:cNvSpPr>
          <p:nvPr/>
        </p:nvSpPr>
        <p:spPr>
          <a:xfrm>
            <a:off x="2381250" y="3743325"/>
            <a:ext cx="3476625" cy="457200"/>
          </a:xfrm>
          <a:prstGeom prst="rect">
            <a:avLst/>
          </a:prstGeom>
          <a:noFill/>
          <a:ln w="0">
            <a:noFill/>
          </a:ln>
        </p:spPr>
        <p:txBody>
          <a:bodyPr anchor="ctr">
            <a:normAutofit fontScale="96389" lnSpcReduction="10000"/>
          </a:bodyPr>
          <a:lstStyle/>
          <a:p>
            <a:pPr algn="l">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Reflection exposed what worked and what comes next</a:t>
            </a:r>
          </a:p>
        </p:txBody>
      </p:sp>
      <p:sp>
        <p:nvSpPr>
          <p:cNvPr id="14" name="Rectangle 13">
            <a:extLst>
              <a:ext uri="{FF2B5EF4-FFF2-40B4-BE49-F238E27FC236}">
                <a16:creationId xmlns:a16="http://schemas.microsoft.com/office/drawing/2014/main" id="{85FBE935-4007-4B03-8982-D142B4806841}"/>
              </a:ext>
            </a:extLst>
          </p:cNvPr>
          <p:cNvSpPr>
            <a:spLocks noGrp="1"/>
          </p:cNvSpPr>
          <p:nvPr/>
        </p:nvSpPr>
        <p:spPr>
          <a:xfrm>
            <a:off x="666750" y="4810125"/>
            <a:ext cx="5524500" cy="762000"/>
          </a:xfrm>
          <a:prstGeom prst="rect">
            <a:avLst/>
          </a:prstGeom>
          <a:noFill/>
          <a:ln w="0">
            <a:noFill/>
          </a:ln>
        </p:spPr>
        <p:txBody>
          <a:bodyPr anchor="ctr">
            <a:normAutofit/>
          </a:bodyPr>
          <a:lstStyle/>
          <a:p>
            <a:pPr algn="l">
              <a:defRPr sz="1875" b="1">
                <a:solidFill>
                  <a:srgbClr val="FFFFFF"/>
                </a:solidFill>
                <a:latin typeface="Bitstream Charter"/>
                <a:ea typeface="Bitstream Charter"/>
                <a:cs typeface="Bitstream Charter"/>
              </a:defRPr>
            </a:pPr>
            <a:r>
              <a:rPr sz="1875" b="1">
                <a:solidFill>
                  <a:srgbClr val="FFFFFF"/>
                </a:solidFill>
                <a:latin typeface="Bitstream Charter"/>
                <a:ea typeface="Bitstream Charter"/>
                <a:cs typeface="Bitstream Charter"/>
              </a:rPr>
              <a:t>Anxiety did not need to disappear for meaningful performance to become possible.</a:t>
            </a:r>
          </a:p>
        </p:txBody>
      </p:sp>
      <p:sp>
        <p:nvSpPr>
          <p:cNvPr id="15" name="Rectangle 14">
            <a:extLst>
              <a:ext uri="{FF2B5EF4-FFF2-40B4-BE49-F238E27FC236}">
                <a16:creationId xmlns:a16="http://schemas.microsoft.com/office/drawing/2014/main" id="{9CD475EC-59E9-4C26-B3E3-525A459D4F86}"/>
              </a:ext>
            </a:extLst>
          </p:cNvPr>
          <p:cNvSpPr>
            <a:spLocks noGrp="1"/>
          </p:cNvSpPr>
          <p:nvPr/>
        </p:nvSpPr>
        <p:spPr>
          <a:xfrm>
            <a:off x="666750" y="5905500"/>
            <a:ext cx="2095500" cy="381000"/>
          </a:xfrm>
          <a:prstGeom prst="rect">
            <a:avLst/>
          </a:prstGeom>
          <a:noFill/>
          <a:ln w="0">
            <a:noFill/>
          </a:ln>
        </p:spPr>
        <p:txBody>
          <a:bodyPr anchor="ctr">
            <a:normAutofit fontScale="91944" lnSpcReduction="10000"/>
          </a:bodyPr>
          <a:lstStyle/>
          <a:p>
            <a:pPr algn="l">
              <a:defRPr sz="2250" b="1">
                <a:solidFill>
                  <a:srgbClr val="F6C85F"/>
                </a:solidFill>
                <a:latin typeface="Bitstream Charter"/>
                <a:ea typeface="Bitstream Charter"/>
                <a:cs typeface="Bitstream Charter"/>
              </a:defRPr>
            </a:pPr>
            <a:r>
              <a:rPr sz="2250" b="1" dirty="0">
                <a:solidFill>
                  <a:srgbClr val="F6C85F"/>
                </a:solidFill>
                <a:latin typeface="Bitstream Charter"/>
                <a:ea typeface="Bitstream Charter"/>
                <a:cs typeface="Bitstream Charter"/>
              </a:rPr>
              <a:t>Thank y</a:t>
            </a:r>
            <a:r>
              <a:rPr lang="en-US" sz="2250" b="1" dirty="0">
                <a:solidFill>
                  <a:srgbClr val="F6C85F"/>
                </a:solidFill>
                <a:latin typeface="Bitstream Charter"/>
                <a:ea typeface="Bitstream Charter"/>
                <a:cs typeface="Bitstream Charter"/>
              </a:rPr>
              <a:t>o</a:t>
            </a:r>
            <a:r>
              <a:rPr sz="2250" b="1" dirty="0">
                <a:solidFill>
                  <a:srgbClr val="F6C85F"/>
                </a:solidFill>
                <a:latin typeface="Bitstream Charter"/>
                <a:ea typeface="Bitstream Charter"/>
                <a:cs typeface="Bitstream Charter"/>
              </a:rPr>
              <a:t>u</a:t>
            </a:r>
          </a:p>
        </p:txBody>
      </p:sp>
      <p:sp>
        <p:nvSpPr>
          <p:cNvPr id="16" name="Rectangle 15">
            <a:extLst>
              <a:ext uri="{FF2B5EF4-FFF2-40B4-BE49-F238E27FC236}">
                <a16:creationId xmlns:a16="http://schemas.microsoft.com/office/drawing/2014/main" id="{8EF8510F-E2DF-49A9-9536-8337876ADB0E}"/>
              </a:ext>
            </a:extLst>
          </p:cNvPr>
          <p:cNvSpPr>
            <a:spLocks noGrp="1"/>
          </p:cNvSpPr>
          <p:nvPr/>
        </p:nvSpPr>
        <p:spPr>
          <a:xfrm>
            <a:off x="4476750" y="5905500"/>
            <a:ext cx="1714500" cy="381000"/>
          </a:xfrm>
          <a:prstGeom prst="rect">
            <a:avLst/>
          </a:prstGeom>
          <a:noFill/>
          <a:ln w="0">
            <a:noFill/>
          </a:ln>
        </p:spPr>
        <p:txBody>
          <a:bodyPr anchor="ctr">
            <a:normAutofit fontScale="91944" lnSpcReduction="10000"/>
          </a:bodyPr>
          <a:lstStyle/>
          <a:p>
            <a:pPr algn="r">
              <a:defRPr sz="2250" b="1">
                <a:solidFill>
                  <a:srgbClr val="FFFFFF"/>
                </a:solidFill>
                <a:latin typeface="Bitstream Charter"/>
                <a:ea typeface="Bitstream Charter"/>
                <a:cs typeface="Bitstream Charter"/>
              </a:defRPr>
            </a:pPr>
            <a:r>
              <a:rPr sz="2250" b="1" dirty="0">
                <a:solidFill>
                  <a:srgbClr val="FFFFFF"/>
                </a:solidFill>
                <a:latin typeface="Bitstream Charter"/>
                <a:ea typeface="Bitstream Charter"/>
                <a:cs typeface="Bitstream Charter"/>
              </a:rPr>
              <a:t>Questions</a:t>
            </a:r>
          </a:p>
        </p:txBody>
      </p:sp>
      <p:sp>
        <p:nvSpPr>
          <p:cNvPr id="17" name="TextBox 16">
            <a:extLst>
              <a:ext uri="{FF2B5EF4-FFF2-40B4-BE49-F238E27FC236}">
                <a16:creationId xmlns:a16="http://schemas.microsoft.com/office/drawing/2014/main" id="{D7FD989F-9C96-A973-962E-67CB3E4E0D02}"/>
              </a:ext>
            </a:extLst>
          </p:cNvPr>
          <p:cNvSpPr txBox="1"/>
          <p:nvPr/>
        </p:nvSpPr>
        <p:spPr>
          <a:xfrm>
            <a:off x="666750" y="1352550"/>
            <a:ext cx="3716896" cy="246221"/>
          </a:xfrm>
          <a:prstGeom prst="rect">
            <a:avLst/>
          </a:prstGeom>
          <a:noFill/>
        </p:spPr>
        <p:txBody>
          <a:bodyPr wrap="square" rtlCol="0">
            <a:spAutoFit/>
          </a:bodyPr>
          <a:lstStyle/>
          <a:p>
            <a:r>
              <a:rPr lang="en-US" sz="1000" i="1" dirty="0">
                <a:solidFill>
                  <a:schemeClr val="bg1"/>
                </a:solidFill>
              </a:rPr>
              <a:t>Practice as Research </a:t>
            </a:r>
            <a:r>
              <a:rPr lang="en-US" sz="1000" dirty="0">
                <a:solidFill>
                  <a:schemeClr val="bg1"/>
                </a:solidFill>
              </a:rPr>
              <a:t>-  Dynamic Model (Nelson, 2013) </a:t>
            </a:r>
          </a:p>
        </p:txBody>
      </p:sp>
    </p:spTree>
    <p:extLst>
      <p:ext uri="{BB962C8B-B14F-4D97-AF65-F5344CB8AC3E}">
        <p14:creationId xmlns:p14="http://schemas.microsoft.com/office/powerpoint/2010/main" val="1608468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4ADDB1-6D7D-DC7F-EDB5-CB4AA17A8B35}"/>
              </a:ext>
            </a:extLst>
          </p:cNvPr>
          <p:cNvSpPr txBox="1"/>
          <p:nvPr/>
        </p:nvSpPr>
        <p:spPr>
          <a:xfrm>
            <a:off x="520700" y="221734"/>
            <a:ext cx="10502900" cy="276999"/>
          </a:xfrm>
          <a:prstGeom prst="rect">
            <a:avLst/>
          </a:prstGeom>
          <a:noFill/>
        </p:spPr>
        <p:txBody>
          <a:bodyPr wrap="square" rtlCol="0">
            <a:spAutoFit/>
          </a:bodyPr>
          <a:lstStyle/>
          <a:p>
            <a:r>
              <a:rPr lang="en-US" sz="1200" b="1" dirty="0"/>
              <a:t>References</a:t>
            </a:r>
          </a:p>
        </p:txBody>
      </p:sp>
      <p:sp>
        <p:nvSpPr>
          <p:cNvPr id="3" name="TextBox 2">
            <a:extLst>
              <a:ext uri="{FF2B5EF4-FFF2-40B4-BE49-F238E27FC236}">
                <a16:creationId xmlns:a16="http://schemas.microsoft.com/office/drawing/2014/main" id="{1024DB63-7A30-E721-60C9-633085FFDC27}"/>
              </a:ext>
            </a:extLst>
          </p:cNvPr>
          <p:cNvSpPr txBox="1"/>
          <p:nvPr/>
        </p:nvSpPr>
        <p:spPr>
          <a:xfrm>
            <a:off x="520700" y="498733"/>
            <a:ext cx="11036300" cy="5909310"/>
          </a:xfrm>
          <a:prstGeom prst="rect">
            <a:avLst/>
          </a:prstGeom>
          <a:noFill/>
        </p:spPr>
        <p:txBody>
          <a:bodyPr wrap="square" rtlCol="0">
            <a:spAutoFit/>
          </a:bodyPr>
          <a:lstStyle/>
          <a:p>
            <a:r>
              <a:rPr lang="en-US" sz="800" dirty="0"/>
              <a:t>Barros, S., Marinho, H., Borges, N. and Pereira, A. (2022). ‘Characteristics of music performance anxiety among undergraduate music students: A systematic review’, </a:t>
            </a:r>
            <a:r>
              <a:rPr lang="en-US" sz="800" i="1" dirty="0"/>
              <a:t>Psychology of Music</a:t>
            </a:r>
            <a:r>
              <a:rPr lang="en-US" sz="800" dirty="0"/>
              <a:t>, 50(6), pp. 2021–2043. Available at: </a:t>
            </a:r>
            <a:r>
              <a:rPr lang="en-US" sz="800" u="sng" dirty="0">
                <a:hlinkClick r:id="rId3"/>
              </a:rPr>
              <a:t>https://doi.org/10.1177/03057356211066967</a:t>
            </a:r>
            <a:r>
              <a:rPr lang="en-US" sz="800" dirty="0"/>
              <a:t>.</a:t>
            </a:r>
          </a:p>
          <a:p>
            <a:endParaRPr lang="en-US" sz="800" dirty="0"/>
          </a:p>
          <a:p>
            <a:r>
              <a:rPr lang="en-US" sz="800" dirty="0"/>
              <a:t>Ambrose, J. and Ogilvie, J. (2010) ‘Multiple modes in corporate learning: propelling business IQ with formal, informal and social learning’, </a:t>
            </a:r>
            <a:r>
              <a:rPr lang="en-US" sz="800" i="1" dirty="0"/>
              <a:t>Journal of Asynchronous Learning Networks</a:t>
            </a:r>
            <a:r>
              <a:rPr lang="en-US" sz="800" dirty="0"/>
              <a:t>, 14(2), pp. 9–18. Available at: </a:t>
            </a:r>
            <a:r>
              <a:rPr lang="en-US" sz="800" u="sng" dirty="0">
                <a:hlinkClick r:id="rId4"/>
              </a:rPr>
              <a:t>https://files.eric.ed.gov/fulltext/EJ909869.pdf</a:t>
            </a:r>
            <a:r>
              <a:rPr lang="en-US" sz="800" dirty="0"/>
              <a:t> (Accessed: 4 September 2026).</a:t>
            </a:r>
          </a:p>
          <a:p>
            <a:endParaRPr lang="en-US" sz="800" dirty="0"/>
          </a:p>
          <a:p>
            <a:r>
              <a:rPr lang="en-US" sz="800" dirty="0"/>
              <a:t>Braun, V. and Clarke, V. (2006). ‘Using thematic analysis in psychology’, </a:t>
            </a:r>
            <a:r>
              <a:rPr lang="en-US" sz="800" i="1" dirty="0"/>
              <a:t>Qualitative Research in Psychology</a:t>
            </a:r>
            <a:r>
              <a:rPr lang="en-US" sz="800" dirty="0"/>
              <a:t>, 3(2), pp. 77–101.</a:t>
            </a:r>
          </a:p>
          <a:p>
            <a:endParaRPr lang="en-US" sz="800" dirty="0"/>
          </a:p>
          <a:p>
            <a:r>
              <a:rPr lang="en-US" sz="800" dirty="0"/>
              <a:t>Butzer, B., Ahmed, K. and Khalsa, S.B.S. (2016). ‘Yoga enhances positive psychological states in young adult musicians’, </a:t>
            </a:r>
            <a:r>
              <a:rPr lang="en-US" sz="800" i="1" dirty="0"/>
              <a:t>Applied Psychophysiology and Biofeedback</a:t>
            </a:r>
            <a:r>
              <a:rPr lang="en-US" sz="800" dirty="0"/>
              <a:t>, 41(2), pp. 191–202. Available at: </a:t>
            </a:r>
            <a:r>
              <a:rPr lang="en-US" sz="800" u="sng" dirty="0">
                <a:hlinkClick r:id="rId5"/>
              </a:rPr>
              <a:t>https://doi.org/10.1007/s10484-015-9321-x</a:t>
            </a:r>
            <a:r>
              <a:rPr lang="en-US" sz="800" dirty="0"/>
              <a:t>.</a:t>
            </a:r>
          </a:p>
          <a:p>
            <a:r>
              <a:rPr lang="en-US" sz="800" dirty="0"/>
              <a:t> </a:t>
            </a:r>
          </a:p>
          <a:p>
            <a:r>
              <a:rPr lang="en-US" sz="800" dirty="0"/>
              <a:t>Creswell, J.W. and Plano Clark, V.L. (2018). </a:t>
            </a:r>
            <a:r>
              <a:rPr lang="en-US" sz="800" i="1" dirty="0"/>
              <a:t>Designing and Conducting Mixed Methods Research</a:t>
            </a:r>
            <a:r>
              <a:rPr lang="en-US" sz="800" dirty="0"/>
              <a:t>. 3rd </a:t>
            </a:r>
            <a:r>
              <a:rPr lang="en-US" sz="800" dirty="0" err="1"/>
              <a:t>edn</a:t>
            </a:r>
            <a:r>
              <a:rPr lang="en-US" sz="800" dirty="0"/>
              <a:t>. Thousand Oaks, CA: Sage.</a:t>
            </a:r>
          </a:p>
          <a:p>
            <a:endParaRPr lang="en-US" sz="800" dirty="0"/>
          </a:p>
          <a:p>
            <a:r>
              <a:rPr lang="en-US" sz="800" dirty="0"/>
              <a:t>Fernholz, I., Mumm, J.L.M., </a:t>
            </a:r>
            <a:r>
              <a:rPr lang="en-US" sz="800" dirty="0" err="1"/>
              <a:t>Plag</a:t>
            </a:r>
            <a:r>
              <a:rPr lang="en-US" sz="800" dirty="0"/>
              <a:t>, J., </a:t>
            </a:r>
            <a:r>
              <a:rPr lang="en-US" sz="800" dirty="0" err="1"/>
              <a:t>Noeres</a:t>
            </a:r>
            <a:r>
              <a:rPr lang="en-US" sz="800" dirty="0"/>
              <a:t>, K., Rotter, G., Willich, S.N., </a:t>
            </a:r>
            <a:r>
              <a:rPr lang="en-US" sz="800" dirty="0" err="1"/>
              <a:t>Ströhle</a:t>
            </a:r>
            <a:r>
              <a:rPr lang="en-US" sz="800" dirty="0"/>
              <a:t>, A., </a:t>
            </a:r>
            <a:r>
              <a:rPr lang="en-US" sz="800" dirty="0" err="1"/>
              <a:t>Berghöfer</a:t>
            </a:r>
            <a:r>
              <a:rPr lang="en-US" sz="800" dirty="0"/>
              <a:t>, A. and Schmidt, A. (2019). ‘Performance anxiety in professional musicians: A systematic review on prevalence, risk factors and clinical treatment effects’, </a:t>
            </a:r>
            <a:r>
              <a:rPr lang="en-US" sz="800" i="1" dirty="0"/>
              <a:t>Psychological Medicine</a:t>
            </a:r>
            <a:r>
              <a:rPr lang="en-US" sz="800" dirty="0"/>
              <a:t>, 49(14), pp. 2287–2306. Available at: </a:t>
            </a:r>
            <a:r>
              <a:rPr lang="en-US" sz="800" u="sng" dirty="0">
                <a:hlinkClick r:id="rId6"/>
              </a:rPr>
              <a:t>https://doi.org/10.1017/S0033291719001910</a:t>
            </a:r>
            <a:r>
              <a:rPr lang="en-US" sz="800" dirty="0"/>
              <a:t>.</a:t>
            </a:r>
          </a:p>
          <a:p>
            <a:endParaRPr lang="en-US" sz="800" dirty="0"/>
          </a:p>
          <a:p>
            <a:r>
              <a:rPr lang="en-US" sz="800" dirty="0"/>
              <a:t>Gómez-López, B. and Sánchez-Cabrero, R. (2023). ‘Current trends in music performance anxiety intervention’, </a:t>
            </a:r>
            <a:r>
              <a:rPr lang="en-US" sz="800" i="1" dirty="0" err="1"/>
              <a:t>Behavioural</a:t>
            </a:r>
            <a:r>
              <a:rPr lang="en-US" sz="800" i="1" dirty="0"/>
              <a:t> Sciences</a:t>
            </a:r>
            <a:r>
              <a:rPr lang="en-US" sz="800" dirty="0"/>
              <a:t>, 13(9), p. 720. Available at: </a:t>
            </a:r>
            <a:r>
              <a:rPr lang="en-US" sz="800" u="sng" dirty="0">
                <a:hlinkClick r:id="rId7"/>
              </a:rPr>
              <a:t>https://doi.org/10.3390/bs13090720</a:t>
            </a:r>
            <a:r>
              <a:rPr lang="en-US" sz="800" dirty="0"/>
              <a:t>.</a:t>
            </a:r>
          </a:p>
          <a:p>
            <a:endParaRPr lang="en-US" sz="800" dirty="0"/>
          </a:p>
          <a:p>
            <a:r>
              <a:rPr lang="en-US" sz="800" dirty="0"/>
              <a:t>Juncos, D.G., Heinrichs, G.A., Towle, P., Duffy, K., Grand, S.M., Morgan, M.C., Smith, J.D. and </a:t>
            </a:r>
            <a:r>
              <a:rPr lang="en-US" sz="800" dirty="0" err="1"/>
              <a:t>Kalkus</a:t>
            </a:r>
            <a:r>
              <a:rPr lang="en-US" sz="800" dirty="0"/>
              <a:t>, E. (2017). ‘Acceptance and Commitment Therapy for the treatment of music performance anxiety: A pilot study with student vocalists’, </a:t>
            </a:r>
            <a:r>
              <a:rPr lang="en-US" sz="800" i="1" dirty="0"/>
              <a:t>Frontiers in Psychology</a:t>
            </a:r>
            <a:r>
              <a:rPr lang="en-US" sz="800" dirty="0"/>
              <a:t>, 8, article 986. Available at: </a:t>
            </a:r>
            <a:r>
              <a:rPr lang="en-US" sz="800" u="sng" dirty="0">
                <a:hlinkClick r:id="rId8"/>
              </a:rPr>
              <a:t>https://doi.org/10.3389/fpsyg.2017.00986</a:t>
            </a:r>
            <a:r>
              <a:rPr lang="en-US" sz="800" dirty="0"/>
              <a:t>.</a:t>
            </a:r>
          </a:p>
          <a:p>
            <a:endParaRPr lang="en-US" sz="800" dirty="0"/>
          </a:p>
          <a:p>
            <a:r>
              <a:rPr lang="en-US" sz="800" dirty="0"/>
              <a:t>Juncos, D. G., Roman, J. B., Osborne, M. S. and Zenobi, D. (2022). </a:t>
            </a:r>
            <a:r>
              <a:rPr lang="en-US" sz="800" i="1" dirty="0"/>
              <a:t>Assessing psychological flexibility in university musicians: Psychometric properties of the Musician’s Acceptance and Action Questionnaire (MAAQ).</a:t>
            </a:r>
            <a:r>
              <a:rPr lang="en-US" sz="800" dirty="0"/>
              <a:t> Poster presented at the Association for Contextual Behavioral Science World Conference, San Francisco, CA.</a:t>
            </a:r>
          </a:p>
          <a:p>
            <a:endParaRPr lang="en-US" sz="800" dirty="0"/>
          </a:p>
          <a:p>
            <a:r>
              <a:rPr lang="en-US" sz="800" dirty="0"/>
              <a:t>Juncos, D.G. and de Paiva e Pona, E. (2022). </a:t>
            </a:r>
            <a:r>
              <a:rPr lang="en-US" sz="800" i="1" dirty="0"/>
              <a:t>ACT for Musicians: A Guide for Using Acceptance and Commitment Training to Enhance Performance, Overcome Performance Anxiety and Improve Well-Being</a:t>
            </a:r>
            <a:r>
              <a:rPr lang="en-US" sz="800" dirty="0"/>
              <a:t>. Irvine, CA: Universal Publishers</a:t>
            </a:r>
          </a:p>
          <a:p>
            <a:endParaRPr lang="en-US" sz="800" dirty="0"/>
          </a:p>
          <a:p>
            <a:r>
              <a:rPr lang="en-US" sz="800" dirty="0"/>
              <a:t>Kenny, D.T., Davis, P. and Oates, J. (2004). ‘Music performance anxiety and occupational stress amongst opera chorus artists and their relationship with state and trait anxiety and perfectionism’, </a:t>
            </a:r>
            <a:r>
              <a:rPr lang="en-US" sz="800" i="1" dirty="0"/>
              <a:t>Journal of Anxiety Disorders</a:t>
            </a:r>
            <a:r>
              <a:rPr lang="en-US" sz="800" dirty="0"/>
              <a:t>, 18(6), pp. 757–777. Available at: </a:t>
            </a:r>
            <a:r>
              <a:rPr lang="en-US" sz="800" u="sng" dirty="0">
                <a:hlinkClick r:id="rId9"/>
              </a:rPr>
              <a:t>https://doi.org/10.1016/j.janxdis.2003.09.004</a:t>
            </a:r>
            <a:r>
              <a:rPr lang="en-US" sz="800" dirty="0"/>
              <a:t>.</a:t>
            </a:r>
          </a:p>
          <a:p>
            <a:endParaRPr lang="en-US" sz="800" dirty="0"/>
          </a:p>
          <a:p>
            <a:r>
              <a:rPr lang="en-US" sz="800" dirty="0"/>
              <a:t>Kenny, D.T. (2009) ‘The factor structure of the revised Kenny Music Performance Anxiety Inventory’, in Williamon, A. (ed.) </a:t>
            </a:r>
            <a:r>
              <a:rPr lang="en-US" sz="800" i="1" dirty="0"/>
              <a:t>Proceedings of the International Symposium on Performance Science</a:t>
            </a:r>
            <a:r>
              <a:rPr lang="en-US" sz="800" dirty="0"/>
              <a:t>. Utrecht: Association </a:t>
            </a:r>
            <a:r>
              <a:rPr lang="en-US" sz="800" dirty="0" err="1"/>
              <a:t>Européenne</a:t>
            </a:r>
            <a:r>
              <a:rPr lang="en-US" sz="800" dirty="0"/>
              <a:t> des Conservatoires, pp. 37–41.</a:t>
            </a:r>
          </a:p>
          <a:p>
            <a:endParaRPr lang="en-US" sz="800" dirty="0"/>
          </a:p>
          <a:p>
            <a:r>
              <a:rPr lang="en-US" sz="800" dirty="0"/>
              <a:t>Kenny, D.T. (2011). </a:t>
            </a:r>
            <a:r>
              <a:rPr lang="en-US" sz="800" i="1" dirty="0"/>
              <a:t>The psychology of music performance anxiety</a:t>
            </a:r>
            <a:r>
              <a:rPr lang="en-US" sz="800" dirty="0"/>
              <a:t>. Oxford: Oxford University Press.</a:t>
            </a:r>
          </a:p>
          <a:p>
            <a:endParaRPr lang="en-US" sz="800" dirty="0"/>
          </a:p>
          <a:p>
            <a:r>
              <a:rPr lang="en-US" sz="800" dirty="0"/>
              <a:t>Kenny, D.T. (2023) ‘The Kenny Music Performance Anxiety Inventory (K-MPAI): Scale construction, cross-cultural validation, theoretical underpinnings, and diagnostic and therapeutic utility’, </a:t>
            </a:r>
            <a:r>
              <a:rPr lang="en-US" sz="800" i="1" dirty="0"/>
              <a:t>Frontiers in Psychology</a:t>
            </a:r>
            <a:r>
              <a:rPr lang="en-US" sz="800" dirty="0"/>
              <a:t>, 14, article 1143359. Available at: </a:t>
            </a:r>
            <a:r>
              <a:rPr lang="en-US" sz="800" u="sng" dirty="0">
                <a:hlinkClick r:id="rId10"/>
              </a:rPr>
              <a:t>https://doi.org/10.3389/fpsyg.2023.1143359</a:t>
            </a:r>
            <a:r>
              <a:rPr lang="en-US" sz="800" dirty="0"/>
              <a:t>.</a:t>
            </a:r>
          </a:p>
          <a:p>
            <a:endParaRPr lang="en-US" sz="800" dirty="0"/>
          </a:p>
          <a:p>
            <a:r>
              <a:rPr lang="en-US" sz="800" dirty="0"/>
              <a:t>Khalsa, S.B.S., Shorter, S.M., Cope, S., </a:t>
            </a:r>
            <a:r>
              <a:rPr lang="en-US" sz="800" dirty="0" err="1"/>
              <a:t>Wyshak</a:t>
            </a:r>
            <a:r>
              <a:rPr lang="en-US" sz="800" dirty="0"/>
              <a:t>, G. and Sklar, E. (2009). ‘Yoga ameliorates performance anxiety and mood disturbance in young professional musicians’, </a:t>
            </a:r>
            <a:r>
              <a:rPr lang="en-US" sz="800" i="1" dirty="0"/>
              <a:t>Applied Psychophysiology and Biofeedback</a:t>
            </a:r>
            <a:r>
              <a:rPr lang="en-US" sz="800" dirty="0"/>
              <a:t>, 34(4), pp. 279–289. Available at: </a:t>
            </a:r>
            <a:r>
              <a:rPr lang="en-US" sz="800" u="sng" dirty="0">
                <a:hlinkClick r:id="rId11"/>
              </a:rPr>
              <a:t>https://doi.org/10.1007/s10484-009-9103-4</a:t>
            </a:r>
            <a:r>
              <a:rPr lang="en-US" sz="800" dirty="0"/>
              <a:t>.</a:t>
            </a:r>
          </a:p>
          <a:p>
            <a:endParaRPr lang="en-US" sz="800" dirty="0"/>
          </a:p>
          <a:p>
            <a:r>
              <a:rPr lang="en-US" sz="800" dirty="0"/>
              <a:t>Kinney, C., Saville, P., Heiderscheit, A. and Himmerich, H. (2025). ‘Therapeutic interventions for music performance anxiety: A systematic review and narrative synthesis’, </a:t>
            </a:r>
            <a:r>
              <a:rPr lang="en-US" sz="800" i="1" dirty="0"/>
              <a:t>Behavioral Sciences</a:t>
            </a:r>
            <a:r>
              <a:rPr lang="en-US" sz="800" dirty="0"/>
              <a:t>, 15(2), article 138. Available at: </a:t>
            </a:r>
            <a:r>
              <a:rPr lang="en-US" sz="800" u="sng" dirty="0">
                <a:hlinkClick r:id="rId12"/>
              </a:rPr>
              <a:t>https://doi.org/10.3390/bs15020138</a:t>
            </a:r>
            <a:r>
              <a:rPr lang="en-US" sz="800" dirty="0"/>
              <a:t>.</a:t>
            </a:r>
          </a:p>
          <a:p>
            <a:endParaRPr lang="en-US" sz="800" dirty="0"/>
          </a:p>
          <a:p>
            <a:r>
              <a:rPr lang="en-US" sz="800" dirty="0"/>
              <a:t>Nelson, R. (2013). </a:t>
            </a:r>
            <a:r>
              <a:rPr lang="en-US" sz="800" i="1" dirty="0"/>
              <a:t>Practice as research in the arts</a:t>
            </a:r>
            <a:r>
              <a:rPr lang="en-US" sz="800" dirty="0"/>
              <a:t>. Basingstoke: Palgrave Macmillan.</a:t>
            </a:r>
          </a:p>
          <a:p>
            <a:endParaRPr lang="en-US" sz="800" dirty="0"/>
          </a:p>
          <a:p>
            <a:r>
              <a:rPr lang="en-US" sz="800" dirty="0"/>
              <a:t>Stern, J.R.S., Khalsa, S.B.S. and Hofmann, S.G. (2012). ‘A yoga intervention for music performance anxiety in conservatory students’, </a:t>
            </a:r>
            <a:r>
              <a:rPr lang="en-US" sz="800" i="1" dirty="0"/>
              <a:t>Medical Problems of Performing Artists</a:t>
            </a:r>
            <a:r>
              <a:rPr lang="en-US" sz="800" dirty="0"/>
              <a:t>, 27(3), pp. 123–128.</a:t>
            </a:r>
          </a:p>
          <a:p>
            <a:endParaRPr lang="en-US" sz="800" dirty="0"/>
          </a:p>
          <a:p>
            <a:r>
              <a:rPr lang="en-US" sz="800" dirty="0"/>
              <a:t>Williams, J. and Rosenbaum, S. (2004). </a:t>
            </a:r>
            <a:r>
              <a:rPr lang="en-US" sz="800" i="1" dirty="0"/>
              <a:t>Learning paths: Increase profits by reducing the time it takes to get employees up to speed</a:t>
            </a:r>
            <a:r>
              <a:rPr lang="en-US" sz="800" dirty="0"/>
              <a:t>. San Francisco: Pfeiffer.</a:t>
            </a:r>
          </a:p>
          <a:p>
            <a:endParaRPr lang="en-US" dirty="0"/>
          </a:p>
        </p:txBody>
      </p:sp>
    </p:spTree>
    <p:extLst>
      <p:ext uri="{BB962C8B-B14F-4D97-AF65-F5344CB8AC3E}">
        <p14:creationId xmlns:p14="http://schemas.microsoft.com/office/powerpoint/2010/main" val="3749831096"/>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855</TotalTime>
  <Words>3444</Words>
  <Application>Microsoft Macintosh PowerPoint</Application>
  <DocSecurity>0</DocSecurity>
  <PresentationFormat>Widescreen</PresentationFormat>
  <Paragraphs>430</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Bitstream Charter</vt:lpstr>
      <vt:lpstr>Calibri</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Arisa Sullivan</cp:lastModifiedBy>
  <cp:revision>74</cp:revision>
  <dcterms:created xsi:type="dcterms:W3CDTF">2026-09-17T17:36:45Z</dcterms:created>
  <dcterms:modified xsi:type="dcterms:W3CDTF">2026-10-05T15:07:46Z</dcterms:modified>
</cp:coreProperties>
</file>