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3" autoAdjust="0"/>
    <p:restoredTop sz="85917" autoAdjust="0"/>
  </p:normalViewPr>
  <p:slideViewPr>
    <p:cSldViewPr snapToGrid="0" snapToObjects="1">
      <p:cViewPr>
        <p:scale>
          <a:sx n="100" d="100"/>
          <a:sy n="100" d="100"/>
        </p:scale>
        <p:origin x="1902" y="5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8729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Title: From Script to Screen.
This project tackles a specific problem: independent filmmakers can't access the resources that documentary production normally needs. Generative AI tools exist for every stage, but no one has put them together into a real, working pipeline.
The aim is to build that pipeline, run a full documentary through it, and evaluate honestly where AI delivers and where it doesn't.
I'm about halfway through implementation. The proposal was submitted in April. Phase 1 is complete, Phase 2 is in active development.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problem isn't a tool problem; it's an integration problem.
You can grab the best image model, the best voice model, the best script generator, and you still spend hours coordinating their outputs. Format mismatches. Quality judgements at every handoff. Manual sequencing.
Existing research mirrors this. It studies image generation, or TTS, or LLM scripts, but rarely the pipeline as a whole. That's the gap this project addresses.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is build-and-evaluate, not just build. Critical evaluation is treated as central to the work, not secondary.
Four objectives. The first two are analysis and design. The third is the working test: running a real episode through the system end to end. The fourth is reflection: where does this </a:t>
            </a:r>
            <a:r>
              <a:rPr lang="en-US" dirty="0" err="1"/>
              <a:t>generalise</a:t>
            </a:r>
            <a:r>
              <a:rPr lang="en-US" dirty="0"/>
              <a:t>, where does it break?
If a marker asks: yes, "fully automated" is the target. Whether the final pipeline reaches it without any human supervision is part of what the evaluation has to honestly report.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Four audiences.
Independent filmmakers are the primary target. That's the group locked out by current production costs.
The pipeline also generalises. The three-phase architecture isn't tied to documentary. Same structure, swap the input content, you get a podcast or an educational series.
For research: this is a working artefact. Someone studying AI in creative work has something concrete to test against, not just speculation.
And for me personally, this is the area I want to work in after graduation. Pipeline engineering and applied AI integration.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left side is what the field has built. Strong individual components: image generation, voice, script generation.
The right is where the gap sits. The cinematography literature reviews these tools but rarely asks what happens when you put them in series. That's the question I'm taking up.
If a marker presses on critique: Yang et al. [1] is comprehensive on diffusion but doesn't speak to downstream integration. Azzarelli [4] is the closest review of AI in cinematography but stays at the tool-survey level. Zhao et al. [3] on LLMs is broad but a preprint, which I'll flag in the report.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Methodology is Design Science Research, Hevner et al. [5].
The reason for this choice: the contribution is the artefact. The pipeline is the answer to the research question. You can't get to that by interviewing filmmakers or running a comparative tool review. Both would miss the integration problem entirely.
DSR also requires structured evaluation, which means the build alone isn't enough. That's where the three evaluation dimensions come in.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architecture. Three phases.
Phase 1 builds the script through four sub-stages, each as a separate Claude Project to prevent context bleed: story picker, researcher, analyzer, script generator.
The amber bar in the middle is the script lock. Once Phase 1 finishes, the script is frozen.
Phase 2 splits into two parallel tracks: voiceover through </a:t>
            </a:r>
            <a:r>
              <a:rPr lang="en-US" dirty="0" err="1"/>
              <a:t>ElevenLabs</a:t>
            </a:r>
            <a:r>
              <a:rPr lang="en-US" dirty="0"/>
              <a:t>, and visual generation through Flux, Qwen, and Kling. They run independently because they don't depend on each other. Both consume the locked script.
Phase 3 takes audio and visual assets and assembles them.
The architecture is deliberately modular. Any one tool can be swapped out without breaking the others.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lock is the single most important design decision in the project.
The reasoning comes from Boehm [7]. The cost of change rises sharply the later it happens. In creative pipelines, the same applies [8]: a script rewrite after voiceover has been generated means binning hours of audio.
So once Phase 1 ends, the script is treated as immutable. Phase 2 and 3 read from it but never write back to it.
The payoff is failure isolation. If image generation breaks, the script and voiceover are still safe. You can re-run just the broken stage.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Five tool categories, all selected for a specific reason.
Claude Projects for script work because keeping the four stages (picker, researcher, analyzer, generator) as separate projects prevents context bleed between them. Otherwise the model starts hallucinating between stages.
</a:t>
            </a:r>
            <a:r>
              <a:rPr lang="en-US" dirty="0" err="1"/>
              <a:t>ElevenLabs</a:t>
            </a:r>
            <a:r>
              <a:rPr lang="en-US" dirty="0"/>
              <a:t> for voice. The trick: feeding it tonal units instead of long blocks. Long generation requests degrade audibly. Tonal units keep delivery clean.
Flux.1 Dev with a custom </a:t>
            </a:r>
            <a:r>
              <a:rPr lang="en-US" dirty="0" err="1"/>
              <a:t>LoRA</a:t>
            </a:r>
            <a:r>
              <a:rPr lang="en-US" dirty="0"/>
              <a:t>. The </a:t>
            </a:r>
            <a:r>
              <a:rPr lang="en-US" dirty="0" err="1"/>
              <a:t>LoRA</a:t>
            </a:r>
            <a:r>
              <a:rPr lang="en-US" dirty="0"/>
              <a:t> enforces character visual consistency over hundreds of generated images. Without it, the protagonist looks different in every scene.
Qwen2.5-VL handles multi-angle generation from an established shot, which is cheaper than re-generating from scratch.
Kling AI for motion is used sparingly, only where movement is dramatically necessary.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evaluation dimensions: efficiency, quality, robustness.
Efficiency is straightforward: clock time and dollar cost against a manual baseline.
Quality is assessed against established documentary production standards, not subjective opinion. That keeps the evaluation defensible.
Robustness is the real test. How often does the pipeline need human intervention? Where does it break? These get tracked over a full production run.
Important note on reliability: I'm not running the pipeline multiple times for statistical reliability. That contradicts the sustainability argument and the cost realities. Reliability is argued structurally, through the modular design, not through repeated runs.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ethical issues, all flagged but not resolved by the project itself.
</a:t>
            </a:r>
            <a:r>
              <a:rPr lang="en-US" dirty="0" err="1"/>
              <a:t>Labour</a:t>
            </a:r>
            <a:r>
              <a:rPr lang="en-US" dirty="0"/>
              <a:t> displacement is the obvious one. If pipelines like this scale, voiceover artists and visual researchers lose work. Broader literature on AI and </a:t>
            </a:r>
            <a:r>
              <a:rPr lang="en-US" dirty="0" err="1"/>
              <a:t>labour</a:t>
            </a:r>
            <a:r>
              <a:rPr lang="en-US" dirty="0"/>
              <a:t> applies directly here: Frey and Osborne [18], Erickson [19].
Authorship is genuinely ambiguous. Copyright frameworks assume a human author. When the human role is coordination rather than direct creation, that assumption breaks down. There's active legal scholarship on this: Mazzi [20], and </a:t>
            </a:r>
            <a:r>
              <a:rPr lang="en-US" dirty="0" err="1"/>
              <a:t>Gaidartzi</a:t>
            </a:r>
            <a:r>
              <a:rPr lang="en-US" dirty="0"/>
              <a:t> and </a:t>
            </a:r>
            <a:r>
              <a:rPr lang="en-US" dirty="0" err="1"/>
              <a:t>Stamatoudi</a:t>
            </a:r>
            <a:r>
              <a:rPr lang="en-US" dirty="0"/>
              <a:t> [21].
Sustainability. GPU workloads have a measurable energy footprint. </a:t>
            </a:r>
            <a:r>
              <a:rPr lang="en-US" dirty="0" err="1"/>
              <a:t>Strubell</a:t>
            </a:r>
            <a:r>
              <a:rPr lang="en-US" dirty="0"/>
              <a:t> et al. [22] quantified this for NLP. A single student project is fine; volume adoption would need to account for it.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Gantt. Red line marks the current week.
Phase 1 (script creation) is complete. Green bars over the top group. Script lock milestone was W5.
Phase 2 is mid-flight. TTS voiceover is done. Image generation is the big bar in orange, currently around 10 percent through.
Phase 3 hasn't started. The final edit and assembly window sits later in April through May.
Key remaining milestones: asset assembly complete at W15, interim viva (this presentation) at W19, exhibition poster and final viva at W25, final report submission at W27.
Literature review runs continuously over the whole project, which is the long orange bar at the bottom.</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Progress summary.
Phase 1 is done. All four sub-stages built as separate Claude Projects. One test script written end to end and locked.
Phase 2: voiceover done. TTS formatting pipeline plus a generated voiceover for the test script. Image generation in progress, around 10 percent. The two-stage Qwen workflow is designed but hasn't been tested yet.
Phase 3 hasn't started. There's one open decision: whether to use </a:t>
            </a:r>
            <a:r>
              <a:rPr lang="en-US" dirty="0" err="1"/>
              <a:t>MoviePy</a:t>
            </a:r>
            <a:r>
              <a:rPr lang="en-US" dirty="0"/>
              <a:t> for fully automated assembly or CapCut for a more manual edit. I'll choose based on how clean the Phase 2 output is.
The current focus is making sure the </a:t>
            </a:r>
            <a:r>
              <a:rPr lang="en-US" dirty="0" err="1"/>
              <a:t>LoRA</a:t>
            </a:r>
            <a:r>
              <a:rPr lang="en-US" dirty="0"/>
              <a:t> holds character consistency over hundreds of images in a batch, and getting the Qwen pipeline producing usable multi-angle shots.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Summary in three lines.
One: the contribution isn't a new tool, it's integration. The novelty is making the existing tools work as a single pipeline.
Two: script lock is the design choice that makes the whole thing tractable. Without it, failures ripple through every later stage.
Three: the architecture </a:t>
            </a:r>
            <a:r>
              <a:rPr lang="en-US" dirty="0" err="1"/>
              <a:t>generalises</a:t>
            </a:r>
            <a:r>
              <a:rPr lang="en-US" dirty="0"/>
              <a:t>. Same structure, different content, different format.
Next steps: finish image generation, run video for motion scenes, start the final edit. Full pipeline evaluation feeds the final report.
Then open for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1419"/>
        </a:solidFill>
        <a:effectLst/>
      </p:bgPr>
    </p:bg>
    <p:spTree>
      <p:nvGrpSpPr>
        <p:cNvPr id="1" name=""/>
        <p:cNvGrpSpPr/>
        <p:nvPr/>
      </p:nvGrpSpPr>
      <p:grpSpPr>
        <a:xfrm>
          <a:off x="0" y="0"/>
          <a:ext cx="0" cy="0"/>
          <a:chOff x="0" y="0"/>
          <a:chExt cx="0" cy="0"/>
        </a:xfrm>
      </p:grpSpPr>
      <p:sp>
        <p:nvSpPr>
          <p:cNvPr id="2" name="Shape 0"/>
          <p:cNvSpPr/>
          <p:nvPr/>
        </p:nvSpPr>
        <p:spPr>
          <a:xfrm>
            <a:off x="457200" y="411480"/>
            <a:ext cx="118872" cy="118872"/>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740664" y="411480"/>
            <a:ext cx="118872" cy="118872"/>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1024128" y="411480"/>
            <a:ext cx="118872" cy="118872"/>
          </a:xfrm>
          <a:prstGeom prst="rect">
            <a:avLst/>
          </a:prstGeom>
          <a:solidFill>
            <a:srgbClr val="C77D4A"/>
          </a:solidFill>
          <a:ln w="12700">
            <a:solidFill>
              <a:srgbClr val="C77D4A"/>
            </a:solidFill>
            <a:prstDash val="solid"/>
          </a:ln>
        </p:spPr>
        <p:txBody>
          <a:bodyPr/>
          <a:lstStyle/>
          <a:p>
            <a:endParaRPr lang="en-GB"/>
          </a:p>
        </p:txBody>
      </p:sp>
      <p:sp>
        <p:nvSpPr>
          <p:cNvPr id="5" name="Shape 3"/>
          <p:cNvSpPr/>
          <p:nvPr/>
        </p:nvSpPr>
        <p:spPr>
          <a:xfrm>
            <a:off x="1307592" y="411480"/>
            <a:ext cx="118872" cy="118872"/>
          </a:xfrm>
          <a:prstGeom prst="rect">
            <a:avLst/>
          </a:prstGeom>
          <a:solidFill>
            <a:srgbClr val="C77D4A"/>
          </a:solidFill>
          <a:ln w="12700">
            <a:solidFill>
              <a:srgbClr val="C77D4A"/>
            </a:solidFill>
            <a:prstDash val="solid"/>
          </a:ln>
        </p:spPr>
        <p:txBody>
          <a:bodyPr/>
          <a:lstStyle/>
          <a:p>
            <a:endParaRPr lang="en-GB"/>
          </a:p>
        </p:txBody>
      </p:sp>
      <p:sp>
        <p:nvSpPr>
          <p:cNvPr id="6" name="Shape 4"/>
          <p:cNvSpPr/>
          <p:nvPr/>
        </p:nvSpPr>
        <p:spPr>
          <a:xfrm>
            <a:off x="1591056" y="411480"/>
            <a:ext cx="118872" cy="118872"/>
          </a:xfrm>
          <a:prstGeom prst="rect">
            <a:avLst/>
          </a:prstGeom>
          <a:solidFill>
            <a:srgbClr val="C77D4A"/>
          </a:solidFill>
          <a:ln w="12700">
            <a:solidFill>
              <a:srgbClr val="C77D4A"/>
            </a:solidFill>
            <a:prstDash val="solid"/>
          </a:ln>
        </p:spPr>
        <p:txBody>
          <a:bodyPr/>
          <a:lstStyle/>
          <a:p>
            <a:endParaRPr lang="en-GB"/>
          </a:p>
        </p:txBody>
      </p:sp>
      <p:sp>
        <p:nvSpPr>
          <p:cNvPr id="7" name="Text 5"/>
          <p:cNvSpPr/>
          <p:nvPr/>
        </p:nvSpPr>
        <p:spPr>
          <a:xfrm>
            <a:off x="457200" y="1280160"/>
            <a:ext cx="8229600" cy="731520"/>
          </a:xfrm>
          <a:prstGeom prst="rect">
            <a:avLst/>
          </a:prstGeom>
          <a:noFill/>
          <a:ln/>
        </p:spPr>
        <p:txBody>
          <a:bodyPr wrap="square" lIns="0" tIns="0" rIns="0" bIns="0" rtlCol="0" anchor="ctr"/>
          <a:lstStyle/>
          <a:p>
            <a:pPr marL="0" indent="0">
              <a:buNone/>
            </a:pPr>
            <a:r>
              <a:rPr lang="en-US" sz="3600" b="1" kern="0" spc="400" dirty="0">
                <a:solidFill>
                  <a:srgbClr val="F5EFE6"/>
                </a:solidFill>
                <a:latin typeface="Georgia" pitchFamily="34" charset="0"/>
                <a:ea typeface="Georgia" pitchFamily="34" charset="-122"/>
                <a:cs typeface="Georgia" pitchFamily="34" charset="-120"/>
              </a:rPr>
              <a:t>FROM SCRIPT TO SCREEN</a:t>
            </a:r>
            <a:endParaRPr lang="en-US" sz="3600" dirty="0"/>
          </a:p>
        </p:txBody>
      </p:sp>
      <p:sp>
        <p:nvSpPr>
          <p:cNvPr id="8" name="Text 6"/>
          <p:cNvSpPr/>
          <p:nvPr/>
        </p:nvSpPr>
        <p:spPr>
          <a:xfrm>
            <a:off x="457200" y="2057400"/>
            <a:ext cx="8229600" cy="457200"/>
          </a:xfrm>
          <a:prstGeom prst="rect">
            <a:avLst/>
          </a:prstGeom>
          <a:noFill/>
          <a:ln/>
        </p:spPr>
        <p:txBody>
          <a:bodyPr wrap="square" lIns="0" tIns="0" rIns="0" bIns="0" rtlCol="0" anchor="ctr"/>
          <a:lstStyle/>
          <a:p>
            <a:pPr marL="0" indent="0">
              <a:buNone/>
            </a:pPr>
            <a:r>
              <a:rPr lang="en-US" sz="1900" i="1" dirty="0">
                <a:solidFill>
                  <a:srgbClr val="E0BB8A"/>
                </a:solidFill>
                <a:latin typeface="Georgia" pitchFamily="34" charset="0"/>
                <a:ea typeface="Georgia" pitchFamily="34" charset="-122"/>
                <a:cs typeface="Georgia" pitchFamily="34" charset="-120"/>
              </a:rPr>
              <a:t>A Generative AI Pipeline for Long-Form Documentary Production</a:t>
            </a:r>
            <a:endParaRPr lang="en-US" sz="1900" dirty="0"/>
          </a:p>
        </p:txBody>
      </p:sp>
      <p:sp>
        <p:nvSpPr>
          <p:cNvPr id="9" name="Shape 7"/>
          <p:cNvSpPr/>
          <p:nvPr/>
        </p:nvSpPr>
        <p:spPr>
          <a:xfrm>
            <a:off x="457200" y="2926080"/>
            <a:ext cx="1371600" cy="0"/>
          </a:xfrm>
          <a:prstGeom prst="line">
            <a:avLst/>
          </a:prstGeom>
          <a:noFill/>
          <a:ln w="25400">
            <a:solidFill>
              <a:srgbClr val="C77D4A"/>
            </a:solidFill>
            <a:prstDash val="solid"/>
          </a:ln>
        </p:spPr>
        <p:txBody>
          <a:bodyPr/>
          <a:lstStyle/>
          <a:p>
            <a:endParaRPr lang="en-GB"/>
          </a:p>
        </p:txBody>
      </p:sp>
      <p:sp>
        <p:nvSpPr>
          <p:cNvPr id="10" name="Text 8"/>
          <p:cNvSpPr/>
          <p:nvPr/>
        </p:nvSpPr>
        <p:spPr>
          <a:xfrm>
            <a:off x="457200" y="3108960"/>
            <a:ext cx="8229600" cy="1280160"/>
          </a:xfrm>
          <a:prstGeom prst="rect">
            <a:avLst/>
          </a:prstGeom>
          <a:noFill/>
          <a:ln/>
        </p:spPr>
        <p:txBody>
          <a:bodyPr wrap="square" lIns="0" tIns="0" rIns="0" bIns="0" rtlCol="0" anchor="ctr"/>
          <a:lstStyle/>
          <a:p>
            <a:pPr marL="0" indent="0">
              <a:buNone/>
            </a:pPr>
            <a:r>
              <a:rPr lang="en-US" sz="1600" b="1" dirty="0">
                <a:solidFill>
                  <a:srgbClr val="F5EFE6"/>
                </a:solidFill>
                <a:latin typeface="Calibri" pitchFamily="34" charset="0"/>
                <a:ea typeface="Calibri" pitchFamily="34" charset="-122"/>
                <a:cs typeface="Calibri" pitchFamily="34" charset="-120"/>
              </a:rPr>
              <a:t>Sentiljano Kacokaj</a:t>
            </a:r>
            <a:endParaRPr lang="en-US" sz="1600" dirty="0"/>
          </a:p>
          <a:p>
            <a:pPr marL="0" indent="0">
              <a:buNone/>
            </a:pPr>
            <a:r>
              <a:rPr lang="en-US" sz="1300" dirty="0">
                <a:solidFill>
                  <a:srgbClr val="B8C0CC"/>
                </a:solidFill>
                <a:latin typeface="Calibri" pitchFamily="34" charset="0"/>
                <a:ea typeface="Calibri" pitchFamily="34" charset="-122"/>
                <a:cs typeface="Calibri" pitchFamily="34" charset="-120"/>
              </a:rPr>
              <a:t>Student No. 2313169</a:t>
            </a:r>
            <a:endParaRPr lang="en-US" sz="16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600" dirty="0"/>
          </a:p>
          <a:p>
            <a:pPr marL="0" indent="0">
              <a:buNone/>
            </a:pPr>
            <a:r>
              <a:rPr lang="en-US" sz="1300" dirty="0">
                <a:solidFill>
                  <a:srgbClr val="B8C0CC"/>
                </a:solidFill>
                <a:latin typeface="Calibri" pitchFamily="34" charset="0"/>
                <a:ea typeface="Calibri" pitchFamily="34" charset="-122"/>
                <a:cs typeface="Calibri" pitchFamily="34" charset="-120"/>
              </a:rPr>
              <a:t>Supervisor: Dr Nouh Elmitwally</a:t>
            </a:r>
            <a:endParaRPr lang="en-US" sz="1600" dirty="0"/>
          </a:p>
          <a:p>
            <a:pPr marL="0" indent="0">
              <a:buNone/>
            </a:pPr>
            <a:r>
              <a:rPr lang="en-US" sz="1300" dirty="0">
                <a:solidFill>
                  <a:srgbClr val="B8C0CC"/>
                </a:solidFill>
                <a:latin typeface="Calibri" pitchFamily="34" charset="0"/>
                <a:ea typeface="Calibri" pitchFamily="34" charset="-122"/>
                <a:cs typeface="Calibri" pitchFamily="34" charset="-120"/>
              </a:rPr>
              <a:t>ACCA6020 Independent Project  ·  Interim Viva</a:t>
            </a:r>
            <a:endParaRPr lang="en-US" sz="1600" dirty="0"/>
          </a:p>
        </p:txBody>
      </p:sp>
      <p:sp>
        <p:nvSpPr>
          <p:cNvPr id="11" name="Text 9"/>
          <p:cNvSpPr/>
          <p:nvPr/>
        </p:nvSpPr>
        <p:spPr>
          <a:xfrm>
            <a:off x="457200" y="4572000"/>
            <a:ext cx="8229600" cy="274320"/>
          </a:xfrm>
          <a:prstGeom prst="rect">
            <a:avLst/>
          </a:prstGeom>
          <a:noFill/>
          <a:ln/>
        </p:spPr>
        <p:txBody>
          <a:bodyPr wrap="square" lIns="0" tIns="0" rIns="0" bIns="0" rtlCol="0" anchor="ctr"/>
          <a:lstStyle/>
          <a:p>
            <a:pPr marL="0" indent="0">
              <a:buNone/>
            </a:pPr>
            <a:r>
              <a:rPr lang="en-US" sz="1100" kern="0" spc="1000" dirty="0">
                <a:solidFill>
                  <a:srgbClr val="C77D4A"/>
                </a:solidFill>
                <a:latin typeface="Calibri" pitchFamily="34" charset="0"/>
                <a:ea typeface="Calibri" pitchFamily="34" charset="-122"/>
                <a:cs typeface="Calibri" pitchFamily="34" charset="-120"/>
              </a:rPr>
              <a:t>May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The integration gap</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WHAT THIS PROJECT IS ABOUT</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Text 5"/>
          <p:cNvSpPr/>
          <p:nvPr/>
        </p:nvSpPr>
        <p:spPr>
          <a:xfrm>
            <a:off x="1097280" y="1371600"/>
            <a:ext cx="7498080" cy="3200400"/>
          </a:xfrm>
          <a:prstGeom prst="rect">
            <a:avLst/>
          </a:prstGeom>
          <a:noFill/>
          <a:ln/>
        </p:spPr>
        <p:txBody>
          <a:bodyPr wrap="square" lIns="0" tIns="0" rIns="0" bIns="0" rtlCol="0" anchor="t"/>
          <a:lstStyle/>
          <a:p>
            <a:pPr marL="0" indent="0">
              <a:spcAft>
                <a:spcPts val="800"/>
              </a:spcAft>
              <a:buNone/>
            </a:pPr>
            <a:r>
              <a:rPr lang="en-US" sz="1400" dirty="0">
                <a:solidFill>
                  <a:srgbClr val="1A1F2E"/>
                </a:solidFill>
                <a:latin typeface="Calibri" pitchFamily="34" charset="0"/>
                <a:ea typeface="Calibri" pitchFamily="34" charset="-122"/>
                <a:cs typeface="Calibri" pitchFamily="34" charset="-120"/>
              </a:rPr>
              <a:t>Documentary production is expensive, slow, and fragmented. Cameras have become affordable; nothing around them has.</a:t>
            </a:r>
            <a:endParaRPr lang="en-US" sz="1400" dirty="0"/>
          </a:p>
          <a:p>
            <a:pPr marL="0" indent="0">
              <a:spcAft>
                <a:spcPts val="800"/>
              </a:spcAft>
              <a:buNone/>
            </a:pPr>
            <a:endParaRPr lang="en-US" sz="1400" dirty="0"/>
          </a:p>
          <a:p>
            <a:pPr marL="0" indent="0">
              <a:spcAft>
                <a:spcPts val="800"/>
              </a:spcAft>
              <a:buNone/>
            </a:pPr>
            <a:r>
              <a:rPr lang="en-US" sz="1400" dirty="0">
                <a:solidFill>
                  <a:srgbClr val="1A1F2E"/>
                </a:solidFill>
                <a:latin typeface="Calibri" pitchFamily="34" charset="0"/>
                <a:ea typeface="Calibri" pitchFamily="34" charset="-122"/>
                <a:cs typeface="Calibri" pitchFamily="34" charset="-120"/>
              </a:rPr>
              <a:t>Generative AI has matured tool by tool. Diffusion models produce cinematic images, TTS systems narrate convincingly, large language models handle long-form structured writing.</a:t>
            </a:r>
            <a:endParaRPr lang="en-US" sz="1400" dirty="0"/>
          </a:p>
          <a:p>
            <a:pPr marL="0" indent="0">
              <a:spcAft>
                <a:spcPts val="800"/>
              </a:spcAft>
              <a:buNone/>
            </a:pPr>
            <a:endParaRPr lang="en-US" sz="1400" dirty="0"/>
          </a:p>
          <a:p>
            <a:pPr marL="0" indent="0">
              <a:spcAft>
                <a:spcPts val="800"/>
              </a:spcAft>
              <a:buNone/>
            </a:pPr>
            <a:r>
              <a:rPr lang="en-US" sz="1400" dirty="0">
                <a:solidFill>
                  <a:srgbClr val="1A1F2E"/>
                </a:solidFill>
                <a:latin typeface="Calibri" pitchFamily="34" charset="0"/>
                <a:ea typeface="Calibri" pitchFamily="34" charset="-122"/>
                <a:cs typeface="Calibri" pitchFamily="34" charset="-120"/>
              </a:rPr>
              <a:t>But the tools sit in isolation. A filmmaker still coordinates outputs by hand, manages format mismatches, and decides quality at every handoff. The time individual tools save is lost in the gaps between them.</a:t>
            </a:r>
            <a:endParaRPr lang="en-US" sz="1400" dirty="0"/>
          </a:p>
          <a:p>
            <a:pPr marL="0" indent="0">
              <a:spcAft>
                <a:spcPts val="800"/>
              </a:spcAft>
              <a:buNone/>
            </a:pPr>
            <a:endParaRPr lang="en-US" sz="1400" dirty="0"/>
          </a:p>
          <a:p>
            <a:pPr marL="0" indent="0">
              <a:spcAft>
                <a:spcPts val="800"/>
              </a:spcAft>
              <a:buNone/>
            </a:pPr>
            <a:r>
              <a:rPr lang="en-US" sz="1400" dirty="0">
                <a:solidFill>
                  <a:srgbClr val="1A1F2E"/>
                </a:solidFill>
                <a:latin typeface="Calibri" pitchFamily="34" charset="0"/>
                <a:ea typeface="Calibri" pitchFamily="34" charset="-122"/>
                <a:cs typeface="Calibri" pitchFamily="34" charset="-120"/>
              </a:rPr>
              <a:t>Existing research evaluates components on their own. Few studies look at what happens when outputs have to flow sequentially through a real pipeline.</a:t>
            </a:r>
            <a:endParaRPr lang="en-US" sz="1400" dirty="0"/>
          </a:p>
        </p:txBody>
      </p:sp>
      <p:sp>
        <p:nvSpPr>
          <p:cNvPr id="9" name="Text 6"/>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10" name="Text 7"/>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2 / 15</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Aim and objectives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WHAT THIS PROJECT SETS OUT TO DO</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Text 5"/>
          <p:cNvSpPr/>
          <p:nvPr/>
        </p:nvSpPr>
        <p:spPr>
          <a:xfrm>
            <a:off x="1097280" y="1371600"/>
            <a:ext cx="7589520" cy="274320"/>
          </a:xfrm>
          <a:prstGeom prst="rect">
            <a:avLst/>
          </a:prstGeom>
          <a:noFill/>
          <a:ln/>
        </p:spPr>
        <p:txBody>
          <a:bodyPr wrap="square" lIns="0" tIns="0" rIns="0" bIns="0" rtlCol="0" anchor="ctr"/>
          <a:lstStyle/>
          <a:p>
            <a:pPr marL="0" indent="0">
              <a:buNone/>
            </a:pPr>
            <a:r>
              <a:rPr lang="en-US" sz="1100" b="1" kern="0" spc="600" dirty="0">
                <a:solidFill>
                  <a:srgbClr val="C77D4A"/>
                </a:solidFill>
                <a:latin typeface="Calibri" pitchFamily="34" charset="0"/>
                <a:ea typeface="Calibri" pitchFamily="34" charset="-122"/>
                <a:cs typeface="Calibri" pitchFamily="34" charset="-120"/>
              </a:rPr>
              <a:t>AIM</a:t>
            </a:r>
            <a:endParaRPr lang="en-US" sz="1100" dirty="0"/>
          </a:p>
        </p:txBody>
      </p:sp>
      <p:sp>
        <p:nvSpPr>
          <p:cNvPr id="9" name="Text 6"/>
          <p:cNvSpPr/>
          <p:nvPr/>
        </p:nvSpPr>
        <p:spPr>
          <a:xfrm>
            <a:off x="1097280" y="1664208"/>
            <a:ext cx="7589520" cy="914400"/>
          </a:xfrm>
          <a:prstGeom prst="rect">
            <a:avLst/>
          </a:prstGeom>
          <a:noFill/>
          <a:ln/>
        </p:spPr>
        <p:txBody>
          <a:bodyPr wrap="square" lIns="0" tIns="0" rIns="0" bIns="0" rtlCol="0" anchor="ctr"/>
          <a:lstStyle/>
          <a:p>
            <a:pPr marL="0" indent="0">
              <a:buNone/>
            </a:pPr>
            <a:r>
              <a:rPr lang="en-US" sz="1500" i="1" dirty="0">
                <a:solidFill>
                  <a:srgbClr val="1A1F2E"/>
                </a:solidFill>
                <a:latin typeface="Georgia" pitchFamily="34" charset="0"/>
                <a:ea typeface="Georgia" pitchFamily="34" charset="-122"/>
                <a:cs typeface="Georgia" pitchFamily="34" charset="-120"/>
              </a:rPr>
              <a:t>Design, build, and evaluate a fully automated generative AI pipeline that takes a documentary from story selection through to assembly-ready video, without traditional production resources.</a:t>
            </a:r>
            <a:endParaRPr lang="en-US" sz="1500" dirty="0"/>
          </a:p>
        </p:txBody>
      </p:sp>
      <p:sp>
        <p:nvSpPr>
          <p:cNvPr id="10" name="Text 7"/>
          <p:cNvSpPr/>
          <p:nvPr/>
        </p:nvSpPr>
        <p:spPr>
          <a:xfrm>
            <a:off x="1097280" y="2697480"/>
            <a:ext cx="7589520" cy="274320"/>
          </a:xfrm>
          <a:prstGeom prst="rect">
            <a:avLst/>
          </a:prstGeom>
          <a:noFill/>
          <a:ln/>
        </p:spPr>
        <p:txBody>
          <a:bodyPr wrap="square" lIns="0" tIns="0" rIns="0" bIns="0" rtlCol="0" anchor="ctr"/>
          <a:lstStyle/>
          <a:p>
            <a:pPr marL="0" indent="0">
              <a:buNone/>
            </a:pPr>
            <a:r>
              <a:rPr lang="en-US" sz="1100" b="1" kern="0" spc="600" dirty="0">
                <a:solidFill>
                  <a:srgbClr val="C77D4A"/>
                </a:solidFill>
                <a:latin typeface="Calibri" pitchFamily="34" charset="0"/>
                <a:ea typeface="Calibri" pitchFamily="34" charset="-122"/>
                <a:cs typeface="Calibri" pitchFamily="34" charset="-120"/>
              </a:rPr>
              <a:t>OBJECTIVES</a:t>
            </a:r>
            <a:endParaRPr lang="en-US" sz="1100" dirty="0"/>
          </a:p>
        </p:txBody>
      </p:sp>
      <p:sp>
        <p:nvSpPr>
          <p:cNvPr id="11" name="Text 8"/>
          <p:cNvSpPr/>
          <p:nvPr/>
        </p:nvSpPr>
        <p:spPr>
          <a:xfrm>
            <a:off x="1097280" y="3017520"/>
            <a:ext cx="411480" cy="365760"/>
          </a:xfrm>
          <a:prstGeom prst="rect">
            <a:avLst/>
          </a:prstGeom>
          <a:noFill/>
          <a:ln/>
        </p:spPr>
        <p:txBody>
          <a:bodyPr wrap="square" lIns="0" tIns="0" rIns="0" bIns="0" rtlCol="0" anchor="ctr"/>
          <a:lstStyle/>
          <a:p>
            <a:pPr marL="0" indent="0">
              <a:buNone/>
            </a:pPr>
            <a:r>
              <a:rPr lang="en-US" sz="1600" b="1" dirty="0">
                <a:solidFill>
                  <a:srgbClr val="C77D4A"/>
                </a:solidFill>
                <a:latin typeface="Georgia" pitchFamily="34" charset="0"/>
                <a:ea typeface="Georgia" pitchFamily="34" charset="-122"/>
                <a:cs typeface="Georgia" pitchFamily="34" charset="-120"/>
              </a:rPr>
              <a:t>01</a:t>
            </a:r>
            <a:endParaRPr lang="en-US" sz="1600" dirty="0"/>
          </a:p>
        </p:txBody>
      </p:sp>
      <p:sp>
        <p:nvSpPr>
          <p:cNvPr id="12" name="Text 9"/>
          <p:cNvSpPr/>
          <p:nvPr/>
        </p:nvSpPr>
        <p:spPr>
          <a:xfrm>
            <a:off x="1554480" y="3017520"/>
            <a:ext cx="7040880" cy="457200"/>
          </a:xfrm>
          <a:prstGeom prst="rect">
            <a:avLst/>
          </a:prstGeom>
          <a:noFill/>
          <a:ln/>
        </p:spPr>
        <p:txBody>
          <a:bodyPr wrap="square" lIns="0" tIns="0" rIns="0" bIns="0" rtlCol="0" anchor="t"/>
          <a:lstStyle/>
          <a:p>
            <a:pPr marL="0" indent="0">
              <a:buNone/>
            </a:pPr>
            <a:r>
              <a:rPr lang="en-US" sz="1250" dirty="0">
                <a:solidFill>
                  <a:srgbClr val="1A1F2E"/>
                </a:solidFill>
                <a:latin typeface="Calibri" pitchFamily="34" charset="0"/>
                <a:ea typeface="Calibri" pitchFamily="34" charset="-122"/>
                <a:cs typeface="Calibri" pitchFamily="34" charset="-120"/>
              </a:rPr>
              <a:t>Analyse current AI tools for scriptwriting, voice synthesis, image and video generation within a documentary workflow.</a:t>
            </a:r>
            <a:endParaRPr lang="en-US" sz="1250" dirty="0"/>
          </a:p>
        </p:txBody>
      </p:sp>
      <p:sp>
        <p:nvSpPr>
          <p:cNvPr id="13" name="Text 10"/>
          <p:cNvSpPr/>
          <p:nvPr/>
        </p:nvSpPr>
        <p:spPr>
          <a:xfrm>
            <a:off x="1097280" y="3474720"/>
            <a:ext cx="411480" cy="365760"/>
          </a:xfrm>
          <a:prstGeom prst="rect">
            <a:avLst/>
          </a:prstGeom>
          <a:noFill/>
          <a:ln/>
        </p:spPr>
        <p:txBody>
          <a:bodyPr wrap="square" lIns="0" tIns="0" rIns="0" bIns="0" rtlCol="0" anchor="ctr"/>
          <a:lstStyle/>
          <a:p>
            <a:pPr marL="0" indent="0">
              <a:buNone/>
            </a:pPr>
            <a:r>
              <a:rPr lang="en-US" sz="1600" b="1" dirty="0">
                <a:solidFill>
                  <a:srgbClr val="C77D4A"/>
                </a:solidFill>
                <a:latin typeface="Georgia" pitchFamily="34" charset="0"/>
                <a:ea typeface="Georgia" pitchFamily="34" charset="-122"/>
                <a:cs typeface="Georgia" pitchFamily="34" charset="-120"/>
              </a:rPr>
              <a:t>02</a:t>
            </a:r>
            <a:endParaRPr lang="en-US" sz="1600" dirty="0"/>
          </a:p>
        </p:txBody>
      </p:sp>
      <p:sp>
        <p:nvSpPr>
          <p:cNvPr id="14" name="Text 11"/>
          <p:cNvSpPr/>
          <p:nvPr/>
        </p:nvSpPr>
        <p:spPr>
          <a:xfrm>
            <a:off x="1554480" y="3474720"/>
            <a:ext cx="7040880" cy="457200"/>
          </a:xfrm>
          <a:prstGeom prst="rect">
            <a:avLst/>
          </a:prstGeom>
          <a:noFill/>
          <a:ln/>
        </p:spPr>
        <p:txBody>
          <a:bodyPr wrap="square" lIns="0" tIns="0" rIns="0" bIns="0" rtlCol="0" anchor="t"/>
          <a:lstStyle/>
          <a:p>
            <a:pPr marL="0" indent="0">
              <a:buNone/>
            </a:pPr>
            <a:r>
              <a:rPr lang="en-US" sz="1250" dirty="0">
                <a:solidFill>
                  <a:srgbClr val="1A1F2E"/>
                </a:solidFill>
                <a:latin typeface="Calibri" pitchFamily="34" charset="0"/>
                <a:ea typeface="Calibri" pitchFamily="34" charset="-122"/>
                <a:cs typeface="Calibri" pitchFamily="34" charset="-120"/>
              </a:rPr>
              <a:t>Design a modular pipeline connecting these tools through defined handoff points and quality gates.</a:t>
            </a:r>
            <a:endParaRPr lang="en-US" sz="1250" dirty="0"/>
          </a:p>
        </p:txBody>
      </p:sp>
      <p:sp>
        <p:nvSpPr>
          <p:cNvPr id="15" name="Text 12"/>
          <p:cNvSpPr/>
          <p:nvPr/>
        </p:nvSpPr>
        <p:spPr>
          <a:xfrm>
            <a:off x="1097280" y="3931920"/>
            <a:ext cx="411480" cy="365760"/>
          </a:xfrm>
          <a:prstGeom prst="rect">
            <a:avLst/>
          </a:prstGeom>
          <a:noFill/>
          <a:ln/>
        </p:spPr>
        <p:txBody>
          <a:bodyPr wrap="square" lIns="0" tIns="0" rIns="0" bIns="0" rtlCol="0" anchor="ctr"/>
          <a:lstStyle/>
          <a:p>
            <a:pPr marL="0" indent="0">
              <a:buNone/>
            </a:pPr>
            <a:r>
              <a:rPr lang="en-US" sz="1600" b="1" dirty="0">
                <a:solidFill>
                  <a:srgbClr val="C77D4A"/>
                </a:solidFill>
                <a:latin typeface="Georgia" pitchFamily="34" charset="0"/>
                <a:ea typeface="Georgia" pitchFamily="34" charset="-122"/>
                <a:cs typeface="Georgia" pitchFamily="34" charset="-120"/>
              </a:rPr>
              <a:t>03</a:t>
            </a:r>
            <a:endParaRPr lang="en-US" sz="1600" dirty="0"/>
          </a:p>
        </p:txBody>
      </p:sp>
      <p:sp>
        <p:nvSpPr>
          <p:cNvPr id="16" name="Text 13"/>
          <p:cNvSpPr/>
          <p:nvPr/>
        </p:nvSpPr>
        <p:spPr>
          <a:xfrm>
            <a:off x="1554480" y="3931920"/>
            <a:ext cx="7040880" cy="457200"/>
          </a:xfrm>
          <a:prstGeom prst="rect">
            <a:avLst/>
          </a:prstGeom>
          <a:noFill/>
          <a:ln/>
        </p:spPr>
        <p:txBody>
          <a:bodyPr wrap="square" lIns="0" tIns="0" rIns="0" bIns="0" rtlCol="0" anchor="t"/>
          <a:lstStyle/>
          <a:p>
            <a:pPr marL="0" indent="0">
              <a:buNone/>
            </a:pPr>
            <a:r>
              <a:rPr lang="en-US" sz="1250" dirty="0">
                <a:solidFill>
                  <a:srgbClr val="1A1F2E"/>
                </a:solidFill>
                <a:latin typeface="Calibri" pitchFamily="34" charset="0"/>
                <a:ea typeface="Calibri" pitchFamily="34" charset="-122"/>
                <a:cs typeface="Calibri" pitchFamily="34" charset="-120"/>
              </a:rPr>
              <a:t>Test the pipeline against a real documentary episode, comparing output quality, time, and cost with traditional production.</a:t>
            </a:r>
            <a:endParaRPr lang="en-US" sz="1250" dirty="0"/>
          </a:p>
        </p:txBody>
      </p:sp>
      <p:sp>
        <p:nvSpPr>
          <p:cNvPr id="17" name="Text 14"/>
          <p:cNvSpPr/>
          <p:nvPr/>
        </p:nvSpPr>
        <p:spPr>
          <a:xfrm>
            <a:off x="1097280" y="4389120"/>
            <a:ext cx="411480" cy="365760"/>
          </a:xfrm>
          <a:prstGeom prst="rect">
            <a:avLst/>
          </a:prstGeom>
          <a:noFill/>
          <a:ln/>
        </p:spPr>
        <p:txBody>
          <a:bodyPr wrap="square" lIns="0" tIns="0" rIns="0" bIns="0" rtlCol="0" anchor="ctr"/>
          <a:lstStyle/>
          <a:p>
            <a:pPr marL="0" indent="0">
              <a:buNone/>
            </a:pPr>
            <a:r>
              <a:rPr lang="en-US" sz="1600" b="1" dirty="0">
                <a:solidFill>
                  <a:srgbClr val="C77D4A"/>
                </a:solidFill>
                <a:latin typeface="Georgia" pitchFamily="34" charset="0"/>
                <a:ea typeface="Georgia" pitchFamily="34" charset="-122"/>
                <a:cs typeface="Georgia" pitchFamily="34" charset="-120"/>
              </a:rPr>
              <a:t>04</a:t>
            </a:r>
            <a:endParaRPr lang="en-US" sz="1600" dirty="0"/>
          </a:p>
        </p:txBody>
      </p:sp>
      <p:sp>
        <p:nvSpPr>
          <p:cNvPr id="18" name="Text 15"/>
          <p:cNvSpPr/>
          <p:nvPr/>
        </p:nvSpPr>
        <p:spPr>
          <a:xfrm>
            <a:off x="1554480" y="4389120"/>
            <a:ext cx="7040880" cy="457200"/>
          </a:xfrm>
          <a:prstGeom prst="rect">
            <a:avLst/>
          </a:prstGeom>
          <a:noFill/>
          <a:ln/>
        </p:spPr>
        <p:txBody>
          <a:bodyPr wrap="square" lIns="0" tIns="0" rIns="0" bIns="0" rtlCol="0" anchor="t"/>
          <a:lstStyle/>
          <a:p>
            <a:pPr marL="0" indent="0">
              <a:buNone/>
            </a:pPr>
            <a:r>
              <a:rPr lang="en-US" sz="1250" dirty="0">
                <a:solidFill>
                  <a:srgbClr val="1A1F2E"/>
                </a:solidFill>
                <a:latin typeface="Calibri" pitchFamily="34" charset="0"/>
                <a:ea typeface="Calibri" pitchFamily="34" charset="-122"/>
                <a:cs typeface="Calibri" pitchFamily="34" charset="-120"/>
              </a:rPr>
              <a:t>Assess reliability, limitations, and potential for reuse beyond a single episode.</a:t>
            </a:r>
            <a:endParaRPr lang="en-US" sz="1250" dirty="0"/>
          </a:p>
        </p:txBody>
      </p:sp>
      <p:sp>
        <p:nvSpPr>
          <p:cNvPr id="19" name="Text 16"/>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20" name="Text 17"/>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3 / 15</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Who benefits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RELEVANCE AND CAREER ALIGNMENT</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Shape 5"/>
          <p:cNvSpPr/>
          <p:nvPr/>
        </p:nvSpPr>
        <p:spPr>
          <a:xfrm>
            <a:off x="1097280" y="1417320"/>
            <a:ext cx="3703320" cy="1325880"/>
          </a:xfrm>
          <a:prstGeom prst="rect">
            <a:avLst/>
          </a:prstGeom>
          <a:solidFill>
            <a:srgbClr val="FFFFFF"/>
          </a:solidFill>
          <a:ln w="9525">
            <a:solidFill>
              <a:srgbClr val="C9BFB0"/>
            </a:solidFill>
            <a:prstDash val="solid"/>
          </a:ln>
        </p:spPr>
        <p:txBody>
          <a:bodyPr/>
          <a:lstStyle/>
          <a:p>
            <a:endParaRPr lang="en-GB"/>
          </a:p>
        </p:txBody>
      </p:sp>
      <p:sp>
        <p:nvSpPr>
          <p:cNvPr id="9" name="Shape 6"/>
          <p:cNvSpPr/>
          <p:nvPr/>
        </p:nvSpPr>
        <p:spPr>
          <a:xfrm>
            <a:off x="1097280" y="1417320"/>
            <a:ext cx="73152" cy="1325880"/>
          </a:xfrm>
          <a:prstGeom prst="rect">
            <a:avLst/>
          </a:prstGeom>
          <a:solidFill>
            <a:srgbClr val="C77D4A"/>
          </a:solidFill>
          <a:ln w="12700">
            <a:solidFill>
              <a:srgbClr val="C77D4A"/>
            </a:solidFill>
            <a:prstDash val="solid"/>
          </a:ln>
        </p:spPr>
        <p:txBody>
          <a:bodyPr/>
          <a:lstStyle/>
          <a:p>
            <a:endParaRPr lang="en-GB"/>
          </a:p>
        </p:txBody>
      </p:sp>
      <p:sp>
        <p:nvSpPr>
          <p:cNvPr id="10" name="Text 7"/>
          <p:cNvSpPr/>
          <p:nvPr/>
        </p:nvSpPr>
        <p:spPr>
          <a:xfrm>
            <a:off x="1325880" y="1554480"/>
            <a:ext cx="338328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Independent filmmakers</a:t>
            </a:r>
            <a:endParaRPr lang="en-US" sz="1400" dirty="0"/>
          </a:p>
        </p:txBody>
      </p:sp>
      <p:sp>
        <p:nvSpPr>
          <p:cNvPr id="11" name="Text 8"/>
          <p:cNvSpPr/>
          <p:nvPr/>
        </p:nvSpPr>
        <p:spPr>
          <a:xfrm>
            <a:off x="1325880" y="1920240"/>
            <a:ext cx="3383280" cy="77724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Without studio backing or institutional budgets, the production overhead currently rules out long-form work.</a:t>
            </a:r>
            <a:endParaRPr lang="en-US" sz="1150" dirty="0"/>
          </a:p>
        </p:txBody>
      </p:sp>
      <p:sp>
        <p:nvSpPr>
          <p:cNvPr id="12" name="Shape 9"/>
          <p:cNvSpPr/>
          <p:nvPr/>
        </p:nvSpPr>
        <p:spPr>
          <a:xfrm>
            <a:off x="4983480" y="1417320"/>
            <a:ext cx="3703320" cy="1325880"/>
          </a:xfrm>
          <a:prstGeom prst="rect">
            <a:avLst/>
          </a:prstGeom>
          <a:solidFill>
            <a:srgbClr val="FFFFFF"/>
          </a:solidFill>
          <a:ln w="9525">
            <a:solidFill>
              <a:srgbClr val="C9BFB0"/>
            </a:solidFill>
            <a:prstDash val="solid"/>
          </a:ln>
        </p:spPr>
        <p:txBody>
          <a:bodyPr/>
          <a:lstStyle/>
          <a:p>
            <a:endParaRPr lang="en-GB"/>
          </a:p>
        </p:txBody>
      </p:sp>
      <p:sp>
        <p:nvSpPr>
          <p:cNvPr id="13" name="Shape 10"/>
          <p:cNvSpPr/>
          <p:nvPr/>
        </p:nvSpPr>
        <p:spPr>
          <a:xfrm>
            <a:off x="4983480" y="1417320"/>
            <a:ext cx="73152" cy="1325880"/>
          </a:xfrm>
          <a:prstGeom prst="rect">
            <a:avLst/>
          </a:prstGeom>
          <a:solidFill>
            <a:srgbClr val="C77D4A"/>
          </a:solidFill>
          <a:ln w="12700">
            <a:solidFill>
              <a:srgbClr val="C77D4A"/>
            </a:solidFill>
            <a:prstDash val="solid"/>
          </a:ln>
        </p:spPr>
        <p:txBody>
          <a:bodyPr/>
          <a:lstStyle/>
          <a:p>
            <a:endParaRPr lang="en-GB"/>
          </a:p>
        </p:txBody>
      </p:sp>
      <p:sp>
        <p:nvSpPr>
          <p:cNvPr id="14" name="Text 11"/>
          <p:cNvSpPr/>
          <p:nvPr/>
        </p:nvSpPr>
        <p:spPr>
          <a:xfrm>
            <a:off x="5212080" y="1554480"/>
            <a:ext cx="338328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Educators and small producers</a:t>
            </a:r>
            <a:endParaRPr lang="en-US" sz="1400" dirty="0"/>
          </a:p>
        </p:txBody>
      </p:sp>
      <p:sp>
        <p:nvSpPr>
          <p:cNvPr id="15" name="Text 12"/>
          <p:cNvSpPr/>
          <p:nvPr/>
        </p:nvSpPr>
        <p:spPr>
          <a:xfrm>
            <a:off x="5212080" y="1920240"/>
            <a:ext cx="3383280" cy="77724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The same pipeline architecture supports educational series, explainers, and podcast content with minimal changes.</a:t>
            </a:r>
            <a:endParaRPr lang="en-US" sz="1150" dirty="0"/>
          </a:p>
        </p:txBody>
      </p:sp>
      <p:sp>
        <p:nvSpPr>
          <p:cNvPr id="16" name="Shape 13"/>
          <p:cNvSpPr/>
          <p:nvPr/>
        </p:nvSpPr>
        <p:spPr>
          <a:xfrm>
            <a:off x="1097280" y="2926080"/>
            <a:ext cx="3703320" cy="1325880"/>
          </a:xfrm>
          <a:prstGeom prst="rect">
            <a:avLst/>
          </a:prstGeom>
          <a:solidFill>
            <a:srgbClr val="FFFFFF"/>
          </a:solidFill>
          <a:ln w="9525">
            <a:solidFill>
              <a:srgbClr val="C9BFB0"/>
            </a:solidFill>
            <a:prstDash val="solid"/>
          </a:ln>
        </p:spPr>
        <p:txBody>
          <a:bodyPr/>
          <a:lstStyle/>
          <a:p>
            <a:endParaRPr lang="en-GB"/>
          </a:p>
        </p:txBody>
      </p:sp>
      <p:sp>
        <p:nvSpPr>
          <p:cNvPr id="17" name="Shape 14"/>
          <p:cNvSpPr/>
          <p:nvPr/>
        </p:nvSpPr>
        <p:spPr>
          <a:xfrm>
            <a:off x="1097280" y="2926080"/>
            <a:ext cx="73152" cy="1325880"/>
          </a:xfrm>
          <a:prstGeom prst="rect">
            <a:avLst/>
          </a:prstGeom>
          <a:solidFill>
            <a:srgbClr val="C77D4A"/>
          </a:solidFill>
          <a:ln w="12700">
            <a:solidFill>
              <a:srgbClr val="C77D4A"/>
            </a:solidFill>
            <a:prstDash val="solid"/>
          </a:ln>
        </p:spPr>
        <p:txBody>
          <a:bodyPr/>
          <a:lstStyle/>
          <a:p>
            <a:endParaRPr lang="en-GB"/>
          </a:p>
        </p:txBody>
      </p:sp>
      <p:sp>
        <p:nvSpPr>
          <p:cNvPr id="18" name="Text 15"/>
          <p:cNvSpPr/>
          <p:nvPr/>
        </p:nvSpPr>
        <p:spPr>
          <a:xfrm>
            <a:off x="1325880" y="3063240"/>
            <a:ext cx="338328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AI-in-creative research</a:t>
            </a:r>
            <a:endParaRPr lang="en-US" sz="1400" dirty="0"/>
          </a:p>
        </p:txBody>
      </p:sp>
      <p:sp>
        <p:nvSpPr>
          <p:cNvPr id="19" name="Text 16"/>
          <p:cNvSpPr/>
          <p:nvPr/>
        </p:nvSpPr>
        <p:spPr>
          <a:xfrm>
            <a:off x="1325880" y="3429000"/>
            <a:ext cx="3383280" cy="77724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Provides a working artefact to study where current generative tools succeed and fail under real production demands.</a:t>
            </a:r>
            <a:endParaRPr lang="en-US" sz="1150" dirty="0"/>
          </a:p>
        </p:txBody>
      </p:sp>
      <p:sp>
        <p:nvSpPr>
          <p:cNvPr id="20" name="Shape 17"/>
          <p:cNvSpPr/>
          <p:nvPr/>
        </p:nvSpPr>
        <p:spPr>
          <a:xfrm>
            <a:off x="4983480" y="2926080"/>
            <a:ext cx="3703320" cy="1325880"/>
          </a:xfrm>
          <a:prstGeom prst="rect">
            <a:avLst/>
          </a:prstGeom>
          <a:solidFill>
            <a:srgbClr val="FFFFFF"/>
          </a:solidFill>
          <a:ln w="9525">
            <a:solidFill>
              <a:srgbClr val="C9BFB0"/>
            </a:solidFill>
            <a:prstDash val="solid"/>
          </a:ln>
        </p:spPr>
        <p:txBody>
          <a:bodyPr/>
          <a:lstStyle/>
          <a:p>
            <a:endParaRPr lang="en-GB"/>
          </a:p>
        </p:txBody>
      </p:sp>
      <p:sp>
        <p:nvSpPr>
          <p:cNvPr id="21" name="Shape 18"/>
          <p:cNvSpPr/>
          <p:nvPr/>
        </p:nvSpPr>
        <p:spPr>
          <a:xfrm>
            <a:off x="4983480" y="2926080"/>
            <a:ext cx="73152" cy="1325880"/>
          </a:xfrm>
          <a:prstGeom prst="rect">
            <a:avLst/>
          </a:prstGeom>
          <a:solidFill>
            <a:srgbClr val="C77D4A"/>
          </a:solidFill>
          <a:ln w="12700">
            <a:solidFill>
              <a:srgbClr val="C77D4A"/>
            </a:solidFill>
            <a:prstDash val="solid"/>
          </a:ln>
        </p:spPr>
        <p:txBody>
          <a:bodyPr/>
          <a:lstStyle/>
          <a:p>
            <a:endParaRPr lang="en-GB"/>
          </a:p>
        </p:txBody>
      </p:sp>
      <p:sp>
        <p:nvSpPr>
          <p:cNvPr id="22" name="Text 19"/>
          <p:cNvSpPr/>
          <p:nvPr/>
        </p:nvSpPr>
        <p:spPr>
          <a:xfrm>
            <a:off x="5212080" y="3063240"/>
            <a:ext cx="338328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My career</a:t>
            </a:r>
            <a:endParaRPr lang="en-US" sz="1400" dirty="0"/>
          </a:p>
        </p:txBody>
      </p:sp>
      <p:sp>
        <p:nvSpPr>
          <p:cNvPr id="23" name="Text 20"/>
          <p:cNvSpPr/>
          <p:nvPr/>
        </p:nvSpPr>
        <p:spPr>
          <a:xfrm>
            <a:off x="5212080" y="3429000"/>
            <a:ext cx="3383280" cy="77724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Hands-on experience in pipeline design, LLM orchestration, and applied AI engineering. The direction I want to take after graduation.</a:t>
            </a:r>
            <a:endParaRPr lang="en-US" sz="1150" dirty="0"/>
          </a:p>
        </p:txBody>
      </p:sp>
      <p:sp>
        <p:nvSpPr>
          <p:cNvPr id="24" name="Text 21"/>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25" name="Text 22"/>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4 / 15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What the literature shows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AND WHERE IT STOPS SHORT</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Text 5"/>
          <p:cNvSpPr/>
          <p:nvPr/>
        </p:nvSpPr>
        <p:spPr>
          <a:xfrm>
            <a:off x="1097280" y="1371600"/>
            <a:ext cx="365760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WHAT'S COVERED</a:t>
            </a:r>
            <a:endParaRPr lang="en-US" sz="1100" dirty="0"/>
          </a:p>
        </p:txBody>
      </p:sp>
      <p:sp>
        <p:nvSpPr>
          <p:cNvPr id="9" name="Text 6"/>
          <p:cNvSpPr/>
          <p:nvPr/>
        </p:nvSpPr>
        <p:spPr>
          <a:xfrm>
            <a:off x="1097280" y="1691640"/>
            <a:ext cx="3657600" cy="2743200"/>
          </a:xfrm>
          <a:prstGeom prst="rect">
            <a:avLst/>
          </a:prstGeom>
          <a:noFill/>
          <a:ln/>
        </p:spPr>
        <p:txBody>
          <a:bodyPr wrap="square" lIns="0" tIns="0" rIns="0" bIns="0" rtlCol="0" anchor="t"/>
          <a:lstStyle/>
          <a:p>
            <a:pPr marL="0" indent="0">
              <a:buNone/>
            </a:pPr>
            <a:r>
              <a:rPr lang="en-US" sz="1300" b="1" dirty="0">
                <a:solidFill>
                  <a:srgbClr val="1A1F2E"/>
                </a:solidFill>
                <a:latin typeface="Calibri" pitchFamily="34" charset="0"/>
                <a:ea typeface="Calibri" pitchFamily="34" charset="-122"/>
                <a:cs typeface="Calibri" pitchFamily="34" charset="-120"/>
              </a:rPr>
              <a:t>Diffusion image models</a:t>
            </a:r>
            <a:endParaRPr lang="en-US" sz="1300" dirty="0"/>
          </a:p>
          <a:p>
            <a:pPr marL="0" indent="0">
              <a:spcAft>
                <a:spcPts val="1200"/>
              </a:spcAft>
              <a:buNone/>
            </a:pPr>
            <a:r>
              <a:rPr lang="en-US" sz="1150" dirty="0">
                <a:solidFill>
                  <a:srgbClr val="5B6573"/>
                </a:solidFill>
                <a:latin typeface="Calibri" pitchFamily="34" charset="0"/>
                <a:ea typeface="Calibri" pitchFamily="34" charset="-122"/>
                <a:cs typeface="Calibri" pitchFamily="34" charset="-120"/>
              </a:rPr>
              <a:t>Now produce cinematic shots on demand [1]</a:t>
            </a:r>
            <a:endParaRPr lang="en-US" sz="1300" dirty="0"/>
          </a:p>
          <a:p>
            <a:pPr marL="0" indent="0">
              <a:buNone/>
            </a:pPr>
            <a:r>
              <a:rPr lang="en-US" sz="1300" b="1" dirty="0">
                <a:solidFill>
                  <a:srgbClr val="1A1F2E"/>
                </a:solidFill>
                <a:latin typeface="Calibri" pitchFamily="34" charset="0"/>
                <a:ea typeface="Calibri" pitchFamily="34" charset="-122"/>
                <a:cs typeface="Calibri" pitchFamily="34" charset="-120"/>
              </a:rPr>
              <a:t>Expressive TTS</a:t>
            </a:r>
            <a:endParaRPr lang="en-US" sz="1300" dirty="0"/>
          </a:p>
          <a:p>
            <a:pPr marL="0" indent="0">
              <a:spcAft>
                <a:spcPts val="1200"/>
              </a:spcAft>
              <a:buNone/>
            </a:pPr>
            <a:r>
              <a:rPr lang="en-US" sz="1150" dirty="0">
                <a:solidFill>
                  <a:srgbClr val="5B6573"/>
                </a:solidFill>
                <a:latin typeface="Calibri" pitchFamily="34" charset="0"/>
                <a:ea typeface="Calibri" pitchFamily="34" charset="-122"/>
                <a:cs typeface="Calibri" pitchFamily="34" charset="-120"/>
              </a:rPr>
              <a:t>Rivals professional voice actors [2]</a:t>
            </a:r>
            <a:endParaRPr lang="en-US" sz="1300" dirty="0"/>
          </a:p>
          <a:p>
            <a:pPr marL="0" indent="0">
              <a:buNone/>
            </a:pPr>
            <a:r>
              <a:rPr lang="en-US" sz="1300" b="1" dirty="0">
                <a:solidFill>
                  <a:srgbClr val="1A1F2E"/>
                </a:solidFill>
                <a:latin typeface="Calibri" pitchFamily="34" charset="0"/>
                <a:ea typeface="Calibri" pitchFamily="34" charset="-122"/>
                <a:cs typeface="Calibri" pitchFamily="34" charset="-120"/>
              </a:rPr>
              <a:t>Large language models</a:t>
            </a:r>
            <a:endParaRPr lang="en-US" sz="1300" dirty="0"/>
          </a:p>
          <a:p>
            <a:pPr marL="0" indent="0">
              <a:buNone/>
            </a:pPr>
            <a:r>
              <a:rPr lang="en-US" sz="1150" dirty="0">
                <a:solidFill>
                  <a:srgbClr val="5B6573"/>
                </a:solidFill>
                <a:latin typeface="Calibri" pitchFamily="34" charset="0"/>
                <a:ea typeface="Calibri" pitchFamily="34" charset="-122"/>
                <a:cs typeface="Calibri" pitchFamily="34" charset="-120"/>
              </a:rPr>
              <a:t>Handle long-form structured writing [3]</a:t>
            </a:r>
            <a:endParaRPr lang="en-US" sz="1300" dirty="0"/>
          </a:p>
        </p:txBody>
      </p:sp>
      <p:sp>
        <p:nvSpPr>
          <p:cNvPr id="10" name="Shape 7"/>
          <p:cNvSpPr/>
          <p:nvPr/>
        </p:nvSpPr>
        <p:spPr>
          <a:xfrm>
            <a:off x="4937760" y="1691640"/>
            <a:ext cx="0" cy="2651760"/>
          </a:xfrm>
          <a:prstGeom prst="line">
            <a:avLst/>
          </a:prstGeom>
          <a:noFill/>
          <a:ln w="12700">
            <a:solidFill>
              <a:srgbClr val="C9BFB0"/>
            </a:solidFill>
            <a:prstDash val="solid"/>
          </a:ln>
        </p:spPr>
        <p:txBody>
          <a:bodyPr/>
          <a:lstStyle/>
          <a:p>
            <a:endParaRPr lang="en-GB"/>
          </a:p>
        </p:txBody>
      </p:sp>
      <p:sp>
        <p:nvSpPr>
          <p:cNvPr id="11" name="Text 8"/>
          <p:cNvSpPr/>
          <p:nvPr/>
        </p:nvSpPr>
        <p:spPr>
          <a:xfrm>
            <a:off x="5120640" y="1371600"/>
            <a:ext cx="365760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WHAT'S MISSING</a:t>
            </a:r>
            <a:endParaRPr lang="en-US" sz="1100" dirty="0"/>
          </a:p>
        </p:txBody>
      </p:sp>
      <p:sp>
        <p:nvSpPr>
          <p:cNvPr id="12" name="Text 9"/>
          <p:cNvSpPr/>
          <p:nvPr/>
        </p:nvSpPr>
        <p:spPr>
          <a:xfrm>
            <a:off x="5120640" y="1691640"/>
            <a:ext cx="3657600" cy="2743200"/>
          </a:xfrm>
          <a:prstGeom prst="rect">
            <a:avLst/>
          </a:prstGeom>
          <a:noFill/>
          <a:ln/>
        </p:spPr>
        <p:txBody>
          <a:bodyPr wrap="square" lIns="0" tIns="0" rIns="0" bIns="0" rtlCol="0" anchor="t"/>
          <a:lstStyle/>
          <a:p>
            <a:pPr marL="0" indent="0">
              <a:buNone/>
            </a:pPr>
            <a:r>
              <a:rPr lang="en-US" sz="1300" b="1" dirty="0">
                <a:solidFill>
                  <a:srgbClr val="1A1F2E"/>
                </a:solidFill>
                <a:latin typeface="Calibri" pitchFamily="34" charset="0"/>
                <a:ea typeface="Calibri" pitchFamily="34" charset="-122"/>
                <a:cs typeface="Calibri" pitchFamily="34" charset="-120"/>
              </a:rPr>
              <a:t>Studies treat tools in isolation</a:t>
            </a:r>
            <a:endParaRPr lang="en-US" sz="1300" dirty="0"/>
          </a:p>
          <a:p>
            <a:pPr marL="0" indent="0">
              <a:spcAft>
                <a:spcPts val="1200"/>
              </a:spcAft>
              <a:buNone/>
            </a:pPr>
            <a:r>
              <a:rPr lang="en-US" sz="1150" dirty="0">
                <a:solidFill>
                  <a:srgbClr val="5B6573"/>
                </a:solidFill>
                <a:latin typeface="Calibri" pitchFamily="34" charset="0"/>
                <a:ea typeface="Calibri" pitchFamily="34" charset="-122"/>
                <a:cs typeface="Calibri" pitchFamily="34" charset="-120"/>
              </a:rPr>
              <a:t>Reviews of AI in cinematography stay tool-by-tool rather than examining integrated systems [4].</a:t>
            </a:r>
            <a:endParaRPr lang="en-US" sz="1300" dirty="0"/>
          </a:p>
          <a:p>
            <a:pPr marL="0" indent="0">
              <a:buNone/>
            </a:pPr>
            <a:r>
              <a:rPr lang="en-US" sz="1300" b="1" dirty="0">
                <a:solidFill>
                  <a:srgbClr val="1A1F2E"/>
                </a:solidFill>
                <a:latin typeface="Calibri" pitchFamily="34" charset="0"/>
                <a:ea typeface="Calibri" pitchFamily="34" charset="-122"/>
                <a:cs typeface="Calibri" pitchFamily="34" charset="-120"/>
              </a:rPr>
              <a:t>Integration is unexamined</a:t>
            </a:r>
            <a:endParaRPr lang="en-US" sz="1300" dirty="0"/>
          </a:p>
          <a:p>
            <a:pPr marL="0" indent="0">
              <a:buNone/>
            </a:pPr>
            <a:r>
              <a:rPr lang="en-US" sz="1150" dirty="0">
                <a:solidFill>
                  <a:srgbClr val="5B6573"/>
                </a:solidFill>
                <a:latin typeface="Calibri" pitchFamily="34" charset="0"/>
                <a:ea typeface="Calibri" pitchFamily="34" charset="-122"/>
                <a:cs typeface="Calibri" pitchFamily="34" charset="-120"/>
              </a:rPr>
              <a:t>How outputs degrade or fail when they flow sequentially between tools is rarely reported. That is the question this project takes up.</a:t>
            </a:r>
            <a:endParaRPr lang="en-US" sz="1300" dirty="0"/>
          </a:p>
        </p:txBody>
      </p:sp>
      <p:sp>
        <p:nvSpPr>
          <p:cNvPr id="13" name="Text 10"/>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14" name="Text 11"/>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5 / 15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Methodology</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DESIGN SCIENCE RESEARCH</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Text 5"/>
          <p:cNvSpPr/>
          <p:nvPr/>
        </p:nvSpPr>
        <p:spPr>
          <a:xfrm>
            <a:off x="1097280" y="1371600"/>
            <a:ext cx="7498080" cy="914400"/>
          </a:xfrm>
          <a:prstGeom prst="rect">
            <a:avLst/>
          </a:prstGeom>
          <a:noFill/>
          <a:ln/>
        </p:spPr>
        <p:txBody>
          <a:bodyPr wrap="square" lIns="0" tIns="0" rIns="0" bIns="0" rtlCol="0" anchor="t"/>
          <a:lstStyle/>
          <a:p>
            <a:pPr marL="0" indent="0">
              <a:buNone/>
            </a:pPr>
            <a:r>
              <a:rPr lang="en-US" sz="1350" dirty="0">
                <a:solidFill>
                  <a:srgbClr val="1A1F2E"/>
                </a:solidFill>
                <a:latin typeface="Calibri" pitchFamily="34" charset="0"/>
                <a:ea typeface="Calibri" pitchFamily="34" charset="-122"/>
                <a:cs typeface="Calibri" pitchFamily="34" charset="-120"/>
              </a:rPr>
              <a:t>The primary output is a working pipeline, not survey or experimental data. Design Science Research [5], [6] fits because it treats the artefact itself as the contribution while still demanding structured evaluation.</a:t>
            </a:r>
            <a:endParaRPr lang="en-US" sz="1350" dirty="0"/>
          </a:p>
        </p:txBody>
      </p:sp>
      <p:sp>
        <p:nvSpPr>
          <p:cNvPr id="9" name="Text 6"/>
          <p:cNvSpPr/>
          <p:nvPr/>
        </p:nvSpPr>
        <p:spPr>
          <a:xfrm>
            <a:off x="1097280" y="2468880"/>
            <a:ext cx="365760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WHY NOT USER RESEARCH</a:t>
            </a:r>
            <a:endParaRPr lang="en-US" sz="1100" dirty="0"/>
          </a:p>
        </p:txBody>
      </p:sp>
      <p:sp>
        <p:nvSpPr>
          <p:cNvPr id="10" name="Text 7"/>
          <p:cNvSpPr/>
          <p:nvPr/>
        </p:nvSpPr>
        <p:spPr>
          <a:xfrm>
            <a:off x="1097280" y="2788920"/>
            <a:ext cx="3657600" cy="146304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Shifts the centre of gravity to survey design and participant recruitment, away from the technical build that the problem actually requires.</a:t>
            </a:r>
            <a:endParaRPr lang="en-US" sz="1200" dirty="0"/>
          </a:p>
        </p:txBody>
      </p:sp>
      <p:sp>
        <p:nvSpPr>
          <p:cNvPr id="11" name="Text 8"/>
          <p:cNvSpPr/>
          <p:nvPr/>
        </p:nvSpPr>
        <p:spPr>
          <a:xfrm>
            <a:off x="4937760" y="2468880"/>
            <a:ext cx="374904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WHY NOT COMPARATIVE TOOL REVIEW</a:t>
            </a:r>
            <a:endParaRPr lang="en-US" sz="1100" dirty="0"/>
          </a:p>
        </p:txBody>
      </p:sp>
      <p:sp>
        <p:nvSpPr>
          <p:cNvPr id="12" name="Text 9"/>
          <p:cNvSpPr/>
          <p:nvPr/>
        </p:nvSpPr>
        <p:spPr>
          <a:xfrm>
            <a:off x="4937760" y="2788920"/>
            <a:ext cx="3749040" cy="146304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Misses the point. Integration problems only surface when outputs flow sequentially through the system. A side-by-side comparison wouldn't see them.</a:t>
            </a:r>
            <a:endParaRPr lang="en-US" sz="1200" dirty="0"/>
          </a:p>
        </p:txBody>
      </p:sp>
      <p:sp>
        <p:nvSpPr>
          <p:cNvPr id="13" name="Text 10"/>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14" name="Text 11"/>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6 / 15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Pipeline architecture</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THREE PHASES, ONE LOCK POINT</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Shape 5"/>
          <p:cNvSpPr/>
          <p:nvPr/>
        </p:nvSpPr>
        <p:spPr>
          <a:xfrm>
            <a:off x="640080" y="2011680"/>
            <a:ext cx="2194560" cy="1554480"/>
          </a:xfrm>
          <a:prstGeom prst="rect">
            <a:avLst/>
          </a:prstGeom>
          <a:solidFill>
            <a:srgbClr val="FFFFFF"/>
          </a:solidFill>
          <a:ln w="15875">
            <a:solidFill>
              <a:srgbClr val="2C3E50"/>
            </a:solidFill>
            <a:prstDash val="solid"/>
          </a:ln>
        </p:spPr>
        <p:txBody>
          <a:bodyPr/>
          <a:lstStyle/>
          <a:p>
            <a:endParaRPr lang="en-GB"/>
          </a:p>
        </p:txBody>
      </p:sp>
      <p:sp>
        <p:nvSpPr>
          <p:cNvPr id="9" name="Text 6"/>
          <p:cNvSpPr/>
          <p:nvPr/>
        </p:nvSpPr>
        <p:spPr>
          <a:xfrm>
            <a:off x="640080" y="2103120"/>
            <a:ext cx="2194560" cy="228600"/>
          </a:xfrm>
          <a:prstGeom prst="rect">
            <a:avLst/>
          </a:prstGeom>
          <a:noFill/>
          <a:ln/>
        </p:spPr>
        <p:txBody>
          <a:bodyPr wrap="square" lIns="0" tIns="0" rIns="0" bIns="0" rtlCol="0" anchor="ctr"/>
          <a:lstStyle/>
          <a:p>
            <a:pPr marL="0" indent="0" algn="ctr">
              <a:buNone/>
            </a:pPr>
            <a:r>
              <a:rPr lang="en-US" sz="1000" b="1" kern="0" spc="500" dirty="0">
                <a:solidFill>
                  <a:srgbClr val="C77D4A"/>
                </a:solidFill>
                <a:latin typeface="Calibri" pitchFamily="34" charset="0"/>
                <a:ea typeface="Calibri" pitchFamily="34" charset="-122"/>
                <a:cs typeface="Calibri" pitchFamily="34" charset="-120"/>
              </a:rPr>
              <a:t>PHASE 1</a:t>
            </a:r>
            <a:endParaRPr lang="en-US" sz="1000" dirty="0"/>
          </a:p>
        </p:txBody>
      </p:sp>
      <p:sp>
        <p:nvSpPr>
          <p:cNvPr id="10" name="Text 7"/>
          <p:cNvSpPr/>
          <p:nvPr/>
        </p:nvSpPr>
        <p:spPr>
          <a:xfrm>
            <a:off x="640080" y="2377440"/>
            <a:ext cx="2194560" cy="320040"/>
          </a:xfrm>
          <a:prstGeom prst="rect">
            <a:avLst/>
          </a:prstGeom>
          <a:noFill/>
          <a:ln/>
        </p:spPr>
        <p:txBody>
          <a:bodyPr wrap="square" lIns="0" tIns="0" rIns="0" bIns="0" rtlCol="0" anchor="ctr"/>
          <a:lstStyle/>
          <a:p>
            <a:pPr marL="0" indent="0" algn="ctr">
              <a:buNone/>
            </a:pPr>
            <a:r>
              <a:rPr lang="en-US" sz="1500" b="1" dirty="0">
                <a:solidFill>
                  <a:srgbClr val="1A1F2E"/>
                </a:solidFill>
                <a:latin typeface="Georgia" pitchFamily="34" charset="0"/>
                <a:ea typeface="Georgia" pitchFamily="34" charset="-122"/>
                <a:cs typeface="Georgia" pitchFamily="34" charset="-120"/>
              </a:rPr>
              <a:t>Script Creation</a:t>
            </a:r>
            <a:endParaRPr lang="en-US" sz="1500" dirty="0"/>
          </a:p>
        </p:txBody>
      </p:sp>
      <p:sp>
        <p:nvSpPr>
          <p:cNvPr id="11" name="Text 8"/>
          <p:cNvSpPr/>
          <p:nvPr/>
        </p:nvSpPr>
        <p:spPr>
          <a:xfrm>
            <a:off x="822960" y="2788920"/>
            <a:ext cx="1828800" cy="777240"/>
          </a:xfrm>
          <a:prstGeom prst="rect">
            <a:avLst/>
          </a:prstGeom>
          <a:noFill/>
          <a:ln/>
        </p:spPr>
        <p:txBody>
          <a:bodyPr wrap="square" lIns="0" tIns="0" rIns="0" bIns="0" rtlCol="0" anchor="ctr"/>
          <a:lstStyle/>
          <a:p>
            <a:pPr marL="0" indent="0" algn="ctr">
              <a:buNone/>
            </a:pPr>
            <a:r>
              <a:rPr lang="en-US" sz="1050" dirty="0">
                <a:solidFill>
                  <a:srgbClr val="5B6573"/>
                </a:solidFill>
                <a:latin typeface="Calibri" pitchFamily="34" charset="0"/>
                <a:ea typeface="Calibri" pitchFamily="34" charset="-122"/>
                <a:cs typeface="Calibri" pitchFamily="34" charset="-120"/>
              </a:rPr>
              <a:t>Story picker</a:t>
            </a:r>
            <a:endParaRPr lang="en-US" sz="1050" dirty="0"/>
          </a:p>
          <a:p>
            <a:pPr marL="0" indent="0" algn="ctr">
              <a:buNone/>
            </a:pPr>
            <a:r>
              <a:rPr lang="en-US" sz="1050" dirty="0">
                <a:solidFill>
                  <a:srgbClr val="5B6573"/>
                </a:solidFill>
                <a:latin typeface="Calibri" pitchFamily="34" charset="0"/>
                <a:ea typeface="Calibri" pitchFamily="34" charset="-122"/>
                <a:cs typeface="Calibri" pitchFamily="34" charset="-120"/>
              </a:rPr>
              <a:t>Researcher</a:t>
            </a:r>
            <a:endParaRPr lang="en-US" sz="1050" dirty="0"/>
          </a:p>
          <a:p>
            <a:pPr marL="0" indent="0" algn="ctr">
              <a:buNone/>
            </a:pPr>
            <a:r>
              <a:rPr lang="en-US" sz="1050" dirty="0">
                <a:solidFill>
                  <a:srgbClr val="5B6573"/>
                </a:solidFill>
                <a:latin typeface="Calibri" pitchFamily="34" charset="0"/>
                <a:ea typeface="Calibri" pitchFamily="34" charset="-122"/>
                <a:cs typeface="Calibri" pitchFamily="34" charset="-120"/>
              </a:rPr>
              <a:t>Analyzer</a:t>
            </a:r>
            <a:endParaRPr lang="en-US" sz="1050" dirty="0"/>
          </a:p>
          <a:p>
            <a:pPr marL="0" indent="0" algn="ctr">
              <a:buNone/>
            </a:pPr>
            <a:r>
              <a:rPr lang="en-US" sz="1050" dirty="0">
                <a:solidFill>
                  <a:srgbClr val="5B6573"/>
                </a:solidFill>
                <a:latin typeface="Calibri" pitchFamily="34" charset="0"/>
                <a:ea typeface="Calibri" pitchFamily="34" charset="-122"/>
                <a:cs typeface="Calibri" pitchFamily="34" charset="-120"/>
              </a:rPr>
              <a:t>Script generator</a:t>
            </a:r>
            <a:endParaRPr lang="en-US" sz="1050" dirty="0"/>
          </a:p>
        </p:txBody>
      </p:sp>
      <p:sp>
        <p:nvSpPr>
          <p:cNvPr id="12" name="Shape 9"/>
          <p:cNvSpPr/>
          <p:nvPr/>
        </p:nvSpPr>
        <p:spPr>
          <a:xfrm>
            <a:off x="3108960" y="2240280"/>
            <a:ext cx="868680" cy="1097280"/>
          </a:xfrm>
          <a:prstGeom prst="rect">
            <a:avLst/>
          </a:prstGeom>
          <a:solidFill>
            <a:srgbClr val="C77D4A"/>
          </a:solidFill>
          <a:ln w="12700">
            <a:solidFill>
              <a:srgbClr val="C77D4A"/>
            </a:solidFill>
            <a:prstDash val="solid"/>
          </a:ln>
        </p:spPr>
        <p:txBody>
          <a:bodyPr/>
          <a:lstStyle/>
          <a:p>
            <a:endParaRPr lang="en-GB"/>
          </a:p>
        </p:txBody>
      </p:sp>
      <p:sp>
        <p:nvSpPr>
          <p:cNvPr id="13" name="Text 10"/>
          <p:cNvSpPr/>
          <p:nvPr/>
        </p:nvSpPr>
        <p:spPr>
          <a:xfrm>
            <a:off x="3108960" y="2514600"/>
            <a:ext cx="868680" cy="228600"/>
          </a:xfrm>
          <a:prstGeom prst="rect">
            <a:avLst/>
          </a:prstGeom>
          <a:noFill/>
          <a:ln/>
        </p:spPr>
        <p:txBody>
          <a:bodyPr wrap="square" lIns="0" tIns="0" rIns="0" bIns="0" rtlCol="0" anchor="ctr"/>
          <a:lstStyle/>
          <a:p>
            <a:pPr marL="0" indent="0" algn="ctr">
              <a:buNone/>
            </a:pPr>
            <a:r>
              <a:rPr lang="en-US" sz="900" b="1" kern="0" spc="400" dirty="0">
                <a:solidFill>
                  <a:srgbClr val="FFFFFF"/>
                </a:solidFill>
                <a:latin typeface="Calibri" pitchFamily="34" charset="0"/>
                <a:ea typeface="Calibri" pitchFamily="34" charset="-122"/>
                <a:cs typeface="Calibri" pitchFamily="34" charset="-120"/>
              </a:rPr>
              <a:t>SCRIPT</a:t>
            </a:r>
            <a:endParaRPr lang="en-US" sz="900" dirty="0"/>
          </a:p>
        </p:txBody>
      </p:sp>
      <p:sp>
        <p:nvSpPr>
          <p:cNvPr id="14" name="Text 11"/>
          <p:cNvSpPr/>
          <p:nvPr/>
        </p:nvSpPr>
        <p:spPr>
          <a:xfrm>
            <a:off x="3108960" y="2743200"/>
            <a:ext cx="86868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LOCK</a:t>
            </a:r>
            <a:endParaRPr lang="en-US" sz="1300" dirty="0"/>
          </a:p>
        </p:txBody>
      </p:sp>
      <p:sp>
        <p:nvSpPr>
          <p:cNvPr id="15" name="Shape 12"/>
          <p:cNvSpPr/>
          <p:nvPr/>
        </p:nvSpPr>
        <p:spPr>
          <a:xfrm>
            <a:off x="4297680" y="1828800"/>
            <a:ext cx="2743200" cy="1920240"/>
          </a:xfrm>
          <a:prstGeom prst="rect">
            <a:avLst/>
          </a:prstGeom>
          <a:solidFill>
            <a:srgbClr val="FFFFFF"/>
          </a:solidFill>
          <a:ln w="15875">
            <a:solidFill>
              <a:srgbClr val="2C3E50"/>
            </a:solidFill>
            <a:prstDash val="solid"/>
          </a:ln>
        </p:spPr>
        <p:txBody>
          <a:bodyPr/>
          <a:lstStyle/>
          <a:p>
            <a:endParaRPr lang="en-GB"/>
          </a:p>
        </p:txBody>
      </p:sp>
      <p:sp>
        <p:nvSpPr>
          <p:cNvPr id="16" name="Text 13"/>
          <p:cNvSpPr/>
          <p:nvPr/>
        </p:nvSpPr>
        <p:spPr>
          <a:xfrm>
            <a:off x="4297680" y="1920240"/>
            <a:ext cx="2743200" cy="228600"/>
          </a:xfrm>
          <a:prstGeom prst="rect">
            <a:avLst/>
          </a:prstGeom>
          <a:noFill/>
          <a:ln/>
        </p:spPr>
        <p:txBody>
          <a:bodyPr wrap="square" lIns="0" tIns="0" rIns="0" bIns="0" rtlCol="0" anchor="ctr"/>
          <a:lstStyle/>
          <a:p>
            <a:pPr marL="0" indent="0" algn="ctr">
              <a:buNone/>
            </a:pPr>
            <a:r>
              <a:rPr lang="en-US" sz="1000" b="1" kern="0" spc="500" dirty="0">
                <a:solidFill>
                  <a:srgbClr val="C77D4A"/>
                </a:solidFill>
                <a:latin typeface="Calibri" pitchFamily="34" charset="0"/>
                <a:ea typeface="Calibri" pitchFamily="34" charset="-122"/>
                <a:cs typeface="Calibri" pitchFamily="34" charset="-120"/>
              </a:rPr>
              <a:t>PHASE 2</a:t>
            </a:r>
            <a:endParaRPr lang="en-US" sz="1000" dirty="0"/>
          </a:p>
        </p:txBody>
      </p:sp>
      <p:sp>
        <p:nvSpPr>
          <p:cNvPr id="17" name="Text 14"/>
          <p:cNvSpPr/>
          <p:nvPr/>
        </p:nvSpPr>
        <p:spPr>
          <a:xfrm>
            <a:off x="4297680" y="2194560"/>
            <a:ext cx="2743200" cy="320040"/>
          </a:xfrm>
          <a:prstGeom prst="rect">
            <a:avLst/>
          </a:prstGeom>
          <a:noFill/>
          <a:ln/>
        </p:spPr>
        <p:txBody>
          <a:bodyPr wrap="square" lIns="0" tIns="0" rIns="0" bIns="0" rtlCol="0" anchor="ctr"/>
          <a:lstStyle/>
          <a:p>
            <a:pPr marL="0" indent="0" algn="ctr">
              <a:buNone/>
            </a:pPr>
            <a:r>
              <a:rPr lang="en-US" sz="1500" b="1" dirty="0">
                <a:solidFill>
                  <a:srgbClr val="1A1F2E"/>
                </a:solidFill>
                <a:latin typeface="Georgia" pitchFamily="34" charset="0"/>
                <a:ea typeface="Georgia" pitchFamily="34" charset="-122"/>
                <a:cs typeface="Georgia" pitchFamily="34" charset="-120"/>
              </a:rPr>
              <a:t>Asset Assembly</a:t>
            </a:r>
            <a:endParaRPr lang="en-US" sz="1500" dirty="0"/>
          </a:p>
        </p:txBody>
      </p:sp>
      <p:sp>
        <p:nvSpPr>
          <p:cNvPr id="18" name="Shape 15"/>
          <p:cNvSpPr/>
          <p:nvPr/>
        </p:nvSpPr>
        <p:spPr>
          <a:xfrm>
            <a:off x="4480560" y="2651760"/>
            <a:ext cx="2377440" cy="411480"/>
          </a:xfrm>
          <a:prstGeom prst="rect">
            <a:avLst/>
          </a:prstGeom>
          <a:solidFill>
            <a:srgbClr val="F5EFE6"/>
          </a:solidFill>
          <a:ln w="6350">
            <a:solidFill>
              <a:srgbClr val="C9BFB0"/>
            </a:solidFill>
            <a:prstDash val="solid"/>
          </a:ln>
        </p:spPr>
        <p:txBody>
          <a:bodyPr/>
          <a:lstStyle/>
          <a:p>
            <a:endParaRPr lang="en-GB"/>
          </a:p>
        </p:txBody>
      </p:sp>
      <p:sp>
        <p:nvSpPr>
          <p:cNvPr id="19" name="Text 16"/>
          <p:cNvSpPr/>
          <p:nvPr/>
        </p:nvSpPr>
        <p:spPr>
          <a:xfrm>
            <a:off x="4480560" y="2697480"/>
            <a:ext cx="2377440" cy="320040"/>
          </a:xfrm>
          <a:prstGeom prst="rect">
            <a:avLst/>
          </a:prstGeom>
          <a:noFill/>
          <a:ln/>
        </p:spPr>
        <p:txBody>
          <a:bodyPr wrap="square" lIns="0" tIns="0" rIns="0" bIns="0" rtlCol="0" anchor="ctr"/>
          <a:lstStyle/>
          <a:p>
            <a:pPr marL="0" indent="0" algn="ctr">
              <a:buNone/>
            </a:pPr>
            <a:r>
              <a:rPr lang="en-US" sz="1100" dirty="0">
                <a:solidFill>
                  <a:srgbClr val="1A1F2E"/>
                </a:solidFill>
                <a:latin typeface="Calibri" pitchFamily="34" charset="0"/>
                <a:ea typeface="Calibri" pitchFamily="34" charset="-122"/>
                <a:cs typeface="Calibri" pitchFamily="34" charset="-120"/>
              </a:rPr>
              <a:t>Audio  ·  ElevenLabs TTS</a:t>
            </a:r>
            <a:endParaRPr lang="en-US" sz="1100" dirty="0"/>
          </a:p>
        </p:txBody>
      </p:sp>
      <p:sp>
        <p:nvSpPr>
          <p:cNvPr id="20" name="Shape 17"/>
          <p:cNvSpPr/>
          <p:nvPr/>
        </p:nvSpPr>
        <p:spPr>
          <a:xfrm>
            <a:off x="4480560" y="3154680"/>
            <a:ext cx="2377440" cy="457200"/>
          </a:xfrm>
          <a:prstGeom prst="rect">
            <a:avLst/>
          </a:prstGeom>
          <a:solidFill>
            <a:srgbClr val="F5EFE6"/>
          </a:solidFill>
          <a:ln w="6350">
            <a:solidFill>
              <a:srgbClr val="C9BFB0"/>
            </a:solidFill>
            <a:prstDash val="solid"/>
          </a:ln>
        </p:spPr>
        <p:txBody>
          <a:bodyPr/>
          <a:lstStyle/>
          <a:p>
            <a:endParaRPr lang="en-GB"/>
          </a:p>
        </p:txBody>
      </p:sp>
      <p:sp>
        <p:nvSpPr>
          <p:cNvPr id="21" name="Text 18"/>
          <p:cNvSpPr/>
          <p:nvPr/>
        </p:nvSpPr>
        <p:spPr>
          <a:xfrm>
            <a:off x="4480560" y="3200400"/>
            <a:ext cx="2377440" cy="365760"/>
          </a:xfrm>
          <a:prstGeom prst="rect">
            <a:avLst/>
          </a:prstGeom>
          <a:noFill/>
          <a:ln/>
        </p:spPr>
        <p:txBody>
          <a:bodyPr wrap="square" lIns="0" tIns="0" rIns="0" bIns="0" rtlCol="0" anchor="ctr"/>
          <a:lstStyle/>
          <a:p>
            <a:pPr marL="0" indent="0" algn="ctr">
              <a:buNone/>
            </a:pPr>
            <a:r>
              <a:rPr lang="en-US" sz="1100" dirty="0">
                <a:solidFill>
                  <a:srgbClr val="1A1F2E"/>
                </a:solidFill>
                <a:latin typeface="Calibri" pitchFamily="34" charset="0"/>
                <a:ea typeface="Calibri" pitchFamily="34" charset="-122"/>
                <a:cs typeface="Calibri" pitchFamily="34" charset="-120"/>
              </a:rPr>
              <a:t>Visual  ·  Flux + Qwen + Kling</a:t>
            </a:r>
            <a:endParaRPr lang="en-US" sz="1100" dirty="0"/>
          </a:p>
        </p:txBody>
      </p:sp>
      <p:sp>
        <p:nvSpPr>
          <p:cNvPr id="22" name="Shape 19"/>
          <p:cNvSpPr/>
          <p:nvPr/>
        </p:nvSpPr>
        <p:spPr>
          <a:xfrm>
            <a:off x="7269480" y="2011680"/>
            <a:ext cx="1645920" cy="1554480"/>
          </a:xfrm>
          <a:prstGeom prst="rect">
            <a:avLst/>
          </a:prstGeom>
          <a:solidFill>
            <a:srgbClr val="2C3E50"/>
          </a:solidFill>
          <a:ln w="12700">
            <a:solidFill>
              <a:srgbClr val="2C3E50"/>
            </a:solidFill>
            <a:prstDash val="solid"/>
          </a:ln>
        </p:spPr>
        <p:txBody>
          <a:bodyPr/>
          <a:lstStyle/>
          <a:p>
            <a:endParaRPr lang="en-GB"/>
          </a:p>
        </p:txBody>
      </p:sp>
      <p:sp>
        <p:nvSpPr>
          <p:cNvPr id="23" name="Text 20"/>
          <p:cNvSpPr/>
          <p:nvPr/>
        </p:nvSpPr>
        <p:spPr>
          <a:xfrm>
            <a:off x="7269480" y="2240280"/>
            <a:ext cx="1645920" cy="228600"/>
          </a:xfrm>
          <a:prstGeom prst="rect">
            <a:avLst/>
          </a:prstGeom>
          <a:noFill/>
          <a:ln/>
        </p:spPr>
        <p:txBody>
          <a:bodyPr wrap="square" lIns="0" tIns="0" rIns="0" bIns="0" rtlCol="0" anchor="ctr"/>
          <a:lstStyle/>
          <a:p>
            <a:pPr marL="0" indent="0" algn="ctr">
              <a:buNone/>
            </a:pPr>
            <a:r>
              <a:rPr lang="en-US" sz="1000" b="1" kern="0" spc="500" dirty="0">
                <a:solidFill>
                  <a:srgbClr val="E0BB8A"/>
                </a:solidFill>
                <a:latin typeface="Calibri" pitchFamily="34" charset="0"/>
                <a:ea typeface="Calibri" pitchFamily="34" charset="-122"/>
                <a:cs typeface="Calibri" pitchFamily="34" charset="-120"/>
              </a:rPr>
              <a:t>PHASE 3</a:t>
            </a:r>
            <a:endParaRPr lang="en-US" sz="1000" dirty="0"/>
          </a:p>
        </p:txBody>
      </p:sp>
      <p:sp>
        <p:nvSpPr>
          <p:cNvPr id="24" name="Text 21"/>
          <p:cNvSpPr/>
          <p:nvPr/>
        </p:nvSpPr>
        <p:spPr>
          <a:xfrm>
            <a:off x="7269480" y="2560320"/>
            <a:ext cx="1645920" cy="320040"/>
          </a:xfrm>
          <a:prstGeom prst="rect">
            <a:avLst/>
          </a:prstGeom>
          <a:noFill/>
          <a:ln/>
        </p:spPr>
        <p:txBody>
          <a:bodyPr wrap="square" lIns="0" tIns="0" rIns="0" bIns="0" rtlCol="0" anchor="ctr"/>
          <a:lstStyle/>
          <a:p>
            <a:pPr marL="0" indent="0" algn="ctr">
              <a:buNone/>
            </a:pPr>
            <a:r>
              <a:rPr lang="en-US" sz="1500" b="1" dirty="0">
                <a:solidFill>
                  <a:srgbClr val="FFFFFF"/>
                </a:solidFill>
                <a:latin typeface="Georgia" pitchFamily="34" charset="0"/>
                <a:ea typeface="Georgia" pitchFamily="34" charset="-122"/>
                <a:cs typeface="Georgia" pitchFamily="34" charset="-120"/>
              </a:rPr>
              <a:t>Final Edit</a:t>
            </a:r>
            <a:endParaRPr lang="en-US" sz="1500" dirty="0"/>
          </a:p>
        </p:txBody>
      </p:sp>
      <p:sp>
        <p:nvSpPr>
          <p:cNvPr id="25" name="Text 22"/>
          <p:cNvSpPr/>
          <p:nvPr/>
        </p:nvSpPr>
        <p:spPr>
          <a:xfrm>
            <a:off x="7269480" y="2971800"/>
            <a:ext cx="1645920" cy="365760"/>
          </a:xfrm>
          <a:prstGeom prst="rect">
            <a:avLst/>
          </a:prstGeom>
          <a:noFill/>
          <a:ln/>
        </p:spPr>
        <p:txBody>
          <a:bodyPr wrap="square" lIns="0" tIns="0" rIns="0" bIns="0" rtlCol="0" anchor="ctr"/>
          <a:lstStyle/>
          <a:p>
            <a:pPr marL="0" indent="0" algn="ctr">
              <a:buNone/>
            </a:pPr>
            <a:r>
              <a:rPr lang="en-US" sz="1050" dirty="0">
                <a:solidFill>
                  <a:srgbClr val="E0BB8A"/>
                </a:solidFill>
                <a:latin typeface="Calibri" pitchFamily="34" charset="0"/>
                <a:ea typeface="Calibri" pitchFamily="34" charset="-122"/>
                <a:cs typeface="Calibri" pitchFamily="34" charset="-120"/>
              </a:rPr>
              <a:t>Assembly  ·  Output</a:t>
            </a:r>
            <a:endParaRPr lang="en-US" sz="1050" dirty="0"/>
          </a:p>
        </p:txBody>
      </p:sp>
      <p:sp>
        <p:nvSpPr>
          <p:cNvPr id="26" name="Shape 23"/>
          <p:cNvSpPr/>
          <p:nvPr/>
        </p:nvSpPr>
        <p:spPr>
          <a:xfrm>
            <a:off x="2834640" y="2788920"/>
            <a:ext cx="274320" cy="0"/>
          </a:xfrm>
          <a:prstGeom prst="line">
            <a:avLst/>
          </a:prstGeom>
          <a:noFill/>
          <a:ln w="19050">
            <a:solidFill>
              <a:srgbClr val="2C3E50"/>
            </a:solidFill>
            <a:prstDash val="solid"/>
            <a:tailEnd type="triangle"/>
          </a:ln>
        </p:spPr>
        <p:txBody>
          <a:bodyPr/>
          <a:lstStyle/>
          <a:p>
            <a:endParaRPr lang="en-GB"/>
          </a:p>
        </p:txBody>
      </p:sp>
      <p:sp>
        <p:nvSpPr>
          <p:cNvPr id="27" name="Shape 24"/>
          <p:cNvSpPr/>
          <p:nvPr/>
        </p:nvSpPr>
        <p:spPr>
          <a:xfrm>
            <a:off x="3977640" y="2788920"/>
            <a:ext cx="320040" cy="0"/>
          </a:xfrm>
          <a:prstGeom prst="line">
            <a:avLst/>
          </a:prstGeom>
          <a:noFill/>
          <a:ln w="19050">
            <a:solidFill>
              <a:srgbClr val="2C3E50"/>
            </a:solidFill>
            <a:prstDash val="solid"/>
            <a:tailEnd type="triangle"/>
          </a:ln>
        </p:spPr>
        <p:txBody>
          <a:bodyPr/>
          <a:lstStyle/>
          <a:p>
            <a:endParaRPr lang="en-GB"/>
          </a:p>
        </p:txBody>
      </p:sp>
      <p:sp>
        <p:nvSpPr>
          <p:cNvPr id="28" name="Shape 25"/>
          <p:cNvSpPr/>
          <p:nvPr/>
        </p:nvSpPr>
        <p:spPr>
          <a:xfrm>
            <a:off x="7040880" y="2788920"/>
            <a:ext cx="228600" cy="0"/>
          </a:xfrm>
          <a:prstGeom prst="line">
            <a:avLst/>
          </a:prstGeom>
          <a:noFill/>
          <a:ln w="19050">
            <a:solidFill>
              <a:srgbClr val="2C3E50"/>
            </a:solidFill>
            <a:prstDash val="solid"/>
            <a:tailEnd type="triangle"/>
          </a:ln>
        </p:spPr>
        <p:txBody>
          <a:bodyPr/>
          <a:lstStyle/>
          <a:p>
            <a:endParaRPr lang="en-GB"/>
          </a:p>
        </p:txBody>
      </p:sp>
      <p:sp>
        <p:nvSpPr>
          <p:cNvPr id="29" name="Text 26"/>
          <p:cNvSpPr/>
          <p:nvPr/>
        </p:nvSpPr>
        <p:spPr>
          <a:xfrm>
            <a:off x="640080" y="4069080"/>
            <a:ext cx="8229600" cy="548640"/>
          </a:xfrm>
          <a:prstGeom prst="rect">
            <a:avLst/>
          </a:prstGeom>
          <a:noFill/>
          <a:ln/>
        </p:spPr>
        <p:txBody>
          <a:bodyPr wrap="square" lIns="0" tIns="0" rIns="0" bIns="0" rtlCol="0" anchor="ctr"/>
          <a:lstStyle/>
          <a:p>
            <a:pPr marL="0" indent="0" algn="ctr">
              <a:buNone/>
            </a:pPr>
            <a:r>
              <a:rPr lang="en-US" sz="1000" i="1" dirty="0">
                <a:solidFill>
                  <a:srgbClr val="5B6573"/>
                </a:solidFill>
                <a:latin typeface="Calibri" pitchFamily="34" charset="0"/>
                <a:ea typeface="Calibri" pitchFamily="34" charset="-122"/>
                <a:cs typeface="Calibri" pitchFamily="34" charset="-120"/>
              </a:rPr>
              <a:t>Fig 1.  Three-phase generative AI pipeline. Script lock divides the script-building stage from parallel asset generation, isolating downstream costs from upstream revisions.</a:t>
            </a:r>
            <a:endParaRPr lang="en-US" sz="1000" dirty="0"/>
          </a:p>
        </p:txBody>
      </p:sp>
      <p:sp>
        <p:nvSpPr>
          <p:cNvPr id="30" name="Text 27"/>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31" name="Text 28"/>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7 / 15</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Script lock</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THE ARCHITECTURAL CORNERSTONE</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Text 5"/>
          <p:cNvSpPr/>
          <p:nvPr/>
        </p:nvSpPr>
        <p:spPr>
          <a:xfrm>
            <a:off x="1097280" y="1371600"/>
            <a:ext cx="7498080" cy="822960"/>
          </a:xfrm>
          <a:prstGeom prst="rect">
            <a:avLst/>
          </a:prstGeom>
          <a:noFill/>
          <a:ln/>
        </p:spPr>
        <p:txBody>
          <a:bodyPr wrap="square" lIns="0" tIns="0" rIns="0" bIns="0" rtlCol="0" anchor="ctr"/>
          <a:lstStyle/>
          <a:p>
            <a:pPr marL="0" indent="0">
              <a:buNone/>
            </a:pPr>
            <a:r>
              <a:rPr lang="en-US" sz="1900" i="1" dirty="0">
                <a:solidFill>
                  <a:srgbClr val="1A1F2E"/>
                </a:solidFill>
                <a:latin typeface="Georgia" pitchFamily="34" charset="0"/>
                <a:ea typeface="Georgia" pitchFamily="34" charset="-122"/>
                <a:cs typeface="Georgia" pitchFamily="34" charset="-120"/>
              </a:rPr>
              <a:t>Once Phase 1 ends, the script becomes the fixed source of truth for everything downstream.</a:t>
            </a:r>
            <a:endParaRPr lang="en-US" sz="1900" dirty="0"/>
          </a:p>
        </p:txBody>
      </p:sp>
      <p:sp>
        <p:nvSpPr>
          <p:cNvPr id="9" name="Text 6"/>
          <p:cNvSpPr/>
          <p:nvPr/>
        </p:nvSpPr>
        <p:spPr>
          <a:xfrm>
            <a:off x="1097280" y="2423160"/>
            <a:ext cx="365760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WHY IT MATTERS</a:t>
            </a:r>
            <a:endParaRPr lang="en-US" sz="1100" dirty="0"/>
          </a:p>
        </p:txBody>
      </p:sp>
      <p:sp>
        <p:nvSpPr>
          <p:cNvPr id="10" name="Text 7"/>
          <p:cNvSpPr/>
          <p:nvPr/>
        </p:nvSpPr>
        <p:spPr>
          <a:xfrm>
            <a:off x="1097280" y="2724912"/>
            <a:ext cx="3657600" cy="1828800"/>
          </a:xfrm>
          <a:prstGeom prst="rect">
            <a:avLst/>
          </a:prstGeom>
          <a:noFill/>
          <a:ln/>
        </p:spPr>
        <p:txBody>
          <a:bodyPr wrap="square" lIns="0" tIns="0" rIns="0" bIns="0" rtlCol="0" anchor="t"/>
          <a:lstStyle/>
          <a:p>
            <a:pPr marL="0" indent="0">
              <a:spcAft>
                <a:spcPts val="600"/>
              </a:spcAft>
              <a:buNone/>
            </a:pPr>
            <a:r>
              <a:rPr lang="en-US" sz="1200" dirty="0">
                <a:solidFill>
                  <a:srgbClr val="5B6573"/>
                </a:solidFill>
                <a:latin typeface="Calibri" pitchFamily="34" charset="0"/>
                <a:ea typeface="Calibri" pitchFamily="34" charset="-122"/>
                <a:cs typeface="Calibri" pitchFamily="34" charset="-120"/>
              </a:rPr>
              <a:t>Audio and visual generation are expensive. A revision to the script after Phase 2 has begun invalidates already-generated assets and forces costly rework.</a:t>
            </a:r>
            <a:endParaRPr lang="en-US" sz="1200" dirty="0"/>
          </a:p>
          <a:p>
            <a:pPr marL="0" indent="0">
              <a:spcAft>
                <a:spcPts val="600"/>
              </a:spcAft>
              <a:buNone/>
            </a:pPr>
            <a:endParaRPr lang="en-US" sz="1200" dirty="0"/>
          </a:p>
          <a:p>
            <a:pPr marL="0" indent="0">
              <a:spcAft>
                <a:spcPts val="600"/>
              </a:spcAft>
              <a:buNone/>
            </a:pPr>
            <a:r>
              <a:rPr lang="en-US" sz="1200" dirty="0">
                <a:solidFill>
                  <a:srgbClr val="5B6573"/>
                </a:solidFill>
                <a:latin typeface="Calibri" pitchFamily="34" charset="0"/>
                <a:ea typeface="Calibri" pitchFamily="34" charset="-122"/>
                <a:cs typeface="Calibri" pitchFamily="34" charset="-120"/>
              </a:rPr>
              <a:t>Boehm's principle from software engineering applies directly: the cost of change rises sharply the later it happens in a sequential process [7]. The same pattern recurs in creative production pipelines [8].</a:t>
            </a:r>
            <a:endParaRPr lang="en-US" sz="1200" dirty="0"/>
          </a:p>
        </p:txBody>
      </p:sp>
      <p:sp>
        <p:nvSpPr>
          <p:cNvPr id="11" name="Text 8"/>
          <p:cNvSpPr/>
          <p:nvPr/>
        </p:nvSpPr>
        <p:spPr>
          <a:xfrm>
            <a:off x="4937760" y="2423160"/>
            <a:ext cx="374904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WHAT IT ENABLES</a:t>
            </a:r>
            <a:endParaRPr lang="en-US" sz="1100" dirty="0"/>
          </a:p>
        </p:txBody>
      </p:sp>
      <p:sp>
        <p:nvSpPr>
          <p:cNvPr id="12" name="Text 9"/>
          <p:cNvSpPr/>
          <p:nvPr/>
        </p:nvSpPr>
        <p:spPr>
          <a:xfrm>
            <a:off x="4937760" y="2724912"/>
            <a:ext cx="3749040" cy="1828800"/>
          </a:xfrm>
          <a:prstGeom prst="rect">
            <a:avLst/>
          </a:prstGeom>
          <a:noFill/>
          <a:ln/>
        </p:spPr>
        <p:txBody>
          <a:bodyPr wrap="square" lIns="0" tIns="0" rIns="0" bIns="0" rtlCol="0" anchor="t"/>
          <a:lstStyle/>
          <a:p>
            <a:pPr marL="0" indent="0">
              <a:spcAft>
                <a:spcPts val="600"/>
              </a:spcAft>
              <a:buNone/>
            </a:pPr>
            <a:r>
              <a:rPr lang="en-US" sz="1200" dirty="0">
                <a:solidFill>
                  <a:srgbClr val="5B6573"/>
                </a:solidFill>
                <a:latin typeface="Calibri" pitchFamily="34" charset="0"/>
                <a:ea typeface="Calibri" pitchFamily="34" charset="-122"/>
                <a:cs typeface="Calibri" pitchFamily="34" charset="-120"/>
              </a:rPr>
              <a:t>Failures stay isolated to the stage where they occur. If the voiceover branch breaks, the visual branch is unaffected.</a:t>
            </a:r>
            <a:endParaRPr lang="en-US" sz="1200" dirty="0"/>
          </a:p>
          <a:p>
            <a:pPr marL="0" indent="0">
              <a:spcAft>
                <a:spcPts val="600"/>
              </a:spcAft>
              <a:buNone/>
            </a:pPr>
            <a:endParaRPr lang="en-US" sz="1200" dirty="0"/>
          </a:p>
          <a:p>
            <a:pPr marL="0" indent="0">
              <a:spcAft>
                <a:spcPts val="600"/>
              </a:spcAft>
              <a:buNone/>
            </a:pPr>
            <a:r>
              <a:rPr lang="en-US" sz="1200" dirty="0">
                <a:solidFill>
                  <a:srgbClr val="5B6573"/>
                </a:solidFill>
                <a:latin typeface="Calibri" pitchFamily="34" charset="0"/>
                <a:ea typeface="Calibri" pitchFamily="34" charset="-122"/>
                <a:cs typeface="Calibri" pitchFamily="34" charset="-120"/>
              </a:rPr>
              <a:t>Each phase can be re-run independently, which keeps debugging cheap and the pipeline robust to partial failure.</a:t>
            </a:r>
            <a:endParaRPr lang="en-US" sz="1200" dirty="0"/>
          </a:p>
        </p:txBody>
      </p:sp>
      <p:sp>
        <p:nvSpPr>
          <p:cNvPr id="13" name="Text 10"/>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14" name="Text 11"/>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8 / 15</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Tools and techniques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WHAT'S IN THE PIPELINE</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Shape 5"/>
          <p:cNvSpPr/>
          <p:nvPr/>
        </p:nvSpPr>
        <p:spPr>
          <a:xfrm>
            <a:off x="1143000" y="1536192"/>
            <a:ext cx="118872" cy="118872"/>
          </a:xfrm>
          <a:prstGeom prst="line">
            <a:avLst/>
          </a:prstGeom>
          <a:solidFill>
            <a:srgbClr val="C77D4A"/>
          </a:solidFill>
          <a:ln w="12700">
            <a:solidFill>
              <a:srgbClr val="C77D4A"/>
            </a:solidFill>
            <a:prstDash val="solid"/>
          </a:ln>
        </p:spPr>
        <p:txBody>
          <a:bodyPr/>
          <a:lstStyle/>
          <a:p>
            <a:endParaRPr lang="en-GB"/>
          </a:p>
        </p:txBody>
      </p:sp>
      <p:sp>
        <p:nvSpPr>
          <p:cNvPr id="9" name="Text 6"/>
          <p:cNvSpPr/>
          <p:nvPr/>
        </p:nvSpPr>
        <p:spPr>
          <a:xfrm>
            <a:off x="1417320" y="1417320"/>
            <a:ext cx="1554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Script</a:t>
            </a:r>
            <a:endParaRPr lang="en-US" sz="1400" dirty="0"/>
          </a:p>
        </p:txBody>
      </p:sp>
      <p:sp>
        <p:nvSpPr>
          <p:cNvPr id="10" name="Text 7"/>
          <p:cNvSpPr/>
          <p:nvPr/>
        </p:nvSpPr>
        <p:spPr>
          <a:xfrm>
            <a:off x="3017520" y="1417320"/>
            <a:ext cx="5669280" cy="45720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Claude Projects, multi-stage to prevent context bleed [9]</a:t>
            </a:r>
            <a:endParaRPr lang="en-US" sz="1200" dirty="0"/>
          </a:p>
        </p:txBody>
      </p:sp>
      <p:sp>
        <p:nvSpPr>
          <p:cNvPr id="11" name="Shape 8"/>
          <p:cNvSpPr/>
          <p:nvPr/>
        </p:nvSpPr>
        <p:spPr>
          <a:xfrm>
            <a:off x="1143000" y="2130552"/>
            <a:ext cx="118872" cy="118872"/>
          </a:xfrm>
          <a:prstGeom prst="line">
            <a:avLst/>
          </a:prstGeom>
          <a:solidFill>
            <a:srgbClr val="C77D4A"/>
          </a:solidFill>
          <a:ln w="12700">
            <a:solidFill>
              <a:srgbClr val="C77D4A"/>
            </a:solidFill>
            <a:prstDash val="solid"/>
          </a:ln>
        </p:spPr>
        <p:txBody>
          <a:bodyPr/>
          <a:lstStyle/>
          <a:p>
            <a:endParaRPr lang="en-GB"/>
          </a:p>
        </p:txBody>
      </p:sp>
      <p:sp>
        <p:nvSpPr>
          <p:cNvPr id="12" name="Text 9"/>
          <p:cNvSpPr/>
          <p:nvPr/>
        </p:nvSpPr>
        <p:spPr>
          <a:xfrm>
            <a:off x="1417320" y="2011680"/>
            <a:ext cx="1554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Voiceover</a:t>
            </a:r>
            <a:endParaRPr lang="en-US" sz="1400" dirty="0"/>
          </a:p>
        </p:txBody>
      </p:sp>
      <p:sp>
        <p:nvSpPr>
          <p:cNvPr id="13" name="Text 10"/>
          <p:cNvSpPr/>
          <p:nvPr/>
        </p:nvSpPr>
        <p:spPr>
          <a:xfrm>
            <a:off x="3017520" y="2011680"/>
            <a:ext cx="5669280" cy="45720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ElevenLabs API, script pre-formatted into tonal units to avoid degradation [10]</a:t>
            </a:r>
            <a:endParaRPr lang="en-US" sz="1200" dirty="0"/>
          </a:p>
        </p:txBody>
      </p:sp>
      <p:sp>
        <p:nvSpPr>
          <p:cNvPr id="14" name="Shape 11"/>
          <p:cNvSpPr/>
          <p:nvPr/>
        </p:nvSpPr>
        <p:spPr>
          <a:xfrm>
            <a:off x="1143000" y="2724912"/>
            <a:ext cx="118872" cy="118872"/>
          </a:xfrm>
          <a:prstGeom prst="line">
            <a:avLst/>
          </a:prstGeom>
          <a:solidFill>
            <a:srgbClr val="C77D4A"/>
          </a:solidFill>
          <a:ln w="12700">
            <a:solidFill>
              <a:srgbClr val="C77D4A"/>
            </a:solidFill>
            <a:prstDash val="solid"/>
          </a:ln>
        </p:spPr>
        <p:txBody>
          <a:bodyPr/>
          <a:lstStyle/>
          <a:p>
            <a:endParaRPr lang="en-GB"/>
          </a:p>
        </p:txBody>
      </p:sp>
      <p:sp>
        <p:nvSpPr>
          <p:cNvPr id="15" name="Text 12"/>
          <p:cNvSpPr/>
          <p:nvPr/>
        </p:nvSpPr>
        <p:spPr>
          <a:xfrm>
            <a:off x="1417320" y="2606040"/>
            <a:ext cx="1554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Image</a:t>
            </a:r>
            <a:endParaRPr lang="en-US" sz="1400" dirty="0"/>
          </a:p>
        </p:txBody>
      </p:sp>
      <p:sp>
        <p:nvSpPr>
          <p:cNvPr id="16" name="Text 13"/>
          <p:cNvSpPr/>
          <p:nvPr/>
        </p:nvSpPr>
        <p:spPr>
          <a:xfrm>
            <a:off x="3017520" y="2606040"/>
            <a:ext cx="5669280" cy="45720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Flux.1 Dev [11] with custom LoRA [14], run via ComfyUI [12] on RunPod GPUs [13]</a:t>
            </a:r>
            <a:endParaRPr lang="en-US" sz="1200" dirty="0"/>
          </a:p>
        </p:txBody>
      </p:sp>
      <p:sp>
        <p:nvSpPr>
          <p:cNvPr id="17" name="Shape 14"/>
          <p:cNvSpPr/>
          <p:nvPr/>
        </p:nvSpPr>
        <p:spPr>
          <a:xfrm>
            <a:off x="1143000" y="3319272"/>
            <a:ext cx="118872" cy="118872"/>
          </a:xfrm>
          <a:prstGeom prst="line">
            <a:avLst/>
          </a:prstGeom>
          <a:solidFill>
            <a:srgbClr val="C77D4A"/>
          </a:solidFill>
          <a:ln w="12700">
            <a:solidFill>
              <a:srgbClr val="C77D4A"/>
            </a:solidFill>
            <a:prstDash val="solid"/>
          </a:ln>
        </p:spPr>
        <p:txBody>
          <a:bodyPr/>
          <a:lstStyle/>
          <a:p>
            <a:endParaRPr lang="en-GB"/>
          </a:p>
        </p:txBody>
      </p:sp>
      <p:sp>
        <p:nvSpPr>
          <p:cNvPr id="18" name="Text 15"/>
          <p:cNvSpPr/>
          <p:nvPr/>
        </p:nvSpPr>
        <p:spPr>
          <a:xfrm>
            <a:off x="1417320" y="3200400"/>
            <a:ext cx="1554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Multi-angle</a:t>
            </a:r>
            <a:endParaRPr lang="en-US" sz="1400" dirty="0"/>
          </a:p>
        </p:txBody>
      </p:sp>
      <p:sp>
        <p:nvSpPr>
          <p:cNvPr id="19" name="Text 16"/>
          <p:cNvSpPr/>
          <p:nvPr/>
        </p:nvSpPr>
        <p:spPr>
          <a:xfrm>
            <a:off x="3017520" y="3200400"/>
            <a:ext cx="5669280" cy="45720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Qwen2.5-VL two-stage editing for camera angle variation from established shots [15]</a:t>
            </a:r>
            <a:endParaRPr lang="en-US" sz="1200" dirty="0"/>
          </a:p>
        </p:txBody>
      </p:sp>
      <p:sp>
        <p:nvSpPr>
          <p:cNvPr id="20" name="Shape 17"/>
          <p:cNvSpPr/>
          <p:nvPr/>
        </p:nvSpPr>
        <p:spPr>
          <a:xfrm>
            <a:off x="1143000" y="3913632"/>
            <a:ext cx="118872" cy="118872"/>
          </a:xfrm>
          <a:prstGeom prst="line">
            <a:avLst/>
          </a:prstGeom>
          <a:solidFill>
            <a:srgbClr val="C77D4A"/>
          </a:solidFill>
          <a:ln w="12700">
            <a:solidFill>
              <a:srgbClr val="C77D4A"/>
            </a:solidFill>
            <a:prstDash val="solid"/>
          </a:ln>
        </p:spPr>
        <p:txBody>
          <a:bodyPr/>
          <a:lstStyle/>
          <a:p>
            <a:endParaRPr lang="en-GB"/>
          </a:p>
        </p:txBody>
      </p:sp>
      <p:sp>
        <p:nvSpPr>
          <p:cNvPr id="21" name="Text 18"/>
          <p:cNvSpPr/>
          <p:nvPr/>
        </p:nvSpPr>
        <p:spPr>
          <a:xfrm>
            <a:off x="1417320" y="3794760"/>
            <a:ext cx="1554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Motion</a:t>
            </a:r>
            <a:endParaRPr lang="en-US" sz="1400" dirty="0"/>
          </a:p>
        </p:txBody>
      </p:sp>
      <p:sp>
        <p:nvSpPr>
          <p:cNvPr id="22" name="Text 19"/>
          <p:cNvSpPr/>
          <p:nvPr/>
        </p:nvSpPr>
        <p:spPr>
          <a:xfrm>
            <a:off x="3017520" y="3794760"/>
            <a:ext cx="5669280" cy="457200"/>
          </a:xfrm>
          <a:prstGeom prst="rect">
            <a:avLst/>
          </a:prstGeom>
          <a:noFill/>
          <a:ln/>
        </p:spPr>
        <p:txBody>
          <a:bodyPr wrap="square" lIns="0" tIns="0" rIns="0" bIns="0" rtlCol="0" anchor="t"/>
          <a:lstStyle/>
          <a:p>
            <a:pPr marL="0" indent="0">
              <a:buNone/>
            </a:pPr>
            <a:r>
              <a:rPr lang="en-US" sz="1200" dirty="0">
                <a:solidFill>
                  <a:srgbClr val="5B6573"/>
                </a:solidFill>
                <a:latin typeface="Calibri" pitchFamily="34" charset="0"/>
                <a:ea typeface="Calibri" pitchFamily="34" charset="-122"/>
                <a:cs typeface="Calibri" pitchFamily="34" charset="-120"/>
              </a:rPr>
              <a:t>Kling AI applied selectively to static images for short animated clips [16]</a:t>
            </a:r>
            <a:endParaRPr lang="en-US" sz="1200" dirty="0"/>
          </a:p>
        </p:txBody>
      </p:sp>
      <p:sp>
        <p:nvSpPr>
          <p:cNvPr id="23" name="Text 20"/>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24" name="Text 21"/>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9 / 15</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Evaluation</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HOW SUCCESS IS MEASURED</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Shape 5"/>
          <p:cNvSpPr/>
          <p:nvPr/>
        </p:nvSpPr>
        <p:spPr>
          <a:xfrm>
            <a:off x="1097280" y="1417320"/>
            <a:ext cx="2468880" cy="2286000"/>
          </a:xfrm>
          <a:prstGeom prst="rect">
            <a:avLst/>
          </a:prstGeom>
          <a:solidFill>
            <a:srgbClr val="FFFFFF"/>
          </a:solidFill>
          <a:ln w="9525">
            <a:solidFill>
              <a:srgbClr val="C9BFB0"/>
            </a:solidFill>
            <a:prstDash val="solid"/>
          </a:ln>
        </p:spPr>
        <p:txBody>
          <a:bodyPr/>
          <a:lstStyle/>
          <a:p>
            <a:endParaRPr lang="en-GB"/>
          </a:p>
        </p:txBody>
      </p:sp>
      <p:sp>
        <p:nvSpPr>
          <p:cNvPr id="9" name="Shape 6"/>
          <p:cNvSpPr/>
          <p:nvPr/>
        </p:nvSpPr>
        <p:spPr>
          <a:xfrm>
            <a:off x="1097280" y="1417320"/>
            <a:ext cx="2468880" cy="73152"/>
          </a:xfrm>
          <a:prstGeom prst="rect">
            <a:avLst/>
          </a:prstGeom>
          <a:solidFill>
            <a:srgbClr val="C77D4A"/>
          </a:solidFill>
          <a:ln w="12700">
            <a:solidFill>
              <a:srgbClr val="C77D4A"/>
            </a:solidFill>
            <a:prstDash val="solid"/>
          </a:ln>
        </p:spPr>
        <p:txBody>
          <a:bodyPr/>
          <a:lstStyle/>
          <a:p>
            <a:endParaRPr lang="en-GB"/>
          </a:p>
        </p:txBody>
      </p:sp>
      <p:sp>
        <p:nvSpPr>
          <p:cNvPr id="10" name="Text 7"/>
          <p:cNvSpPr/>
          <p:nvPr/>
        </p:nvSpPr>
        <p:spPr>
          <a:xfrm>
            <a:off x="1280160" y="1645920"/>
            <a:ext cx="2103120" cy="320040"/>
          </a:xfrm>
          <a:prstGeom prst="rect">
            <a:avLst/>
          </a:prstGeom>
          <a:noFill/>
          <a:ln/>
        </p:spPr>
        <p:txBody>
          <a:bodyPr wrap="square" lIns="0" tIns="0" rIns="0" bIns="0" rtlCol="0" anchor="ctr"/>
          <a:lstStyle/>
          <a:p>
            <a:pPr marL="0" indent="0">
              <a:buNone/>
            </a:pPr>
            <a:r>
              <a:rPr lang="en-US" sz="1200" b="1" kern="0" spc="500" dirty="0">
                <a:solidFill>
                  <a:srgbClr val="1A1F2E"/>
                </a:solidFill>
                <a:latin typeface="Calibri" pitchFamily="34" charset="0"/>
                <a:ea typeface="Calibri" pitchFamily="34" charset="-122"/>
                <a:cs typeface="Calibri" pitchFamily="34" charset="-120"/>
              </a:rPr>
              <a:t>EFFICIENCY</a:t>
            </a:r>
            <a:endParaRPr lang="en-US" sz="1200" dirty="0"/>
          </a:p>
        </p:txBody>
      </p:sp>
      <p:sp>
        <p:nvSpPr>
          <p:cNvPr id="11" name="Text 8"/>
          <p:cNvSpPr/>
          <p:nvPr/>
        </p:nvSpPr>
        <p:spPr>
          <a:xfrm>
            <a:off x="1280160" y="2011680"/>
            <a:ext cx="2103120" cy="16002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Total time and cost to produce a complete episode, measured against an estimated manual equivalent.</a:t>
            </a:r>
            <a:endParaRPr lang="en-US" sz="1150" dirty="0"/>
          </a:p>
        </p:txBody>
      </p:sp>
      <p:sp>
        <p:nvSpPr>
          <p:cNvPr id="12" name="Shape 9"/>
          <p:cNvSpPr/>
          <p:nvPr/>
        </p:nvSpPr>
        <p:spPr>
          <a:xfrm>
            <a:off x="3703320" y="1417320"/>
            <a:ext cx="2468880" cy="2286000"/>
          </a:xfrm>
          <a:prstGeom prst="rect">
            <a:avLst/>
          </a:prstGeom>
          <a:solidFill>
            <a:srgbClr val="FFFFFF"/>
          </a:solidFill>
          <a:ln w="9525">
            <a:solidFill>
              <a:srgbClr val="C9BFB0"/>
            </a:solidFill>
            <a:prstDash val="solid"/>
          </a:ln>
        </p:spPr>
        <p:txBody>
          <a:bodyPr/>
          <a:lstStyle/>
          <a:p>
            <a:endParaRPr lang="en-GB"/>
          </a:p>
        </p:txBody>
      </p:sp>
      <p:sp>
        <p:nvSpPr>
          <p:cNvPr id="13" name="Shape 10"/>
          <p:cNvSpPr/>
          <p:nvPr/>
        </p:nvSpPr>
        <p:spPr>
          <a:xfrm>
            <a:off x="3703320" y="1417320"/>
            <a:ext cx="2468880" cy="73152"/>
          </a:xfrm>
          <a:prstGeom prst="rect">
            <a:avLst/>
          </a:prstGeom>
          <a:solidFill>
            <a:srgbClr val="C77D4A"/>
          </a:solidFill>
          <a:ln w="12700">
            <a:solidFill>
              <a:srgbClr val="C77D4A"/>
            </a:solidFill>
            <a:prstDash val="solid"/>
          </a:ln>
        </p:spPr>
        <p:txBody>
          <a:bodyPr/>
          <a:lstStyle/>
          <a:p>
            <a:endParaRPr lang="en-GB"/>
          </a:p>
        </p:txBody>
      </p:sp>
      <p:sp>
        <p:nvSpPr>
          <p:cNvPr id="14" name="Text 11"/>
          <p:cNvSpPr/>
          <p:nvPr/>
        </p:nvSpPr>
        <p:spPr>
          <a:xfrm>
            <a:off x="3886200" y="1645920"/>
            <a:ext cx="2103120" cy="320040"/>
          </a:xfrm>
          <a:prstGeom prst="rect">
            <a:avLst/>
          </a:prstGeom>
          <a:noFill/>
          <a:ln/>
        </p:spPr>
        <p:txBody>
          <a:bodyPr wrap="square" lIns="0" tIns="0" rIns="0" bIns="0" rtlCol="0" anchor="ctr"/>
          <a:lstStyle/>
          <a:p>
            <a:pPr marL="0" indent="0">
              <a:buNone/>
            </a:pPr>
            <a:r>
              <a:rPr lang="en-US" sz="1200" b="1" kern="0" spc="500" dirty="0">
                <a:solidFill>
                  <a:srgbClr val="1A1F2E"/>
                </a:solidFill>
                <a:latin typeface="Calibri" pitchFamily="34" charset="0"/>
                <a:ea typeface="Calibri" pitchFamily="34" charset="-122"/>
                <a:cs typeface="Calibri" pitchFamily="34" charset="-120"/>
              </a:rPr>
              <a:t>QUALITY</a:t>
            </a:r>
            <a:endParaRPr lang="en-US" sz="1200" dirty="0"/>
          </a:p>
        </p:txBody>
      </p:sp>
      <p:sp>
        <p:nvSpPr>
          <p:cNvPr id="15" name="Text 12"/>
          <p:cNvSpPr/>
          <p:nvPr/>
        </p:nvSpPr>
        <p:spPr>
          <a:xfrm>
            <a:off x="3886200" y="2011680"/>
            <a:ext cx="2103120" cy="16002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Output assessed against documentary production standards: narration clarity, visual coherence, editorial pacing.</a:t>
            </a:r>
            <a:endParaRPr lang="en-US" sz="1150" dirty="0"/>
          </a:p>
        </p:txBody>
      </p:sp>
      <p:sp>
        <p:nvSpPr>
          <p:cNvPr id="16" name="Shape 13"/>
          <p:cNvSpPr/>
          <p:nvPr/>
        </p:nvSpPr>
        <p:spPr>
          <a:xfrm>
            <a:off x="6309360" y="1417320"/>
            <a:ext cx="2468880" cy="2286000"/>
          </a:xfrm>
          <a:prstGeom prst="rect">
            <a:avLst/>
          </a:prstGeom>
          <a:solidFill>
            <a:srgbClr val="FFFFFF"/>
          </a:solidFill>
          <a:ln w="9525">
            <a:solidFill>
              <a:srgbClr val="C9BFB0"/>
            </a:solidFill>
            <a:prstDash val="solid"/>
          </a:ln>
        </p:spPr>
        <p:txBody>
          <a:bodyPr/>
          <a:lstStyle/>
          <a:p>
            <a:endParaRPr lang="en-GB"/>
          </a:p>
        </p:txBody>
      </p:sp>
      <p:sp>
        <p:nvSpPr>
          <p:cNvPr id="17" name="Shape 14"/>
          <p:cNvSpPr/>
          <p:nvPr/>
        </p:nvSpPr>
        <p:spPr>
          <a:xfrm>
            <a:off x="6309360" y="1417320"/>
            <a:ext cx="2468880" cy="73152"/>
          </a:xfrm>
          <a:prstGeom prst="rect">
            <a:avLst/>
          </a:prstGeom>
          <a:solidFill>
            <a:srgbClr val="C77D4A"/>
          </a:solidFill>
          <a:ln w="12700">
            <a:solidFill>
              <a:srgbClr val="C77D4A"/>
            </a:solidFill>
            <a:prstDash val="solid"/>
          </a:ln>
        </p:spPr>
        <p:txBody>
          <a:bodyPr/>
          <a:lstStyle/>
          <a:p>
            <a:endParaRPr lang="en-GB"/>
          </a:p>
        </p:txBody>
      </p:sp>
      <p:sp>
        <p:nvSpPr>
          <p:cNvPr id="18" name="Text 15"/>
          <p:cNvSpPr/>
          <p:nvPr/>
        </p:nvSpPr>
        <p:spPr>
          <a:xfrm>
            <a:off x="6492240" y="1645920"/>
            <a:ext cx="2103120" cy="320040"/>
          </a:xfrm>
          <a:prstGeom prst="rect">
            <a:avLst/>
          </a:prstGeom>
          <a:noFill/>
          <a:ln/>
        </p:spPr>
        <p:txBody>
          <a:bodyPr wrap="square" lIns="0" tIns="0" rIns="0" bIns="0" rtlCol="0" anchor="ctr"/>
          <a:lstStyle/>
          <a:p>
            <a:pPr marL="0" indent="0">
              <a:buNone/>
            </a:pPr>
            <a:r>
              <a:rPr lang="en-US" sz="1200" b="1" kern="0" spc="500" dirty="0">
                <a:solidFill>
                  <a:srgbClr val="1A1F2E"/>
                </a:solidFill>
                <a:latin typeface="Calibri" pitchFamily="34" charset="0"/>
                <a:ea typeface="Calibri" pitchFamily="34" charset="-122"/>
                <a:cs typeface="Calibri" pitchFamily="34" charset="-120"/>
              </a:rPr>
              <a:t>ROBUSTNESS</a:t>
            </a:r>
            <a:endParaRPr lang="en-US" sz="1200" dirty="0"/>
          </a:p>
        </p:txBody>
      </p:sp>
      <p:sp>
        <p:nvSpPr>
          <p:cNvPr id="19" name="Text 16"/>
          <p:cNvSpPr/>
          <p:nvPr/>
        </p:nvSpPr>
        <p:spPr>
          <a:xfrm>
            <a:off x="6492240" y="2011680"/>
            <a:ext cx="2103120" cy="16002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Failure points, format mismatches, and the frequency of human intervention required over a full production run [17].</a:t>
            </a:r>
            <a:endParaRPr lang="en-US" sz="1150" dirty="0"/>
          </a:p>
        </p:txBody>
      </p:sp>
      <p:sp>
        <p:nvSpPr>
          <p:cNvPr id="20" name="Text 17"/>
          <p:cNvSpPr/>
          <p:nvPr/>
        </p:nvSpPr>
        <p:spPr>
          <a:xfrm>
            <a:off x="1097280" y="3886200"/>
            <a:ext cx="7589520" cy="685800"/>
          </a:xfrm>
          <a:prstGeom prst="rect">
            <a:avLst/>
          </a:prstGeom>
          <a:noFill/>
          <a:ln/>
        </p:spPr>
        <p:txBody>
          <a:bodyPr wrap="square" lIns="0" tIns="0" rIns="0" bIns="0" rtlCol="0" anchor="t"/>
          <a:lstStyle/>
          <a:p>
            <a:pPr marL="0" indent="0">
              <a:buNone/>
            </a:pPr>
            <a:r>
              <a:rPr lang="en-US" sz="1250" b="1" i="1" dirty="0">
                <a:solidFill>
                  <a:srgbClr val="C77D4A"/>
                </a:solidFill>
                <a:latin typeface="Calibri" pitchFamily="34" charset="0"/>
                <a:ea typeface="Calibri" pitchFamily="34" charset="-122"/>
                <a:cs typeface="Calibri" pitchFamily="34" charset="-120"/>
              </a:rPr>
              <a:t>Success criterion:  </a:t>
            </a:r>
            <a:r>
              <a:rPr lang="en-US" sz="1250" i="1" dirty="0">
                <a:solidFill>
                  <a:srgbClr val="1A1F2E"/>
                </a:solidFill>
                <a:latin typeface="Calibri" pitchFamily="34" charset="0"/>
                <a:ea typeface="Calibri" pitchFamily="34" charset="-122"/>
                <a:cs typeface="Calibri" pitchFamily="34" charset="-120"/>
              </a:rPr>
              <a:t>a full episode produced end-to-end without the user moving outside the defined workflow, with measurable advantage in at least one of the three dimensions over a manual baseline.</a:t>
            </a:r>
            <a:endParaRPr lang="en-US" sz="1250" dirty="0"/>
          </a:p>
        </p:txBody>
      </p:sp>
      <p:sp>
        <p:nvSpPr>
          <p:cNvPr id="21" name="Text 18"/>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22" name="Text 19"/>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10 / 15</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Ethical considerations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THREE OPEN QUESTIONS</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Text 5"/>
          <p:cNvSpPr/>
          <p:nvPr/>
        </p:nvSpPr>
        <p:spPr>
          <a:xfrm>
            <a:off x="1097280" y="1417320"/>
            <a:ext cx="758952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Labour displacement</a:t>
            </a:r>
            <a:endParaRPr lang="en-US" sz="1400" dirty="0"/>
          </a:p>
        </p:txBody>
      </p:sp>
      <p:sp>
        <p:nvSpPr>
          <p:cNvPr id="9" name="Text 6"/>
          <p:cNvSpPr/>
          <p:nvPr/>
        </p:nvSpPr>
        <p:spPr>
          <a:xfrm>
            <a:off x="1097280" y="1737360"/>
            <a:ext cx="7589520" cy="6858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Automating creative production threatens roles for voiceover artists, visual researchers, camera operators, editors. Concentrates production in those with technical access. [18], [19]</a:t>
            </a:r>
            <a:endParaRPr lang="en-US" sz="1150" dirty="0"/>
          </a:p>
        </p:txBody>
      </p:sp>
      <p:sp>
        <p:nvSpPr>
          <p:cNvPr id="10" name="Text 7"/>
          <p:cNvSpPr/>
          <p:nvPr/>
        </p:nvSpPr>
        <p:spPr>
          <a:xfrm>
            <a:off x="1097280" y="2423160"/>
            <a:ext cx="758952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Authorship and credit</a:t>
            </a:r>
            <a:endParaRPr lang="en-US" sz="1400" dirty="0"/>
          </a:p>
        </p:txBody>
      </p:sp>
      <p:sp>
        <p:nvSpPr>
          <p:cNvPr id="11" name="Text 8"/>
          <p:cNvSpPr/>
          <p:nvPr/>
        </p:nvSpPr>
        <p:spPr>
          <a:xfrm>
            <a:off x="1097280" y="2743200"/>
            <a:ext cx="7589520" cy="6858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Copyright frameworks assume human authorship. AI-generated documentary work blurs the line between human direction and machine output. [20], [21]</a:t>
            </a:r>
            <a:endParaRPr lang="en-US" sz="1150" dirty="0"/>
          </a:p>
        </p:txBody>
      </p:sp>
      <p:sp>
        <p:nvSpPr>
          <p:cNvPr id="12" name="Text 9"/>
          <p:cNvSpPr/>
          <p:nvPr/>
        </p:nvSpPr>
        <p:spPr>
          <a:xfrm>
            <a:off x="1097280" y="3429000"/>
            <a:ext cx="7589520" cy="32004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Sustainability</a:t>
            </a:r>
            <a:endParaRPr lang="en-US" sz="1400" dirty="0"/>
          </a:p>
        </p:txBody>
      </p:sp>
      <p:sp>
        <p:nvSpPr>
          <p:cNvPr id="13" name="Text 10"/>
          <p:cNvSpPr/>
          <p:nvPr/>
        </p:nvSpPr>
        <p:spPr>
          <a:xfrm>
            <a:off x="1097280" y="3749040"/>
            <a:ext cx="7589520" cy="6858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Cloud GPU workloads carry measurable energy and carbon cost. A single student project is modest, but adoption at scale would not be. [22]</a:t>
            </a:r>
            <a:endParaRPr lang="en-US" sz="1150" dirty="0"/>
          </a:p>
        </p:txBody>
      </p:sp>
      <p:sp>
        <p:nvSpPr>
          <p:cNvPr id="14" name="Text 11"/>
          <p:cNvSpPr/>
          <p:nvPr/>
        </p:nvSpPr>
        <p:spPr>
          <a:xfrm>
            <a:off x="1097280" y="4480560"/>
            <a:ext cx="7589520" cy="274320"/>
          </a:xfrm>
          <a:prstGeom prst="rect">
            <a:avLst/>
          </a:prstGeom>
          <a:noFill/>
          <a:ln/>
        </p:spPr>
        <p:txBody>
          <a:bodyPr wrap="square" lIns="0" tIns="0" rIns="0" bIns="0" rtlCol="0" anchor="ctr"/>
          <a:lstStyle/>
          <a:p>
            <a:pPr marL="0" indent="0">
              <a:buNone/>
            </a:pPr>
            <a:r>
              <a:rPr lang="en-US" sz="1050" i="1" kern="0" spc="300" dirty="0">
                <a:solidFill>
                  <a:srgbClr val="C77D4A"/>
                </a:solidFill>
                <a:latin typeface="Calibri" pitchFamily="34" charset="0"/>
                <a:ea typeface="Calibri" pitchFamily="34" charset="-122"/>
                <a:cs typeface="Calibri" pitchFamily="34" charset="-120"/>
              </a:rPr>
              <a:t>Flagged for critical discussion in the final report, not resolved by it.</a:t>
            </a:r>
            <a:endParaRPr lang="en-US" sz="1050" dirty="0"/>
          </a:p>
        </p:txBody>
      </p:sp>
      <p:sp>
        <p:nvSpPr>
          <p:cNvPr id="15" name="Text 12"/>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16" name="Text 13"/>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11 / 15</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Project timeline</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MILESTONES AND PROGRESS</a:t>
            </a:r>
            <a:endParaRPr lang="en-US" sz="1300" dirty="0"/>
          </a:p>
        </p:txBody>
      </p:sp>
      <p:pic>
        <p:nvPicPr>
          <p:cNvPr id="7" name="Image 0" descr="/home/claude/gantt_cropped.jpg"/>
          <p:cNvPicPr>
            <a:picLocks noChangeAspect="1"/>
          </p:cNvPicPr>
          <p:nvPr/>
        </p:nvPicPr>
        <p:blipFill>
          <a:blip r:embed="rId3"/>
          <a:srcRect/>
          <a:stretch/>
        </p:blipFill>
        <p:spPr>
          <a:xfrm>
            <a:off x="365760" y="1188720"/>
            <a:ext cx="8412480" cy="3246120"/>
          </a:xfrm>
          <a:prstGeom prst="rect">
            <a:avLst/>
          </a:prstGeom>
        </p:spPr>
      </p:pic>
      <p:sp>
        <p:nvSpPr>
          <p:cNvPr id="8" name="Text 5"/>
          <p:cNvSpPr/>
          <p:nvPr/>
        </p:nvSpPr>
        <p:spPr>
          <a:xfrm>
            <a:off x="457200" y="4498848"/>
            <a:ext cx="8229600" cy="320040"/>
          </a:xfrm>
          <a:prstGeom prst="rect">
            <a:avLst/>
          </a:prstGeom>
          <a:noFill/>
          <a:ln/>
        </p:spPr>
        <p:txBody>
          <a:bodyPr wrap="square" lIns="0" tIns="0" rIns="0" bIns="0" rtlCol="0" anchor="ctr"/>
          <a:lstStyle/>
          <a:p>
            <a:pPr marL="0" indent="0" algn="ctr">
              <a:buNone/>
            </a:pPr>
            <a:r>
              <a:rPr lang="en-US" sz="1100" b="1" i="1" dirty="0">
                <a:solidFill>
                  <a:srgbClr val="C77D4A"/>
                </a:solidFill>
                <a:latin typeface="Calibri" pitchFamily="34" charset="0"/>
                <a:ea typeface="Calibri" pitchFamily="34" charset="-122"/>
                <a:cs typeface="Calibri" pitchFamily="34" charset="-120"/>
              </a:rPr>
              <a:t>Now:  </a:t>
            </a:r>
            <a:r>
              <a:rPr lang="en-US" sz="1100" i="1" dirty="0">
                <a:solidFill>
                  <a:srgbClr val="1A1F2E"/>
                </a:solidFill>
                <a:latin typeface="Calibri" pitchFamily="34" charset="0"/>
                <a:ea typeface="Calibri" pitchFamily="34" charset="-122"/>
                <a:cs typeface="Calibri" pitchFamily="34" charset="-120"/>
              </a:rPr>
              <a:t>Week 19, Interim Viva.  Script lock complete (W5).  Asset assembly in progress.  Final submission W27.</a:t>
            </a:r>
            <a:endParaRPr lang="en-US" sz="1100" dirty="0"/>
          </a:p>
        </p:txBody>
      </p:sp>
      <p:sp>
        <p:nvSpPr>
          <p:cNvPr id="9" name="Text 6"/>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10" name="Text 7"/>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12 / 15</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Where the work stands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PROGRESS AS OF INTERIM</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57200" cy="457200"/>
          </a:xfrm>
          <a:prstGeom prst="rect">
            <a:avLst/>
          </a:prstGeom>
        </p:spPr>
      </p:pic>
      <p:sp>
        <p:nvSpPr>
          <p:cNvPr id="8" name="Shape 5"/>
          <p:cNvSpPr/>
          <p:nvPr/>
        </p:nvSpPr>
        <p:spPr>
          <a:xfrm>
            <a:off x="1097280" y="1417320"/>
            <a:ext cx="1280160" cy="292608"/>
          </a:xfrm>
          <a:prstGeom prst="rect">
            <a:avLst/>
          </a:prstGeom>
          <a:solidFill>
            <a:srgbClr val="13A04D"/>
          </a:solidFill>
          <a:ln w="12700">
            <a:solidFill>
              <a:srgbClr val="13A04D"/>
            </a:solidFill>
            <a:prstDash val="solid"/>
          </a:ln>
        </p:spPr>
        <p:txBody>
          <a:bodyPr/>
          <a:lstStyle/>
          <a:p>
            <a:endParaRPr lang="en-GB"/>
          </a:p>
        </p:txBody>
      </p:sp>
      <p:sp>
        <p:nvSpPr>
          <p:cNvPr id="9" name="Text 6"/>
          <p:cNvSpPr/>
          <p:nvPr/>
        </p:nvSpPr>
        <p:spPr>
          <a:xfrm>
            <a:off x="1097280" y="1417320"/>
            <a:ext cx="1280160" cy="292608"/>
          </a:xfrm>
          <a:prstGeom prst="rect">
            <a:avLst/>
          </a:prstGeom>
          <a:noFill/>
          <a:ln/>
        </p:spPr>
        <p:txBody>
          <a:bodyPr wrap="square" lIns="0" tIns="0" rIns="0" bIns="0" rtlCol="0" anchor="ctr"/>
          <a:lstStyle/>
          <a:p>
            <a:pPr marL="0" indent="0" algn="ctr">
              <a:buNone/>
            </a:pPr>
            <a:r>
              <a:rPr lang="en-US" sz="900" b="1" kern="0" spc="400" dirty="0">
                <a:solidFill>
                  <a:srgbClr val="FFFFFF"/>
                </a:solidFill>
                <a:latin typeface="Calibri" pitchFamily="34" charset="0"/>
                <a:ea typeface="Calibri" pitchFamily="34" charset="-122"/>
                <a:cs typeface="Calibri" pitchFamily="34" charset="-120"/>
              </a:rPr>
              <a:t>COMPLETE</a:t>
            </a:r>
            <a:endParaRPr lang="en-US" sz="900" dirty="0"/>
          </a:p>
        </p:txBody>
      </p:sp>
      <p:sp>
        <p:nvSpPr>
          <p:cNvPr id="10" name="Text 7"/>
          <p:cNvSpPr/>
          <p:nvPr/>
        </p:nvSpPr>
        <p:spPr>
          <a:xfrm>
            <a:off x="2514600" y="1399032"/>
            <a:ext cx="6126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Phase 1: Script Creation</a:t>
            </a:r>
            <a:endParaRPr lang="en-US" sz="1400" dirty="0"/>
          </a:p>
        </p:txBody>
      </p:sp>
      <p:sp>
        <p:nvSpPr>
          <p:cNvPr id="11" name="Text 8"/>
          <p:cNvSpPr/>
          <p:nvPr/>
        </p:nvSpPr>
        <p:spPr>
          <a:xfrm>
            <a:off x="2514600" y="1737360"/>
            <a:ext cx="6126480" cy="6858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Four-stage Claude Projects pipeline. Test script locked and reviewed.</a:t>
            </a:r>
            <a:endParaRPr lang="en-US" sz="1150" dirty="0"/>
          </a:p>
        </p:txBody>
      </p:sp>
      <p:sp>
        <p:nvSpPr>
          <p:cNvPr id="12" name="Shape 9"/>
          <p:cNvSpPr/>
          <p:nvPr/>
        </p:nvSpPr>
        <p:spPr>
          <a:xfrm>
            <a:off x="1097280" y="2423160"/>
            <a:ext cx="1280160" cy="292608"/>
          </a:xfrm>
          <a:prstGeom prst="rect">
            <a:avLst/>
          </a:prstGeom>
          <a:solidFill>
            <a:srgbClr val="C77D4A"/>
          </a:solidFill>
          <a:ln w="12700">
            <a:solidFill>
              <a:srgbClr val="C77D4A"/>
            </a:solidFill>
            <a:prstDash val="solid"/>
          </a:ln>
        </p:spPr>
        <p:txBody>
          <a:bodyPr/>
          <a:lstStyle/>
          <a:p>
            <a:endParaRPr lang="en-GB"/>
          </a:p>
        </p:txBody>
      </p:sp>
      <p:sp>
        <p:nvSpPr>
          <p:cNvPr id="13" name="Text 10"/>
          <p:cNvSpPr/>
          <p:nvPr/>
        </p:nvSpPr>
        <p:spPr>
          <a:xfrm>
            <a:off x="1097280" y="2423160"/>
            <a:ext cx="1280160" cy="292608"/>
          </a:xfrm>
          <a:prstGeom prst="rect">
            <a:avLst/>
          </a:prstGeom>
          <a:noFill/>
          <a:ln/>
        </p:spPr>
        <p:txBody>
          <a:bodyPr wrap="square" lIns="0" tIns="0" rIns="0" bIns="0" rtlCol="0" anchor="ctr"/>
          <a:lstStyle/>
          <a:p>
            <a:pPr marL="0" indent="0" algn="ctr">
              <a:buNone/>
            </a:pPr>
            <a:r>
              <a:rPr lang="en-US" sz="900" b="1" kern="0" spc="400" dirty="0">
                <a:solidFill>
                  <a:srgbClr val="FFFFFF"/>
                </a:solidFill>
                <a:latin typeface="Calibri" pitchFamily="34" charset="0"/>
                <a:ea typeface="Calibri" pitchFamily="34" charset="-122"/>
                <a:cs typeface="Calibri" pitchFamily="34" charset="-120"/>
              </a:rPr>
              <a:t>IN PROGRESS</a:t>
            </a:r>
            <a:endParaRPr lang="en-US" sz="900" dirty="0"/>
          </a:p>
        </p:txBody>
      </p:sp>
      <p:sp>
        <p:nvSpPr>
          <p:cNvPr id="14" name="Text 11"/>
          <p:cNvSpPr/>
          <p:nvPr/>
        </p:nvSpPr>
        <p:spPr>
          <a:xfrm>
            <a:off x="2514600" y="2404872"/>
            <a:ext cx="6126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Phase 2: Asset Assembly</a:t>
            </a:r>
            <a:endParaRPr lang="en-US" sz="1400" dirty="0"/>
          </a:p>
        </p:txBody>
      </p:sp>
      <p:sp>
        <p:nvSpPr>
          <p:cNvPr id="15" name="Text 12"/>
          <p:cNvSpPr/>
          <p:nvPr/>
        </p:nvSpPr>
        <p:spPr>
          <a:xfrm>
            <a:off x="2514600" y="2743200"/>
            <a:ext cx="6126480" cy="6858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Voiceover branch complete. Image generation underway with Flux and LoRA. Two-stage Qwen workflow designed, awaiting test.</a:t>
            </a:r>
            <a:endParaRPr lang="en-US" sz="1150" dirty="0"/>
          </a:p>
        </p:txBody>
      </p:sp>
      <p:sp>
        <p:nvSpPr>
          <p:cNvPr id="16" name="Shape 13"/>
          <p:cNvSpPr/>
          <p:nvPr/>
        </p:nvSpPr>
        <p:spPr>
          <a:xfrm>
            <a:off x="1097280" y="3429000"/>
            <a:ext cx="1280160" cy="292608"/>
          </a:xfrm>
          <a:prstGeom prst="rect">
            <a:avLst/>
          </a:prstGeom>
          <a:solidFill>
            <a:srgbClr val="8A8A8A"/>
          </a:solidFill>
          <a:ln w="12700">
            <a:solidFill>
              <a:srgbClr val="8A8A8A"/>
            </a:solidFill>
            <a:prstDash val="solid"/>
          </a:ln>
        </p:spPr>
        <p:txBody>
          <a:bodyPr/>
          <a:lstStyle/>
          <a:p>
            <a:endParaRPr lang="en-GB"/>
          </a:p>
        </p:txBody>
      </p:sp>
      <p:sp>
        <p:nvSpPr>
          <p:cNvPr id="17" name="Text 14"/>
          <p:cNvSpPr/>
          <p:nvPr/>
        </p:nvSpPr>
        <p:spPr>
          <a:xfrm>
            <a:off x="1097280" y="3429000"/>
            <a:ext cx="1280160" cy="292608"/>
          </a:xfrm>
          <a:prstGeom prst="rect">
            <a:avLst/>
          </a:prstGeom>
          <a:noFill/>
          <a:ln/>
        </p:spPr>
        <p:txBody>
          <a:bodyPr wrap="square" lIns="0" tIns="0" rIns="0" bIns="0" rtlCol="0" anchor="ctr"/>
          <a:lstStyle/>
          <a:p>
            <a:pPr marL="0" indent="0" algn="ctr">
              <a:buNone/>
            </a:pPr>
            <a:r>
              <a:rPr lang="en-US" sz="900" b="1" kern="0" spc="400" dirty="0">
                <a:solidFill>
                  <a:srgbClr val="FFFFFF"/>
                </a:solidFill>
                <a:latin typeface="Calibri" pitchFamily="34" charset="0"/>
                <a:ea typeface="Calibri" pitchFamily="34" charset="-122"/>
                <a:cs typeface="Calibri" pitchFamily="34" charset="-120"/>
              </a:rPr>
              <a:t>NOT STARTED</a:t>
            </a:r>
            <a:endParaRPr lang="en-US" sz="900" dirty="0"/>
          </a:p>
        </p:txBody>
      </p:sp>
      <p:sp>
        <p:nvSpPr>
          <p:cNvPr id="18" name="Text 15"/>
          <p:cNvSpPr/>
          <p:nvPr/>
        </p:nvSpPr>
        <p:spPr>
          <a:xfrm>
            <a:off x="2514600" y="3410712"/>
            <a:ext cx="6126480" cy="365760"/>
          </a:xfrm>
          <a:prstGeom prst="rect">
            <a:avLst/>
          </a:prstGeom>
          <a:noFill/>
          <a:ln/>
        </p:spPr>
        <p:txBody>
          <a:bodyPr wrap="square" lIns="0" tIns="0" rIns="0" bIns="0" rtlCol="0" anchor="ctr"/>
          <a:lstStyle/>
          <a:p>
            <a:pPr marL="0" indent="0">
              <a:buNone/>
            </a:pPr>
            <a:r>
              <a:rPr lang="en-US" sz="1400" b="1" dirty="0">
                <a:solidFill>
                  <a:srgbClr val="1A1F2E"/>
                </a:solidFill>
                <a:latin typeface="Georgia" pitchFamily="34" charset="0"/>
                <a:ea typeface="Georgia" pitchFamily="34" charset="-122"/>
                <a:cs typeface="Georgia" pitchFamily="34" charset="-120"/>
              </a:rPr>
              <a:t>Phase 3: Final Edit</a:t>
            </a:r>
            <a:endParaRPr lang="en-US" sz="1400" dirty="0"/>
          </a:p>
        </p:txBody>
      </p:sp>
      <p:sp>
        <p:nvSpPr>
          <p:cNvPr id="19" name="Text 16"/>
          <p:cNvSpPr/>
          <p:nvPr/>
        </p:nvSpPr>
        <p:spPr>
          <a:xfrm>
            <a:off x="2514600" y="3749040"/>
            <a:ext cx="6126480" cy="685800"/>
          </a:xfrm>
          <a:prstGeom prst="rect">
            <a:avLst/>
          </a:prstGeom>
          <a:noFill/>
          <a:ln/>
        </p:spPr>
        <p:txBody>
          <a:bodyPr wrap="square" lIns="0" tIns="0" rIns="0" bIns="0" rtlCol="0" anchor="t"/>
          <a:lstStyle/>
          <a:p>
            <a:pPr marL="0" indent="0">
              <a:buNone/>
            </a:pPr>
            <a:r>
              <a:rPr lang="en-US" sz="1150" dirty="0">
                <a:solidFill>
                  <a:srgbClr val="5B6573"/>
                </a:solidFill>
                <a:latin typeface="Calibri" pitchFamily="34" charset="0"/>
                <a:ea typeface="Calibri" pitchFamily="34" charset="-122"/>
                <a:cs typeface="Calibri" pitchFamily="34" charset="-120"/>
              </a:rPr>
              <a:t>Awaiting completion of Phase 2 assets. Decision ended on CapCut for assembly.</a:t>
            </a:r>
            <a:endParaRPr lang="en-US" sz="1150" dirty="0"/>
          </a:p>
        </p:txBody>
      </p:sp>
      <p:sp>
        <p:nvSpPr>
          <p:cNvPr id="20" name="Text 17"/>
          <p:cNvSpPr/>
          <p:nvPr/>
        </p:nvSpPr>
        <p:spPr>
          <a:xfrm>
            <a:off x="1097280" y="4480560"/>
            <a:ext cx="7589520" cy="274320"/>
          </a:xfrm>
          <a:prstGeom prst="rect">
            <a:avLst/>
          </a:prstGeom>
          <a:noFill/>
          <a:ln/>
        </p:spPr>
        <p:txBody>
          <a:bodyPr wrap="square" lIns="0" tIns="0" rIns="0" bIns="0" rtlCol="0" anchor="ctr"/>
          <a:lstStyle/>
          <a:p>
            <a:pPr marL="0" indent="0">
              <a:buNone/>
            </a:pPr>
            <a:r>
              <a:rPr lang="en-US" sz="1100" i="1" dirty="0">
                <a:solidFill>
                  <a:srgbClr val="C77D4A"/>
                </a:solidFill>
                <a:latin typeface="Calibri" pitchFamily="34" charset="0"/>
                <a:ea typeface="Calibri" pitchFamily="34" charset="-122"/>
                <a:cs typeface="Calibri" pitchFamily="34" charset="-120"/>
              </a:rPr>
              <a:t>Active focus: LoRA character consistency under batch generation, and the two-stage Qwen pipeline.</a:t>
            </a:r>
            <a:endParaRPr lang="en-US" sz="1100" dirty="0"/>
          </a:p>
        </p:txBody>
      </p:sp>
      <p:sp>
        <p:nvSpPr>
          <p:cNvPr id="21" name="Text 18"/>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22" name="Text 19"/>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13 / 15</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F1419"/>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F5EFE6"/>
                </a:solidFill>
                <a:latin typeface="Georgia" pitchFamily="34" charset="0"/>
                <a:ea typeface="Georgia" pitchFamily="34" charset="-122"/>
                <a:cs typeface="Georgia" pitchFamily="34" charset="-120"/>
              </a:rPr>
              <a:t>Closing</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SUMMARY AND WHAT COMES NEXT</a:t>
            </a:r>
            <a:endParaRPr lang="en-US" sz="1300" dirty="0"/>
          </a:p>
        </p:txBody>
      </p:sp>
      <p:pic>
        <p:nvPicPr>
          <p:cNvPr id="7" name="Image 0" descr="preencoded.png"/>
          <p:cNvPicPr>
            <a:picLocks noChangeAspect="1"/>
          </p:cNvPicPr>
          <p:nvPr/>
        </p:nvPicPr>
        <p:blipFill>
          <a:blip r:embed="rId3"/>
          <a:stretch>
            <a:fillRect/>
          </a:stretch>
        </p:blipFill>
        <p:spPr>
          <a:xfrm>
            <a:off x="457200" y="1417320"/>
            <a:ext cx="411480" cy="411480"/>
          </a:xfrm>
          <a:prstGeom prst="rect">
            <a:avLst/>
          </a:prstGeom>
        </p:spPr>
      </p:pic>
      <p:sp>
        <p:nvSpPr>
          <p:cNvPr id="8" name="Text 5"/>
          <p:cNvSpPr/>
          <p:nvPr/>
        </p:nvSpPr>
        <p:spPr>
          <a:xfrm>
            <a:off x="1097280" y="1371600"/>
            <a:ext cx="365760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KEY TAKEAWAYS</a:t>
            </a:r>
            <a:endParaRPr lang="en-US" sz="1100" dirty="0"/>
          </a:p>
        </p:txBody>
      </p:sp>
      <p:sp>
        <p:nvSpPr>
          <p:cNvPr id="9" name="Text 6"/>
          <p:cNvSpPr/>
          <p:nvPr/>
        </p:nvSpPr>
        <p:spPr>
          <a:xfrm>
            <a:off x="1097280" y="1691640"/>
            <a:ext cx="3657600" cy="2560320"/>
          </a:xfrm>
          <a:prstGeom prst="rect">
            <a:avLst/>
          </a:prstGeom>
          <a:noFill/>
          <a:ln/>
        </p:spPr>
        <p:txBody>
          <a:bodyPr wrap="square" lIns="0" tIns="0" rIns="0" bIns="0" rtlCol="0" anchor="t"/>
          <a:lstStyle/>
          <a:p>
            <a:pPr marL="0" indent="0">
              <a:buNone/>
            </a:pPr>
            <a:r>
              <a:rPr lang="en-US" sz="1300" dirty="0">
                <a:solidFill>
                  <a:srgbClr val="F5EFE6"/>
                </a:solidFill>
                <a:latin typeface="Calibri" pitchFamily="34" charset="0"/>
                <a:ea typeface="Calibri" pitchFamily="34" charset="-122"/>
                <a:cs typeface="Calibri" pitchFamily="34" charset="-120"/>
              </a:rPr>
              <a:t>Integration is the real problem, not the tools themselves.</a:t>
            </a:r>
            <a:endParaRPr lang="en-US" sz="1300" dirty="0"/>
          </a:p>
          <a:p>
            <a:pPr marL="0" indent="0">
              <a:buNone/>
            </a:pPr>
            <a:r>
              <a:rPr lang="en-US" sz="500" dirty="0">
                <a:solidFill>
                  <a:srgbClr val="F5EFE6"/>
                </a:solidFill>
                <a:latin typeface="Calibri" pitchFamily="34" charset="0"/>
                <a:ea typeface="Calibri" pitchFamily="34" charset="-122"/>
                <a:cs typeface="Calibri" pitchFamily="34" charset="-120"/>
              </a:rPr>
              <a:t> </a:t>
            </a:r>
            <a:endParaRPr lang="en-US" sz="1300" dirty="0"/>
          </a:p>
          <a:p>
            <a:pPr marL="0" indent="0">
              <a:buNone/>
            </a:pPr>
            <a:r>
              <a:rPr lang="en-US" sz="1300" dirty="0">
                <a:solidFill>
                  <a:srgbClr val="F5EFE6"/>
                </a:solidFill>
                <a:latin typeface="Calibri" pitchFamily="34" charset="0"/>
                <a:ea typeface="Calibri" pitchFamily="34" charset="-122"/>
                <a:cs typeface="Calibri" pitchFamily="34" charset="-120"/>
              </a:rPr>
              <a:t>Script lock keeps the cost of failure local.</a:t>
            </a:r>
            <a:endParaRPr lang="en-US" sz="1300" dirty="0"/>
          </a:p>
          <a:p>
            <a:pPr marL="0" indent="0">
              <a:buNone/>
            </a:pPr>
            <a:r>
              <a:rPr lang="en-US" sz="500" dirty="0">
                <a:solidFill>
                  <a:srgbClr val="F5EFE6"/>
                </a:solidFill>
                <a:latin typeface="Calibri" pitchFamily="34" charset="0"/>
                <a:ea typeface="Calibri" pitchFamily="34" charset="-122"/>
                <a:cs typeface="Calibri" pitchFamily="34" charset="-120"/>
              </a:rPr>
              <a:t> </a:t>
            </a:r>
            <a:endParaRPr lang="en-US" sz="1300" dirty="0"/>
          </a:p>
          <a:p>
            <a:pPr marL="0" indent="0">
              <a:buNone/>
            </a:pPr>
            <a:r>
              <a:rPr lang="en-US" sz="1300" dirty="0">
                <a:solidFill>
                  <a:srgbClr val="F5EFE6"/>
                </a:solidFill>
                <a:latin typeface="Calibri" pitchFamily="34" charset="0"/>
                <a:ea typeface="Calibri" pitchFamily="34" charset="-122"/>
                <a:cs typeface="Calibri" pitchFamily="34" charset="-120"/>
              </a:rPr>
              <a:t>Modular design supports formats well beyond documentary.</a:t>
            </a:r>
            <a:endParaRPr lang="en-US" sz="1300" dirty="0"/>
          </a:p>
        </p:txBody>
      </p:sp>
      <p:sp>
        <p:nvSpPr>
          <p:cNvPr id="10" name="Text 7"/>
          <p:cNvSpPr/>
          <p:nvPr/>
        </p:nvSpPr>
        <p:spPr>
          <a:xfrm>
            <a:off x="4937760" y="1371600"/>
            <a:ext cx="3749040" cy="274320"/>
          </a:xfrm>
          <a:prstGeom prst="rect">
            <a:avLst/>
          </a:prstGeom>
          <a:noFill/>
          <a:ln/>
        </p:spPr>
        <p:txBody>
          <a:bodyPr wrap="square" lIns="0" tIns="0" rIns="0" bIns="0" rtlCol="0" anchor="ctr"/>
          <a:lstStyle/>
          <a:p>
            <a:pPr marL="0" indent="0">
              <a:buNone/>
            </a:pPr>
            <a:r>
              <a:rPr lang="en-US" sz="1100" b="1" kern="0" spc="500" dirty="0">
                <a:solidFill>
                  <a:srgbClr val="C77D4A"/>
                </a:solidFill>
                <a:latin typeface="Calibri" pitchFamily="34" charset="0"/>
                <a:ea typeface="Calibri" pitchFamily="34" charset="-122"/>
                <a:cs typeface="Calibri" pitchFamily="34" charset="-120"/>
              </a:rPr>
              <a:t>WHAT'S NEXT</a:t>
            </a:r>
            <a:endParaRPr lang="en-US" sz="1100" dirty="0"/>
          </a:p>
        </p:txBody>
      </p:sp>
      <p:sp>
        <p:nvSpPr>
          <p:cNvPr id="11" name="Text 8"/>
          <p:cNvSpPr/>
          <p:nvPr/>
        </p:nvSpPr>
        <p:spPr>
          <a:xfrm>
            <a:off x="4937760" y="1691640"/>
            <a:ext cx="3749040" cy="2560320"/>
          </a:xfrm>
          <a:prstGeom prst="rect">
            <a:avLst/>
          </a:prstGeom>
          <a:noFill/>
          <a:ln/>
        </p:spPr>
        <p:txBody>
          <a:bodyPr wrap="square" lIns="0" tIns="0" rIns="0" bIns="0" rtlCol="0" anchor="t"/>
          <a:lstStyle/>
          <a:p>
            <a:pPr marL="0" indent="0">
              <a:buNone/>
            </a:pPr>
            <a:r>
              <a:rPr lang="en-US" sz="1300" dirty="0">
                <a:solidFill>
                  <a:srgbClr val="F5EFE6"/>
                </a:solidFill>
                <a:latin typeface="Calibri" pitchFamily="34" charset="0"/>
                <a:ea typeface="Calibri" pitchFamily="34" charset="-122"/>
                <a:cs typeface="Calibri" pitchFamily="34" charset="-120"/>
              </a:rPr>
              <a:t>Finish image generation with consistent LoRA characterisation.</a:t>
            </a:r>
            <a:endParaRPr lang="en-US" sz="1300" dirty="0"/>
          </a:p>
          <a:p>
            <a:pPr marL="0" indent="0">
              <a:buNone/>
            </a:pPr>
            <a:r>
              <a:rPr lang="en-US" sz="500" dirty="0">
                <a:solidFill>
                  <a:srgbClr val="F5EFE6"/>
                </a:solidFill>
                <a:latin typeface="Calibri" pitchFamily="34" charset="0"/>
                <a:ea typeface="Calibri" pitchFamily="34" charset="-122"/>
                <a:cs typeface="Calibri" pitchFamily="34" charset="-120"/>
              </a:rPr>
              <a:t> </a:t>
            </a:r>
            <a:endParaRPr lang="en-US" sz="1300" dirty="0"/>
          </a:p>
          <a:p>
            <a:pPr marL="0" indent="0">
              <a:buNone/>
            </a:pPr>
            <a:r>
              <a:rPr lang="en-US" sz="1300" dirty="0">
                <a:solidFill>
                  <a:srgbClr val="F5EFE6"/>
                </a:solidFill>
                <a:latin typeface="Calibri" pitchFamily="34" charset="0"/>
                <a:ea typeface="Calibri" pitchFamily="34" charset="-122"/>
                <a:cs typeface="Calibri" pitchFamily="34" charset="-120"/>
              </a:rPr>
              <a:t>Run video generation for selected motion scenes.</a:t>
            </a:r>
            <a:endParaRPr lang="en-US" sz="1300" dirty="0"/>
          </a:p>
          <a:p>
            <a:pPr marL="0" indent="0">
              <a:buNone/>
            </a:pPr>
            <a:r>
              <a:rPr lang="en-US" sz="500" dirty="0">
                <a:solidFill>
                  <a:srgbClr val="F5EFE6"/>
                </a:solidFill>
                <a:latin typeface="Calibri" pitchFamily="34" charset="0"/>
                <a:ea typeface="Calibri" pitchFamily="34" charset="-122"/>
                <a:cs typeface="Calibri" pitchFamily="34" charset="-120"/>
              </a:rPr>
              <a:t> </a:t>
            </a:r>
            <a:endParaRPr lang="en-US" sz="1300" dirty="0"/>
          </a:p>
          <a:p>
            <a:pPr marL="0" indent="0">
              <a:buNone/>
            </a:pPr>
            <a:r>
              <a:rPr lang="en-US" sz="1300" dirty="0">
                <a:solidFill>
                  <a:srgbClr val="F5EFE6"/>
                </a:solidFill>
                <a:latin typeface="Calibri" pitchFamily="34" charset="0"/>
                <a:ea typeface="Calibri" pitchFamily="34" charset="-122"/>
                <a:cs typeface="Calibri" pitchFamily="34" charset="-120"/>
              </a:rPr>
              <a:t>Begin Phase 3 assembly and full pipeline evaluation.</a:t>
            </a:r>
            <a:endParaRPr lang="en-US" sz="1300" dirty="0"/>
          </a:p>
        </p:txBody>
      </p:sp>
      <p:sp>
        <p:nvSpPr>
          <p:cNvPr id="12" name="Shape 9"/>
          <p:cNvSpPr/>
          <p:nvPr/>
        </p:nvSpPr>
        <p:spPr>
          <a:xfrm>
            <a:off x="3657600" y="4434840"/>
            <a:ext cx="1828800" cy="0"/>
          </a:xfrm>
          <a:prstGeom prst="line">
            <a:avLst/>
          </a:prstGeom>
          <a:noFill/>
          <a:ln w="19050">
            <a:solidFill>
              <a:srgbClr val="C77D4A"/>
            </a:solidFill>
            <a:prstDash val="solid"/>
          </a:ln>
        </p:spPr>
        <p:txBody>
          <a:bodyPr/>
          <a:lstStyle/>
          <a:p>
            <a:endParaRPr lang="en-GB"/>
          </a:p>
        </p:txBody>
      </p:sp>
      <p:sp>
        <p:nvSpPr>
          <p:cNvPr id="13" name="Text 10"/>
          <p:cNvSpPr/>
          <p:nvPr/>
        </p:nvSpPr>
        <p:spPr>
          <a:xfrm>
            <a:off x="457200" y="4572000"/>
            <a:ext cx="8229600" cy="320040"/>
          </a:xfrm>
          <a:prstGeom prst="rect">
            <a:avLst/>
          </a:prstGeom>
          <a:noFill/>
          <a:ln/>
        </p:spPr>
        <p:txBody>
          <a:bodyPr wrap="square" lIns="0" tIns="0" rIns="0" bIns="0" rtlCol="0" anchor="ctr"/>
          <a:lstStyle/>
          <a:p>
            <a:pPr marL="0" indent="0" algn="ctr">
              <a:buNone/>
            </a:pPr>
            <a:r>
              <a:rPr lang="en-US" sz="1300" i="1" kern="0" spc="500" dirty="0">
                <a:solidFill>
                  <a:srgbClr val="E0BB8A"/>
                </a:solidFill>
                <a:latin typeface="Calibri" pitchFamily="34" charset="0"/>
                <a:ea typeface="Calibri" pitchFamily="34" charset="-122"/>
                <a:cs typeface="Calibri" pitchFamily="34" charset="-120"/>
              </a:rPr>
              <a:t>Thank you  ·  Questions welcome</a:t>
            </a:r>
            <a:endParaRPr lang="en-US" sz="1300" dirty="0"/>
          </a:p>
        </p:txBody>
      </p:sp>
      <p:sp>
        <p:nvSpPr>
          <p:cNvPr id="14" name="Text 11"/>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7A8593"/>
                </a:solidFill>
                <a:latin typeface="Calibri" pitchFamily="34" charset="0"/>
                <a:ea typeface="Calibri" pitchFamily="34" charset="-122"/>
                <a:cs typeface="Calibri" pitchFamily="34" charset="-120"/>
              </a:rPr>
              <a:t>From Script to Screen  ·  Interim Viva</a:t>
            </a:r>
            <a:endParaRPr lang="en-US" sz="900" dirty="0"/>
          </a:p>
        </p:txBody>
      </p:sp>
      <p:sp>
        <p:nvSpPr>
          <p:cNvPr id="15" name="Text 12"/>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7A8593"/>
                </a:solidFill>
                <a:latin typeface="Calibri" pitchFamily="34" charset="0"/>
                <a:ea typeface="Calibri" pitchFamily="34" charset="-122"/>
                <a:cs typeface="Calibri" pitchFamily="34" charset="-120"/>
              </a:rPr>
              <a:t>14 / 15</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EFE6"/>
        </a:solidFill>
        <a:effectLst/>
      </p:bgPr>
    </p:bg>
    <p:spTree>
      <p:nvGrpSpPr>
        <p:cNvPr id="1" name=""/>
        <p:cNvGrpSpPr/>
        <p:nvPr/>
      </p:nvGrpSpPr>
      <p:grpSpPr>
        <a:xfrm>
          <a:off x="0" y="0"/>
          <a:ext cx="0" cy="0"/>
          <a:chOff x="0" y="0"/>
          <a:chExt cx="0" cy="0"/>
        </a:xfrm>
      </p:grpSpPr>
      <p:sp>
        <p:nvSpPr>
          <p:cNvPr id="2" name="Shape 0"/>
          <p:cNvSpPr/>
          <p:nvPr/>
        </p:nvSpPr>
        <p:spPr>
          <a:xfrm>
            <a:off x="8732520"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3" name="Shape 1"/>
          <p:cNvSpPr/>
          <p:nvPr/>
        </p:nvSpPr>
        <p:spPr>
          <a:xfrm>
            <a:off x="8833104"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4" name="Shape 2"/>
          <p:cNvSpPr/>
          <p:nvPr/>
        </p:nvSpPr>
        <p:spPr>
          <a:xfrm>
            <a:off x="8933688" y="274320"/>
            <a:ext cx="64008" cy="64008"/>
          </a:xfrm>
          <a:prstGeom prst="rect">
            <a:avLst/>
          </a:prstGeom>
          <a:solidFill>
            <a:srgbClr val="C77D4A"/>
          </a:solidFill>
          <a:ln w="12700">
            <a:solidFill>
              <a:srgbClr val="C77D4A"/>
            </a:solidFill>
            <a:prstDash val="solid"/>
          </a:ln>
        </p:spPr>
        <p:txBody>
          <a:bodyPr/>
          <a:lstStyle/>
          <a:p>
            <a:endParaRPr lang="en-GB"/>
          </a:p>
        </p:txBody>
      </p:sp>
      <p:sp>
        <p:nvSpPr>
          <p:cNvPr id="5" name="Text 3"/>
          <p:cNvSpPr/>
          <p:nvPr/>
        </p:nvSpPr>
        <p:spPr>
          <a:xfrm>
            <a:off x="457200" y="320040"/>
            <a:ext cx="8229600" cy="502920"/>
          </a:xfrm>
          <a:prstGeom prst="rect">
            <a:avLst/>
          </a:prstGeom>
          <a:noFill/>
          <a:ln/>
        </p:spPr>
        <p:txBody>
          <a:bodyPr wrap="square" lIns="0" tIns="0" rIns="0" bIns="0" rtlCol="0" anchor="ctr"/>
          <a:lstStyle/>
          <a:p>
            <a:pPr marL="0" indent="0">
              <a:buNone/>
            </a:pPr>
            <a:r>
              <a:rPr lang="en-US" sz="3000" b="1" dirty="0">
                <a:solidFill>
                  <a:srgbClr val="1A1F2E"/>
                </a:solidFill>
                <a:latin typeface="Georgia" pitchFamily="34" charset="0"/>
                <a:ea typeface="Georgia" pitchFamily="34" charset="-122"/>
                <a:cs typeface="Georgia" pitchFamily="34" charset="-120"/>
              </a:rPr>
              <a:t>References</a:t>
            </a:r>
            <a:endParaRPr lang="en-US" sz="3000" dirty="0"/>
          </a:p>
        </p:txBody>
      </p:sp>
      <p:sp>
        <p:nvSpPr>
          <p:cNvPr id="6" name="Text 4"/>
          <p:cNvSpPr/>
          <p:nvPr/>
        </p:nvSpPr>
        <p:spPr>
          <a:xfrm>
            <a:off x="457200" y="841248"/>
            <a:ext cx="8229600" cy="274320"/>
          </a:xfrm>
          <a:prstGeom prst="rect">
            <a:avLst/>
          </a:prstGeom>
          <a:noFill/>
          <a:ln/>
        </p:spPr>
        <p:txBody>
          <a:bodyPr wrap="square" lIns="0" tIns="0" rIns="0" bIns="0" rtlCol="0" anchor="ctr"/>
          <a:lstStyle/>
          <a:p>
            <a:pPr marL="0" indent="0">
              <a:buNone/>
            </a:pPr>
            <a:r>
              <a:rPr lang="en-US" sz="1300" i="1" kern="0" spc="800" dirty="0">
                <a:solidFill>
                  <a:srgbClr val="C77D4A"/>
                </a:solidFill>
                <a:latin typeface="Calibri" pitchFamily="34" charset="0"/>
                <a:ea typeface="Calibri" pitchFamily="34" charset="-122"/>
                <a:cs typeface="Calibri" pitchFamily="34" charset="-120"/>
              </a:rPr>
              <a:t>IEEE FORMAT, MATCHING THE PROPOSAL</a:t>
            </a:r>
            <a:endParaRPr lang="en-US" sz="1300" dirty="0"/>
          </a:p>
        </p:txBody>
      </p:sp>
      <p:sp>
        <p:nvSpPr>
          <p:cNvPr id="7" name="Text 5"/>
          <p:cNvSpPr/>
          <p:nvPr/>
        </p:nvSpPr>
        <p:spPr>
          <a:xfrm>
            <a:off x="457200" y="1280160"/>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a:t>
            </a:r>
            <a:endParaRPr lang="en-US" sz="850" dirty="0"/>
          </a:p>
        </p:txBody>
      </p:sp>
      <p:sp>
        <p:nvSpPr>
          <p:cNvPr id="8" name="Text 6"/>
          <p:cNvSpPr/>
          <p:nvPr/>
        </p:nvSpPr>
        <p:spPr>
          <a:xfrm>
            <a:off x="841248" y="1280160"/>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L. Yang et al., "Diffusion Models: A Comprehensive Survey of Methods and Applications," ACM Comput. Surv., vol. 56, no. 4, 2024.</a:t>
            </a:r>
            <a:endParaRPr lang="en-US" sz="850" dirty="0"/>
          </a:p>
        </p:txBody>
      </p:sp>
      <p:sp>
        <p:nvSpPr>
          <p:cNvPr id="9" name="Text 7"/>
          <p:cNvSpPr/>
          <p:nvPr/>
        </p:nvSpPr>
        <p:spPr>
          <a:xfrm>
            <a:off x="457200" y="1595628"/>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[2]</a:t>
            </a:r>
            <a:endParaRPr lang="en-US" sz="850" dirty="0"/>
          </a:p>
        </p:txBody>
      </p:sp>
      <p:sp>
        <p:nvSpPr>
          <p:cNvPr id="10" name="Text 8"/>
          <p:cNvSpPr/>
          <p:nvPr/>
        </p:nvSpPr>
        <p:spPr>
          <a:xfrm>
            <a:off x="841248" y="1595628"/>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H. Barakat, O. Turk and C. Demiroglu, "Deep learning-based expressive speech synthesis," J. Audio Speech Music Proc., vol. 2024, no. 1, 2024.</a:t>
            </a:r>
            <a:endParaRPr lang="en-US" sz="850" dirty="0"/>
          </a:p>
        </p:txBody>
      </p:sp>
      <p:sp>
        <p:nvSpPr>
          <p:cNvPr id="11" name="Text 9"/>
          <p:cNvSpPr/>
          <p:nvPr/>
        </p:nvSpPr>
        <p:spPr>
          <a:xfrm>
            <a:off x="457200" y="1911096"/>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[3]</a:t>
            </a:r>
            <a:endParaRPr lang="en-US" sz="850" dirty="0"/>
          </a:p>
        </p:txBody>
      </p:sp>
      <p:sp>
        <p:nvSpPr>
          <p:cNvPr id="12" name="Text 10"/>
          <p:cNvSpPr/>
          <p:nvPr/>
        </p:nvSpPr>
        <p:spPr>
          <a:xfrm>
            <a:off x="841248" y="1911096"/>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W. X. Zhao et al., "A Survey of Large Language Models," arXiv preprint, 2026.</a:t>
            </a:r>
            <a:endParaRPr lang="en-US" sz="850" dirty="0"/>
          </a:p>
        </p:txBody>
      </p:sp>
      <p:sp>
        <p:nvSpPr>
          <p:cNvPr id="13" name="Text 11"/>
          <p:cNvSpPr/>
          <p:nvPr/>
        </p:nvSpPr>
        <p:spPr>
          <a:xfrm>
            <a:off x="457200" y="2226564"/>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[4]</a:t>
            </a:r>
            <a:endParaRPr lang="en-US" sz="850" dirty="0"/>
          </a:p>
        </p:txBody>
      </p:sp>
      <p:sp>
        <p:nvSpPr>
          <p:cNvPr id="14" name="Text 12"/>
          <p:cNvSpPr/>
          <p:nvPr/>
        </p:nvSpPr>
        <p:spPr>
          <a:xfrm>
            <a:off x="841248" y="2226564"/>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A. Azzarelli et al., "Intelligent Cinematography: a review of AI research," Artif. Intell. Rev., vol. 58, no. 4, 2025.</a:t>
            </a:r>
            <a:endParaRPr lang="en-US" sz="850" dirty="0"/>
          </a:p>
        </p:txBody>
      </p:sp>
      <p:sp>
        <p:nvSpPr>
          <p:cNvPr id="15" name="Text 13"/>
          <p:cNvSpPr/>
          <p:nvPr/>
        </p:nvSpPr>
        <p:spPr>
          <a:xfrm>
            <a:off x="457200" y="2542032"/>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[5]</a:t>
            </a:r>
            <a:endParaRPr lang="en-US" sz="850" dirty="0"/>
          </a:p>
        </p:txBody>
      </p:sp>
      <p:sp>
        <p:nvSpPr>
          <p:cNvPr id="16" name="Text 14"/>
          <p:cNvSpPr/>
          <p:nvPr/>
        </p:nvSpPr>
        <p:spPr>
          <a:xfrm>
            <a:off x="841248" y="2542032"/>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A. R. Hevner et al., "Design Science in Information Systems Research," MIS Q., vol. 28, no. 1, pp. 75–105, 2004.</a:t>
            </a:r>
            <a:endParaRPr lang="en-US" sz="850" dirty="0"/>
          </a:p>
        </p:txBody>
      </p:sp>
      <p:sp>
        <p:nvSpPr>
          <p:cNvPr id="17" name="Text 15"/>
          <p:cNvSpPr/>
          <p:nvPr/>
        </p:nvSpPr>
        <p:spPr>
          <a:xfrm>
            <a:off x="457200" y="2857500"/>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[6]</a:t>
            </a:r>
            <a:endParaRPr lang="en-US" sz="850" dirty="0"/>
          </a:p>
        </p:txBody>
      </p:sp>
      <p:sp>
        <p:nvSpPr>
          <p:cNvPr id="18" name="Text 16"/>
          <p:cNvSpPr/>
          <p:nvPr/>
        </p:nvSpPr>
        <p:spPr>
          <a:xfrm>
            <a:off x="841248" y="2857500"/>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K. Peffers et al., "A Design Science Research Methodology for IS Research," J. Manage. Inf. Syst., vol. 24, no. 3, 2007.</a:t>
            </a:r>
            <a:endParaRPr lang="en-US" sz="850" dirty="0"/>
          </a:p>
        </p:txBody>
      </p:sp>
      <p:sp>
        <p:nvSpPr>
          <p:cNvPr id="19" name="Text 17"/>
          <p:cNvSpPr/>
          <p:nvPr/>
        </p:nvSpPr>
        <p:spPr>
          <a:xfrm>
            <a:off x="457200" y="3172968"/>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[7]</a:t>
            </a:r>
            <a:endParaRPr lang="en-US" sz="850" dirty="0"/>
          </a:p>
        </p:txBody>
      </p:sp>
      <p:sp>
        <p:nvSpPr>
          <p:cNvPr id="20" name="Text 18"/>
          <p:cNvSpPr/>
          <p:nvPr/>
        </p:nvSpPr>
        <p:spPr>
          <a:xfrm>
            <a:off x="841248" y="3172968"/>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B. W. Boehm, "Software Engineering Economics," IEEE Trans. Softw. Eng., vol. SE-10, no. 1, pp. 4–21, 1984.</a:t>
            </a:r>
            <a:endParaRPr lang="en-US" sz="850" dirty="0"/>
          </a:p>
        </p:txBody>
      </p:sp>
      <p:sp>
        <p:nvSpPr>
          <p:cNvPr id="21" name="Text 19"/>
          <p:cNvSpPr/>
          <p:nvPr/>
        </p:nvSpPr>
        <p:spPr>
          <a:xfrm>
            <a:off x="457200" y="3488436"/>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[8]</a:t>
            </a:r>
            <a:endParaRPr lang="en-US" sz="850" dirty="0"/>
          </a:p>
        </p:txBody>
      </p:sp>
      <p:sp>
        <p:nvSpPr>
          <p:cNvPr id="22" name="Text 20"/>
          <p:cNvSpPr/>
          <p:nvPr/>
        </p:nvSpPr>
        <p:spPr>
          <a:xfrm>
            <a:off x="841248" y="3488436"/>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D. McGinness III, "How AI is Rewriting VFX Pipelines," VFXWorld, 2026.</a:t>
            </a:r>
            <a:endParaRPr lang="en-US" sz="850" dirty="0"/>
          </a:p>
        </p:txBody>
      </p:sp>
      <p:sp>
        <p:nvSpPr>
          <p:cNvPr id="23" name="Text 21"/>
          <p:cNvSpPr/>
          <p:nvPr/>
        </p:nvSpPr>
        <p:spPr>
          <a:xfrm>
            <a:off x="457200" y="3803904"/>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[9]</a:t>
            </a:r>
            <a:endParaRPr lang="en-US" sz="850" dirty="0"/>
          </a:p>
        </p:txBody>
      </p:sp>
      <p:sp>
        <p:nvSpPr>
          <p:cNvPr id="24" name="Text 22"/>
          <p:cNvSpPr/>
          <p:nvPr/>
        </p:nvSpPr>
        <p:spPr>
          <a:xfrm>
            <a:off x="841248" y="3803904"/>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Anthropic, "Claude," anthropic.com, 2026.</a:t>
            </a:r>
            <a:endParaRPr lang="en-US" sz="850" dirty="0"/>
          </a:p>
        </p:txBody>
      </p:sp>
      <p:sp>
        <p:nvSpPr>
          <p:cNvPr id="25" name="Text 23"/>
          <p:cNvSpPr/>
          <p:nvPr/>
        </p:nvSpPr>
        <p:spPr>
          <a:xfrm>
            <a:off x="457200" y="4119372"/>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[10]</a:t>
            </a:r>
            <a:endParaRPr lang="en-US" sz="850" dirty="0"/>
          </a:p>
        </p:txBody>
      </p:sp>
      <p:sp>
        <p:nvSpPr>
          <p:cNvPr id="26" name="Text 24"/>
          <p:cNvSpPr/>
          <p:nvPr/>
        </p:nvSpPr>
        <p:spPr>
          <a:xfrm>
            <a:off x="841248" y="4119372"/>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ElevenLabs, "ElevenLabs Text to Speech," elevenlabs.io, 2026.</a:t>
            </a:r>
            <a:endParaRPr lang="en-US" sz="850" dirty="0"/>
          </a:p>
        </p:txBody>
      </p:sp>
      <p:sp>
        <p:nvSpPr>
          <p:cNvPr id="27" name="Text 25"/>
          <p:cNvSpPr/>
          <p:nvPr/>
        </p:nvSpPr>
        <p:spPr>
          <a:xfrm>
            <a:off x="457200" y="4434840"/>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[11]</a:t>
            </a:r>
            <a:endParaRPr lang="en-US" sz="850" dirty="0"/>
          </a:p>
        </p:txBody>
      </p:sp>
      <p:sp>
        <p:nvSpPr>
          <p:cNvPr id="28" name="Text 26"/>
          <p:cNvSpPr/>
          <p:nvPr/>
        </p:nvSpPr>
        <p:spPr>
          <a:xfrm>
            <a:off x="841248" y="4434840"/>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Black Forest Labs, "FLUX.1 Dev," huggingface.co, 2026.</a:t>
            </a:r>
            <a:endParaRPr lang="en-US" sz="850" dirty="0"/>
          </a:p>
        </p:txBody>
      </p:sp>
      <p:sp>
        <p:nvSpPr>
          <p:cNvPr id="29" name="Text 27"/>
          <p:cNvSpPr/>
          <p:nvPr/>
        </p:nvSpPr>
        <p:spPr>
          <a:xfrm>
            <a:off x="4709160" y="1280160"/>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[12]</a:t>
            </a:r>
            <a:endParaRPr lang="en-US" sz="850" dirty="0"/>
          </a:p>
        </p:txBody>
      </p:sp>
      <p:sp>
        <p:nvSpPr>
          <p:cNvPr id="30" name="Text 28"/>
          <p:cNvSpPr/>
          <p:nvPr/>
        </p:nvSpPr>
        <p:spPr>
          <a:xfrm>
            <a:off x="5093208" y="1280160"/>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Comfy-Org, "ComfyUI," github.com, 2026.</a:t>
            </a:r>
            <a:endParaRPr lang="en-US" sz="850" dirty="0"/>
          </a:p>
        </p:txBody>
      </p:sp>
      <p:sp>
        <p:nvSpPr>
          <p:cNvPr id="31" name="Text 29"/>
          <p:cNvSpPr/>
          <p:nvPr/>
        </p:nvSpPr>
        <p:spPr>
          <a:xfrm>
            <a:off x="4709160" y="1595628"/>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[13]</a:t>
            </a:r>
            <a:endParaRPr lang="en-US" sz="850" dirty="0"/>
          </a:p>
        </p:txBody>
      </p:sp>
      <p:sp>
        <p:nvSpPr>
          <p:cNvPr id="32" name="Text 30"/>
          <p:cNvSpPr/>
          <p:nvPr/>
        </p:nvSpPr>
        <p:spPr>
          <a:xfrm>
            <a:off x="5093208" y="1595628"/>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RunPod, "RunPod," runpod.io, 2026.</a:t>
            </a:r>
            <a:endParaRPr lang="en-US" sz="850" dirty="0"/>
          </a:p>
        </p:txBody>
      </p:sp>
      <p:sp>
        <p:nvSpPr>
          <p:cNvPr id="33" name="Text 31"/>
          <p:cNvSpPr/>
          <p:nvPr/>
        </p:nvSpPr>
        <p:spPr>
          <a:xfrm>
            <a:off x="4709160" y="1911096"/>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[14]</a:t>
            </a:r>
            <a:endParaRPr lang="en-US" sz="850" dirty="0"/>
          </a:p>
        </p:txBody>
      </p:sp>
      <p:sp>
        <p:nvSpPr>
          <p:cNvPr id="34" name="Text 32"/>
          <p:cNvSpPr/>
          <p:nvPr/>
        </p:nvSpPr>
        <p:spPr>
          <a:xfrm>
            <a:off x="5093208" y="1911096"/>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E. J. Hu et al., "LoRA: Low-Rank Adaptation of Large Language Models," arXiv:2106.09685, 2021.</a:t>
            </a:r>
            <a:endParaRPr lang="en-US" sz="850" dirty="0"/>
          </a:p>
        </p:txBody>
      </p:sp>
      <p:sp>
        <p:nvSpPr>
          <p:cNvPr id="35" name="Text 33"/>
          <p:cNvSpPr/>
          <p:nvPr/>
        </p:nvSpPr>
        <p:spPr>
          <a:xfrm>
            <a:off x="4709160" y="2226564"/>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[15]</a:t>
            </a:r>
            <a:endParaRPr lang="en-US" sz="850" dirty="0"/>
          </a:p>
        </p:txBody>
      </p:sp>
      <p:sp>
        <p:nvSpPr>
          <p:cNvPr id="36" name="Text 34"/>
          <p:cNvSpPr/>
          <p:nvPr/>
        </p:nvSpPr>
        <p:spPr>
          <a:xfrm>
            <a:off x="5093208" y="2226564"/>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Qwen (Alibaba), "Qwen2.5-VL," huggingface.co, 2026.</a:t>
            </a:r>
            <a:endParaRPr lang="en-US" sz="850" dirty="0"/>
          </a:p>
        </p:txBody>
      </p:sp>
      <p:sp>
        <p:nvSpPr>
          <p:cNvPr id="37" name="Text 35"/>
          <p:cNvSpPr/>
          <p:nvPr/>
        </p:nvSpPr>
        <p:spPr>
          <a:xfrm>
            <a:off x="4709160" y="2542032"/>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[16]</a:t>
            </a:r>
            <a:endParaRPr lang="en-US" sz="850" dirty="0"/>
          </a:p>
        </p:txBody>
      </p:sp>
      <p:sp>
        <p:nvSpPr>
          <p:cNvPr id="38" name="Text 36"/>
          <p:cNvSpPr/>
          <p:nvPr/>
        </p:nvSpPr>
        <p:spPr>
          <a:xfrm>
            <a:off x="5093208" y="2542032"/>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Kuaishou Technology, "Kling AI," klingai.com, 2026.</a:t>
            </a:r>
            <a:endParaRPr lang="en-US" sz="850" dirty="0"/>
          </a:p>
        </p:txBody>
      </p:sp>
      <p:sp>
        <p:nvSpPr>
          <p:cNvPr id="39" name="Text 37"/>
          <p:cNvSpPr/>
          <p:nvPr/>
        </p:nvSpPr>
        <p:spPr>
          <a:xfrm>
            <a:off x="4709160" y="2857500"/>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[17]</a:t>
            </a:r>
            <a:endParaRPr lang="en-US" sz="850" dirty="0"/>
          </a:p>
        </p:txBody>
      </p:sp>
      <p:sp>
        <p:nvSpPr>
          <p:cNvPr id="40" name="Text 38"/>
          <p:cNvSpPr/>
          <p:nvPr/>
        </p:nvSpPr>
        <p:spPr>
          <a:xfrm>
            <a:off x="5093208" y="2857500"/>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A. Bandi, P. V. S. R. Adapa and Y. E. V. P. K. Kuchi, "The power of generative AI: A review," Future Internet, vol. 15, no. 8, 2023.</a:t>
            </a:r>
            <a:endParaRPr lang="en-US" sz="850" dirty="0"/>
          </a:p>
        </p:txBody>
      </p:sp>
      <p:sp>
        <p:nvSpPr>
          <p:cNvPr id="41" name="Text 39"/>
          <p:cNvSpPr/>
          <p:nvPr/>
        </p:nvSpPr>
        <p:spPr>
          <a:xfrm>
            <a:off x="4709160" y="3172968"/>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[18]</a:t>
            </a:r>
            <a:endParaRPr lang="en-US" sz="850" dirty="0"/>
          </a:p>
        </p:txBody>
      </p:sp>
      <p:sp>
        <p:nvSpPr>
          <p:cNvPr id="42" name="Text 40"/>
          <p:cNvSpPr/>
          <p:nvPr/>
        </p:nvSpPr>
        <p:spPr>
          <a:xfrm>
            <a:off x="5093208" y="3172968"/>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C. B. Frey and M. A. Osborne, "The Future of Employment," Technol. Forecast. Soc. Change, vol. 114, pp. 254–280, 2017.</a:t>
            </a:r>
            <a:endParaRPr lang="en-US" sz="850" dirty="0"/>
          </a:p>
        </p:txBody>
      </p:sp>
      <p:sp>
        <p:nvSpPr>
          <p:cNvPr id="43" name="Text 41"/>
          <p:cNvSpPr/>
          <p:nvPr/>
        </p:nvSpPr>
        <p:spPr>
          <a:xfrm>
            <a:off x="4709160" y="3488436"/>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[19]</a:t>
            </a:r>
            <a:endParaRPr lang="en-US" sz="850" dirty="0"/>
          </a:p>
        </p:txBody>
      </p:sp>
      <p:sp>
        <p:nvSpPr>
          <p:cNvPr id="44" name="Text 42"/>
          <p:cNvSpPr/>
          <p:nvPr/>
        </p:nvSpPr>
        <p:spPr>
          <a:xfrm>
            <a:off x="5093208" y="3488436"/>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K. Erickson, "AI and work in the creative industries," Creat. Ind. J., 2024.</a:t>
            </a:r>
            <a:endParaRPr lang="en-US" sz="850" dirty="0"/>
          </a:p>
        </p:txBody>
      </p:sp>
      <p:sp>
        <p:nvSpPr>
          <p:cNvPr id="45" name="Text 43"/>
          <p:cNvSpPr/>
          <p:nvPr/>
        </p:nvSpPr>
        <p:spPr>
          <a:xfrm>
            <a:off x="4709160" y="3803904"/>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[20]</a:t>
            </a:r>
            <a:endParaRPr lang="en-US" sz="850" dirty="0"/>
          </a:p>
        </p:txBody>
      </p:sp>
      <p:sp>
        <p:nvSpPr>
          <p:cNvPr id="46" name="Text 44"/>
          <p:cNvSpPr/>
          <p:nvPr/>
        </p:nvSpPr>
        <p:spPr>
          <a:xfrm>
            <a:off x="5093208" y="3803904"/>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F. Mazzi, "Authorship in AI-generated works," J. World Intellect. Prop., vol. 27, no. 3, pp. 410–427, 2024.</a:t>
            </a:r>
            <a:endParaRPr lang="en-US" sz="850" dirty="0"/>
          </a:p>
        </p:txBody>
      </p:sp>
      <p:sp>
        <p:nvSpPr>
          <p:cNvPr id="47" name="Text 45"/>
          <p:cNvSpPr/>
          <p:nvPr/>
        </p:nvSpPr>
        <p:spPr>
          <a:xfrm>
            <a:off x="4709160" y="4119372"/>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[21]</a:t>
            </a:r>
            <a:endParaRPr lang="en-US" sz="850" dirty="0"/>
          </a:p>
        </p:txBody>
      </p:sp>
      <p:sp>
        <p:nvSpPr>
          <p:cNvPr id="48" name="Text 46"/>
          <p:cNvSpPr/>
          <p:nvPr/>
        </p:nvSpPr>
        <p:spPr>
          <a:xfrm>
            <a:off x="5093208" y="4119372"/>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A. Gaidartzi and I. Stamatoudi, "Authorship and ownership issues raised by AI-generated works," Laws, vol. 14, no. 4, 2025.</a:t>
            </a:r>
            <a:endParaRPr lang="en-US" sz="850" dirty="0"/>
          </a:p>
        </p:txBody>
      </p:sp>
      <p:sp>
        <p:nvSpPr>
          <p:cNvPr id="49" name="Text 47"/>
          <p:cNvSpPr/>
          <p:nvPr/>
        </p:nvSpPr>
        <p:spPr>
          <a:xfrm>
            <a:off x="4709160" y="4434840"/>
            <a:ext cx="384048" cy="315468"/>
          </a:xfrm>
          <a:prstGeom prst="rect">
            <a:avLst/>
          </a:prstGeom>
          <a:noFill/>
          <a:ln/>
        </p:spPr>
        <p:txBody>
          <a:bodyPr wrap="square" lIns="0" tIns="0" rIns="0" bIns="0" rtlCol="0" anchor="t"/>
          <a:lstStyle/>
          <a:p>
            <a:pPr marL="0" indent="0">
              <a:buNone/>
            </a:pPr>
            <a:r>
              <a:rPr lang="en-US" sz="850" b="1" dirty="0">
                <a:solidFill>
                  <a:srgbClr val="C77D4A"/>
                </a:solidFill>
                <a:latin typeface="Calibri" pitchFamily="34" charset="0"/>
                <a:ea typeface="Calibri" pitchFamily="34" charset="-122"/>
                <a:cs typeface="Calibri" pitchFamily="34" charset="-120"/>
              </a:rPr>
              <a:t>[22]</a:t>
            </a:r>
            <a:endParaRPr lang="en-US" sz="850" dirty="0"/>
          </a:p>
        </p:txBody>
      </p:sp>
      <p:sp>
        <p:nvSpPr>
          <p:cNvPr id="50" name="Text 48"/>
          <p:cNvSpPr/>
          <p:nvPr/>
        </p:nvSpPr>
        <p:spPr>
          <a:xfrm>
            <a:off x="5093208" y="4434840"/>
            <a:ext cx="3685032" cy="315468"/>
          </a:xfrm>
          <a:prstGeom prst="rect">
            <a:avLst/>
          </a:prstGeom>
          <a:noFill/>
          <a:ln/>
        </p:spPr>
        <p:txBody>
          <a:bodyPr wrap="square" lIns="0" tIns="0" rIns="0" bIns="0" rtlCol="0" anchor="t"/>
          <a:lstStyle/>
          <a:p>
            <a:pPr marL="0" indent="0">
              <a:buNone/>
            </a:pPr>
            <a:r>
              <a:rPr lang="en-US" sz="850" dirty="0">
                <a:solidFill>
                  <a:srgbClr val="1A1F2E"/>
                </a:solidFill>
                <a:latin typeface="Calibri" pitchFamily="34" charset="0"/>
                <a:ea typeface="Calibri" pitchFamily="34" charset="-122"/>
                <a:cs typeface="Calibri" pitchFamily="34" charset="-120"/>
              </a:rPr>
              <a:t>E. Strubell, A. Ganesh and A. McCallum, "Energy and Policy Considerations for Deep Learning in NLP," ACL, 2019.</a:t>
            </a:r>
            <a:endParaRPr lang="en-US" sz="850" dirty="0"/>
          </a:p>
        </p:txBody>
      </p:sp>
      <p:sp>
        <p:nvSpPr>
          <p:cNvPr id="51" name="Text 49"/>
          <p:cNvSpPr/>
          <p:nvPr/>
        </p:nvSpPr>
        <p:spPr>
          <a:xfrm>
            <a:off x="457200" y="4864608"/>
            <a:ext cx="5486400" cy="228600"/>
          </a:xfrm>
          <a:prstGeom prst="rect">
            <a:avLst/>
          </a:prstGeom>
          <a:noFill/>
          <a:ln/>
        </p:spPr>
        <p:txBody>
          <a:bodyPr wrap="square" lIns="0" tIns="0" rIns="0" bIns="0" rtlCol="0" anchor="ctr"/>
          <a:lstStyle/>
          <a:p>
            <a:pPr marL="0" indent="0">
              <a:buNone/>
            </a:pPr>
            <a:r>
              <a:rPr lang="en-US" sz="900" kern="0" spc="400" dirty="0">
                <a:solidFill>
                  <a:srgbClr val="5B6573"/>
                </a:solidFill>
                <a:latin typeface="Calibri" pitchFamily="34" charset="0"/>
                <a:ea typeface="Calibri" pitchFamily="34" charset="-122"/>
                <a:cs typeface="Calibri" pitchFamily="34" charset="-120"/>
              </a:rPr>
              <a:t>From Script to Screen  ·  Interim Viva</a:t>
            </a:r>
            <a:endParaRPr lang="en-US" sz="900" dirty="0"/>
          </a:p>
        </p:txBody>
      </p:sp>
      <p:sp>
        <p:nvSpPr>
          <p:cNvPr id="52" name="Text 50"/>
          <p:cNvSpPr/>
          <p:nvPr/>
        </p:nvSpPr>
        <p:spPr>
          <a:xfrm>
            <a:off x="7772400" y="4864608"/>
            <a:ext cx="914400" cy="228600"/>
          </a:xfrm>
          <a:prstGeom prst="rect">
            <a:avLst/>
          </a:prstGeom>
          <a:noFill/>
          <a:ln/>
        </p:spPr>
        <p:txBody>
          <a:bodyPr wrap="square" lIns="0" tIns="0" rIns="0" bIns="0" rtlCol="0" anchor="ctr"/>
          <a:lstStyle/>
          <a:p>
            <a:pPr marL="0" indent="0" algn="r">
              <a:buNone/>
            </a:pPr>
            <a:r>
              <a:rPr lang="en-US" sz="900" dirty="0">
                <a:solidFill>
                  <a:srgbClr val="5B6573"/>
                </a:solidFill>
                <a:latin typeface="Calibri" pitchFamily="34" charset="0"/>
                <a:ea typeface="Calibri" pitchFamily="34" charset="-122"/>
                <a:cs typeface="Calibri" pitchFamily="34" charset="-120"/>
              </a:rPr>
              <a:t>15 / 15</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3" ma:contentTypeDescription="Create a new document." ma:contentTypeScope="" ma:versionID="c2d613d4991282064d9ad5d5e76503eb">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9ad58df0f374fff72bb5202c0323439b"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7CCEF051-D150-4A50-A01D-BC70A5829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77DE24-E8FB-4B37-B246-E36917D19CCE}">
  <ds:schemaRefs>
    <ds:schemaRef ds:uri="http://schemas.microsoft.com/sharepoint/v3/contenttype/forms"/>
  </ds:schemaRefs>
</ds:datastoreItem>
</file>

<file path=customXml/itemProps3.xml><?xml version="1.0" encoding="utf-8"?>
<ds:datastoreItem xmlns:ds="http://schemas.openxmlformats.org/officeDocument/2006/customXml" ds:itemID="{BEE09FBE-CB25-412B-BB24-B69F9DFD3110}">
  <ds:schemaRefs>
    <ds:schemaRef ds:uri="http://purl.org/dc/elements/1.1/"/>
    <ds:schemaRef ds:uri="http://www.w3.org/XML/1998/namespace"/>
    <ds:schemaRef ds:uri="47a3e2db-67be-4841-b3a5-2f2fb1d7c7b3"/>
    <ds:schemaRef ds:uri="http://schemas.microsoft.com/office/2006/metadata/properties"/>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60ab93c2-c2e2-4a82-ab36-09e8ba3f753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3675</Words>
  <Application>Microsoft Office PowerPoint</Application>
  <PresentationFormat>On-screen Show (16:9)</PresentationFormat>
  <Paragraphs>253</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Script to Screen, Interim Viva</dc:title>
  <dc:subject>PptxGenJS Presentation</dc:subject>
  <dc:creator>Sentiljano Kacokaj</dc:creator>
  <cp:lastModifiedBy>Sentiljano Kacokaj (2313169)</cp:lastModifiedBy>
  <cp:revision>4</cp:revision>
  <dcterms:created xsi:type="dcterms:W3CDTF">2026-05-25T23:31:38Z</dcterms:created>
  <dcterms:modified xsi:type="dcterms:W3CDTF">2026-05-25T23:54:20Z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