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56" r:id="rId5"/>
    <p:sldId id="257" r:id="rId6"/>
    <p:sldId id="267" r:id="rId7"/>
    <p:sldId id="259" r:id="rId8"/>
    <p:sldId id="260" r:id="rId9"/>
    <p:sldId id="261" r:id="rId10"/>
    <p:sldId id="258" r:id="rId11"/>
    <p:sldId id="262" r:id="rId12"/>
    <p:sldId id="263" r:id="rId13"/>
    <p:sldId id="264" r:id="rId14"/>
    <p:sldId id="265" r:id="rId15"/>
    <p:sldId id="266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4E6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>
      <p:cViewPr varScale="1">
        <p:scale>
          <a:sx n="84" d="100"/>
          <a:sy n="84" d="100"/>
        </p:scale>
        <p:origin x="17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42136-55D6-460A-90E7-983D53100624}" type="datetimeFigureOut">
              <a:rPr lang="en-GB" smtClean="0"/>
              <a:t>16/04/2022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F9DF4-AC11-400E-B90E-4973473D5FB8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973901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42136-55D6-460A-90E7-983D53100624}" type="datetimeFigureOut">
              <a:rPr lang="en-GB" smtClean="0"/>
              <a:t>16/04/2022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F9DF4-AC11-400E-B90E-4973473D5F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952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42136-55D6-460A-90E7-983D53100624}" type="datetimeFigureOut">
              <a:rPr lang="en-GB" smtClean="0"/>
              <a:t>16/04/2022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F9DF4-AC11-400E-B90E-4973473D5F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9873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42136-55D6-460A-90E7-983D53100624}" type="datetimeFigureOut">
              <a:rPr lang="en-GB" smtClean="0"/>
              <a:t>16/04/2022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F9DF4-AC11-400E-B90E-4973473D5F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7314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42136-55D6-460A-90E7-983D53100624}" type="datetimeFigureOut">
              <a:rPr lang="en-GB" smtClean="0"/>
              <a:t>16/04/2022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F9DF4-AC11-400E-B90E-4973473D5F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253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42136-55D6-460A-90E7-983D53100624}" type="datetimeFigureOut">
              <a:rPr lang="en-GB" smtClean="0"/>
              <a:t>16/04/2022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F9DF4-AC11-400E-B90E-4973473D5F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195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42136-55D6-460A-90E7-983D53100624}" type="datetimeFigureOut">
              <a:rPr lang="en-GB" smtClean="0"/>
              <a:t>16/04/2022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F9DF4-AC11-400E-B90E-4973473D5F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9015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42136-55D6-460A-90E7-983D53100624}" type="datetimeFigureOut">
              <a:rPr lang="en-GB" smtClean="0"/>
              <a:t>16/04/2022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F9DF4-AC11-400E-B90E-4973473D5F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2262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42136-55D6-460A-90E7-983D53100624}" type="datetimeFigureOut">
              <a:rPr lang="en-GB" smtClean="0"/>
              <a:t>16/04/2022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F9DF4-AC11-400E-B90E-4973473D5F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1167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42136-55D6-460A-90E7-983D53100624}" type="datetimeFigureOut">
              <a:rPr lang="en-GB" smtClean="0"/>
              <a:t>16/04/2022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F9DF4-AC11-400E-B90E-4973473D5F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2848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42136-55D6-460A-90E7-983D53100624}" type="datetimeFigureOut">
              <a:rPr lang="en-GB" smtClean="0"/>
              <a:t>16/04/2022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F9DF4-AC11-400E-B90E-4973473D5F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61043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42136-55D6-460A-90E7-983D53100624}" type="datetimeFigureOut">
              <a:rPr lang="en-GB" smtClean="0"/>
              <a:t>16/04/2022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F9DF4-AC11-400E-B90E-4973473D5FB8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50953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42136-55D6-460A-90E7-983D53100624}" type="datetimeFigureOut">
              <a:rPr lang="en-GB" smtClean="0"/>
              <a:t>16/04/2022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F9DF4-AC11-400E-B90E-4973473D5F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5145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42136-55D6-460A-90E7-983D53100624}" type="datetimeFigureOut">
              <a:rPr lang="en-GB" smtClean="0"/>
              <a:t>16/04/2022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F9DF4-AC11-400E-B90E-4973473D5FB8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502625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42136-55D6-460A-90E7-983D53100624}" type="datetimeFigureOut">
              <a:rPr lang="en-GB" smtClean="0"/>
              <a:t>16/04/2022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F9DF4-AC11-400E-B90E-4973473D5F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3651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42136-55D6-460A-90E7-983D53100624}" type="datetimeFigureOut">
              <a:rPr lang="en-GB" smtClean="0"/>
              <a:t>16/04/2022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F9DF4-AC11-400E-B90E-4973473D5F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96352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42136-55D6-460A-90E7-983D53100624}" type="datetimeFigureOut">
              <a:rPr lang="en-GB" smtClean="0"/>
              <a:t>16/04/2022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F9DF4-AC11-400E-B90E-4973473D5F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3084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CF842136-55D6-460A-90E7-983D53100624}" type="datetimeFigureOut">
              <a:rPr lang="en-GB" smtClean="0"/>
              <a:t>16/04/2022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2AFF9DF4-AC11-400E-B90E-4973473D5F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80233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essential-digital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95D2D-4B6C-49F4-8B8C-14D6496D19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219643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dirty="0"/>
              <a:t>Marcelus Pusey</a:t>
            </a:r>
            <a:br>
              <a:rPr lang="en-GB" dirty="0"/>
            </a:br>
            <a:r>
              <a:rPr lang="en-GB" dirty="0"/>
              <a:t>2026791</a:t>
            </a:r>
            <a:br>
              <a:rPr lang="en-GB" dirty="0"/>
            </a:br>
            <a:r>
              <a:rPr lang="en-GB" dirty="0"/>
              <a:t>Academic Employability Skills</a:t>
            </a:r>
            <a:br>
              <a:rPr lang="en-GB" dirty="0"/>
            </a:br>
            <a:r>
              <a:rPr lang="en-GB" dirty="0"/>
              <a:t>BMS4001</a:t>
            </a:r>
            <a:br>
              <a:rPr lang="en-GB" dirty="0"/>
            </a:br>
            <a:r>
              <a:rPr lang="en-GB" dirty="0"/>
              <a:t>Tutor Giridhar Katti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791076-CBA5-48FB-B47E-B900190D54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95400" y="4607243"/>
            <a:ext cx="9144000" cy="1655762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    Reflective review on Employability skills   </a:t>
            </a:r>
          </a:p>
        </p:txBody>
      </p:sp>
    </p:spTree>
    <p:extLst>
      <p:ext uri="{BB962C8B-B14F-4D97-AF65-F5344CB8AC3E}">
        <p14:creationId xmlns:p14="http://schemas.microsoft.com/office/powerpoint/2010/main" val="11809099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0789ECF-A304-495A-9987-8A5C7FD23DB9}"/>
              </a:ext>
            </a:extLst>
          </p:cNvPr>
          <p:cNvSpPr txBox="1"/>
          <p:nvPr/>
        </p:nvSpPr>
        <p:spPr>
          <a:xfrm>
            <a:off x="7909560" y="1005840"/>
            <a:ext cx="2245871" cy="23544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1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lnSpc>
                <a:spcPct val="150000"/>
              </a:lnSpc>
              <a:buFont typeface="+mj-lt"/>
              <a:buAutoNum type="romanL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Time Management</a:t>
            </a:r>
          </a:p>
          <a:p>
            <a:pPr marL="571500" indent="-571500">
              <a:lnSpc>
                <a:spcPct val="150000"/>
              </a:lnSpc>
              <a:buFont typeface="+mj-lt"/>
              <a:buAutoNum type="romanL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Digital skills</a:t>
            </a:r>
          </a:p>
          <a:p>
            <a:pPr marL="571500" indent="-571500">
              <a:lnSpc>
                <a:spcPct val="150000"/>
              </a:lnSpc>
              <a:buFont typeface="+mj-lt"/>
              <a:buAutoNum type="romanL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Team work skills</a:t>
            </a:r>
          </a:p>
          <a:p>
            <a:pPr marL="571500" indent="-571500">
              <a:lnSpc>
                <a:spcPct val="150000"/>
              </a:lnSpc>
              <a:buFont typeface="+mj-lt"/>
              <a:buAutoNum type="romanL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Presentation skills</a:t>
            </a:r>
          </a:p>
          <a:p>
            <a:pPr marL="571500" indent="-571500">
              <a:lnSpc>
                <a:spcPct val="150000"/>
              </a:lnSpc>
              <a:buFont typeface="+mj-lt"/>
              <a:buAutoNum type="romanL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Research skills</a:t>
            </a:r>
          </a:p>
          <a:p>
            <a:pPr marL="514350" indent="-514350">
              <a:buFont typeface="+mj-lt"/>
              <a:buAutoNum type="arabicPeriod"/>
            </a:pPr>
            <a:endParaRPr lang="en-GB" sz="2800" b="1" u="sng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CA7580B-BB21-4A42-AD10-02350D3092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41" y="1403509"/>
            <a:ext cx="5976631" cy="506587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8AAC1E5-FB6D-4107-8E79-94ED59BDE420}"/>
              </a:ext>
            </a:extLst>
          </p:cNvPr>
          <p:cNvSpPr txBox="1"/>
          <p:nvPr/>
        </p:nvSpPr>
        <p:spPr>
          <a:xfrm>
            <a:off x="205740" y="388620"/>
            <a:ext cx="34339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Employability Skills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8BFCAD-1079-47BF-8746-4038919FFDDB}"/>
              </a:ext>
            </a:extLst>
          </p:cNvPr>
          <p:cNvSpPr txBox="1"/>
          <p:nvPr/>
        </p:nvSpPr>
        <p:spPr>
          <a:xfrm>
            <a:off x="9032495" y="6469380"/>
            <a:ext cx="26372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https://www.tes.com/</a:t>
            </a:r>
          </a:p>
        </p:txBody>
      </p:sp>
    </p:spTree>
    <p:extLst>
      <p:ext uri="{BB962C8B-B14F-4D97-AF65-F5344CB8AC3E}">
        <p14:creationId xmlns:p14="http://schemas.microsoft.com/office/powerpoint/2010/main" val="18609089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64A7369-27C2-48FB-9E45-312C01CF8526}"/>
              </a:ext>
            </a:extLst>
          </p:cNvPr>
          <p:cNvSpPr txBox="1"/>
          <p:nvPr/>
        </p:nvSpPr>
        <p:spPr>
          <a:xfrm>
            <a:off x="-91440" y="4572000"/>
            <a:ext cx="108628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1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Tes</a:t>
            </a:r>
            <a:r>
              <a:rPr lang="en-GB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 - Education Jobs, Teaching Resources, Magazine &amp; Forums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 (2019) </a:t>
            </a:r>
            <a:r>
              <a:rPr lang="en-GB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Tes.com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Available at: https://www.tes.com/.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2E9029-5ADD-46FB-BF93-BADFAACA449F}"/>
              </a:ext>
            </a:extLst>
          </p:cNvPr>
          <p:cNvSpPr txBox="1"/>
          <p:nvPr/>
        </p:nvSpPr>
        <p:spPr>
          <a:xfrm>
            <a:off x="-91440" y="4023360"/>
            <a:ext cx="11335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Kolb, D.A. (1984) </a:t>
            </a:r>
            <a:r>
              <a:rPr lang="en-GB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Experimental Learning: Experience as the Source of Learning and Development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London: Prentice-Hall.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7C72548-7EDE-4AA7-9103-90EE47A4E9A5}"/>
              </a:ext>
            </a:extLst>
          </p:cNvPr>
          <p:cNvSpPr txBox="1"/>
          <p:nvPr/>
        </p:nvSpPr>
        <p:spPr>
          <a:xfrm>
            <a:off x="-68580" y="3497580"/>
            <a:ext cx="81093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Jasper, M. (2013) </a:t>
            </a:r>
            <a:r>
              <a:rPr lang="en-GB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Beginning reflective practice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2nd </a:t>
            </a:r>
            <a:r>
              <a:rPr lang="en-GB" b="0" i="0" dirty="0" err="1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edn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Andover: Cengage Learning.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F08F4A-7D56-4834-8AA3-041830736BEA}"/>
              </a:ext>
            </a:extLst>
          </p:cNvPr>
          <p:cNvSpPr txBox="1"/>
          <p:nvPr/>
        </p:nvSpPr>
        <p:spPr>
          <a:xfrm>
            <a:off x="-22860" y="2743200"/>
            <a:ext cx="120956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Essential digital skills framework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 (no date) </a:t>
            </a:r>
            <a:r>
              <a:rPr lang="en-GB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GOV.UK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Available at: 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  <a:hlinkClick r:id="rId2"/>
              </a:rPr>
              <a:t>https://www.gov.uk/government/publications/essential-digital</a:t>
            </a:r>
            <a:endParaRPr lang="en-GB" b="0" i="0" dirty="0">
              <a:solidFill>
                <a:srgbClr val="2C3E50"/>
              </a:solidFill>
              <a:effectLst/>
              <a:latin typeface="Calibri" panose="020F0502020204030204" pitchFamily="34" charset="0"/>
            </a:endParaRPr>
          </a:p>
          <a:p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-skills-framework (Accessed: 19 April 2020)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5FEFE0-8515-44CE-A11F-8AB01550A0BF}"/>
              </a:ext>
            </a:extLst>
          </p:cNvPr>
          <p:cNvSpPr txBox="1"/>
          <p:nvPr/>
        </p:nvSpPr>
        <p:spPr>
          <a:xfrm>
            <a:off x="0" y="5372100"/>
            <a:ext cx="98369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University of Cambridge (2021) </a:t>
            </a:r>
            <a:r>
              <a:rPr lang="en-GB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Reflective Practice Toolkit: Models of Reflection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, </a:t>
            </a:r>
            <a:r>
              <a:rPr lang="en-GB" b="0" i="1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Cam.ac.uk</a:t>
            </a:r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. Available at</a:t>
            </a:r>
          </a:p>
          <a:p>
            <a:r>
              <a:rPr lang="en-GB" b="0" i="0" dirty="0">
                <a:solidFill>
                  <a:srgbClr val="2C3E50"/>
                </a:solidFill>
                <a:effectLst/>
                <a:latin typeface="Calibri" panose="020F0502020204030204" pitchFamily="34" charset="0"/>
              </a:rPr>
              <a:t>: https://libguides.cam.ac.uk/reflectivepracticetoolkit/models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6792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D055C-3E4A-4BDE-B56A-C44DD42883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166792"/>
            <a:ext cx="8534400" cy="1507067"/>
          </a:xfrm>
        </p:spPr>
        <p:txBody>
          <a:bodyPr>
            <a:normAutofit/>
          </a:bodyPr>
          <a:lstStyle/>
          <a:p>
            <a:pPr algn="ctr"/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Reflective Review on Employability skills</a:t>
            </a:r>
            <a:b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Models of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D6780-0D0E-47E6-BE0F-8C04DC1C44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9932" y="2583180"/>
            <a:ext cx="8534400" cy="3615267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solidFill>
                  <a:schemeClr val="tx1"/>
                </a:solidFill>
              </a:rPr>
              <a:t>These are three of the models  we will explore  and then the Gibbs  Reflective cycle will be introduced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  <p:sp>
        <p:nvSpPr>
          <p:cNvPr id="4" name="Flowchart: Alternate Process 3">
            <a:extLst>
              <a:ext uri="{FF2B5EF4-FFF2-40B4-BE49-F238E27FC236}">
                <a16:creationId xmlns:a16="http://schemas.microsoft.com/office/drawing/2014/main" id="{9301CBF9-38D3-4459-A718-B6A0FA36728D}"/>
              </a:ext>
            </a:extLst>
          </p:cNvPr>
          <p:cNvSpPr/>
          <p:nvPr/>
        </p:nvSpPr>
        <p:spPr>
          <a:xfrm>
            <a:off x="839786" y="2628900"/>
            <a:ext cx="2657794" cy="170992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Kolb’s Experiential</a:t>
            </a:r>
          </a:p>
          <a:p>
            <a:pPr algn="ctr"/>
            <a:r>
              <a:rPr lang="en-GB" dirty="0"/>
              <a:t>Learning</a:t>
            </a:r>
          </a:p>
          <a:p>
            <a:pPr algn="ctr"/>
            <a:r>
              <a:rPr lang="en-GB" dirty="0"/>
              <a:t>Cycle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F61E053E-6A48-41E1-BD54-CA313C1D166F}"/>
              </a:ext>
            </a:extLst>
          </p:cNvPr>
          <p:cNvCxnSpPr>
            <a:cxnSpLocks/>
          </p:cNvCxnSpPr>
          <p:nvPr/>
        </p:nvCxnSpPr>
        <p:spPr>
          <a:xfrm>
            <a:off x="2973388" y="4347972"/>
            <a:ext cx="981392" cy="0"/>
          </a:xfrm>
          <a:prstGeom prst="line">
            <a:avLst/>
          </a:prstGeom>
          <a:ln>
            <a:solidFill>
              <a:srgbClr val="E4E6E8">
                <a:alpha val="6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A469AA4-4F23-4485-A3A0-1BD4616367C8}"/>
              </a:ext>
            </a:extLst>
          </p:cNvPr>
          <p:cNvSpPr/>
          <p:nvPr/>
        </p:nvSpPr>
        <p:spPr>
          <a:xfrm>
            <a:off x="3819207" y="2680889"/>
            <a:ext cx="2657794" cy="17099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ERA</a:t>
            </a:r>
          </a:p>
          <a:p>
            <a:pPr algn="ctr"/>
            <a:r>
              <a:rPr lang="en-GB" sz="2000" dirty="0"/>
              <a:t>Model</a:t>
            </a:r>
          </a:p>
        </p:txBody>
      </p:sp>
      <p:sp>
        <p:nvSpPr>
          <p:cNvPr id="11" name="Flowchart: Alternate Process 10">
            <a:extLst>
              <a:ext uri="{FF2B5EF4-FFF2-40B4-BE49-F238E27FC236}">
                <a16:creationId xmlns:a16="http://schemas.microsoft.com/office/drawing/2014/main" id="{DFE1BFAE-C56A-44F1-831E-D89201835F99}"/>
              </a:ext>
            </a:extLst>
          </p:cNvPr>
          <p:cNvSpPr/>
          <p:nvPr/>
        </p:nvSpPr>
        <p:spPr>
          <a:xfrm>
            <a:off x="6864034" y="2583181"/>
            <a:ext cx="2348546" cy="1709923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Driscoll’s</a:t>
            </a:r>
          </a:p>
          <a:p>
            <a:pPr algn="ctr"/>
            <a:r>
              <a:rPr lang="en-GB" sz="2000" dirty="0"/>
              <a:t>What?’</a:t>
            </a:r>
          </a:p>
          <a:p>
            <a:pPr algn="ctr"/>
            <a:r>
              <a:rPr lang="en-GB" sz="2000" dirty="0"/>
              <a:t>‘model</a:t>
            </a:r>
          </a:p>
        </p:txBody>
      </p:sp>
    </p:spTree>
    <p:extLst>
      <p:ext uri="{BB962C8B-B14F-4D97-AF65-F5344CB8AC3E}">
        <p14:creationId xmlns:p14="http://schemas.microsoft.com/office/powerpoint/2010/main" val="41549743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A5E0888-18B3-49F3-8894-CDBFD2FB0C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" y="8945"/>
            <a:ext cx="5920741" cy="551416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14B8C7A-8B9D-46D5-AC25-353B6329961C}"/>
              </a:ext>
            </a:extLst>
          </p:cNvPr>
          <p:cNvSpPr txBox="1"/>
          <p:nvPr/>
        </p:nvSpPr>
        <p:spPr>
          <a:xfrm>
            <a:off x="6377940" y="822960"/>
            <a:ext cx="5949064" cy="398570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/>
              <a:t>Kolb's model (1984) takes things a step further.</a:t>
            </a:r>
          </a:p>
          <a:p>
            <a:r>
              <a:rPr lang="en-GB" sz="1100" dirty="0"/>
              <a:t> Based on theories about how people learn,</a:t>
            </a:r>
          </a:p>
          <a:p>
            <a:r>
              <a:rPr lang="en-GB" sz="1100" dirty="0"/>
              <a:t> this model centres on the concept of developing</a:t>
            </a:r>
          </a:p>
          <a:p>
            <a:r>
              <a:rPr lang="en-GB" sz="1100" dirty="0"/>
              <a:t>understanding through actual experiences and contains four key stages:</a:t>
            </a:r>
          </a:p>
          <a:p>
            <a:endParaRPr lang="en-GB" sz="1100" dirty="0"/>
          </a:p>
          <a:p>
            <a:r>
              <a:rPr lang="en-GB" sz="1100" dirty="0"/>
              <a:t>• Concrete experience</a:t>
            </a:r>
          </a:p>
          <a:p>
            <a:r>
              <a:rPr lang="en-GB" sz="1100" dirty="0"/>
              <a:t>• Reflective observation</a:t>
            </a:r>
          </a:p>
          <a:p>
            <a:r>
              <a:rPr lang="en-GB" sz="1100" dirty="0"/>
              <a:t>• Abstract conceptualization</a:t>
            </a:r>
          </a:p>
          <a:p>
            <a:r>
              <a:rPr lang="en-GB" sz="1100" dirty="0"/>
              <a:t>• Active experimentation</a:t>
            </a:r>
          </a:p>
          <a:p>
            <a:endParaRPr lang="en-GB" sz="1100" dirty="0"/>
          </a:p>
          <a:p>
            <a:r>
              <a:rPr lang="en-GB" sz="1100" dirty="0"/>
              <a:t>The model argues that we start with an experience, either a repeat of something</a:t>
            </a:r>
          </a:p>
          <a:p>
            <a:r>
              <a:rPr lang="en-GB" sz="1100" dirty="0"/>
              <a:t> that has happened before or something completely new to</a:t>
            </a:r>
          </a:p>
          <a:p>
            <a:r>
              <a:rPr lang="en-GB" sz="1100" dirty="0"/>
              <a:t>us. The next stage involves us reflecting on the experience and noting anything</a:t>
            </a:r>
          </a:p>
          <a:p>
            <a:r>
              <a:rPr lang="en-GB" sz="1100" dirty="0"/>
              <a:t> about it which we haven't come across before. Where this has</a:t>
            </a:r>
          </a:p>
          <a:p>
            <a:r>
              <a:rPr lang="en-GB" sz="1100" dirty="0"/>
              <a:t>happened we start to develop new ideas a result of this new experience,</a:t>
            </a:r>
          </a:p>
          <a:p>
            <a:r>
              <a:rPr lang="en-GB" sz="1100" dirty="0"/>
              <a:t> for example when something unexpected has happened we try to work out why this</a:t>
            </a:r>
          </a:p>
          <a:p>
            <a:r>
              <a:rPr lang="en-GB" sz="1100" dirty="0"/>
              <a:t> might be. The final stage involves us applying these new ideas to</a:t>
            </a:r>
          </a:p>
          <a:p>
            <a:r>
              <a:rPr lang="en-GB" sz="1100" dirty="0"/>
              <a:t> different situations and so learning as a direct result of our</a:t>
            </a:r>
          </a:p>
          <a:p>
            <a:r>
              <a:rPr lang="en-GB" sz="1100" dirty="0"/>
              <a:t>experiences and reflections. This model is similar to one used by small children when</a:t>
            </a:r>
          </a:p>
          <a:p>
            <a:r>
              <a:rPr lang="en-GB" sz="1100" dirty="0"/>
              <a:t> learning basic concepts such as hot and cold. They may</a:t>
            </a:r>
          </a:p>
          <a:p>
            <a:r>
              <a:rPr lang="en-GB" sz="1100" dirty="0"/>
              <a:t>touch something hot, be burned and be more cautious about touching something</a:t>
            </a:r>
          </a:p>
          <a:p>
            <a:r>
              <a:rPr lang="en-GB" sz="1100" dirty="0"/>
              <a:t> which could potentially hurt them in the future.</a:t>
            </a:r>
          </a:p>
          <a:p>
            <a:endParaRPr lang="en-GB" sz="11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AF7C95-4973-4EDD-9C58-EE1595F9ACEB}"/>
              </a:ext>
            </a:extLst>
          </p:cNvPr>
          <p:cNvSpPr txBox="1"/>
          <p:nvPr/>
        </p:nvSpPr>
        <p:spPr>
          <a:xfrm>
            <a:off x="9795510" y="6423660"/>
            <a:ext cx="19088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(Kolb,  1984)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08980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88F63C7-B90E-42E7-AAC7-16274445AE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" y="465567"/>
            <a:ext cx="5509260" cy="451578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1B83840-46A5-41CD-9B65-098683C30231}"/>
              </a:ext>
            </a:extLst>
          </p:cNvPr>
          <p:cNvSpPr txBox="1"/>
          <p:nvPr/>
        </p:nvSpPr>
        <p:spPr>
          <a:xfrm>
            <a:off x="-29891" y="6217920"/>
            <a:ext cx="4174541" cy="5386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“</a:t>
            </a:r>
            <a:r>
              <a:rPr lang="en-GB" sz="1100" dirty="0"/>
              <a:t>A new experience leads to reflection on that experience</a:t>
            </a:r>
          </a:p>
          <a:p>
            <a:pPr algn="ctr"/>
            <a:r>
              <a:rPr lang="en-GB" sz="1100" dirty="0"/>
              <a:t>and action to improve the experience in future situations.”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00AF602-E2B0-46FC-BB16-1A18F0CFCE41}"/>
              </a:ext>
            </a:extLst>
          </p:cNvPr>
          <p:cNvSpPr txBox="1"/>
          <p:nvPr/>
        </p:nvSpPr>
        <p:spPr>
          <a:xfrm>
            <a:off x="752568" y="101471"/>
            <a:ext cx="1236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Era Cycle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EAE8D9B-9A97-4089-AE7E-F53CED9A3C3A}"/>
              </a:ext>
            </a:extLst>
          </p:cNvPr>
          <p:cNvSpPr txBox="1"/>
          <p:nvPr/>
        </p:nvSpPr>
        <p:spPr>
          <a:xfrm>
            <a:off x="5522164" y="489013"/>
            <a:ext cx="6833922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The ERA cycle (Jasper, 2013) is one of the most</a:t>
            </a:r>
          </a:p>
          <a:p>
            <a:r>
              <a:rPr lang="en-GB" dirty="0"/>
              <a:t> simple models of reflection and contains only three stages:</a:t>
            </a:r>
          </a:p>
          <a:p>
            <a:r>
              <a:rPr lang="en-GB" dirty="0"/>
              <a:t>• Experience</a:t>
            </a:r>
          </a:p>
          <a:p>
            <a:r>
              <a:rPr lang="en-GB" dirty="0"/>
              <a:t>• Reflection</a:t>
            </a:r>
          </a:p>
          <a:p>
            <a:r>
              <a:rPr lang="en-GB" dirty="0"/>
              <a:t>• Action</a:t>
            </a:r>
          </a:p>
          <a:p>
            <a:r>
              <a:rPr lang="en-GB" dirty="0"/>
              <a:t>The cycle shows that we will start with an experience, either</a:t>
            </a:r>
          </a:p>
          <a:p>
            <a:r>
              <a:rPr lang="en-GB" dirty="0"/>
              <a:t> something we have been through before or something </a:t>
            </a:r>
          </a:p>
          <a:p>
            <a:r>
              <a:rPr lang="en-GB" dirty="0"/>
              <a:t>completely new to us.</a:t>
            </a:r>
          </a:p>
          <a:p>
            <a:r>
              <a:rPr lang="en-GB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9144979-539E-4708-B00D-43C57CBAD90D}"/>
              </a:ext>
            </a:extLst>
          </p:cNvPr>
          <p:cNvSpPr txBox="1"/>
          <p:nvPr/>
        </p:nvSpPr>
        <p:spPr>
          <a:xfrm>
            <a:off x="8549640" y="6377940"/>
            <a:ext cx="34211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(University of Cambridge, 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6093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16BE616-F88B-4A31-ADBB-E11E968DA600}"/>
              </a:ext>
            </a:extLst>
          </p:cNvPr>
          <p:cNvSpPr txBox="1"/>
          <p:nvPr/>
        </p:nvSpPr>
        <p:spPr>
          <a:xfrm>
            <a:off x="640080" y="-114300"/>
            <a:ext cx="5017720" cy="6588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Driscoll Model  of Reflection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2DBFEA8-76E7-443F-AC13-68556455C075}"/>
              </a:ext>
            </a:extLst>
          </p:cNvPr>
          <p:cNvSpPr txBox="1"/>
          <p:nvPr/>
        </p:nvSpPr>
        <p:spPr>
          <a:xfrm>
            <a:off x="9052560" y="6309360"/>
            <a:ext cx="30027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b="1" i="0" dirty="0">
                <a:effectLst/>
                <a:latin typeface="Lato" panose="020F0502020204030203" pitchFamily="34" charset="0"/>
              </a:rPr>
              <a:t>Source: </a:t>
            </a:r>
            <a:r>
              <a:rPr lang="fr-FR" b="1" i="0" dirty="0" err="1">
                <a:effectLst/>
                <a:latin typeface="Lato" panose="020F0502020204030203" pitchFamily="34" charset="0"/>
              </a:rPr>
              <a:t>Driscoll</a:t>
            </a:r>
            <a:r>
              <a:rPr lang="fr-FR" b="1" i="0" dirty="0">
                <a:effectLst/>
                <a:latin typeface="Lato" panose="020F0502020204030203" pitchFamily="34" charset="0"/>
              </a:rPr>
              <a:t> et al. 2020)</a:t>
            </a: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0479D6B-4F92-438D-AFE1-6BC4F2ACFD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07" y="750275"/>
            <a:ext cx="7431454" cy="491900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F26D2E9-A716-4C54-BBCE-816EEC254431}"/>
              </a:ext>
            </a:extLst>
          </p:cNvPr>
          <p:cNvSpPr txBox="1"/>
          <p:nvPr/>
        </p:nvSpPr>
        <p:spPr>
          <a:xfrm>
            <a:off x="8115300" y="2034540"/>
            <a:ext cx="3964547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 What Describe what happened</a:t>
            </a:r>
          </a:p>
          <a:p>
            <a:endParaRPr lang="en-GB" dirty="0"/>
          </a:p>
          <a:p>
            <a:pPr marL="342900" indent="-342900">
              <a:buAutoNum type="arabicPlain" startAt="2"/>
            </a:pPr>
            <a:r>
              <a:rPr lang="en-GB" dirty="0"/>
              <a:t>So what Analyse the event</a:t>
            </a:r>
          </a:p>
          <a:p>
            <a:pPr marL="342900" indent="-342900">
              <a:buAutoNum type="arabicPlain" startAt="2"/>
            </a:pPr>
            <a:endParaRPr lang="en-GB" dirty="0"/>
          </a:p>
          <a:p>
            <a:pPr marL="342900" indent="-342900">
              <a:buAutoNum type="arabicPlain" startAt="2"/>
            </a:pPr>
            <a:endParaRPr lang="en-GB" dirty="0"/>
          </a:p>
          <a:p>
            <a:pPr marL="342900" indent="-342900">
              <a:buAutoNum type="arabicPlain" startAt="3"/>
            </a:pPr>
            <a:r>
              <a:rPr lang="en-GB" dirty="0"/>
              <a:t> Now what Based on what you</a:t>
            </a:r>
          </a:p>
          <a:p>
            <a:r>
              <a:rPr lang="en-GB" dirty="0"/>
              <a:t>       learned  </a:t>
            </a:r>
          </a:p>
          <a:p>
            <a:r>
              <a:rPr lang="en-GB" dirty="0"/>
              <a:t>       anticipate future practice. </a:t>
            </a:r>
          </a:p>
        </p:txBody>
      </p:sp>
    </p:spTree>
    <p:extLst>
      <p:ext uri="{BB962C8B-B14F-4D97-AF65-F5344CB8AC3E}">
        <p14:creationId xmlns:p14="http://schemas.microsoft.com/office/powerpoint/2010/main" val="29086047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FC37F84-A234-4D08-A423-5155345FCF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45820"/>
            <a:ext cx="4898203" cy="446913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13A8003-5DE3-4F9B-880E-C57E628E18D6}"/>
              </a:ext>
            </a:extLst>
          </p:cNvPr>
          <p:cNvSpPr txBox="1"/>
          <p:nvPr/>
        </p:nvSpPr>
        <p:spPr>
          <a:xfrm>
            <a:off x="5021590" y="708660"/>
            <a:ext cx="6801862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final model builds on the other three and adds more stages.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It is one of the more complex models of reflection but it may be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that you find.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having multiple stages of the process to guide you reassuring.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Gibb's cycle contains six stages: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 Description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 Feelings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 Evaluation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 Analysis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 Conclusion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• Action plan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As with other models, Gibb's begins with an outline of the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experience being reflected on. It then encourages us to focus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on our feelings about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experience, both during it an after. The next step involves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evaluating the experience - what was good or bad about it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from our point of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view? We can then use this evaluation to analyse the situation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and try to make sense of it. This analysis will result in a conclusion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about what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other actions (if any) we could have taken to reach a different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outcome. The final stage involves building an action plan of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steps which we can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take the next time we find ourselves in a similar situation. Methods. Oxford: Further Education Unit, Oxford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Polytechnic.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295D05-B7F2-4A17-A1C9-E37FA9457BF2}"/>
              </a:ext>
            </a:extLst>
          </p:cNvPr>
          <p:cNvSpPr txBox="1"/>
          <p:nvPr/>
        </p:nvSpPr>
        <p:spPr>
          <a:xfrm>
            <a:off x="9441180" y="5887730"/>
            <a:ext cx="19202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Gibbs, G. (1998)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866311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8DF60E5-079A-4521-8056-B3FEBC87ACD9}"/>
              </a:ext>
            </a:extLst>
          </p:cNvPr>
          <p:cNvSpPr txBox="1"/>
          <p:nvPr/>
        </p:nvSpPr>
        <p:spPr>
          <a:xfrm>
            <a:off x="-91440" y="-22860"/>
            <a:ext cx="2697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Team working skill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7CFB717-C78B-4656-9080-2C3670B3CC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02" y="707707"/>
            <a:ext cx="5705475" cy="493871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75A3820-6B47-4AE6-941C-6253127B29D9}"/>
              </a:ext>
            </a:extLst>
          </p:cNvPr>
          <p:cNvSpPr txBox="1"/>
          <p:nvPr/>
        </p:nvSpPr>
        <p:spPr>
          <a:xfrm>
            <a:off x="7932420" y="1211580"/>
            <a:ext cx="3658374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1 Participation</a:t>
            </a:r>
          </a:p>
          <a:p>
            <a:endParaRPr lang="en-GB" dirty="0"/>
          </a:p>
          <a:p>
            <a:r>
              <a:rPr lang="en-GB" dirty="0"/>
              <a:t> 2   Sharing openly and willingly</a:t>
            </a:r>
          </a:p>
          <a:p>
            <a:endParaRPr lang="en-GB" dirty="0"/>
          </a:p>
          <a:p>
            <a:r>
              <a:rPr lang="en-GB" dirty="0"/>
              <a:t>3  Cooperation</a:t>
            </a:r>
          </a:p>
          <a:p>
            <a:endParaRPr lang="en-GB" dirty="0"/>
          </a:p>
          <a:p>
            <a:r>
              <a:rPr lang="en-GB" dirty="0"/>
              <a:t> 4  Flexibility</a:t>
            </a:r>
          </a:p>
          <a:p>
            <a:endParaRPr lang="en-GB" dirty="0"/>
          </a:p>
          <a:p>
            <a:r>
              <a:rPr lang="en-GB" dirty="0"/>
              <a:t>5  Commitment</a:t>
            </a:r>
          </a:p>
          <a:p>
            <a:endParaRPr lang="en-GB" dirty="0"/>
          </a:p>
          <a:p>
            <a:r>
              <a:rPr lang="en-GB" dirty="0"/>
              <a:t>6  Problem-solving</a:t>
            </a:r>
          </a:p>
          <a:p>
            <a:endParaRPr lang="en-GB" dirty="0"/>
          </a:p>
          <a:p>
            <a:r>
              <a:rPr lang="en-GB" dirty="0"/>
              <a:t> 7 Respect</a:t>
            </a:r>
          </a:p>
        </p:txBody>
      </p:sp>
    </p:spTree>
    <p:extLst>
      <p:ext uri="{BB962C8B-B14F-4D97-AF65-F5344CB8AC3E}">
        <p14:creationId xmlns:p14="http://schemas.microsoft.com/office/powerpoint/2010/main" val="12710380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5C05FB5-333C-4078-A7E6-76FB8317265C}"/>
              </a:ext>
            </a:extLst>
          </p:cNvPr>
          <p:cNvSpPr txBox="1"/>
          <p:nvPr/>
        </p:nvSpPr>
        <p:spPr>
          <a:xfrm>
            <a:off x="-68580" y="114300"/>
            <a:ext cx="18469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Digital Skills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E2519E-5ADF-48CB-B69D-A21A77A52F68}"/>
              </a:ext>
            </a:extLst>
          </p:cNvPr>
          <p:cNvSpPr txBox="1"/>
          <p:nvPr/>
        </p:nvSpPr>
        <p:spPr>
          <a:xfrm>
            <a:off x="7109460" y="552212"/>
            <a:ext cx="45065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Image result for what is digital skills</a:t>
            </a:r>
          </a:p>
          <a:p>
            <a:r>
              <a:rPr lang="en-GB" dirty="0"/>
              <a:t>The Essential Digital Skills Framework</a:t>
            </a:r>
          </a:p>
          <a:p>
            <a:endParaRPr lang="en-GB" dirty="0"/>
          </a:p>
          <a:p>
            <a:r>
              <a:rPr lang="en-GB" dirty="0"/>
              <a:t> 1 Communicating.</a:t>
            </a:r>
          </a:p>
          <a:p>
            <a:r>
              <a:rPr lang="en-GB" dirty="0"/>
              <a:t> 2 Handling Information and content.</a:t>
            </a:r>
          </a:p>
          <a:p>
            <a:r>
              <a:rPr lang="en-GB" dirty="0"/>
              <a:t> 3 Transacting.</a:t>
            </a:r>
          </a:p>
          <a:p>
            <a:r>
              <a:rPr lang="en-GB" dirty="0"/>
              <a:t> 4 Problem solving.</a:t>
            </a:r>
          </a:p>
          <a:p>
            <a:r>
              <a:rPr lang="en-GB" dirty="0"/>
              <a:t> 5 Being safe and legal online.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ACDE650-B8F0-4E02-BBE3-4EB8FA571B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" y="1152525"/>
            <a:ext cx="4953000" cy="455295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44C147B-5A00-433D-92A7-0AC6AA640E50}"/>
              </a:ext>
            </a:extLst>
          </p:cNvPr>
          <p:cNvSpPr txBox="1"/>
          <p:nvPr/>
        </p:nvSpPr>
        <p:spPr>
          <a:xfrm>
            <a:off x="6858000" y="6423660"/>
            <a:ext cx="5266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</a:t>
            </a:r>
            <a:r>
              <a:rPr lang="en-GB" b="0" i="1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Essential digital skills framework</a:t>
            </a:r>
            <a:r>
              <a:rPr lang="en-GB" b="0" i="0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, accessed 2022)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74655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DB9A0E4-4F6C-4E75-8368-3D6DBB08B198}"/>
              </a:ext>
            </a:extLst>
          </p:cNvPr>
          <p:cNvSpPr txBox="1"/>
          <p:nvPr/>
        </p:nvSpPr>
        <p:spPr>
          <a:xfrm>
            <a:off x="22860" y="68580"/>
            <a:ext cx="29836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Time Management Skills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5D42FE-811E-4C02-BBA2-28B3102D9B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0230" y="755748"/>
            <a:ext cx="6191250" cy="46386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DEDB29A-7B4D-4F44-BBE2-4FA7BF93955A}"/>
              </a:ext>
            </a:extLst>
          </p:cNvPr>
          <p:cNvSpPr txBox="1"/>
          <p:nvPr/>
        </p:nvSpPr>
        <p:spPr>
          <a:xfrm>
            <a:off x="6081942" y="754380"/>
            <a:ext cx="624722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“To get the most out of this simple and powerful time</a:t>
            </a:r>
          </a:p>
          <a:p>
            <a:r>
              <a:rPr lang="en-GB" dirty="0"/>
              <a:t> management technique, list and track your daily</a:t>
            </a:r>
          </a:p>
          <a:p>
            <a:r>
              <a:rPr lang="en-GB" dirty="0"/>
              <a:t> activities.</a:t>
            </a:r>
          </a:p>
          <a:p>
            <a:r>
              <a:rPr lang="en-GB" dirty="0"/>
              <a:t> It’s the only way that you’ll be able to see how you’re</a:t>
            </a:r>
          </a:p>
          <a:p>
            <a:r>
              <a:rPr lang="en-GB" dirty="0"/>
              <a:t> spending your time. And, more importantly, where it’s</a:t>
            </a:r>
          </a:p>
          <a:p>
            <a:r>
              <a:rPr lang="en-GB" dirty="0"/>
              <a:t> being wasted. You can either use a handwritten time</a:t>
            </a:r>
          </a:p>
          <a:p>
            <a:r>
              <a:rPr lang="en-GB" dirty="0"/>
              <a:t> log, your calendar, or software to track your time.”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29A93F7-773B-48E7-80A0-A5E9F0B657D2}"/>
              </a:ext>
            </a:extLst>
          </p:cNvPr>
          <p:cNvSpPr txBox="1"/>
          <p:nvPr/>
        </p:nvSpPr>
        <p:spPr>
          <a:xfrm>
            <a:off x="251460" y="5829300"/>
            <a:ext cx="117423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As you gain more experience with the 4 Ds technique, you can apply this approach as tasks</a:t>
            </a:r>
          </a:p>
          <a:p>
            <a:r>
              <a:rPr lang="en-GB" dirty="0"/>
              <a:t> and requests cross your desk–even before they have a chance to land and take root on your to-do list.</a:t>
            </a:r>
          </a:p>
        </p:txBody>
      </p:sp>
    </p:spTree>
    <p:extLst>
      <p:ext uri="{BB962C8B-B14F-4D97-AF65-F5344CB8AC3E}">
        <p14:creationId xmlns:p14="http://schemas.microsoft.com/office/powerpoint/2010/main" val="32074630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A596772-4923-4649-9B42-FC31A98AD8D0}"/>
              </a:ext>
            </a:extLst>
          </p:cNvPr>
          <p:cNvSpPr txBox="1"/>
          <p:nvPr/>
        </p:nvSpPr>
        <p:spPr>
          <a:xfrm>
            <a:off x="22860" y="411480"/>
            <a:ext cx="2105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u="sng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A0E05A1-3C64-4276-99F4-6FBBAC080376}"/>
              </a:ext>
            </a:extLst>
          </p:cNvPr>
          <p:cNvSpPr txBox="1"/>
          <p:nvPr/>
        </p:nvSpPr>
        <p:spPr>
          <a:xfrm>
            <a:off x="205740" y="1348740"/>
            <a:ext cx="12165382" cy="55707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When I started university I had no direction no idea how to get my  head around the things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I was supposed to be doing the models I am doing like for example Digital Skills which I have learnt  a lot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from constantly been on the computer things  like making a power point presentation’ using Word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documents to write reports also using the 4D model helps to prioritise the time better this  helps  to get me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to classes on time  getting assignments done on time and makes every day life more efficient amongst other  things  like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working  in a team is not always a good experience for some everyone on the team needs to do their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share  of the task as some people might prefer other team members to do the bulk of the work while they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do the minimum amount of work  putting pressure on the other team members. With my team we had a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big communication problem  most of us on the team are working adults with children which makes it hard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to setup meetings for the team in order to communicate and put ideas on the table so  the team had to utilize other  tools of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communication besides teams. For example WhatsApp, Skype , Telegram , Email . Other issues the team,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had all the team members were from different cultural backgrounds and spoke different native language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This also made it difficult to communicate with other team members in the end  team members lost interest in the task. 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 order for a team to be  effective all team members must be  involved an engage in all aspects of planning  and carrying out of the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task all team members should feel comfortable to voice their opinion without fear be ridiculed or mocked by other team members. All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Members should participate and engage with  other members of the team this will make the members more relocked and not afraid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to join in any conversation happening with the team members which brings a free flow of ideas to the team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73222040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78B175C64519428DD2085AE37A166E" ma:contentTypeVersion="7" ma:contentTypeDescription="Create a new document." ma:contentTypeScope="" ma:versionID="8d8797d5d103c567858e862e0db18e70">
  <xsd:schema xmlns:xsd="http://www.w3.org/2001/XMLSchema" xmlns:xs="http://www.w3.org/2001/XMLSchema" xmlns:p="http://schemas.microsoft.com/office/2006/metadata/properties" xmlns:ns3="d656cee4-eeba-45fa-a761-9e0ba90d158e" xmlns:ns4="3deaaa82-f5a2-45b4-bb96-651ce2c0e4b2" targetNamespace="http://schemas.microsoft.com/office/2006/metadata/properties" ma:root="true" ma:fieldsID="5f08d1d7858c9320f2fdd86ad3398a17" ns3:_="" ns4:_="">
    <xsd:import namespace="d656cee4-eeba-45fa-a761-9e0ba90d158e"/>
    <xsd:import namespace="3deaaa82-f5a2-45b4-bb96-651ce2c0e4b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56cee4-eeba-45fa-a761-9e0ba90d158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deaaa82-f5a2-45b4-bb96-651ce2c0e4b2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674C7ED-ECAC-4726-9AAE-5CCF86D0261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656cee4-eeba-45fa-a761-9e0ba90d158e"/>
    <ds:schemaRef ds:uri="3deaaa82-f5a2-45b4-bb96-651ce2c0e4b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F561700-B26A-461A-AECC-147FA02EFAD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C436FBA-9B1E-4D9B-B21B-12443E108542}">
  <ds:schemaRefs>
    <ds:schemaRef ds:uri="3deaaa82-f5a2-45b4-bb96-651ce2c0e4b2"/>
    <ds:schemaRef ds:uri="d656cee4-eeba-45fa-a761-9e0ba90d158e"/>
    <ds:schemaRef ds:uri="http://schemas.microsoft.com/office/2006/metadata/properties"/>
    <ds:schemaRef ds:uri="http://schemas.microsoft.com/office/2006/documentManagement/types"/>
    <ds:schemaRef ds:uri="http://purl.org/dc/elements/1.1/"/>
    <ds:schemaRef ds:uri="http://www.w3.org/XML/1998/namespace"/>
    <ds:schemaRef ds:uri="http://schemas.microsoft.com/office/infopath/2007/PartnerControls"/>
    <ds:schemaRef ds:uri="http://purl.org/dc/dcmitype/"/>
    <ds:schemaRef ds:uri="http://purl.org/dc/terms/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1092</TotalTime>
  <Words>1328</Words>
  <Application>Microsoft Office PowerPoint</Application>
  <PresentationFormat>Widescreen</PresentationFormat>
  <Paragraphs>167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Century Gothic</vt:lpstr>
      <vt:lpstr>Lato</vt:lpstr>
      <vt:lpstr>Roboto</vt:lpstr>
      <vt:lpstr>Wingdings 3</vt:lpstr>
      <vt:lpstr>Slice</vt:lpstr>
      <vt:lpstr>Marcelus Pusey 2026791 Academic Employability Skills BMS4001 Tutor Giridhar Katti </vt:lpstr>
      <vt:lpstr>PowerPoint Presentation</vt:lpstr>
      <vt:lpstr>PowerPoint Presentation</vt:lpstr>
      <vt:lpstr>Reflective Review on Employability skills Models of Reflection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Marcelus Pusey 2026791 Academic Employability Skills BMS4001 Tutor Giridhar Katti</dc:title>
  <dc:creator>Marcelus Pusey</dc:creator>
  <cp:lastModifiedBy>Marcelus Pusey</cp:lastModifiedBy>
  <cp:revision>31</cp:revision>
  <dcterms:created xsi:type="dcterms:W3CDTF">2022-03-29T14:31:43Z</dcterms:created>
  <dcterms:modified xsi:type="dcterms:W3CDTF">2022-04-16T14:34:20Z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0x0101002B78B175C64519428DD2085AE37A166E</vt:lpwstr>
  </property>
</Properties>
</file>