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7"/>
  </p:notesMasterIdLst>
  <p:sldIdLst>
    <p:sldId id="257" r:id="rId5"/>
    <p:sldId id="261" r:id="rId6"/>
    <p:sldId id="262" r:id="rId7"/>
    <p:sldId id="263" r:id="rId8"/>
    <p:sldId id="264" r:id="rId9"/>
    <p:sldId id="266" r:id="rId10"/>
    <p:sldId id="267" r:id="rId11"/>
    <p:sldId id="268" r:id="rId12"/>
    <p:sldId id="269" r:id="rId13"/>
    <p:sldId id="270" r:id="rId14"/>
    <p:sldId id="265"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9157" autoAdjust="0"/>
  </p:normalViewPr>
  <p:slideViewPr>
    <p:cSldViewPr snapToGrid="0">
      <p:cViewPr varScale="1">
        <p:scale>
          <a:sx n="48" d="100"/>
          <a:sy n="48" d="100"/>
        </p:scale>
        <p:origin x="91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729975-1DE0-44B1-9FCC-44014E7BF022}" type="datetimeFigureOut">
              <a:rPr lang="en-GB" smtClean="0"/>
              <a:t>19/09/2022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137772-B782-4269-AA08-52D5F921A63B}" type="slidenum">
              <a:rPr lang="en-GB" smtClean="0"/>
              <a:t>‹#›</a:t>
            </a:fld>
            <a:endParaRPr lang="en-GB"/>
          </a:p>
        </p:txBody>
      </p:sp>
    </p:spTree>
    <p:extLst>
      <p:ext uri="{BB962C8B-B14F-4D97-AF65-F5344CB8AC3E}">
        <p14:creationId xmlns:p14="http://schemas.microsoft.com/office/powerpoint/2010/main" val="38186727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johnlewispartnership.co.uk/media/press/y2022/John-Lewis-Partnership-unaudited-interim-results-for-the-26-weeks-ended-30-July-2022.html"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Cohen and Manion (1997, p1) describes how people have long been concerned to come to grips with their environment and to understand the nature of phenomena we encounter during our lives and work. </a:t>
            </a:r>
          </a:p>
          <a:p>
            <a:endParaRPr lang="en-GB" dirty="0"/>
          </a:p>
          <a:p>
            <a:r>
              <a:rPr lang="en-GB" dirty="0"/>
              <a:t>We set out to understand issues – particularly as leaders and managers – we use three broad approaches. Experience. Reasoning. Research. </a:t>
            </a:r>
          </a:p>
          <a:p>
            <a:endParaRPr lang="en-GB" dirty="0"/>
          </a:p>
          <a:p>
            <a:r>
              <a:rPr lang="en-GB" dirty="0"/>
              <a:t>These three categories overlap and complement each other. We will explore each in more depth. </a:t>
            </a:r>
          </a:p>
        </p:txBody>
      </p:sp>
      <p:sp>
        <p:nvSpPr>
          <p:cNvPr id="4" name="Slide Number Placeholder 3"/>
          <p:cNvSpPr>
            <a:spLocks noGrp="1"/>
          </p:cNvSpPr>
          <p:nvPr>
            <p:ph type="sldNum" sz="quarter" idx="5"/>
          </p:nvPr>
        </p:nvSpPr>
        <p:spPr/>
        <p:txBody>
          <a:bodyPr/>
          <a:lstStyle/>
          <a:p>
            <a:fld id="{1A137772-B782-4269-AA08-52D5F921A63B}" type="slidenum">
              <a:rPr lang="en-GB" smtClean="0"/>
              <a:t>3</a:t>
            </a:fld>
            <a:endParaRPr lang="en-GB"/>
          </a:p>
        </p:txBody>
      </p:sp>
    </p:spTree>
    <p:extLst>
      <p:ext uri="{BB962C8B-B14F-4D97-AF65-F5344CB8AC3E}">
        <p14:creationId xmlns:p14="http://schemas.microsoft.com/office/powerpoint/2010/main" val="25200730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Personal experience is often the go-to approach, one of common-sense thinking. </a:t>
            </a:r>
          </a:p>
          <a:p>
            <a:endParaRPr lang="en-GB" dirty="0"/>
          </a:p>
          <a:p>
            <a:r>
              <a:rPr lang="en-GB" dirty="0"/>
              <a:t>Manager without experience of an issue might turn to a senior manager, a critical friend in a different company, or family members for counsel and advice. </a:t>
            </a:r>
          </a:p>
          <a:p>
            <a:endParaRPr lang="en-GB" dirty="0"/>
          </a:p>
          <a:p>
            <a:r>
              <a:rPr lang="en-GB" dirty="0"/>
              <a:t>Limitations to this experience and common sense approach is a lack of criticality and reasoning. Bias (favouring one person, department, method over another), Prejudice (assuming and not knowing, making decisions about issues, people and departments based only on prior experience), Error (Getting things wrong), Reactive problem solving (ignore causes and only dealing with the symptoms of problems, leading to managers repeatedly dealing with the same issue – opposite of being responsive to issues). </a:t>
            </a:r>
          </a:p>
        </p:txBody>
      </p:sp>
      <p:sp>
        <p:nvSpPr>
          <p:cNvPr id="4" name="Slide Number Placeholder 3"/>
          <p:cNvSpPr>
            <a:spLocks noGrp="1"/>
          </p:cNvSpPr>
          <p:nvPr>
            <p:ph type="sldNum" sz="quarter" idx="5"/>
          </p:nvPr>
        </p:nvSpPr>
        <p:spPr/>
        <p:txBody>
          <a:bodyPr/>
          <a:lstStyle/>
          <a:p>
            <a:fld id="{1A137772-B782-4269-AA08-52D5F921A63B}" type="slidenum">
              <a:rPr lang="en-GB" smtClean="0"/>
              <a:t>4</a:t>
            </a:fld>
            <a:endParaRPr lang="en-GB"/>
          </a:p>
        </p:txBody>
      </p:sp>
    </p:spTree>
    <p:extLst>
      <p:ext uri="{BB962C8B-B14F-4D97-AF65-F5344CB8AC3E}">
        <p14:creationId xmlns:p14="http://schemas.microsoft.com/office/powerpoint/2010/main" val="26148843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second approach to finding truth is reasoning. Dividing into three types: deductive, inductive, combined inductive-deductive approach. </a:t>
            </a:r>
          </a:p>
          <a:p>
            <a:endParaRPr lang="en-GB" dirty="0"/>
          </a:p>
          <a:p>
            <a:r>
              <a:rPr lang="en-GB" dirty="0"/>
              <a:t>We will examine each of these in terms. </a:t>
            </a:r>
          </a:p>
        </p:txBody>
      </p:sp>
      <p:sp>
        <p:nvSpPr>
          <p:cNvPr id="4" name="Slide Number Placeholder 3"/>
          <p:cNvSpPr>
            <a:spLocks noGrp="1"/>
          </p:cNvSpPr>
          <p:nvPr>
            <p:ph type="sldNum" sz="quarter" idx="5"/>
          </p:nvPr>
        </p:nvSpPr>
        <p:spPr/>
        <p:txBody>
          <a:bodyPr/>
          <a:lstStyle/>
          <a:p>
            <a:fld id="{1A137772-B782-4269-AA08-52D5F921A63B}" type="slidenum">
              <a:rPr lang="en-GB" smtClean="0"/>
              <a:t>5</a:t>
            </a:fld>
            <a:endParaRPr lang="en-GB"/>
          </a:p>
        </p:txBody>
      </p:sp>
    </p:spTree>
    <p:extLst>
      <p:ext uri="{BB962C8B-B14F-4D97-AF65-F5344CB8AC3E}">
        <p14:creationId xmlns:p14="http://schemas.microsoft.com/office/powerpoint/2010/main" val="5272719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Cohen and Manion (1997, p3) describe that deductive reasoning is based on the </a:t>
            </a:r>
            <a:r>
              <a:rPr lang="en-GB" b="1" dirty="0"/>
              <a:t>syllogism</a:t>
            </a:r>
            <a:r>
              <a:rPr lang="en-GB" dirty="0"/>
              <a:t> which was Aristotle’s great contribution to formal logic. In its simplest form the syllogism consists of a </a:t>
            </a:r>
            <a:r>
              <a:rPr lang="en-GB" b="1" dirty="0"/>
              <a:t>major premiss </a:t>
            </a:r>
            <a:r>
              <a:rPr lang="en-GB" dirty="0"/>
              <a:t>based on an a priori or self evident proposition, a </a:t>
            </a:r>
            <a:r>
              <a:rPr lang="en-GB" b="1" dirty="0"/>
              <a:t>minor premiss </a:t>
            </a:r>
            <a:r>
              <a:rPr lang="en-GB" dirty="0"/>
              <a:t>providing a particular instance, and a </a:t>
            </a:r>
            <a:r>
              <a:rPr lang="en-GB" b="1" dirty="0"/>
              <a:t>conclusion</a:t>
            </a:r>
            <a:r>
              <a:rPr lang="en-GB" dirty="0"/>
              <a:t>. </a:t>
            </a:r>
          </a:p>
          <a:p>
            <a:endParaRPr lang="en-GB" dirty="0"/>
          </a:p>
          <a:p>
            <a:r>
              <a:rPr lang="en-GB" dirty="0"/>
              <a:t>A top down approach to reasoning. Deduction involves looking at the macro to the micro – this approach can work but can also lead to overly general conclusions which are not accurate. For example: Major premiss: Women have children, Minor premiss: Jane is a woman. Conclusion: Jane with have children and need maternity leave. This type of deductive approach might lead to an employer avoiding recruiting women. </a:t>
            </a:r>
          </a:p>
          <a:p>
            <a:endParaRPr lang="en-GB" dirty="0"/>
          </a:p>
          <a:p>
            <a:r>
              <a:rPr lang="en-GB" dirty="0"/>
              <a:t>Deductive reasoning does not involve or require any empirical evidence and is therefore unscientific – often deductive reasoning will lead to a manager deciding a conclusion and then searching for evidence that supports their conclusion (often ignore any evidence that refutes it). </a:t>
            </a:r>
          </a:p>
        </p:txBody>
      </p:sp>
      <p:sp>
        <p:nvSpPr>
          <p:cNvPr id="4" name="Slide Number Placeholder 3"/>
          <p:cNvSpPr>
            <a:spLocks noGrp="1"/>
          </p:cNvSpPr>
          <p:nvPr>
            <p:ph type="sldNum" sz="quarter" idx="5"/>
          </p:nvPr>
        </p:nvSpPr>
        <p:spPr/>
        <p:txBody>
          <a:bodyPr/>
          <a:lstStyle/>
          <a:p>
            <a:fld id="{1A137772-B782-4269-AA08-52D5F921A63B}" type="slidenum">
              <a:rPr lang="en-GB" smtClean="0"/>
              <a:t>6</a:t>
            </a:fld>
            <a:endParaRPr lang="en-GB"/>
          </a:p>
        </p:txBody>
      </p:sp>
    </p:spTree>
    <p:extLst>
      <p:ext uri="{BB962C8B-B14F-4D97-AF65-F5344CB8AC3E}">
        <p14:creationId xmlns:p14="http://schemas.microsoft.com/office/powerpoint/2010/main" val="16631160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Francis Bacon introduced a different approached to reasoning in the 1600’s, this allowed scientist to challenge previous ‘truths’ by means of evidence based arguments that aided science to move forward from a stale-mate of deductive reasoning that assume all there was to be known was already known. </a:t>
            </a:r>
          </a:p>
          <a:p>
            <a:endParaRPr lang="en-GB" dirty="0"/>
          </a:p>
          <a:p>
            <a:r>
              <a:rPr lang="en-GB" dirty="0"/>
              <a:t>Inductive reasoning is objective. It involves collected data without any pre-conceived ideas about what conclusion will be drawn, no evidence would be considered to be more important or more significant than another until a pattern trend or connection could be noted in the data collected. </a:t>
            </a:r>
          </a:p>
          <a:p>
            <a:endParaRPr lang="en-GB" dirty="0"/>
          </a:p>
          <a:p>
            <a:r>
              <a:rPr lang="en-GB" dirty="0"/>
              <a:t>For example, assuming than an employee that arrived early for work everyday works harder than someone that arrive 5mins late everyday would be deductive rather an inductive. To be inductive, data on productivity, impact, typical time of arrival would need to be collect for all staff to make an inductive conclusion about the impact tardiness has or does not have. </a:t>
            </a:r>
          </a:p>
          <a:p>
            <a:endParaRPr lang="en-GB" dirty="0"/>
          </a:p>
          <a:p>
            <a:endParaRPr lang="en-GB" dirty="0"/>
          </a:p>
        </p:txBody>
      </p:sp>
      <p:sp>
        <p:nvSpPr>
          <p:cNvPr id="4" name="Slide Number Placeholder 3"/>
          <p:cNvSpPr>
            <a:spLocks noGrp="1"/>
          </p:cNvSpPr>
          <p:nvPr>
            <p:ph type="sldNum" sz="quarter" idx="5"/>
          </p:nvPr>
        </p:nvSpPr>
        <p:spPr/>
        <p:txBody>
          <a:bodyPr/>
          <a:lstStyle/>
          <a:p>
            <a:fld id="{1A137772-B782-4269-AA08-52D5F921A63B}" type="slidenum">
              <a:rPr lang="en-GB" smtClean="0"/>
              <a:t>7</a:t>
            </a:fld>
            <a:endParaRPr lang="en-GB"/>
          </a:p>
        </p:txBody>
      </p:sp>
    </p:spTree>
    <p:extLst>
      <p:ext uri="{BB962C8B-B14F-4D97-AF65-F5344CB8AC3E}">
        <p14:creationId xmlns:p14="http://schemas.microsoft.com/office/powerpoint/2010/main" val="2899583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the deductive and inductive have limitations but a manager may find it beneficial to combine these approaches to develop a hypothesis (idea) of what an underlying cause or effect is/would be by making observations or collecting data and forming conclusions and then use a deductive approach to confirm how these </a:t>
            </a:r>
            <a:r>
              <a:rPr lang="en-GB" dirty="0" err="1"/>
              <a:t>conclusionn</a:t>
            </a:r>
            <a:r>
              <a:rPr lang="en-GB" dirty="0"/>
              <a:t> fit with established knowledge/theories/models or market data. </a:t>
            </a:r>
          </a:p>
        </p:txBody>
      </p:sp>
      <p:sp>
        <p:nvSpPr>
          <p:cNvPr id="4" name="Slide Number Placeholder 3"/>
          <p:cNvSpPr>
            <a:spLocks noGrp="1"/>
          </p:cNvSpPr>
          <p:nvPr>
            <p:ph type="sldNum" sz="quarter" idx="5"/>
          </p:nvPr>
        </p:nvSpPr>
        <p:spPr/>
        <p:txBody>
          <a:bodyPr/>
          <a:lstStyle/>
          <a:p>
            <a:fld id="{1A137772-B782-4269-AA08-52D5F921A63B}" type="slidenum">
              <a:rPr lang="en-GB" smtClean="0"/>
              <a:t>8</a:t>
            </a:fld>
            <a:endParaRPr lang="en-GB"/>
          </a:p>
        </p:txBody>
      </p:sp>
    </p:spTree>
    <p:extLst>
      <p:ext uri="{BB962C8B-B14F-4D97-AF65-F5344CB8AC3E}">
        <p14:creationId xmlns:p14="http://schemas.microsoft.com/office/powerpoint/2010/main" val="9290395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https://www.johnlewispartnership.co.uk/media/press/y2022/John-Lewis-Partnership-unaudited-interim-results-for-the-26-weeks-ended-30-July-2022.html</a:t>
            </a:r>
            <a:r>
              <a:rPr lang="en-GB" dirty="0"/>
              <a:t> </a:t>
            </a:r>
          </a:p>
          <a:p>
            <a:endParaRPr lang="en-GB" dirty="0"/>
          </a:p>
          <a:p>
            <a:r>
              <a:rPr lang="en-GB" dirty="0"/>
              <a:t>Link is embedded with the logo on slide. </a:t>
            </a:r>
          </a:p>
          <a:p>
            <a:endParaRPr lang="en-GB" dirty="0"/>
          </a:p>
          <a:p>
            <a:r>
              <a:rPr lang="en-GB" dirty="0"/>
              <a:t>Students should have time to read the information – only the summary needs to be read. What conclusions can be drawn? Consider sustainability, pricing, staff models, reward schemes. </a:t>
            </a:r>
          </a:p>
        </p:txBody>
      </p:sp>
      <p:sp>
        <p:nvSpPr>
          <p:cNvPr id="4" name="Slide Number Placeholder 3"/>
          <p:cNvSpPr>
            <a:spLocks noGrp="1"/>
          </p:cNvSpPr>
          <p:nvPr>
            <p:ph type="sldNum" sz="quarter" idx="5"/>
          </p:nvPr>
        </p:nvSpPr>
        <p:spPr/>
        <p:txBody>
          <a:bodyPr/>
          <a:lstStyle/>
          <a:p>
            <a:fld id="{1A137772-B782-4269-AA08-52D5F921A63B}" type="slidenum">
              <a:rPr lang="en-GB" smtClean="0"/>
              <a:t>9</a:t>
            </a:fld>
            <a:endParaRPr lang="en-GB"/>
          </a:p>
        </p:txBody>
      </p:sp>
    </p:spTree>
    <p:extLst>
      <p:ext uri="{BB962C8B-B14F-4D97-AF65-F5344CB8AC3E}">
        <p14:creationId xmlns:p14="http://schemas.microsoft.com/office/powerpoint/2010/main" val="41228091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Share views and ideas. Encourage students to consider the macro environment as well – what is the market/economy doing that might impact John Lewis, as well as relying on the data provided. </a:t>
            </a:r>
          </a:p>
          <a:p>
            <a:endParaRPr lang="en-GB" dirty="0"/>
          </a:p>
          <a:p>
            <a:r>
              <a:rPr lang="en-GB" dirty="0"/>
              <a:t>Encourage students to also make critical observations about why John Lewis are sharing these details in this transparent way? </a:t>
            </a:r>
          </a:p>
        </p:txBody>
      </p:sp>
      <p:sp>
        <p:nvSpPr>
          <p:cNvPr id="4" name="Slide Number Placeholder 3"/>
          <p:cNvSpPr>
            <a:spLocks noGrp="1"/>
          </p:cNvSpPr>
          <p:nvPr>
            <p:ph type="sldNum" sz="quarter" idx="5"/>
          </p:nvPr>
        </p:nvSpPr>
        <p:spPr/>
        <p:txBody>
          <a:bodyPr/>
          <a:lstStyle/>
          <a:p>
            <a:fld id="{1A137772-B782-4269-AA08-52D5F921A63B}" type="slidenum">
              <a:rPr lang="en-GB" smtClean="0"/>
              <a:t>10</a:t>
            </a:fld>
            <a:endParaRPr lang="en-GB"/>
          </a:p>
        </p:txBody>
      </p:sp>
    </p:spTree>
    <p:extLst>
      <p:ext uri="{BB962C8B-B14F-4D97-AF65-F5344CB8AC3E}">
        <p14:creationId xmlns:p14="http://schemas.microsoft.com/office/powerpoint/2010/main" val="3007297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final approach to reasoning is research. This can be quantitative (for example using primary or secondary numerical data) or qualitative ( for example using primary or secondary case study information or interview transcripts). </a:t>
            </a:r>
          </a:p>
          <a:p>
            <a:endParaRPr lang="en-GB" dirty="0"/>
          </a:p>
          <a:p>
            <a:r>
              <a:rPr lang="en-GB" dirty="0"/>
              <a:t>Valid and impartial research would need to be funded and supported but not manipulated by the company. Research can be used to inform </a:t>
            </a:r>
            <a:r>
              <a:rPr lang="en-GB" dirty="0" err="1"/>
              <a:t>longterm</a:t>
            </a:r>
            <a:r>
              <a:rPr lang="en-GB" dirty="0"/>
              <a:t> strategic plans or new approaches/products that are customer facing. Research takes time and requires objectivity which means the results at times can be challenging to the company. However, small scale research can be faster and can prevent error in implementing plans. </a:t>
            </a:r>
          </a:p>
        </p:txBody>
      </p:sp>
      <p:sp>
        <p:nvSpPr>
          <p:cNvPr id="4" name="Slide Number Placeholder 3"/>
          <p:cNvSpPr>
            <a:spLocks noGrp="1"/>
          </p:cNvSpPr>
          <p:nvPr>
            <p:ph type="sldNum" sz="quarter" idx="5"/>
          </p:nvPr>
        </p:nvSpPr>
        <p:spPr/>
        <p:txBody>
          <a:bodyPr/>
          <a:lstStyle/>
          <a:p>
            <a:fld id="{1A137772-B782-4269-AA08-52D5F921A63B}" type="slidenum">
              <a:rPr lang="en-GB" smtClean="0"/>
              <a:t>11</a:t>
            </a:fld>
            <a:endParaRPr lang="en-GB"/>
          </a:p>
        </p:txBody>
      </p:sp>
    </p:spTree>
    <p:extLst>
      <p:ext uri="{BB962C8B-B14F-4D97-AF65-F5344CB8AC3E}">
        <p14:creationId xmlns:p14="http://schemas.microsoft.com/office/powerpoint/2010/main" val="41061563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137772-B782-4269-AA08-52D5F921A63B}" type="slidenum">
              <a:rPr lang="en-GB" smtClean="0"/>
              <a:t>12</a:t>
            </a:fld>
            <a:endParaRPr lang="en-GB"/>
          </a:p>
        </p:txBody>
      </p:sp>
    </p:spTree>
    <p:extLst>
      <p:ext uri="{BB962C8B-B14F-4D97-AF65-F5344CB8AC3E}">
        <p14:creationId xmlns:p14="http://schemas.microsoft.com/office/powerpoint/2010/main" val="2305473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9/19/2022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9/19/2022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9/19/2022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9/19/2022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9/19/2022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9/19/2022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9/19/2022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9/19/2022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9/19/2022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9/19/2022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9.xml.rels><?xml version="1.0" encoding="UTF-8" standalone="yes"?>
<Relationships xmlns="http://schemas.openxmlformats.org/package/2006/relationships"><Relationship Id="rId3" Type="http://schemas.openxmlformats.org/officeDocument/2006/relationships/hyperlink" Target="https://www.johnlewispartnership.co.uk/media/press/y2022/John-Lewis-Partnership-unaudited-interim-results-for-the-26-weeks-ended-30-July-2022.html" TargetMode="External"/><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4.sv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Logic and Reasoning</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92500" lnSpcReduction="20000"/>
          </a:bodyPr>
          <a:lstStyle/>
          <a:p>
            <a:pPr>
              <a:spcAft>
                <a:spcPts val="600"/>
              </a:spcAft>
            </a:pPr>
            <a:r>
              <a:rPr lang="en-US" dirty="0">
                <a:solidFill>
                  <a:schemeClr val="tx1"/>
                </a:solidFill>
              </a:rPr>
              <a:t>Week 2 – Developing Workplace Critical Thinking</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session we will…</a:t>
            </a:r>
          </a:p>
        </p:txBody>
      </p:sp>
      <p:grpSp>
        <p:nvGrpSpPr>
          <p:cNvPr id="16" name="Group 15">
            <a:extLst>
              <a:ext uri="{FF2B5EF4-FFF2-40B4-BE49-F238E27FC236}">
                <a16:creationId xmlns:a16="http://schemas.microsoft.com/office/drawing/2014/main" id="{AA74D8A8-B0A1-6DA9-C822-E00A7FB51452}"/>
              </a:ext>
            </a:extLst>
          </p:cNvPr>
          <p:cNvGrpSpPr/>
          <p:nvPr/>
        </p:nvGrpSpPr>
        <p:grpSpPr>
          <a:xfrm>
            <a:off x="1046677" y="2330989"/>
            <a:ext cx="2981250" cy="3270735"/>
            <a:chOff x="1046677" y="2330989"/>
            <a:chExt cx="2981250" cy="3270735"/>
          </a:xfrm>
        </p:grpSpPr>
        <p:grpSp>
          <p:nvGrpSpPr>
            <p:cNvPr id="15" name="Group 14">
              <a:extLst>
                <a:ext uri="{FF2B5EF4-FFF2-40B4-BE49-F238E27FC236}">
                  <a16:creationId xmlns:a16="http://schemas.microsoft.com/office/drawing/2014/main" id="{6612D60B-CA66-3A58-CFBA-53F27D9B9013}"/>
                </a:ext>
              </a:extLst>
            </p:cNvPr>
            <p:cNvGrpSpPr/>
            <p:nvPr/>
          </p:nvGrpSpPr>
          <p:grpSpPr>
            <a:xfrm>
              <a:off x="1628021" y="2330989"/>
              <a:ext cx="1818562" cy="1818562"/>
              <a:chOff x="1628021" y="2330989"/>
              <a:chExt cx="1818562" cy="1818562"/>
            </a:xfrm>
          </p:grpSpPr>
          <p:sp>
            <p:nvSpPr>
              <p:cNvPr id="4" name="Oval 3">
                <a:extLst>
                  <a:ext uri="{FF2B5EF4-FFF2-40B4-BE49-F238E27FC236}">
                    <a16:creationId xmlns:a16="http://schemas.microsoft.com/office/drawing/2014/main" id="{D623271E-69E0-FFAB-F0CC-9F60ADB26F3B}"/>
                  </a:ext>
                </a:extLst>
              </p:cNvPr>
              <p:cNvSpPr/>
              <p:nvPr/>
            </p:nvSpPr>
            <p:spPr>
              <a:xfrm>
                <a:off x="1628021" y="2330989"/>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Maze">
                <a:extLst>
                  <a:ext uri="{FF2B5EF4-FFF2-40B4-BE49-F238E27FC236}">
                    <a16:creationId xmlns:a16="http://schemas.microsoft.com/office/drawing/2014/main" id="{F88DA5D3-8492-C57F-86F3-E3AF07C5CCAE}"/>
                  </a:ext>
                </a:extLst>
              </p:cNvPr>
              <p:cNvSpPr/>
              <p:nvPr/>
            </p:nvSpPr>
            <p:spPr>
              <a:xfrm>
                <a:off x="2015584" y="271855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grpSp>
        <p:sp>
          <p:nvSpPr>
            <p:cNvPr id="7" name="Freeform: Shape 6">
              <a:extLst>
                <a:ext uri="{FF2B5EF4-FFF2-40B4-BE49-F238E27FC236}">
                  <a16:creationId xmlns:a16="http://schemas.microsoft.com/office/drawing/2014/main" id="{C86A36DB-84DD-564B-B318-140A781258F8}"/>
                </a:ext>
              </a:extLst>
            </p:cNvPr>
            <p:cNvSpPr/>
            <p:nvPr/>
          </p:nvSpPr>
          <p:spPr>
            <a:xfrm>
              <a:off x="1046677" y="4640254"/>
              <a:ext cx="2981250" cy="961470"/>
            </a:xfrm>
            <a:custGeom>
              <a:avLst/>
              <a:gdLst>
                <a:gd name="connsiteX0" fmla="*/ 0 w 2981250"/>
                <a:gd name="connsiteY0" fmla="*/ 0 h 961470"/>
                <a:gd name="connsiteX1" fmla="*/ 2981250 w 2981250"/>
                <a:gd name="connsiteY1" fmla="*/ 0 h 961470"/>
                <a:gd name="connsiteX2" fmla="*/ 2981250 w 2981250"/>
                <a:gd name="connsiteY2" fmla="*/ 961470 h 961470"/>
                <a:gd name="connsiteX3" fmla="*/ 0 w 2981250"/>
                <a:gd name="connsiteY3" fmla="*/ 961470 h 961470"/>
                <a:gd name="connsiteX4" fmla="*/ 0 w 2981250"/>
                <a:gd name="connsiteY4" fmla="*/ 0 h 9614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961470">
                  <a:moveTo>
                    <a:pt x="0" y="0"/>
                  </a:moveTo>
                  <a:lnTo>
                    <a:pt x="2981250" y="0"/>
                  </a:lnTo>
                  <a:lnTo>
                    <a:pt x="2981250" y="961470"/>
                  </a:lnTo>
                  <a:lnTo>
                    <a:pt x="0" y="96147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dirty="0">
                  <a:latin typeface="Arial" panose="020B0604020202020204" pitchFamily="34" charset="0"/>
                  <a:cs typeface="Arial" panose="020B0604020202020204" pitchFamily="34" charset="0"/>
                </a:rPr>
                <a:t>Explore</a:t>
              </a:r>
              <a:r>
                <a:rPr lang="en-US" sz="1800" kern="1200" baseline="0" dirty="0">
                  <a:latin typeface="Arial" panose="020B0604020202020204" pitchFamily="34" charset="0"/>
                  <a:cs typeface="Arial" panose="020B0604020202020204" pitchFamily="34" charset="0"/>
                </a:rPr>
                <a:t> the concept of logic and reason</a:t>
              </a:r>
              <a:endParaRPr lang="en-US" sz="1800" kern="1200" dirty="0">
                <a:latin typeface="Arial" panose="020B0604020202020204" pitchFamily="34" charset="0"/>
                <a:cs typeface="Arial" panose="020B0604020202020204" pitchFamily="34" charset="0"/>
              </a:endParaRPr>
            </a:p>
          </p:txBody>
        </p:sp>
      </p:grpSp>
      <p:grpSp>
        <p:nvGrpSpPr>
          <p:cNvPr id="17" name="Group 16">
            <a:extLst>
              <a:ext uri="{FF2B5EF4-FFF2-40B4-BE49-F238E27FC236}">
                <a16:creationId xmlns:a16="http://schemas.microsoft.com/office/drawing/2014/main" id="{C990D492-5D0B-949E-6389-6114663F9671}"/>
              </a:ext>
            </a:extLst>
          </p:cNvPr>
          <p:cNvGrpSpPr/>
          <p:nvPr/>
        </p:nvGrpSpPr>
        <p:grpSpPr>
          <a:xfrm>
            <a:off x="4605366" y="2368856"/>
            <a:ext cx="2981250" cy="3072172"/>
            <a:chOff x="4605366" y="2368856"/>
            <a:chExt cx="2981250" cy="3072172"/>
          </a:xfrm>
        </p:grpSpPr>
        <p:sp>
          <p:nvSpPr>
            <p:cNvPr id="8" name="Oval 7">
              <a:extLst>
                <a:ext uri="{FF2B5EF4-FFF2-40B4-BE49-F238E27FC236}">
                  <a16:creationId xmlns:a16="http://schemas.microsoft.com/office/drawing/2014/main" id="{74251374-D357-2C3E-57CA-E5130C08DEFE}"/>
                </a:ext>
              </a:extLst>
            </p:cNvPr>
            <p:cNvSpPr/>
            <p:nvPr/>
          </p:nvSpPr>
          <p:spPr>
            <a:xfrm>
              <a:off x="5130990" y="2368856"/>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Questions">
              <a:extLst>
                <a:ext uri="{FF2B5EF4-FFF2-40B4-BE49-F238E27FC236}">
                  <a16:creationId xmlns:a16="http://schemas.microsoft.com/office/drawing/2014/main" id="{4521865C-0C96-65A8-B496-C56350B77D8B}"/>
                </a:ext>
              </a:extLst>
            </p:cNvPr>
            <p:cNvSpPr/>
            <p:nvPr/>
          </p:nvSpPr>
          <p:spPr>
            <a:xfrm>
              <a:off x="5518552" y="2756419"/>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7D009641-17BB-B778-3F2E-97B0F6D1FFAB}"/>
                </a:ext>
              </a:extLst>
            </p:cNvPr>
            <p:cNvSpPr/>
            <p:nvPr/>
          </p:nvSpPr>
          <p:spPr>
            <a:xfrm>
              <a:off x="4605366" y="4631028"/>
              <a:ext cx="2981250" cy="810000"/>
            </a:xfrm>
            <a:custGeom>
              <a:avLst/>
              <a:gdLst>
                <a:gd name="connsiteX0" fmla="*/ 0 w 2981250"/>
                <a:gd name="connsiteY0" fmla="*/ 0 h 810000"/>
                <a:gd name="connsiteX1" fmla="*/ 2981250 w 2981250"/>
                <a:gd name="connsiteY1" fmla="*/ 0 h 810000"/>
                <a:gd name="connsiteX2" fmla="*/ 2981250 w 2981250"/>
                <a:gd name="connsiteY2" fmla="*/ 810000 h 810000"/>
                <a:gd name="connsiteX3" fmla="*/ 0 w 2981250"/>
                <a:gd name="connsiteY3" fmla="*/ 810000 h 810000"/>
                <a:gd name="connsiteX4" fmla="*/ 0 w 2981250"/>
                <a:gd name="connsiteY4" fmla="*/ 0 h 8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810000">
                  <a:moveTo>
                    <a:pt x="0" y="0"/>
                  </a:moveTo>
                  <a:lnTo>
                    <a:pt x="2981250" y="0"/>
                  </a:lnTo>
                  <a:lnTo>
                    <a:pt x="2981250" y="810000"/>
                  </a:lnTo>
                  <a:lnTo>
                    <a:pt x="0" y="81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dirty="0">
                  <a:latin typeface="Arial" panose="020B0604020202020204" pitchFamily="34" charset="0"/>
                  <a:cs typeface="Arial" panose="020B0604020202020204" pitchFamily="34" charset="0"/>
                </a:rPr>
                <a:t>Introduce deductive and inductive reasoning</a:t>
              </a:r>
            </a:p>
          </p:txBody>
        </p:sp>
      </p:grpSp>
      <p:grpSp>
        <p:nvGrpSpPr>
          <p:cNvPr id="18" name="Group 17">
            <a:extLst>
              <a:ext uri="{FF2B5EF4-FFF2-40B4-BE49-F238E27FC236}">
                <a16:creationId xmlns:a16="http://schemas.microsoft.com/office/drawing/2014/main" id="{BAB2A3F1-CA29-3438-710C-AF7D37CF88FE}"/>
              </a:ext>
            </a:extLst>
          </p:cNvPr>
          <p:cNvGrpSpPr/>
          <p:nvPr/>
        </p:nvGrpSpPr>
        <p:grpSpPr>
          <a:xfrm>
            <a:off x="8052615" y="2310344"/>
            <a:ext cx="2981250" cy="3312024"/>
            <a:chOff x="8052615" y="2310344"/>
            <a:chExt cx="2981250" cy="3312024"/>
          </a:xfrm>
        </p:grpSpPr>
        <p:sp>
          <p:nvSpPr>
            <p:cNvPr id="11" name="Oval 10">
              <a:extLst>
                <a:ext uri="{FF2B5EF4-FFF2-40B4-BE49-F238E27FC236}">
                  <a16:creationId xmlns:a16="http://schemas.microsoft.com/office/drawing/2014/main" id="{5E08C696-A807-C9B0-0720-2FAF0C99B2A6}"/>
                </a:ext>
              </a:extLst>
            </p:cNvPr>
            <p:cNvSpPr/>
            <p:nvPr/>
          </p:nvSpPr>
          <p:spPr>
            <a:xfrm>
              <a:off x="8633959" y="231034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Person with Idea">
              <a:extLst>
                <a:ext uri="{FF2B5EF4-FFF2-40B4-BE49-F238E27FC236}">
                  <a16:creationId xmlns:a16="http://schemas.microsoft.com/office/drawing/2014/main" id="{ECF05E60-B9DE-0B99-FBBA-92D1C4DCC770}"/>
                </a:ext>
              </a:extLst>
            </p:cNvPr>
            <p:cNvSpPr/>
            <p:nvPr/>
          </p:nvSpPr>
          <p:spPr>
            <a:xfrm>
              <a:off x="9021521" y="2697907"/>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DB6FF0B2-F235-132D-CC96-D36F8B4516FD}"/>
                </a:ext>
              </a:extLst>
            </p:cNvPr>
            <p:cNvSpPr/>
            <p:nvPr/>
          </p:nvSpPr>
          <p:spPr>
            <a:xfrm>
              <a:off x="8052615" y="4578319"/>
              <a:ext cx="2981250" cy="1044049"/>
            </a:xfrm>
            <a:custGeom>
              <a:avLst/>
              <a:gdLst>
                <a:gd name="connsiteX0" fmla="*/ 0 w 2981250"/>
                <a:gd name="connsiteY0" fmla="*/ 0 h 1044049"/>
                <a:gd name="connsiteX1" fmla="*/ 2981250 w 2981250"/>
                <a:gd name="connsiteY1" fmla="*/ 0 h 1044049"/>
                <a:gd name="connsiteX2" fmla="*/ 2981250 w 2981250"/>
                <a:gd name="connsiteY2" fmla="*/ 1044049 h 1044049"/>
                <a:gd name="connsiteX3" fmla="*/ 0 w 2981250"/>
                <a:gd name="connsiteY3" fmla="*/ 1044049 h 1044049"/>
                <a:gd name="connsiteX4" fmla="*/ 0 w 2981250"/>
                <a:gd name="connsiteY4" fmla="*/ 0 h 10440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1044049">
                  <a:moveTo>
                    <a:pt x="0" y="0"/>
                  </a:moveTo>
                  <a:lnTo>
                    <a:pt x="2981250" y="0"/>
                  </a:lnTo>
                  <a:lnTo>
                    <a:pt x="2981250" y="1044049"/>
                  </a:lnTo>
                  <a:lnTo>
                    <a:pt x="0" y="104404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dirty="0">
                  <a:latin typeface="Arial" panose="020B0604020202020204" pitchFamily="34" charset="0"/>
                  <a:cs typeface="Arial" panose="020B0604020202020204" pitchFamily="34" charset="0"/>
                </a:rPr>
                <a:t>Apply deductive and inductive reasoning to examples</a:t>
              </a:r>
            </a:p>
          </p:txBody>
        </p:sp>
      </p:gr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BDA65-09A1-C3F7-7322-0B3CAAAFC4DB}"/>
              </a:ext>
            </a:extLst>
          </p:cNvPr>
          <p:cNvSpPr>
            <a:spLocks noGrp="1"/>
          </p:cNvSpPr>
          <p:nvPr>
            <p:ph type="title"/>
          </p:nvPr>
        </p:nvSpPr>
        <p:spPr>
          <a:xfrm>
            <a:off x="600500" y="451525"/>
            <a:ext cx="6127846" cy="1371600"/>
          </a:xfrm>
        </p:spPr>
        <p:txBody>
          <a:bodyPr/>
          <a:lstStyle/>
          <a:p>
            <a:r>
              <a:rPr lang="en-GB" dirty="0"/>
              <a:t>The search for truth</a:t>
            </a:r>
          </a:p>
        </p:txBody>
      </p:sp>
      <p:grpSp>
        <p:nvGrpSpPr>
          <p:cNvPr id="12" name="Group 11">
            <a:extLst>
              <a:ext uri="{FF2B5EF4-FFF2-40B4-BE49-F238E27FC236}">
                <a16:creationId xmlns:a16="http://schemas.microsoft.com/office/drawing/2014/main" id="{7C5D4B9C-1F5D-6CEE-4474-7579BF5854EF}"/>
              </a:ext>
            </a:extLst>
          </p:cNvPr>
          <p:cNvGrpSpPr/>
          <p:nvPr/>
        </p:nvGrpSpPr>
        <p:grpSpPr>
          <a:xfrm>
            <a:off x="2477948" y="1597288"/>
            <a:ext cx="5975957" cy="1224369"/>
            <a:chOff x="2477948" y="1597288"/>
            <a:chExt cx="5975957" cy="1224369"/>
          </a:xfrm>
        </p:grpSpPr>
        <p:sp>
          <p:nvSpPr>
            <p:cNvPr id="6" name="Freeform: Shape 5">
              <a:extLst>
                <a:ext uri="{FF2B5EF4-FFF2-40B4-BE49-F238E27FC236}">
                  <a16:creationId xmlns:a16="http://schemas.microsoft.com/office/drawing/2014/main" id="{632E00E3-7F73-099A-AF2C-862DA37B979F}"/>
                </a:ext>
              </a:extLst>
            </p:cNvPr>
            <p:cNvSpPr/>
            <p:nvPr/>
          </p:nvSpPr>
          <p:spPr>
            <a:xfrm>
              <a:off x="3090131" y="1597288"/>
              <a:ext cx="5363774" cy="1224369"/>
            </a:xfrm>
            <a:custGeom>
              <a:avLst/>
              <a:gdLst>
                <a:gd name="connsiteX0" fmla="*/ 0 w 5363774"/>
                <a:gd name="connsiteY0" fmla="*/ 0 h 1224367"/>
                <a:gd name="connsiteX1" fmla="*/ 4751591 w 5363774"/>
                <a:gd name="connsiteY1" fmla="*/ 0 h 1224367"/>
                <a:gd name="connsiteX2" fmla="*/ 5363774 w 5363774"/>
                <a:gd name="connsiteY2" fmla="*/ 612184 h 1224367"/>
                <a:gd name="connsiteX3" fmla="*/ 4751591 w 5363774"/>
                <a:gd name="connsiteY3" fmla="*/ 1224367 h 1224367"/>
                <a:gd name="connsiteX4" fmla="*/ 0 w 5363774"/>
                <a:gd name="connsiteY4" fmla="*/ 1224367 h 1224367"/>
                <a:gd name="connsiteX5" fmla="*/ 0 w 5363774"/>
                <a:gd name="connsiteY5" fmla="*/ 0 h 1224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3774" h="1224367">
                  <a:moveTo>
                    <a:pt x="5363774" y="1224366"/>
                  </a:moveTo>
                  <a:lnTo>
                    <a:pt x="612183" y="1224366"/>
                  </a:lnTo>
                  <a:lnTo>
                    <a:pt x="0" y="612183"/>
                  </a:lnTo>
                  <a:lnTo>
                    <a:pt x="612183" y="1"/>
                  </a:lnTo>
                  <a:lnTo>
                    <a:pt x="5363774" y="1"/>
                  </a:lnTo>
                  <a:lnTo>
                    <a:pt x="5363774" y="1224366"/>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846004" tIns="175261" rIns="327152" bIns="175261"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chemeClr val="tx1"/>
                  </a:solidFill>
                </a:rPr>
                <a:t>Experience</a:t>
              </a:r>
            </a:p>
          </p:txBody>
        </p:sp>
        <p:sp>
          <p:nvSpPr>
            <p:cNvPr id="7" name="Oval 6" descr="Online meeting with solid fill">
              <a:extLst>
                <a:ext uri="{FF2B5EF4-FFF2-40B4-BE49-F238E27FC236}">
                  <a16:creationId xmlns:a16="http://schemas.microsoft.com/office/drawing/2014/main" id="{313637F9-9F69-4B1C-3BF5-94B81AC909DF}"/>
                </a:ext>
              </a:extLst>
            </p:cNvPr>
            <p:cNvSpPr/>
            <p:nvPr/>
          </p:nvSpPr>
          <p:spPr>
            <a:xfrm>
              <a:off x="2477948" y="1597289"/>
              <a:ext cx="1224367" cy="1224367"/>
            </a:xfrm>
            <a:prstGeom prst="ellipse">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sp>
      </p:grpSp>
      <p:grpSp>
        <p:nvGrpSpPr>
          <p:cNvPr id="13" name="Group 12">
            <a:extLst>
              <a:ext uri="{FF2B5EF4-FFF2-40B4-BE49-F238E27FC236}">
                <a16:creationId xmlns:a16="http://schemas.microsoft.com/office/drawing/2014/main" id="{14629C09-BB45-B7E7-65CD-D12049B069FF}"/>
              </a:ext>
            </a:extLst>
          </p:cNvPr>
          <p:cNvGrpSpPr/>
          <p:nvPr/>
        </p:nvGrpSpPr>
        <p:grpSpPr>
          <a:xfrm>
            <a:off x="2477948" y="3187138"/>
            <a:ext cx="5975957" cy="1224368"/>
            <a:chOff x="2477948" y="3187138"/>
            <a:chExt cx="5975957" cy="1224368"/>
          </a:xfrm>
        </p:grpSpPr>
        <p:sp>
          <p:nvSpPr>
            <p:cNvPr id="8" name="Freeform: Shape 7">
              <a:extLst>
                <a:ext uri="{FF2B5EF4-FFF2-40B4-BE49-F238E27FC236}">
                  <a16:creationId xmlns:a16="http://schemas.microsoft.com/office/drawing/2014/main" id="{64CB777A-4CED-717D-4314-CBEF8B2C2633}"/>
                </a:ext>
              </a:extLst>
            </p:cNvPr>
            <p:cNvSpPr/>
            <p:nvPr/>
          </p:nvSpPr>
          <p:spPr>
            <a:xfrm>
              <a:off x="3090131" y="3187138"/>
              <a:ext cx="5363774" cy="1224368"/>
            </a:xfrm>
            <a:custGeom>
              <a:avLst/>
              <a:gdLst>
                <a:gd name="connsiteX0" fmla="*/ 0 w 5363774"/>
                <a:gd name="connsiteY0" fmla="*/ 0 h 1224367"/>
                <a:gd name="connsiteX1" fmla="*/ 4751591 w 5363774"/>
                <a:gd name="connsiteY1" fmla="*/ 0 h 1224367"/>
                <a:gd name="connsiteX2" fmla="*/ 5363774 w 5363774"/>
                <a:gd name="connsiteY2" fmla="*/ 612184 h 1224367"/>
                <a:gd name="connsiteX3" fmla="*/ 4751591 w 5363774"/>
                <a:gd name="connsiteY3" fmla="*/ 1224367 h 1224367"/>
                <a:gd name="connsiteX4" fmla="*/ 0 w 5363774"/>
                <a:gd name="connsiteY4" fmla="*/ 1224367 h 1224367"/>
                <a:gd name="connsiteX5" fmla="*/ 0 w 5363774"/>
                <a:gd name="connsiteY5" fmla="*/ 0 h 1224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3774" h="1224367">
                  <a:moveTo>
                    <a:pt x="5363774" y="1224366"/>
                  </a:moveTo>
                  <a:lnTo>
                    <a:pt x="612183" y="1224366"/>
                  </a:lnTo>
                  <a:lnTo>
                    <a:pt x="0" y="612183"/>
                  </a:lnTo>
                  <a:lnTo>
                    <a:pt x="612183" y="1"/>
                  </a:lnTo>
                  <a:lnTo>
                    <a:pt x="5363774" y="1"/>
                  </a:lnTo>
                  <a:lnTo>
                    <a:pt x="5363774" y="1224366"/>
                  </a:lnTo>
                  <a:close/>
                </a:path>
              </a:pathLst>
            </a:custGeom>
          </p:spPr>
          <p:style>
            <a:lnRef idx="2">
              <a:schemeClr val="lt1">
                <a:hueOff val="0"/>
                <a:satOff val="0"/>
                <a:lumOff val="0"/>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846004" tIns="175261" rIns="327152" bIns="175260"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chemeClr val="tx1"/>
                  </a:solidFill>
                </a:rPr>
                <a:t>Reasoning</a:t>
              </a:r>
            </a:p>
          </p:txBody>
        </p:sp>
        <p:sp>
          <p:nvSpPr>
            <p:cNvPr id="9" name="Oval 8" descr="Thought with solid fill">
              <a:extLst>
                <a:ext uri="{FF2B5EF4-FFF2-40B4-BE49-F238E27FC236}">
                  <a16:creationId xmlns:a16="http://schemas.microsoft.com/office/drawing/2014/main" id="{7EA11048-288B-8A4E-DA51-A0D552C49BB0}"/>
                </a:ext>
              </a:extLst>
            </p:cNvPr>
            <p:cNvSpPr/>
            <p:nvPr/>
          </p:nvSpPr>
          <p:spPr>
            <a:xfrm>
              <a:off x="2477948" y="3187139"/>
              <a:ext cx="1224367" cy="1224367"/>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4681237"/>
                <a:satOff val="33487"/>
                <a:lumOff val="3586"/>
                <a:alphaOff val="0"/>
              </a:schemeClr>
            </a:effectRef>
            <a:fontRef idx="minor">
              <a:schemeClr val="lt1">
                <a:hueOff val="0"/>
                <a:satOff val="0"/>
                <a:lumOff val="0"/>
                <a:alphaOff val="0"/>
              </a:schemeClr>
            </a:fontRef>
          </p:style>
        </p:sp>
      </p:grpSp>
      <p:grpSp>
        <p:nvGrpSpPr>
          <p:cNvPr id="14" name="Group 13">
            <a:extLst>
              <a:ext uri="{FF2B5EF4-FFF2-40B4-BE49-F238E27FC236}">
                <a16:creationId xmlns:a16="http://schemas.microsoft.com/office/drawing/2014/main" id="{39206DE5-6B40-27D3-565C-92E53CF74E3A}"/>
              </a:ext>
            </a:extLst>
          </p:cNvPr>
          <p:cNvGrpSpPr/>
          <p:nvPr/>
        </p:nvGrpSpPr>
        <p:grpSpPr>
          <a:xfrm>
            <a:off x="2477948" y="4776988"/>
            <a:ext cx="5975957" cy="1224368"/>
            <a:chOff x="2477948" y="4776988"/>
            <a:chExt cx="5975957" cy="1224368"/>
          </a:xfrm>
        </p:grpSpPr>
        <p:sp>
          <p:nvSpPr>
            <p:cNvPr id="10" name="Freeform: Shape 9">
              <a:extLst>
                <a:ext uri="{FF2B5EF4-FFF2-40B4-BE49-F238E27FC236}">
                  <a16:creationId xmlns:a16="http://schemas.microsoft.com/office/drawing/2014/main" id="{69042900-7C64-FBC6-0C84-649C9C8171FA}"/>
                </a:ext>
              </a:extLst>
            </p:cNvPr>
            <p:cNvSpPr/>
            <p:nvPr/>
          </p:nvSpPr>
          <p:spPr>
            <a:xfrm>
              <a:off x="3090131" y="4776988"/>
              <a:ext cx="5363774" cy="1224368"/>
            </a:xfrm>
            <a:custGeom>
              <a:avLst/>
              <a:gdLst>
                <a:gd name="connsiteX0" fmla="*/ 0 w 5363774"/>
                <a:gd name="connsiteY0" fmla="*/ 0 h 1224367"/>
                <a:gd name="connsiteX1" fmla="*/ 4751591 w 5363774"/>
                <a:gd name="connsiteY1" fmla="*/ 0 h 1224367"/>
                <a:gd name="connsiteX2" fmla="*/ 5363774 w 5363774"/>
                <a:gd name="connsiteY2" fmla="*/ 612184 h 1224367"/>
                <a:gd name="connsiteX3" fmla="*/ 4751591 w 5363774"/>
                <a:gd name="connsiteY3" fmla="*/ 1224367 h 1224367"/>
                <a:gd name="connsiteX4" fmla="*/ 0 w 5363774"/>
                <a:gd name="connsiteY4" fmla="*/ 1224367 h 1224367"/>
                <a:gd name="connsiteX5" fmla="*/ 0 w 5363774"/>
                <a:gd name="connsiteY5" fmla="*/ 0 h 1224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3774" h="1224367">
                  <a:moveTo>
                    <a:pt x="5363774" y="1224366"/>
                  </a:moveTo>
                  <a:lnTo>
                    <a:pt x="612183" y="1224366"/>
                  </a:lnTo>
                  <a:lnTo>
                    <a:pt x="0" y="612183"/>
                  </a:lnTo>
                  <a:lnTo>
                    <a:pt x="612183" y="1"/>
                  </a:lnTo>
                  <a:lnTo>
                    <a:pt x="5363774" y="1"/>
                  </a:lnTo>
                  <a:lnTo>
                    <a:pt x="5363774" y="1224366"/>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846004" tIns="175261" rIns="327152" bIns="175260"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chemeClr val="tx1"/>
                  </a:solidFill>
                </a:rPr>
                <a:t>Research</a:t>
              </a:r>
            </a:p>
          </p:txBody>
        </p:sp>
        <p:sp>
          <p:nvSpPr>
            <p:cNvPr id="11" name="Oval 10" descr="Open book outline">
              <a:extLst>
                <a:ext uri="{FF2B5EF4-FFF2-40B4-BE49-F238E27FC236}">
                  <a16:creationId xmlns:a16="http://schemas.microsoft.com/office/drawing/2014/main" id="{E8EA8832-41EA-6CC3-D8B0-79BDC93390FF}"/>
                </a:ext>
              </a:extLst>
            </p:cNvPr>
            <p:cNvSpPr/>
            <p:nvPr/>
          </p:nvSpPr>
          <p:spPr>
            <a:xfrm>
              <a:off x="2477948" y="4776989"/>
              <a:ext cx="1224367" cy="1224367"/>
            </a:xfrm>
            <a:prstGeom prst="ellipse">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9362474"/>
                <a:satOff val="66973"/>
                <a:lumOff val="7172"/>
                <a:alphaOff val="0"/>
              </a:schemeClr>
            </a:effectRef>
            <a:fontRef idx="minor">
              <a:schemeClr val="lt1">
                <a:hueOff val="0"/>
                <a:satOff val="0"/>
                <a:lumOff val="0"/>
                <a:alphaOff val="0"/>
              </a:schemeClr>
            </a:fontRef>
          </p:style>
        </p:sp>
      </p:grpSp>
    </p:spTree>
    <p:extLst>
      <p:ext uri="{BB962C8B-B14F-4D97-AF65-F5344CB8AC3E}">
        <p14:creationId xmlns:p14="http://schemas.microsoft.com/office/powerpoint/2010/main" val="1843794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C812B2-65E5-6313-8C13-8F0952969755}"/>
              </a:ext>
            </a:extLst>
          </p:cNvPr>
          <p:cNvSpPr>
            <a:spLocks noGrp="1"/>
          </p:cNvSpPr>
          <p:nvPr>
            <p:ph idx="1"/>
          </p:nvPr>
        </p:nvSpPr>
        <p:spPr>
          <a:xfrm>
            <a:off x="1066800" y="2475186"/>
            <a:ext cx="10058400" cy="2049517"/>
          </a:xfrm>
        </p:spPr>
        <p:txBody>
          <a:bodyPr>
            <a:normAutofit lnSpcReduction="10000"/>
          </a:bodyPr>
          <a:lstStyle/>
          <a:p>
            <a:r>
              <a:rPr lang="en-GB" sz="1800" dirty="0">
                <a:latin typeface="Arial" panose="020B0604020202020204" pitchFamily="34" charset="0"/>
                <a:cs typeface="Arial" panose="020B0604020202020204" pitchFamily="34" charset="0"/>
              </a:rPr>
              <a:t>Previous direct, personal or professional experience is often the first means of reference for leaders and managers when problem solving. </a:t>
            </a:r>
          </a:p>
          <a:p>
            <a:r>
              <a:rPr lang="en-GB" sz="1800" dirty="0">
                <a:latin typeface="Arial" panose="020B0604020202020204" pitchFamily="34" charset="0"/>
                <a:cs typeface="Arial" panose="020B0604020202020204" pitchFamily="34" charset="0"/>
              </a:rPr>
              <a:t>A manager might have encountered an issue in the past or observed a colleague dealing with a similar issue and utilise this knowledge to problem solve. </a:t>
            </a:r>
          </a:p>
          <a:p>
            <a:r>
              <a:rPr lang="en-GB" sz="1800" dirty="0">
                <a:latin typeface="Arial" panose="020B0604020202020204" pitchFamily="34" charset="0"/>
                <a:cs typeface="Arial" panose="020B0604020202020204" pitchFamily="34" charset="0"/>
              </a:rPr>
              <a:t>Is every experience the same? What common issues might a manager encounter in the workplace?</a:t>
            </a:r>
          </a:p>
        </p:txBody>
      </p:sp>
      <p:grpSp>
        <p:nvGrpSpPr>
          <p:cNvPr id="4" name="Group 3">
            <a:extLst>
              <a:ext uri="{FF2B5EF4-FFF2-40B4-BE49-F238E27FC236}">
                <a16:creationId xmlns:a16="http://schemas.microsoft.com/office/drawing/2014/main" id="{F8CC8F47-0F21-10C8-4990-1BEF68A177F4}"/>
              </a:ext>
            </a:extLst>
          </p:cNvPr>
          <p:cNvGrpSpPr/>
          <p:nvPr/>
        </p:nvGrpSpPr>
        <p:grpSpPr>
          <a:xfrm>
            <a:off x="1066800" y="663009"/>
            <a:ext cx="6904383" cy="1503721"/>
            <a:chOff x="2477948" y="1597288"/>
            <a:chExt cx="5975957" cy="1224369"/>
          </a:xfrm>
        </p:grpSpPr>
        <p:sp>
          <p:nvSpPr>
            <p:cNvPr id="5" name="Freeform: Shape 4">
              <a:extLst>
                <a:ext uri="{FF2B5EF4-FFF2-40B4-BE49-F238E27FC236}">
                  <a16:creationId xmlns:a16="http://schemas.microsoft.com/office/drawing/2014/main" id="{F1CBD1B9-B651-C874-B5AF-ECA6DAE2A6B8}"/>
                </a:ext>
              </a:extLst>
            </p:cNvPr>
            <p:cNvSpPr/>
            <p:nvPr/>
          </p:nvSpPr>
          <p:spPr>
            <a:xfrm>
              <a:off x="3090131" y="1597288"/>
              <a:ext cx="5363774" cy="1224369"/>
            </a:xfrm>
            <a:custGeom>
              <a:avLst/>
              <a:gdLst>
                <a:gd name="connsiteX0" fmla="*/ 0 w 5363774"/>
                <a:gd name="connsiteY0" fmla="*/ 0 h 1224367"/>
                <a:gd name="connsiteX1" fmla="*/ 4751591 w 5363774"/>
                <a:gd name="connsiteY1" fmla="*/ 0 h 1224367"/>
                <a:gd name="connsiteX2" fmla="*/ 5363774 w 5363774"/>
                <a:gd name="connsiteY2" fmla="*/ 612184 h 1224367"/>
                <a:gd name="connsiteX3" fmla="*/ 4751591 w 5363774"/>
                <a:gd name="connsiteY3" fmla="*/ 1224367 h 1224367"/>
                <a:gd name="connsiteX4" fmla="*/ 0 w 5363774"/>
                <a:gd name="connsiteY4" fmla="*/ 1224367 h 1224367"/>
                <a:gd name="connsiteX5" fmla="*/ 0 w 5363774"/>
                <a:gd name="connsiteY5" fmla="*/ 0 h 1224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3774" h="1224367">
                  <a:moveTo>
                    <a:pt x="5363774" y="1224366"/>
                  </a:moveTo>
                  <a:lnTo>
                    <a:pt x="612183" y="1224366"/>
                  </a:lnTo>
                  <a:lnTo>
                    <a:pt x="0" y="612183"/>
                  </a:lnTo>
                  <a:lnTo>
                    <a:pt x="612183" y="1"/>
                  </a:lnTo>
                  <a:lnTo>
                    <a:pt x="5363774" y="1"/>
                  </a:lnTo>
                  <a:lnTo>
                    <a:pt x="5363774" y="1224366"/>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846004" tIns="175261" rIns="327152" bIns="175261"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chemeClr val="tx1"/>
                  </a:solidFill>
                </a:rPr>
                <a:t>Experience</a:t>
              </a:r>
            </a:p>
          </p:txBody>
        </p:sp>
        <p:sp>
          <p:nvSpPr>
            <p:cNvPr id="6" name="Oval 5" descr="Online meeting with solid fill">
              <a:extLst>
                <a:ext uri="{FF2B5EF4-FFF2-40B4-BE49-F238E27FC236}">
                  <a16:creationId xmlns:a16="http://schemas.microsoft.com/office/drawing/2014/main" id="{9728371D-9CD4-9FEC-8FB8-91C28D9A9F95}"/>
                </a:ext>
              </a:extLst>
            </p:cNvPr>
            <p:cNvSpPr/>
            <p:nvPr/>
          </p:nvSpPr>
          <p:spPr>
            <a:xfrm>
              <a:off x="2477948" y="1597289"/>
              <a:ext cx="1224367" cy="1224367"/>
            </a:xfrm>
            <a:prstGeom prst="ellipse">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sp>
      </p:grpSp>
      <p:sp>
        <p:nvSpPr>
          <p:cNvPr id="7" name="Rectangle 6">
            <a:extLst>
              <a:ext uri="{FF2B5EF4-FFF2-40B4-BE49-F238E27FC236}">
                <a16:creationId xmlns:a16="http://schemas.microsoft.com/office/drawing/2014/main" id="{75A36609-95A6-20EB-696A-C7330A9F123C}"/>
              </a:ext>
            </a:extLst>
          </p:cNvPr>
          <p:cNvSpPr/>
          <p:nvPr/>
        </p:nvSpPr>
        <p:spPr>
          <a:xfrm>
            <a:off x="788276" y="4668652"/>
            <a:ext cx="10336924" cy="6621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Where there is a lack of experience, who might a manager turn to for authority on an issue?</a:t>
            </a:r>
          </a:p>
        </p:txBody>
      </p:sp>
      <p:sp>
        <p:nvSpPr>
          <p:cNvPr id="8" name="Rectangle 7">
            <a:extLst>
              <a:ext uri="{FF2B5EF4-FFF2-40B4-BE49-F238E27FC236}">
                <a16:creationId xmlns:a16="http://schemas.microsoft.com/office/drawing/2014/main" id="{4C56CF24-338F-22ED-A90E-4786FC3940C6}"/>
              </a:ext>
            </a:extLst>
          </p:cNvPr>
          <p:cNvSpPr/>
          <p:nvPr/>
        </p:nvSpPr>
        <p:spPr>
          <a:xfrm>
            <a:off x="788276" y="5596759"/>
            <a:ext cx="10336924" cy="662152"/>
          </a:xfrm>
          <a:prstGeom prst="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Limitations – Bias, prejudice, error and reactive problem solving. </a:t>
            </a:r>
          </a:p>
        </p:txBody>
      </p:sp>
    </p:spTree>
    <p:extLst>
      <p:ext uri="{BB962C8B-B14F-4D97-AF65-F5344CB8AC3E}">
        <p14:creationId xmlns:p14="http://schemas.microsoft.com/office/powerpoint/2010/main" val="255757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F0660C41-5B04-8D08-FAF8-CBB2BA72998B}"/>
              </a:ext>
            </a:extLst>
          </p:cNvPr>
          <p:cNvGrpSpPr/>
          <p:nvPr/>
        </p:nvGrpSpPr>
        <p:grpSpPr>
          <a:xfrm>
            <a:off x="1066800" y="2133421"/>
            <a:ext cx="10058399" cy="1158840"/>
            <a:chOff x="1066800" y="2133421"/>
            <a:chExt cx="10058399" cy="1158840"/>
          </a:xfrm>
        </p:grpSpPr>
        <p:sp>
          <p:nvSpPr>
            <p:cNvPr id="9" name="Rectangle 8">
              <a:extLst>
                <a:ext uri="{FF2B5EF4-FFF2-40B4-BE49-F238E27FC236}">
                  <a16:creationId xmlns:a16="http://schemas.microsoft.com/office/drawing/2014/main" id="{CAA1327F-66B2-C422-BBFE-A59BE6CB185B}"/>
                </a:ext>
              </a:extLst>
            </p:cNvPr>
            <p:cNvSpPr/>
            <p:nvPr/>
          </p:nvSpPr>
          <p:spPr>
            <a:xfrm>
              <a:off x="1066800" y="2561461"/>
              <a:ext cx="10058399" cy="730800"/>
            </a:xfrm>
            <a:prstGeom prst="rect">
              <a:avLst/>
            </a:pr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245F1116-1258-78F0-7F12-4BF12E0DA575}"/>
                </a:ext>
              </a:extLst>
            </p:cNvPr>
            <p:cNvSpPr/>
            <p:nvPr/>
          </p:nvSpPr>
          <p:spPr>
            <a:xfrm>
              <a:off x="1569720" y="2133421"/>
              <a:ext cx="7040880" cy="856080"/>
            </a:xfrm>
            <a:custGeom>
              <a:avLst/>
              <a:gdLst>
                <a:gd name="connsiteX0" fmla="*/ 0 w 7040880"/>
                <a:gd name="connsiteY0" fmla="*/ 142683 h 856080"/>
                <a:gd name="connsiteX1" fmla="*/ 142683 w 7040880"/>
                <a:gd name="connsiteY1" fmla="*/ 0 h 856080"/>
                <a:gd name="connsiteX2" fmla="*/ 6898197 w 7040880"/>
                <a:gd name="connsiteY2" fmla="*/ 0 h 856080"/>
                <a:gd name="connsiteX3" fmla="*/ 7040880 w 7040880"/>
                <a:gd name="connsiteY3" fmla="*/ 142683 h 856080"/>
                <a:gd name="connsiteX4" fmla="*/ 7040880 w 7040880"/>
                <a:gd name="connsiteY4" fmla="*/ 713397 h 856080"/>
                <a:gd name="connsiteX5" fmla="*/ 6898197 w 7040880"/>
                <a:gd name="connsiteY5" fmla="*/ 856080 h 856080"/>
                <a:gd name="connsiteX6" fmla="*/ 142683 w 7040880"/>
                <a:gd name="connsiteY6" fmla="*/ 856080 h 856080"/>
                <a:gd name="connsiteX7" fmla="*/ 0 w 7040880"/>
                <a:gd name="connsiteY7" fmla="*/ 713397 h 856080"/>
                <a:gd name="connsiteX8" fmla="*/ 0 w 7040880"/>
                <a:gd name="connsiteY8" fmla="*/ 142683 h 8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856080">
                  <a:moveTo>
                    <a:pt x="0" y="142683"/>
                  </a:moveTo>
                  <a:cubicBezTo>
                    <a:pt x="0" y="63881"/>
                    <a:pt x="63881" y="0"/>
                    <a:pt x="142683" y="0"/>
                  </a:cubicBezTo>
                  <a:lnTo>
                    <a:pt x="6898197" y="0"/>
                  </a:lnTo>
                  <a:cubicBezTo>
                    <a:pt x="6976999" y="0"/>
                    <a:pt x="7040880" y="63881"/>
                    <a:pt x="7040880" y="142683"/>
                  </a:cubicBezTo>
                  <a:lnTo>
                    <a:pt x="7040880" y="713397"/>
                  </a:lnTo>
                  <a:cubicBezTo>
                    <a:pt x="7040880" y="792199"/>
                    <a:pt x="6976999" y="856080"/>
                    <a:pt x="6898197" y="856080"/>
                  </a:cubicBezTo>
                  <a:lnTo>
                    <a:pt x="142683" y="856080"/>
                  </a:lnTo>
                  <a:cubicBezTo>
                    <a:pt x="63881" y="856080"/>
                    <a:pt x="0" y="792199"/>
                    <a:pt x="0" y="713397"/>
                  </a:cubicBezTo>
                  <a:lnTo>
                    <a:pt x="0" y="142683"/>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07919" tIns="41790" rIns="307919" bIns="41790" numCol="1" spcCol="1270" anchor="ctr" anchorCtr="0">
              <a:noAutofit/>
            </a:bodyPr>
            <a:lstStyle/>
            <a:p>
              <a:pPr marL="0" lvl="0" indent="0" algn="l" defTabSz="1289050">
                <a:lnSpc>
                  <a:spcPct val="90000"/>
                </a:lnSpc>
                <a:spcBef>
                  <a:spcPct val="0"/>
                </a:spcBef>
                <a:spcAft>
                  <a:spcPct val="35000"/>
                </a:spcAft>
                <a:buNone/>
              </a:pPr>
              <a:r>
                <a:rPr lang="en-GB" sz="2900" kern="1200" dirty="0"/>
                <a:t>Deductive Reasoning</a:t>
              </a:r>
            </a:p>
          </p:txBody>
        </p:sp>
      </p:grpSp>
      <p:grpSp>
        <p:nvGrpSpPr>
          <p:cNvPr id="16" name="Group 15">
            <a:extLst>
              <a:ext uri="{FF2B5EF4-FFF2-40B4-BE49-F238E27FC236}">
                <a16:creationId xmlns:a16="http://schemas.microsoft.com/office/drawing/2014/main" id="{9086ED56-4262-2FB0-AC2C-27C262289B3A}"/>
              </a:ext>
            </a:extLst>
          </p:cNvPr>
          <p:cNvGrpSpPr/>
          <p:nvPr/>
        </p:nvGrpSpPr>
        <p:grpSpPr>
          <a:xfrm>
            <a:off x="1066800" y="3448861"/>
            <a:ext cx="10058399" cy="1158840"/>
            <a:chOff x="1066800" y="3448861"/>
            <a:chExt cx="10058399" cy="1158840"/>
          </a:xfrm>
        </p:grpSpPr>
        <p:sp>
          <p:nvSpPr>
            <p:cNvPr id="11" name="Rectangle 10">
              <a:extLst>
                <a:ext uri="{FF2B5EF4-FFF2-40B4-BE49-F238E27FC236}">
                  <a16:creationId xmlns:a16="http://schemas.microsoft.com/office/drawing/2014/main" id="{18D7C9E7-EBC0-7BDE-82AD-EB36E4AE9FEA}"/>
                </a:ext>
              </a:extLst>
            </p:cNvPr>
            <p:cNvSpPr/>
            <p:nvPr/>
          </p:nvSpPr>
          <p:spPr>
            <a:xfrm>
              <a:off x="1066800" y="3876901"/>
              <a:ext cx="10058399" cy="730800"/>
            </a:xfrm>
            <a:prstGeom prst="rect">
              <a:avLst/>
            </a:prstGeom>
          </p:spPr>
          <p:style>
            <a:lnRef idx="2">
              <a:schemeClr val="accent2">
                <a:hueOff val="5617257"/>
                <a:satOff val="-17921"/>
                <a:lumOff val="-6961"/>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2" name="Freeform: Shape 11">
              <a:extLst>
                <a:ext uri="{FF2B5EF4-FFF2-40B4-BE49-F238E27FC236}">
                  <a16:creationId xmlns:a16="http://schemas.microsoft.com/office/drawing/2014/main" id="{4CCB8126-A941-792D-CF64-2F1922EC67CB}"/>
                </a:ext>
              </a:extLst>
            </p:cNvPr>
            <p:cNvSpPr/>
            <p:nvPr/>
          </p:nvSpPr>
          <p:spPr>
            <a:xfrm>
              <a:off x="1569720" y="3448861"/>
              <a:ext cx="7040880" cy="856080"/>
            </a:xfrm>
            <a:custGeom>
              <a:avLst/>
              <a:gdLst>
                <a:gd name="connsiteX0" fmla="*/ 0 w 7040880"/>
                <a:gd name="connsiteY0" fmla="*/ 142683 h 856080"/>
                <a:gd name="connsiteX1" fmla="*/ 142683 w 7040880"/>
                <a:gd name="connsiteY1" fmla="*/ 0 h 856080"/>
                <a:gd name="connsiteX2" fmla="*/ 6898197 w 7040880"/>
                <a:gd name="connsiteY2" fmla="*/ 0 h 856080"/>
                <a:gd name="connsiteX3" fmla="*/ 7040880 w 7040880"/>
                <a:gd name="connsiteY3" fmla="*/ 142683 h 856080"/>
                <a:gd name="connsiteX4" fmla="*/ 7040880 w 7040880"/>
                <a:gd name="connsiteY4" fmla="*/ 713397 h 856080"/>
                <a:gd name="connsiteX5" fmla="*/ 6898197 w 7040880"/>
                <a:gd name="connsiteY5" fmla="*/ 856080 h 856080"/>
                <a:gd name="connsiteX6" fmla="*/ 142683 w 7040880"/>
                <a:gd name="connsiteY6" fmla="*/ 856080 h 856080"/>
                <a:gd name="connsiteX7" fmla="*/ 0 w 7040880"/>
                <a:gd name="connsiteY7" fmla="*/ 713397 h 856080"/>
                <a:gd name="connsiteX8" fmla="*/ 0 w 7040880"/>
                <a:gd name="connsiteY8" fmla="*/ 142683 h 8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856080">
                  <a:moveTo>
                    <a:pt x="0" y="142683"/>
                  </a:moveTo>
                  <a:cubicBezTo>
                    <a:pt x="0" y="63881"/>
                    <a:pt x="63881" y="0"/>
                    <a:pt x="142683" y="0"/>
                  </a:cubicBezTo>
                  <a:lnTo>
                    <a:pt x="6898197" y="0"/>
                  </a:lnTo>
                  <a:cubicBezTo>
                    <a:pt x="6976999" y="0"/>
                    <a:pt x="7040880" y="63881"/>
                    <a:pt x="7040880" y="142683"/>
                  </a:cubicBezTo>
                  <a:lnTo>
                    <a:pt x="7040880" y="713397"/>
                  </a:lnTo>
                  <a:cubicBezTo>
                    <a:pt x="7040880" y="792199"/>
                    <a:pt x="6976999" y="856080"/>
                    <a:pt x="6898197" y="856080"/>
                  </a:cubicBezTo>
                  <a:lnTo>
                    <a:pt x="142683" y="856080"/>
                  </a:lnTo>
                  <a:cubicBezTo>
                    <a:pt x="63881" y="856080"/>
                    <a:pt x="0" y="792199"/>
                    <a:pt x="0" y="713397"/>
                  </a:cubicBezTo>
                  <a:lnTo>
                    <a:pt x="0" y="142683"/>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307919" tIns="41790" rIns="307919" bIns="41790" numCol="1" spcCol="1270" anchor="ctr" anchorCtr="0">
              <a:noAutofit/>
            </a:bodyPr>
            <a:lstStyle/>
            <a:p>
              <a:pPr marL="0" lvl="0" indent="0" algn="l" defTabSz="1289050">
                <a:lnSpc>
                  <a:spcPct val="90000"/>
                </a:lnSpc>
                <a:spcBef>
                  <a:spcPct val="0"/>
                </a:spcBef>
                <a:spcAft>
                  <a:spcPct val="35000"/>
                </a:spcAft>
                <a:buNone/>
              </a:pPr>
              <a:r>
                <a:rPr lang="en-GB" sz="2900" kern="1200" dirty="0"/>
                <a:t>Inductive Reasoning</a:t>
              </a:r>
            </a:p>
          </p:txBody>
        </p:sp>
      </p:grpSp>
      <p:grpSp>
        <p:nvGrpSpPr>
          <p:cNvPr id="17" name="Group 16">
            <a:extLst>
              <a:ext uri="{FF2B5EF4-FFF2-40B4-BE49-F238E27FC236}">
                <a16:creationId xmlns:a16="http://schemas.microsoft.com/office/drawing/2014/main" id="{D5AFE60D-B351-1D4D-7B31-277015DB94E7}"/>
              </a:ext>
            </a:extLst>
          </p:cNvPr>
          <p:cNvGrpSpPr/>
          <p:nvPr/>
        </p:nvGrpSpPr>
        <p:grpSpPr>
          <a:xfrm>
            <a:off x="1066800" y="4764301"/>
            <a:ext cx="10058399" cy="1158840"/>
            <a:chOff x="1066800" y="4764301"/>
            <a:chExt cx="10058399" cy="1158840"/>
          </a:xfrm>
        </p:grpSpPr>
        <p:sp>
          <p:nvSpPr>
            <p:cNvPr id="13" name="Rectangle 12">
              <a:extLst>
                <a:ext uri="{FF2B5EF4-FFF2-40B4-BE49-F238E27FC236}">
                  <a16:creationId xmlns:a16="http://schemas.microsoft.com/office/drawing/2014/main" id="{2046D0A5-79E9-AE88-E8A4-5105DE1CB5A9}"/>
                </a:ext>
              </a:extLst>
            </p:cNvPr>
            <p:cNvSpPr/>
            <p:nvPr/>
          </p:nvSpPr>
          <p:spPr>
            <a:xfrm>
              <a:off x="1066800" y="5192341"/>
              <a:ext cx="10058399" cy="730800"/>
            </a:xfrm>
            <a:prstGeom prst="rect">
              <a:avLst/>
            </a:prstGeom>
          </p:spPr>
          <p:style>
            <a:lnRef idx="2">
              <a:schemeClr val="accent2">
                <a:hueOff val="11234514"/>
                <a:satOff val="-35841"/>
                <a:lumOff val="-13922"/>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4" name="Freeform: Shape 13">
              <a:extLst>
                <a:ext uri="{FF2B5EF4-FFF2-40B4-BE49-F238E27FC236}">
                  <a16:creationId xmlns:a16="http://schemas.microsoft.com/office/drawing/2014/main" id="{8640225D-3588-3260-A839-73A2497344AA}"/>
                </a:ext>
              </a:extLst>
            </p:cNvPr>
            <p:cNvSpPr/>
            <p:nvPr/>
          </p:nvSpPr>
          <p:spPr>
            <a:xfrm>
              <a:off x="1569720" y="4764301"/>
              <a:ext cx="7040880" cy="856080"/>
            </a:xfrm>
            <a:custGeom>
              <a:avLst/>
              <a:gdLst>
                <a:gd name="connsiteX0" fmla="*/ 0 w 7040880"/>
                <a:gd name="connsiteY0" fmla="*/ 142683 h 856080"/>
                <a:gd name="connsiteX1" fmla="*/ 142683 w 7040880"/>
                <a:gd name="connsiteY1" fmla="*/ 0 h 856080"/>
                <a:gd name="connsiteX2" fmla="*/ 6898197 w 7040880"/>
                <a:gd name="connsiteY2" fmla="*/ 0 h 856080"/>
                <a:gd name="connsiteX3" fmla="*/ 7040880 w 7040880"/>
                <a:gd name="connsiteY3" fmla="*/ 142683 h 856080"/>
                <a:gd name="connsiteX4" fmla="*/ 7040880 w 7040880"/>
                <a:gd name="connsiteY4" fmla="*/ 713397 h 856080"/>
                <a:gd name="connsiteX5" fmla="*/ 6898197 w 7040880"/>
                <a:gd name="connsiteY5" fmla="*/ 856080 h 856080"/>
                <a:gd name="connsiteX6" fmla="*/ 142683 w 7040880"/>
                <a:gd name="connsiteY6" fmla="*/ 856080 h 856080"/>
                <a:gd name="connsiteX7" fmla="*/ 0 w 7040880"/>
                <a:gd name="connsiteY7" fmla="*/ 713397 h 856080"/>
                <a:gd name="connsiteX8" fmla="*/ 0 w 7040880"/>
                <a:gd name="connsiteY8" fmla="*/ 142683 h 8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856080">
                  <a:moveTo>
                    <a:pt x="0" y="142683"/>
                  </a:moveTo>
                  <a:cubicBezTo>
                    <a:pt x="0" y="63881"/>
                    <a:pt x="63881" y="0"/>
                    <a:pt x="142683" y="0"/>
                  </a:cubicBezTo>
                  <a:lnTo>
                    <a:pt x="6898197" y="0"/>
                  </a:lnTo>
                  <a:cubicBezTo>
                    <a:pt x="6976999" y="0"/>
                    <a:pt x="7040880" y="63881"/>
                    <a:pt x="7040880" y="142683"/>
                  </a:cubicBezTo>
                  <a:lnTo>
                    <a:pt x="7040880" y="713397"/>
                  </a:lnTo>
                  <a:cubicBezTo>
                    <a:pt x="7040880" y="792199"/>
                    <a:pt x="6976999" y="856080"/>
                    <a:pt x="6898197" y="856080"/>
                  </a:cubicBezTo>
                  <a:lnTo>
                    <a:pt x="142683" y="856080"/>
                  </a:lnTo>
                  <a:cubicBezTo>
                    <a:pt x="63881" y="856080"/>
                    <a:pt x="0" y="792199"/>
                    <a:pt x="0" y="713397"/>
                  </a:cubicBezTo>
                  <a:lnTo>
                    <a:pt x="0" y="142683"/>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307919" tIns="41790" rIns="307919" bIns="41790" numCol="1" spcCol="1270" anchor="ctr" anchorCtr="0">
              <a:noAutofit/>
            </a:bodyPr>
            <a:lstStyle/>
            <a:p>
              <a:pPr marL="0" lvl="0" indent="0" algn="l" defTabSz="1289050">
                <a:lnSpc>
                  <a:spcPct val="90000"/>
                </a:lnSpc>
                <a:spcBef>
                  <a:spcPct val="0"/>
                </a:spcBef>
                <a:spcAft>
                  <a:spcPct val="35000"/>
                </a:spcAft>
                <a:buNone/>
              </a:pPr>
              <a:r>
                <a:rPr lang="en-GB" sz="2900" kern="1200"/>
                <a:t>Combined Inductive-deductive </a:t>
              </a:r>
            </a:p>
          </p:txBody>
        </p:sp>
      </p:grpSp>
      <p:grpSp>
        <p:nvGrpSpPr>
          <p:cNvPr id="4" name="Group 3">
            <a:extLst>
              <a:ext uri="{FF2B5EF4-FFF2-40B4-BE49-F238E27FC236}">
                <a16:creationId xmlns:a16="http://schemas.microsoft.com/office/drawing/2014/main" id="{558A34ED-FF60-69FC-C59D-B0341A34EAE4}"/>
              </a:ext>
            </a:extLst>
          </p:cNvPr>
          <p:cNvGrpSpPr/>
          <p:nvPr/>
        </p:nvGrpSpPr>
        <p:grpSpPr>
          <a:xfrm>
            <a:off x="1066800" y="662599"/>
            <a:ext cx="5975957" cy="1224368"/>
            <a:chOff x="2477948" y="3187138"/>
            <a:chExt cx="5975957" cy="1224368"/>
          </a:xfrm>
        </p:grpSpPr>
        <p:sp>
          <p:nvSpPr>
            <p:cNvPr id="5" name="Freeform: Shape 4">
              <a:extLst>
                <a:ext uri="{FF2B5EF4-FFF2-40B4-BE49-F238E27FC236}">
                  <a16:creationId xmlns:a16="http://schemas.microsoft.com/office/drawing/2014/main" id="{40B51277-AA99-5448-3F20-03F49F1C3974}"/>
                </a:ext>
              </a:extLst>
            </p:cNvPr>
            <p:cNvSpPr/>
            <p:nvPr/>
          </p:nvSpPr>
          <p:spPr>
            <a:xfrm>
              <a:off x="3090131" y="3187138"/>
              <a:ext cx="5363774" cy="1224368"/>
            </a:xfrm>
            <a:custGeom>
              <a:avLst/>
              <a:gdLst>
                <a:gd name="connsiteX0" fmla="*/ 0 w 5363774"/>
                <a:gd name="connsiteY0" fmla="*/ 0 h 1224367"/>
                <a:gd name="connsiteX1" fmla="*/ 4751591 w 5363774"/>
                <a:gd name="connsiteY1" fmla="*/ 0 h 1224367"/>
                <a:gd name="connsiteX2" fmla="*/ 5363774 w 5363774"/>
                <a:gd name="connsiteY2" fmla="*/ 612184 h 1224367"/>
                <a:gd name="connsiteX3" fmla="*/ 4751591 w 5363774"/>
                <a:gd name="connsiteY3" fmla="*/ 1224367 h 1224367"/>
                <a:gd name="connsiteX4" fmla="*/ 0 w 5363774"/>
                <a:gd name="connsiteY4" fmla="*/ 1224367 h 1224367"/>
                <a:gd name="connsiteX5" fmla="*/ 0 w 5363774"/>
                <a:gd name="connsiteY5" fmla="*/ 0 h 1224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3774" h="1224367">
                  <a:moveTo>
                    <a:pt x="5363774" y="1224366"/>
                  </a:moveTo>
                  <a:lnTo>
                    <a:pt x="612183" y="1224366"/>
                  </a:lnTo>
                  <a:lnTo>
                    <a:pt x="0" y="612183"/>
                  </a:lnTo>
                  <a:lnTo>
                    <a:pt x="612183" y="1"/>
                  </a:lnTo>
                  <a:lnTo>
                    <a:pt x="5363774" y="1"/>
                  </a:lnTo>
                  <a:lnTo>
                    <a:pt x="5363774" y="1224366"/>
                  </a:lnTo>
                  <a:close/>
                </a:path>
              </a:pathLst>
            </a:custGeom>
          </p:spPr>
          <p:style>
            <a:lnRef idx="2">
              <a:schemeClr val="lt1">
                <a:hueOff val="0"/>
                <a:satOff val="0"/>
                <a:lumOff val="0"/>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846004" tIns="175261" rIns="327152" bIns="175260"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chemeClr val="tx1"/>
                  </a:solidFill>
                </a:rPr>
                <a:t>Reasoning</a:t>
              </a:r>
            </a:p>
          </p:txBody>
        </p:sp>
        <p:sp>
          <p:nvSpPr>
            <p:cNvPr id="6" name="Oval 5" descr="Thought with solid fill">
              <a:extLst>
                <a:ext uri="{FF2B5EF4-FFF2-40B4-BE49-F238E27FC236}">
                  <a16:creationId xmlns:a16="http://schemas.microsoft.com/office/drawing/2014/main" id="{064A88C1-9609-2E7B-8AE8-8992E82F45EB}"/>
                </a:ext>
              </a:extLst>
            </p:cNvPr>
            <p:cNvSpPr/>
            <p:nvPr/>
          </p:nvSpPr>
          <p:spPr>
            <a:xfrm>
              <a:off x="2477948" y="3187139"/>
              <a:ext cx="1224367" cy="1224367"/>
            </a:xfrm>
            <a:prstGeom prst="ellipse">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4681237"/>
                <a:satOff val="33487"/>
                <a:lumOff val="3586"/>
                <a:alphaOff val="0"/>
              </a:schemeClr>
            </a:effectRef>
            <a:fontRef idx="minor">
              <a:schemeClr val="lt1">
                <a:hueOff val="0"/>
                <a:satOff val="0"/>
                <a:lumOff val="0"/>
                <a:alphaOff val="0"/>
              </a:schemeClr>
            </a:fontRef>
          </p:style>
        </p:sp>
      </p:grpSp>
    </p:spTree>
    <p:extLst>
      <p:ext uri="{BB962C8B-B14F-4D97-AF65-F5344CB8AC3E}">
        <p14:creationId xmlns:p14="http://schemas.microsoft.com/office/powerpoint/2010/main" val="4253223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0D327047-6D17-C226-FC5A-3F22E831B674}"/>
              </a:ext>
            </a:extLst>
          </p:cNvPr>
          <p:cNvPicPr>
            <a:picLocks noGrp="1" noChangeAspect="1"/>
          </p:cNvPicPr>
          <p:nvPr>
            <p:ph idx="1"/>
          </p:nvPr>
        </p:nvPicPr>
        <p:blipFill>
          <a:blip r:embed="rId3"/>
          <a:stretch>
            <a:fillRect/>
          </a:stretch>
        </p:blipFill>
        <p:spPr>
          <a:xfrm>
            <a:off x="887896" y="1906793"/>
            <a:ext cx="2343150" cy="1952625"/>
          </a:xfrm>
        </p:spPr>
      </p:pic>
      <p:grpSp>
        <p:nvGrpSpPr>
          <p:cNvPr id="4" name="Group 3">
            <a:extLst>
              <a:ext uri="{FF2B5EF4-FFF2-40B4-BE49-F238E27FC236}">
                <a16:creationId xmlns:a16="http://schemas.microsoft.com/office/drawing/2014/main" id="{0F950B80-12E1-A274-143E-0225EF5EF642}"/>
              </a:ext>
            </a:extLst>
          </p:cNvPr>
          <p:cNvGrpSpPr/>
          <p:nvPr/>
        </p:nvGrpSpPr>
        <p:grpSpPr>
          <a:xfrm>
            <a:off x="887896" y="622673"/>
            <a:ext cx="10058399" cy="1158840"/>
            <a:chOff x="1066800" y="2133421"/>
            <a:chExt cx="10058399" cy="1158840"/>
          </a:xfrm>
        </p:grpSpPr>
        <p:sp>
          <p:nvSpPr>
            <p:cNvPr id="5" name="Rectangle 4">
              <a:extLst>
                <a:ext uri="{FF2B5EF4-FFF2-40B4-BE49-F238E27FC236}">
                  <a16:creationId xmlns:a16="http://schemas.microsoft.com/office/drawing/2014/main" id="{11950EAE-CC26-5CB5-AC50-6B1092A81B33}"/>
                </a:ext>
              </a:extLst>
            </p:cNvPr>
            <p:cNvSpPr/>
            <p:nvPr/>
          </p:nvSpPr>
          <p:spPr>
            <a:xfrm>
              <a:off x="1066800" y="2561461"/>
              <a:ext cx="10058399" cy="730800"/>
            </a:xfrm>
            <a:prstGeom prst="rect">
              <a:avLst/>
            </a:pr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6" name="Freeform: Shape 5">
              <a:extLst>
                <a:ext uri="{FF2B5EF4-FFF2-40B4-BE49-F238E27FC236}">
                  <a16:creationId xmlns:a16="http://schemas.microsoft.com/office/drawing/2014/main" id="{A1776ABA-4ADB-2153-F692-6E179AC694C9}"/>
                </a:ext>
              </a:extLst>
            </p:cNvPr>
            <p:cNvSpPr/>
            <p:nvPr/>
          </p:nvSpPr>
          <p:spPr>
            <a:xfrm>
              <a:off x="1569720" y="2133421"/>
              <a:ext cx="7040880" cy="856080"/>
            </a:xfrm>
            <a:custGeom>
              <a:avLst/>
              <a:gdLst>
                <a:gd name="connsiteX0" fmla="*/ 0 w 7040880"/>
                <a:gd name="connsiteY0" fmla="*/ 142683 h 856080"/>
                <a:gd name="connsiteX1" fmla="*/ 142683 w 7040880"/>
                <a:gd name="connsiteY1" fmla="*/ 0 h 856080"/>
                <a:gd name="connsiteX2" fmla="*/ 6898197 w 7040880"/>
                <a:gd name="connsiteY2" fmla="*/ 0 h 856080"/>
                <a:gd name="connsiteX3" fmla="*/ 7040880 w 7040880"/>
                <a:gd name="connsiteY3" fmla="*/ 142683 h 856080"/>
                <a:gd name="connsiteX4" fmla="*/ 7040880 w 7040880"/>
                <a:gd name="connsiteY4" fmla="*/ 713397 h 856080"/>
                <a:gd name="connsiteX5" fmla="*/ 6898197 w 7040880"/>
                <a:gd name="connsiteY5" fmla="*/ 856080 h 856080"/>
                <a:gd name="connsiteX6" fmla="*/ 142683 w 7040880"/>
                <a:gd name="connsiteY6" fmla="*/ 856080 h 856080"/>
                <a:gd name="connsiteX7" fmla="*/ 0 w 7040880"/>
                <a:gd name="connsiteY7" fmla="*/ 713397 h 856080"/>
                <a:gd name="connsiteX8" fmla="*/ 0 w 7040880"/>
                <a:gd name="connsiteY8" fmla="*/ 142683 h 8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856080">
                  <a:moveTo>
                    <a:pt x="0" y="142683"/>
                  </a:moveTo>
                  <a:cubicBezTo>
                    <a:pt x="0" y="63881"/>
                    <a:pt x="63881" y="0"/>
                    <a:pt x="142683" y="0"/>
                  </a:cubicBezTo>
                  <a:lnTo>
                    <a:pt x="6898197" y="0"/>
                  </a:lnTo>
                  <a:cubicBezTo>
                    <a:pt x="6976999" y="0"/>
                    <a:pt x="7040880" y="63881"/>
                    <a:pt x="7040880" y="142683"/>
                  </a:cubicBezTo>
                  <a:lnTo>
                    <a:pt x="7040880" y="713397"/>
                  </a:lnTo>
                  <a:cubicBezTo>
                    <a:pt x="7040880" y="792199"/>
                    <a:pt x="6976999" y="856080"/>
                    <a:pt x="6898197" y="856080"/>
                  </a:cubicBezTo>
                  <a:lnTo>
                    <a:pt x="142683" y="856080"/>
                  </a:lnTo>
                  <a:cubicBezTo>
                    <a:pt x="63881" y="856080"/>
                    <a:pt x="0" y="792199"/>
                    <a:pt x="0" y="713397"/>
                  </a:cubicBezTo>
                  <a:lnTo>
                    <a:pt x="0" y="142683"/>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07919" tIns="41790" rIns="307919" bIns="41790" numCol="1" spcCol="1270" anchor="ctr" anchorCtr="0">
              <a:noAutofit/>
            </a:bodyPr>
            <a:lstStyle/>
            <a:p>
              <a:pPr marL="0" lvl="0" indent="0" algn="l" defTabSz="1289050">
                <a:lnSpc>
                  <a:spcPct val="90000"/>
                </a:lnSpc>
                <a:spcBef>
                  <a:spcPct val="0"/>
                </a:spcBef>
                <a:spcAft>
                  <a:spcPct val="35000"/>
                </a:spcAft>
                <a:buNone/>
              </a:pPr>
              <a:r>
                <a:rPr lang="en-GB" sz="2900" kern="1200" dirty="0"/>
                <a:t>Deductive Reasoning</a:t>
              </a:r>
            </a:p>
          </p:txBody>
        </p:sp>
      </p:grpSp>
      <p:sp>
        <p:nvSpPr>
          <p:cNvPr id="9" name="TextBox 8">
            <a:extLst>
              <a:ext uri="{FF2B5EF4-FFF2-40B4-BE49-F238E27FC236}">
                <a16:creationId xmlns:a16="http://schemas.microsoft.com/office/drawing/2014/main" id="{DA6D3A45-A8DF-46C2-6668-512637A53DAC}"/>
              </a:ext>
            </a:extLst>
          </p:cNvPr>
          <p:cNvSpPr txBox="1"/>
          <p:nvPr/>
        </p:nvSpPr>
        <p:spPr>
          <a:xfrm>
            <a:off x="3597965" y="1906793"/>
            <a:ext cx="7348330" cy="646331"/>
          </a:xfrm>
          <a:prstGeom prst="rect">
            <a:avLst/>
          </a:prstGeom>
          <a:noFill/>
        </p:spPr>
        <p:txBody>
          <a:bodyPr wrap="square" rtlCol="0">
            <a:spAutoFit/>
          </a:bodyPr>
          <a:lstStyle/>
          <a:p>
            <a:r>
              <a:rPr lang="en-GB" dirty="0"/>
              <a:t>The ancient Greek philosopher, Aristotle was the first to introduce the concept of reasoning, using deductive reasoning. </a:t>
            </a:r>
          </a:p>
        </p:txBody>
      </p:sp>
      <p:sp>
        <p:nvSpPr>
          <p:cNvPr id="10" name="Rectangle 9">
            <a:extLst>
              <a:ext uri="{FF2B5EF4-FFF2-40B4-BE49-F238E27FC236}">
                <a16:creationId xmlns:a16="http://schemas.microsoft.com/office/drawing/2014/main" id="{B25FB069-4147-76F6-7CC7-C4305260DB16}"/>
              </a:ext>
            </a:extLst>
          </p:cNvPr>
          <p:cNvSpPr/>
          <p:nvPr/>
        </p:nvSpPr>
        <p:spPr>
          <a:xfrm>
            <a:off x="4323521" y="2763078"/>
            <a:ext cx="5426765" cy="66592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b="1" dirty="0">
                <a:solidFill>
                  <a:schemeClr val="tx1"/>
                </a:solidFill>
              </a:rPr>
              <a:t>Syllogism</a:t>
            </a:r>
            <a:r>
              <a:rPr lang="en-GB" dirty="0"/>
              <a:t> </a:t>
            </a:r>
          </a:p>
        </p:txBody>
      </p:sp>
      <p:sp>
        <p:nvSpPr>
          <p:cNvPr id="13" name="Freeform: Shape 12">
            <a:extLst>
              <a:ext uri="{FF2B5EF4-FFF2-40B4-BE49-F238E27FC236}">
                <a16:creationId xmlns:a16="http://schemas.microsoft.com/office/drawing/2014/main" id="{1D486524-F99B-8F41-DC4C-D16F50425B21}"/>
              </a:ext>
            </a:extLst>
          </p:cNvPr>
          <p:cNvSpPr/>
          <p:nvPr/>
        </p:nvSpPr>
        <p:spPr>
          <a:xfrm>
            <a:off x="3597965" y="3708028"/>
            <a:ext cx="6877878" cy="503685"/>
          </a:xfrm>
          <a:custGeom>
            <a:avLst/>
            <a:gdLst>
              <a:gd name="connsiteX0" fmla="*/ 0 w 6877878"/>
              <a:gd name="connsiteY0" fmla="*/ 83949 h 503685"/>
              <a:gd name="connsiteX1" fmla="*/ 83949 w 6877878"/>
              <a:gd name="connsiteY1" fmla="*/ 0 h 503685"/>
              <a:gd name="connsiteX2" fmla="*/ 6793929 w 6877878"/>
              <a:gd name="connsiteY2" fmla="*/ 0 h 503685"/>
              <a:gd name="connsiteX3" fmla="*/ 6877878 w 6877878"/>
              <a:gd name="connsiteY3" fmla="*/ 83949 h 503685"/>
              <a:gd name="connsiteX4" fmla="*/ 6877878 w 6877878"/>
              <a:gd name="connsiteY4" fmla="*/ 419736 h 503685"/>
              <a:gd name="connsiteX5" fmla="*/ 6793929 w 6877878"/>
              <a:gd name="connsiteY5" fmla="*/ 503685 h 503685"/>
              <a:gd name="connsiteX6" fmla="*/ 83949 w 6877878"/>
              <a:gd name="connsiteY6" fmla="*/ 503685 h 503685"/>
              <a:gd name="connsiteX7" fmla="*/ 0 w 6877878"/>
              <a:gd name="connsiteY7" fmla="*/ 419736 h 503685"/>
              <a:gd name="connsiteX8" fmla="*/ 0 w 6877878"/>
              <a:gd name="connsiteY8" fmla="*/ 83949 h 50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77878" h="503685">
                <a:moveTo>
                  <a:pt x="0" y="83949"/>
                </a:moveTo>
                <a:cubicBezTo>
                  <a:pt x="0" y="37585"/>
                  <a:pt x="37585" y="0"/>
                  <a:pt x="83949" y="0"/>
                </a:cubicBezTo>
                <a:lnTo>
                  <a:pt x="6793929" y="0"/>
                </a:lnTo>
                <a:cubicBezTo>
                  <a:pt x="6840293" y="0"/>
                  <a:pt x="6877878" y="37585"/>
                  <a:pt x="6877878" y="83949"/>
                </a:cubicBezTo>
                <a:lnTo>
                  <a:pt x="6877878" y="419736"/>
                </a:lnTo>
                <a:cubicBezTo>
                  <a:pt x="6877878" y="466100"/>
                  <a:pt x="6840293" y="503685"/>
                  <a:pt x="6793929" y="503685"/>
                </a:cubicBezTo>
                <a:lnTo>
                  <a:pt x="83949" y="503685"/>
                </a:lnTo>
                <a:cubicBezTo>
                  <a:pt x="37585" y="503685"/>
                  <a:pt x="0" y="466100"/>
                  <a:pt x="0" y="419736"/>
                </a:cubicBezTo>
                <a:lnTo>
                  <a:pt x="0" y="83949"/>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04598" tIns="104598" rIns="104598" bIns="104598" numCol="1" spcCol="1270" anchor="ctr" anchorCtr="0">
            <a:noAutofit/>
          </a:bodyPr>
          <a:lstStyle/>
          <a:p>
            <a:pPr marL="0" lvl="0" indent="0" algn="l" defTabSz="933450">
              <a:lnSpc>
                <a:spcPct val="90000"/>
              </a:lnSpc>
              <a:spcBef>
                <a:spcPct val="0"/>
              </a:spcBef>
              <a:spcAft>
                <a:spcPct val="35000"/>
              </a:spcAft>
              <a:buNone/>
            </a:pPr>
            <a:r>
              <a:rPr lang="en-GB" sz="2100" kern="1200" dirty="0"/>
              <a:t>Major Premiss</a:t>
            </a:r>
          </a:p>
        </p:txBody>
      </p:sp>
      <p:sp>
        <p:nvSpPr>
          <p:cNvPr id="14" name="Freeform: Shape 13">
            <a:extLst>
              <a:ext uri="{FF2B5EF4-FFF2-40B4-BE49-F238E27FC236}">
                <a16:creationId xmlns:a16="http://schemas.microsoft.com/office/drawing/2014/main" id="{D4C1C34C-2BA8-D202-BB87-EAA198F63FFE}"/>
              </a:ext>
            </a:extLst>
          </p:cNvPr>
          <p:cNvSpPr/>
          <p:nvPr/>
        </p:nvSpPr>
        <p:spPr>
          <a:xfrm>
            <a:off x="3597965" y="4211713"/>
            <a:ext cx="6877878" cy="347760"/>
          </a:xfrm>
          <a:custGeom>
            <a:avLst/>
            <a:gdLst>
              <a:gd name="connsiteX0" fmla="*/ 0 w 6877878"/>
              <a:gd name="connsiteY0" fmla="*/ 0 h 347760"/>
              <a:gd name="connsiteX1" fmla="*/ 6877878 w 6877878"/>
              <a:gd name="connsiteY1" fmla="*/ 0 h 347760"/>
              <a:gd name="connsiteX2" fmla="*/ 6877878 w 6877878"/>
              <a:gd name="connsiteY2" fmla="*/ 347760 h 347760"/>
              <a:gd name="connsiteX3" fmla="*/ 0 w 6877878"/>
              <a:gd name="connsiteY3" fmla="*/ 347760 h 347760"/>
              <a:gd name="connsiteX4" fmla="*/ 0 w 6877878"/>
              <a:gd name="connsiteY4" fmla="*/ 0 h 347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7878" h="347760">
                <a:moveTo>
                  <a:pt x="0" y="0"/>
                </a:moveTo>
                <a:lnTo>
                  <a:pt x="6877878" y="0"/>
                </a:lnTo>
                <a:lnTo>
                  <a:pt x="6877878" y="347760"/>
                </a:lnTo>
                <a:lnTo>
                  <a:pt x="0" y="34776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18373"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latin typeface="Arial" panose="020B0604020202020204" pitchFamily="34" charset="0"/>
                <a:cs typeface="Arial" panose="020B0604020202020204" pitchFamily="34" charset="0"/>
              </a:rPr>
              <a:t>For example – Humans need food. </a:t>
            </a:r>
          </a:p>
        </p:txBody>
      </p:sp>
      <p:sp>
        <p:nvSpPr>
          <p:cNvPr id="15" name="Freeform: Shape 14">
            <a:extLst>
              <a:ext uri="{FF2B5EF4-FFF2-40B4-BE49-F238E27FC236}">
                <a16:creationId xmlns:a16="http://schemas.microsoft.com/office/drawing/2014/main" id="{E906F4AC-316B-1CFC-7218-19F92ABA6095}"/>
              </a:ext>
            </a:extLst>
          </p:cNvPr>
          <p:cNvSpPr/>
          <p:nvPr/>
        </p:nvSpPr>
        <p:spPr>
          <a:xfrm>
            <a:off x="3597965" y="4559473"/>
            <a:ext cx="6877878" cy="503685"/>
          </a:xfrm>
          <a:custGeom>
            <a:avLst/>
            <a:gdLst>
              <a:gd name="connsiteX0" fmla="*/ 0 w 6877878"/>
              <a:gd name="connsiteY0" fmla="*/ 83949 h 503685"/>
              <a:gd name="connsiteX1" fmla="*/ 83949 w 6877878"/>
              <a:gd name="connsiteY1" fmla="*/ 0 h 503685"/>
              <a:gd name="connsiteX2" fmla="*/ 6793929 w 6877878"/>
              <a:gd name="connsiteY2" fmla="*/ 0 h 503685"/>
              <a:gd name="connsiteX3" fmla="*/ 6877878 w 6877878"/>
              <a:gd name="connsiteY3" fmla="*/ 83949 h 503685"/>
              <a:gd name="connsiteX4" fmla="*/ 6877878 w 6877878"/>
              <a:gd name="connsiteY4" fmla="*/ 419736 h 503685"/>
              <a:gd name="connsiteX5" fmla="*/ 6793929 w 6877878"/>
              <a:gd name="connsiteY5" fmla="*/ 503685 h 503685"/>
              <a:gd name="connsiteX6" fmla="*/ 83949 w 6877878"/>
              <a:gd name="connsiteY6" fmla="*/ 503685 h 503685"/>
              <a:gd name="connsiteX7" fmla="*/ 0 w 6877878"/>
              <a:gd name="connsiteY7" fmla="*/ 419736 h 503685"/>
              <a:gd name="connsiteX8" fmla="*/ 0 w 6877878"/>
              <a:gd name="connsiteY8" fmla="*/ 83949 h 50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77878" h="503685">
                <a:moveTo>
                  <a:pt x="0" y="83949"/>
                </a:moveTo>
                <a:cubicBezTo>
                  <a:pt x="0" y="37585"/>
                  <a:pt x="37585" y="0"/>
                  <a:pt x="83949" y="0"/>
                </a:cubicBezTo>
                <a:lnTo>
                  <a:pt x="6793929" y="0"/>
                </a:lnTo>
                <a:cubicBezTo>
                  <a:pt x="6840293" y="0"/>
                  <a:pt x="6877878" y="37585"/>
                  <a:pt x="6877878" y="83949"/>
                </a:cubicBezTo>
                <a:lnTo>
                  <a:pt x="6877878" y="419736"/>
                </a:lnTo>
                <a:cubicBezTo>
                  <a:pt x="6877878" y="466100"/>
                  <a:pt x="6840293" y="503685"/>
                  <a:pt x="6793929" y="503685"/>
                </a:cubicBezTo>
                <a:lnTo>
                  <a:pt x="83949" y="503685"/>
                </a:lnTo>
                <a:cubicBezTo>
                  <a:pt x="37585" y="503685"/>
                  <a:pt x="0" y="466100"/>
                  <a:pt x="0" y="419736"/>
                </a:cubicBezTo>
                <a:lnTo>
                  <a:pt x="0" y="83949"/>
                </a:lnTo>
                <a:close/>
              </a:path>
            </a:pathLst>
          </a:custGeom>
        </p:spPr>
        <p:style>
          <a:lnRef idx="2">
            <a:schemeClr val="lt1">
              <a:hueOff val="0"/>
              <a:satOff val="0"/>
              <a:lumOff val="0"/>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104598" tIns="104598" rIns="104598" bIns="104598" numCol="1" spcCol="1270" anchor="ctr" anchorCtr="0">
            <a:noAutofit/>
          </a:bodyPr>
          <a:lstStyle/>
          <a:p>
            <a:pPr marL="0" lvl="0" indent="0" algn="l" defTabSz="933450">
              <a:lnSpc>
                <a:spcPct val="90000"/>
              </a:lnSpc>
              <a:spcBef>
                <a:spcPct val="0"/>
              </a:spcBef>
              <a:spcAft>
                <a:spcPct val="35000"/>
              </a:spcAft>
              <a:buNone/>
            </a:pPr>
            <a:r>
              <a:rPr lang="en-GB" sz="2100" kern="1200" dirty="0"/>
              <a:t>Minor Premiss</a:t>
            </a:r>
          </a:p>
        </p:txBody>
      </p:sp>
      <p:sp>
        <p:nvSpPr>
          <p:cNvPr id="16" name="Freeform: Shape 15">
            <a:extLst>
              <a:ext uri="{FF2B5EF4-FFF2-40B4-BE49-F238E27FC236}">
                <a16:creationId xmlns:a16="http://schemas.microsoft.com/office/drawing/2014/main" id="{508E7D99-2CBF-8374-D311-4FC95488F557}"/>
              </a:ext>
            </a:extLst>
          </p:cNvPr>
          <p:cNvSpPr/>
          <p:nvPr/>
        </p:nvSpPr>
        <p:spPr>
          <a:xfrm>
            <a:off x="3597965" y="5063158"/>
            <a:ext cx="6877878" cy="347760"/>
          </a:xfrm>
          <a:custGeom>
            <a:avLst/>
            <a:gdLst>
              <a:gd name="connsiteX0" fmla="*/ 0 w 6877878"/>
              <a:gd name="connsiteY0" fmla="*/ 0 h 347760"/>
              <a:gd name="connsiteX1" fmla="*/ 6877878 w 6877878"/>
              <a:gd name="connsiteY1" fmla="*/ 0 h 347760"/>
              <a:gd name="connsiteX2" fmla="*/ 6877878 w 6877878"/>
              <a:gd name="connsiteY2" fmla="*/ 347760 h 347760"/>
              <a:gd name="connsiteX3" fmla="*/ 0 w 6877878"/>
              <a:gd name="connsiteY3" fmla="*/ 347760 h 347760"/>
              <a:gd name="connsiteX4" fmla="*/ 0 w 6877878"/>
              <a:gd name="connsiteY4" fmla="*/ 0 h 347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7878" h="347760">
                <a:moveTo>
                  <a:pt x="0" y="0"/>
                </a:moveTo>
                <a:lnTo>
                  <a:pt x="6877878" y="0"/>
                </a:lnTo>
                <a:lnTo>
                  <a:pt x="6877878" y="347760"/>
                </a:lnTo>
                <a:lnTo>
                  <a:pt x="0" y="34776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18373"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latin typeface="Arial" panose="020B0604020202020204" pitchFamily="34" charset="0"/>
                <a:cs typeface="Arial" panose="020B0604020202020204" pitchFamily="34" charset="0"/>
              </a:rPr>
              <a:t>For example – Staff are human.  </a:t>
            </a:r>
          </a:p>
        </p:txBody>
      </p:sp>
      <p:sp>
        <p:nvSpPr>
          <p:cNvPr id="17" name="Freeform: Shape 16">
            <a:extLst>
              <a:ext uri="{FF2B5EF4-FFF2-40B4-BE49-F238E27FC236}">
                <a16:creationId xmlns:a16="http://schemas.microsoft.com/office/drawing/2014/main" id="{E81F313D-C20E-C177-94AF-7F6BB0D1A50F}"/>
              </a:ext>
            </a:extLst>
          </p:cNvPr>
          <p:cNvSpPr/>
          <p:nvPr/>
        </p:nvSpPr>
        <p:spPr>
          <a:xfrm>
            <a:off x="3597965" y="5410918"/>
            <a:ext cx="6877878" cy="503685"/>
          </a:xfrm>
          <a:custGeom>
            <a:avLst/>
            <a:gdLst>
              <a:gd name="connsiteX0" fmla="*/ 0 w 6877878"/>
              <a:gd name="connsiteY0" fmla="*/ 83949 h 503685"/>
              <a:gd name="connsiteX1" fmla="*/ 83949 w 6877878"/>
              <a:gd name="connsiteY1" fmla="*/ 0 h 503685"/>
              <a:gd name="connsiteX2" fmla="*/ 6793929 w 6877878"/>
              <a:gd name="connsiteY2" fmla="*/ 0 h 503685"/>
              <a:gd name="connsiteX3" fmla="*/ 6877878 w 6877878"/>
              <a:gd name="connsiteY3" fmla="*/ 83949 h 503685"/>
              <a:gd name="connsiteX4" fmla="*/ 6877878 w 6877878"/>
              <a:gd name="connsiteY4" fmla="*/ 419736 h 503685"/>
              <a:gd name="connsiteX5" fmla="*/ 6793929 w 6877878"/>
              <a:gd name="connsiteY5" fmla="*/ 503685 h 503685"/>
              <a:gd name="connsiteX6" fmla="*/ 83949 w 6877878"/>
              <a:gd name="connsiteY6" fmla="*/ 503685 h 503685"/>
              <a:gd name="connsiteX7" fmla="*/ 0 w 6877878"/>
              <a:gd name="connsiteY7" fmla="*/ 419736 h 503685"/>
              <a:gd name="connsiteX8" fmla="*/ 0 w 6877878"/>
              <a:gd name="connsiteY8" fmla="*/ 83949 h 50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77878" h="503685">
                <a:moveTo>
                  <a:pt x="0" y="83949"/>
                </a:moveTo>
                <a:cubicBezTo>
                  <a:pt x="0" y="37585"/>
                  <a:pt x="37585" y="0"/>
                  <a:pt x="83949" y="0"/>
                </a:cubicBezTo>
                <a:lnTo>
                  <a:pt x="6793929" y="0"/>
                </a:lnTo>
                <a:cubicBezTo>
                  <a:pt x="6840293" y="0"/>
                  <a:pt x="6877878" y="37585"/>
                  <a:pt x="6877878" y="83949"/>
                </a:cubicBezTo>
                <a:lnTo>
                  <a:pt x="6877878" y="419736"/>
                </a:lnTo>
                <a:cubicBezTo>
                  <a:pt x="6877878" y="466100"/>
                  <a:pt x="6840293" y="503685"/>
                  <a:pt x="6793929" y="503685"/>
                </a:cubicBezTo>
                <a:lnTo>
                  <a:pt x="83949" y="503685"/>
                </a:lnTo>
                <a:cubicBezTo>
                  <a:pt x="37585" y="503685"/>
                  <a:pt x="0" y="466100"/>
                  <a:pt x="0" y="419736"/>
                </a:cubicBezTo>
                <a:lnTo>
                  <a:pt x="0" y="83949"/>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104598" tIns="104598" rIns="104598" bIns="104598" numCol="1" spcCol="1270" anchor="ctr" anchorCtr="0">
            <a:noAutofit/>
          </a:bodyPr>
          <a:lstStyle/>
          <a:p>
            <a:pPr marL="0" lvl="0" indent="0" algn="l" defTabSz="933450">
              <a:lnSpc>
                <a:spcPct val="90000"/>
              </a:lnSpc>
              <a:spcBef>
                <a:spcPct val="0"/>
              </a:spcBef>
              <a:spcAft>
                <a:spcPct val="35000"/>
              </a:spcAft>
              <a:buNone/>
            </a:pPr>
            <a:r>
              <a:rPr lang="en-GB" sz="2100" kern="1200" dirty="0"/>
              <a:t>Conclusion</a:t>
            </a:r>
          </a:p>
        </p:txBody>
      </p:sp>
      <p:sp>
        <p:nvSpPr>
          <p:cNvPr id="18" name="Freeform: Shape 17">
            <a:extLst>
              <a:ext uri="{FF2B5EF4-FFF2-40B4-BE49-F238E27FC236}">
                <a16:creationId xmlns:a16="http://schemas.microsoft.com/office/drawing/2014/main" id="{3E89BBD4-25F5-5620-236E-14A705EDFE3E}"/>
              </a:ext>
            </a:extLst>
          </p:cNvPr>
          <p:cNvSpPr/>
          <p:nvPr/>
        </p:nvSpPr>
        <p:spPr>
          <a:xfrm>
            <a:off x="3597965" y="5914603"/>
            <a:ext cx="6877878" cy="347760"/>
          </a:xfrm>
          <a:custGeom>
            <a:avLst/>
            <a:gdLst>
              <a:gd name="connsiteX0" fmla="*/ 0 w 6877878"/>
              <a:gd name="connsiteY0" fmla="*/ 0 h 347760"/>
              <a:gd name="connsiteX1" fmla="*/ 6877878 w 6877878"/>
              <a:gd name="connsiteY1" fmla="*/ 0 h 347760"/>
              <a:gd name="connsiteX2" fmla="*/ 6877878 w 6877878"/>
              <a:gd name="connsiteY2" fmla="*/ 347760 h 347760"/>
              <a:gd name="connsiteX3" fmla="*/ 0 w 6877878"/>
              <a:gd name="connsiteY3" fmla="*/ 347760 h 347760"/>
              <a:gd name="connsiteX4" fmla="*/ 0 w 6877878"/>
              <a:gd name="connsiteY4" fmla="*/ 0 h 347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7878" h="347760">
                <a:moveTo>
                  <a:pt x="0" y="0"/>
                </a:moveTo>
                <a:lnTo>
                  <a:pt x="6877878" y="0"/>
                </a:lnTo>
                <a:lnTo>
                  <a:pt x="6877878" y="347760"/>
                </a:lnTo>
                <a:lnTo>
                  <a:pt x="0" y="34776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18373"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latin typeface="Arial" panose="020B0604020202020204" pitchFamily="34" charset="0"/>
                <a:cs typeface="Arial" panose="020B0604020202020204" pitchFamily="34" charset="0"/>
              </a:rPr>
              <a:t>We will need to provide food for our staff. </a:t>
            </a:r>
          </a:p>
        </p:txBody>
      </p:sp>
    </p:spTree>
    <p:extLst>
      <p:ext uri="{BB962C8B-B14F-4D97-AF65-F5344CB8AC3E}">
        <p14:creationId xmlns:p14="http://schemas.microsoft.com/office/powerpoint/2010/main" val="1292336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fade">
                                      <p:cBhvr>
                                        <p:cTn id="40" dur="500"/>
                                        <p:tgtEl>
                                          <p:spTgt spid="16"/>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7"/>
                                        </p:tgtEl>
                                        <p:attrNameLst>
                                          <p:attrName>style.visibility</p:attrName>
                                        </p:attrNameLst>
                                      </p:cBhvr>
                                      <p:to>
                                        <p:strVal val="visible"/>
                                      </p:to>
                                    </p:set>
                                    <p:animEffect transition="in" filter="fade">
                                      <p:cBhvr>
                                        <p:cTn id="45" dur="500"/>
                                        <p:tgtEl>
                                          <p:spTgt spid="17"/>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18"/>
                                        </p:tgtEl>
                                        <p:attrNameLst>
                                          <p:attrName>style.visibility</p:attrName>
                                        </p:attrNameLst>
                                      </p:cBhvr>
                                      <p:to>
                                        <p:strVal val="visible"/>
                                      </p:to>
                                    </p:set>
                                    <p:animEffect transition="in" filter="fade">
                                      <p:cBhvr>
                                        <p:cTn id="50"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animBg="1"/>
      <p:bldP spid="13" grpId="0" animBg="1"/>
      <p:bldP spid="14" grpId="0"/>
      <p:bldP spid="15" grpId="0" animBg="1"/>
      <p:bldP spid="16" grpId="0"/>
      <p:bldP spid="17" grpId="0" animBg="1"/>
      <p:bldP spid="1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picture containing text&#10;&#10;Description automatically generated">
            <a:extLst>
              <a:ext uri="{FF2B5EF4-FFF2-40B4-BE49-F238E27FC236}">
                <a16:creationId xmlns:a16="http://schemas.microsoft.com/office/drawing/2014/main" id="{D9B4036F-4C00-D5D0-2218-B766F8B5219D}"/>
              </a:ext>
            </a:extLst>
          </p:cNvPr>
          <p:cNvPicPr>
            <a:picLocks noGrp="1" noChangeAspect="1"/>
          </p:cNvPicPr>
          <p:nvPr>
            <p:ph idx="1"/>
          </p:nvPr>
        </p:nvPicPr>
        <p:blipFill>
          <a:blip r:embed="rId3"/>
          <a:stretch>
            <a:fillRect/>
          </a:stretch>
        </p:blipFill>
        <p:spPr>
          <a:xfrm>
            <a:off x="1066801" y="2028519"/>
            <a:ext cx="1809579" cy="2219631"/>
          </a:xfrm>
        </p:spPr>
      </p:pic>
      <p:grpSp>
        <p:nvGrpSpPr>
          <p:cNvPr id="4" name="Group 3">
            <a:extLst>
              <a:ext uri="{FF2B5EF4-FFF2-40B4-BE49-F238E27FC236}">
                <a16:creationId xmlns:a16="http://schemas.microsoft.com/office/drawing/2014/main" id="{00C6CD8E-5BCD-0B75-DB9C-3B7F8D594FF7}"/>
              </a:ext>
            </a:extLst>
          </p:cNvPr>
          <p:cNvGrpSpPr/>
          <p:nvPr/>
        </p:nvGrpSpPr>
        <p:grpSpPr>
          <a:xfrm>
            <a:off x="1066801" y="705661"/>
            <a:ext cx="10058399" cy="1158840"/>
            <a:chOff x="1066800" y="3448861"/>
            <a:chExt cx="10058399" cy="1158840"/>
          </a:xfrm>
        </p:grpSpPr>
        <p:sp>
          <p:nvSpPr>
            <p:cNvPr id="5" name="Rectangle 4">
              <a:extLst>
                <a:ext uri="{FF2B5EF4-FFF2-40B4-BE49-F238E27FC236}">
                  <a16:creationId xmlns:a16="http://schemas.microsoft.com/office/drawing/2014/main" id="{315E7640-CDE7-F357-F611-AA8CD8CBE684}"/>
                </a:ext>
              </a:extLst>
            </p:cNvPr>
            <p:cNvSpPr/>
            <p:nvPr/>
          </p:nvSpPr>
          <p:spPr>
            <a:xfrm>
              <a:off x="1066800" y="3876901"/>
              <a:ext cx="10058399" cy="730800"/>
            </a:xfrm>
            <a:prstGeom prst="rect">
              <a:avLst/>
            </a:prstGeom>
          </p:spPr>
          <p:style>
            <a:lnRef idx="2">
              <a:schemeClr val="accent2">
                <a:hueOff val="5617257"/>
                <a:satOff val="-17921"/>
                <a:lumOff val="-6961"/>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6" name="Freeform: Shape 5">
              <a:extLst>
                <a:ext uri="{FF2B5EF4-FFF2-40B4-BE49-F238E27FC236}">
                  <a16:creationId xmlns:a16="http://schemas.microsoft.com/office/drawing/2014/main" id="{37D0C4A1-C79C-A2B2-F9E5-5C514F921971}"/>
                </a:ext>
              </a:extLst>
            </p:cNvPr>
            <p:cNvSpPr/>
            <p:nvPr/>
          </p:nvSpPr>
          <p:spPr>
            <a:xfrm>
              <a:off x="1569720" y="3448861"/>
              <a:ext cx="7040880" cy="856080"/>
            </a:xfrm>
            <a:custGeom>
              <a:avLst/>
              <a:gdLst>
                <a:gd name="connsiteX0" fmla="*/ 0 w 7040880"/>
                <a:gd name="connsiteY0" fmla="*/ 142683 h 856080"/>
                <a:gd name="connsiteX1" fmla="*/ 142683 w 7040880"/>
                <a:gd name="connsiteY1" fmla="*/ 0 h 856080"/>
                <a:gd name="connsiteX2" fmla="*/ 6898197 w 7040880"/>
                <a:gd name="connsiteY2" fmla="*/ 0 h 856080"/>
                <a:gd name="connsiteX3" fmla="*/ 7040880 w 7040880"/>
                <a:gd name="connsiteY3" fmla="*/ 142683 h 856080"/>
                <a:gd name="connsiteX4" fmla="*/ 7040880 w 7040880"/>
                <a:gd name="connsiteY4" fmla="*/ 713397 h 856080"/>
                <a:gd name="connsiteX5" fmla="*/ 6898197 w 7040880"/>
                <a:gd name="connsiteY5" fmla="*/ 856080 h 856080"/>
                <a:gd name="connsiteX6" fmla="*/ 142683 w 7040880"/>
                <a:gd name="connsiteY6" fmla="*/ 856080 h 856080"/>
                <a:gd name="connsiteX7" fmla="*/ 0 w 7040880"/>
                <a:gd name="connsiteY7" fmla="*/ 713397 h 856080"/>
                <a:gd name="connsiteX8" fmla="*/ 0 w 7040880"/>
                <a:gd name="connsiteY8" fmla="*/ 142683 h 8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856080">
                  <a:moveTo>
                    <a:pt x="0" y="142683"/>
                  </a:moveTo>
                  <a:cubicBezTo>
                    <a:pt x="0" y="63881"/>
                    <a:pt x="63881" y="0"/>
                    <a:pt x="142683" y="0"/>
                  </a:cubicBezTo>
                  <a:lnTo>
                    <a:pt x="6898197" y="0"/>
                  </a:lnTo>
                  <a:cubicBezTo>
                    <a:pt x="6976999" y="0"/>
                    <a:pt x="7040880" y="63881"/>
                    <a:pt x="7040880" y="142683"/>
                  </a:cubicBezTo>
                  <a:lnTo>
                    <a:pt x="7040880" y="713397"/>
                  </a:lnTo>
                  <a:cubicBezTo>
                    <a:pt x="7040880" y="792199"/>
                    <a:pt x="6976999" y="856080"/>
                    <a:pt x="6898197" y="856080"/>
                  </a:cubicBezTo>
                  <a:lnTo>
                    <a:pt x="142683" y="856080"/>
                  </a:lnTo>
                  <a:cubicBezTo>
                    <a:pt x="63881" y="856080"/>
                    <a:pt x="0" y="792199"/>
                    <a:pt x="0" y="713397"/>
                  </a:cubicBezTo>
                  <a:lnTo>
                    <a:pt x="0" y="142683"/>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307919" tIns="41790" rIns="307919" bIns="41790" numCol="1" spcCol="1270" anchor="ctr" anchorCtr="0">
              <a:noAutofit/>
            </a:bodyPr>
            <a:lstStyle/>
            <a:p>
              <a:pPr marL="0" lvl="0" indent="0" algn="l" defTabSz="1289050">
                <a:lnSpc>
                  <a:spcPct val="90000"/>
                </a:lnSpc>
                <a:spcBef>
                  <a:spcPct val="0"/>
                </a:spcBef>
                <a:spcAft>
                  <a:spcPct val="35000"/>
                </a:spcAft>
                <a:buNone/>
              </a:pPr>
              <a:r>
                <a:rPr lang="en-GB" sz="2900" kern="1200" dirty="0"/>
                <a:t>Inductive Reasoning</a:t>
              </a:r>
            </a:p>
          </p:txBody>
        </p:sp>
      </p:grpSp>
      <p:sp>
        <p:nvSpPr>
          <p:cNvPr id="9" name="TextBox 8">
            <a:extLst>
              <a:ext uri="{FF2B5EF4-FFF2-40B4-BE49-F238E27FC236}">
                <a16:creationId xmlns:a16="http://schemas.microsoft.com/office/drawing/2014/main" id="{4C88F42E-2DE2-5686-8839-180F47C26D24}"/>
              </a:ext>
            </a:extLst>
          </p:cNvPr>
          <p:cNvSpPr txBox="1"/>
          <p:nvPr/>
        </p:nvSpPr>
        <p:spPr>
          <a:xfrm>
            <a:off x="3181349" y="2068864"/>
            <a:ext cx="7943849"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Francis Bacon introduced the concept of inductive reasoning. </a:t>
            </a:r>
          </a:p>
        </p:txBody>
      </p:sp>
      <p:grpSp>
        <p:nvGrpSpPr>
          <p:cNvPr id="20" name="Group 19">
            <a:extLst>
              <a:ext uri="{FF2B5EF4-FFF2-40B4-BE49-F238E27FC236}">
                <a16:creationId xmlns:a16="http://schemas.microsoft.com/office/drawing/2014/main" id="{7A0259D4-A56B-F3D0-24CB-685191F0C3E4}"/>
              </a:ext>
            </a:extLst>
          </p:cNvPr>
          <p:cNvGrpSpPr/>
          <p:nvPr/>
        </p:nvGrpSpPr>
        <p:grpSpPr>
          <a:xfrm>
            <a:off x="3181937" y="2893483"/>
            <a:ext cx="2537548" cy="1495545"/>
            <a:chOff x="3181937" y="2893483"/>
            <a:chExt cx="2537548" cy="1495545"/>
          </a:xfrm>
        </p:grpSpPr>
        <p:sp>
          <p:nvSpPr>
            <p:cNvPr id="12" name="Freeform: Shape 11">
              <a:extLst>
                <a:ext uri="{FF2B5EF4-FFF2-40B4-BE49-F238E27FC236}">
                  <a16:creationId xmlns:a16="http://schemas.microsoft.com/office/drawing/2014/main" id="{8355163B-6DF0-21E4-6538-903A4921E1FB}"/>
                </a:ext>
              </a:extLst>
            </p:cNvPr>
            <p:cNvSpPr/>
            <p:nvPr/>
          </p:nvSpPr>
          <p:spPr>
            <a:xfrm rot="16200000">
              <a:off x="3702938" y="2372482"/>
              <a:ext cx="1495545" cy="2537548"/>
            </a:xfrm>
            <a:custGeom>
              <a:avLst/>
              <a:gdLst>
                <a:gd name="connsiteX0" fmla="*/ 0 w 2537547"/>
                <a:gd name="connsiteY0" fmla="*/ 74777 h 1495544"/>
                <a:gd name="connsiteX1" fmla="*/ 74777 w 2537547"/>
                <a:gd name="connsiteY1" fmla="*/ 0 h 1495544"/>
                <a:gd name="connsiteX2" fmla="*/ 2462770 w 2537547"/>
                <a:gd name="connsiteY2" fmla="*/ 0 h 1495544"/>
                <a:gd name="connsiteX3" fmla="*/ 2537547 w 2537547"/>
                <a:gd name="connsiteY3" fmla="*/ 74777 h 1495544"/>
                <a:gd name="connsiteX4" fmla="*/ 2537547 w 2537547"/>
                <a:gd name="connsiteY4" fmla="*/ 1420767 h 1495544"/>
                <a:gd name="connsiteX5" fmla="*/ 2462770 w 2537547"/>
                <a:gd name="connsiteY5" fmla="*/ 1495544 h 1495544"/>
                <a:gd name="connsiteX6" fmla="*/ 74777 w 2537547"/>
                <a:gd name="connsiteY6" fmla="*/ 1495544 h 1495544"/>
                <a:gd name="connsiteX7" fmla="*/ 0 w 2537547"/>
                <a:gd name="connsiteY7" fmla="*/ 1420767 h 1495544"/>
                <a:gd name="connsiteX8" fmla="*/ 0 w 2537547"/>
                <a:gd name="connsiteY8" fmla="*/ 74777 h 149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7547" h="1495544">
                  <a:moveTo>
                    <a:pt x="2410669" y="0"/>
                  </a:moveTo>
                  <a:cubicBezTo>
                    <a:pt x="2480741" y="0"/>
                    <a:pt x="2537546" y="19732"/>
                    <a:pt x="2537546" y="44071"/>
                  </a:cubicBezTo>
                  <a:lnTo>
                    <a:pt x="2537546" y="1451473"/>
                  </a:lnTo>
                  <a:cubicBezTo>
                    <a:pt x="2537546" y="1475812"/>
                    <a:pt x="2480741" y="1495544"/>
                    <a:pt x="2410669" y="1495544"/>
                  </a:cubicBezTo>
                  <a:lnTo>
                    <a:pt x="126878" y="1495544"/>
                  </a:lnTo>
                  <a:cubicBezTo>
                    <a:pt x="56806" y="1495544"/>
                    <a:pt x="1" y="1475812"/>
                    <a:pt x="1" y="1451473"/>
                  </a:cubicBezTo>
                  <a:lnTo>
                    <a:pt x="1" y="44071"/>
                  </a:lnTo>
                  <a:cubicBezTo>
                    <a:pt x="1" y="19732"/>
                    <a:pt x="56806" y="0"/>
                    <a:pt x="126878" y="0"/>
                  </a:cubicBezTo>
                  <a:lnTo>
                    <a:pt x="2410669"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69198" tIns="99443" rIns="128905" bIns="2030036" numCol="1" spcCol="1270" anchor="t" anchorCtr="0">
              <a:noAutofit/>
            </a:bodyPr>
            <a:lstStyle/>
            <a:p>
              <a:pPr marL="0" lvl="0" indent="0" algn="r" defTabSz="1289050">
                <a:lnSpc>
                  <a:spcPct val="90000"/>
                </a:lnSpc>
                <a:spcBef>
                  <a:spcPct val="0"/>
                </a:spcBef>
                <a:spcAft>
                  <a:spcPct val="35000"/>
                </a:spcAft>
                <a:buNone/>
              </a:pPr>
              <a:r>
                <a:rPr lang="en-GB" sz="2900" kern="1200" dirty="0">
                  <a:solidFill>
                    <a:srgbClr val="FF0000"/>
                  </a:solidFill>
                </a:rPr>
                <a:t>.</a:t>
              </a:r>
            </a:p>
          </p:txBody>
        </p:sp>
        <p:sp>
          <p:nvSpPr>
            <p:cNvPr id="13" name="Freeform: Shape 12">
              <a:extLst>
                <a:ext uri="{FF2B5EF4-FFF2-40B4-BE49-F238E27FC236}">
                  <a16:creationId xmlns:a16="http://schemas.microsoft.com/office/drawing/2014/main" id="{D6B2339C-3D85-0DAF-77DF-E494EB18AE83}"/>
                </a:ext>
              </a:extLst>
            </p:cNvPr>
            <p:cNvSpPr/>
            <p:nvPr/>
          </p:nvSpPr>
          <p:spPr>
            <a:xfrm>
              <a:off x="3383891" y="3143250"/>
              <a:ext cx="2196030" cy="1213439"/>
            </a:xfrm>
            <a:custGeom>
              <a:avLst/>
              <a:gdLst>
                <a:gd name="connsiteX0" fmla="*/ 0 w 1890473"/>
                <a:gd name="connsiteY0" fmla="*/ 0 h 1495544"/>
                <a:gd name="connsiteX1" fmla="*/ 1890473 w 1890473"/>
                <a:gd name="connsiteY1" fmla="*/ 0 h 1495544"/>
                <a:gd name="connsiteX2" fmla="*/ 1890473 w 1890473"/>
                <a:gd name="connsiteY2" fmla="*/ 1495544 h 1495544"/>
                <a:gd name="connsiteX3" fmla="*/ 0 w 1890473"/>
                <a:gd name="connsiteY3" fmla="*/ 1495544 h 1495544"/>
                <a:gd name="connsiteX4" fmla="*/ 0 w 1890473"/>
                <a:gd name="connsiteY4" fmla="*/ 0 h 1495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473" h="1495544">
                  <a:moveTo>
                    <a:pt x="0" y="0"/>
                  </a:moveTo>
                  <a:lnTo>
                    <a:pt x="1890473" y="0"/>
                  </a:lnTo>
                  <a:lnTo>
                    <a:pt x="1890473" y="1495544"/>
                  </a:lnTo>
                  <a:lnTo>
                    <a:pt x="0" y="1495544"/>
                  </a:lnTo>
                  <a:lnTo>
                    <a:pt x="0" y="0"/>
                  </a:lnTo>
                  <a:close/>
                </a:path>
              </a:pathLst>
            </a:custGeom>
            <a:noFill/>
            <a:ln>
              <a:noFill/>
            </a:ln>
            <a:sp3d/>
          </p:spPr>
          <p:style>
            <a:lnRef idx="2">
              <a:scrgbClr r="0" g="0" b="0"/>
            </a:lnRef>
            <a:fillRef idx="1">
              <a:scrgbClr r="0" g="0" b="0"/>
            </a:fillRef>
            <a:effectRef idx="0">
              <a:schemeClr val="accent2">
                <a:hueOff val="0"/>
                <a:satOff val="0"/>
                <a:lumOff val="0"/>
                <a:alphaOff val="0"/>
              </a:schemeClr>
            </a:effectRef>
            <a:fontRef idx="minor">
              <a:schemeClr val="lt1"/>
            </a:fontRef>
          </p:style>
          <p:txBody>
            <a:bodyPr spcFirstLastPara="0" vert="horz" wrap="square" lIns="0" tIns="68580" rIns="0" bIns="0" numCol="1" spcCol="1270" anchor="t" anchorCtr="0">
              <a:noAutofit/>
            </a:bodyPr>
            <a:lstStyle/>
            <a:p>
              <a:pPr marL="0" lvl="0" indent="0" algn="ctr" defTabSz="8890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Study a number of individual cases. </a:t>
              </a:r>
            </a:p>
          </p:txBody>
        </p:sp>
      </p:grpSp>
      <p:grpSp>
        <p:nvGrpSpPr>
          <p:cNvPr id="21" name="Group 20">
            <a:extLst>
              <a:ext uri="{FF2B5EF4-FFF2-40B4-BE49-F238E27FC236}">
                <a16:creationId xmlns:a16="http://schemas.microsoft.com/office/drawing/2014/main" id="{DE3DE128-9F15-4F7D-C934-C849E3DB9AF3}"/>
              </a:ext>
            </a:extLst>
          </p:cNvPr>
          <p:cNvGrpSpPr/>
          <p:nvPr/>
        </p:nvGrpSpPr>
        <p:grpSpPr>
          <a:xfrm>
            <a:off x="5630671" y="2893483"/>
            <a:ext cx="2715176" cy="1495545"/>
            <a:chOff x="5630671" y="2893483"/>
            <a:chExt cx="2715176" cy="1495545"/>
          </a:xfrm>
        </p:grpSpPr>
        <p:sp>
          <p:nvSpPr>
            <p:cNvPr id="14" name="Freeform: Shape 13">
              <a:extLst>
                <a:ext uri="{FF2B5EF4-FFF2-40B4-BE49-F238E27FC236}">
                  <a16:creationId xmlns:a16="http://schemas.microsoft.com/office/drawing/2014/main" id="{74160379-C540-BEB0-B014-B7D8A22377BC}"/>
                </a:ext>
              </a:extLst>
            </p:cNvPr>
            <p:cNvSpPr/>
            <p:nvPr/>
          </p:nvSpPr>
          <p:spPr>
            <a:xfrm rot="16200000">
              <a:off x="6329300" y="2372482"/>
              <a:ext cx="1495545" cy="2537548"/>
            </a:xfrm>
            <a:custGeom>
              <a:avLst/>
              <a:gdLst>
                <a:gd name="connsiteX0" fmla="*/ 0 w 2537547"/>
                <a:gd name="connsiteY0" fmla="*/ 74777 h 1495544"/>
                <a:gd name="connsiteX1" fmla="*/ 74777 w 2537547"/>
                <a:gd name="connsiteY1" fmla="*/ 0 h 1495544"/>
                <a:gd name="connsiteX2" fmla="*/ 2462770 w 2537547"/>
                <a:gd name="connsiteY2" fmla="*/ 0 h 1495544"/>
                <a:gd name="connsiteX3" fmla="*/ 2537547 w 2537547"/>
                <a:gd name="connsiteY3" fmla="*/ 74777 h 1495544"/>
                <a:gd name="connsiteX4" fmla="*/ 2537547 w 2537547"/>
                <a:gd name="connsiteY4" fmla="*/ 1420767 h 1495544"/>
                <a:gd name="connsiteX5" fmla="*/ 2462770 w 2537547"/>
                <a:gd name="connsiteY5" fmla="*/ 1495544 h 1495544"/>
                <a:gd name="connsiteX6" fmla="*/ 74777 w 2537547"/>
                <a:gd name="connsiteY6" fmla="*/ 1495544 h 1495544"/>
                <a:gd name="connsiteX7" fmla="*/ 0 w 2537547"/>
                <a:gd name="connsiteY7" fmla="*/ 1420767 h 1495544"/>
                <a:gd name="connsiteX8" fmla="*/ 0 w 2537547"/>
                <a:gd name="connsiteY8" fmla="*/ 74777 h 149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7547" h="1495544">
                  <a:moveTo>
                    <a:pt x="2410669" y="0"/>
                  </a:moveTo>
                  <a:cubicBezTo>
                    <a:pt x="2480741" y="0"/>
                    <a:pt x="2537546" y="19732"/>
                    <a:pt x="2537546" y="44071"/>
                  </a:cubicBezTo>
                  <a:lnTo>
                    <a:pt x="2537546" y="1451473"/>
                  </a:lnTo>
                  <a:cubicBezTo>
                    <a:pt x="2537546" y="1475812"/>
                    <a:pt x="2480741" y="1495544"/>
                    <a:pt x="2410669" y="1495544"/>
                  </a:cubicBezTo>
                  <a:lnTo>
                    <a:pt x="126878" y="1495544"/>
                  </a:lnTo>
                  <a:cubicBezTo>
                    <a:pt x="56806" y="1495544"/>
                    <a:pt x="1" y="1475812"/>
                    <a:pt x="1" y="1451473"/>
                  </a:cubicBezTo>
                  <a:lnTo>
                    <a:pt x="1" y="44071"/>
                  </a:lnTo>
                  <a:cubicBezTo>
                    <a:pt x="1" y="19732"/>
                    <a:pt x="56806" y="0"/>
                    <a:pt x="126878" y="0"/>
                  </a:cubicBezTo>
                  <a:lnTo>
                    <a:pt x="2410669" y="0"/>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269198" tIns="99442" rIns="128905" bIns="2030037" numCol="1" spcCol="1270" anchor="t" anchorCtr="0">
              <a:noAutofit/>
            </a:bodyPr>
            <a:lstStyle/>
            <a:p>
              <a:pPr marL="0" lvl="0" indent="0" algn="r" defTabSz="1289050">
                <a:lnSpc>
                  <a:spcPct val="90000"/>
                </a:lnSpc>
                <a:spcBef>
                  <a:spcPct val="0"/>
                </a:spcBef>
                <a:spcAft>
                  <a:spcPct val="35000"/>
                </a:spcAft>
                <a:buNone/>
              </a:pPr>
              <a:r>
                <a:rPr lang="en-GB" sz="2900" kern="1200" dirty="0">
                  <a:solidFill>
                    <a:srgbClr val="92D050"/>
                  </a:solidFill>
                </a:rPr>
                <a:t>.</a:t>
              </a:r>
            </a:p>
          </p:txBody>
        </p:sp>
        <p:sp>
          <p:nvSpPr>
            <p:cNvPr id="15" name="Flowchart: Extract 14">
              <a:extLst>
                <a:ext uri="{FF2B5EF4-FFF2-40B4-BE49-F238E27FC236}">
                  <a16:creationId xmlns:a16="http://schemas.microsoft.com/office/drawing/2014/main" id="{875F0BE6-8E2C-C3FD-4304-6C079C302D06}"/>
                </a:ext>
              </a:extLst>
            </p:cNvPr>
            <p:cNvSpPr/>
            <p:nvPr/>
          </p:nvSpPr>
          <p:spPr>
            <a:xfrm rot="5400000">
              <a:off x="5711134" y="3984781"/>
              <a:ext cx="219705" cy="380632"/>
            </a:xfrm>
            <a:prstGeom prst="flowChartExtract">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6" name="Freeform: Shape 15">
              <a:extLst>
                <a:ext uri="{FF2B5EF4-FFF2-40B4-BE49-F238E27FC236}">
                  <a16:creationId xmlns:a16="http://schemas.microsoft.com/office/drawing/2014/main" id="{70419371-DE92-884F-87FF-C088B5E23AE2}"/>
                </a:ext>
              </a:extLst>
            </p:cNvPr>
            <p:cNvSpPr/>
            <p:nvPr/>
          </p:nvSpPr>
          <p:spPr>
            <a:xfrm>
              <a:off x="5921441" y="3143250"/>
              <a:ext cx="2284842" cy="1245778"/>
            </a:xfrm>
            <a:custGeom>
              <a:avLst/>
              <a:gdLst>
                <a:gd name="connsiteX0" fmla="*/ 0 w 1890473"/>
                <a:gd name="connsiteY0" fmla="*/ 0 h 1495544"/>
                <a:gd name="connsiteX1" fmla="*/ 1890473 w 1890473"/>
                <a:gd name="connsiteY1" fmla="*/ 0 h 1495544"/>
                <a:gd name="connsiteX2" fmla="*/ 1890473 w 1890473"/>
                <a:gd name="connsiteY2" fmla="*/ 1495544 h 1495544"/>
                <a:gd name="connsiteX3" fmla="*/ 0 w 1890473"/>
                <a:gd name="connsiteY3" fmla="*/ 1495544 h 1495544"/>
                <a:gd name="connsiteX4" fmla="*/ 0 w 1890473"/>
                <a:gd name="connsiteY4" fmla="*/ 0 h 1495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473" h="1495544">
                  <a:moveTo>
                    <a:pt x="0" y="0"/>
                  </a:moveTo>
                  <a:lnTo>
                    <a:pt x="1890473" y="0"/>
                  </a:lnTo>
                  <a:lnTo>
                    <a:pt x="1890473" y="1495544"/>
                  </a:lnTo>
                  <a:lnTo>
                    <a:pt x="0" y="1495544"/>
                  </a:lnTo>
                  <a:lnTo>
                    <a:pt x="0" y="0"/>
                  </a:lnTo>
                  <a:close/>
                </a:path>
              </a:pathLst>
            </a:custGeom>
            <a:noFill/>
            <a:ln>
              <a:noFill/>
            </a:ln>
            <a:sp3d/>
          </p:spPr>
          <p:style>
            <a:lnRef idx="2">
              <a:scrgbClr r="0" g="0" b="0"/>
            </a:lnRef>
            <a:fillRef idx="1">
              <a:scrgbClr r="0" g="0" b="0"/>
            </a:fillRef>
            <a:effectRef idx="0">
              <a:schemeClr val="accent2">
                <a:hueOff val="5617257"/>
                <a:satOff val="-17921"/>
                <a:lumOff val="-6961"/>
                <a:alphaOff val="0"/>
              </a:schemeClr>
            </a:effectRef>
            <a:fontRef idx="minor">
              <a:schemeClr val="lt1"/>
            </a:fontRef>
          </p:style>
          <p:txBody>
            <a:bodyPr spcFirstLastPara="0" vert="horz" wrap="square" lIns="0" tIns="68580" rIns="0" bIns="0" numCol="1" spcCol="1270" anchor="t" anchorCtr="0">
              <a:noAutofit/>
            </a:bodyPr>
            <a:lstStyle/>
            <a:p>
              <a:pPr marL="0" lvl="0" indent="0" algn="ctr" defTabSz="8890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Develop a hypothesis</a:t>
              </a:r>
            </a:p>
          </p:txBody>
        </p:sp>
      </p:grpSp>
      <p:grpSp>
        <p:nvGrpSpPr>
          <p:cNvPr id="22" name="Group 21">
            <a:extLst>
              <a:ext uri="{FF2B5EF4-FFF2-40B4-BE49-F238E27FC236}">
                <a16:creationId xmlns:a16="http://schemas.microsoft.com/office/drawing/2014/main" id="{98F9097C-46F8-617D-9B66-C0787254A7CB}"/>
              </a:ext>
            </a:extLst>
          </p:cNvPr>
          <p:cNvGrpSpPr/>
          <p:nvPr/>
        </p:nvGrpSpPr>
        <p:grpSpPr>
          <a:xfrm>
            <a:off x="8257033" y="2893483"/>
            <a:ext cx="2715766" cy="1495545"/>
            <a:chOff x="8257033" y="2893483"/>
            <a:chExt cx="2715766" cy="1495545"/>
          </a:xfrm>
        </p:grpSpPr>
        <p:sp>
          <p:nvSpPr>
            <p:cNvPr id="17" name="Freeform: Shape 16">
              <a:extLst>
                <a:ext uri="{FF2B5EF4-FFF2-40B4-BE49-F238E27FC236}">
                  <a16:creationId xmlns:a16="http://schemas.microsoft.com/office/drawing/2014/main" id="{603C0394-F33C-0FE8-9FD0-F320592919C0}"/>
                </a:ext>
              </a:extLst>
            </p:cNvPr>
            <p:cNvSpPr/>
            <p:nvPr/>
          </p:nvSpPr>
          <p:spPr>
            <a:xfrm rot="16200000">
              <a:off x="8956252" y="2372482"/>
              <a:ext cx="1495545" cy="2537548"/>
            </a:xfrm>
            <a:custGeom>
              <a:avLst/>
              <a:gdLst>
                <a:gd name="connsiteX0" fmla="*/ 0 w 2537547"/>
                <a:gd name="connsiteY0" fmla="*/ 74777 h 1495544"/>
                <a:gd name="connsiteX1" fmla="*/ 74777 w 2537547"/>
                <a:gd name="connsiteY1" fmla="*/ 0 h 1495544"/>
                <a:gd name="connsiteX2" fmla="*/ 2462770 w 2537547"/>
                <a:gd name="connsiteY2" fmla="*/ 0 h 1495544"/>
                <a:gd name="connsiteX3" fmla="*/ 2537547 w 2537547"/>
                <a:gd name="connsiteY3" fmla="*/ 74777 h 1495544"/>
                <a:gd name="connsiteX4" fmla="*/ 2537547 w 2537547"/>
                <a:gd name="connsiteY4" fmla="*/ 1420767 h 1495544"/>
                <a:gd name="connsiteX5" fmla="*/ 2462770 w 2537547"/>
                <a:gd name="connsiteY5" fmla="*/ 1495544 h 1495544"/>
                <a:gd name="connsiteX6" fmla="*/ 74777 w 2537547"/>
                <a:gd name="connsiteY6" fmla="*/ 1495544 h 1495544"/>
                <a:gd name="connsiteX7" fmla="*/ 0 w 2537547"/>
                <a:gd name="connsiteY7" fmla="*/ 1420767 h 1495544"/>
                <a:gd name="connsiteX8" fmla="*/ 0 w 2537547"/>
                <a:gd name="connsiteY8" fmla="*/ 74777 h 149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7547" h="1495544">
                  <a:moveTo>
                    <a:pt x="2410669" y="0"/>
                  </a:moveTo>
                  <a:cubicBezTo>
                    <a:pt x="2480741" y="0"/>
                    <a:pt x="2537546" y="19732"/>
                    <a:pt x="2537546" y="44071"/>
                  </a:cubicBezTo>
                  <a:lnTo>
                    <a:pt x="2537546" y="1451473"/>
                  </a:lnTo>
                  <a:cubicBezTo>
                    <a:pt x="2537546" y="1475812"/>
                    <a:pt x="2480741" y="1495544"/>
                    <a:pt x="2410669" y="1495544"/>
                  </a:cubicBezTo>
                  <a:lnTo>
                    <a:pt x="126878" y="1495544"/>
                  </a:lnTo>
                  <a:cubicBezTo>
                    <a:pt x="56806" y="1495544"/>
                    <a:pt x="1" y="1475812"/>
                    <a:pt x="1" y="1451473"/>
                  </a:cubicBezTo>
                  <a:lnTo>
                    <a:pt x="1" y="44071"/>
                  </a:lnTo>
                  <a:cubicBezTo>
                    <a:pt x="1" y="19732"/>
                    <a:pt x="56806" y="0"/>
                    <a:pt x="126878" y="0"/>
                  </a:cubicBezTo>
                  <a:lnTo>
                    <a:pt x="2410669"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269198" tIns="99441" rIns="128905" bIns="2030038" numCol="1" spcCol="1270" anchor="t" anchorCtr="0">
              <a:noAutofit/>
            </a:bodyPr>
            <a:lstStyle/>
            <a:p>
              <a:pPr marL="0" lvl="0" indent="0" algn="r" defTabSz="1289050">
                <a:lnSpc>
                  <a:spcPct val="90000"/>
                </a:lnSpc>
                <a:spcBef>
                  <a:spcPct val="0"/>
                </a:spcBef>
                <a:spcAft>
                  <a:spcPct val="35000"/>
                </a:spcAft>
                <a:buNone/>
              </a:pPr>
              <a:r>
                <a:rPr lang="en-GB" sz="2900" kern="1200" dirty="0">
                  <a:solidFill>
                    <a:schemeClr val="accent3"/>
                  </a:solidFill>
                </a:rPr>
                <a:t>.</a:t>
              </a:r>
            </a:p>
          </p:txBody>
        </p:sp>
        <p:sp>
          <p:nvSpPr>
            <p:cNvPr id="18" name="Flowchart: Extract 17">
              <a:extLst>
                <a:ext uri="{FF2B5EF4-FFF2-40B4-BE49-F238E27FC236}">
                  <a16:creationId xmlns:a16="http://schemas.microsoft.com/office/drawing/2014/main" id="{5AFFAA40-01EB-2452-37FE-B44EC53BBC0C}"/>
                </a:ext>
              </a:extLst>
            </p:cNvPr>
            <p:cNvSpPr/>
            <p:nvPr/>
          </p:nvSpPr>
          <p:spPr>
            <a:xfrm rot="5400000">
              <a:off x="8337496" y="3984781"/>
              <a:ext cx="219705" cy="380632"/>
            </a:xfrm>
            <a:prstGeom prst="flowChartExtract">
              <a:avLst/>
            </a:prstGeom>
          </p:spPr>
          <p:style>
            <a:lnRef idx="2">
              <a:schemeClr val="accent2">
                <a:hueOff val="11234514"/>
                <a:satOff val="-35841"/>
                <a:lumOff val="-1392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9" name="Freeform: Shape 18">
              <a:extLst>
                <a:ext uri="{FF2B5EF4-FFF2-40B4-BE49-F238E27FC236}">
                  <a16:creationId xmlns:a16="http://schemas.microsoft.com/office/drawing/2014/main" id="{1C53DCB2-0013-13AA-CC7F-7BB152D20E85}"/>
                </a:ext>
              </a:extLst>
            </p:cNvPr>
            <p:cNvSpPr/>
            <p:nvPr/>
          </p:nvSpPr>
          <p:spPr>
            <a:xfrm>
              <a:off x="8458990" y="3143250"/>
              <a:ext cx="2513809" cy="1245778"/>
            </a:xfrm>
            <a:custGeom>
              <a:avLst/>
              <a:gdLst>
                <a:gd name="connsiteX0" fmla="*/ 0 w 1890473"/>
                <a:gd name="connsiteY0" fmla="*/ 0 h 1495544"/>
                <a:gd name="connsiteX1" fmla="*/ 1890473 w 1890473"/>
                <a:gd name="connsiteY1" fmla="*/ 0 h 1495544"/>
                <a:gd name="connsiteX2" fmla="*/ 1890473 w 1890473"/>
                <a:gd name="connsiteY2" fmla="*/ 1495544 h 1495544"/>
                <a:gd name="connsiteX3" fmla="*/ 0 w 1890473"/>
                <a:gd name="connsiteY3" fmla="*/ 1495544 h 1495544"/>
                <a:gd name="connsiteX4" fmla="*/ 0 w 1890473"/>
                <a:gd name="connsiteY4" fmla="*/ 0 h 1495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473" h="1495544">
                  <a:moveTo>
                    <a:pt x="0" y="0"/>
                  </a:moveTo>
                  <a:lnTo>
                    <a:pt x="1890473" y="0"/>
                  </a:lnTo>
                  <a:lnTo>
                    <a:pt x="1890473" y="1495544"/>
                  </a:lnTo>
                  <a:lnTo>
                    <a:pt x="0" y="1495544"/>
                  </a:lnTo>
                  <a:lnTo>
                    <a:pt x="0" y="0"/>
                  </a:lnTo>
                  <a:close/>
                </a:path>
              </a:pathLst>
            </a:custGeom>
            <a:noFill/>
            <a:ln>
              <a:noFill/>
            </a:ln>
            <a:sp3d/>
          </p:spPr>
          <p:style>
            <a:lnRef idx="2">
              <a:scrgbClr r="0" g="0" b="0"/>
            </a:lnRef>
            <a:fillRef idx="1">
              <a:scrgbClr r="0" g="0" b="0"/>
            </a:fillRef>
            <a:effectRef idx="0">
              <a:schemeClr val="accent2">
                <a:hueOff val="11234514"/>
                <a:satOff val="-35841"/>
                <a:lumOff val="-13922"/>
                <a:alphaOff val="0"/>
              </a:schemeClr>
            </a:effectRef>
            <a:fontRef idx="minor">
              <a:schemeClr val="lt1"/>
            </a:fontRef>
          </p:style>
          <p:txBody>
            <a:bodyPr spcFirstLastPara="0" vert="horz" wrap="square" lIns="0" tIns="68580" rIns="0" bIns="0" numCol="1" spcCol="1270" anchor="t" anchorCtr="0">
              <a:noAutofit/>
            </a:bodyPr>
            <a:lstStyle/>
            <a:p>
              <a:pPr marL="0" lvl="0" indent="0" algn="ctr" defTabSz="8890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Generalise a supported conclusion</a:t>
              </a:r>
              <a:r>
                <a:rPr lang="en-GB" sz="2400" kern="1200" dirty="0"/>
                <a:t>. </a:t>
              </a:r>
            </a:p>
          </p:txBody>
        </p:sp>
      </p:grpSp>
      <p:sp>
        <p:nvSpPr>
          <p:cNvPr id="2" name="Rectangle 1">
            <a:extLst>
              <a:ext uri="{FF2B5EF4-FFF2-40B4-BE49-F238E27FC236}">
                <a16:creationId xmlns:a16="http://schemas.microsoft.com/office/drawing/2014/main" id="{22B2E309-75DB-7F66-366F-47BC895CC02A}"/>
              </a:ext>
            </a:extLst>
          </p:cNvPr>
          <p:cNvSpPr/>
          <p:nvPr/>
        </p:nvSpPr>
        <p:spPr>
          <a:xfrm>
            <a:off x="1066800" y="4793019"/>
            <a:ext cx="10058397" cy="76776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As a manager, inductive reasoning is vital to maintain founded opinions and actions. </a:t>
            </a:r>
          </a:p>
        </p:txBody>
      </p:sp>
      <p:sp>
        <p:nvSpPr>
          <p:cNvPr id="3" name="TextBox 2">
            <a:extLst>
              <a:ext uri="{FF2B5EF4-FFF2-40B4-BE49-F238E27FC236}">
                <a16:creationId xmlns:a16="http://schemas.microsoft.com/office/drawing/2014/main" id="{25E3DCD0-6A1F-F874-2C20-F86705AC35B7}"/>
              </a:ext>
            </a:extLst>
          </p:cNvPr>
          <p:cNvSpPr txBox="1"/>
          <p:nvPr/>
        </p:nvSpPr>
        <p:spPr>
          <a:xfrm>
            <a:off x="1569721" y="5744817"/>
            <a:ext cx="10058397" cy="369332"/>
          </a:xfrm>
          <a:prstGeom prst="rect">
            <a:avLst/>
          </a:prstGeom>
          <a:noFill/>
        </p:spPr>
        <p:txBody>
          <a:bodyPr wrap="square" rtlCol="0">
            <a:spAutoFit/>
          </a:bodyPr>
          <a:lstStyle/>
          <a:p>
            <a:r>
              <a:rPr lang="en-GB" dirty="0"/>
              <a:t>Limitations: time consuming and dependent on data or cases being available. </a:t>
            </a:r>
          </a:p>
        </p:txBody>
      </p:sp>
    </p:spTree>
    <p:extLst>
      <p:ext uri="{BB962C8B-B14F-4D97-AF65-F5344CB8AC3E}">
        <p14:creationId xmlns:p14="http://schemas.microsoft.com/office/powerpoint/2010/main" val="3153025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fade">
                                      <p:cBhvr>
                                        <p:cTn id="20" dur="500"/>
                                        <p:tgtEl>
                                          <p:spTgt spid="2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21"/>
                                        </p:tgtEl>
                                        <p:attrNameLst>
                                          <p:attrName>style.visibility</p:attrName>
                                        </p:attrNameLst>
                                      </p:cBhvr>
                                      <p:to>
                                        <p:strVal val="visible"/>
                                      </p:to>
                                    </p:set>
                                    <p:animEffect transition="in" filter="fade">
                                      <p:cBhvr>
                                        <p:cTn id="25" dur="500"/>
                                        <p:tgtEl>
                                          <p:spTgt spid="21"/>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22"/>
                                        </p:tgtEl>
                                        <p:attrNameLst>
                                          <p:attrName>style.visibility</p:attrName>
                                        </p:attrNameLst>
                                      </p:cBhvr>
                                      <p:to>
                                        <p:strVal val="visible"/>
                                      </p:to>
                                    </p:set>
                                    <p:animEffect transition="in" filter="fade">
                                      <p:cBhvr>
                                        <p:cTn id="30" dur="500"/>
                                        <p:tgtEl>
                                          <p:spTgt spid="22"/>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
                                        </p:tgtEl>
                                        <p:attrNameLst>
                                          <p:attrName>style.visibility</p:attrName>
                                        </p:attrNameLst>
                                      </p:cBhvr>
                                      <p:to>
                                        <p:strVal val="visible"/>
                                      </p:to>
                                    </p:set>
                                    <p:animEffect transition="in" filter="fade">
                                      <p:cBhvr>
                                        <p:cTn id="4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 grpId="0" animBg="1"/>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66ED7A8-168C-E908-9B6E-21034EAA2928}"/>
              </a:ext>
            </a:extLst>
          </p:cNvPr>
          <p:cNvGrpSpPr/>
          <p:nvPr/>
        </p:nvGrpSpPr>
        <p:grpSpPr>
          <a:xfrm>
            <a:off x="1066800" y="729014"/>
            <a:ext cx="10058399" cy="1158840"/>
            <a:chOff x="1066800" y="4764301"/>
            <a:chExt cx="10058399" cy="1158840"/>
          </a:xfrm>
        </p:grpSpPr>
        <p:sp>
          <p:nvSpPr>
            <p:cNvPr id="5" name="Rectangle 4">
              <a:extLst>
                <a:ext uri="{FF2B5EF4-FFF2-40B4-BE49-F238E27FC236}">
                  <a16:creationId xmlns:a16="http://schemas.microsoft.com/office/drawing/2014/main" id="{7F3402FD-8640-FD5B-3393-22AD3F0543B8}"/>
                </a:ext>
              </a:extLst>
            </p:cNvPr>
            <p:cNvSpPr/>
            <p:nvPr/>
          </p:nvSpPr>
          <p:spPr>
            <a:xfrm>
              <a:off x="1066800" y="5192341"/>
              <a:ext cx="10058399" cy="730800"/>
            </a:xfrm>
            <a:prstGeom prst="rect">
              <a:avLst/>
            </a:prstGeom>
          </p:spPr>
          <p:style>
            <a:lnRef idx="2">
              <a:schemeClr val="accent2">
                <a:hueOff val="11234514"/>
                <a:satOff val="-35841"/>
                <a:lumOff val="-13922"/>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6" name="Freeform: Shape 5">
              <a:extLst>
                <a:ext uri="{FF2B5EF4-FFF2-40B4-BE49-F238E27FC236}">
                  <a16:creationId xmlns:a16="http://schemas.microsoft.com/office/drawing/2014/main" id="{983430F4-F548-C0D0-6DD8-770B6EE0CE58}"/>
                </a:ext>
              </a:extLst>
            </p:cNvPr>
            <p:cNvSpPr/>
            <p:nvPr/>
          </p:nvSpPr>
          <p:spPr>
            <a:xfrm>
              <a:off x="1569720" y="4764301"/>
              <a:ext cx="7040880" cy="856080"/>
            </a:xfrm>
            <a:custGeom>
              <a:avLst/>
              <a:gdLst>
                <a:gd name="connsiteX0" fmla="*/ 0 w 7040880"/>
                <a:gd name="connsiteY0" fmla="*/ 142683 h 856080"/>
                <a:gd name="connsiteX1" fmla="*/ 142683 w 7040880"/>
                <a:gd name="connsiteY1" fmla="*/ 0 h 856080"/>
                <a:gd name="connsiteX2" fmla="*/ 6898197 w 7040880"/>
                <a:gd name="connsiteY2" fmla="*/ 0 h 856080"/>
                <a:gd name="connsiteX3" fmla="*/ 7040880 w 7040880"/>
                <a:gd name="connsiteY3" fmla="*/ 142683 h 856080"/>
                <a:gd name="connsiteX4" fmla="*/ 7040880 w 7040880"/>
                <a:gd name="connsiteY4" fmla="*/ 713397 h 856080"/>
                <a:gd name="connsiteX5" fmla="*/ 6898197 w 7040880"/>
                <a:gd name="connsiteY5" fmla="*/ 856080 h 856080"/>
                <a:gd name="connsiteX6" fmla="*/ 142683 w 7040880"/>
                <a:gd name="connsiteY6" fmla="*/ 856080 h 856080"/>
                <a:gd name="connsiteX7" fmla="*/ 0 w 7040880"/>
                <a:gd name="connsiteY7" fmla="*/ 713397 h 856080"/>
                <a:gd name="connsiteX8" fmla="*/ 0 w 7040880"/>
                <a:gd name="connsiteY8" fmla="*/ 142683 h 8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856080">
                  <a:moveTo>
                    <a:pt x="0" y="142683"/>
                  </a:moveTo>
                  <a:cubicBezTo>
                    <a:pt x="0" y="63881"/>
                    <a:pt x="63881" y="0"/>
                    <a:pt x="142683" y="0"/>
                  </a:cubicBezTo>
                  <a:lnTo>
                    <a:pt x="6898197" y="0"/>
                  </a:lnTo>
                  <a:cubicBezTo>
                    <a:pt x="6976999" y="0"/>
                    <a:pt x="7040880" y="63881"/>
                    <a:pt x="7040880" y="142683"/>
                  </a:cubicBezTo>
                  <a:lnTo>
                    <a:pt x="7040880" y="713397"/>
                  </a:lnTo>
                  <a:cubicBezTo>
                    <a:pt x="7040880" y="792199"/>
                    <a:pt x="6976999" y="856080"/>
                    <a:pt x="6898197" y="856080"/>
                  </a:cubicBezTo>
                  <a:lnTo>
                    <a:pt x="142683" y="856080"/>
                  </a:lnTo>
                  <a:cubicBezTo>
                    <a:pt x="63881" y="856080"/>
                    <a:pt x="0" y="792199"/>
                    <a:pt x="0" y="713397"/>
                  </a:cubicBezTo>
                  <a:lnTo>
                    <a:pt x="0" y="142683"/>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307919" tIns="41790" rIns="307919" bIns="41790" numCol="1" spcCol="1270" anchor="ctr" anchorCtr="0">
              <a:noAutofit/>
            </a:bodyPr>
            <a:lstStyle/>
            <a:p>
              <a:pPr marL="0" lvl="0" indent="0" algn="l" defTabSz="1289050">
                <a:lnSpc>
                  <a:spcPct val="90000"/>
                </a:lnSpc>
                <a:spcBef>
                  <a:spcPct val="0"/>
                </a:spcBef>
                <a:spcAft>
                  <a:spcPct val="35000"/>
                </a:spcAft>
                <a:buNone/>
              </a:pPr>
              <a:r>
                <a:rPr lang="en-GB" sz="2900" kern="1200"/>
                <a:t>Combined Inductive-deductive </a:t>
              </a:r>
            </a:p>
          </p:txBody>
        </p:sp>
      </p:grpSp>
      <p:pic>
        <p:nvPicPr>
          <p:cNvPr id="2" name="Content Placeholder 7">
            <a:extLst>
              <a:ext uri="{FF2B5EF4-FFF2-40B4-BE49-F238E27FC236}">
                <a16:creationId xmlns:a16="http://schemas.microsoft.com/office/drawing/2014/main" id="{4BE5B492-1C79-D7EA-A5F5-212FEB9ECA4A}"/>
              </a:ext>
            </a:extLst>
          </p:cNvPr>
          <p:cNvPicPr>
            <a:picLocks noChangeAspect="1"/>
          </p:cNvPicPr>
          <p:nvPr/>
        </p:nvPicPr>
        <p:blipFill>
          <a:blip r:embed="rId3"/>
          <a:stretch>
            <a:fillRect/>
          </a:stretch>
        </p:blipFill>
        <p:spPr>
          <a:xfrm>
            <a:off x="603058" y="4538940"/>
            <a:ext cx="1649812" cy="1374843"/>
          </a:xfrm>
          <a:prstGeom prst="rect">
            <a:avLst/>
          </a:prstGeom>
        </p:spPr>
      </p:pic>
      <p:pic>
        <p:nvPicPr>
          <p:cNvPr id="7" name="Content Placeholder 7" descr="A picture containing text&#10;&#10;Description automatically generated">
            <a:extLst>
              <a:ext uri="{FF2B5EF4-FFF2-40B4-BE49-F238E27FC236}">
                <a16:creationId xmlns:a16="http://schemas.microsoft.com/office/drawing/2014/main" id="{E1C0AF2C-988C-6274-E398-18F29F567C25}"/>
              </a:ext>
            </a:extLst>
          </p:cNvPr>
          <p:cNvPicPr>
            <a:picLocks noChangeAspect="1"/>
          </p:cNvPicPr>
          <p:nvPr/>
        </p:nvPicPr>
        <p:blipFill>
          <a:blip r:embed="rId4"/>
          <a:stretch>
            <a:fillRect/>
          </a:stretch>
        </p:blipFill>
        <p:spPr>
          <a:xfrm>
            <a:off x="727490" y="2123000"/>
            <a:ext cx="1210832" cy="1485207"/>
          </a:xfrm>
          <a:prstGeom prst="rect">
            <a:avLst/>
          </a:prstGeom>
        </p:spPr>
      </p:pic>
      <p:sp>
        <p:nvSpPr>
          <p:cNvPr id="10" name="Freeform: Shape 9">
            <a:extLst>
              <a:ext uri="{FF2B5EF4-FFF2-40B4-BE49-F238E27FC236}">
                <a16:creationId xmlns:a16="http://schemas.microsoft.com/office/drawing/2014/main" id="{BCE03E06-373C-4A94-7992-6FD101AA2FB5}"/>
              </a:ext>
            </a:extLst>
          </p:cNvPr>
          <p:cNvSpPr/>
          <p:nvPr/>
        </p:nvSpPr>
        <p:spPr>
          <a:xfrm>
            <a:off x="3987463" y="1960516"/>
            <a:ext cx="1829769" cy="1696887"/>
          </a:xfrm>
          <a:custGeom>
            <a:avLst/>
            <a:gdLst>
              <a:gd name="connsiteX0" fmla="*/ 0 w 1393025"/>
              <a:gd name="connsiteY0" fmla="*/ 696513 h 1393025"/>
              <a:gd name="connsiteX1" fmla="*/ 696513 w 1393025"/>
              <a:gd name="connsiteY1" fmla="*/ 0 h 1393025"/>
              <a:gd name="connsiteX2" fmla="*/ 1393026 w 1393025"/>
              <a:gd name="connsiteY2" fmla="*/ 696513 h 1393025"/>
              <a:gd name="connsiteX3" fmla="*/ 696513 w 1393025"/>
              <a:gd name="connsiteY3" fmla="*/ 1393026 h 1393025"/>
              <a:gd name="connsiteX4" fmla="*/ 0 w 1393025"/>
              <a:gd name="connsiteY4" fmla="*/ 696513 h 13930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3025" h="1393025">
                <a:moveTo>
                  <a:pt x="0" y="696513"/>
                </a:moveTo>
                <a:cubicBezTo>
                  <a:pt x="0" y="311839"/>
                  <a:pt x="311839" y="0"/>
                  <a:pt x="696513" y="0"/>
                </a:cubicBezTo>
                <a:cubicBezTo>
                  <a:pt x="1081187" y="0"/>
                  <a:pt x="1393026" y="311839"/>
                  <a:pt x="1393026" y="696513"/>
                </a:cubicBezTo>
                <a:cubicBezTo>
                  <a:pt x="1393026" y="1081187"/>
                  <a:pt x="1081187" y="1393026"/>
                  <a:pt x="696513" y="1393026"/>
                </a:cubicBezTo>
                <a:cubicBezTo>
                  <a:pt x="311839" y="1393026"/>
                  <a:pt x="0" y="1081187"/>
                  <a:pt x="0" y="696513"/>
                </a:cubicBez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21784" tIns="221784" rIns="221784" bIns="221784" numCol="1" spcCol="1270" anchor="ctr" anchorCtr="0">
            <a:noAutofit/>
          </a:bodyPr>
          <a:lstStyle/>
          <a:p>
            <a:pPr marL="0" lvl="0" indent="0" algn="ctr" defTabSz="6223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Inductive</a:t>
            </a:r>
            <a:endParaRPr lang="en-GB" sz="1400" kern="1200" dirty="0">
              <a:latin typeface="Arial" panose="020B0604020202020204" pitchFamily="34" charset="0"/>
              <a:cs typeface="Arial" panose="020B0604020202020204" pitchFamily="34" charset="0"/>
            </a:endParaRPr>
          </a:p>
        </p:txBody>
      </p:sp>
      <p:sp>
        <p:nvSpPr>
          <p:cNvPr id="11" name="Freeform: Shape 10">
            <a:extLst>
              <a:ext uri="{FF2B5EF4-FFF2-40B4-BE49-F238E27FC236}">
                <a16:creationId xmlns:a16="http://schemas.microsoft.com/office/drawing/2014/main" id="{CAFBD6A1-10FC-A94C-F941-30CC24E48B62}"/>
              </a:ext>
            </a:extLst>
          </p:cNvPr>
          <p:cNvSpPr/>
          <p:nvPr/>
        </p:nvSpPr>
        <p:spPr>
          <a:xfrm>
            <a:off x="4371714" y="3693153"/>
            <a:ext cx="1061265" cy="984194"/>
          </a:xfrm>
          <a:custGeom>
            <a:avLst/>
            <a:gdLst>
              <a:gd name="connsiteX0" fmla="*/ 107094 w 807954"/>
              <a:gd name="connsiteY0" fmla="*/ 308962 h 807954"/>
              <a:gd name="connsiteX1" fmla="*/ 308962 w 807954"/>
              <a:gd name="connsiteY1" fmla="*/ 308962 h 807954"/>
              <a:gd name="connsiteX2" fmla="*/ 308962 w 807954"/>
              <a:gd name="connsiteY2" fmla="*/ 107094 h 807954"/>
              <a:gd name="connsiteX3" fmla="*/ 498992 w 807954"/>
              <a:gd name="connsiteY3" fmla="*/ 107094 h 807954"/>
              <a:gd name="connsiteX4" fmla="*/ 498992 w 807954"/>
              <a:gd name="connsiteY4" fmla="*/ 308962 h 807954"/>
              <a:gd name="connsiteX5" fmla="*/ 700860 w 807954"/>
              <a:gd name="connsiteY5" fmla="*/ 308962 h 807954"/>
              <a:gd name="connsiteX6" fmla="*/ 700860 w 807954"/>
              <a:gd name="connsiteY6" fmla="*/ 498992 h 807954"/>
              <a:gd name="connsiteX7" fmla="*/ 498992 w 807954"/>
              <a:gd name="connsiteY7" fmla="*/ 498992 h 807954"/>
              <a:gd name="connsiteX8" fmla="*/ 498992 w 807954"/>
              <a:gd name="connsiteY8" fmla="*/ 700860 h 807954"/>
              <a:gd name="connsiteX9" fmla="*/ 308962 w 807954"/>
              <a:gd name="connsiteY9" fmla="*/ 700860 h 807954"/>
              <a:gd name="connsiteX10" fmla="*/ 308962 w 807954"/>
              <a:gd name="connsiteY10" fmla="*/ 498992 h 807954"/>
              <a:gd name="connsiteX11" fmla="*/ 107094 w 807954"/>
              <a:gd name="connsiteY11" fmla="*/ 498992 h 807954"/>
              <a:gd name="connsiteX12" fmla="*/ 107094 w 807954"/>
              <a:gd name="connsiteY12" fmla="*/ 308962 h 807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7954" h="807954">
                <a:moveTo>
                  <a:pt x="107094" y="308962"/>
                </a:moveTo>
                <a:lnTo>
                  <a:pt x="308962" y="308962"/>
                </a:lnTo>
                <a:lnTo>
                  <a:pt x="308962" y="107094"/>
                </a:lnTo>
                <a:lnTo>
                  <a:pt x="498992" y="107094"/>
                </a:lnTo>
                <a:lnTo>
                  <a:pt x="498992" y="308962"/>
                </a:lnTo>
                <a:lnTo>
                  <a:pt x="700860" y="308962"/>
                </a:lnTo>
                <a:lnTo>
                  <a:pt x="700860" y="498992"/>
                </a:lnTo>
                <a:lnTo>
                  <a:pt x="498992" y="498992"/>
                </a:lnTo>
                <a:lnTo>
                  <a:pt x="498992" y="700860"/>
                </a:lnTo>
                <a:lnTo>
                  <a:pt x="308962" y="700860"/>
                </a:lnTo>
                <a:lnTo>
                  <a:pt x="308962" y="498992"/>
                </a:lnTo>
                <a:lnTo>
                  <a:pt x="107094" y="498992"/>
                </a:lnTo>
                <a:lnTo>
                  <a:pt x="107094" y="308962"/>
                </a:lnTo>
                <a:close/>
              </a:path>
            </a:pathLst>
          </a:custGeom>
        </p:spPr>
        <p:style>
          <a:lnRef idx="0">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07094" tIns="308962" rIns="107094" bIns="308962" numCol="1" spcCol="1270" anchor="ctr" anchorCtr="0">
            <a:noAutofit/>
          </a:bodyPr>
          <a:lstStyle/>
          <a:p>
            <a:pPr marL="0" lvl="0" indent="0" algn="ctr" defTabSz="488950">
              <a:lnSpc>
                <a:spcPct val="90000"/>
              </a:lnSpc>
              <a:spcBef>
                <a:spcPct val="0"/>
              </a:spcBef>
              <a:spcAft>
                <a:spcPct val="35000"/>
              </a:spcAft>
              <a:buNone/>
            </a:pPr>
            <a:endParaRPr lang="en-GB" sz="1100" kern="1200"/>
          </a:p>
        </p:txBody>
      </p:sp>
      <p:sp>
        <p:nvSpPr>
          <p:cNvPr id="12" name="Freeform: Shape 11">
            <a:extLst>
              <a:ext uri="{FF2B5EF4-FFF2-40B4-BE49-F238E27FC236}">
                <a16:creationId xmlns:a16="http://schemas.microsoft.com/office/drawing/2014/main" id="{C2720DE7-BE19-492C-41CA-85003E399EFE}"/>
              </a:ext>
            </a:extLst>
          </p:cNvPr>
          <p:cNvSpPr/>
          <p:nvPr/>
        </p:nvSpPr>
        <p:spPr>
          <a:xfrm>
            <a:off x="3987464" y="4677347"/>
            <a:ext cx="1829769" cy="1696887"/>
          </a:xfrm>
          <a:custGeom>
            <a:avLst/>
            <a:gdLst>
              <a:gd name="connsiteX0" fmla="*/ 0 w 1393025"/>
              <a:gd name="connsiteY0" fmla="*/ 696513 h 1393025"/>
              <a:gd name="connsiteX1" fmla="*/ 696513 w 1393025"/>
              <a:gd name="connsiteY1" fmla="*/ 0 h 1393025"/>
              <a:gd name="connsiteX2" fmla="*/ 1393026 w 1393025"/>
              <a:gd name="connsiteY2" fmla="*/ 696513 h 1393025"/>
              <a:gd name="connsiteX3" fmla="*/ 696513 w 1393025"/>
              <a:gd name="connsiteY3" fmla="*/ 1393026 h 1393025"/>
              <a:gd name="connsiteX4" fmla="*/ 0 w 1393025"/>
              <a:gd name="connsiteY4" fmla="*/ 696513 h 13930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3025" h="1393025">
                <a:moveTo>
                  <a:pt x="0" y="696513"/>
                </a:moveTo>
                <a:cubicBezTo>
                  <a:pt x="0" y="311839"/>
                  <a:pt x="311839" y="0"/>
                  <a:pt x="696513" y="0"/>
                </a:cubicBezTo>
                <a:cubicBezTo>
                  <a:pt x="1081187" y="0"/>
                  <a:pt x="1393026" y="311839"/>
                  <a:pt x="1393026" y="696513"/>
                </a:cubicBezTo>
                <a:cubicBezTo>
                  <a:pt x="1393026" y="1081187"/>
                  <a:pt x="1081187" y="1393026"/>
                  <a:pt x="696513" y="1393026"/>
                </a:cubicBezTo>
                <a:cubicBezTo>
                  <a:pt x="311839" y="1393026"/>
                  <a:pt x="0" y="1081187"/>
                  <a:pt x="0" y="696513"/>
                </a:cubicBez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221784" tIns="221784" rIns="221784" bIns="221784" numCol="1" spcCol="1270" anchor="ctr" anchorCtr="0">
            <a:noAutofit/>
          </a:bodyPr>
          <a:lstStyle/>
          <a:p>
            <a:pPr marL="0" lvl="0" indent="0" algn="ctr" defTabSz="6223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Deductive</a:t>
            </a:r>
            <a:endParaRPr lang="en-GB" sz="1400" kern="1200" dirty="0">
              <a:latin typeface="Arial" panose="020B0604020202020204" pitchFamily="34" charset="0"/>
              <a:cs typeface="Arial" panose="020B0604020202020204" pitchFamily="34" charset="0"/>
            </a:endParaRPr>
          </a:p>
        </p:txBody>
      </p:sp>
      <p:sp>
        <p:nvSpPr>
          <p:cNvPr id="13" name="Freeform: Shape 12">
            <a:extLst>
              <a:ext uri="{FF2B5EF4-FFF2-40B4-BE49-F238E27FC236}">
                <a16:creationId xmlns:a16="http://schemas.microsoft.com/office/drawing/2014/main" id="{8A4899D5-FAFD-B943-1153-71E4388411BA}"/>
              </a:ext>
            </a:extLst>
          </p:cNvPr>
          <p:cNvSpPr/>
          <p:nvPr/>
        </p:nvSpPr>
        <p:spPr>
          <a:xfrm>
            <a:off x="6222573" y="3869629"/>
            <a:ext cx="581867" cy="631242"/>
          </a:xfrm>
          <a:custGeom>
            <a:avLst/>
            <a:gdLst>
              <a:gd name="connsiteX0" fmla="*/ 0 w 442982"/>
              <a:gd name="connsiteY0" fmla="*/ 103641 h 518205"/>
              <a:gd name="connsiteX1" fmla="*/ 221491 w 442982"/>
              <a:gd name="connsiteY1" fmla="*/ 103641 h 518205"/>
              <a:gd name="connsiteX2" fmla="*/ 221491 w 442982"/>
              <a:gd name="connsiteY2" fmla="*/ 0 h 518205"/>
              <a:gd name="connsiteX3" fmla="*/ 442982 w 442982"/>
              <a:gd name="connsiteY3" fmla="*/ 259103 h 518205"/>
              <a:gd name="connsiteX4" fmla="*/ 221491 w 442982"/>
              <a:gd name="connsiteY4" fmla="*/ 518205 h 518205"/>
              <a:gd name="connsiteX5" fmla="*/ 221491 w 442982"/>
              <a:gd name="connsiteY5" fmla="*/ 414564 h 518205"/>
              <a:gd name="connsiteX6" fmla="*/ 0 w 442982"/>
              <a:gd name="connsiteY6" fmla="*/ 414564 h 518205"/>
              <a:gd name="connsiteX7" fmla="*/ 0 w 442982"/>
              <a:gd name="connsiteY7" fmla="*/ 103641 h 518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2982" h="518205">
                <a:moveTo>
                  <a:pt x="0" y="103641"/>
                </a:moveTo>
                <a:lnTo>
                  <a:pt x="221491" y="103641"/>
                </a:lnTo>
                <a:lnTo>
                  <a:pt x="221491" y="0"/>
                </a:lnTo>
                <a:lnTo>
                  <a:pt x="442982" y="259103"/>
                </a:lnTo>
                <a:lnTo>
                  <a:pt x="221491" y="518205"/>
                </a:lnTo>
                <a:lnTo>
                  <a:pt x="221491" y="414564"/>
                </a:lnTo>
                <a:lnTo>
                  <a:pt x="0" y="414564"/>
                </a:lnTo>
                <a:lnTo>
                  <a:pt x="0" y="103641"/>
                </a:lnTo>
                <a:close/>
              </a:path>
            </a:pathLst>
          </a:custGeom>
        </p:spPr>
        <p:style>
          <a:lnRef idx="0">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0" tIns="103641" rIns="132895" bIns="103641" numCol="1" spcCol="1270" anchor="ctr" anchorCtr="0">
            <a:noAutofit/>
          </a:bodyPr>
          <a:lstStyle/>
          <a:p>
            <a:pPr marL="0" lvl="0" indent="0" algn="ctr" defTabSz="488950">
              <a:lnSpc>
                <a:spcPct val="90000"/>
              </a:lnSpc>
              <a:spcBef>
                <a:spcPct val="0"/>
              </a:spcBef>
              <a:spcAft>
                <a:spcPct val="35000"/>
              </a:spcAft>
              <a:buNone/>
            </a:pPr>
            <a:endParaRPr lang="en-GB" sz="1100" kern="1200"/>
          </a:p>
        </p:txBody>
      </p:sp>
      <p:sp>
        <p:nvSpPr>
          <p:cNvPr id="14" name="Freeform: Shape 13">
            <a:extLst>
              <a:ext uri="{FF2B5EF4-FFF2-40B4-BE49-F238E27FC236}">
                <a16:creationId xmlns:a16="http://schemas.microsoft.com/office/drawing/2014/main" id="{066534A2-A061-9F22-61C4-57423EA6C78B}"/>
              </a:ext>
            </a:extLst>
          </p:cNvPr>
          <p:cNvSpPr/>
          <p:nvPr/>
        </p:nvSpPr>
        <p:spPr>
          <a:xfrm>
            <a:off x="7181820" y="2272620"/>
            <a:ext cx="3659539" cy="3393775"/>
          </a:xfrm>
          <a:custGeom>
            <a:avLst/>
            <a:gdLst>
              <a:gd name="connsiteX0" fmla="*/ 0 w 2786051"/>
              <a:gd name="connsiteY0" fmla="*/ 1393026 h 2786051"/>
              <a:gd name="connsiteX1" fmla="*/ 1393026 w 2786051"/>
              <a:gd name="connsiteY1" fmla="*/ 0 h 2786051"/>
              <a:gd name="connsiteX2" fmla="*/ 2786052 w 2786051"/>
              <a:gd name="connsiteY2" fmla="*/ 1393026 h 2786051"/>
              <a:gd name="connsiteX3" fmla="*/ 1393026 w 2786051"/>
              <a:gd name="connsiteY3" fmla="*/ 2786052 h 2786051"/>
              <a:gd name="connsiteX4" fmla="*/ 0 w 2786051"/>
              <a:gd name="connsiteY4" fmla="*/ 1393026 h 27860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6051" h="2786051">
                <a:moveTo>
                  <a:pt x="0" y="1393026"/>
                </a:moveTo>
                <a:cubicBezTo>
                  <a:pt x="0" y="623679"/>
                  <a:pt x="623679" y="0"/>
                  <a:pt x="1393026" y="0"/>
                </a:cubicBezTo>
                <a:cubicBezTo>
                  <a:pt x="2162373" y="0"/>
                  <a:pt x="2786052" y="623679"/>
                  <a:pt x="2786052" y="1393026"/>
                </a:cubicBezTo>
                <a:cubicBezTo>
                  <a:pt x="2786052" y="2162373"/>
                  <a:pt x="2162373" y="2786052"/>
                  <a:pt x="1393026" y="2786052"/>
                </a:cubicBezTo>
                <a:cubicBezTo>
                  <a:pt x="623679" y="2786052"/>
                  <a:pt x="0" y="2162373"/>
                  <a:pt x="0" y="1393026"/>
                </a:cubicBez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443568" tIns="443568" rIns="443568" bIns="443568" numCol="1" spcCol="1270" anchor="ctr" anchorCtr="0">
            <a:noAutofit/>
          </a:bodyPr>
          <a:lstStyle/>
          <a:p>
            <a:pPr marL="0" lvl="0" indent="0" algn="ctr" defTabSz="1244600">
              <a:lnSpc>
                <a:spcPct val="90000"/>
              </a:lnSpc>
              <a:spcBef>
                <a:spcPct val="0"/>
              </a:spcBef>
              <a:spcAft>
                <a:spcPct val="35000"/>
              </a:spcAft>
              <a:buNone/>
            </a:pPr>
            <a:r>
              <a:rPr lang="en-GB" sz="2800" kern="1200" dirty="0"/>
              <a:t>Combined Inductive-deductive</a:t>
            </a:r>
          </a:p>
        </p:txBody>
      </p:sp>
    </p:spTree>
    <p:extLst>
      <p:ext uri="{BB962C8B-B14F-4D97-AF65-F5344CB8AC3E}">
        <p14:creationId xmlns:p14="http://schemas.microsoft.com/office/powerpoint/2010/main" val="1493610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fade">
                                      <p:cBhvr>
                                        <p:cTn id="20" dur="500"/>
                                        <p:tgtEl>
                                          <p:spTgt spid="2"/>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John Lewis logo">
            <a:hlinkClick r:id="rId3"/>
            <a:extLst>
              <a:ext uri="{FF2B5EF4-FFF2-40B4-BE49-F238E27FC236}">
                <a16:creationId xmlns:a16="http://schemas.microsoft.com/office/drawing/2014/main" id="{AA180676-BC0D-B462-B8D1-8782664D340E}"/>
              </a:ext>
            </a:extLst>
          </p:cNvPr>
          <p:cNvPicPr>
            <a:picLocks noChangeAspect="1"/>
          </p:cNvPicPr>
          <p:nvPr/>
        </p:nvPicPr>
        <p:blipFill>
          <a:blip r:embed="rId4"/>
          <a:stretch>
            <a:fillRect/>
          </a:stretch>
        </p:blipFill>
        <p:spPr>
          <a:xfrm>
            <a:off x="228599" y="863600"/>
            <a:ext cx="7696201" cy="5130800"/>
          </a:xfrm>
          <a:prstGeom prst="rect">
            <a:avLst/>
          </a:prstGeom>
          <a:noFill/>
          <a:ln>
            <a:noFill/>
          </a:ln>
        </p:spPr>
      </p:pic>
      <p:sp>
        <p:nvSpPr>
          <p:cNvPr id="2" name="Title 1">
            <a:extLst>
              <a:ext uri="{FF2B5EF4-FFF2-40B4-BE49-F238E27FC236}">
                <a16:creationId xmlns:a16="http://schemas.microsoft.com/office/drawing/2014/main" id="{AAEE236F-AF09-FF39-B7CC-FC172A3F08E2}"/>
              </a:ext>
            </a:extLst>
          </p:cNvPr>
          <p:cNvSpPr>
            <a:spLocks noGrp="1"/>
          </p:cNvSpPr>
          <p:nvPr>
            <p:ph type="title"/>
          </p:nvPr>
        </p:nvSpPr>
        <p:spPr>
          <a:xfrm>
            <a:off x="8477250" y="603504"/>
            <a:ext cx="3144774" cy="1645920"/>
          </a:xfrm>
        </p:spPr>
        <p:txBody>
          <a:bodyPr anchor="b">
            <a:normAutofit/>
          </a:bodyPr>
          <a:lstStyle/>
          <a:p>
            <a:pPr>
              <a:lnSpc>
                <a:spcPct val="90000"/>
              </a:lnSpc>
            </a:pPr>
            <a:r>
              <a:rPr lang="en-GB" sz="2700"/>
              <a:t>Applying inductive-deductive reasoning</a:t>
            </a:r>
          </a:p>
        </p:txBody>
      </p:sp>
      <p:sp>
        <p:nvSpPr>
          <p:cNvPr id="3" name="Content Placeholder 2">
            <a:extLst>
              <a:ext uri="{FF2B5EF4-FFF2-40B4-BE49-F238E27FC236}">
                <a16:creationId xmlns:a16="http://schemas.microsoft.com/office/drawing/2014/main" id="{54A6C3C4-C699-6801-57D9-20AD2F21554A}"/>
              </a:ext>
            </a:extLst>
          </p:cNvPr>
          <p:cNvSpPr>
            <a:spLocks noGrp="1"/>
          </p:cNvSpPr>
          <p:nvPr>
            <p:ph type="body" sz="half" idx="2"/>
          </p:nvPr>
        </p:nvSpPr>
        <p:spPr>
          <a:xfrm>
            <a:off x="8477250" y="2386584"/>
            <a:ext cx="3144774" cy="3867912"/>
          </a:xfrm>
        </p:spPr>
        <p:txBody>
          <a:bodyPr>
            <a:normAutofit fontScale="92500" lnSpcReduction="10000"/>
          </a:bodyPr>
          <a:lstStyle/>
          <a:p>
            <a:r>
              <a:rPr lang="en-GB" sz="2000" dirty="0">
                <a:latin typeface="Arial" panose="020B0604020202020204" pitchFamily="34" charset="0"/>
                <a:cs typeface="Arial" panose="020B0604020202020204" pitchFamily="34" charset="0"/>
              </a:rPr>
              <a:t>In Sept 2022, John Lewis released unaudited interim results of their first 6months of trading.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Examine the information.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As a retail manager within John Lewis what inductive-deductive conclusions might your draw? </a:t>
            </a:r>
          </a:p>
        </p:txBody>
      </p:sp>
    </p:spTree>
    <p:extLst>
      <p:ext uri="{BB962C8B-B14F-4D97-AF65-F5344CB8AC3E}">
        <p14:creationId xmlns:p14="http://schemas.microsoft.com/office/powerpoint/2010/main" val="2225907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John Lewis Logo">
            <a:extLst>
              <a:ext uri="{FF2B5EF4-FFF2-40B4-BE49-F238E27FC236}">
                <a16:creationId xmlns:a16="http://schemas.microsoft.com/office/drawing/2014/main" id="{44EA772A-EEA3-BCBC-07DE-C9D3A5DF5812}"/>
              </a:ext>
            </a:extLst>
          </p:cNvPr>
          <p:cNvPicPr>
            <a:picLocks noGrp="1" noChangeAspect="1"/>
          </p:cNvPicPr>
          <p:nvPr>
            <p:ph type="pic" idx="1"/>
          </p:nvPr>
        </p:nvPicPr>
        <p:blipFill>
          <a:blip r:embed="rId3"/>
          <a:srcRect l="9801" r="9801"/>
          <a:stretch>
            <a:fillRect/>
          </a:stretch>
        </p:blipFill>
        <p:spPr/>
      </p:pic>
      <p:sp>
        <p:nvSpPr>
          <p:cNvPr id="3" name="Title 2">
            <a:extLst>
              <a:ext uri="{FF2B5EF4-FFF2-40B4-BE49-F238E27FC236}">
                <a16:creationId xmlns:a16="http://schemas.microsoft.com/office/drawing/2014/main" id="{F3CBA92F-3AE2-E04C-DFCB-E991233B1D75}"/>
              </a:ext>
            </a:extLst>
          </p:cNvPr>
          <p:cNvSpPr>
            <a:spLocks noGrp="1"/>
          </p:cNvSpPr>
          <p:nvPr>
            <p:ph type="title"/>
          </p:nvPr>
        </p:nvSpPr>
        <p:spPr/>
        <p:txBody>
          <a:bodyPr/>
          <a:lstStyle/>
          <a:p>
            <a:r>
              <a:rPr lang="en-GB" dirty="0"/>
              <a:t>Share conclusion</a:t>
            </a:r>
          </a:p>
        </p:txBody>
      </p:sp>
      <p:sp>
        <p:nvSpPr>
          <p:cNvPr id="4" name="Text Placeholder 3">
            <a:extLst>
              <a:ext uri="{FF2B5EF4-FFF2-40B4-BE49-F238E27FC236}">
                <a16:creationId xmlns:a16="http://schemas.microsoft.com/office/drawing/2014/main" id="{1E76883E-E180-7A2B-4926-74DD9B4DADCE}"/>
              </a:ext>
            </a:extLst>
          </p:cNvPr>
          <p:cNvSpPr>
            <a:spLocks noGrp="1"/>
          </p:cNvSpPr>
          <p:nvPr>
            <p:ph type="body" sz="half" idx="2"/>
          </p:nvPr>
        </p:nvSpPr>
        <p:spPr/>
        <p:txBody>
          <a:bodyPr>
            <a:normAutofit/>
          </a:bodyPr>
          <a:lstStyle/>
          <a:p>
            <a:r>
              <a:rPr lang="en-GB" sz="2400" dirty="0">
                <a:latin typeface="Arial" panose="020B0604020202020204" pitchFamily="34" charset="0"/>
                <a:cs typeface="Arial" panose="020B0604020202020204" pitchFamily="34" charset="0"/>
              </a:rPr>
              <a:t>From examining the information – what deductive or inductive conclusions can be drawn?</a:t>
            </a:r>
          </a:p>
        </p:txBody>
      </p:sp>
    </p:spTree>
    <p:extLst>
      <p:ext uri="{BB962C8B-B14F-4D97-AF65-F5344CB8AC3E}">
        <p14:creationId xmlns:p14="http://schemas.microsoft.com/office/powerpoint/2010/main" val="256005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Businessman with clipboard">
            <a:extLst>
              <a:ext uri="{FF2B5EF4-FFF2-40B4-BE49-F238E27FC236}">
                <a16:creationId xmlns:a16="http://schemas.microsoft.com/office/drawing/2014/main" id="{900605FB-E673-2CCC-3900-3E7566E8FEB2}"/>
              </a:ext>
            </a:extLst>
          </p:cNvPr>
          <p:cNvPicPr>
            <a:picLocks noGrp="1" noChangeAspect="1"/>
          </p:cNvPicPr>
          <p:nvPr>
            <p:ph idx="1"/>
          </p:nvPr>
        </p:nvPicPr>
        <p:blipFill>
          <a:blip r:embed="rId3"/>
          <a:stretch>
            <a:fillRect/>
          </a:stretch>
        </p:blipFill>
        <p:spPr>
          <a:xfrm>
            <a:off x="7416182" y="559939"/>
            <a:ext cx="1398001" cy="3468342"/>
          </a:xfrm>
        </p:spPr>
      </p:pic>
      <p:grpSp>
        <p:nvGrpSpPr>
          <p:cNvPr id="4" name="Group 3">
            <a:extLst>
              <a:ext uri="{FF2B5EF4-FFF2-40B4-BE49-F238E27FC236}">
                <a16:creationId xmlns:a16="http://schemas.microsoft.com/office/drawing/2014/main" id="{86CC651D-998A-3FF9-2391-A9639CECC1DA}"/>
              </a:ext>
            </a:extLst>
          </p:cNvPr>
          <p:cNvGrpSpPr/>
          <p:nvPr/>
        </p:nvGrpSpPr>
        <p:grpSpPr>
          <a:xfrm>
            <a:off x="1066800" y="721822"/>
            <a:ext cx="5975957" cy="1224368"/>
            <a:chOff x="2477948" y="4776988"/>
            <a:chExt cx="5975957" cy="1224368"/>
          </a:xfrm>
        </p:grpSpPr>
        <p:sp>
          <p:nvSpPr>
            <p:cNvPr id="5" name="Freeform: Shape 4">
              <a:extLst>
                <a:ext uri="{FF2B5EF4-FFF2-40B4-BE49-F238E27FC236}">
                  <a16:creationId xmlns:a16="http://schemas.microsoft.com/office/drawing/2014/main" id="{81AEE662-EC7C-F1BE-E7C9-8F98D07FF2D6}"/>
                </a:ext>
              </a:extLst>
            </p:cNvPr>
            <p:cNvSpPr/>
            <p:nvPr/>
          </p:nvSpPr>
          <p:spPr>
            <a:xfrm>
              <a:off x="3090131" y="4776988"/>
              <a:ext cx="5363774" cy="1224368"/>
            </a:xfrm>
            <a:custGeom>
              <a:avLst/>
              <a:gdLst>
                <a:gd name="connsiteX0" fmla="*/ 0 w 5363774"/>
                <a:gd name="connsiteY0" fmla="*/ 0 h 1224367"/>
                <a:gd name="connsiteX1" fmla="*/ 4751591 w 5363774"/>
                <a:gd name="connsiteY1" fmla="*/ 0 h 1224367"/>
                <a:gd name="connsiteX2" fmla="*/ 5363774 w 5363774"/>
                <a:gd name="connsiteY2" fmla="*/ 612184 h 1224367"/>
                <a:gd name="connsiteX3" fmla="*/ 4751591 w 5363774"/>
                <a:gd name="connsiteY3" fmla="*/ 1224367 h 1224367"/>
                <a:gd name="connsiteX4" fmla="*/ 0 w 5363774"/>
                <a:gd name="connsiteY4" fmla="*/ 1224367 h 1224367"/>
                <a:gd name="connsiteX5" fmla="*/ 0 w 5363774"/>
                <a:gd name="connsiteY5" fmla="*/ 0 h 1224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3774" h="1224367">
                  <a:moveTo>
                    <a:pt x="5363774" y="1224366"/>
                  </a:moveTo>
                  <a:lnTo>
                    <a:pt x="612183" y="1224366"/>
                  </a:lnTo>
                  <a:lnTo>
                    <a:pt x="0" y="612183"/>
                  </a:lnTo>
                  <a:lnTo>
                    <a:pt x="612183" y="1"/>
                  </a:lnTo>
                  <a:lnTo>
                    <a:pt x="5363774" y="1"/>
                  </a:lnTo>
                  <a:lnTo>
                    <a:pt x="5363774" y="1224366"/>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846004" tIns="175261" rIns="327152" bIns="175260"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chemeClr val="tx1"/>
                  </a:solidFill>
                </a:rPr>
                <a:t>Research</a:t>
              </a:r>
            </a:p>
          </p:txBody>
        </p:sp>
        <p:sp>
          <p:nvSpPr>
            <p:cNvPr id="6" name="Oval 5" descr="Open book outline">
              <a:extLst>
                <a:ext uri="{FF2B5EF4-FFF2-40B4-BE49-F238E27FC236}">
                  <a16:creationId xmlns:a16="http://schemas.microsoft.com/office/drawing/2014/main" id="{96D67E65-0CE1-B4E7-58B2-4D280B245AF9}"/>
                </a:ext>
              </a:extLst>
            </p:cNvPr>
            <p:cNvSpPr/>
            <p:nvPr/>
          </p:nvSpPr>
          <p:spPr>
            <a:xfrm>
              <a:off x="2477948" y="4776989"/>
              <a:ext cx="1224367" cy="1224367"/>
            </a:xfrm>
            <a:prstGeom prst="ellipse">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9362474"/>
                <a:satOff val="66973"/>
                <a:lumOff val="7172"/>
                <a:alphaOff val="0"/>
              </a:schemeClr>
            </a:effectRef>
            <a:fontRef idx="minor">
              <a:schemeClr val="lt1">
                <a:hueOff val="0"/>
                <a:satOff val="0"/>
                <a:lumOff val="0"/>
                <a:alphaOff val="0"/>
              </a:schemeClr>
            </a:fontRef>
          </p:style>
        </p:sp>
      </p:grpSp>
      <p:pic>
        <p:nvPicPr>
          <p:cNvPr id="9" name="Picture 8" descr="Businesswoman writing notepad">
            <a:extLst>
              <a:ext uri="{FF2B5EF4-FFF2-40B4-BE49-F238E27FC236}">
                <a16:creationId xmlns:a16="http://schemas.microsoft.com/office/drawing/2014/main" id="{1C48DD50-A8FE-56DB-B2A6-78283283FE41}"/>
              </a:ext>
            </a:extLst>
          </p:cNvPr>
          <p:cNvPicPr>
            <a:picLocks noChangeAspect="1"/>
          </p:cNvPicPr>
          <p:nvPr/>
        </p:nvPicPr>
        <p:blipFill>
          <a:blip r:embed="rId6"/>
          <a:stretch>
            <a:fillRect/>
          </a:stretch>
        </p:blipFill>
        <p:spPr>
          <a:xfrm>
            <a:off x="10512375" y="737352"/>
            <a:ext cx="1225649" cy="3290929"/>
          </a:xfrm>
          <a:prstGeom prst="rect">
            <a:avLst/>
          </a:prstGeom>
        </p:spPr>
      </p:pic>
      <p:pic>
        <p:nvPicPr>
          <p:cNvPr id="11" name="Picture 10" descr="Businessman taking notes">
            <a:extLst>
              <a:ext uri="{FF2B5EF4-FFF2-40B4-BE49-F238E27FC236}">
                <a16:creationId xmlns:a16="http://schemas.microsoft.com/office/drawing/2014/main" id="{5B4089E9-8CDD-9C36-B4A0-DB51179745E7}"/>
              </a:ext>
            </a:extLst>
          </p:cNvPr>
          <p:cNvPicPr>
            <a:picLocks noChangeAspect="1"/>
          </p:cNvPicPr>
          <p:nvPr/>
        </p:nvPicPr>
        <p:blipFill>
          <a:blip r:embed="rId7"/>
          <a:stretch>
            <a:fillRect/>
          </a:stretch>
        </p:blipFill>
        <p:spPr>
          <a:xfrm>
            <a:off x="8740949" y="737352"/>
            <a:ext cx="1771426" cy="4852122"/>
          </a:xfrm>
          <a:prstGeom prst="rect">
            <a:avLst/>
          </a:prstGeom>
        </p:spPr>
      </p:pic>
      <p:grpSp>
        <p:nvGrpSpPr>
          <p:cNvPr id="23" name="Group 22" descr="Collection of bullet points. Systematic, controlled, empirical and critical investigation.">
            <a:extLst>
              <a:ext uri="{FF2B5EF4-FFF2-40B4-BE49-F238E27FC236}">
                <a16:creationId xmlns:a16="http://schemas.microsoft.com/office/drawing/2014/main" id="{42F80BD4-DB35-70C9-CDD4-63102405D109}"/>
              </a:ext>
            </a:extLst>
          </p:cNvPr>
          <p:cNvGrpSpPr/>
          <p:nvPr/>
        </p:nvGrpSpPr>
        <p:grpSpPr>
          <a:xfrm>
            <a:off x="-3828066" y="1502796"/>
            <a:ext cx="11437157" cy="5406597"/>
            <a:chOff x="-3842853" y="1425514"/>
            <a:chExt cx="11437157" cy="5406597"/>
          </a:xfrm>
        </p:grpSpPr>
        <p:sp>
          <p:nvSpPr>
            <p:cNvPr id="14" name="Block Arc 13">
              <a:extLst>
                <a:ext uri="{FF2B5EF4-FFF2-40B4-BE49-F238E27FC236}">
                  <a16:creationId xmlns:a16="http://schemas.microsoft.com/office/drawing/2014/main" id="{79FCA223-70B1-1123-7FFA-34315550F37E}"/>
                </a:ext>
              </a:extLst>
            </p:cNvPr>
            <p:cNvSpPr/>
            <p:nvPr/>
          </p:nvSpPr>
          <p:spPr>
            <a:xfrm>
              <a:off x="-3842853" y="1425514"/>
              <a:ext cx="5406597" cy="5406597"/>
            </a:xfrm>
            <a:prstGeom prst="blockArc">
              <a:avLst>
                <a:gd name="adj1" fmla="val 18900000"/>
                <a:gd name="adj2" fmla="val 2700000"/>
                <a:gd name="adj3" fmla="val 400"/>
              </a:avLst>
            </a:prstGeom>
          </p:spPr>
          <p:style>
            <a:lnRef idx="2">
              <a:schemeClr val="accent3">
                <a:hueOff val="0"/>
                <a:satOff val="0"/>
                <a:lumOff val="0"/>
                <a:alphaOff val="0"/>
              </a:schemeClr>
            </a:lnRef>
            <a:fillRef idx="0">
              <a:schemeClr val="accent2">
                <a:tint val="90000"/>
                <a:hueOff val="0"/>
                <a:satOff val="0"/>
                <a:lumOff val="0"/>
                <a:alphaOff val="0"/>
              </a:schemeClr>
            </a:fillRef>
            <a:effectRef idx="0">
              <a:schemeClr val="accent2">
                <a:tint val="90000"/>
                <a:hueOff val="0"/>
                <a:satOff val="0"/>
                <a:lumOff val="0"/>
                <a:alphaOff val="0"/>
              </a:schemeClr>
            </a:effectRef>
            <a:fontRef idx="minor">
              <a:schemeClr val="tx1">
                <a:hueOff val="0"/>
                <a:satOff val="0"/>
                <a:lumOff val="0"/>
                <a:alphaOff val="0"/>
              </a:schemeClr>
            </a:fontRef>
          </p:style>
        </p:sp>
        <p:sp>
          <p:nvSpPr>
            <p:cNvPr id="15" name="Freeform: Shape 14">
              <a:extLst>
                <a:ext uri="{FF2B5EF4-FFF2-40B4-BE49-F238E27FC236}">
                  <a16:creationId xmlns:a16="http://schemas.microsoft.com/office/drawing/2014/main" id="{D3BEA460-C7C8-3C84-0343-2AC4349D86BF}"/>
                </a:ext>
              </a:extLst>
            </p:cNvPr>
            <p:cNvSpPr/>
            <p:nvPr/>
          </p:nvSpPr>
          <p:spPr>
            <a:xfrm>
              <a:off x="1150398" y="2430099"/>
              <a:ext cx="6443906" cy="617626"/>
            </a:xfrm>
            <a:custGeom>
              <a:avLst/>
              <a:gdLst>
                <a:gd name="connsiteX0" fmla="*/ 0 w 6443906"/>
                <a:gd name="connsiteY0" fmla="*/ 0 h 617626"/>
                <a:gd name="connsiteX1" fmla="*/ 6443906 w 6443906"/>
                <a:gd name="connsiteY1" fmla="*/ 0 h 617626"/>
                <a:gd name="connsiteX2" fmla="*/ 6443906 w 6443906"/>
                <a:gd name="connsiteY2" fmla="*/ 617626 h 617626"/>
                <a:gd name="connsiteX3" fmla="*/ 0 w 6443906"/>
                <a:gd name="connsiteY3" fmla="*/ 617626 h 617626"/>
                <a:gd name="connsiteX4" fmla="*/ 0 w 6443906"/>
                <a:gd name="connsiteY4" fmla="*/ 0 h 617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43906" h="617626">
                  <a:moveTo>
                    <a:pt x="0" y="0"/>
                  </a:moveTo>
                  <a:lnTo>
                    <a:pt x="6443906" y="0"/>
                  </a:lnTo>
                  <a:lnTo>
                    <a:pt x="6443906" y="617626"/>
                  </a:lnTo>
                  <a:lnTo>
                    <a:pt x="0" y="617626"/>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490241"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t>Systematic</a:t>
              </a:r>
            </a:p>
          </p:txBody>
        </p:sp>
        <p:sp>
          <p:nvSpPr>
            <p:cNvPr id="16" name="Oval 15">
              <a:extLst>
                <a:ext uri="{FF2B5EF4-FFF2-40B4-BE49-F238E27FC236}">
                  <a16:creationId xmlns:a16="http://schemas.microsoft.com/office/drawing/2014/main" id="{148CFA63-1077-9BA4-5718-8E4A55D50877}"/>
                </a:ext>
              </a:extLst>
            </p:cNvPr>
            <p:cNvSpPr/>
            <p:nvPr/>
          </p:nvSpPr>
          <p:spPr>
            <a:xfrm>
              <a:off x="764382" y="2352896"/>
              <a:ext cx="772032" cy="772032"/>
            </a:xfrm>
            <a:prstGeom prst="ellipse">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4" name="Group 23">
            <a:extLst>
              <a:ext uri="{FF2B5EF4-FFF2-40B4-BE49-F238E27FC236}">
                <a16:creationId xmlns:a16="http://schemas.microsoft.com/office/drawing/2014/main" id="{3C2F4E07-DFE0-0742-24E8-386E8EC473BF}"/>
              </a:ext>
            </a:extLst>
          </p:cNvPr>
          <p:cNvGrpSpPr/>
          <p:nvPr/>
        </p:nvGrpSpPr>
        <p:grpSpPr>
          <a:xfrm>
            <a:off x="1118481" y="3279495"/>
            <a:ext cx="6475823" cy="772032"/>
            <a:chOff x="1118481" y="3279495"/>
            <a:chExt cx="6475823" cy="772032"/>
          </a:xfrm>
        </p:grpSpPr>
        <p:sp>
          <p:nvSpPr>
            <p:cNvPr id="17" name="Freeform: Shape 16">
              <a:extLst>
                <a:ext uri="{FF2B5EF4-FFF2-40B4-BE49-F238E27FC236}">
                  <a16:creationId xmlns:a16="http://schemas.microsoft.com/office/drawing/2014/main" id="{C9033767-7C5A-D8CF-D867-7C55DC7C1348}"/>
                </a:ext>
              </a:extLst>
            </p:cNvPr>
            <p:cNvSpPr/>
            <p:nvPr/>
          </p:nvSpPr>
          <p:spPr>
            <a:xfrm>
              <a:off x="1504497" y="3356699"/>
              <a:ext cx="6089807" cy="617626"/>
            </a:xfrm>
            <a:custGeom>
              <a:avLst/>
              <a:gdLst>
                <a:gd name="connsiteX0" fmla="*/ 0 w 6089807"/>
                <a:gd name="connsiteY0" fmla="*/ 0 h 617626"/>
                <a:gd name="connsiteX1" fmla="*/ 6089807 w 6089807"/>
                <a:gd name="connsiteY1" fmla="*/ 0 h 617626"/>
                <a:gd name="connsiteX2" fmla="*/ 6089807 w 6089807"/>
                <a:gd name="connsiteY2" fmla="*/ 617626 h 617626"/>
                <a:gd name="connsiteX3" fmla="*/ 0 w 6089807"/>
                <a:gd name="connsiteY3" fmla="*/ 617626 h 617626"/>
                <a:gd name="connsiteX4" fmla="*/ 0 w 6089807"/>
                <a:gd name="connsiteY4" fmla="*/ 0 h 617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89807" h="617626">
                  <a:moveTo>
                    <a:pt x="0" y="0"/>
                  </a:moveTo>
                  <a:lnTo>
                    <a:pt x="6089807" y="0"/>
                  </a:lnTo>
                  <a:lnTo>
                    <a:pt x="6089807" y="617626"/>
                  </a:lnTo>
                  <a:lnTo>
                    <a:pt x="0" y="617626"/>
                  </a:lnTo>
                  <a:lnTo>
                    <a:pt x="0" y="0"/>
                  </a:lnTo>
                  <a:close/>
                </a:path>
              </a:pathLst>
            </a:custGeom>
          </p:spPr>
          <p:style>
            <a:lnRef idx="2">
              <a:schemeClr val="lt1">
                <a:hueOff val="0"/>
                <a:satOff val="0"/>
                <a:lumOff val="0"/>
                <a:alphaOff val="0"/>
              </a:schemeClr>
            </a:lnRef>
            <a:fillRef idx="1">
              <a:schemeClr val="accent2">
                <a:hueOff val="3744838"/>
                <a:satOff val="-11947"/>
                <a:lumOff val="-4641"/>
                <a:alphaOff val="0"/>
              </a:schemeClr>
            </a:fillRef>
            <a:effectRef idx="0">
              <a:schemeClr val="accent2">
                <a:hueOff val="3744838"/>
                <a:satOff val="-11947"/>
                <a:lumOff val="-4641"/>
                <a:alphaOff val="0"/>
              </a:schemeClr>
            </a:effectRef>
            <a:fontRef idx="minor">
              <a:schemeClr val="lt1"/>
            </a:fontRef>
          </p:style>
          <p:txBody>
            <a:bodyPr spcFirstLastPara="0" vert="horz" wrap="square" lIns="490241"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t>Controlled</a:t>
              </a:r>
            </a:p>
          </p:txBody>
        </p:sp>
        <p:sp>
          <p:nvSpPr>
            <p:cNvPr id="18" name="Oval 17">
              <a:extLst>
                <a:ext uri="{FF2B5EF4-FFF2-40B4-BE49-F238E27FC236}">
                  <a16:creationId xmlns:a16="http://schemas.microsoft.com/office/drawing/2014/main" id="{B8FD1849-1D1A-3C88-8E9C-9E54AFC74BA5}"/>
                </a:ext>
              </a:extLst>
            </p:cNvPr>
            <p:cNvSpPr/>
            <p:nvPr/>
          </p:nvSpPr>
          <p:spPr>
            <a:xfrm>
              <a:off x="1118481" y="3279495"/>
              <a:ext cx="772032" cy="772032"/>
            </a:xfrm>
            <a:prstGeom prst="ellipse">
              <a:avLst/>
            </a:prstGeom>
          </p:spPr>
          <p:style>
            <a:lnRef idx="2">
              <a:schemeClr val="accent2">
                <a:hueOff val="3744838"/>
                <a:satOff val="-11947"/>
                <a:lumOff val="-4641"/>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5" name="Group 24">
            <a:extLst>
              <a:ext uri="{FF2B5EF4-FFF2-40B4-BE49-F238E27FC236}">
                <a16:creationId xmlns:a16="http://schemas.microsoft.com/office/drawing/2014/main" id="{AA256A8D-30E6-CA99-84F0-89C2FA99EDF6}"/>
              </a:ext>
            </a:extLst>
          </p:cNvPr>
          <p:cNvGrpSpPr/>
          <p:nvPr/>
        </p:nvGrpSpPr>
        <p:grpSpPr>
          <a:xfrm>
            <a:off x="1118481" y="4206095"/>
            <a:ext cx="6475823" cy="772032"/>
            <a:chOff x="1118481" y="4206095"/>
            <a:chExt cx="6475823" cy="772032"/>
          </a:xfrm>
        </p:grpSpPr>
        <p:sp>
          <p:nvSpPr>
            <p:cNvPr id="19" name="Freeform: Shape 18">
              <a:extLst>
                <a:ext uri="{FF2B5EF4-FFF2-40B4-BE49-F238E27FC236}">
                  <a16:creationId xmlns:a16="http://schemas.microsoft.com/office/drawing/2014/main" id="{3F4026F6-B006-03E9-60CB-829FDC0CFD91}"/>
                </a:ext>
              </a:extLst>
            </p:cNvPr>
            <p:cNvSpPr/>
            <p:nvPr/>
          </p:nvSpPr>
          <p:spPr>
            <a:xfrm>
              <a:off x="1504497" y="4283298"/>
              <a:ext cx="6089807" cy="617626"/>
            </a:xfrm>
            <a:custGeom>
              <a:avLst/>
              <a:gdLst>
                <a:gd name="connsiteX0" fmla="*/ 0 w 6089807"/>
                <a:gd name="connsiteY0" fmla="*/ 0 h 617626"/>
                <a:gd name="connsiteX1" fmla="*/ 6089807 w 6089807"/>
                <a:gd name="connsiteY1" fmla="*/ 0 h 617626"/>
                <a:gd name="connsiteX2" fmla="*/ 6089807 w 6089807"/>
                <a:gd name="connsiteY2" fmla="*/ 617626 h 617626"/>
                <a:gd name="connsiteX3" fmla="*/ 0 w 6089807"/>
                <a:gd name="connsiteY3" fmla="*/ 617626 h 617626"/>
                <a:gd name="connsiteX4" fmla="*/ 0 w 6089807"/>
                <a:gd name="connsiteY4" fmla="*/ 0 h 617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89807" h="617626">
                  <a:moveTo>
                    <a:pt x="0" y="0"/>
                  </a:moveTo>
                  <a:lnTo>
                    <a:pt x="6089807" y="0"/>
                  </a:lnTo>
                  <a:lnTo>
                    <a:pt x="6089807" y="617626"/>
                  </a:lnTo>
                  <a:lnTo>
                    <a:pt x="0" y="617626"/>
                  </a:lnTo>
                  <a:lnTo>
                    <a:pt x="0" y="0"/>
                  </a:lnTo>
                  <a:close/>
                </a:path>
              </a:pathLst>
            </a:custGeom>
          </p:spPr>
          <p:style>
            <a:lnRef idx="2">
              <a:schemeClr val="lt1">
                <a:hueOff val="0"/>
                <a:satOff val="0"/>
                <a:lumOff val="0"/>
                <a:alphaOff val="0"/>
              </a:schemeClr>
            </a:lnRef>
            <a:fillRef idx="1">
              <a:schemeClr val="accent2">
                <a:hueOff val="7489676"/>
                <a:satOff val="-23894"/>
                <a:lumOff val="-9281"/>
                <a:alphaOff val="0"/>
              </a:schemeClr>
            </a:fillRef>
            <a:effectRef idx="0">
              <a:schemeClr val="accent2">
                <a:hueOff val="7489676"/>
                <a:satOff val="-23894"/>
                <a:lumOff val="-9281"/>
                <a:alphaOff val="0"/>
              </a:schemeClr>
            </a:effectRef>
            <a:fontRef idx="minor">
              <a:schemeClr val="lt1"/>
            </a:fontRef>
          </p:style>
          <p:txBody>
            <a:bodyPr spcFirstLastPara="0" vert="horz" wrap="square" lIns="490241"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t>Empirical </a:t>
              </a:r>
            </a:p>
          </p:txBody>
        </p:sp>
        <p:sp>
          <p:nvSpPr>
            <p:cNvPr id="20" name="Oval 19">
              <a:extLst>
                <a:ext uri="{FF2B5EF4-FFF2-40B4-BE49-F238E27FC236}">
                  <a16:creationId xmlns:a16="http://schemas.microsoft.com/office/drawing/2014/main" id="{024ED73B-9FDE-287D-C2FE-977E2882256D}"/>
                </a:ext>
              </a:extLst>
            </p:cNvPr>
            <p:cNvSpPr/>
            <p:nvPr/>
          </p:nvSpPr>
          <p:spPr>
            <a:xfrm>
              <a:off x="1118481" y="4206095"/>
              <a:ext cx="772032" cy="772032"/>
            </a:xfrm>
            <a:prstGeom prst="ellipse">
              <a:avLst/>
            </a:prstGeom>
          </p:spPr>
          <p:style>
            <a:lnRef idx="2">
              <a:schemeClr val="accent2">
                <a:hueOff val="7489676"/>
                <a:satOff val="-23894"/>
                <a:lumOff val="-9281"/>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6" name="Group 25">
            <a:extLst>
              <a:ext uri="{FF2B5EF4-FFF2-40B4-BE49-F238E27FC236}">
                <a16:creationId xmlns:a16="http://schemas.microsoft.com/office/drawing/2014/main" id="{45A72F3B-E819-A152-3712-1DEAFAA01477}"/>
              </a:ext>
            </a:extLst>
          </p:cNvPr>
          <p:cNvGrpSpPr/>
          <p:nvPr/>
        </p:nvGrpSpPr>
        <p:grpSpPr>
          <a:xfrm>
            <a:off x="764382" y="5132695"/>
            <a:ext cx="6829922" cy="772032"/>
            <a:chOff x="764382" y="5132695"/>
            <a:chExt cx="6829922" cy="772032"/>
          </a:xfrm>
        </p:grpSpPr>
        <p:sp>
          <p:nvSpPr>
            <p:cNvPr id="21" name="Freeform: Shape 20">
              <a:extLst>
                <a:ext uri="{FF2B5EF4-FFF2-40B4-BE49-F238E27FC236}">
                  <a16:creationId xmlns:a16="http://schemas.microsoft.com/office/drawing/2014/main" id="{5FCA6DB3-C599-6BEC-6A18-C8EE6460ECC7}"/>
                </a:ext>
              </a:extLst>
            </p:cNvPr>
            <p:cNvSpPr/>
            <p:nvPr/>
          </p:nvSpPr>
          <p:spPr>
            <a:xfrm>
              <a:off x="1150398" y="5209898"/>
              <a:ext cx="6443906" cy="617626"/>
            </a:xfrm>
            <a:custGeom>
              <a:avLst/>
              <a:gdLst>
                <a:gd name="connsiteX0" fmla="*/ 0 w 6443906"/>
                <a:gd name="connsiteY0" fmla="*/ 0 h 617626"/>
                <a:gd name="connsiteX1" fmla="*/ 6443906 w 6443906"/>
                <a:gd name="connsiteY1" fmla="*/ 0 h 617626"/>
                <a:gd name="connsiteX2" fmla="*/ 6443906 w 6443906"/>
                <a:gd name="connsiteY2" fmla="*/ 617626 h 617626"/>
                <a:gd name="connsiteX3" fmla="*/ 0 w 6443906"/>
                <a:gd name="connsiteY3" fmla="*/ 617626 h 617626"/>
                <a:gd name="connsiteX4" fmla="*/ 0 w 6443906"/>
                <a:gd name="connsiteY4" fmla="*/ 0 h 617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43906" h="617626">
                  <a:moveTo>
                    <a:pt x="0" y="0"/>
                  </a:moveTo>
                  <a:lnTo>
                    <a:pt x="6443906" y="0"/>
                  </a:lnTo>
                  <a:lnTo>
                    <a:pt x="6443906" y="617626"/>
                  </a:lnTo>
                  <a:lnTo>
                    <a:pt x="0" y="617626"/>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490241"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t>Critical Investigation</a:t>
              </a:r>
            </a:p>
          </p:txBody>
        </p:sp>
        <p:sp>
          <p:nvSpPr>
            <p:cNvPr id="22" name="Oval 21">
              <a:extLst>
                <a:ext uri="{FF2B5EF4-FFF2-40B4-BE49-F238E27FC236}">
                  <a16:creationId xmlns:a16="http://schemas.microsoft.com/office/drawing/2014/main" id="{B7383FA5-3783-E476-8ECD-BBD19DFF06CB}"/>
                </a:ext>
              </a:extLst>
            </p:cNvPr>
            <p:cNvSpPr/>
            <p:nvPr/>
          </p:nvSpPr>
          <p:spPr>
            <a:xfrm>
              <a:off x="764382" y="5132695"/>
              <a:ext cx="772032" cy="772032"/>
            </a:xfrm>
            <a:prstGeom prst="ellipse">
              <a:avLst/>
            </a:prstGeom>
          </p:spPr>
          <p:style>
            <a:lnRef idx="2">
              <a:schemeClr val="accent2">
                <a:hueOff val="11234514"/>
                <a:satOff val="-35841"/>
                <a:lumOff val="-1392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spTree>
    <p:extLst>
      <p:ext uri="{BB962C8B-B14F-4D97-AF65-F5344CB8AC3E}">
        <p14:creationId xmlns:p14="http://schemas.microsoft.com/office/powerpoint/2010/main" val="2822740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fade">
                                      <p:cBhvr>
                                        <p:cTn id="12" dur="500"/>
                                        <p:tgtEl>
                                          <p:spTgt spid="23"/>
                                        </p:tgtEl>
                                      </p:cBhvr>
                                    </p:animEffect>
                                  </p:childTnLst>
                                </p:cTn>
                              </p:par>
                              <p:par>
                                <p:cTn id="13" presetID="10"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par>
                                <p:cTn id="16" presetID="10" presetClass="entr" presetSubtype="0" fill="hold"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par>
                                <p:cTn id="19" presetID="10"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24"/>
                                        </p:tgtEl>
                                        <p:attrNameLst>
                                          <p:attrName>style.visibility</p:attrName>
                                        </p:attrNameLst>
                                      </p:cBhvr>
                                      <p:to>
                                        <p:strVal val="visible"/>
                                      </p:to>
                                    </p:set>
                                    <p:animEffect transition="in" filter="fade">
                                      <p:cBhvr>
                                        <p:cTn id="26" dur="500"/>
                                        <p:tgtEl>
                                          <p:spTgt spid="2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fade">
                                      <p:cBhvr>
                                        <p:cTn id="31" dur="500"/>
                                        <p:tgtEl>
                                          <p:spTgt spid="2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26"/>
                                        </p:tgtEl>
                                        <p:attrNameLst>
                                          <p:attrName>style.visibility</p:attrName>
                                        </p:attrNameLst>
                                      </p:cBhvr>
                                      <p:to>
                                        <p:strVal val="visible"/>
                                      </p:to>
                                    </p:set>
                                    <p:animEffect transition="in" filter="fade">
                                      <p:cBhvr>
                                        <p:cTn id="36"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43A1F-4676-500E-AE99-E18D63D885EA}"/>
              </a:ext>
            </a:extLst>
          </p:cNvPr>
          <p:cNvSpPr>
            <a:spLocks noGrp="1"/>
          </p:cNvSpPr>
          <p:nvPr>
            <p:ph type="title"/>
          </p:nvPr>
        </p:nvSpPr>
        <p:spPr/>
        <p:txBody>
          <a:bodyPr/>
          <a:lstStyle/>
          <a:p>
            <a:r>
              <a:rPr lang="en-GB" dirty="0"/>
              <a:t>During this session we have: </a:t>
            </a:r>
          </a:p>
        </p:txBody>
      </p:sp>
      <p:grpSp>
        <p:nvGrpSpPr>
          <p:cNvPr id="12" name="Group 11">
            <a:extLst>
              <a:ext uri="{FF2B5EF4-FFF2-40B4-BE49-F238E27FC236}">
                <a16:creationId xmlns:a16="http://schemas.microsoft.com/office/drawing/2014/main" id="{79427BD6-4C9E-3DE7-1F4A-B0E1A63448B3}"/>
              </a:ext>
            </a:extLst>
          </p:cNvPr>
          <p:cNvGrpSpPr/>
          <p:nvPr/>
        </p:nvGrpSpPr>
        <p:grpSpPr>
          <a:xfrm>
            <a:off x="1066800" y="2264101"/>
            <a:ext cx="10058399" cy="1078920"/>
            <a:chOff x="1066800" y="2264101"/>
            <a:chExt cx="10058399" cy="1078920"/>
          </a:xfrm>
        </p:grpSpPr>
        <p:sp>
          <p:nvSpPr>
            <p:cNvPr id="6" name="Rectangle 5">
              <a:extLst>
                <a:ext uri="{FF2B5EF4-FFF2-40B4-BE49-F238E27FC236}">
                  <a16:creationId xmlns:a16="http://schemas.microsoft.com/office/drawing/2014/main" id="{070050C7-BAC6-E93A-9BA0-BF09BAF1EAEA}"/>
                </a:ext>
              </a:extLst>
            </p:cNvPr>
            <p:cNvSpPr/>
            <p:nvPr/>
          </p:nvSpPr>
          <p:spPr>
            <a:xfrm>
              <a:off x="1066800" y="2662621"/>
              <a:ext cx="10058399" cy="680400"/>
            </a:xfrm>
            <a:prstGeom prst="rect">
              <a:avLst/>
            </a:pr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3F11107E-0029-7852-23FD-E47936712A78}"/>
                </a:ext>
              </a:extLst>
            </p:cNvPr>
            <p:cNvSpPr/>
            <p:nvPr/>
          </p:nvSpPr>
          <p:spPr>
            <a:xfrm>
              <a:off x="1569720" y="2264101"/>
              <a:ext cx="7040880" cy="797040"/>
            </a:xfrm>
            <a:custGeom>
              <a:avLst/>
              <a:gdLst>
                <a:gd name="connsiteX0" fmla="*/ 0 w 7040880"/>
                <a:gd name="connsiteY0" fmla="*/ 132843 h 797040"/>
                <a:gd name="connsiteX1" fmla="*/ 132843 w 7040880"/>
                <a:gd name="connsiteY1" fmla="*/ 0 h 797040"/>
                <a:gd name="connsiteX2" fmla="*/ 6908037 w 7040880"/>
                <a:gd name="connsiteY2" fmla="*/ 0 h 797040"/>
                <a:gd name="connsiteX3" fmla="*/ 7040880 w 7040880"/>
                <a:gd name="connsiteY3" fmla="*/ 132843 h 797040"/>
                <a:gd name="connsiteX4" fmla="*/ 7040880 w 7040880"/>
                <a:gd name="connsiteY4" fmla="*/ 664197 h 797040"/>
                <a:gd name="connsiteX5" fmla="*/ 6908037 w 7040880"/>
                <a:gd name="connsiteY5" fmla="*/ 797040 h 797040"/>
                <a:gd name="connsiteX6" fmla="*/ 132843 w 7040880"/>
                <a:gd name="connsiteY6" fmla="*/ 797040 h 797040"/>
                <a:gd name="connsiteX7" fmla="*/ 0 w 7040880"/>
                <a:gd name="connsiteY7" fmla="*/ 664197 h 797040"/>
                <a:gd name="connsiteX8" fmla="*/ 0 w 7040880"/>
                <a:gd name="connsiteY8" fmla="*/ 132843 h 79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797040">
                  <a:moveTo>
                    <a:pt x="0" y="132843"/>
                  </a:moveTo>
                  <a:cubicBezTo>
                    <a:pt x="0" y="59476"/>
                    <a:pt x="59476" y="0"/>
                    <a:pt x="132843" y="0"/>
                  </a:cubicBezTo>
                  <a:lnTo>
                    <a:pt x="6908037" y="0"/>
                  </a:lnTo>
                  <a:cubicBezTo>
                    <a:pt x="6981404" y="0"/>
                    <a:pt x="7040880" y="59476"/>
                    <a:pt x="7040880" y="132843"/>
                  </a:cubicBezTo>
                  <a:lnTo>
                    <a:pt x="7040880" y="664197"/>
                  </a:lnTo>
                  <a:cubicBezTo>
                    <a:pt x="7040880" y="737564"/>
                    <a:pt x="6981404" y="797040"/>
                    <a:pt x="6908037" y="797040"/>
                  </a:cubicBezTo>
                  <a:lnTo>
                    <a:pt x="132843" y="797040"/>
                  </a:lnTo>
                  <a:cubicBezTo>
                    <a:pt x="59476" y="797040"/>
                    <a:pt x="0" y="737564"/>
                    <a:pt x="0" y="664197"/>
                  </a:cubicBezTo>
                  <a:lnTo>
                    <a:pt x="0" y="132843"/>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05037" tIns="38908" rIns="305037" bIns="38908" numCol="1" spcCol="1270" anchor="ctr" anchorCtr="0">
              <a:noAutofit/>
            </a:bodyPr>
            <a:lstStyle/>
            <a:p>
              <a:pPr marL="0" lvl="0" indent="0" algn="l" defTabSz="1200150">
                <a:lnSpc>
                  <a:spcPct val="90000"/>
                </a:lnSpc>
                <a:spcBef>
                  <a:spcPct val="0"/>
                </a:spcBef>
                <a:spcAft>
                  <a:spcPct val="35000"/>
                </a:spcAft>
                <a:buNone/>
              </a:pPr>
              <a:r>
                <a:rPr lang="en-GB" sz="2700" kern="1200" dirty="0"/>
                <a:t>Discussed approaches </a:t>
              </a:r>
              <a:r>
                <a:rPr lang="en-GB" sz="2700" kern="1200"/>
                <a:t>to reasoning</a:t>
              </a:r>
            </a:p>
          </p:txBody>
        </p:sp>
      </p:grpSp>
      <p:grpSp>
        <p:nvGrpSpPr>
          <p:cNvPr id="13" name="Group 12">
            <a:extLst>
              <a:ext uri="{FF2B5EF4-FFF2-40B4-BE49-F238E27FC236}">
                <a16:creationId xmlns:a16="http://schemas.microsoft.com/office/drawing/2014/main" id="{3578E18F-DA7F-4D4C-9B13-F334A4F67630}"/>
              </a:ext>
            </a:extLst>
          </p:cNvPr>
          <p:cNvGrpSpPr/>
          <p:nvPr/>
        </p:nvGrpSpPr>
        <p:grpSpPr>
          <a:xfrm>
            <a:off x="1066800" y="3488821"/>
            <a:ext cx="10058399" cy="1078920"/>
            <a:chOff x="1066800" y="3488821"/>
            <a:chExt cx="10058399" cy="1078920"/>
          </a:xfrm>
        </p:grpSpPr>
        <p:sp>
          <p:nvSpPr>
            <p:cNvPr id="8" name="Rectangle 7">
              <a:extLst>
                <a:ext uri="{FF2B5EF4-FFF2-40B4-BE49-F238E27FC236}">
                  <a16:creationId xmlns:a16="http://schemas.microsoft.com/office/drawing/2014/main" id="{1C79CEE3-4317-F400-2712-B33938632B49}"/>
                </a:ext>
              </a:extLst>
            </p:cNvPr>
            <p:cNvSpPr/>
            <p:nvPr/>
          </p:nvSpPr>
          <p:spPr>
            <a:xfrm>
              <a:off x="1066800" y="3887341"/>
              <a:ext cx="10058399" cy="680400"/>
            </a:xfrm>
            <a:prstGeom prst="rect">
              <a:avLst/>
            </a:prstGeom>
          </p:spPr>
          <p:style>
            <a:lnRef idx="2">
              <a:schemeClr val="accent2">
                <a:hueOff val="5617257"/>
                <a:satOff val="-17921"/>
                <a:lumOff val="-6961"/>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FAD0302F-567C-8C9E-7BDA-37A01BB0E6E3}"/>
                </a:ext>
              </a:extLst>
            </p:cNvPr>
            <p:cNvSpPr/>
            <p:nvPr/>
          </p:nvSpPr>
          <p:spPr>
            <a:xfrm>
              <a:off x="1569720" y="3488821"/>
              <a:ext cx="7040880" cy="797040"/>
            </a:xfrm>
            <a:custGeom>
              <a:avLst/>
              <a:gdLst>
                <a:gd name="connsiteX0" fmla="*/ 0 w 7040880"/>
                <a:gd name="connsiteY0" fmla="*/ 132843 h 797040"/>
                <a:gd name="connsiteX1" fmla="*/ 132843 w 7040880"/>
                <a:gd name="connsiteY1" fmla="*/ 0 h 797040"/>
                <a:gd name="connsiteX2" fmla="*/ 6908037 w 7040880"/>
                <a:gd name="connsiteY2" fmla="*/ 0 h 797040"/>
                <a:gd name="connsiteX3" fmla="*/ 7040880 w 7040880"/>
                <a:gd name="connsiteY3" fmla="*/ 132843 h 797040"/>
                <a:gd name="connsiteX4" fmla="*/ 7040880 w 7040880"/>
                <a:gd name="connsiteY4" fmla="*/ 664197 h 797040"/>
                <a:gd name="connsiteX5" fmla="*/ 6908037 w 7040880"/>
                <a:gd name="connsiteY5" fmla="*/ 797040 h 797040"/>
                <a:gd name="connsiteX6" fmla="*/ 132843 w 7040880"/>
                <a:gd name="connsiteY6" fmla="*/ 797040 h 797040"/>
                <a:gd name="connsiteX7" fmla="*/ 0 w 7040880"/>
                <a:gd name="connsiteY7" fmla="*/ 664197 h 797040"/>
                <a:gd name="connsiteX8" fmla="*/ 0 w 7040880"/>
                <a:gd name="connsiteY8" fmla="*/ 132843 h 79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797040">
                  <a:moveTo>
                    <a:pt x="0" y="132843"/>
                  </a:moveTo>
                  <a:cubicBezTo>
                    <a:pt x="0" y="59476"/>
                    <a:pt x="59476" y="0"/>
                    <a:pt x="132843" y="0"/>
                  </a:cubicBezTo>
                  <a:lnTo>
                    <a:pt x="6908037" y="0"/>
                  </a:lnTo>
                  <a:cubicBezTo>
                    <a:pt x="6981404" y="0"/>
                    <a:pt x="7040880" y="59476"/>
                    <a:pt x="7040880" y="132843"/>
                  </a:cubicBezTo>
                  <a:lnTo>
                    <a:pt x="7040880" y="664197"/>
                  </a:lnTo>
                  <a:cubicBezTo>
                    <a:pt x="7040880" y="737564"/>
                    <a:pt x="6981404" y="797040"/>
                    <a:pt x="6908037" y="797040"/>
                  </a:cubicBezTo>
                  <a:lnTo>
                    <a:pt x="132843" y="797040"/>
                  </a:lnTo>
                  <a:cubicBezTo>
                    <a:pt x="59476" y="797040"/>
                    <a:pt x="0" y="737564"/>
                    <a:pt x="0" y="664197"/>
                  </a:cubicBezTo>
                  <a:lnTo>
                    <a:pt x="0" y="132843"/>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305037" tIns="38908" rIns="305037" bIns="38908" numCol="1" spcCol="1270" anchor="ctr" anchorCtr="0">
              <a:noAutofit/>
            </a:bodyPr>
            <a:lstStyle/>
            <a:p>
              <a:pPr marL="0" lvl="0" indent="0" algn="l" defTabSz="1200150">
                <a:lnSpc>
                  <a:spcPct val="90000"/>
                </a:lnSpc>
                <a:spcBef>
                  <a:spcPct val="0"/>
                </a:spcBef>
                <a:spcAft>
                  <a:spcPct val="35000"/>
                </a:spcAft>
                <a:buNone/>
              </a:pPr>
              <a:r>
                <a:rPr lang="en-GB" sz="2700" kern="1200" dirty="0"/>
                <a:t>Applied reasoning to a real company</a:t>
              </a:r>
            </a:p>
          </p:txBody>
        </p:sp>
      </p:grpSp>
      <p:grpSp>
        <p:nvGrpSpPr>
          <p:cNvPr id="14" name="Group 13">
            <a:extLst>
              <a:ext uri="{FF2B5EF4-FFF2-40B4-BE49-F238E27FC236}">
                <a16:creationId xmlns:a16="http://schemas.microsoft.com/office/drawing/2014/main" id="{4B8CC22F-5BFF-5A9B-F314-180920FE6982}"/>
              </a:ext>
            </a:extLst>
          </p:cNvPr>
          <p:cNvGrpSpPr/>
          <p:nvPr/>
        </p:nvGrpSpPr>
        <p:grpSpPr>
          <a:xfrm>
            <a:off x="1066800" y="4713541"/>
            <a:ext cx="10058399" cy="1078920"/>
            <a:chOff x="1066800" y="4713541"/>
            <a:chExt cx="10058399" cy="1078920"/>
          </a:xfrm>
        </p:grpSpPr>
        <p:sp>
          <p:nvSpPr>
            <p:cNvPr id="10" name="Rectangle 9">
              <a:extLst>
                <a:ext uri="{FF2B5EF4-FFF2-40B4-BE49-F238E27FC236}">
                  <a16:creationId xmlns:a16="http://schemas.microsoft.com/office/drawing/2014/main" id="{4F372BF0-0100-3138-BC84-2A2D409820C2}"/>
                </a:ext>
              </a:extLst>
            </p:cNvPr>
            <p:cNvSpPr/>
            <p:nvPr/>
          </p:nvSpPr>
          <p:spPr>
            <a:xfrm>
              <a:off x="1066800" y="5112061"/>
              <a:ext cx="10058399" cy="680400"/>
            </a:xfrm>
            <a:prstGeom prst="rect">
              <a:avLst/>
            </a:prstGeom>
          </p:spPr>
          <p:style>
            <a:lnRef idx="2">
              <a:schemeClr val="accent2">
                <a:hueOff val="11234514"/>
                <a:satOff val="-35841"/>
                <a:lumOff val="-13922"/>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C6EBA045-A509-7EEB-ABC7-B3F26C3524FE}"/>
                </a:ext>
              </a:extLst>
            </p:cNvPr>
            <p:cNvSpPr/>
            <p:nvPr/>
          </p:nvSpPr>
          <p:spPr>
            <a:xfrm>
              <a:off x="1569720" y="4713541"/>
              <a:ext cx="7040880" cy="797040"/>
            </a:xfrm>
            <a:custGeom>
              <a:avLst/>
              <a:gdLst>
                <a:gd name="connsiteX0" fmla="*/ 0 w 7040880"/>
                <a:gd name="connsiteY0" fmla="*/ 132843 h 797040"/>
                <a:gd name="connsiteX1" fmla="*/ 132843 w 7040880"/>
                <a:gd name="connsiteY1" fmla="*/ 0 h 797040"/>
                <a:gd name="connsiteX2" fmla="*/ 6908037 w 7040880"/>
                <a:gd name="connsiteY2" fmla="*/ 0 h 797040"/>
                <a:gd name="connsiteX3" fmla="*/ 7040880 w 7040880"/>
                <a:gd name="connsiteY3" fmla="*/ 132843 h 797040"/>
                <a:gd name="connsiteX4" fmla="*/ 7040880 w 7040880"/>
                <a:gd name="connsiteY4" fmla="*/ 664197 h 797040"/>
                <a:gd name="connsiteX5" fmla="*/ 6908037 w 7040880"/>
                <a:gd name="connsiteY5" fmla="*/ 797040 h 797040"/>
                <a:gd name="connsiteX6" fmla="*/ 132843 w 7040880"/>
                <a:gd name="connsiteY6" fmla="*/ 797040 h 797040"/>
                <a:gd name="connsiteX7" fmla="*/ 0 w 7040880"/>
                <a:gd name="connsiteY7" fmla="*/ 664197 h 797040"/>
                <a:gd name="connsiteX8" fmla="*/ 0 w 7040880"/>
                <a:gd name="connsiteY8" fmla="*/ 132843 h 79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797040">
                  <a:moveTo>
                    <a:pt x="0" y="132843"/>
                  </a:moveTo>
                  <a:cubicBezTo>
                    <a:pt x="0" y="59476"/>
                    <a:pt x="59476" y="0"/>
                    <a:pt x="132843" y="0"/>
                  </a:cubicBezTo>
                  <a:lnTo>
                    <a:pt x="6908037" y="0"/>
                  </a:lnTo>
                  <a:cubicBezTo>
                    <a:pt x="6981404" y="0"/>
                    <a:pt x="7040880" y="59476"/>
                    <a:pt x="7040880" y="132843"/>
                  </a:cubicBezTo>
                  <a:lnTo>
                    <a:pt x="7040880" y="664197"/>
                  </a:lnTo>
                  <a:cubicBezTo>
                    <a:pt x="7040880" y="737564"/>
                    <a:pt x="6981404" y="797040"/>
                    <a:pt x="6908037" y="797040"/>
                  </a:cubicBezTo>
                  <a:lnTo>
                    <a:pt x="132843" y="797040"/>
                  </a:lnTo>
                  <a:cubicBezTo>
                    <a:pt x="59476" y="797040"/>
                    <a:pt x="0" y="737564"/>
                    <a:pt x="0" y="664197"/>
                  </a:cubicBezTo>
                  <a:lnTo>
                    <a:pt x="0" y="132843"/>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305037" tIns="38908" rIns="305037" bIns="38908" numCol="1" spcCol="1270" anchor="ctr" anchorCtr="0">
              <a:noAutofit/>
            </a:bodyPr>
            <a:lstStyle/>
            <a:p>
              <a:pPr marL="0" lvl="0" indent="0" algn="l" defTabSz="1200150">
                <a:lnSpc>
                  <a:spcPct val="90000"/>
                </a:lnSpc>
                <a:spcBef>
                  <a:spcPct val="0"/>
                </a:spcBef>
                <a:spcAft>
                  <a:spcPct val="35000"/>
                </a:spcAft>
                <a:buNone/>
              </a:pPr>
              <a:r>
                <a:rPr lang="en-GB" sz="2700" kern="1200"/>
                <a:t>Shared our ideas and discussed. </a:t>
              </a:r>
            </a:p>
          </p:txBody>
        </p:sp>
      </p:grpSp>
    </p:spTree>
    <p:extLst>
      <p:ext uri="{BB962C8B-B14F-4D97-AF65-F5344CB8AC3E}">
        <p14:creationId xmlns:p14="http://schemas.microsoft.com/office/powerpoint/2010/main" val="621166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299</TotalTime>
  <Words>1236</Words>
  <Application>Microsoft Office PowerPoint</Application>
  <PresentationFormat>Widescreen</PresentationFormat>
  <Paragraphs>105</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Garamond</vt:lpstr>
      <vt:lpstr>SavonVTI</vt:lpstr>
      <vt:lpstr>Logic and Reasoning</vt:lpstr>
      <vt:lpstr>During this session we will…</vt:lpstr>
      <vt:lpstr>The search for truth</vt:lpstr>
      <vt:lpstr>PowerPoint Presentation</vt:lpstr>
      <vt:lpstr>PowerPoint Presentation</vt:lpstr>
      <vt:lpstr>PowerPoint Presentation</vt:lpstr>
      <vt:lpstr>PowerPoint Presentation</vt:lpstr>
      <vt:lpstr>PowerPoint Presentation</vt:lpstr>
      <vt:lpstr>Applying inductive-deductive reasoning</vt:lpstr>
      <vt:lpstr>Share conclusion</vt:lpstr>
      <vt:lpstr>PowerPoint Presentation</vt:lpstr>
      <vt:lpstr>During this session we have: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Logic and Reasoning</dc:title>
  <dc:creator>Rebecca Kavanagh</dc:creator>
  <cp:lastModifiedBy>Rebecca Kavanagh</cp:lastModifiedBy>
  <cp:revision>12</cp:revision>
  <dcterms:created xsi:type="dcterms:W3CDTF">2022-09-19T07:39:25Z</dcterms:created>
  <dcterms:modified xsi:type="dcterms:W3CDTF">2022-09-19T12:40:40Z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