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8" r:id="rId5"/>
    <p:sldId id="287" r:id="rId6"/>
    <p:sldId id="288" r:id="rId7"/>
    <p:sldId id="289" r:id="rId8"/>
    <p:sldId id="305" r:id="rId9"/>
    <p:sldId id="321" r:id="rId10"/>
    <p:sldId id="315" r:id="rId11"/>
    <p:sldId id="320" r:id="rId12"/>
    <p:sldId id="325" r:id="rId13"/>
    <p:sldId id="290" r:id="rId14"/>
    <p:sldId id="323" r:id="rId15"/>
    <p:sldId id="324" r:id="rId16"/>
    <p:sldId id="327" r:id="rId17"/>
    <p:sldId id="297" r:id="rId18"/>
    <p:sldId id="328" r:id="rId19"/>
    <p:sldId id="337" r:id="rId20"/>
    <p:sldId id="338" r:id="rId21"/>
    <p:sldId id="339" r:id="rId22"/>
    <p:sldId id="336" r:id="rId23"/>
    <p:sldId id="335" r:id="rId24"/>
    <p:sldId id="330" r:id="rId25"/>
    <p:sldId id="307" r:id="rId26"/>
    <p:sldId id="340" r:id="rId27"/>
    <p:sldId id="341" r:id="rId28"/>
    <p:sldId id="285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93" autoAdjust="0"/>
  </p:normalViewPr>
  <p:slideViewPr>
    <p:cSldViewPr>
      <p:cViewPr varScale="1">
        <p:scale>
          <a:sx n="103" d="100"/>
          <a:sy n="103" d="100"/>
        </p:scale>
        <p:origin x="185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Events.UnityEvent.html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63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3"/>
              </a:rPr>
              <a:t>https://docs.unity3d.com/ScriptReference/Events.UnityEvent.html</a:t>
            </a:r>
            <a:endParaRPr lang="en-GB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https://docs.unity3d.com/Manual/UnityEvents.html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52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: </a:t>
            </a:r>
            <a:r>
              <a:rPr lang="en-GB" dirty="0" err="1"/>
              <a:t>UnityEvent</a:t>
            </a:r>
            <a:r>
              <a:rPr lang="en-GB" dirty="0"/>
              <a:t> – indicates that it inherits from </a:t>
            </a:r>
            <a:r>
              <a:rPr lang="en-GB" dirty="0" err="1"/>
              <a:t>UnityEvent</a:t>
            </a:r>
            <a:endParaRPr lang="en-GB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&lt;</a:t>
            </a:r>
            <a:r>
              <a:rPr lang="en-GB" dirty="0">
                <a:solidFill>
                  <a:srgbClr val="0000FF"/>
                </a:solidFill>
              </a:rPr>
              <a:t>int</a:t>
            </a:r>
            <a:r>
              <a:rPr lang="en-GB" dirty="0"/>
              <a:t>&gt; - indicates that it will accept an integer parameter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14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llidersOverview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Events.UnityEvent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UnityCommunity/UnitySingleton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Interfaces, The </a:t>
            </a:r>
            <a:r>
              <a:rPr lang="en-GB"/>
              <a:t>Strategy </a:t>
            </a:r>
            <a:r>
              <a:rPr lang="en-GB" smtClean="0"/>
              <a:t>Design Pattern </a:t>
            </a:r>
            <a:r>
              <a:rPr lang="en-GB" dirty="0"/>
              <a:t>and Unity Events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22-Oct-2018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  <a:p>
            <a:r>
              <a:rPr lang="en-GB" dirty="0"/>
              <a:t>Interfaces</a:t>
            </a:r>
          </a:p>
          <a:p>
            <a:r>
              <a:rPr lang="en-GB" dirty="0"/>
              <a:t>Design Patterns: The Strategy Pattern</a:t>
            </a:r>
          </a:p>
          <a:p>
            <a:r>
              <a:rPr lang="en-GB" dirty="0"/>
              <a:t>Unity 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Unity provides several ready made collision detection methods for you to use.</a:t>
            </a:r>
          </a:p>
          <a:p>
            <a:r>
              <a:rPr lang="en-GB" dirty="0"/>
              <a:t>For collision detection to occur, the game object requires a collider.</a:t>
            </a:r>
          </a:p>
          <a:p>
            <a:pPr lvl="1"/>
            <a:r>
              <a:rPr lang="en-GB" dirty="0"/>
              <a:t>Motionless objects (e.g. floors, walls, etc.) typically don’t require a rigid body component attached and are known as </a:t>
            </a:r>
            <a:r>
              <a:rPr lang="en-GB" b="1" dirty="0"/>
              <a:t>static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not move in response to collisions.</a:t>
            </a:r>
          </a:p>
          <a:p>
            <a:pPr lvl="1"/>
            <a:r>
              <a:rPr lang="en-GB" dirty="0"/>
              <a:t>Objects that move will usually have a rigid body component and are known as </a:t>
            </a:r>
            <a:r>
              <a:rPr lang="en-GB" b="1" dirty="0"/>
              <a:t>dynamic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move in response to collisions.</a:t>
            </a:r>
          </a:p>
        </p:txBody>
      </p:sp>
    </p:spTree>
    <p:extLst>
      <p:ext uri="{BB962C8B-B14F-4D97-AF65-F5344CB8AC3E}">
        <p14:creationId xmlns:p14="http://schemas.microsoft.com/office/powerpoint/2010/main" val="281735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When collisions occur (when collider/rigid body touches another collider/rigid body), the </a:t>
            </a:r>
            <a:r>
              <a:rPr lang="en-GB" b="1" dirty="0" err="1"/>
              <a:t>OnCollisionEnter</a:t>
            </a:r>
            <a:r>
              <a:rPr lang="en-GB" dirty="0"/>
              <a:t>() event method fires.</a:t>
            </a:r>
          </a:p>
          <a:p>
            <a:pPr lvl="1"/>
            <a:r>
              <a:rPr lang="en-GB" dirty="0"/>
              <a:t>You can use this to specify what happens</a:t>
            </a:r>
          </a:p>
          <a:p>
            <a:r>
              <a:rPr lang="en-GB" dirty="0"/>
              <a:t>There is also an </a:t>
            </a:r>
            <a:r>
              <a:rPr lang="en-GB" b="1" dirty="0" err="1"/>
              <a:t>OnCollisionExit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Occurs when the collider/rigid body has stopped touching the other collider/rigid body.</a:t>
            </a:r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Unity Colliders</a:t>
            </a:r>
            <a:endParaRPr lang="en-GB" dirty="0"/>
          </a:p>
          <a:p>
            <a:r>
              <a:rPr lang="en-GB" dirty="0"/>
              <a:t>Unity provides </a:t>
            </a:r>
            <a:r>
              <a:rPr lang="en-GB" b="1" dirty="0"/>
              <a:t>2D versions</a:t>
            </a:r>
            <a:r>
              <a:rPr lang="en-GB" dirty="0"/>
              <a:t> of its collision methods too.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08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also detect when one collider enters the space of another collider, but </a:t>
            </a:r>
            <a:r>
              <a:rPr lang="en-GB" b="1" i="1" dirty="0"/>
              <a:t>without creating a collision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a collider is configured as a Trigger (set </a:t>
            </a:r>
            <a:r>
              <a:rPr lang="en-GB" b="1" i="1" dirty="0" err="1"/>
              <a:t>IsTrigger</a:t>
            </a:r>
            <a:r>
              <a:rPr lang="en-GB" b="1" i="1" dirty="0"/>
              <a:t> to true</a:t>
            </a:r>
            <a:r>
              <a:rPr lang="en-GB" dirty="0"/>
              <a:t>), it does not behave like a solid object and will let other colliders pass through.</a:t>
            </a:r>
          </a:p>
          <a:p>
            <a:r>
              <a:rPr lang="en-GB" dirty="0"/>
              <a:t>Three events:</a:t>
            </a:r>
          </a:p>
          <a:p>
            <a:pPr lvl="1"/>
            <a:r>
              <a:rPr lang="en-GB" b="1" dirty="0" err="1"/>
              <a:t>onTriggerEnter</a:t>
            </a:r>
            <a:r>
              <a:rPr lang="en-GB" dirty="0"/>
              <a:t>: when a collider enters the Trigger’s space.</a:t>
            </a:r>
          </a:p>
          <a:p>
            <a:pPr lvl="1"/>
            <a:r>
              <a:rPr lang="en-GB" b="1" dirty="0" err="1"/>
              <a:t>onTriggerExit</a:t>
            </a:r>
            <a:r>
              <a:rPr lang="en-GB" dirty="0"/>
              <a:t>: when the other collider stops touching the Trigger.</a:t>
            </a:r>
          </a:p>
          <a:p>
            <a:pPr lvl="1"/>
            <a:r>
              <a:rPr lang="en-GB" b="1" dirty="0" err="1"/>
              <a:t>onTriggerStay</a:t>
            </a:r>
            <a:r>
              <a:rPr lang="en-GB" dirty="0"/>
              <a:t>: called once per frame for the other Collider object touching the trigger.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12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Abstract (Base) Classes contain one or more abstract methods.</a:t>
            </a:r>
          </a:p>
          <a:p>
            <a:r>
              <a:rPr lang="en-GB" dirty="0"/>
              <a:t>An abstract method declares the method (i.e. name, return type, parameters) but does not include the implementation.</a:t>
            </a:r>
          </a:p>
          <a:p>
            <a:r>
              <a:rPr lang="en-GB" dirty="0"/>
              <a:t>The implementation is left to the child classes that subclass the Abstract (Base) class.</a:t>
            </a:r>
          </a:p>
          <a:p>
            <a:r>
              <a:rPr lang="en-GB" dirty="0"/>
              <a:t>Abstract classes cannot be instantiated (you cannot create new objects from them), but you can subclass them.</a:t>
            </a:r>
          </a:p>
          <a:p>
            <a:pPr lvl="1"/>
            <a:r>
              <a:rPr lang="en-GB" dirty="0"/>
              <a:t>They require the subclasses to provide the implementation for the abstract methods.</a:t>
            </a:r>
          </a:p>
        </p:txBody>
      </p:sp>
    </p:spTree>
    <p:extLst>
      <p:ext uri="{BB962C8B-B14F-4D97-AF65-F5344CB8AC3E}">
        <p14:creationId xmlns:p14="http://schemas.microsoft.com/office/powerpoint/2010/main" val="183667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ACF5065-8D5B-4218-9B23-DF64A8CB6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Class &amp; 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9B17615-412F-4B79-B229-802AB9884BF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</a:t>
            </a:r>
            <a:r>
              <a:rPr lang="en-GB" dirty="0" smtClean="0"/>
              <a:t>Perky Penguin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will add another abstract method to the base class: Die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="" xmlns:a16="http://schemas.microsoft.com/office/drawing/2014/main" id="{6B55773E-8A3F-43CE-BD98-574A4E9FFDEB}"/>
              </a:ext>
            </a:extLst>
          </p:cNvPr>
          <p:cNvGrpSpPr/>
          <p:nvPr/>
        </p:nvGrpSpPr>
        <p:grpSpPr>
          <a:xfrm>
            <a:off x="1547664" y="2060848"/>
            <a:ext cx="5688632" cy="2952260"/>
            <a:chOff x="1475656" y="3789040"/>
            <a:chExt cx="5688632" cy="2952260"/>
          </a:xfrm>
        </p:grpSpPr>
        <p:sp>
          <p:nvSpPr>
            <p:cNvPr id="5" name="Rectangle 4" descr="r">
              <a:extLst>
                <a:ext uri="{FF2B5EF4-FFF2-40B4-BE49-F238E27FC236}">
                  <a16:creationId xmlns="" xmlns:a16="http://schemas.microsoft.com/office/drawing/2014/main" id="{EBBEF5BD-4E87-4477-BF77-F1F20DC36C85}"/>
                </a:ext>
              </a:extLst>
            </p:cNvPr>
            <p:cNvSpPr/>
            <p:nvPr/>
          </p:nvSpPr>
          <p:spPr>
            <a:xfrm>
              <a:off x="2987824" y="3789040"/>
              <a:ext cx="2808312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/>
                <a:t>Abstract Class</a:t>
              </a:r>
            </a:p>
            <a:p>
              <a:pPr algn="ctr"/>
              <a:r>
                <a:rPr lang="en-GB" dirty="0"/>
                <a:t>Character</a:t>
              </a:r>
            </a:p>
            <a:p>
              <a:r>
                <a:rPr lang="en-GB" dirty="0"/>
                <a:t>Abstract method: swim() </a:t>
              </a:r>
            </a:p>
          </p:txBody>
        </p:sp>
        <p:sp>
          <p:nvSpPr>
            <p:cNvPr id="6" name="Rectangle 5" descr="r">
              <a:extLst>
                <a:ext uri="{FF2B5EF4-FFF2-40B4-BE49-F238E27FC236}">
                  <a16:creationId xmlns="" xmlns:a16="http://schemas.microsoft.com/office/drawing/2014/main" id="{046C1FC5-A23D-4A32-BF08-9AA71D4C4C7D}"/>
                </a:ext>
              </a:extLst>
            </p:cNvPr>
            <p:cNvSpPr/>
            <p:nvPr/>
          </p:nvSpPr>
          <p:spPr>
            <a:xfrm>
              <a:off x="1475656" y="587720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Player</a:t>
              </a:r>
            </a:p>
            <a:p>
              <a:pPr algn="ctr"/>
              <a:r>
                <a:rPr lang="en-GB" dirty="0"/>
                <a:t>(Perky the Penguin)</a:t>
              </a:r>
            </a:p>
          </p:txBody>
        </p:sp>
        <p:sp>
          <p:nvSpPr>
            <p:cNvPr id="7" name="Rectangle 6" descr="r">
              <a:extLst>
                <a:ext uri="{FF2B5EF4-FFF2-40B4-BE49-F238E27FC236}">
                  <a16:creationId xmlns="" xmlns:a16="http://schemas.microsoft.com/office/drawing/2014/main" id="{3EABC68F-DFFC-4C33-B547-E7D88FB2D869}"/>
                </a:ext>
              </a:extLst>
            </p:cNvPr>
            <p:cNvSpPr/>
            <p:nvPr/>
          </p:nvSpPr>
          <p:spPr>
            <a:xfrm>
              <a:off x="5004048" y="587720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Fish</a:t>
              </a:r>
            </a:p>
          </p:txBody>
        </p:sp>
        <p:cxnSp>
          <p:nvCxnSpPr>
            <p:cNvPr id="8" name="Connector: Elbow 7">
              <a:extLst>
                <a:ext uri="{FF2B5EF4-FFF2-40B4-BE49-F238E27FC236}">
                  <a16:creationId xmlns="" xmlns:a16="http://schemas.microsoft.com/office/drawing/2014/main" id="{BDAE864E-A9AB-4184-99E1-71378FCFF2C4}"/>
                </a:ext>
              </a:extLst>
            </p:cNvPr>
            <p:cNvCxnSpPr>
              <a:cxnSpLocks/>
              <a:stCxn id="5" idx="2"/>
              <a:endCxn id="6" idx="0"/>
            </p:cNvCxnSpPr>
            <p:nvPr/>
          </p:nvCxnSpPr>
          <p:spPr>
            <a:xfrm rot="5400000">
              <a:off x="2861844" y="4347068"/>
              <a:ext cx="1224068" cy="1836204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>
              <a:extLst>
                <a:ext uri="{FF2B5EF4-FFF2-40B4-BE49-F238E27FC236}">
                  <a16:creationId xmlns="" xmlns:a16="http://schemas.microsoft.com/office/drawing/2014/main" id="{D2F90224-436F-4DEC-A180-CD6D2B3AA848}"/>
                </a:ext>
              </a:extLst>
            </p:cNvPr>
            <p:cNvCxnSpPr>
              <a:cxnSpLocks/>
              <a:stCxn id="5" idx="2"/>
              <a:endCxn id="7" idx="0"/>
            </p:cNvCxnSpPr>
            <p:nvPr/>
          </p:nvCxnSpPr>
          <p:spPr>
            <a:xfrm rot="16200000" flipH="1">
              <a:off x="4626040" y="4419076"/>
              <a:ext cx="1224068" cy="169218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5504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Disparate software systems/classes often need to interact with each other.</a:t>
            </a:r>
          </a:p>
          <a:p>
            <a:r>
              <a:rPr lang="en-GB" dirty="0"/>
              <a:t>These different systems need to “</a:t>
            </a:r>
            <a:r>
              <a:rPr lang="en-GB" b="1" i="1" dirty="0"/>
              <a:t>agree a contract</a:t>
            </a:r>
            <a:r>
              <a:rPr lang="en-GB" dirty="0"/>
              <a:t>” that defines how the software interacts</a:t>
            </a:r>
          </a:p>
          <a:p>
            <a:pPr lvl="1"/>
            <a:r>
              <a:rPr lang="en-GB" dirty="0"/>
              <a:t>That is, the minimum requirements for interaction.</a:t>
            </a:r>
          </a:p>
          <a:p>
            <a:r>
              <a:rPr lang="en-GB" dirty="0"/>
              <a:t>Each software system should be able to write their software code </a:t>
            </a:r>
            <a:r>
              <a:rPr lang="en-GB" b="1" dirty="0"/>
              <a:t>without any knowledge </a:t>
            </a:r>
            <a:r>
              <a:rPr lang="en-GB" dirty="0"/>
              <a:t>of how the other system(s)’s code is written.</a:t>
            </a:r>
          </a:p>
          <a:p>
            <a:r>
              <a:rPr lang="en-GB" dirty="0"/>
              <a:t>In OO programming, this is done using </a:t>
            </a:r>
            <a:r>
              <a:rPr lang="en-GB" b="1" dirty="0"/>
              <a:t>Interfaces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0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Interface?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 fontScale="92500"/>
          </a:bodyPr>
          <a:lstStyle/>
          <a:p>
            <a:r>
              <a:rPr lang="en-GB" dirty="0"/>
              <a:t>In simple words, an interface </a:t>
            </a:r>
            <a:r>
              <a:rPr lang="en-GB" b="1" dirty="0"/>
              <a:t>defines what</a:t>
            </a:r>
            <a:r>
              <a:rPr lang="en-GB" dirty="0"/>
              <a:t>  must be done, but </a:t>
            </a:r>
            <a:r>
              <a:rPr lang="en-GB" b="1" dirty="0"/>
              <a:t>not how</a:t>
            </a:r>
            <a:r>
              <a:rPr lang="en-GB" dirty="0"/>
              <a:t> to do it.</a:t>
            </a:r>
          </a:p>
          <a:p>
            <a:r>
              <a:rPr lang="en-GB" dirty="0"/>
              <a:t>It defines what:</a:t>
            </a:r>
          </a:p>
          <a:p>
            <a:pPr lvl="1"/>
            <a:r>
              <a:rPr lang="en-GB" dirty="0"/>
              <a:t>Properties</a:t>
            </a:r>
          </a:p>
          <a:p>
            <a:pPr lvl="1"/>
            <a:r>
              <a:rPr lang="en-GB" dirty="0"/>
              <a:t>Methods must/can be implemented </a:t>
            </a:r>
            <a:r>
              <a:rPr lang="en-GB" b="1" dirty="0"/>
              <a:t>but not the implementation</a:t>
            </a:r>
            <a:r>
              <a:rPr lang="en-GB" dirty="0"/>
              <a:t>.</a:t>
            </a:r>
          </a:p>
          <a:p>
            <a:r>
              <a:rPr lang="en-GB" dirty="0"/>
              <a:t>What happens in the methods is left for any class implementing the interface.</a:t>
            </a:r>
          </a:p>
          <a:p>
            <a:r>
              <a:rPr lang="en-GB" dirty="0"/>
              <a:t>Design patterns recommends </a:t>
            </a:r>
            <a:r>
              <a:rPr lang="en-GB" b="1" i="1" dirty="0"/>
              <a:t>programming to an interface</a:t>
            </a:r>
            <a:r>
              <a:rPr lang="en-GB" dirty="0"/>
              <a:t> not an implementation (i.e. a specific class).</a:t>
            </a:r>
          </a:p>
        </p:txBody>
      </p:sp>
    </p:spTree>
    <p:extLst>
      <p:ext uri="{BB962C8B-B14F-4D97-AF65-F5344CB8AC3E}">
        <p14:creationId xmlns:p14="http://schemas.microsoft.com/office/powerpoint/2010/main" val="3936802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4B59D1C-E249-4ACB-9427-BED0B357C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 smtClean="0"/>
              <a:t>Interfaces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Collectible Items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4DCFC31-36F7-4091-BA32-B6759174A0E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F4493BAC-C441-4333-8FC7-3118A42611D9}"/>
              </a:ext>
            </a:extLst>
          </p:cNvPr>
          <p:cNvSpPr/>
          <p:nvPr/>
        </p:nvSpPr>
        <p:spPr>
          <a:xfrm>
            <a:off x="2555776" y="1600200"/>
            <a:ext cx="6395242" cy="4133049"/>
          </a:xfrm>
          <a:prstGeom prst="rect">
            <a:avLst/>
          </a:prstGeom>
          <a:solidFill>
            <a:schemeClr val="bg2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Encapsulated Attack Behaviour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7C4A391B-2E05-4893-AAEF-AD9E9D8B2519}"/>
              </a:ext>
            </a:extLst>
          </p:cNvPr>
          <p:cNvSpPr/>
          <p:nvPr/>
        </p:nvSpPr>
        <p:spPr>
          <a:xfrm>
            <a:off x="4139952" y="2320280"/>
            <a:ext cx="3024336" cy="10081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Interface</a:t>
            </a:r>
          </a:p>
          <a:p>
            <a:pPr algn="ctr"/>
            <a:r>
              <a:rPr lang="en-GB" dirty="0" err="1"/>
              <a:t>ICollectibleItem</a:t>
            </a:r>
            <a:endParaRPr lang="en-GB" dirty="0"/>
          </a:p>
          <a:p>
            <a:r>
              <a:rPr lang="en-GB" dirty="0"/>
              <a:t>Behaviour : Collect()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1A7D4EC4-6C61-4468-8951-086643376C70}"/>
              </a:ext>
            </a:extLst>
          </p:cNvPr>
          <p:cNvSpPr/>
          <p:nvPr/>
        </p:nvSpPr>
        <p:spPr>
          <a:xfrm>
            <a:off x="2699792" y="4077072"/>
            <a:ext cx="2448272" cy="100811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Fish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B4FC4690-EC03-446D-AE76-B226087B1542}"/>
              </a:ext>
            </a:extLst>
          </p:cNvPr>
          <p:cNvSpPr/>
          <p:nvPr/>
        </p:nvSpPr>
        <p:spPr>
          <a:xfrm>
            <a:off x="6342117" y="4077072"/>
            <a:ext cx="2448272" cy="100811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Coins</a:t>
            </a:r>
          </a:p>
          <a:p>
            <a:pPr algn="ctr"/>
            <a:r>
              <a:rPr lang="en-GB" dirty="0"/>
              <a:t>…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DC0E524C-E207-490E-AE76-AE2945A0E60B}"/>
              </a:ext>
            </a:extLst>
          </p:cNvPr>
          <p:cNvSpPr/>
          <p:nvPr/>
        </p:nvSpPr>
        <p:spPr>
          <a:xfrm>
            <a:off x="35496" y="4077072"/>
            <a:ext cx="199419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Client</a:t>
            </a:r>
          </a:p>
          <a:p>
            <a:pPr algn="ctr"/>
            <a:r>
              <a:rPr lang="en-GB" b="1" dirty="0"/>
              <a:t>(</a:t>
            </a:r>
            <a:r>
              <a:rPr lang="en-GB" b="1" dirty="0" err="1"/>
              <a:t>CollectibleItem</a:t>
            </a:r>
            <a:r>
              <a:rPr lang="en-GB" b="1" dirty="0"/>
              <a:t>)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="" xmlns:a16="http://schemas.microsoft.com/office/drawing/2014/main" id="{92B97C32-2E8B-4A60-B95B-20A4B9447505}"/>
              </a:ext>
            </a:extLst>
          </p:cNvPr>
          <p:cNvCxnSpPr>
            <a:cxnSpLocks/>
            <a:stCxn id="4" idx="2"/>
            <a:endCxn id="6" idx="0"/>
          </p:cNvCxnSpPr>
          <p:nvPr/>
        </p:nvCxnSpPr>
        <p:spPr>
          <a:xfrm rot="5400000">
            <a:off x="4413684" y="2838636"/>
            <a:ext cx="748680" cy="1728192"/>
          </a:xfrm>
          <a:prstGeom prst="bentConnector3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="" xmlns:a16="http://schemas.microsoft.com/office/drawing/2014/main" id="{C3178932-8F5D-4ABE-92A6-AB9DDF58F402}"/>
              </a:ext>
            </a:extLst>
          </p:cNvPr>
          <p:cNvCxnSpPr>
            <a:cxnSpLocks/>
            <a:stCxn id="4" idx="2"/>
            <a:endCxn id="7" idx="0"/>
          </p:cNvCxnSpPr>
          <p:nvPr/>
        </p:nvCxnSpPr>
        <p:spPr>
          <a:xfrm rot="16200000" flipH="1">
            <a:off x="6234846" y="2745665"/>
            <a:ext cx="748680" cy="1914133"/>
          </a:xfrm>
          <a:prstGeom prst="bentConnector3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="" xmlns:a16="http://schemas.microsoft.com/office/drawing/2014/main" id="{8D2CD532-ED06-4A05-B48B-D9D77DDBBE4D}"/>
              </a:ext>
            </a:extLst>
          </p:cNvPr>
          <p:cNvCxnSpPr>
            <a:cxnSpLocks/>
            <a:stCxn id="8" idx="3"/>
            <a:endCxn id="6" idx="1"/>
          </p:cNvCxnSpPr>
          <p:nvPr/>
        </p:nvCxnSpPr>
        <p:spPr>
          <a:xfrm>
            <a:off x="2029694" y="4581128"/>
            <a:ext cx="6700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C55CD2D0-D606-4A8C-8DE1-513E4701B960}"/>
              </a:ext>
            </a:extLst>
          </p:cNvPr>
          <p:cNvSpPr txBox="1"/>
          <p:nvPr/>
        </p:nvSpPr>
        <p:spPr>
          <a:xfrm>
            <a:off x="1873832" y="4293096"/>
            <a:ext cx="837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Has 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477E720A-CCFD-43F7-A833-E5087018D202}"/>
              </a:ext>
            </a:extLst>
          </p:cNvPr>
          <p:cNvSpPr txBox="1"/>
          <p:nvPr/>
        </p:nvSpPr>
        <p:spPr>
          <a:xfrm>
            <a:off x="5076056" y="3647782"/>
            <a:ext cx="1417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implements</a:t>
            </a:r>
          </a:p>
        </p:txBody>
      </p:sp>
    </p:spTree>
    <p:extLst>
      <p:ext uri="{BB962C8B-B14F-4D97-AF65-F5344CB8AC3E}">
        <p14:creationId xmlns:p14="http://schemas.microsoft.com/office/powerpoint/2010/main" val="160336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D4DB03F-99EC-40EC-A122-CB531C766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Design Patterns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CBFBE42-0768-495A-8D75-95B368110A1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Google to find out:</a:t>
            </a:r>
          </a:p>
          <a:p>
            <a:pPr marL="320040" lvl="1" indent="0">
              <a:buNone/>
            </a:pPr>
            <a:r>
              <a:rPr lang="en-GB" dirty="0"/>
              <a:t>What are software design patterns?</a:t>
            </a:r>
          </a:p>
        </p:txBody>
      </p:sp>
    </p:spTree>
    <p:extLst>
      <p:ext uri="{BB962C8B-B14F-4D97-AF65-F5344CB8AC3E}">
        <p14:creationId xmlns:p14="http://schemas.microsoft.com/office/powerpoint/2010/main" val="255010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7FC851-C40E-448A-B569-9AEEB2441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51C2573-A09B-4B47-ACB7-C3405F3799D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Encapsulating sets of behaviours instead of inheriting.</a:t>
            </a:r>
          </a:p>
          <a:p>
            <a:pPr lvl="1"/>
            <a:r>
              <a:rPr lang="en-GB" dirty="0"/>
              <a:t>Think </a:t>
            </a:r>
            <a:r>
              <a:rPr lang="en-GB" b="1" dirty="0">
                <a:highlight>
                  <a:srgbClr val="FFFF00"/>
                </a:highlight>
              </a:rPr>
              <a:t>has-a</a:t>
            </a:r>
            <a:r>
              <a:rPr lang="en-GB" b="1" dirty="0"/>
              <a:t> instead of is-a</a:t>
            </a:r>
          </a:p>
          <a:p>
            <a:r>
              <a:rPr lang="en-GB" b="1" dirty="0" smtClean="0"/>
              <a:t>Official Definition</a:t>
            </a:r>
            <a:r>
              <a:rPr lang="en-GB" dirty="0" smtClean="0"/>
              <a:t>: Strategy </a:t>
            </a:r>
            <a:r>
              <a:rPr lang="en-GB" dirty="0"/>
              <a:t>pattern defines a set of algorithms (behaviours), encapsulates each one and makes them interchangeable.</a:t>
            </a:r>
          </a:p>
          <a:p>
            <a:pPr lvl="1"/>
            <a:r>
              <a:rPr lang="en-GB" dirty="0"/>
              <a:t>The pattern lets the algorithm (behaviour) vary independently from the clients (classes) that use it.</a:t>
            </a:r>
          </a:p>
        </p:txBody>
      </p:sp>
    </p:spTree>
    <p:extLst>
      <p:ext uri="{BB962C8B-B14F-4D97-AF65-F5344CB8AC3E}">
        <p14:creationId xmlns:p14="http://schemas.microsoft.com/office/powerpoint/2010/main" val="193729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EF46735-0AC1-49BB-97A4-7BF541AD3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8234C8F-D21A-449B-AF72-D985CE3274B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Strategy</a:t>
            </a:r>
            <a:r>
              <a:rPr lang="en-GB" dirty="0"/>
              <a:t>: Behaviours are defined (not implemented) in an </a:t>
            </a:r>
            <a:r>
              <a:rPr lang="en-GB" b="1" dirty="0"/>
              <a:t>interface</a:t>
            </a:r>
            <a:r>
              <a:rPr lang="en-GB" dirty="0"/>
              <a:t>.</a:t>
            </a:r>
          </a:p>
          <a:p>
            <a:r>
              <a:rPr lang="en-GB" b="1" dirty="0"/>
              <a:t>Concrete Strategy</a:t>
            </a:r>
            <a:r>
              <a:rPr lang="en-GB" dirty="0"/>
              <a:t>: implements the algorithm (specific behaviour) in a class via the interface.</a:t>
            </a:r>
          </a:p>
          <a:p>
            <a:r>
              <a:rPr lang="en-GB" b="1" dirty="0"/>
              <a:t>Clients</a:t>
            </a:r>
            <a:r>
              <a:rPr lang="en-GB" dirty="0"/>
              <a:t>: (classes) encapsulate the behaviour. They:</a:t>
            </a:r>
          </a:p>
          <a:p>
            <a:pPr lvl="1"/>
            <a:r>
              <a:rPr lang="en-GB" dirty="0"/>
              <a:t>Select which concrete strategy behaviour to have.</a:t>
            </a:r>
          </a:p>
          <a:p>
            <a:pPr lvl="1"/>
            <a:r>
              <a:rPr lang="en-GB" dirty="0"/>
              <a:t>Can also </a:t>
            </a:r>
            <a:r>
              <a:rPr lang="en-GB" b="1" i="1" dirty="0"/>
              <a:t>interchange</a:t>
            </a:r>
            <a:r>
              <a:rPr lang="en-GB" dirty="0"/>
              <a:t> the strategy behaviour i.e. change the selected behaviour at runtime.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3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4B59D1C-E249-4ACB-9427-BED0B357C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4DCFC31-36F7-4091-BA32-B6759174A0E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F4493BAC-C441-4333-8FC7-3118A42611D9}"/>
              </a:ext>
            </a:extLst>
          </p:cNvPr>
          <p:cNvSpPr/>
          <p:nvPr/>
        </p:nvSpPr>
        <p:spPr>
          <a:xfrm>
            <a:off x="2555776" y="1600200"/>
            <a:ext cx="6395242" cy="4133049"/>
          </a:xfrm>
          <a:prstGeom prst="rect">
            <a:avLst/>
          </a:prstGeom>
          <a:solidFill>
            <a:schemeClr val="bg2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Encapsulated Attack Behaviour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7C4A391B-2E05-4893-AAEF-AD9E9D8B2519}"/>
              </a:ext>
            </a:extLst>
          </p:cNvPr>
          <p:cNvSpPr/>
          <p:nvPr/>
        </p:nvSpPr>
        <p:spPr>
          <a:xfrm>
            <a:off x="4572000" y="2320280"/>
            <a:ext cx="2448272" cy="10081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Strategy</a:t>
            </a:r>
          </a:p>
          <a:p>
            <a:pPr algn="ctr"/>
            <a:r>
              <a:rPr lang="en-GB" dirty="0" err="1"/>
              <a:t>IAttackBehaviour</a:t>
            </a:r>
            <a:endParaRPr lang="en-GB" dirty="0"/>
          </a:p>
          <a:p>
            <a:r>
              <a:rPr lang="en-GB" dirty="0"/>
              <a:t>Behaviour : Attack()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1A7D4EC4-6C61-4468-8951-086643376C70}"/>
              </a:ext>
            </a:extLst>
          </p:cNvPr>
          <p:cNvSpPr/>
          <p:nvPr/>
        </p:nvSpPr>
        <p:spPr>
          <a:xfrm>
            <a:off x="2699792" y="4077072"/>
            <a:ext cx="2448272" cy="100811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Concrete Strategy</a:t>
            </a:r>
          </a:p>
          <a:p>
            <a:pPr algn="ctr"/>
            <a:r>
              <a:rPr lang="en-GB" dirty="0"/>
              <a:t> </a:t>
            </a:r>
            <a:r>
              <a:rPr lang="en-GB" dirty="0" err="1"/>
              <a:t>CollideAttack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B4FC4690-EC03-446D-AE76-B226087B1542}"/>
              </a:ext>
            </a:extLst>
          </p:cNvPr>
          <p:cNvSpPr/>
          <p:nvPr/>
        </p:nvSpPr>
        <p:spPr>
          <a:xfrm>
            <a:off x="6342117" y="4077072"/>
            <a:ext cx="2448272" cy="100811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Concrete Strategy</a:t>
            </a:r>
          </a:p>
          <a:p>
            <a:pPr algn="ctr"/>
            <a:r>
              <a:rPr lang="en-GB" dirty="0" err="1"/>
              <a:t>ShootAttack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DC0E524C-E207-490E-AE76-AE2945A0E60B}"/>
              </a:ext>
            </a:extLst>
          </p:cNvPr>
          <p:cNvSpPr/>
          <p:nvPr/>
        </p:nvSpPr>
        <p:spPr>
          <a:xfrm>
            <a:off x="192982" y="4077072"/>
            <a:ext cx="169269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Client</a:t>
            </a:r>
          </a:p>
          <a:p>
            <a:pPr algn="ctr"/>
            <a:r>
              <a:rPr lang="en-GB" b="1" dirty="0"/>
              <a:t>(Spike)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="" xmlns:a16="http://schemas.microsoft.com/office/drawing/2014/main" id="{92B97C32-2E8B-4A60-B95B-20A4B9447505}"/>
              </a:ext>
            </a:extLst>
          </p:cNvPr>
          <p:cNvCxnSpPr>
            <a:stCxn id="4" idx="2"/>
            <a:endCxn id="6" idx="0"/>
          </p:cNvCxnSpPr>
          <p:nvPr/>
        </p:nvCxnSpPr>
        <p:spPr>
          <a:xfrm rot="5400000">
            <a:off x="4485692" y="2766628"/>
            <a:ext cx="748680" cy="1872208"/>
          </a:xfrm>
          <a:prstGeom prst="bentConnector3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="" xmlns:a16="http://schemas.microsoft.com/office/drawing/2014/main" id="{C3178932-8F5D-4ABE-92A6-AB9DDF58F402}"/>
              </a:ext>
            </a:extLst>
          </p:cNvPr>
          <p:cNvCxnSpPr>
            <a:stCxn id="4" idx="2"/>
            <a:endCxn id="7" idx="0"/>
          </p:cNvCxnSpPr>
          <p:nvPr/>
        </p:nvCxnSpPr>
        <p:spPr>
          <a:xfrm rot="16200000" flipH="1">
            <a:off x="6306854" y="2817673"/>
            <a:ext cx="748680" cy="1770117"/>
          </a:xfrm>
          <a:prstGeom prst="bentConnector3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="" xmlns:a16="http://schemas.microsoft.com/office/drawing/2014/main" id="{8D2CD532-ED06-4A05-B48B-D9D77DDBBE4D}"/>
              </a:ext>
            </a:extLst>
          </p:cNvPr>
          <p:cNvCxnSpPr>
            <a:cxnSpLocks/>
            <a:stCxn id="8" idx="3"/>
            <a:endCxn id="6" idx="1"/>
          </p:cNvCxnSpPr>
          <p:nvPr/>
        </p:nvCxnSpPr>
        <p:spPr>
          <a:xfrm>
            <a:off x="1885678" y="4581128"/>
            <a:ext cx="814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C55CD2D0-D606-4A8C-8DE1-513E4701B960}"/>
              </a:ext>
            </a:extLst>
          </p:cNvPr>
          <p:cNvSpPr txBox="1"/>
          <p:nvPr/>
        </p:nvSpPr>
        <p:spPr>
          <a:xfrm>
            <a:off x="1873832" y="4293096"/>
            <a:ext cx="837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Has 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477E720A-CCFD-43F7-A833-E5087018D202}"/>
              </a:ext>
            </a:extLst>
          </p:cNvPr>
          <p:cNvSpPr txBox="1"/>
          <p:nvPr/>
        </p:nvSpPr>
        <p:spPr>
          <a:xfrm>
            <a:off x="5076056" y="3647782"/>
            <a:ext cx="1417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implements</a:t>
            </a:r>
          </a:p>
        </p:txBody>
      </p:sp>
    </p:spTree>
    <p:extLst>
      <p:ext uri="{BB962C8B-B14F-4D97-AF65-F5344CB8AC3E}">
        <p14:creationId xmlns:p14="http://schemas.microsoft.com/office/powerpoint/2010/main" val="230885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Provide a way for you to define a method to execute when an event happens e.g.</a:t>
            </a:r>
          </a:p>
          <a:p>
            <a:pPr lvl="1"/>
            <a:r>
              <a:rPr lang="en-GB" dirty="0"/>
              <a:t>Player character dies</a:t>
            </a:r>
          </a:p>
          <a:p>
            <a:pPr lvl="1"/>
            <a:r>
              <a:rPr lang="en-GB" dirty="0"/>
              <a:t>Player character loses health</a:t>
            </a:r>
          </a:p>
          <a:p>
            <a:pPr lvl="1"/>
            <a:r>
              <a:rPr lang="en-GB" dirty="0"/>
              <a:t>Player character collects item, etc.</a:t>
            </a:r>
          </a:p>
          <a:p>
            <a:r>
              <a:rPr lang="en-GB" dirty="0"/>
              <a:t>Unity provides a </a:t>
            </a:r>
            <a:r>
              <a:rPr lang="en-GB" b="1" dirty="0" err="1">
                <a:hlinkClick r:id="rId3"/>
              </a:rPr>
              <a:t>UnityEvent</a:t>
            </a:r>
            <a:r>
              <a:rPr lang="en-GB" dirty="0"/>
              <a:t> class for you to:</a:t>
            </a:r>
          </a:p>
          <a:p>
            <a:pPr lvl="1"/>
            <a:r>
              <a:rPr lang="en-GB" dirty="0"/>
              <a:t>Define events for your game objects</a:t>
            </a:r>
          </a:p>
          <a:p>
            <a:pPr lvl="1"/>
            <a:r>
              <a:rPr lang="en-GB" dirty="0"/>
              <a:t>Create methods that can respond to the event</a:t>
            </a:r>
          </a:p>
          <a:p>
            <a:pPr lvl="2"/>
            <a:r>
              <a:rPr lang="en-GB" dirty="0"/>
              <a:t>The methods that respond to the event are known as </a:t>
            </a:r>
            <a:r>
              <a:rPr lang="en-GB" b="1" dirty="0"/>
              <a:t>Event Listeners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8559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DE74397-4605-4693-A229-17CC8D0D7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0B9674A-AE11-4AB7-9C86-66F3806F89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declare an Event, you use:</a:t>
            </a:r>
          </a:p>
          <a:p>
            <a:pPr marL="365760" lvl="1" indent="0">
              <a:buNone/>
            </a:pP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For the event to happen, you have to fire it (</a:t>
            </a:r>
            <a:r>
              <a:rPr lang="en-GB" b="1" dirty="0"/>
              <a:t>invoke the event</a:t>
            </a:r>
            <a:r>
              <a:rPr lang="en-GB" dirty="0"/>
              <a:t>). You:</a:t>
            </a:r>
          </a:p>
          <a:p>
            <a:pPr lvl="1"/>
            <a:r>
              <a:rPr lang="en-GB" dirty="0"/>
              <a:t>Check if a method to handle the event exists</a:t>
            </a:r>
          </a:p>
          <a:p>
            <a:pPr lvl="1"/>
            <a:r>
              <a:rPr lang="en-GB" dirty="0"/>
              <a:t>If it does, invoke the event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!= 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) 	 			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HealthExpired.</a:t>
            </a:r>
            <a:r>
              <a:rPr lang="en-GB" sz="25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Invoke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77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3DF50AD-255E-4975-B10C-7EDBDA6E3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C9B0D77-3ECD-4B8E-B5D4-B998CEEA63D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pre-defined </a:t>
            </a:r>
            <a:r>
              <a:rPr lang="en-GB" dirty="0" err="1"/>
              <a:t>UnityEvent</a:t>
            </a:r>
            <a:r>
              <a:rPr lang="en-GB" dirty="0"/>
              <a:t> class, however, has some limitations.</a:t>
            </a:r>
          </a:p>
          <a:p>
            <a:r>
              <a:rPr lang="en-GB" dirty="0"/>
              <a:t>When an event happens, you may want to pass some information (e.g. a value) to the method responding to the event. For example:</a:t>
            </a:r>
          </a:p>
          <a:p>
            <a:pPr lvl="1"/>
            <a:r>
              <a:rPr lang="en-GB" dirty="0"/>
              <a:t>The player’s new health value</a:t>
            </a:r>
          </a:p>
          <a:p>
            <a:pPr lvl="1"/>
            <a:r>
              <a:rPr lang="en-GB" dirty="0"/>
              <a:t>The points collected, etc.</a:t>
            </a:r>
          </a:p>
          <a:p>
            <a:r>
              <a:rPr lang="en-GB" dirty="0"/>
              <a:t>You </a:t>
            </a:r>
            <a:r>
              <a:rPr lang="en-GB" b="1" i="1" dirty="0"/>
              <a:t>have to extend the default </a:t>
            </a:r>
            <a:r>
              <a:rPr lang="en-GB" b="1" i="1" dirty="0" err="1"/>
              <a:t>UnityEvent</a:t>
            </a:r>
            <a:r>
              <a:rPr lang="en-GB" b="1" i="1" dirty="0"/>
              <a:t> to allow for this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14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A7DE882-7266-4FC5-BFD1-0487230C1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Extending Unity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6F24DBC-B1F4-40B3-86CB-F29A3EEAB2F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Extend the default </a:t>
            </a:r>
            <a:r>
              <a:rPr lang="en-GB" dirty="0" err="1"/>
              <a:t>UnityEvent</a:t>
            </a:r>
            <a:r>
              <a:rPr lang="en-GB" dirty="0"/>
              <a:t> with the type of the parameter you want to pass using inheritance.</a:t>
            </a:r>
          </a:p>
          <a:p>
            <a:r>
              <a:rPr lang="en-GB" dirty="0"/>
              <a:t>You create a custom class that:</a:t>
            </a:r>
          </a:p>
          <a:p>
            <a:pPr lvl="1"/>
            <a:r>
              <a:rPr lang="en-GB" dirty="0"/>
              <a:t>Inherits from </a:t>
            </a:r>
            <a:r>
              <a:rPr lang="en-GB" dirty="0" err="1"/>
              <a:t>UnityEvent</a:t>
            </a:r>
            <a:endParaRPr lang="en-GB" dirty="0"/>
          </a:p>
          <a:p>
            <a:pPr lvl="1"/>
            <a:r>
              <a:rPr lang="en-GB" dirty="0"/>
              <a:t>Mark the class as serializable</a:t>
            </a:r>
          </a:p>
          <a:p>
            <a:pPr lvl="1"/>
            <a:r>
              <a:rPr lang="en-GB" dirty="0"/>
              <a:t>Specify the type of argument you want to pass with the event.</a:t>
            </a:r>
          </a:p>
          <a:p>
            <a:pPr lvl="2"/>
            <a:r>
              <a:rPr lang="en-GB" dirty="0"/>
              <a:t>Supports multiple arguments you can define a maximum of 4 parameters (arguments).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60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7B13D0A-3606-4EBC-A74E-9CC707234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Extending Unity Events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9B3DA3B-72C4-40B1-85EC-C7E7C6BC1F2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Extended Unity Event that accepts </a:t>
            </a:r>
            <a:r>
              <a:rPr lang="en-GB" b="1" dirty="0"/>
              <a:t>one integer argument</a:t>
            </a:r>
            <a:r>
              <a:rPr lang="en-GB" dirty="0"/>
              <a:t>.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UnityEngine.Events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//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 Import events library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//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 Extended Unity Event that accepts integer argument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System.Serializable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1900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IntArg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{ }</a:t>
            </a:r>
            <a:endParaRPr lang="en-GB" sz="1600" dirty="0"/>
          </a:p>
          <a:p>
            <a:r>
              <a:rPr lang="en-GB" dirty="0"/>
              <a:t>You can then create an event of the new type: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2000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IntArg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Collected;</a:t>
            </a:r>
            <a:endParaRPr lang="en-GB" sz="1800" dirty="0"/>
          </a:p>
          <a:p>
            <a:r>
              <a:rPr lang="en-GB" dirty="0"/>
              <a:t>On invoking the event, pass points collected: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Collected.Invoke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(points);</a:t>
            </a:r>
            <a:endParaRPr lang="en-GB" sz="1800" dirty="0"/>
          </a:p>
          <a:p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="" xmlns:a16="http://schemas.microsoft.com/office/drawing/2014/main" id="{7D920FAB-C230-40AA-9B7B-D97480C264E2}"/>
              </a:ext>
            </a:extLst>
          </p:cNvPr>
          <p:cNvCxnSpPr>
            <a:cxnSpLocks/>
          </p:cNvCxnSpPr>
          <p:nvPr/>
        </p:nvCxnSpPr>
        <p:spPr>
          <a:xfrm>
            <a:off x="6876256" y="1916832"/>
            <a:ext cx="0" cy="1728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0908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29142D-D893-41C3-A152-D8EE05F12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Events, Adding Event </a:t>
            </a:r>
            <a:r>
              <a:rPr lang="en-GB" dirty="0" smtClean="0"/>
              <a:t>Listeners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0370533-8C3E-4A5F-B8E3-570673D8F90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easily add the methods that are going to respond to the event </a:t>
            </a:r>
            <a:r>
              <a:rPr lang="en-GB" b="1" dirty="0"/>
              <a:t>from the Inspector window</a:t>
            </a:r>
            <a:r>
              <a:rPr lang="en-GB" dirty="0"/>
              <a:t>.</a:t>
            </a:r>
          </a:p>
          <a:p>
            <a:r>
              <a:rPr lang="en-GB" dirty="0"/>
              <a:t>But be careful when using on game objects created dynamically, it doesn’t work very well.</a:t>
            </a:r>
          </a:p>
          <a:p>
            <a:r>
              <a:rPr lang="en-GB" dirty="0"/>
              <a:t>An alternative solution is to the </a:t>
            </a:r>
            <a:r>
              <a:rPr lang="en-GB" b="1" dirty="0"/>
              <a:t>add the event listener methods in code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27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DE74397-4605-4693-A229-17CC8D0D7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Events, Adding Event Listeners</a:t>
            </a:r>
            <a:br>
              <a:rPr lang="en-GB" dirty="0"/>
            </a:br>
            <a:r>
              <a:rPr lang="en-GB" sz="3100" dirty="0"/>
              <a:t>Using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0B9674A-AE11-4AB7-9C86-66F3806F896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Adding event listener methods in code </a:t>
            </a:r>
            <a:r>
              <a:rPr lang="en-GB" b="1" i="1" dirty="0"/>
              <a:t>provides a more flexible solution</a:t>
            </a:r>
            <a:r>
              <a:rPr lang="en-GB" dirty="0"/>
              <a:t>.</a:t>
            </a:r>
          </a:p>
          <a:p>
            <a:r>
              <a:rPr lang="en-GB" dirty="0"/>
              <a:t>You use the </a:t>
            </a:r>
            <a:r>
              <a:rPr lang="en-GB" b="1" dirty="0" err="1"/>
              <a:t>AddListener</a:t>
            </a:r>
            <a:r>
              <a:rPr lang="en-GB" dirty="0"/>
              <a:t> method.</a:t>
            </a:r>
          </a:p>
          <a:p>
            <a:pPr lvl="1"/>
            <a:r>
              <a:rPr lang="en-GB" dirty="0"/>
              <a:t>If the event has not been initialised, first initialise it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AddListener</a:t>
            </a:r>
            <a:r>
              <a:rPr lang="en-GB" dirty="0"/>
              <a:t> method accepts the </a:t>
            </a:r>
            <a:r>
              <a:rPr lang="en-GB" b="1" dirty="0"/>
              <a:t>name of the method</a:t>
            </a:r>
            <a:r>
              <a:rPr lang="en-GB" dirty="0"/>
              <a:t> (</a:t>
            </a:r>
            <a:r>
              <a:rPr lang="en-GB" dirty="0" err="1"/>
              <a:t>UnityAction</a:t>
            </a:r>
            <a:r>
              <a:rPr lang="en-GB" dirty="0"/>
              <a:t>) that is going to respond to the event.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000" dirty="0"/>
          </a:p>
          <a:p>
            <a:pPr marL="640080" lvl="2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AddListener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someMethod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="" xmlns:a16="http://schemas.microsoft.com/office/drawing/2014/main" id="{0EF5E99B-525B-4C93-B835-B608EEB736A3}"/>
              </a:ext>
            </a:extLst>
          </p:cNvPr>
          <p:cNvCxnSpPr>
            <a:cxnSpLocks/>
          </p:cNvCxnSpPr>
          <p:nvPr/>
        </p:nvCxnSpPr>
        <p:spPr>
          <a:xfrm flipH="1">
            <a:off x="6156176" y="4005064"/>
            <a:ext cx="720080" cy="1800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780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B3955CB-92B4-4901-9BE6-4E83937E6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Events , Adding Event </a:t>
            </a:r>
            <a:r>
              <a:rPr lang="en-GB" dirty="0" smtClean="0"/>
              <a:t>Listeners</a:t>
            </a:r>
            <a:br>
              <a:rPr lang="en-GB" dirty="0" smtClean="0"/>
            </a:br>
            <a:r>
              <a:rPr lang="en-GB" sz="3100" dirty="0" smtClean="0"/>
              <a:t>A </a:t>
            </a:r>
            <a:r>
              <a:rPr lang="en-GB" sz="3100" dirty="0"/>
              <a:t>Useful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D123860-7B67-41D9-9C0B-205A3FCF213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/>
          </a:bodyPr>
          <a:lstStyle/>
          <a:p>
            <a:r>
              <a:rPr lang="en-GB" dirty="0"/>
              <a:t>In the class containing the event, create a public </a:t>
            </a:r>
            <a:r>
              <a:rPr lang="en-GB" dirty="0" err="1"/>
              <a:t>Add</a:t>
            </a:r>
            <a:r>
              <a:rPr lang="en-GB" dirty="0" err="1">
                <a:highlight>
                  <a:srgbClr val="00FFFF"/>
                </a:highlight>
              </a:rPr>
              <a:t>EventType</a:t>
            </a:r>
            <a:r>
              <a:rPr lang="en-GB" dirty="0" err="1"/>
              <a:t>Listener</a:t>
            </a:r>
            <a:r>
              <a:rPr lang="en-GB" dirty="0"/>
              <a:t> method</a:t>
            </a:r>
          </a:p>
          <a:p>
            <a:pPr lvl="1"/>
            <a:r>
              <a:rPr lang="en-GB" dirty="0"/>
              <a:t>It accepts a </a:t>
            </a:r>
            <a:r>
              <a:rPr lang="en-GB" dirty="0" err="1"/>
              <a:t>UnityAction</a:t>
            </a:r>
            <a:r>
              <a:rPr lang="en-GB" dirty="0"/>
              <a:t> parameter used to pass in the method name that is going to respond to the event.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Add</a:t>
            </a:r>
            <a:r>
              <a:rPr lang="en-GB" sz="2200" dirty="0" err="1">
                <a:solidFill>
                  <a:srgbClr val="000000"/>
                </a:solidFill>
                <a:highlight>
                  <a:srgbClr val="00FFFF"/>
                </a:highlight>
                <a:latin typeface="Consolas" panose="020B0609020204030204" pitchFamily="49" charset="0"/>
              </a:rPr>
              <a:t>HealthExpired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Listener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UnityAction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action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   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AddListener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action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r>
              <a:rPr lang="en-GB" dirty="0"/>
              <a:t>This method will be used to </a:t>
            </a:r>
            <a:r>
              <a:rPr lang="en-GB" b="1" i="1" dirty="0"/>
              <a:t>register any method that will respond</a:t>
            </a:r>
            <a:r>
              <a:rPr lang="en-GB" dirty="0"/>
              <a:t> when this event happens.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="" xmlns:a16="http://schemas.microsoft.com/office/drawing/2014/main" id="{1C01E7DF-3D7C-4364-9461-FCD1D411065A}"/>
              </a:ext>
            </a:extLst>
          </p:cNvPr>
          <p:cNvCxnSpPr>
            <a:cxnSpLocks/>
          </p:cNvCxnSpPr>
          <p:nvPr/>
        </p:nvCxnSpPr>
        <p:spPr>
          <a:xfrm>
            <a:off x="2627784" y="2420888"/>
            <a:ext cx="864096" cy="1008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5473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Events: Tidying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also good practice to tidy up, i.e. remove all event listeners, when game objects are destroyed.</a:t>
            </a:r>
          </a:p>
          <a:p>
            <a:r>
              <a:rPr lang="en-GB" dirty="0"/>
              <a:t>Add an </a:t>
            </a:r>
            <a:r>
              <a:rPr lang="en-GB" dirty="0" err="1"/>
              <a:t>OnDestroy</a:t>
            </a:r>
            <a:r>
              <a:rPr lang="en-GB" dirty="0"/>
              <a:t> method and remove all the listeners attached to available events.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OnDestroy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// Remove all the event listeners when game object is destroyed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HealthExpired.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RemoveAllListeners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19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Singleton Design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Google to find out:</a:t>
            </a:r>
          </a:p>
          <a:p>
            <a:pPr marL="320040" lvl="1" indent="0">
              <a:buNone/>
            </a:pPr>
            <a:r>
              <a:rPr lang="en-GB" dirty="0"/>
              <a:t>What </a:t>
            </a:r>
            <a:r>
              <a:rPr lang="en-GB" dirty="0" smtClean="0"/>
              <a:t>is the Singleton </a:t>
            </a:r>
            <a:r>
              <a:rPr lang="en-GB" dirty="0"/>
              <a:t>design </a:t>
            </a:r>
            <a:r>
              <a:rPr lang="en-GB" dirty="0" smtClean="0"/>
              <a:t>pattern?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163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Singleton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software design pattern that restricts the instantiation of a class to </a:t>
            </a:r>
            <a:r>
              <a:rPr lang="en-GB" b="1" dirty="0"/>
              <a:t>one object</a:t>
            </a:r>
            <a:r>
              <a:rPr lang="en-GB" dirty="0"/>
              <a:t>.</a:t>
            </a:r>
          </a:p>
          <a:p>
            <a:r>
              <a:rPr lang="en-GB" dirty="0"/>
              <a:t>That is, </a:t>
            </a:r>
            <a:r>
              <a:rPr lang="en-GB" dirty="0"/>
              <a:t>only one </a:t>
            </a:r>
            <a:r>
              <a:rPr lang="en-GB" dirty="0"/>
              <a:t>instance </a:t>
            </a:r>
            <a:r>
              <a:rPr lang="en-GB" dirty="0" smtClean="0"/>
              <a:t>in </a:t>
            </a:r>
            <a:r>
              <a:rPr lang="en-GB" dirty="0"/>
              <a:t>the application.</a:t>
            </a:r>
          </a:p>
          <a:p>
            <a:r>
              <a:rPr lang="en-GB" dirty="0"/>
              <a:t>We are not going to reinvent the will, we will reuse the Singleton implementation provided </a:t>
            </a:r>
            <a:r>
              <a:rPr lang="en-GB" dirty="0">
                <a:hlinkClick r:id="rId2"/>
              </a:rPr>
              <a:t>here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You create your own Singleton classes by extending the generic Singleton class provided.</a:t>
            </a:r>
          </a:p>
          <a:p>
            <a:pPr lvl="1"/>
            <a:r>
              <a:rPr lang="en-GB" dirty="0" smtClean="0"/>
              <a:t>We will be creating a </a:t>
            </a:r>
            <a:r>
              <a:rPr lang="en-GB" b="1" dirty="0" err="1" smtClean="0"/>
              <a:t>GameManager</a:t>
            </a:r>
            <a:r>
              <a:rPr lang="en-GB" dirty="0" smtClean="0"/>
              <a:t> singleton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677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14595</TotalTime>
  <Words>1426</Words>
  <Application>Microsoft Office PowerPoint</Application>
  <PresentationFormat>On-screen Show (4:3)</PresentationFormat>
  <Paragraphs>194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Interfaces, The Strategy Design Pattern and Unity Events</vt:lpstr>
      <vt:lpstr>Today’s Lecture</vt:lpstr>
      <vt:lpstr>Collision Detection</vt:lpstr>
      <vt:lpstr>Collision Detection</vt:lpstr>
      <vt:lpstr>Collision Detection: Triggers</vt:lpstr>
      <vt:lpstr>Abstract Classes</vt:lpstr>
      <vt:lpstr>Abstract Class &amp; Inheritance</vt:lpstr>
      <vt:lpstr>Interfaces</vt:lpstr>
      <vt:lpstr>What is an Interface?</vt:lpstr>
      <vt:lpstr>Interfaces Collectible Items</vt:lpstr>
      <vt:lpstr>Software Design Patterns</vt:lpstr>
      <vt:lpstr>Strategy Pattern</vt:lpstr>
      <vt:lpstr>Strategy Pattern</vt:lpstr>
      <vt:lpstr>Strategy Pattern</vt:lpstr>
      <vt:lpstr>Unity Events</vt:lpstr>
      <vt:lpstr>Unity Events</vt:lpstr>
      <vt:lpstr>Unity Events</vt:lpstr>
      <vt:lpstr>Extending Unity Events</vt:lpstr>
      <vt:lpstr>Extending Unity Events Examples</vt:lpstr>
      <vt:lpstr>Unity Events, Adding Event Listeners</vt:lpstr>
      <vt:lpstr>Unity Events, Adding Event Listeners Using Code</vt:lpstr>
      <vt:lpstr>Unity Events , Adding Event Listeners A Useful Pattern</vt:lpstr>
      <vt:lpstr>Unity Events: Tidying Up</vt:lpstr>
      <vt:lpstr>Singleton Design Pattern</vt:lpstr>
      <vt:lpstr>Singleton Class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1475</cp:revision>
  <cp:lastPrinted>2014-09-29T16:21:25Z</cp:lastPrinted>
  <dcterms:created xsi:type="dcterms:W3CDTF">2013-09-18T07:00:31Z</dcterms:created>
  <dcterms:modified xsi:type="dcterms:W3CDTF">2018-10-29T15:25:39Z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