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0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65" r:id="rId6"/>
    <p:sldId id="262" r:id="rId7"/>
    <p:sldId id="267" r:id="rId8"/>
    <p:sldId id="271" r:id="rId9"/>
    <p:sldId id="269" r:id="rId10"/>
    <p:sldId id="270" r:id="rId11"/>
    <p:sldId id="258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69"/>
    <p:restoredTop sz="95672"/>
  </p:normalViewPr>
  <p:slideViewPr>
    <p:cSldViewPr snapToGrid="0" snapToObjects="1">
      <p:cViewPr varScale="1">
        <p:scale>
          <a:sx n="107" d="100"/>
          <a:sy n="107" d="100"/>
        </p:scale>
        <p:origin x="792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59ACC0-557D-C64E-87F7-D6771A56464C}" type="datetimeFigureOut">
              <a:rPr lang="en-US" smtClean="0"/>
              <a:t>3/17/21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7D8A05-E941-8D4A-82E9-7B18AA708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323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such as: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Physical Theatre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Still Image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Acting as an ensemble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7D8A05-E941-8D4A-82E9-7B18AA708FE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2354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7D8A05-E941-8D4A-82E9-7B18AA708FE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4219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7D8A05-E941-8D4A-82E9-7B18AA708FE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5270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7D8A05-E941-8D4A-82E9-7B18AA708FE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1255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bullet - so that they could play multiple characters without having to change </a:t>
            </a:r>
            <a:r>
              <a:rPr lang="en-US" dirty="0" err="1"/>
              <a:t>makup</a:t>
            </a:r>
            <a:r>
              <a:rPr lang="en-US" dirty="0"/>
              <a:t> </a:t>
            </a:r>
          </a:p>
          <a:p>
            <a:r>
              <a:rPr lang="en-US" dirty="0"/>
              <a:t>3</a:t>
            </a:r>
            <a:r>
              <a:rPr lang="en-US" baseline="30000" dirty="0"/>
              <a:t>rd</a:t>
            </a:r>
            <a:r>
              <a:rPr lang="en-US" dirty="0"/>
              <a:t> bullet – so that they were able to use facial expressions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7D8A05-E941-8D4A-82E9-7B18AA708FE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8673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7D8A05-E941-8D4A-82E9-7B18AA708FE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4340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 Some of his </a:t>
            </a:r>
            <a:r>
              <a:rPr lang="en-US" dirty="0" err="1"/>
              <a:t>expamples</a:t>
            </a:r>
            <a:r>
              <a:rPr lang="en-US" dirty="0"/>
              <a:t> of his work are on productions such as, Beetle juice, </a:t>
            </a:r>
            <a:r>
              <a:rPr lang="en-US" dirty="0" err="1"/>
              <a:t>Spongebob</a:t>
            </a:r>
            <a:r>
              <a:rPr lang="en-US" dirty="0"/>
              <a:t> square pants the musical, </a:t>
            </a:r>
            <a:r>
              <a:rPr lang="en-US" dirty="0" err="1"/>
              <a:t>Anasrasia</a:t>
            </a:r>
            <a:r>
              <a:rPr lang="en-US" dirty="0"/>
              <a:t>, Grease , the wedding singer, catch me if you can and many more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7D8A05-E941-8D4A-82E9-7B18AA708FE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2459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7D8A05-E941-8D4A-82E9-7B18AA708FE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5942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7D8A05-E941-8D4A-82E9-7B18AA708FE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559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109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230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927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306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112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7978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5096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843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134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632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428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3/17/21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98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bitesize/guides/z2hr7ty/revision/1" TargetMode="External"/><Relationship Id="rId7" Type="http://schemas.openxmlformats.org/officeDocument/2006/relationships/hyperlink" Target="https://seatup.com/blog/guide-to-theater-makeup/#:~:text=The%20use%20of%20stage%20makeup,dating%20back%20to%20ancient%20civilizations.&amp;text=Actors%20tended%20to%20apply%20makeup,and%20false%20beards%20were%20common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etintotheatre.org/blog/what-does-a-theatre-make-up-artist-do" TargetMode="External"/><Relationship Id="rId5" Type="http://schemas.openxmlformats.org/officeDocument/2006/relationships/hyperlink" Target="https://www.londontheatre.co.uk/theatre-news/west-end-features/top-10-london-musicals" TargetMode="External"/><Relationship Id="rId4" Type="http://schemas.openxmlformats.org/officeDocument/2006/relationships/hyperlink" Target="https://study.com/academy/lesson/history-of-musical-theatre-lesson-for-kids.html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veracademy.co.uk/blog/2018/iconic-hair-and-make-up-from-musical-theatre/" TargetMode="External"/><Relationship Id="rId3" Type="http://schemas.openxmlformats.org/officeDocument/2006/relationships/hyperlink" Target="https://study.com/academy/lesson/history-of-musical-theatre-lesson-for-kids.html" TargetMode="External"/><Relationship Id="rId7" Type="http://schemas.openxmlformats.org/officeDocument/2006/relationships/hyperlink" Target="https://qz.com/quartzy/1444003/fig-bans-theatrical-makeup-for-all-female-gymnasts/" TargetMode="External"/><Relationship Id="rId2" Type="http://schemas.openxmlformats.org/officeDocument/2006/relationships/hyperlink" Target="https://www.chi.ac.uk/music/our-courses/ba-hons-music-and-musical-theatr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ondontheatre1.com/shows/les-miserables/" TargetMode="External"/><Relationship Id="rId5" Type="http://schemas.openxmlformats.org/officeDocument/2006/relationships/hyperlink" Target="https://www.timeout.com/newyork/theater/the-lion-king-1" TargetMode="External"/><Relationship Id="rId10" Type="http://schemas.openxmlformats.org/officeDocument/2006/relationships/hyperlink" Target="https://www.joedulude2.com/" TargetMode="External"/><Relationship Id="rId4" Type="http://schemas.openxmlformats.org/officeDocument/2006/relationships/hyperlink" Target="https://www.travelzoo.com/blog/see-wicked-on-broadway/" TargetMode="External"/><Relationship Id="rId9" Type="http://schemas.openxmlformats.org/officeDocument/2006/relationships/hyperlink" Target="https://www.playbill.com/article/watch-this-broadway-makeup-designer-recreate-the-faces-of-6-iconic-characte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4F87819-B70D-4927-B657-7D175613F9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CB3820D-C773-4632-9F79-C890E1B2B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177668"/>
          </a:xfrm>
          <a:custGeom>
            <a:avLst/>
            <a:gdLst>
              <a:gd name="connsiteX0" fmla="*/ 6861986 w 12191999"/>
              <a:gd name="connsiteY0" fmla="*/ 6107659 h 6177668"/>
              <a:gd name="connsiteX1" fmla="*/ 6860986 w 12191999"/>
              <a:gd name="connsiteY1" fmla="*/ 6107739 h 6177668"/>
              <a:gd name="connsiteX2" fmla="*/ 6860759 w 12191999"/>
              <a:gd name="connsiteY2" fmla="*/ 6108287 h 6177668"/>
              <a:gd name="connsiteX3" fmla="*/ 0 w 12191999"/>
              <a:gd name="connsiteY3" fmla="*/ 0 h 6177668"/>
              <a:gd name="connsiteX4" fmla="*/ 12191999 w 12191999"/>
              <a:gd name="connsiteY4" fmla="*/ 0 h 6177668"/>
              <a:gd name="connsiteX5" fmla="*/ 12191999 w 12191999"/>
              <a:gd name="connsiteY5" fmla="*/ 5215324 h 6177668"/>
              <a:gd name="connsiteX6" fmla="*/ 12144282 w 12191999"/>
              <a:gd name="connsiteY6" fmla="*/ 5229900 h 6177668"/>
              <a:gd name="connsiteX7" fmla="*/ 11759192 w 12191999"/>
              <a:gd name="connsiteY7" fmla="*/ 5336208 h 6177668"/>
              <a:gd name="connsiteX8" fmla="*/ 10505159 w 12191999"/>
              <a:gd name="connsiteY8" fmla="*/ 5627228 h 6177668"/>
              <a:gd name="connsiteX9" fmla="*/ 9501755 w 12191999"/>
              <a:gd name="connsiteY9" fmla="*/ 5807012 h 6177668"/>
              <a:gd name="connsiteX10" fmla="*/ 8534155 w 12191999"/>
              <a:gd name="connsiteY10" fmla="*/ 5944240 h 6177668"/>
              <a:gd name="connsiteX11" fmla="*/ 7790171 w 12191999"/>
              <a:gd name="connsiteY11" fmla="*/ 6026297 h 6177668"/>
              <a:gd name="connsiteX12" fmla="*/ 7024337 w 12191999"/>
              <a:gd name="connsiteY12" fmla="*/ 6093812 h 6177668"/>
              <a:gd name="connsiteX13" fmla="*/ 7008892 w 12191999"/>
              <a:gd name="connsiteY13" fmla="*/ 6095938 h 6177668"/>
              <a:gd name="connsiteX14" fmla="*/ 6862735 w 12191999"/>
              <a:gd name="connsiteY14" fmla="*/ 6107599 h 6177668"/>
              <a:gd name="connsiteX15" fmla="*/ 6872248 w 12191999"/>
              <a:gd name="connsiteY15" fmla="*/ 6109467 h 6177668"/>
              <a:gd name="connsiteX16" fmla="*/ 6907812 w 12191999"/>
              <a:gd name="connsiteY16" fmla="*/ 6107715 h 6177668"/>
              <a:gd name="connsiteX17" fmla="*/ 6956484 w 12191999"/>
              <a:gd name="connsiteY17" fmla="*/ 6104658 h 6177668"/>
              <a:gd name="connsiteX18" fmla="*/ 7652688 w 12191999"/>
              <a:gd name="connsiteY18" fmla="*/ 6071273 h 6177668"/>
              <a:gd name="connsiteX19" fmla="*/ 8699923 w 12191999"/>
              <a:gd name="connsiteY19" fmla="*/ 5982083 h 6177668"/>
              <a:gd name="connsiteX20" fmla="*/ 9557819 w 12191999"/>
              <a:gd name="connsiteY20" fmla="*/ 5875435 h 6177668"/>
              <a:gd name="connsiteX21" fmla="*/ 10709534 w 12191999"/>
              <a:gd name="connsiteY21" fmla="*/ 5676156 h 6177668"/>
              <a:gd name="connsiteX22" fmla="*/ 12081554 w 12191999"/>
              <a:gd name="connsiteY22" fmla="*/ 5341561 h 6177668"/>
              <a:gd name="connsiteX23" fmla="*/ 12191999 w 12191999"/>
              <a:gd name="connsiteY23" fmla="*/ 5308238 h 6177668"/>
              <a:gd name="connsiteX24" fmla="*/ 12191999 w 12191999"/>
              <a:gd name="connsiteY24" fmla="*/ 5364054 h 6177668"/>
              <a:gd name="connsiteX25" fmla="*/ 11911964 w 12191999"/>
              <a:gd name="connsiteY25" fmla="*/ 5447316 h 6177668"/>
              <a:gd name="connsiteX26" fmla="*/ 11020049 w 12191999"/>
              <a:gd name="connsiteY26" fmla="*/ 5667491 h 6177668"/>
              <a:gd name="connsiteX27" fmla="*/ 10064425 w 12191999"/>
              <a:gd name="connsiteY27" fmla="*/ 5852245 h 6177668"/>
              <a:gd name="connsiteX28" fmla="*/ 9264124 w 12191999"/>
              <a:gd name="connsiteY28" fmla="*/ 5971252 h 6177668"/>
              <a:gd name="connsiteX29" fmla="*/ 8654182 w 12191999"/>
              <a:gd name="connsiteY29" fmla="*/ 6042605 h 6177668"/>
              <a:gd name="connsiteX30" fmla="*/ 7938866 w 12191999"/>
              <a:gd name="connsiteY30" fmla="*/ 6105677 h 6177668"/>
              <a:gd name="connsiteX31" fmla="*/ 7008089 w 12191999"/>
              <a:gd name="connsiteY31" fmla="*/ 6158427 h 6177668"/>
              <a:gd name="connsiteX32" fmla="*/ 6549390 w 12191999"/>
              <a:gd name="connsiteY32" fmla="*/ 6172697 h 6177668"/>
              <a:gd name="connsiteX33" fmla="*/ 6433696 w 12191999"/>
              <a:gd name="connsiteY33" fmla="*/ 6177668 h 6177668"/>
              <a:gd name="connsiteX34" fmla="*/ 6127899 w 12191999"/>
              <a:gd name="connsiteY34" fmla="*/ 6177668 h 6177668"/>
              <a:gd name="connsiteX35" fmla="*/ 6048391 w 12191999"/>
              <a:gd name="connsiteY35" fmla="*/ 6172953 h 6177668"/>
              <a:gd name="connsiteX36" fmla="*/ 5334221 w 12191999"/>
              <a:gd name="connsiteY36" fmla="*/ 6135747 h 6177668"/>
              <a:gd name="connsiteX37" fmla="*/ 4413510 w 12191999"/>
              <a:gd name="connsiteY37" fmla="*/ 6072039 h 6177668"/>
              <a:gd name="connsiteX38" fmla="*/ 3438265 w 12191999"/>
              <a:gd name="connsiteY38" fmla="*/ 5970870 h 6177668"/>
              <a:gd name="connsiteX39" fmla="*/ 2425303 w 12191999"/>
              <a:gd name="connsiteY39" fmla="*/ 5848805 h 6177668"/>
              <a:gd name="connsiteX40" fmla="*/ 1293973 w 12191999"/>
              <a:gd name="connsiteY40" fmla="*/ 5671060 h 6177668"/>
              <a:gd name="connsiteX41" fmla="*/ 126888 w 12191999"/>
              <a:gd name="connsiteY41" fmla="*/ 5425029 h 6177668"/>
              <a:gd name="connsiteX42" fmla="*/ 0 w 12191999"/>
              <a:gd name="connsiteY42" fmla="*/ 5392100 h 6177668"/>
              <a:gd name="connsiteX43" fmla="*/ 0 w 12191999"/>
              <a:gd name="connsiteY43" fmla="*/ 5333771 h 6177668"/>
              <a:gd name="connsiteX44" fmla="*/ 130837 w 12191999"/>
              <a:gd name="connsiteY44" fmla="*/ 5368509 h 6177668"/>
              <a:gd name="connsiteX45" fmla="*/ 660204 w 12191999"/>
              <a:gd name="connsiteY45" fmla="*/ 5490001 h 6177668"/>
              <a:gd name="connsiteX46" fmla="*/ 1831416 w 12191999"/>
              <a:gd name="connsiteY46" fmla="*/ 5705715 h 6177668"/>
              <a:gd name="connsiteX47" fmla="*/ 2677204 w 12191999"/>
              <a:gd name="connsiteY47" fmla="*/ 5825742 h 6177668"/>
              <a:gd name="connsiteX48" fmla="*/ 2644716 w 12191999"/>
              <a:gd name="connsiteY48" fmla="*/ 5815549 h 6177668"/>
              <a:gd name="connsiteX49" fmla="*/ 1173182 w 12191999"/>
              <a:gd name="connsiteY49" fmla="*/ 5474074 h 6177668"/>
              <a:gd name="connsiteX50" fmla="*/ 479527 w 12191999"/>
              <a:gd name="connsiteY50" fmla="*/ 5269379 h 6177668"/>
              <a:gd name="connsiteX51" fmla="*/ 0 w 12191999"/>
              <a:gd name="connsiteY51" fmla="*/ 5107083 h 6177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1999" h="6177668">
                <a:moveTo>
                  <a:pt x="6861986" y="6107659"/>
                </a:moveTo>
                <a:lnTo>
                  <a:pt x="6860986" y="6107739"/>
                </a:lnTo>
                <a:lnTo>
                  <a:pt x="6860759" y="6108287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215324"/>
                </a:lnTo>
                <a:lnTo>
                  <a:pt x="12144282" y="5229900"/>
                </a:lnTo>
                <a:cubicBezTo>
                  <a:pt x="12016423" y="5267070"/>
                  <a:pt x="11888048" y="5302510"/>
                  <a:pt x="11759192" y="5336208"/>
                </a:cubicBezTo>
                <a:cubicBezTo>
                  <a:pt x="11344324" y="5446552"/>
                  <a:pt x="10926015" y="5542623"/>
                  <a:pt x="10505159" y="5627228"/>
                </a:cubicBezTo>
                <a:cubicBezTo>
                  <a:pt x="10171926" y="5694160"/>
                  <a:pt x="9837459" y="5754097"/>
                  <a:pt x="9501755" y="5807012"/>
                </a:cubicBezTo>
                <a:cubicBezTo>
                  <a:pt x="9180066" y="5857979"/>
                  <a:pt x="8857537" y="5903722"/>
                  <a:pt x="8534155" y="5944240"/>
                </a:cubicBezTo>
                <a:cubicBezTo>
                  <a:pt x="8286585" y="5975202"/>
                  <a:pt x="8038506" y="6001450"/>
                  <a:pt x="7790171" y="6026297"/>
                </a:cubicBezTo>
                <a:lnTo>
                  <a:pt x="7024337" y="6093812"/>
                </a:lnTo>
                <a:lnTo>
                  <a:pt x="7008892" y="6095938"/>
                </a:lnTo>
                <a:lnTo>
                  <a:pt x="6862735" y="6107599"/>
                </a:lnTo>
                <a:lnTo>
                  <a:pt x="6872248" y="6109467"/>
                </a:lnTo>
                <a:cubicBezTo>
                  <a:pt x="6883954" y="6109945"/>
                  <a:pt x="6896090" y="6107715"/>
                  <a:pt x="6907812" y="6107715"/>
                </a:cubicBezTo>
                <a:cubicBezTo>
                  <a:pt x="6923994" y="6107715"/>
                  <a:pt x="6940176" y="6105039"/>
                  <a:pt x="6956484" y="6104658"/>
                </a:cubicBezTo>
                <a:cubicBezTo>
                  <a:pt x="7188765" y="6099052"/>
                  <a:pt x="7420790" y="6086564"/>
                  <a:pt x="7652688" y="6071273"/>
                </a:cubicBezTo>
                <a:cubicBezTo>
                  <a:pt x="8002191" y="6048212"/>
                  <a:pt x="8351439" y="6019289"/>
                  <a:pt x="8699923" y="5982083"/>
                </a:cubicBezTo>
                <a:cubicBezTo>
                  <a:pt x="8986610" y="5952012"/>
                  <a:pt x="9272570" y="5916463"/>
                  <a:pt x="9557819" y="5875435"/>
                </a:cubicBezTo>
                <a:cubicBezTo>
                  <a:pt x="9943546" y="5819627"/>
                  <a:pt x="10327451" y="5753205"/>
                  <a:pt x="10709534" y="5676156"/>
                </a:cubicBezTo>
                <a:cubicBezTo>
                  <a:pt x="11171292" y="5582632"/>
                  <a:pt x="11629098" y="5472289"/>
                  <a:pt x="12081554" y="5341561"/>
                </a:cubicBezTo>
                <a:lnTo>
                  <a:pt x="12191999" y="5308238"/>
                </a:lnTo>
                <a:lnTo>
                  <a:pt x="12191999" y="5364054"/>
                </a:lnTo>
                <a:lnTo>
                  <a:pt x="11911964" y="5447316"/>
                </a:lnTo>
                <a:cubicBezTo>
                  <a:pt x="11616866" y="5529116"/>
                  <a:pt x="11319604" y="5601872"/>
                  <a:pt x="11020049" y="5667491"/>
                </a:cubicBezTo>
                <a:cubicBezTo>
                  <a:pt x="10703036" y="5737061"/>
                  <a:pt x="10384496" y="5798641"/>
                  <a:pt x="10064425" y="5852245"/>
                </a:cubicBezTo>
                <a:cubicBezTo>
                  <a:pt x="9798381" y="5896841"/>
                  <a:pt x="9531609" y="5936505"/>
                  <a:pt x="9264124" y="5971252"/>
                </a:cubicBezTo>
                <a:cubicBezTo>
                  <a:pt x="9061021" y="5997500"/>
                  <a:pt x="8857919" y="6022219"/>
                  <a:pt x="8654182" y="6042605"/>
                </a:cubicBezTo>
                <a:cubicBezTo>
                  <a:pt x="8416040" y="6065924"/>
                  <a:pt x="8177644" y="6087966"/>
                  <a:pt x="7938866" y="6105677"/>
                </a:cubicBezTo>
                <a:cubicBezTo>
                  <a:pt x="7628862" y="6128611"/>
                  <a:pt x="7318730" y="6146960"/>
                  <a:pt x="7008089" y="6158427"/>
                </a:cubicBezTo>
                <a:cubicBezTo>
                  <a:pt x="6855189" y="6164034"/>
                  <a:pt x="6702290" y="6167984"/>
                  <a:pt x="6549390" y="6172697"/>
                </a:cubicBezTo>
                <a:cubicBezTo>
                  <a:pt x="6510756" y="6170558"/>
                  <a:pt x="6472010" y="6172226"/>
                  <a:pt x="6433696" y="6177668"/>
                </a:cubicBezTo>
                <a:lnTo>
                  <a:pt x="6127899" y="6177668"/>
                </a:lnTo>
                <a:lnTo>
                  <a:pt x="6048391" y="6172953"/>
                </a:lnTo>
                <a:cubicBezTo>
                  <a:pt x="5810377" y="6160212"/>
                  <a:pt x="5572363" y="6146069"/>
                  <a:pt x="5334221" y="6135747"/>
                </a:cubicBezTo>
                <a:cubicBezTo>
                  <a:pt x="5026766" y="6123004"/>
                  <a:pt x="4719692" y="6101983"/>
                  <a:pt x="4413510" y="6072039"/>
                </a:cubicBezTo>
                <a:cubicBezTo>
                  <a:pt x="4088215" y="6040312"/>
                  <a:pt x="3763687" y="6004763"/>
                  <a:pt x="3438265" y="5970870"/>
                </a:cubicBezTo>
                <a:cubicBezTo>
                  <a:pt x="3099935" y="5935704"/>
                  <a:pt x="2762281" y="5895019"/>
                  <a:pt x="2425303" y="5848805"/>
                </a:cubicBezTo>
                <a:cubicBezTo>
                  <a:pt x="2047042" y="5797329"/>
                  <a:pt x="1669936" y="5738080"/>
                  <a:pt x="1293973" y="5671060"/>
                </a:cubicBezTo>
                <a:cubicBezTo>
                  <a:pt x="902168" y="5600534"/>
                  <a:pt x="512942" y="5519976"/>
                  <a:pt x="126888" y="5425029"/>
                </a:cubicBezTo>
                <a:lnTo>
                  <a:pt x="0" y="5392100"/>
                </a:lnTo>
                <a:lnTo>
                  <a:pt x="0" y="5333771"/>
                </a:lnTo>
                <a:lnTo>
                  <a:pt x="130837" y="5368509"/>
                </a:lnTo>
                <a:cubicBezTo>
                  <a:pt x="306720" y="5411799"/>
                  <a:pt x="483287" y="5452095"/>
                  <a:pt x="660204" y="5490001"/>
                </a:cubicBezTo>
                <a:cubicBezTo>
                  <a:pt x="1048569" y="5572948"/>
                  <a:pt x="1439228" y="5643664"/>
                  <a:pt x="1831416" y="5705715"/>
                </a:cubicBezTo>
                <a:cubicBezTo>
                  <a:pt x="2114917" y="5750440"/>
                  <a:pt x="2398801" y="5791595"/>
                  <a:pt x="2677204" y="5825742"/>
                </a:cubicBezTo>
                <a:cubicBezTo>
                  <a:pt x="2669177" y="5828418"/>
                  <a:pt x="2658222" y="5818097"/>
                  <a:pt x="2644716" y="5815549"/>
                </a:cubicBezTo>
                <a:cubicBezTo>
                  <a:pt x="2149740" y="5721171"/>
                  <a:pt x="1659233" y="5607352"/>
                  <a:pt x="1173182" y="5474074"/>
                </a:cubicBezTo>
                <a:cubicBezTo>
                  <a:pt x="940520" y="5410366"/>
                  <a:pt x="709302" y="5342134"/>
                  <a:pt x="479527" y="5269379"/>
                </a:cubicBezTo>
                <a:lnTo>
                  <a:pt x="0" y="510708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Piano keys">
            <a:extLst>
              <a:ext uri="{FF2B5EF4-FFF2-40B4-BE49-F238E27FC236}">
                <a16:creationId xmlns:a16="http://schemas.microsoft.com/office/drawing/2014/main" id="{F9BEE72A-0DCC-461E-BE77-3D0616B2D8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 t="9365" b="14725"/>
          <a:stretch/>
        </p:blipFill>
        <p:spPr>
          <a:xfrm>
            <a:off x="20" y="10"/>
            <a:ext cx="12191979" cy="6177658"/>
          </a:xfrm>
          <a:custGeom>
            <a:avLst/>
            <a:gdLst/>
            <a:ahLst/>
            <a:cxnLst/>
            <a:rect l="l" t="t" r="r" b="b"/>
            <a:pathLst>
              <a:path w="12191999" h="6177668">
                <a:moveTo>
                  <a:pt x="6861986" y="6107659"/>
                </a:moveTo>
                <a:lnTo>
                  <a:pt x="6860986" y="6107739"/>
                </a:lnTo>
                <a:lnTo>
                  <a:pt x="6860759" y="6108287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215324"/>
                </a:lnTo>
                <a:lnTo>
                  <a:pt x="12144282" y="5229900"/>
                </a:lnTo>
                <a:cubicBezTo>
                  <a:pt x="12016423" y="5267070"/>
                  <a:pt x="11888048" y="5302510"/>
                  <a:pt x="11759192" y="5336208"/>
                </a:cubicBezTo>
                <a:cubicBezTo>
                  <a:pt x="11344324" y="5446552"/>
                  <a:pt x="10926015" y="5542623"/>
                  <a:pt x="10505159" y="5627228"/>
                </a:cubicBezTo>
                <a:cubicBezTo>
                  <a:pt x="10171926" y="5694160"/>
                  <a:pt x="9837459" y="5754097"/>
                  <a:pt x="9501755" y="5807012"/>
                </a:cubicBezTo>
                <a:cubicBezTo>
                  <a:pt x="9180066" y="5857979"/>
                  <a:pt x="8857537" y="5903722"/>
                  <a:pt x="8534155" y="5944240"/>
                </a:cubicBezTo>
                <a:cubicBezTo>
                  <a:pt x="8286585" y="5975202"/>
                  <a:pt x="8038506" y="6001450"/>
                  <a:pt x="7790171" y="6026297"/>
                </a:cubicBezTo>
                <a:lnTo>
                  <a:pt x="7024337" y="6093812"/>
                </a:lnTo>
                <a:lnTo>
                  <a:pt x="7008892" y="6095938"/>
                </a:lnTo>
                <a:lnTo>
                  <a:pt x="6862735" y="6107599"/>
                </a:lnTo>
                <a:lnTo>
                  <a:pt x="6872248" y="6109467"/>
                </a:lnTo>
                <a:cubicBezTo>
                  <a:pt x="6883954" y="6109945"/>
                  <a:pt x="6896090" y="6107715"/>
                  <a:pt x="6907812" y="6107715"/>
                </a:cubicBezTo>
                <a:cubicBezTo>
                  <a:pt x="6923994" y="6107715"/>
                  <a:pt x="6940176" y="6105039"/>
                  <a:pt x="6956484" y="6104658"/>
                </a:cubicBezTo>
                <a:cubicBezTo>
                  <a:pt x="7188765" y="6099052"/>
                  <a:pt x="7420790" y="6086564"/>
                  <a:pt x="7652688" y="6071273"/>
                </a:cubicBezTo>
                <a:cubicBezTo>
                  <a:pt x="8002191" y="6048212"/>
                  <a:pt x="8351439" y="6019289"/>
                  <a:pt x="8699923" y="5982083"/>
                </a:cubicBezTo>
                <a:cubicBezTo>
                  <a:pt x="8986610" y="5952012"/>
                  <a:pt x="9272570" y="5916463"/>
                  <a:pt x="9557819" y="5875435"/>
                </a:cubicBezTo>
                <a:cubicBezTo>
                  <a:pt x="9943546" y="5819627"/>
                  <a:pt x="10327451" y="5753205"/>
                  <a:pt x="10709534" y="5676156"/>
                </a:cubicBezTo>
                <a:cubicBezTo>
                  <a:pt x="11171292" y="5582632"/>
                  <a:pt x="11629098" y="5472289"/>
                  <a:pt x="12081554" y="5341561"/>
                </a:cubicBezTo>
                <a:lnTo>
                  <a:pt x="12191999" y="5308238"/>
                </a:lnTo>
                <a:lnTo>
                  <a:pt x="12191999" y="5364054"/>
                </a:lnTo>
                <a:lnTo>
                  <a:pt x="11911964" y="5447316"/>
                </a:lnTo>
                <a:cubicBezTo>
                  <a:pt x="11616866" y="5529116"/>
                  <a:pt x="11319604" y="5601872"/>
                  <a:pt x="11020049" y="5667491"/>
                </a:cubicBezTo>
                <a:cubicBezTo>
                  <a:pt x="10703036" y="5737061"/>
                  <a:pt x="10384496" y="5798641"/>
                  <a:pt x="10064425" y="5852245"/>
                </a:cubicBezTo>
                <a:cubicBezTo>
                  <a:pt x="9798381" y="5896841"/>
                  <a:pt x="9531609" y="5936505"/>
                  <a:pt x="9264124" y="5971252"/>
                </a:cubicBezTo>
                <a:cubicBezTo>
                  <a:pt x="9061021" y="5997500"/>
                  <a:pt x="8857919" y="6022219"/>
                  <a:pt x="8654182" y="6042605"/>
                </a:cubicBezTo>
                <a:cubicBezTo>
                  <a:pt x="8416040" y="6065924"/>
                  <a:pt x="8177644" y="6087966"/>
                  <a:pt x="7938866" y="6105677"/>
                </a:cubicBezTo>
                <a:cubicBezTo>
                  <a:pt x="7628862" y="6128611"/>
                  <a:pt x="7318730" y="6146960"/>
                  <a:pt x="7008089" y="6158427"/>
                </a:cubicBezTo>
                <a:cubicBezTo>
                  <a:pt x="6855189" y="6164034"/>
                  <a:pt x="6702290" y="6167984"/>
                  <a:pt x="6549390" y="6172697"/>
                </a:cubicBezTo>
                <a:cubicBezTo>
                  <a:pt x="6510756" y="6170558"/>
                  <a:pt x="6472010" y="6172226"/>
                  <a:pt x="6433696" y="6177668"/>
                </a:cubicBezTo>
                <a:lnTo>
                  <a:pt x="6127899" y="6177668"/>
                </a:lnTo>
                <a:lnTo>
                  <a:pt x="6048391" y="6172953"/>
                </a:lnTo>
                <a:cubicBezTo>
                  <a:pt x="5810377" y="6160212"/>
                  <a:pt x="5572363" y="6146069"/>
                  <a:pt x="5334221" y="6135747"/>
                </a:cubicBezTo>
                <a:cubicBezTo>
                  <a:pt x="5026766" y="6123004"/>
                  <a:pt x="4719692" y="6101983"/>
                  <a:pt x="4413510" y="6072039"/>
                </a:cubicBezTo>
                <a:cubicBezTo>
                  <a:pt x="4088215" y="6040312"/>
                  <a:pt x="3763687" y="6004763"/>
                  <a:pt x="3438265" y="5970870"/>
                </a:cubicBezTo>
                <a:cubicBezTo>
                  <a:pt x="3099935" y="5935704"/>
                  <a:pt x="2762281" y="5895019"/>
                  <a:pt x="2425303" y="5848805"/>
                </a:cubicBezTo>
                <a:cubicBezTo>
                  <a:pt x="2047042" y="5797329"/>
                  <a:pt x="1669936" y="5738080"/>
                  <a:pt x="1293973" y="5671060"/>
                </a:cubicBezTo>
                <a:cubicBezTo>
                  <a:pt x="902168" y="5600534"/>
                  <a:pt x="512942" y="5519976"/>
                  <a:pt x="126888" y="5425029"/>
                </a:cubicBezTo>
                <a:lnTo>
                  <a:pt x="0" y="5392100"/>
                </a:lnTo>
                <a:lnTo>
                  <a:pt x="0" y="5333771"/>
                </a:lnTo>
                <a:lnTo>
                  <a:pt x="130837" y="5368509"/>
                </a:lnTo>
                <a:cubicBezTo>
                  <a:pt x="306720" y="5411799"/>
                  <a:pt x="483287" y="5452095"/>
                  <a:pt x="660204" y="5490001"/>
                </a:cubicBezTo>
                <a:cubicBezTo>
                  <a:pt x="1048569" y="5572948"/>
                  <a:pt x="1439228" y="5643664"/>
                  <a:pt x="1831416" y="5705715"/>
                </a:cubicBezTo>
                <a:cubicBezTo>
                  <a:pt x="2114917" y="5750440"/>
                  <a:pt x="2398801" y="5791595"/>
                  <a:pt x="2677204" y="5825742"/>
                </a:cubicBezTo>
                <a:cubicBezTo>
                  <a:pt x="2669177" y="5828418"/>
                  <a:pt x="2658222" y="5818097"/>
                  <a:pt x="2644716" y="5815549"/>
                </a:cubicBezTo>
                <a:cubicBezTo>
                  <a:pt x="2149740" y="5721171"/>
                  <a:pt x="1659233" y="5607352"/>
                  <a:pt x="1173182" y="5474074"/>
                </a:cubicBezTo>
                <a:cubicBezTo>
                  <a:pt x="940520" y="5410366"/>
                  <a:pt x="709302" y="5342134"/>
                  <a:pt x="479527" y="5269379"/>
                </a:cubicBezTo>
                <a:lnTo>
                  <a:pt x="0" y="510708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911749-3A73-4A4A-AD25-5AB85A439E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6747"/>
            <a:ext cx="9144000" cy="2387600"/>
          </a:xfrm>
        </p:spPr>
        <p:txBody>
          <a:bodyPr>
            <a:normAutofit/>
          </a:bodyPr>
          <a:lstStyle/>
          <a:p>
            <a:pPr algn="ctr"/>
            <a:r>
              <a:rPr lang="en-US" sz="8000" dirty="0">
                <a:solidFill>
                  <a:schemeClr val="bg1"/>
                </a:solidFill>
                <a:latin typeface="Constantia" panose="02030602050306030303" pitchFamily="18" charset="0"/>
                <a:cs typeface="Calibri" panose="020F0502020204030204" pitchFamily="34" charset="0"/>
              </a:rPr>
              <a:t>Musical Theatre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FB4F6C-EDAA-344A-BC5D-ABDF248143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27080"/>
            <a:ext cx="9144000" cy="1197323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Constantia" panose="02030602050306030303" pitchFamily="18" charset="0"/>
                <a:cs typeface="Calibri" panose="020F0502020204030204" pitchFamily="34" charset="0"/>
              </a:rPr>
              <a:t>The Art of Theatrical Makeup</a:t>
            </a:r>
          </a:p>
          <a:p>
            <a:pPr algn="ctr"/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DCB8EB4B-AFE9-41E8-95B0-F246E574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3650059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780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7D81E6-6677-574F-AC9E-216A19923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1664" y="566720"/>
            <a:ext cx="6980180" cy="76047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500" b="1" u="sng" dirty="0">
                <a:latin typeface="Constantia" panose="02030602050306030303" pitchFamily="18" charset="0"/>
                <a:cs typeface="Calibri" panose="020F0502020204030204" pitchFamily="34" charset="0"/>
              </a:rPr>
              <a:t>What is Musical Theatre </a:t>
            </a:r>
          </a:p>
        </p:txBody>
      </p:sp>
      <p:sp>
        <p:nvSpPr>
          <p:cNvPr id="30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4" y="1817073"/>
            <a:ext cx="11018520" cy="18288"/>
          </a:xfrm>
          <a:custGeom>
            <a:avLst/>
            <a:gdLst>
              <a:gd name="connsiteX0" fmla="*/ 0 w 11018520"/>
              <a:gd name="connsiteY0" fmla="*/ 0 h 18288"/>
              <a:gd name="connsiteX1" fmla="*/ 468287 w 11018520"/>
              <a:gd name="connsiteY1" fmla="*/ 0 h 18288"/>
              <a:gd name="connsiteX2" fmla="*/ 1156945 w 11018520"/>
              <a:gd name="connsiteY2" fmla="*/ 0 h 18288"/>
              <a:gd name="connsiteX3" fmla="*/ 1955787 w 11018520"/>
              <a:gd name="connsiteY3" fmla="*/ 0 h 18288"/>
              <a:gd name="connsiteX4" fmla="*/ 2313889 w 11018520"/>
              <a:gd name="connsiteY4" fmla="*/ 0 h 18288"/>
              <a:gd name="connsiteX5" fmla="*/ 2671991 w 11018520"/>
              <a:gd name="connsiteY5" fmla="*/ 0 h 18288"/>
              <a:gd name="connsiteX6" fmla="*/ 3581019 w 11018520"/>
              <a:gd name="connsiteY6" fmla="*/ 0 h 18288"/>
              <a:gd name="connsiteX7" fmla="*/ 4269677 w 11018520"/>
              <a:gd name="connsiteY7" fmla="*/ 0 h 18288"/>
              <a:gd name="connsiteX8" fmla="*/ 4627778 w 11018520"/>
              <a:gd name="connsiteY8" fmla="*/ 0 h 18288"/>
              <a:gd name="connsiteX9" fmla="*/ 5316436 w 11018520"/>
              <a:gd name="connsiteY9" fmla="*/ 0 h 18288"/>
              <a:gd name="connsiteX10" fmla="*/ 6225464 w 11018520"/>
              <a:gd name="connsiteY10" fmla="*/ 0 h 18288"/>
              <a:gd name="connsiteX11" fmla="*/ 6803936 w 11018520"/>
              <a:gd name="connsiteY11" fmla="*/ 0 h 18288"/>
              <a:gd name="connsiteX12" fmla="*/ 7382408 w 11018520"/>
              <a:gd name="connsiteY12" fmla="*/ 0 h 18288"/>
              <a:gd name="connsiteX13" fmla="*/ 8071066 w 11018520"/>
              <a:gd name="connsiteY13" fmla="*/ 0 h 18288"/>
              <a:gd name="connsiteX14" fmla="*/ 8869909 w 11018520"/>
              <a:gd name="connsiteY14" fmla="*/ 0 h 18288"/>
              <a:gd name="connsiteX15" fmla="*/ 9668751 w 11018520"/>
              <a:gd name="connsiteY15" fmla="*/ 0 h 18288"/>
              <a:gd name="connsiteX16" fmla="*/ 11018520 w 11018520"/>
              <a:gd name="connsiteY16" fmla="*/ 0 h 18288"/>
              <a:gd name="connsiteX17" fmla="*/ 11018520 w 11018520"/>
              <a:gd name="connsiteY17" fmla="*/ 18288 h 18288"/>
              <a:gd name="connsiteX18" fmla="*/ 10550233 w 11018520"/>
              <a:gd name="connsiteY18" fmla="*/ 18288 h 18288"/>
              <a:gd name="connsiteX19" fmla="*/ 9641205 w 11018520"/>
              <a:gd name="connsiteY19" fmla="*/ 18288 h 18288"/>
              <a:gd name="connsiteX20" fmla="*/ 8952548 w 11018520"/>
              <a:gd name="connsiteY20" fmla="*/ 18288 h 18288"/>
              <a:gd name="connsiteX21" fmla="*/ 8594446 w 11018520"/>
              <a:gd name="connsiteY21" fmla="*/ 18288 h 18288"/>
              <a:gd name="connsiteX22" fmla="*/ 7905788 w 11018520"/>
              <a:gd name="connsiteY22" fmla="*/ 18288 h 18288"/>
              <a:gd name="connsiteX23" fmla="*/ 7327316 w 11018520"/>
              <a:gd name="connsiteY23" fmla="*/ 18288 h 18288"/>
              <a:gd name="connsiteX24" fmla="*/ 6748844 w 11018520"/>
              <a:gd name="connsiteY24" fmla="*/ 18288 h 18288"/>
              <a:gd name="connsiteX25" fmla="*/ 6170371 w 11018520"/>
              <a:gd name="connsiteY25" fmla="*/ 18288 h 18288"/>
              <a:gd name="connsiteX26" fmla="*/ 5591899 w 11018520"/>
              <a:gd name="connsiteY26" fmla="*/ 18288 h 18288"/>
              <a:gd name="connsiteX27" fmla="*/ 4793056 w 11018520"/>
              <a:gd name="connsiteY27" fmla="*/ 18288 h 18288"/>
              <a:gd name="connsiteX28" fmla="*/ 4104399 w 11018520"/>
              <a:gd name="connsiteY28" fmla="*/ 18288 h 18288"/>
              <a:gd name="connsiteX29" fmla="*/ 3746297 w 11018520"/>
              <a:gd name="connsiteY29" fmla="*/ 18288 h 18288"/>
              <a:gd name="connsiteX30" fmla="*/ 3167825 w 11018520"/>
              <a:gd name="connsiteY30" fmla="*/ 18288 h 18288"/>
              <a:gd name="connsiteX31" fmla="*/ 2368982 w 11018520"/>
              <a:gd name="connsiteY31" fmla="*/ 18288 h 18288"/>
              <a:gd name="connsiteX32" fmla="*/ 1900695 w 11018520"/>
              <a:gd name="connsiteY32" fmla="*/ 18288 h 18288"/>
              <a:gd name="connsiteX33" fmla="*/ 991667 w 11018520"/>
              <a:gd name="connsiteY33" fmla="*/ 18288 h 18288"/>
              <a:gd name="connsiteX34" fmla="*/ 0 w 11018520"/>
              <a:gd name="connsiteY34" fmla="*/ 18288 h 18288"/>
              <a:gd name="connsiteX35" fmla="*/ 0 w 11018520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0679FB"/>
          </a:solidFill>
          <a:ln w="38100" cap="rnd">
            <a:solidFill>
              <a:srgbClr val="0679F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Music and Musical Theatre | University of Chichester">
            <a:extLst>
              <a:ext uri="{FF2B5EF4-FFF2-40B4-BE49-F238E27FC236}">
                <a16:creationId xmlns:a16="http://schemas.microsoft.com/office/drawing/2014/main" id="{4EA0EEA8-9A13-C841-B172-C0176AC8FA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94" r="28076" b="-1"/>
          <a:stretch/>
        </p:blipFill>
        <p:spPr bwMode="auto">
          <a:xfrm>
            <a:off x="7546260" y="1919004"/>
            <a:ext cx="4357969" cy="4623403"/>
          </a:xfrm>
          <a:custGeom>
            <a:avLst/>
            <a:gdLst/>
            <a:ahLst/>
            <a:cxnLst/>
            <a:rect l="l" t="t" r="r" b="b"/>
            <a:pathLst>
              <a:path w="3807743" h="6307845">
                <a:moveTo>
                  <a:pt x="723201" y="386"/>
                </a:moveTo>
                <a:cubicBezTo>
                  <a:pt x="853884" y="-4204"/>
                  <a:pt x="1013493" y="33912"/>
                  <a:pt x="1176100" y="22622"/>
                </a:cubicBezTo>
                <a:cubicBezTo>
                  <a:pt x="1230302" y="18859"/>
                  <a:pt x="1281736" y="20622"/>
                  <a:pt x="1331852" y="24473"/>
                </a:cubicBezTo>
                <a:lnTo>
                  <a:pt x="1439547" y="34944"/>
                </a:lnTo>
                <a:lnTo>
                  <a:pt x="1484197" y="36226"/>
                </a:lnTo>
                <a:cubicBezTo>
                  <a:pt x="1535166" y="35421"/>
                  <a:pt x="1586369" y="31625"/>
                  <a:pt x="1636625" y="22622"/>
                </a:cubicBezTo>
                <a:cubicBezTo>
                  <a:pt x="1686882" y="13619"/>
                  <a:pt x="1729837" y="10653"/>
                  <a:pt x="1768740" y="10885"/>
                </a:cubicBezTo>
                <a:lnTo>
                  <a:pt x="1829538" y="15086"/>
                </a:lnTo>
                <a:lnTo>
                  <a:pt x="1869968" y="7996"/>
                </a:lnTo>
                <a:cubicBezTo>
                  <a:pt x="1953577" y="-31"/>
                  <a:pt x="2036989" y="9808"/>
                  <a:pt x="2112925" y="20118"/>
                </a:cubicBezTo>
                <a:lnTo>
                  <a:pt x="2119331" y="20977"/>
                </a:lnTo>
                <a:lnTo>
                  <a:pt x="2221855" y="13374"/>
                </a:lnTo>
                <a:cubicBezTo>
                  <a:pt x="2261207" y="12845"/>
                  <a:pt x="2298379" y="14359"/>
                  <a:pt x="2333484" y="16393"/>
                </a:cubicBezTo>
                <a:lnTo>
                  <a:pt x="2372613" y="18812"/>
                </a:lnTo>
                <a:lnTo>
                  <a:pt x="2404945" y="9387"/>
                </a:lnTo>
                <a:cubicBezTo>
                  <a:pt x="2452532" y="1754"/>
                  <a:pt x="2506192" y="9333"/>
                  <a:pt x="2561622" y="17814"/>
                </a:cubicBezTo>
                <a:lnTo>
                  <a:pt x="2583950" y="20591"/>
                </a:lnTo>
                <a:lnTo>
                  <a:pt x="2643527" y="20319"/>
                </a:lnTo>
                <a:cubicBezTo>
                  <a:pt x="2669677" y="20426"/>
                  <a:pt x="2697963" y="20717"/>
                  <a:pt x="2727392" y="21103"/>
                </a:cubicBezTo>
                <a:lnTo>
                  <a:pt x="2786908" y="21989"/>
                </a:lnTo>
                <a:lnTo>
                  <a:pt x="2846459" y="13267"/>
                </a:lnTo>
                <a:cubicBezTo>
                  <a:pt x="2896401" y="10176"/>
                  <a:pt x="2960607" y="12733"/>
                  <a:pt x="3036361" y="17072"/>
                </a:cubicBezTo>
                <a:lnTo>
                  <a:pt x="3129100" y="22671"/>
                </a:lnTo>
                <a:lnTo>
                  <a:pt x="3130653" y="22622"/>
                </a:lnTo>
                <a:cubicBezTo>
                  <a:pt x="3178874" y="19804"/>
                  <a:pt x="3260845" y="26231"/>
                  <a:pt x="3352422" y="32691"/>
                </a:cubicBezTo>
                <a:lnTo>
                  <a:pt x="3362608" y="33356"/>
                </a:lnTo>
                <a:lnTo>
                  <a:pt x="3446036" y="35579"/>
                </a:lnTo>
                <a:cubicBezTo>
                  <a:pt x="3550323" y="36566"/>
                  <a:pt x="3662083" y="33535"/>
                  <a:pt x="3778601" y="22622"/>
                </a:cubicBezTo>
                <a:cubicBezTo>
                  <a:pt x="3793981" y="243672"/>
                  <a:pt x="3764152" y="318695"/>
                  <a:pt x="3778601" y="467157"/>
                </a:cubicBezTo>
                <a:cubicBezTo>
                  <a:pt x="3790077" y="557563"/>
                  <a:pt x="3783697" y="684218"/>
                  <a:pt x="3777639" y="811856"/>
                </a:cubicBezTo>
                <a:lnTo>
                  <a:pt x="3773760" y="922625"/>
                </a:lnTo>
                <a:lnTo>
                  <a:pt x="3778601" y="974384"/>
                </a:lnTo>
                <a:cubicBezTo>
                  <a:pt x="3785784" y="1003717"/>
                  <a:pt x="3785160" y="1041120"/>
                  <a:pt x="3781239" y="1085904"/>
                </a:cubicBezTo>
                <a:lnTo>
                  <a:pt x="3776107" y="1132519"/>
                </a:lnTo>
                <a:lnTo>
                  <a:pt x="3778601" y="1162456"/>
                </a:lnTo>
                <a:cubicBezTo>
                  <a:pt x="3791360" y="1256797"/>
                  <a:pt x="3774958" y="1367020"/>
                  <a:pt x="3763568" y="1469787"/>
                </a:cubicBezTo>
                <a:lnTo>
                  <a:pt x="3758806" y="1520515"/>
                </a:lnTo>
                <a:lnTo>
                  <a:pt x="3760417" y="1549437"/>
                </a:lnTo>
                <a:cubicBezTo>
                  <a:pt x="3764298" y="1588133"/>
                  <a:pt x="3770171" y="1628243"/>
                  <a:pt x="3778601" y="1669683"/>
                </a:cubicBezTo>
                <a:cubicBezTo>
                  <a:pt x="3846039" y="2001203"/>
                  <a:pt x="3774784" y="2142285"/>
                  <a:pt x="3778601" y="2364982"/>
                </a:cubicBezTo>
                <a:lnTo>
                  <a:pt x="3776565" y="2406088"/>
                </a:lnTo>
                <a:lnTo>
                  <a:pt x="3778601" y="2427673"/>
                </a:lnTo>
                <a:cubicBezTo>
                  <a:pt x="3821357" y="2695960"/>
                  <a:pt x="3735684" y="2699438"/>
                  <a:pt x="3778601" y="2809517"/>
                </a:cubicBezTo>
                <a:cubicBezTo>
                  <a:pt x="3789330" y="2837037"/>
                  <a:pt x="3791666" y="2872927"/>
                  <a:pt x="3789892" y="2914654"/>
                </a:cubicBezTo>
                <a:lnTo>
                  <a:pt x="3784971" y="2966248"/>
                </a:lnTo>
                <a:lnTo>
                  <a:pt x="3796722" y="3024078"/>
                </a:lnTo>
                <a:cubicBezTo>
                  <a:pt x="3809238" y="3115139"/>
                  <a:pt x="3806232" y="3210898"/>
                  <a:pt x="3799338" y="3302850"/>
                </a:cubicBezTo>
                <a:lnTo>
                  <a:pt x="3787405" y="3438354"/>
                </a:lnTo>
                <a:lnTo>
                  <a:pt x="3790719" y="3460532"/>
                </a:lnTo>
                <a:cubicBezTo>
                  <a:pt x="3797323" y="3541872"/>
                  <a:pt x="3789007" y="3624193"/>
                  <a:pt x="3780361" y="3709762"/>
                </a:cubicBezTo>
                <a:lnTo>
                  <a:pt x="3780169" y="3712283"/>
                </a:lnTo>
                <a:lnTo>
                  <a:pt x="3781239" y="3768266"/>
                </a:lnTo>
                <a:cubicBezTo>
                  <a:pt x="3780994" y="3815588"/>
                  <a:pt x="3779902" y="3863939"/>
                  <a:pt x="3778794" y="3912511"/>
                </a:cubicBezTo>
                <a:lnTo>
                  <a:pt x="3776324" y="4054010"/>
                </a:lnTo>
                <a:lnTo>
                  <a:pt x="3778601" y="4074733"/>
                </a:lnTo>
                <a:cubicBezTo>
                  <a:pt x="3822365" y="4336760"/>
                  <a:pt x="3765189" y="4482586"/>
                  <a:pt x="3778601" y="4644650"/>
                </a:cubicBezTo>
                <a:cubicBezTo>
                  <a:pt x="3781954" y="4685166"/>
                  <a:pt x="3782850" y="4718916"/>
                  <a:pt x="3782504" y="4749344"/>
                </a:cubicBezTo>
                <a:lnTo>
                  <a:pt x="3780512" y="4796832"/>
                </a:lnTo>
                <a:lnTo>
                  <a:pt x="3786260" y="4877451"/>
                </a:lnTo>
                <a:cubicBezTo>
                  <a:pt x="3786165" y="4918212"/>
                  <a:pt x="3784020" y="4964155"/>
                  <a:pt x="3781623" y="5015963"/>
                </a:cubicBezTo>
                <a:lnTo>
                  <a:pt x="3779076" y="5087925"/>
                </a:lnTo>
                <a:lnTo>
                  <a:pt x="3779599" y="5155456"/>
                </a:lnTo>
                <a:lnTo>
                  <a:pt x="3775907" y="5219073"/>
                </a:lnTo>
                <a:lnTo>
                  <a:pt x="3778601" y="5402640"/>
                </a:lnTo>
                <a:cubicBezTo>
                  <a:pt x="3780494" y="5441637"/>
                  <a:pt x="3781680" y="5475146"/>
                  <a:pt x="3782335" y="5504141"/>
                </a:cubicBezTo>
                <a:lnTo>
                  <a:pt x="3782798" y="5566951"/>
                </a:lnTo>
                <a:lnTo>
                  <a:pt x="3786885" y="5599303"/>
                </a:lnTo>
                <a:cubicBezTo>
                  <a:pt x="3799534" y="5776838"/>
                  <a:pt x="3769350" y="6111156"/>
                  <a:pt x="3778601" y="6291711"/>
                </a:cubicBezTo>
                <a:cubicBezTo>
                  <a:pt x="3687392" y="6306733"/>
                  <a:pt x="3632350" y="6304889"/>
                  <a:pt x="3574752" y="6300212"/>
                </a:cubicBezTo>
                <a:lnTo>
                  <a:pt x="3545837" y="6297718"/>
                </a:lnTo>
                <a:lnTo>
                  <a:pt x="3527963" y="6296834"/>
                </a:lnTo>
                <a:cubicBezTo>
                  <a:pt x="3482151" y="6294419"/>
                  <a:pt x="3430025" y="6291672"/>
                  <a:pt x="3355561" y="6291711"/>
                </a:cubicBezTo>
                <a:cubicBezTo>
                  <a:pt x="3304843" y="6293555"/>
                  <a:pt x="3262749" y="6292377"/>
                  <a:pt x="3225711" y="6290098"/>
                </a:cubicBezTo>
                <a:lnTo>
                  <a:pt x="3218247" y="6289525"/>
                </a:lnTo>
                <a:lnTo>
                  <a:pt x="3198550" y="6289212"/>
                </a:lnTo>
                <a:cubicBezTo>
                  <a:pt x="3144315" y="6287803"/>
                  <a:pt x="3088976" y="6286105"/>
                  <a:pt x="3034921" y="6284968"/>
                </a:cubicBezTo>
                <a:lnTo>
                  <a:pt x="2973802" y="6284626"/>
                </a:lnTo>
                <a:lnTo>
                  <a:pt x="2932520" y="6291711"/>
                </a:lnTo>
                <a:cubicBezTo>
                  <a:pt x="2893699" y="6300111"/>
                  <a:pt x="2847670" y="6301992"/>
                  <a:pt x="2797581" y="6300669"/>
                </a:cubicBezTo>
                <a:lnTo>
                  <a:pt x="2672392" y="6292599"/>
                </a:lnTo>
                <a:lnTo>
                  <a:pt x="2629726" y="6293120"/>
                </a:lnTo>
                <a:lnTo>
                  <a:pt x="2540544" y="6284698"/>
                </a:lnTo>
                <a:lnTo>
                  <a:pt x="2473475" y="6280786"/>
                </a:lnTo>
                <a:cubicBezTo>
                  <a:pt x="2419724" y="6279900"/>
                  <a:pt x="2368202" y="6282437"/>
                  <a:pt x="2322057" y="6291711"/>
                </a:cubicBezTo>
                <a:cubicBezTo>
                  <a:pt x="2275912" y="6300985"/>
                  <a:pt x="2236301" y="6305003"/>
                  <a:pt x="2199195" y="6305968"/>
                </a:cubicBezTo>
                <a:lnTo>
                  <a:pt x="2094190" y="6302012"/>
                </a:lnTo>
                <a:lnTo>
                  <a:pt x="2029724" y="6307766"/>
                </a:lnTo>
                <a:cubicBezTo>
                  <a:pt x="1971866" y="6308389"/>
                  <a:pt x="1916420" y="6305265"/>
                  <a:pt x="1864312" y="6301339"/>
                </a:cubicBezTo>
                <a:lnTo>
                  <a:pt x="1761307" y="6293375"/>
                </a:lnTo>
                <a:lnTo>
                  <a:pt x="1745972" y="6293782"/>
                </a:lnTo>
                <a:cubicBezTo>
                  <a:pt x="1699734" y="6294177"/>
                  <a:pt x="1664143" y="6292827"/>
                  <a:pt x="1633352" y="6291083"/>
                </a:cubicBezTo>
                <a:lnTo>
                  <a:pt x="1621369" y="6290324"/>
                </a:lnTo>
                <a:lnTo>
                  <a:pt x="1599140" y="6291711"/>
                </a:lnTo>
                <a:cubicBezTo>
                  <a:pt x="1564093" y="6296354"/>
                  <a:pt x="1527169" y="6296254"/>
                  <a:pt x="1488567" y="6294097"/>
                </a:cubicBezTo>
                <a:lnTo>
                  <a:pt x="1429716" y="6289243"/>
                </a:lnTo>
                <a:lnTo>
                  <a:pt x="1401008" y="6291711"/>
                </a:lnTo>
                <a:cubicBezTo>
                  <a:pt x="1314301" y="6301163"/>
                  <a:pt x="1222976" y="6299856"/>
                  <a:pt x="1127367" y="6296839"/>
                </a:cubicBezTo>
                <a:lnTo>
                  <a:pt x="1062601" y="6295730"/>
                </a:lnTo>
                <a:lnTo>
                  <a:pt x="964991" y="6305909"/>
                </a:lnTo>
                <a:cubicBezTo>
                  <a:pt x="833250" y="6307778"/>
                  <a:pt x="714190" y="6280255"/>
                  <a:pt x="603122" y="6291711"/>
                </a:cubicBezTo>
                <a:cubicBezTo>
                  <a:pt x="455032" y="6306986"/>
                  <a:pt x="261206" y="6260346"/>
                  <a:pt x="30143" y="6291711"/>
                </a:cubicBezTo>
                <a:cubicBezTo>
                  <a:pt x="-1198" y="6167281"/>
                  <a:pt x="7291" y="6044138"/>
                  <a:pt x="19371" y="5934598"/>
                </a:cubicBezTo>
                <a:lnTo>
                  <a:pt x="33559" y="5801663"/>
                </a:lnTo>
                <a:lnTo>
                  <a:pt x="30143" y="5784485"/>
                </a:lnTo>
                <a:cubicBezTo>
                  <a:pt x="7257" y="5691455"/>
                  <a:pt x="7506" y="5585492"/>
                  <a:pt x="13352" y="5476692"/>
                </a:cubicBezTo>
                <a:lnTo>
                  <a:pt x="21882" y="5346809"/>
                </a:lnTo>
                <a:lnTo>
                  <a:pt x="22064" y="5339439"/>
                </a:lnTo>
                <a:lnTo>
                  <a:pt x="29601" y="5166357"/>
                </a:lnTo>
                <a:lnTo>
                  <a:pt x="30143" y="5151877"/>
                </a:lnTo>
                <a:cubicBezTo>
                  <a:pt x="30018" y="5125783"/>
                  <a:pt x="30111" y="5102484"/>
                  <a:pt x="30346" y="5081409"/>
                </a:cubicBezTo>
                <a:lnTo>
                  <a:pt x="30433" y="5076663"/>
                </a:lnTo>
                <a:lnTo>
                  <a:pt x="30143" y="4963804"/>
                </a:lnTo>
                <a:cubicBezTo>
                  <a:pt x="27040" y="4910138"/>
                  <a:pt x="27067" y="4856021"/>
                  <a:pt x="28459" y="4800989"/>
                </a:cubicBezTo>
                <a:lnTo>
                  <a:pt x="30399" y="4750796"/>
                </a:lnTo>
                <a:lnTo>
                  <a:pt x="31514" y="4666872"/>
                </a:lnTo>
                <a:lnTo>
                  <a:pt x="34697" y="4639551"/>
                </a:lnTo>
                <a:lnTo>
                  <a:pt x="34963" y="4632686"/>
                </a:lnTo>
                <a:cubicBezTo>
                  <a:pt x="37318" y="4575362"/>
                  <a:pt x="39271" y="4516661"/>
                  <a:pt x="39056" y="4456118"/>
                </a:cubicBezTo>
                <a:lnTo>
                  <a:pt x="36996" y="4412759"/>
                </a:lnTo>
                <a:lnTo>
                  <a:pt x="30143" y="4388188"/>
                </a:lnTo>
                <a:cubicBezTo>
                  <a:pt x="7389" y="4328002"/>
                  <a:pt x="11492" y="4256950"/>
                  <a:pt x="19232" y="4188739"/>
                </a:cubicBezTo>
                <a:lnTo>
                  <a:pt x="23985" y="4147809"/>
                </a:lnTo>
                <a:lnTo>
                  <a:pt x="23690" y="4087290"/>
                </a:lnTo>
                <a:lnTo>
                  <a:pt x="29097" y="3984687"/>
                </a:lnTo>
                <a:lnTo>
                  <a:pt x="28035" y="3962690"/>
                </a:lnTo>
                <a:cubicBezTo>
                  <a:pt x="28525" y="3945828"/>
                  <a:pt x="30052" y="3926691"/>
                  <a:pt x="32148" y="3905387"/>
                </a:cubicBezTo>
                <a:lnTo>
                  <a:pt x="34754" y="3881032"/>
                </a:lnTo>
                <a:lnTo>
                  <a:pt x="39206" y="3802233"/>
                </a:lnTo>
                <a:cubicBezTo>
                  <a:pt x="39778" y="3763353"/>
                  <a:pt x="37619" y="3728800"/>
                  <a:pt x="30143" y="3698588"/>
                </a:cubicBezTo>
                <a:cubicBezTo>
                  <a:pt x="7714" y="3607954"/>
                  <a:pt x="33117" y="3482508"/>
                  <a:pt x="36579" y="3365983"/>
                </a:cubicBezTo>
                <a:lnTo>
                  <a:pt x="36510" y="3356621"/>
                </a:lnTo>
                <a:lnTo>
                  <a:pt x="30143" y="3311044"/>
                </a:lnTo>
                <a:cubicBezTo>
                  <a:pt x="14271" y="3224157"/>
                  <a:pt x="11445" y="3149243"/>
                  <a:pt x="14856" y="3082749"/>
                </a:cubicBezTo>
                <a:lnTo>
                  <a:pt x="22229" y="3005366"/>
                </a:lnTo>
                <a:lnTo>
                  <a:pt x="27244" y="2895198"/>
                </a:lnTo>
                <a:cubicBezTo>
                  <a:pt x="29143" y="2848776"/>
                  <a:pt x="30527" y="2799531"/>
                  <a:pt x="30143" y="2746826"/>
                </a:cubicBezTo>
                <a:lnTo>
                  <a:pt x="36784" y="2638240"/>
                </a:lnTo>
                <a:lnTo>
                  <a:pt x="30143" y="2615745"/>
                </a:lnTo>
                <a:cubicBezTo>
                  <a:pt x="-20952" y="2495890"/>
                  <a:pt x="17898" y="2340273"/>
                  <a:pt x="37923" y="2201958"/>
                </a:cubicBezTo>
                <a:lnTo>
                  <a:pt x="42734" y="2158379"/>
                </a:lnTo>
                <a:lnTo>
                  <a:pt x="30143" y="2114218"/>
                </a:lnTo>
                <a:cubicBezTo>
                  <a:pt x="2269" y="2040950"/>
                  <a:pt x="-2735" y="1972014"/>
                  <a:pt x="1162" y="1906697"/>
                </a:cubicBezTo>
                <a:lnTo>
                  <a:pt x="6289" y="1854885"/>
                </a:lnTo>
                <a:lnTo>
                  <a:pt x="8053" y="1809168"/>
                </a:lnTo>
                <a:cubicBezTo>
                  <a:pt x="9832" y="1790244"/>
                  <a:pt x="12470" y="1771472"/>
                  <a:pt x="15415" y="1752867"/>
                </a:cubicBezTo>
                <a:lnTo>
                  <a:pt x="30925" y="1652561"/>
                </a:lnTo>
                <a:lnTo>
                  <a:pt x="30143" y="1606992"/>
                </a:lnTo>
                <a:cubicBezTo>
                  <a:pt x="28397" y="1588584"/>
                  <a:pt x="27931" y="1568665"/>
                  <a:pt x="28348" y="1547550"/>
                </a:cubicBezTo>
                <a:lnTo>
                  <a:pt x="29206" y="1531212"/>
                </a:lnTo>
                <a:lnTo>
                  <a:pt x="23637" y="1487282"/>
                </a:lnTo>
                <a:cubicBezTo>
                  <a:pt x="16479" y="1367166"/>
                  <a:pt x="59638" y="1246041"/>
                  <a:pt x="30143" y="1156757"/>
                </a:cubicBezTo>
                <a:cubicBezTo>
                  <a:pt x="21716" y="1131248"/>
                  <a:pt x="18318" y="1090735"/>
                  <a:pt x="17757" y="1041370"/>
                </a:cubicBezTo>
                <a:lnTo>
                  <a:pt x="18463" y="985697"/>
                </a:lnTo>
                <a:lnTo>
                  <a:pt x="16239" y="975915"/>
                </a:lnTo>
                <a:cubicBezTo>
                  <a:pt x="13541" y="957312"/>
                  <a:pt x="12597" y="940330"/>
                  <a:pt x="12862" y="924477"/>
                </a:cubicBezTo>
                <a:lnTo>
                  <a:pt x="23640" y="845857"/>
                </a:lnTo>
                <a:lnTo>
                  <a:pt x="30907" y="688163"/>
                </a:lnTo>
                <a:lnTo>
                  <a:pt x="31375" y="662715"/>
                </a:lnTo>
                <a:lnTo>
                  <a:pt x="30143" y="655230"/>
                </a:lnTo>
                <a:cubicBezTo>
                  <a:pt x="20345" y="615334"/>
                  <a:pt x="17924" y="569960"/>
                  <a:pt x="19185" y="520814"/>
                </a:cubicBezTo>
                <a:lnTo>
                  <a:pt x="26662" y="415314"/>
                </a:lnTo>
                <a:lnTo>
                  <a:pt x="25635" y="383217"/>
                </a:lnTo>
                <a:cubicBezTo>
                  <a:pt x="25461" y="243905"/>
                  <a:pt x="35455" y="113017"/>
                  <a:pt x="30143" y="22622"/>
                </a:cubicBezTo>
                <a:cubicBezTo>
                  <a:pt x="90096" y="13526"/>
                  <a:pt x="146841" y="12585"/>
                  <a:pt x="200495" y="15390"/>
                </a:cubicBezTo>
                <a:lnTo>
                  <a:pt x="324102" y="27794"/>
                </a:lnTo>
                <a:lnTo>
                  <a:pt x="329634" y="27979"/>
                </a:lnTo>
                <a:cubicBezTo>
                  <a:pt x="398332" y="30204"/>
                  <a:pt x="468106" y="31425"/>
                  <a:pt x="551798" y="27886"/>
                </a:cubicBezTo>
                <a:lnTo>
                  <a:pt x="592464" y="25476"/>
                </a:lnTo>
                <a:lnTo>
                  <a:pt x="603122" y="22622"/>
                </a:lnTo>
                <a:cubicBezTo>
                  <a:pt x="639294" y="8191"/>
                  <a:pt x="679641" y="1916"/>
                  <a:pt x="723201" y="38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8C524E6-9F76-8748-954D-027FAB59EA24}"/>
              </a:ext>
            </a:extLst>
          </p:cNvPr>
          <p:cNvSpPr txBox="1"/>
          <p:nvPr/>
        </p:nvSpPr>
        <p:spPr>
          <a:xfrm>
            <a:off x="8222238" y="6542407"/>
            <a:ext cx="3681991" cy="24446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Image One Source - (University of Chichester, 2019)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27EBF80-4A70-C84A-B17E-19020404BE6A}"/>
              </a:ext>
            </a:extLst>
          </p:cNvPr>
          <p:cNvSpPr txBox="1"/>
          <p:nvPr/>
        </p:nvSpPr>
        <p:spPr>
          <a:xfrm>
            <a:off x="572494" y="2109481"/>
            <a:ext cx="6193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Musical Theatre is a popular form of entertainment, when dialogue, song and dance are used to tell a story.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90FD7E-C561-B247-89B0-0E934AD853ED}"/>
              </a:ext>
            </a:extLst>
          </p:cNvPr>
          <p:cNvSpPr txBox="1"/>
          <p:nvPr/>
        </p:nvSpPr>
        <p:spPr>
          <a:xfrm>
            <a:off x="572494" y="3330087"/>
            <a:ext cx="6297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Genre of Musical Theatre uses a variety of different theatrical techniques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EE2CC2B-4D9C-D14A-9756-144BF0650475}"/>
              </a:ext>
            </a:extLst>
          </p:cNvPr>
          <p:cNvSpPr txBox="1"/>
          <p:nvPr/>
        </p:nvSpPr>
        <p:spPr>
          <a:xfrm>
            <a:off x="572494" y="4504554"/>
            <a:ext cx="63967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Musicals are a modern way to express current social and political issues within the world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1DAB4F4-856A-4E40-A8FA-AB1A562E3751}"/>
              </a:ext>
            </a:extLst>
          </p:cNvPr>
          <p:cNvSpPr txBox="1"/>
          <p:nvPr/>
        </p:nvSpPr>
        <p:spPr>
          <a:xfrm>
            <a:off x="572494" y="5471144"/>
            <a:ext cx="68662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There are so many different musicals all portraying completely different messages. Therefore, musicals can reach all ages. From young children to the elderly.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BE9452B-3120-8E4A-9EBC-AA1B207500E5}"/>
              </a:ext>
            </a:extLst>
          </p:cNvPr>
          <p:cNvSpPr txBox="1"/>
          <p:nvPr/>
        </p:nvSpPr>
        <p:spPr>
          <a:xfrm>
            <a:off x="5508875" y="4019678"/>
            <a:ext cx="14603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(BBC Bitesize, 2021) </a:t>
            </a:r>
          </a:p>
        </p:txBody>
      </p:sp>
    </p:spTree>
    <p:extLst>
      <p:ext uri="{BB962C8B-B14F-4D97-AF65-F5344CB8AC3E}">
        <p14:creationId xmlns:p14="http://schemas.microsoft.com/office/powerpoint/2010/main" val="2414085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B2CA9E-8D7F-DE49-A574-4AEECDF7B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4854" y="668491"/>
            <a:ext cx="8373799" cy="73433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 b="1" u="sng" dirty="0">
                <a:latin typeface="Constantia" panose="02030602050306030303" pitchFamily="18" charset="0"/>
              </a:rPr>
              <a:t>The History of Musical Theatre </a:t>
            </a:r>
          </a:p>
        </p:txBody>
      </p:sp>
      <p:sp>
        <p:nvSpPr>
          <p:cNvPr id="75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4" y="1817073"/>
            <a:ext cx="11018520" cy="18288"/>
          </a:xfrm>
          <a:custGeom>
            <a:avLst/>
            <a:gdLst>
              <a:gd name="connsiteX0" fmla="*/ 0 w 11018520"/>
              <a:gd name="connsiteY0" fmla="*/ 0 h 18288"/>
              <a:gd name="connsiteX1" fmla="*/ 468287 w 11018520"/>
              <a:gd name="connsiteY1" fmla="*/ 0 h 18288"/>
              <a:gd name="connsiteX2" fmla="*/ 1156945 w 11018520"/>
              <a:gd name="connsiteY2" fmla="*/ 0 h 18288"/>
              <a:gd name="connsiteX3" fmla="*/ 1955787 w 11018520"/>
              <a:gd name="connsiteY3" fmla="*/ 0 h 18288"/>
              <a:gd name="connsiteX4" fmla="*/ 2313889 w 11018520"/>
              <a:gd name="connsiteY4" fmla="*/ 0 h 18288"/>
              <a:gd name="connsiteX5" fmla="*/ 2671991 w 11018520"/>
              <a:gd name="connsiteY5" fmla="*/ 0 h 18288"/>
              <a:gd name="connsiteX6" fmla="*/ 3581019 w 11018520"/>
              <a:gd name="connsiteY6" fmla="*/ 0 h 18288"/>
              <a:gd name="connsiteX7" fmla="*/ 4269677 w 11018520"/>
              <a:gd name="connsiteY7" fmla="*/ 0 h 18288"/>
              <a:gd name="connsiteX8" fmla="*/ 4627778 w 11018520"/>
              <a:gd name="connsiteY8" fmla="*/ 0 h 18288"/>
              <a:gd name="connsiteX9" fmla="*/ 5316436 w 11018520"/>
              <a:gd name="connsiteY9" fmla="*/ 0 h 18288"/>
              <a:gd name="connsiteX10" fmla="*/ 6225464 w 11018520"/>
              <a:gd name="connsiteY10" fmla="*/ 0 h 18288"/>
              <a:gd name="connsiteX11" fmla="*/ 6803936 w 11018520"/>
              <a:gd name="connsiteY11" fmla="*/ 0 h 18288"/>
              <a:gd name="connsiteX12" fmla="*/ 7382408 w 11018520"/>
              <a:gd name="connsiteY12" fmla="*/ 0 h 18288"/>
              <a:gd name="connsiteX13" fmla="*/ 8071066 w 11018520"/>
              <a:gd name="connsiteY13" fmla="*/ 0 h 18288"/>
              <a:gd name="connsiteX14" fmla="*/ 8869909 w 11018520"/>
              <a:gd name="connsiteY14" fmla="*/ 0 h 18288"/>
              <a:gd name="connsiteX15" fmla="*/ 9668751 w 11018520"/>
              <a:gd name="connsiteY15" fmla="*/ 0 h 18288"/>
              <a:gd name="connsiteX16" fmla="*/ 11018520 w 11018520"/>
              <a:gd name="connsiteY16" fmla="*/ 0 h 18288"/>
              <a:gd name="connsiteX17" fmla="*/ 11018520 w 11018520"/>
              <a:gd name="connsiteY17" fmla="*/ 18288 h 18288"/>
              <a:gd name="connsiteX18" fmla="*/ 10550233 w 11018520"/>
              <a:gd name="connsiteY18" fmla="*/ 18288 h 18288"/>
              <a:gd name="connsiteX19" fmla="*/ 9641205 w 11018520"/>
              <a:gd name="connsiteY19" fmla="*/ 18288 h 18288"/>
              <a:gd name="connsiteX20" fmla="*/ 8952548 w 11018520"/>
              <a:gd name="connsiteY20" fmla="*/ 18288 h 18288"/>
              <a:gd name="connsiteX21" fmla="*/ 8594446 w 11018520"/>
              <a:gd name="connsiteY21" fmla="*/ 18288 h 18288"/>
              <a:gd name="connsiteX22" fmla="*/ 7905788 w 11018520"/>
              <a:gd name="connsiteY22" fmla="*/ 18288 h 18288"/>
              <a:gd name="connsiteX23" fmla="*/ 7327316 w 11018520"/>
              <a:gd name="connsiteY23" fmla="*/ 18288 h 18288"/>
              <a:gd name="connsiteX24" fmla="*/ 6748844 w 11018520"/>
              <a:gd name="connsiteY24" fmla="*/ 18288 h 18288"/>
              <a:gd name="connsiteX25" fmla="*/ 6170371 w 11018520"/>
              <a:gd name="connsiteY25" fmla="*/ 18288 h 18288"/>
              <a:gd name="connsiteX26" fmla="*/ 5591899 w 11018520"/>
              <a:gd name="connsiteY26" fmla="*/ 18288 h 18288"/>
              <a:gd name="connsiteX27" fmla="*/ 4793056 w 11018520"/>
              <a:gd name="connsiteY27" fmla="*/ 18288 h 18288"/>
              <a:gd name="connsiteX28" fmla="*/ 4104399 w 11018520"/>
              <a:gd name="connsiteY28" fmla="*/ 18288 h 18288"/>
              <a:gd name="connsiteX29" fmla="*/ 3746297 w 11018520"/>
              <a:gd name="connsiteY29" fmla="*/ 18288 h 18288"/>
              <a:gd name="connsiteX30" fmla="*/ 3167825 w 11018520"/>
              <a:gd name="connsiteY30" fmla="*/ 18288 h 18288"/>
              <a:gd name="connsiteX31" fmla="*/ 2368982 w 11018520"/>
              <a:gd name="connsiteY31" fmla="*/ 18288 h 18288"/>
              <a:gd name="connsiteX32" fmla="*/ 1900695 w 11018520"/>
              <a:gd name="connsiteY32" fmla="*/ 18288 h 18288"/>
              <a:gd name="connsiteX33" fmla="*/ 991667 w 11018520"/>
              <a:gd name="connsiteY33" fmla="*/ 18288 h 18288"/>
              <a:gd name="connsiteX34" fmla="*/ 0 w 11018520"/>
              <a:gd name="connsiteY34" fmla="*/ 18288 h 18288"/>
              <a:gd name="connsiteX35" fmla="*/ 0 w 11018520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5983A9"/>
          </a:solidFill>
          <a:ln w="38100" cap="rnd">
            <a:solidFill>
              <a:srgbClr val="5983A9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Greek Open-Air Amphitheater">
            <a:extLst>
              <a:ext uri="{FF2B5EF4-FFF2-40B4-BE49-F238E27FC236}">
                <a16:creationId xmlns:a16="http://schemas.microsoft.com/office/drawing/2014/main" id="{8684BE9F-3D61-5B45-97B1-E6C4B1B00A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08" r="10241" b="-2"/>
          <a:stretch/>
        </p:blipFill>
        <p:spPr bwMode="auto">
          <a:xfrm>
            <a:off x="572492" y="2002056"/>
            <a:ext cx="3943849" cy="4184060"/>
          </a:xfrm>
          <a:custGeom>
            <a:avLst/>
            <a:gdLst/>
            <a:ahLst/>
            <a:cxnLst/>
            <a:rect l="l" t="t" r="r" b="b"/>
            <a:pathLst>
              <a:path w="3807743" h="6307845">
                <a:moveTo>
                  <a:pt x="723201" y="386"/>
                </a:moveTo>
                <a:cubicBezTo>
                  <a:pt x="853884" y="-4204"/>
                  <a:pt x="1013493" y="33912"/>
                  <a:pt x="1176100" y="22622"/>
                </a:cubicBezTo>
                <a:cubicBezTo>
                  <a:pt x="1230302" y="18859"/>
                  <a:pt x="1281736" y="20622"/>
                  <a:pt x="1331852" y="24473"/>
                </a:cubicBezTo>
                <a:lnTo>
                  <a:pt x="1439547" y="34944"/>
                </a:lnTo>
                <a:lnTo>
                  <a:pt x="1484197" y="36226"/>
                </a:lnTo>
                <a:cubicBezTo>
                  <a:pt x="1535166" y="35421"/>
                  <a:pt x="1586369" y="31625"/>
                  <a:pt x="1636625" y="22622"/>
                </a:cubicBezTo>
                <a:cubicBezTo>
                  <a:pt x="1686882" y="13619"/>
                  <a:pt x="1729837" y="10653"/>
                  <a:pt x="1768740" y="10885"/>
                </a:cubicBezTo>
                <a:lnTo>
                  <a:pt x="1829538" y="15086"/>
                </a:lnTo>
                <a:lnTo>
                  <a:pt x="1869968" y="7996"/>
                </a:lnTo>
                <a:cubicBezTo>
                  <a:pt x="1953577" y="-31"/>
                  <a:pt x="2036989" y="9808"/>
                  <a:pt x="2112925" y="20118"/>
                </a:cubicBezTo>
                <a:lnTo>
                  <a:pt x="2119331" y="20977"/>
                </a:lnTo>
                <a:lnTo>
                  <a:pt x="2221855" y="13374"/>
                </a:lnTo>
                <a:cubicBezTo>
                  <a:pt x="2261207" y="12845"/>
                  <a:pt x="2298379" y="14359"/>
                  <a:pt x="2333484" y="16393"/>
                </a:cubicBezTo>
                <a:lnTo>
                  <a:pt x="2372613" y="18812"/>
                </a:lnTo>
                <a:lnTo>
                  <a:pt x="2404945" y="9387"/>
                </a:lnTo>
                <a:cubicBezTo>
                  <a:pt x="2452532" y="1754"/>
                  <a:pt x="2506192" y="9333"/>
                  <a:pt x="2561622" y="17814"/>
                </a:cubicBezTo>
                <a:lnTo>
                  <a:pt x="2583950" y="20591"/>
                </a:lnTo>
                <a:lnTo>
                  <a:pt x="2643527" y="20319"/>
                </a:lnTo>
                <a:cubicBezTo>
                  <a:pt x="2669677" y="20426"/>
                  <a:pt x="2697963" y="20717"/>
                  <a:pt x="2727392" y="21103"/>
                </a:cubicBezTo>
                <a:lnTo>
                  <a:pt x="2786908" y="21989"/>
                </a:lnTo>
                <a:lnTo>
                  <a:pt x="2846459" y="13267"/>
                </a:lnTo>
                <a:cubicBezTo>
                  <a:pt x="2896401" y="10176"/>
                  <a:pt x="2960607" y="12733"/>
                  <a:pt x="3036361" y="17072"/>
                </a:cubicBezTo>
                <a:lnTo>
                  <a:pt x="3129100" y="22671"/>
                </a:lnTo>
                <a:lnTo>
                  <a:pt x="3130653" y="22622"/>
                </a:lnTo>
                <a:cubicBezTo>
                  <a:pt x="3178874" y="19804"/>
                  <a:pt x="3260845" y="26231"/>
                  <a:pt x="3352422" y="32691"/>
                </a:cubicBezTo>
                <a:lnTo>
                  <a:pt x="3362608" y="33356"/>
                </a:lnTo>
                <a:lnTo>
                  <a:pt x="3446036" y="35579"/>
                </a:lnTo>
                <a:cubicBezTo>
                  <a:pt x="3550323" y="36566"/>
                  <a:pt x="3662083" y="33535"/>
                  <a:pt x="3778601" y="22622"/>
                </a:cubicBezTo>
                <a:cubicBezTo>
                  <a:pt x="3793981" y="243672"/>
                  <a:pt x="3764152" y="318695"/>
                  <a:pt x="3778601" y="467157"/>
                </a:cubicBezTo>
                <a:cubicBezTo>
                  <a:pt x="3790077" y="557563"/>
                  <a:pt x="3783697" y="684218"/>
                  <a:pt x="3777639" y="811856"/>
                </a:cubicBezTo>
                <a:lnTo>
                  <a:pt x="3773760" y="922625"/>
                </a:lnTo>
                <a:lnTo>
                  <a:pt x="3778601" y="974384"/>
                </a:lnTo>
                <a:cubicBezTo>
                  <a:pt x="3785784" y="1003717"/>
                  <a:pt x="3785160" y="1041120"/>
                  <a:pt x="3781239" y="1085904"/>
                </a:cubicBezTo>
                <a:lnTo>
                  <a:pt x="3776107" y="1132519"/>
                </a:lnTo>
                <a:lnTo>
                  <a:pt x="3778601" y="1162456"/>
                </a:lnTo>
                <a:cubicBezTo>
                  <a:pt x="3791360" y="1256797"/>
                  <a:pt x="3774958" y="1367020"/>
                  <a:pt x="3763568" y="1469787"/>
                </a:cubicBezTo>
                <a:lnTo>
                  <a:pt x="3758806" y="1520515"/>
                </a:lnTo>
                <a:lnTo>
                  <a:pt x="3760417" y="1549437"/>
                </a:lnTo>
                <a:cubicBezTo>
                  <a:pt x="3764298" y="1588133"/>
                  <a:pt x="3770171" y="1628243"/>
                  <a:pt x="3778601" y="1669683"/>
                </a:cubicBezTo>
                <a:cubicBezTo>
                  <a:pt x="3846039" y="2001203"/>
                  <a:pt x="3774784" y="2142285"/>
                  <a:pt x="3778601" y="2364982"/>
                </a:cubicBezTo>
                <a:lnTo>
                  <a:pt x="3776565" y="2406088"/>
                </a:lnTo>
                <a:lnTo>
                  <a:pt x="3778601" y="2427673"/>
                </a:lnTo>
                <a:cubicBezTo>
                  <a:pt x="3821357" y="2695960"/>
                  <a:pt x="3735684" y="2699438"/>
                  <a:pt x="3778601" y="2809517"/>
                </a:cubicBezTo>
                <a:cubicBezTo>
                  <a:pt x="3789330" y="2837037"/>
                  <a:pt x="3791666" y="2872927"/>
                  <a:pt x="3789892" y="2914654"/>
                </a:cubicBezTo>
                <a:lnTo>
                  <a:pt x="3784971" y="2966248"/>
                </a:lnTo>
                <a:lnTo>
                  <a:pt x="3796722" y="3024078"/>
                </a:lnTo>
                <a:cubicBezTo>
                  <a:pt x="3809238" y="3115139"/>
                  <a:pt x="3806232" y="3210898"/>
                  <a:pt x="3799338" y="3302850"/>
                </a:cubicBezTo>
                <a:lnTo>
                  <a:pt x="3787405" y="3438354"/>
                </a:lnTo>
                <a:lnTo>
                  <a:pt x="3790719" y="3460532"/>
                </a:lnTo>
                <a:cubicBezTo>
                  <a:pt x="3797323" y="3541872"/>
                  <a:pt x="3789007" y="3624193"/>
                  <a:pt x="3780361" y="3709762"/>
                </a:cubicBezTo>
                <a:lnTo>
                  <a:pt x="3780169" y="3712283"/>
                </a:lnTo>
                <a:lnTo>
                  <a:pt x="3781239" y="3768266"/>
                </a:lnTo>
                <a:cubicBezTo>
                  <a:pt x="3780994" y="3815588"/>
                  <a:pt x="3779902" y="3863939"/>
                  <a:pt x="3778794" y="3912511"/>
                </a:cubicBezTo>
                <a:lnTo>
                  <a:pt x="3776324" y="4054010"/>
                </a:lnTo>
                <a:lnTo>
                  <a:pt x="3778601" y="4074733"/>
                </a:lnTo>
                <a:cubicBezTo>
                  <a:pt x="3822365" y="4336760"/>
                  <a:pt x="3765189" y="4482586"/>
                  <a:pt x="3778601" y="4644650"/>
                </a:cubicBezTo>
                <a:cubicBezTo>
                  <a:pt x="3781954" y="4685166"/>
                  <a:pt x="3782850" y="4718916"/>
                  <a:pt x="3782504" y="4749344"/>
                </a:cubicBezTo>
                <a:lnTo>
                  <a:pt x="3780512" y="4796832"/>
                </a:lnTo>
                <a:lnTo>
                  <a:pt x="3786260" y="4877451"/>
                </a:lnTo>
                <a:cubicBezTo>
                  <a:pt x="3786165" y="4918212"/>
                  <a:pt x="3784020" y="4964155"/>
                  <a:pt x="3781623" y="5015963"/>
                </a:cubicBezTo>
                <a:lnTo>
                  <a:pt x="3779076" y="5087925"/>
                </a:lnTo>
                <a:lnTo>
                  <a:pt x="3779599" y="5155456"/>
                </a:lnTo>
                <a:lnTo>
                  <a:pt x="3775907" y="5219073"/>
                </a:lnTo>
                <a:lnTo>
                  <a:pt x="3778601" y="5402640"/>
                </a:lnTo>
                <a:cubicBezTo>
                  <a:pt x="3780494" y="5441637"/>
                  <a:pt x="3781680" y="5475146"/>
                  <a:pt x="3782335" y="5504141"/>
                </a:cubicBezTo>
                <a:lnTo>
                  <a:pt x="3782798" y="5566951"/>
                </a:lnTo>
                <a:lnTo>
                  <a:pt x="3786885" y="5599303"/>
                </a:lnTo>
                <a:cubicBezTo>
                  <a:pt x="3799534" y="5776838"/>
                  <a:pt x="3769350" y="6111156"/>
                  <a:pt x="3778601" y="6291711"/>
                </a:cubicBezTo>
                <a:cubicBezTo>
                  <a:pt x="3687392" y="6306733"/>
                  <a:pt x="3632350" y="6304889"/>
                  <a:pt x="3574752" y="6300212"/>
                </a:cubicBezTo>
                <a:lnTo>
                  <a:pt x="3545837" y="6297718"/>
                </a:lnTo>
                <a:lnTo>
                  <a:pt x="3527963" y="6296834"/>
                </a:lnTo>
                <a:cubicBezTo>
                  <a:pt x="3482151" y="6294419"/>
                  <a:pt x="3430025" y="6291672"/>
                  <a:pt x="3355561" y="6291711"/>
                </a:cubicBezTo>
                <a:cubicBezTo>
                  <a:pt x="3304843" y="6293555"/>
                  <a:pt x="3262749" y="6292377"/>
                  <a:pt x="3225711" y="6290098"/>
                </a:cubicBezTo>
                <a:lnTo>
                  <a:pt x="3218247" y="6289525"/>
                </a:lnTo>
                <a:lnTo>
                  <a:pt x="3198550" y="6289212"/>
                </a:lnTo>
                <a:cubicBezTo>
                  <a:pt x="3144315" y="6287803"/>
                  <a:pt x="3088976" y="6286105"/>
                  <a:pt x="3034921" y="6284968"/>
                </a:cubicBezTo>
                <a:lnTo>
                  <a:pt x="2973802" y="6284626"/>
                </a:lnTo>
                <a:lnTo>
                  <a:pt x="2932520" y="6291711"/>
                </a:lnTo>
                <a:cubicBezTo>
                  <a:pt x="2893699" y="6300111"/>
                  <a:pt x="2847670" y="6301992"/>
                  <a:pt x="2797581" y="6300669"/>
                </a:cubicBezTo>
                <a:lnTo>
                  <a:pt x="2672392" y="6292599"/>
                </a:lnTo>
                <a:lnTo>
                  <a:pt x="2629726" y="6293120"/>
                </a:lnTo>
                <a:lnTo>
                  <a:pt x="2540544" y="6284698"/>
                </a:lnTo>
                <a:lnTo>
                  <a:pt x="2473475" y="6280786"/>
                </a:lnTo>
                <a:cubicBezTo>
                  <a:pt x="2419724" y="6279900"/>
                  <a:pt x="2368202" y="6282437"/>
                  <a:pt x="2322057" y="6291711"/>
                </a:cubicBezTo>
                <a:cubicBezTo>
                  <a:pt x="2275912" y="6300985"/>
                  <a:pt x="2236301" y="6305003"/>
                  <a:pt x="2199195" y="6305968"/>
                </a:cubicBezTo>
                <a:lnTo>
                  <a:pt x="2094190" y="6302012"/>
                </a:lnTo>
                <a:lnTo>
                  <a:pt x="2029724" y="6307766"/>
                </a:lnTo>
                <a:cubicBezTo>
                  <a:pt x="1971866" y="6308389"/>
                  <a:pt x="1916420" y="6305265"/>
                  <a:pt x="1864312" y="6301339"/>
                </a:cubicBezTo>
                <a:lnTo>
                  <a:pt x="1761307" y="6293375"/>
                </a:lnTo>
                <a:lnTo>
                  <a:pt x="1745972" y="6293782"/>
                </a:lnTo>
                <a:cubicBezTo>
                  <a:pt x="1699734" y="6294177"/>
                  <a:pt x="1664143" y="6292827"/>
                  <a:pt x="1633352" y="6291083"/>
                </a:cubicBezTo>
                <a:lnTo>
                  <a:pt x="1621369" y="6290324"/>
                </a:lnTo>
                <a:lnTo>
                  <a:pt x="1599140" y="6291711"/>
                </a:lnTo>
                <a:cubicBezTo>
                  <a:pt x="1564093" y="6296354"/>
                  <a:pt x="1527169" y="6296254"/>
                  <a:pt x="1488567" y="6294097"/>
                </a:cubicBezTo>
                <a:lnTo>
                  <a:pt x="1429716" y="6289243"/>
                </a:lnTo>
                <a:lnTo>
                  <a:pt x="1401008" y="6291711"/>
                </a:lnTo>
                <a:cubicBezTo>
                  <a:pt x="1314301" y="6301163"/>
                  <a:pt x="1222976" y="6299856"/>
                  <a:pt x="1127367" y="6296839"/>
                </a:cubicBezTo>
                <a:lnTo>
                  <a:pt x="1062601" y="6295730"/>
                </a:lnTo>
                <a:lnTo>
                  <a:pt x="964991" y="6305909"/>
                </a:lnTo>
                <a:cubicBezTo>
                  <a:pt x="833250" y="6307778"/>
                  <a:pt x="714190" y="6280255"/>
                  <a:pt x="603122" y="6291711"/>
                </a:cubicBezTo>
                <a:cubicBezTo>
                  <a:pt x="455032" y="6306986"/>
                  <a:pt x="261206" y="6260346"/>
                  <a:pt x="30143" y="6291711"/>
                </a:cubicBezTo>
                <a:cubicBezTo>
                  <a:pt x="-1198" y="6167281"/>
                  <a:pt x="7291" y="6044138"/>
                  <a:pt x="19371" y="5934598"/>
                </a:cubicBezTo>
                <a:lnTo>
                  <a:pt x="33559" y="5801663"/>
                </a:lnTo>
                <a:lnTo>
                  <a:pt x="30143" y="5784485"/>
                </a:lnTo>
                <a:cubicBezTo>
                  <a:pt x="7257" y="5691455"/>
                  <a:pt x="7506" y="5585492"/>
                  <a:pt x="13352" y="5476692"/>
                </a:cubicBezTo>
                <a:lnTo>
                  <a:pt x="21882" y="5346809"/>
                </a:lnTo>
                <a:lnTo>
                  <a:pt x="22064" y="5339439"/>
                </a:lnTo>
                <a:lnTo>
                  <a:pt x="29601" y="5166357"/>
                </a:lnTo>
                <a:lnTo>
                  <a:pt x="30143" y="5151877"/>
                </a:lnTo>
                <a:cubicBezTo>
                  <a:pt x="30018" y="5125783"/>
                  <a:pt x="30111" y="5102484"/>
                  <a:pt x="30346" y="5081409"/>
                </a:cubicBezTo>
                <a:lnTo>
                  <a:pt x="30433" y="5076663"/>
                </a:lnTo>
                <a:lnTo>
                  <a:pt x="30143" y="4963804"/>
                </a:lnTo>
                <a:cubicBezTo>
                  <a:pt x="27040" y="4910138"/>
                  <a:pt x="27067" y="4856021"/>
                  <a:pt x="28459" y="4800989"/>
                </a:cubicBezTo>
                <a:lnTo>
                  <a:pt x="30399" y="4750796"/>
                </a:lnTo>
                <a:lnTo>
                  <a:pt x="31514" y="4666872"/>
                </a:lnTo>
                <a:lnTo>
                  <a:pt x="34697" y="4639551"/>
                </a:lnTo>
                <a:lnTo>
                  <a:pt x="34963" y="4632686"/>
                </a:lnTo>
                <a:cubicBezTo>
                  <a:pt x="37318" y="4575362"/>
                  <a:pt x="39271" y="4516661"/>
                  <a:pt x="39056" y="4456118"/>
                </a:cubicBezTo>
                <a:lnTo>
                  <a:pt x="36996" y="4412759"/>
                </a:lnTo>
                <a:lnTo>
                  <a:pt x="30143" y="4388188"/>
                </a:lnTo>
                <a:cubicBezTo>
                  <a:pt x="7389" y="4328002"/>
                  <a:pt x="11492" y="4256950"/>
                  <a:pt x="19232" y="4188739"/>
                </a:cubicBezTo>
                <a:lnTo>
                  <a:pt x="23985" y="4147809"/>
                </a:lnTo>
                <a:lnTo>
                  <a:pt x="23690" y="4087290"/>
                </a:lnTo>
                <a:lnTo>
                  <a:pt x="29097" y="3984687"/>
                </a:lnTo>
                <a:lnTo>
                  <a:pt x="28035" y="3962690"/>
                </a:lnTo>
                <a:cubicBezTo>
                  <a:pt x="28525" y="3945828"/>
                  <a:pt x="30052" y="3926691"/>
                  <a:pt x="32148" y="3905387"/>
                </a:cubicBezTo>
                <a:lnTo>
                  <a:pt x="34754" y="3881032"/>
                </a:lnTo>
                <a:lnTo>
                  <a:pt x="39206" y="3802233"/>
                </a:lnTo>
                <a:cubicBezTo>
                  <a:pt x="39778" y="3763353"/>
                  <a:pt x="37619" y="3728800"/>
                  <a:pt x="30143" y="3698588"/>
                </a:cubicBezTo>
                <a:cubicBezTo>
                  <a:pt x="7714" y="3607954"/>
                  <a:pt x="33117" y="3482508"/>
                  <a:pt x="36579" y="3365983"/>
                </a:cubicBezTo>
                <a:lnTo>
                  <a:pt x="36510" y="3356621"/>
                </a:lnTo>
                <a:lnTo>
                  <a:pt x="30143" y="3311044"/>
                </a:lnTo>
                <a:cubicBezTo>
                  <a:pt x="14271" y="3224157"/>
                  <a:pt x="11445" y="3149243"/>
                  <a:pt x="14856" y="3082749"/>
                </a:cubicBezTo>
                <a:lnTo>
                  <a:pt x="22229" y="3005366"/>
                </a:lnTo>
                <a:lnTo>
                  <a:pt x="27244" y="2895198"/>
                </a:lnTo>
                <a:cubicBezTo>
                  <a:pt x="29143" y="2848776"/>
                  <a:pt x="30527" y="2799531"/>
                  <a:pt x="30143" y="2746826"/>
                </a:cubicBezTo>
                <a:lnTo>
                  <a:pt x="36784" y="2638240"/>
                </a:lnTo>
                <a:lnTo>
                  <a:pt x="30143" y="2615745"/>
                </a:lnTo>
                <a:cubicBezTo>
                  <a:pt x="-20952" y="2495890"/>
                  <a:pt x="17898" y="2340273"/>
                  <a:pt x="37923" y="2201958"/>
                </a:cubicBezTo>
                <a:lnTo>
                  <a:pt x="42734" y="2158379"/>
                </a:lnTo>
                <a:lnTo>
                  <a:pt x="30143" y="2114218"/>
                </a:lnTo>
                <a:cubicBezTo>
                  <a:pt x="2269" y="2040950"/>
                  <a:pt x="-2735" y="1972014"/>
                  <a:pt x="1162" y="1906697"/>
                </a:cubicBezTo>
                <a:lnTo>
                  <a:pt x="6289" y="1854885"/>
                </a:lnTo>
                <a:lnTo>
                  <a:pt x="8053" y="1809168"/>
                </a:lnTo>
                <a:cubicBezTo>
                  <a:pt x="9832" y="1790244"/>
                  <a:pt x="12470" y="1771472"/>
                  <a:pt x="15415" y="1752867"/>
                </a:cubicBezTo>
                <a:lnTo>
                  <a:pt x="30925" y="1652561"/>
                </a:lnTo>
                <a:lnTo>
                  <a:pt x="30143" y="1606992"/>
                </a:lnTo>
                <a:cubicBezTo>
                  <a:pt x="28397" y="1588584"/>
                  <a:pt x="27931" y="1568665"/>
                  <a:pt x="28348" y="1547550"/>
                </a:cubicBezTo>
                <a:lnTo>
                  <a:pt x="29206" y="1531212"/>
                </a:lnTo>
                <a:lnTo>
                  <a:pt x="23637" y="1487282"/>
                </a:lnTo>
                <a:cubicBezTo>
                  <a:pt x="16479" y="1367166"/>
                  <a:pt x="59638" y="1246041"/>
                  <a:pt x="30143" y="1156757"/>
                </a:cubicBezTo>
                <a:cubicBezTo>
                  <a:pt x="21716" y="1131248"/>
                  <a:pt x="18318" y="1090735"/>
                  <a:pt x="17757" y="1041370"/>
                </a:cubicBezTo>
                <a:lnTo>
                  <a:pt x="18463" y="985697"/>
                </a:lnTo>
                <a:lnTo>
                  <a:pt x="16239" y="975915"/>
                </a:lnTo>
                <a:cubicBezTo>
                  <a:pt x="13541" y="957312"/>
                  <a:pt x="12597" y="940330"/>
                  <a:pt x="12862" y="924477"/>
                </a:cubicBezTo>
                <a:lnTo>
                  <a:pt x="23640" y="845857"/>
                </a:lnTo>
                <a:lnTo>
                  <a:pt x="30907" y="688163"/>
                </a:lnTo>
                <a:lnTo>
                  <a:pt x="31375" y="662715"/>
                </a:lnTo>
                <a:lnTo>
                  <a:pt x="30143" y="655230"/>
                </a:lnTo>
                <a:cubicBezTo>
                  <a:pt x="20345" y="615334"/>
                  <a:pt x="17924" y="569960"/>
                  <a:pt x="19185" y="520814"/>
                </a:cubicBezTo>
                <a:lnTo>
                  <a:pt x="26662" y="415314"/>
                </a:lnTo>
                <a:lnTo>
                  <a:pt x="25635" y="383217"/>
                </a:lnTo>
                <a:cubicBezTo>
                  <a:pt x="25461" y="243905"/>
                  <a:pt x="35455" y="113017"/>
                  <a:pt x="30143" y="22622"/>
                </a:cubicBezTo>
                <a:cubicBezTo>
                  <a:pt x="90096" y="13526"/>
                  <a:pt x="146841" y="12585"/>
                  <a:pt x="200495" y="15390"/>
                </a:cubicBezTo>
                <a:lnTo>
                  <a:pt x="324102" y="27794"/>
                </a:lnTo>
                <a:lnTo>
                  <a:pt x="329634" y="27979"/>
                </a:lnTo>
                <a:cubicBezTo>
                  <a:pt x="398332" y="30204"/>
                  <a:pt x="468106" y="31425"/>
                  <a:pt x="551798" y="27886"/>
                </a:cubicBezTo>
                <a:lnTo>
                  <a:pt x="592464" y="25476"/>
                </a:lnTo>
                <a:lnTo>
                  <a:pt x="603122" y="22622"/>
                </a:lnTo>
                <a:cubicBezTo>
                  <a:pt x="639294" y="8191"/>
                  <a:pt x="679641" y="1916"/>
                  <a:pt x="723201" y="38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77B86AD-2E0F-284D-92E8-DD904DE14423}"/>
              </a:ext>
            </a:extLst>
          </p:cNvPr>
          <p:cNvSpPr txBox="1"/>
          <p:nvPr/>
        </p:nvSpPr>
        <p:spPr>
          <a:xfrm>
            <a:off x="4813646" y="2034472"/>
            <a:ext cx="6777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Historians believe that musical theatre began in ancient Greece.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2233E8-859C-D644-B166-4A60DEC810FB}"/>
              </a:ext>
            </a:extLst>
          </p:cNvPr>
          <p:cNvSpPr txBox="1"/>
          <p:nvPr/>
        </p:nvSpPr>
        <p:spPr>
          <a:xfrm>
            <a:off x="4813647" y="2950324"/>
            <a:ext cx="68058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ancient Greeks staged comedies and tragedies that included song and dance. 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001691-FD52-CC49-B910-0DA17294330D}"/>
              </a:ext>
            </a:extLst>
          </p:cNvPr>
          <p:cNvSpPr txBox="1"/>
          <p:nvPr/>
        </p:nvSpPr>
        <p:spPr>
          <a:xfrm>
            <a:off x="4813646" y="3823476"/>
            <a:ext cx="71894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These were all performed in what was called and Open - Air Amphitheatre 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B6D0ED-A9F5-D341-94F6-D27882937973}"/>
              </a:ext>
            </a:extLst>
          </p:cNvPr>
          <p:cNvSpPr txBox="1"/>
          <p:nvPr/>
        </p:nvSpPr>
        <p:spPr>
          <a:xfrm>
            <a:off x="4813646" y="5479237"/>
            <a:ext cx="70613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Later , The Romans also started to include song and dance routines to their comedies. 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A0D652-FBB4-8549-8B68-57C2B1C2A676}"/>
              </a:ext>
            </a:extLst>
          </p:cNvPr>
          <p:cNvSpPr txBox="1"/>
          <p:nvPr/>
        </p:nvSpPr>
        <p:spPr>
          <a:xfrm>
            <a:off x="4813646" y="4469807"/>
            <a:ext cx="70613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They also used special effects .... which plays a bit part in majority of musicals these days. 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76D568-A683-B847-B4BD-2894BDC0D9E4}"/>
              </a:ext>
            </a:extLst>
          </p:cNvPr>
          <p:cNvSpPr txBox="1"/>
          <p:nvPr/>
        </p:nvSpPr>
        <p:spPr>
          <a:xfrm>
            <a:off x="10393562" y="6264067"/>
            <a:ext cx="13145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Study.com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2021)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6B79AD-6CDB-4846-A146-8200A91236F0}"/>
              </a:ext>
            </a:extLst>
          </p:cNvPr>
          <p:cNvSpPr txBox="1"/>
          <p:nvPr/>
        </p:nvSpPr>
        <p:spPr>
          <a:xfrm>
            <a:off x="1323120" y="6127334"/>
            <a:ext cx="24425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Image 2 Source – 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Stydy.com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2021) </a:t>
            </a:r>
          </a:p>
        </p:txBody>
      </p:sp>
    </p:spTree>
    <p:extLst>
      <p:ext uri="{BB962C8B-B14F-4D97-AF65-F5344CB8AC3E}">
        <p14:creationId xmlns:p14="http://schemas.microsoft.com/office/powerpoint/2010/main" val="3572815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FDE6D-2B1E-1047-99DC-B6137C675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212" y="243195"/>
            <a:ext cx="9729110" cy="1325563"/>
          </a:xfrm>
        </p:spPr>
        <p:txBody>
          <a:bodyPr>
            <a:normAutofit/>
          </a:bodyPr>
          <a:lstStyle/>
          <a:p>
            <a:r>
              <a:rPr lang="en-US" sz="4400" b="1" u="sng" dirty="0">
                <a:latin typeface="Constantia" panose="02030602050306030303" pitchFamily="18" charset="0"/>
              </a:rPr>
              <a:t>London's Top 3 Best Selling Musicals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4F4F948-1D32-8540-A22D-CE9CC33D7B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2606862"/>
            <a:ext cx="2063496" cy="309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148F4C8-36BE-7A48-A88A-6BA4A8324369}"/>
              </a:ext>
            </a:extLst>
          </p:cNvPr>
          <p:cNvSpPr txBox="1"/>
          <p:nvPr/>
        </p:nvSpPr>
        <p:spPr>
          <a:xfrm>
            <a:off x="1216767" y="2206752"/>
            <a:ext cx="15687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1. Wicked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FD6AFD-FE04-4B4A-87BD-6F7F60A236CD}"/>
              </a:ext>
            </a:extLst>
          </p:cNvPr>
          <p:cNvSpPr txBox="1"/>
          <p:nvPr/>
        </p:nvSpPr>
        <p:spPr>
          <a:xfrm>
            <a:off x="663270" y="5698725"/>
            <a:ext cx="25898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Image 3 Source – (Joan Marcus, 2019)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4C2A38-E2E0-8549-B711-BA21469C834F}"/>
              </a:ext>
            </a:extLst>
          </p:cNvPr>
          <p:cNvSpPr txBox="1"/>
          <p:nvPr/>
        </p:nvSpPr>
        <p:spPr>
          <a:xfrm>
            <a:off x="4485162" y="2204694"/>
            <a:ext cx="18229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2. The Lion King</a:t>
            </a:r>
          </a:p>
        </p:txBody>
      </p:sp>
      <p:pic>
        <p:nvPicPr>
          <p:cNvPr id="1028" name="Picture 4" descr="The Lion King">
            <a:extLst>
              <a:ext uri="{FF2B5EF4-FFF2-40B4-BE49-F238E27FC236}">
                <a16:creationId xmlns:a16="http://schemas.microsoft.com/office/drawing/2014/main" id="{51D226EA-3640-0647-A325-A12F1B4562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8550" y="2609074"/>
            <a:ext cx="3778879" cy="2831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204B04B-F6A0-4246-94B4-95B196A1E44F}"/>
              </a:ext>
            </a:extLst>
          </p:cNvPr>
          <p:cNvSpPr txBox="1"/>
          <p:nvPr/>
        </p:nvSpPr>
        <p:spPr>
          <a:xfrm>
            <a:off x="3957975" y="5560225"/>
            <a:ext cx="314002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Image 4 Source – (Courtesy Joan Marcus, 2012)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870468-7DE2-064C-B7FF-94AE8E45A90D}"/>
              </a:ext>
            </a:extLst>
          </p:cNvPr>
          <p:cNvSpPr txBox="1"/>
          <p:nvPr/>
        </p:nvSpPr>
        <p:spPr>
          <a:xfrm>
            <a:off x="8637108" y="2204694"/>
            <a:ext cx="20276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3. Les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Miserables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pic>
        <p:nvPicPr>
          <p:cNvPr id="1030" name="Picture 6" descr="Les Miserables Musical Tickets London Queen's Theatre Booking Now">
            <a:extLst>
              <a:ext uri="{FF2B5EF4-FFF2-40B4-BE49-F238E27FC236}">
                <a16:creationId xmlns:a16="http://schemas.microsoft.com/office/drawing/2014/main" id="{F5C401CA-8168-3A41-8F43-7544C18617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4384" y="3034428"/>
            <a:ext cx="4054871" cy="2128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78444F6-88BE-2241-8D2B-2B464C8659FD}"/>
              </a:ext>
            </a:extLst>
          </p:cNvPr>
          <p:cNvSpPr txBox="1"/>
          <p:nvPr/>
        </p:nvSpPr>
        <p:spPr>
          <a:xfrm>
            <a:off x="8242618" y="5283226"/>
            <a:ext cx="305840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Image 5 Source - (London Theatre 1, No date)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2996608-0B7A-434C-98E4-45823CF6BAA7}"/>
              </a:ext>
            </a:extLst>
          </p:cNvPr>
          <p:cNvSpPr txBox="1"/>
          <p:nvPr/>
        </p:nvSpPr>
        <p:spPr>
          <a:xfrm>
            <a:off x="11820" y="6614899"/>
            <a:ext cx="20265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(London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Theatre.co.uk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6590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823037-B0CD-FA49-942C-2A15E7248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600" dirty="0">
                <a:latin typeface="Constantia" panose="02030602050306030303" pitchFamily="18" charset="0"/>
              </a:rPr>
              <a:t>Theatrical Makeup </a:t>
            </a:r>
          </a:p>
        </p:txBody>
      </p:sp>
      <p:sp>
        <p:nvSpPr>
          <p:cNvPr id="7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FBF59"/>
          </a:solidFill>
          <a:ln w="38100" cap="rnd">
            <a:solidFill>
              <a:srgbClr val="FFBF59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67157-92E8-534E-985A-6458B57D7C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411" y="2798851"/>
            <a:ext cx="4368602" cy="1177893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Theatrical Makeup is applied to Performers to enhance their characters, the setting they are in and the time frame the show is set in. </a:t>
            </a:r>
          </a:p>
        </p:txBody>
      </p:sp>
      <p:pic>
        <p:nvPicPr>
          <p:cNvPr id="2050" name="Picture 2" descr="FIG bans “theatrical&quot; makeup for all female gymnasts — Quartz">
            <a:extLst>
              <a:ext uri="{FF2B5EF4-FFF2-40B4-BE49-F238E27FC236}">
                <a16:creationId xmlns:a16="http://schemas.microsoft.com/office/drawing/2014/main" id="{05426500-60EE-BF40-AEEF-37842FC252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81" r="20756" b="2"/>
          <a:stretch/>
        </p:blipFill>
        <p:spPr bwMode="auto">
          <a:xfrm>
            <a:off x="5313215" y="0"/>
            <a:ext cx="6878785" cy="685800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C89F2C-A927-3C4C-A601-59CC95156F49}"/>
              </a:ext>
            </a:extLst>
          </p:cNvPr>
          <p:cNvSpPr txBox="1"/>
          <p:nvPr/>
        </p:nvSpPr>
        <p:spPr>
          <a:xfrm>
            <a:off x="3787066" y="6426860"/>
            <a:ext cx="16907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(Get into Theatre, 2019)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15282D-6D21-E74B-816D-9A75D9F46232}"/>
              </a:ext>
            </a:extLst>
          </p:cNvPr>
          <p:cNvSpPr txBox="1"/>
          <p:nvPr/>
        </p:nvSpPr>
        <p:spPr>
          <a:xfrm>
            <a:off x="9675025" y="6496186"/>
            <a:ext cx="21885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Image 6 source -  (Quartz, 2018)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CB580A-4ABA-6A4A-AA2B-DD64BCE2C9CB}"/>
              </a:ext>
            </a:extLst>
          </p:cNvPr>
          <p:cNvSpPr txBox="1"/>
          <p:nvPr/>
        </p:nvSpPr>
        <p:spPr>
          <a:xfrm>
            <a:off x="328411" y="5609301"/>
            <a:ext cx="49532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most experienced Theatrical Makeup artists can earn between £170 - £320 for a 10-hour day 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7C11AA-EE83-844F-AF3C-612DA7AC0FF1}"/>
              </a:ext>
            </a:extLst>
          </p:cNvPr>
          <p:cNvSpPr txBox="1"/>
          <p:nvPr/>
        </p:nvSpPr>
        <p:spPr>
          <a:xfrm>
            <a:off x="328411" y="4027035"/>
            <a:ext cx="49532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Theatrical makeup artists must create sketches and research for all there looks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F49B10-7E9B-4144-AA46-D7B949C9561E}"/>
              </a:ext>
            </a:extLst>
          </p:cNvPr>
          <p:cNvSpPr txBox="1"/>
          <p:nvPr/>
        </p:nvSpPr>
        <p:spPr>
          <a:xfrm>
            <a:off x="328411" y="4724287"/>
            <a:ext cx="46802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They must make sure they are checking in with their clients to clarify visual requirements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638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170B9-BD5D-E547-9E23-737233C02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 b="1">
                <a:latin typeface="Constantia" panose="02030602050306030303" pitchFamily="18" charset="0"/>
              </a:rPr>
              <a:t>History of Theatrical Makeup </a:t>
            </a:r>
          </a:p>
        </p:txBody>
      </p:sp>
      <p:sp>
        <p:nvSpPr>
          <p:cNvPr id="80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EF591"/>
          </a:solidFill>
          <a:ln w="38100" cap="rnd">
            <a:solidFill>
              <a:srgbClr val="FEF59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5628E-50FA-5B4B-BA69-288C08FBA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6571" y="4958400"/>
            <a:ext cx="5824696" cy="634020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However, in Asia they prefer to use makeup </a:t>
            </a:r>
          </a:p>
        </p:txBody>
      </p:sp>
      <p:pic>
        <p:nvPicPr>
          <p:cNvPr id="5" name="Picture 2" descr="Iconic Hair and Make-Up from Musical Theatre | Cats, Hairspray">
            <a:extLst>
              <a:ext uri="{FF2B5EF4-FFF2-40B4-BE49-F238E27FC236}">
                <a16:creationId xmlns:a16="http://schemas.microsoft.com/office/drawing/2014/main" id="{5BEAAF2F-1BEC-A344-939D-3F5209C878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59" r="16811" b="2"/>
          <a:stretch/>
        </p:blipFill>
        <p:spPr bwMode="auto"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912E02-D358-3D4D-8879-FC6097B29796}"/>
              </a:ext>
            </a:extLst>
          </p:cNvPr>
          <p:cNvSpPr txBox="1"/>
          <p:nvPr/>
        </p:nvSpPr>
        <p:spPr>
          <a:xfrm>
            <a:off x="9656451" y="5882039"/>
            <a:ext cx="119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Bruce.T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2020</a:t>
            </a:r>
            <a:r>
              <a:rPr lang="en-US" dirty="0"/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D7BB18-8E42-A547-A787-B90A54A75845}"/>
              </a:ext>
            </a:extLst>
          </p:cNvPr>
          <p:cNvSpPr txBox="1"/>
          <p:nvPr/>
        </p:nvSpPr>
        <p:spPr>
          <a:xfrm>
            <a:off x="5020394" y="3016862"/>
            <a:ext cx="6251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use of Theatrical makeup dates to ancient times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4B22FC-CAF0-6449-BA19-4E94D51CE3DB}"/>
              </a:ext>
            </a:extLst>
          </p:cNvPr>
          <p:cNvSpPr txBox="1"/>
          <p:nvPr/>
        </p:nvSpPr>
        <p:spPr>
          <a:xfrm>
            <a:off x="5020394" y="3979896"/>
            <a:ext cx="6992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In Greek theatre actors often only wore masks instead of stage makeup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D4AAA5-4A81-9849-B5AC-8AC5A4126109}"/>
              </a:ext>
            </a:extLst>
          </p:cNvPr>
          <p:cNvSpPr txBox="1"/>
          <p:nvPr/>
        </p:nvSpPr>
        <p:spPr>
          <a:xfrm>
            <a:off x="3612893" y="-11811"/>
            <a:ext cx="281500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Image 7 Source  - (Birmingham Live, 2018)</a:t>
            </a:r>
          </a:p>
        </p:txBody>
      </p:sp>
    </p:spTree>
    <p:extLst>
      <p:ext uri="{BB962C8B-B14F-4D97-AF65-F5344CB8AC3E}">
        <p14:creationId xmlns:p14="http://schemas.microsoft.com/office/powerpoint/2010/main" val="2091960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DD8FF5-13DB-AE42-B93D-23A8044A5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31" y="425975"/>
            <a:ext cx="4368602" cy="1449147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600" dirty="0">
                <a:latin typeface="Constantia" panose="02030602050306030303" pitchFamily="18" charset="0"/>
              </a:rPr>
              <a:t>Joe </a:t>
            </a:r>
            <a:r>
              <a:rPr lang="en-US" sz="6600" dirty="0" err="1">
                <a:latin typeface="Constantia" panose="02030602050306030303" pitchFamily="18" charset="0"/>
              </a:rPr>
              <a:t>Dulude</a:t>
            </a:r>
            <a:r>
              <a:rPr lang="en-US" sz="6600" dirty="0">
                <a:latin typeface="Constantia" panose="02030602050306030303" pitchFamily="18" charset="0"/>
              </a:rPr>
              <a:t> </a:t>
            </a:r>
          </a:p>
        </p:txBody>
      </p:sp>
      <p:sp>
        <p:nvSpPr>
          <p:cNvPr id="14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EE9F8F"/>
          </a:solidFill>
          <a:ln w="38100" cap="rnd">
            <a:solidFill>
              <a:srgbClr val="EE9F8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F56A95DD-A96D-4685-9D4B-D11DB562B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227" y="3010524"/>
            <a:ext cx="4213223" cy="839427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Joe is an Emmy Award Nominated makeup designer</a:t>
            </a:r>
          </a:p>
        </p:txBody>
      </p:sp>
      <p:pic>
        <p:nvPicPr>
          <p:cNvPr id="2052" name="Picture 4" descr="Watch This Broadway Makeup Designer Recreate the Faces of 6 Iconic  Characters | Playbill">
            <a:extLst>
              <a:ext uri="{FF2B5EF4-FFF2-40B4-BE49-F238E27FC236}">
                <a16:creationId xmlns:a16="http://schemas.microsoft.com/office/drawing/2014/main" id="{F5FC11E2-A872-3945-8799-328A924C0A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15" r="10165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4696A4-D1F7-E347-A2F8-613BD92CB04E}"/>
              </a:ext>
            </a:extLst>
          </p:cNvPr>
          <p:cNvSpPr txBox="1"/>
          <p:nvPr/>
        </p:nvSpPr>
        <p:spPr>
          <a:xfrm>
            <a:off x="549240" y="3849951"/>
            <a:ext cx="4213223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For the past 8 years Joe has been a lecture at multiple universities teaching theatrical makeup and design. </a:t>
            </a:r>
          </a:p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2C218D-3981-2F47-BC71-DA4C5B96A25E}"/>
              </a:ext>
            </a:extLst>
          </p:cNvPr>
          <p:cNvSpPr txBox="1"/>
          <p:nvPr/>
        </p:nvSpPr>
        <p:spPr>
          <a:xfrm>
            <a:off x="546752" y="4982877"/>
            <a:ext cx="4306551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Best known for his makeup designs for the Tony Award winning hit musical Wicked </a:t>
            </a:r>
          </a:p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B14D6F-4708-C542-8D81-FD09097D7EF5}"/>
              </a:ext>
            </a:extLst>
          </p:cNvPr>
          <p:cNvSpPr txBox="1"/>
          <p:nvPr/>
        </p:nvSpPr>
        <p:spPr>
          <a:xfrm>
            <a:off x="545227" y="6055841"/>
            <a:ext cx="3353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Other Work Credits Include …..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294CF8-6EC6-7B47-AF02-7CBEE51E8268}"/>
              </a:ext>
            </a:extLst>
          </p:cNvPr>
          <p:cNvSpPr txBox="1"/>
          <p:nvPr/>
        </p:nvSpPr>
        <p:spPr>
          <a:xfrm>
            <a:off x="3025162" y="6590196"/>
            <a:ext cx="279473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Image 8 Source  ( Robert Araujo, no date) </a:t>
            </a:r>
          </a:p>
        </p:txBody>
      </p:sp>
    </p:spTree>
    <p:extLst>
      <p:ext uri="{BB962C8B-B14F-4D97-AF65-F5344CB8AC3E}">
        <p14:creationId xmlns:p14="http://schemas.microsoft.com/office/powerpoint/2010/main" val="36288897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BEETLEJUICE THE MUSICAL">
            <a:extLst>
              <a:ext uri="{FF2B5EF4-FFF2-40B4-BE49-F238E27FC236}">
                <a16:creationId xmlns:a16="http://schemas.microsoft.com/office/drawing/2014/main" id="{CE3D2EB8-D276-B742-BAAA-671A8FB93A6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6382" y="-31496"/>
            <a:ext cx="2666097" cy="4252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WICKED">
            <a:extLst>
              <a:ext uri="{FF2B5EF4-FFF2-40B4-BE49-F238E27FC236}">
                <a16:creationId xmlns:a16="http://schemas.microsoft.com/office/drawing/2014/main" id="{2C68CA2E-4645-174B-9725-14337349BE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5342" y="-31496"/>
            <a:ext cx="2874423" cy="401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PONGEBOB SQUAREPANTS">
            <a:extLst>
              <a:ext uri="{FF2B5EF4-FFF2-40B4-BE49-F238E27FC236}">
                <a16:creationId xmlns:a16="http://schemas.microsoft.com/office/drawing/2014/main" id="{E29C7A3C-ACA4-FE4C-8444-3893BD8EB5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53" y="0"/>
            <a:ext cx="5028575" cy="3387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ANASTASIA">
            <a:extLst>
              <a:ext uri="{FF2B5EF4-FFF2-40B4-BE49-F238E27FC236}">
                <a16:creationId xmlns:a16="http://schemas.microsoft.com/office/drawing/2014/main" id="{9A7DD166-007A-D641-AD53-491D74009D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387235"/>
            <a:ext cx="7040765" cy="3470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ATCH ME IF YOU CAN">
            <a:extLst>
              <a:ext uri="{FF2B5EF4-FFF2-40B4-BE49-F238E27FC236}">
                <a16:creationId xmlns:a16="http://schemas.microsoft.com/office/drawing/2014/main" id="{F6A48215-2CFC-AD4B-9861-AA44F0472B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764" y="3984108"/>
            <a:ext cx="5151236" cy="2873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THE WEDDING SINGER">
            <a:extLst>
              <a:ext uri="{FF2B5EF4-FFF2-40B4-BE49-F238E27FC236}">
                <a16:creationId xmlns:a16="http://schemas.microsoft.com/office/drawing/2014/main" id="{440210AA-C350-D743-97E6-C3E2219149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9468" y="-31496"/>
            <a:ext cx="2715874" cy="407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983785-0B23-D749-B52D-C293C2ADA72A}"/>
              </a:ext>
            </a:extLst>
          </p:cNvPr>
          <p:cNvSpPr txBox="1"/>
          <p:nvPr/>
        </p:nvSpPr>
        <p:spPr>
          <a:xfrm>
            <a:off x="14053" y="6528967"/>
            <a:ext cx="26429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All Above Images Source’ (JD2, no date)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340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One in a crowd">
            <a:extLst>
              <a:ext uri="{FF2B5EF4-FFF2-40B4-BE49-F238E27FC236}">
                <a16:creationId xmlns:a16="http://schemas.microsoft.com/office/drawing/2014/main" id="{915D8D6F-0343-400A-9012-AF2D97D9ED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8032" r="-1" b="16949"/>
          <a:stretch/>
        </p:blipFill>
        <p:spPr>
          <a:xfrm>
            <a:off x="20" y="10"/>
            <a:ext cx="1218893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F8C551-A022-B843-AB93-56B9304AE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048" y="1124712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800" dirty="0">
                <a:latin typeface="Constantia" panose="02030602050306030303" pitchFamily="18" charset="0"/>
              </a:rPr>
              <a:t>No matter the character. Theatrical makeup must be just as effective to the members of the audience furthest away from the stage as to them in the  front row. 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571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6">
            <a:extLst>
              <a:ext uri="{FF2B5EF4-FFF2-40B4-BE49-F238E27FC236}">
                <a16:creationId xmlns:a16="http://schemas.microsoft.com/office/drawing/2014/main" id="{4E87FCFB-2CCE-460D-B3DD-557C8BD1B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0427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D880886B-02ED-4317-9236-CB60C22CF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4" descr="Joe Dulude II">
            <a:extLst>
              <a:ext uri="{FF2B5EF4-FFF2-40B4-BE49-F238E27FC236}">
                <a16:creationId xmlns:a16="http://schemas.microsoft.com/office/drawing/2014/main" id="{38FA9755-F2A5-314F-AEFB-59726AEFE47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0980"/>
          <a:stretch/>
        </p:blipFill>
        <p:spPr bwMode="auto">
          <a:xfrm>
            <a:off x="0" y="2543319"/>
            <a:ext cx="6042711" cy="4314682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A person with green paint on the face&#10;&#10;Description automatically generated with low confidence">
            <a:extLst>
              <a:ext uri="{FF2B5EF4-FFF2-40B4-BE49-F238E27FC236}">
                <a16:creationId xmlns:a16="http://schemas.microsoft.com/office/drawing/2014/main" id="{5781B3E9-CF49-1A49-B10B-2F89E33BA5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032" b="22032"/>
          <a:stretch/>
        </p:blipFill>
        <p:spPr bwMode="auto">
          <a:xfrm>
            <a:off x="5994977" y="0"/>
            <a:ext cx="6193975" cy="4659575"/>
          </a:xfrm>
          <a:custGeom>
            <a:avLst/>
            <a:gdLst/>
            <a:ahLst/>
            <a:cxnLst/>
            <a:rect l="l" t="t" r="r" b="b"/>
            <a:pathLst>
              <a:path w="6009490" h="4186171">
                <a:moveTo>
                  <a:pt x="9049" y="0"/>
                </a:moveTo>
                <a:lnTo>
                  <a:pt x="6009490" y="0"/>
                </a:lnTo>
                <a:lnTo>
                  <a:pt x="6009490" y="4168273"/>
                </a:lnTo>
                <a:lnTo>
                  <a:pt x="5803951" y="4172925"/>
                </a:lnTo>
                <a:cubicBezTo>
                  <a:pt x="5729787" y="4171950"/>
                  <a:pt x="5655658" y="4168322"/>
                  <a:pt x="5581704" y="4162045"/>
                </a:cubicBezTo>
                <a:cubicBezTo>
                  <a:pt x="5474340" y="4154041"/>
                  <a:pt x="5366086" y="4142987"/>
                  <a:pt x="5259485" y="4163316"/>
                </a:cubicBezTo>
                <a:cubicBezTo>
                  <a:pt x="5142465" y="4185805"/>
                  <a:pt x="5025571" y="4185932"/>
                  <a:pt x="4907534" y="4180215"/>
                </a:cubicBezTo>
                <a:cubicBezTo>
                  <a:pt x="4806650" y="4175387"/>
                  <a:pt x="4706147" y="4149975"/>
                  <a:pt x="4604501" y="4176784"/>
                </a:cubicBezTo>
                <a:cubicBezTo>
                  <a:pt x="4594387" y="4178258"/>
                  <a:pt x="4584082" y="4177826"/>
                  <a:pt x="4574133" y="4175514"/>
                </a:cubicBezTo>
                <a:cubicBezTo>
                  <a:pt x="4462958" y="4160140"/>
                  <a:pt x="4351020" y="4172718"/>
                  <a:pt x="4239463" y="4168398"/>
                </a:cubicBezTo>
                <a:cubicBezTo>
                  <a:pt x="4188005" y="4166365"/>
                  <a:pt x="4135530" y="4167509"/>
                  <a:pt x="4084706" y="4162045"/>
                </a:cubicBezTo>
                <a:cubicBezTo>
                  <a:pt x="3968067" y="4149594"/>
                  <a:pt x="3851682" y="4142987"/>
                  <a:pt x="3736314" y="4172337"/>
                </a:cubicBezTo>
                <a:cubicBezTo>
                  <a:pt x="3702643" y="4180253"/>
                  <a:pt x="3668235" y="4184509"/>
                  <a:pt x="3633650" y="4185043"/>
                </a:cubicBezTo>
                <a:cubicBezTo>
                  <a:pt x="3520696" y="4189109"/>
                  <a:pt x="3408122" y="4181358"/>
                  <a:pt x="3295549" y="4175005"/>
                </a:cubicBezTo>
                <a:cubicBezTo>
                  <a:pt x="3217408" y="4170558"/>
                  <a:pt x="3139394" y="4160902"/>
                  <a:pt x="3061127" y="4169034"/>
                </a:cubicBezTo>
                <a:cubicBezTo>
                  <a:pt x="3015640" y="4173735"/>
                  <a:pt x="2969772" y="4173735"/>
                  <a:pt x="2924285" y="4169034"/>
                </a:cubicBezTo>
                <a:cubicBezTo>
                  <a:pt x="2840452" y="4159212"/>
                  <a:pt x="2755870" y="4157382"/>
                  <a:pt x="2671694" y="4163570"/>
                </a:cubicBezTo>
                <a:cubicBezTo>
                  <a:pt x="2546033" y="4174370"/>
                  <a:pt x="2420500" y="4183391"/>
                  <a:pt x="2294459" y="4166238"/>
                </a:cubicBezTo>
                <a:cubicBezTo>
                  <a:pt x="2222976" y="4155006"/>
                  <a:pt x="2150298" y="4153685"/>
                  <a:pt x="2078460" y="4162300"/>
                </a:cubicBezTo>
                <a:cubicBezTo>
                  <a:pt x="1907313" y="4186314"/>
                  <a:pt x="1735785" y="4178563"/>
                  <a:pt x="1564257" y="4168653"/>
                </a:cubicBezTo>
                <a:cubicBezTo>
                  <a:pt x="1449650" y="4161918"/>
                  <a:pt x="1334536" y="4149594"/>
                  <a:pt x="1220183" y="4165857"/>
                </a:cubicBezTo>
                <a:cubicBezTo>
                  <a:pt x="1074321" y="4186186"/>
                  <a:pt x="928331" y="4179452"/>
                  <a:pt x="782087" y="4173481"/>
                </a:cubicBezTo>
                <a:cubicBezTo>
                  <a:pt x="674723" y="4169034"/>
                  <a:pt x="567232" y="4155565"/>
                  <a:pt x="459614" y="4172210"/>
                </a:cubicBezTo>
                <a:cubicBezTo>
                  <a:pt x="448535" y="4173722"/>
                  <a:pt x="437265" y="4172591"/>
                  <a:pt x="426706" y="4168907"/>
                </a:cubicBezTo>
                <a:cubicBezTo>
                  <a:pt x="385869" y="4155464"/>
                  <a:pt x="342085" y="4153660"/>
                  <a:pt x="300283" y="4163697"/>
                </a:cubicBezTo>
                <a:cubicBezTo>
                  <a:pt x="223159" y="4180596"/>
                  <a:pt x="146162" y="4187965"/>
                  <a:pt x="67640" y="4172591"/>
                </a:cubicBezTo>
                <a:lnTo>
                  <a:pt x="14015" y="4169393"/>
                </a:lnTo>
                <a:lnTo>
                  <a:pt x="28554" y="3856095"/>
                </a:lnTo>
                <a:cubicBezTo>
                  <a:pt x="30458" y="3735660"/>
                  <a:pt x="27412" y="3615306"/>
                  <a:pt x="15626" y="3495237"/>
                </a:cubicBezTo>
                <a:cubicBezTo>
                  <a:pt x="-847" y="3348740"/>
                  <a:pt x="-4304" y="3201174"/>
                  <a:pt x="5296" y="3054118"/>
                </a:cubicBezTo>
                <a:cubicBezTo>
                  <a:pt x="11786" y="2969961"/>
                  <a:pt x="18539" y="2885804"/>
                  <a:pt x="22776" y="2801522"/>
                </a:cubicBezTo>
                <a:cubicBezTo>
                  <a:pt x="28180" y="2681630"/>
                  <a:pt x="25173" y="2561524"/>
                  <a:pt x="13771" y="2442014"/>
                </a:cubicBezTo>
                <a:cubicBezTo>
                  <a:pt x="4237" y="2350879"/>
                  <a:pt x="3177" y="2259120"/>
                  <a:pt x="10593" y="2167807"/>
                </a:cubicBezTo>
                <a:cubicBezTo>
                  <a:pt x="25690" y="2012336"/>
                  <a:pt x="9931" y="1856863"/>
                  <a:pt x="5032" y="1701516"/>
                </a:cubicBezTo>
                <a:cubicBezTo>
                  <a:pt x="-3577" y="1415742"/>
                  <a:pt x="20393" y="1130095"/>
                  <a:pt x="9666" y="844320"/>
                </a:cubicBezTo>
                <a:cubicBezTo>
                  <a:pt x="3841" y="702958"/>
                  <a:pt x="16420" y="561723"/>
                  <a:pt x="9666" y="420361"/>
                </a:cubicBezTo>
                <a:cubicBezTo>
                  <a:pt x="4105" y="319805"/>
                  <a:pt x="397" y="219250"/>
                  <a:pt x="4105" y="118568"/>
                </a:cubicBezTo>
                <a:cubicBezTo>
                  <a:pt x="5164" y="91109"/>
                  <a:pt x="5826" y="63523"/>
                  <a:pt x="9534" y="3644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A22D5DB-FA89-4841-89B9-118A5174C7EC}"/>
              </a:ext>
            </a:extLst>
          </p:cNvPr>
          <p:cNvSpPr txBox="1"/>
          <p:nvPr/>
        </p:nvSpPr>
        <p:spPr>
          <a:xfrm>
            <a:off x="9433352" y="6304003"/>
            <a:ext cx="2515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Image 9 &amp; 10 Source – (JD2, no date</a:t>
            </a:r>
            <a:r>
              <a:rPr lang="en-US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35350368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D6479-62D9-AA43-AC07-D2401ECFF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Constantia" panose="02030602050306030303" pitchFamily="18" charset="0"/>
              </a:rPr>
              <a:t>References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244AC-E824-BB41-9385-C87B4E051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Internet</a:t>
            </a:r>
          </a:p>
          <a:p>
            <a:pPr marL="0" indent="0">
              <a:buNone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BBC Bitesize (2021). Musical Theatre. Available at: 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https://www.bbc.co.uk/bitesize/guides/z2hr7ty/revision/1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(Accessed on: 10 March 2021) </a:t>
            </a:r>
          </a:p>
          <a:p>
            <a:pPr marL="0" indent="0">
              <a:buNone/>
            </a:pP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Study.com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(2021). </a:t>
            </a: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</a:rPr>
              <a:t>History of Musical Theatre: Lesson for Kids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https://study.com/academy/lesson/history-of-musical-theatre-lesson-for-kids.html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(Accessed on: 11 March 2021) </a:t>
            </a:r>
          </a:p>
          <a:p>
            <a:pPr marL="0" indent="0">
              <a:buNone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London </a:t>
            </a: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Theatre.co.uk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(2020). </a:t>
            </a: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</a:rPr>
              <a:t>Top 10 London Musical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https://www.londontheatre.co.uk/theatre-news/west-end-features/top-10-london-musicals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(Accessed on: 11 March 2021) </a:t>
            </a:r>
          </a:p>
          <a:p>
            <a:pPr marL="0" indent="0">
              <a:buNone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Get into Theatre (2021.) </a:t>
            </a: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</a:rPr>
              <a:t>What does a Make-Up artist do? Available at: </a:t>
            </a: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https://getintotheatre.org/blog/what-does-a-theatre-make-up-artist-do</a:t>
            </a: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</a:rPr>
              <a:t> (Accessed on: 14 March 2021) </a:t>
            </a:r>
          </a:p>
          <a:p>
            <a:pPr marL="0" indent="0">
              <a:buNone/>
            </a:pPr>
            <a:r>
              <a:rPr 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Bruce.T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(2020). </a:t>
            </a: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</a:rPr>
              <a:t>Behind the Scenes: A Guide to Theater Makeup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https://seatup.com/blog/guide-to-theater-makeup/#:~:text=The%20use%20of%20stage%20makeup,dating%20back%20to%20ancient%20civilizations.&amp;text=Actors%20tended%20to%20apply%20makeup,and%20false%20beards%20were%20common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. (Accessed on: March 15 2021)</a:t>
            </a:r>
          </a:p>
          <a:p>
            <a:pPr marL="0" indent="0">
              <a:buNone/>
            </a:pPr>
            <a:endParaRPr lang="en-US" sz="17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34440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B6A62-3B56-FB42-A83B-212947EA3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Constantia" panose="02030602050306030303" pitchFamily="18" charset="0"/>
              </a:rPr>
              <a:t>References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EFC59-9A17-ED4F-B278-3B979DF740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3"/>
            <a:ext cx="10515600" cy="456349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Images </a:t>
            </a:r>
          </a:p>
          <a:p>
            <a:pPr marL="0" indent="0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Image 1 - University of Chichester (2019). </a:t>
            </a:r>
            <a:r>
              <a:rPr lang="en-US" sz="4800" i="1" dirty="0">
                <a:latin typeface="Calibri" panose="020F0502020204030204" pitchFamily="34" charset="0"/>
                <a:cs typeface="Calibri" panose="020F0502020204030204" pitchFamily="34" charset="0"/>
              </a:rPr>
              <a:t>BA (Hons) Music and Musical Theatre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https://www.chi.ac.uk/music/our-courses/ba-hons-music-and-musical-theatre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 (Accessed on: 10 March 2021) </a:t>
            </a:r>
          </a:p>
          <a:p>
            <a:pPr marL="0" indent="0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Image 2 - </a:t>
            </a:r>
            <a:r>
              <a:rPr lang="en-US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Study.com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 (2021). </a:t>
            </a:r>
            <a:r>
              <a:rPr lang="en-US" sz="4800" i="1" dirty="0">
                <a:latin typeface="Calibri" panose="020F0502020204030204" pitchFamily="34" charset="0"/>
                <a:cs typeface="Calibri" panose="020F0502020204030204" pitchFamily="34" charset="0"/>
              </a:rPr>
              <a:t>History of Musical Theatre: Lesson for Kids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https://study.com/academy/lesson/history-of-musical-theatre-lesson-for-kids.html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 (Accessed on: 11 March 2021) </a:t>
            </a:r>
          </a:p>
          <a:p>
            <a:pPr marL="0" indent="0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Image 3 – Joan Marcus (2019). </a:t>
            </a:r>
            <a:r>
              <a:rPr lang="en-US" sz="4800" i="1" dirty="0">
                <a:latin typeface="Calibri" panose="020F0502020204030204" pitchFamily="34" charset="0"/>
                <a:cs typeface="Calibri" panose="020F0502020204030204" pitchFamily="34" charset="0"/>
              </a:rPr>
              <a:t>Travel Zoo - Why Now is the Time to see Wicked on Broadway.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https://www.travelzoo.com/blog/see-wicked-on-broadway/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Image 4 - Courtesy Joan Marcus (2012). </a:t>
            </a:r>
            <a:r>
              <a:rPr lang="en-US" sz="4800" i="1" dirty="0">
                <a:latin typeface="Calibri" panose="020F0502020204030204" pitchFamily="34" charset="0"/>
                <a:cs typeface="Calibri" panose="020F0502020204030204" pitchFamily="34" charset="0"/>
              </a:rPr>
              <a:t>Time Out – The Lion King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https://www.timeout.com/newyork/theater/the-lion-king-1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 (Accessed on: 11 March 2021) </a:t>
            </a:r>
          </a:p>
          <a:p>
            <a:pPr marL="0" indent="0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Image 5 – London Theare1 (no date). </a:t>
            </a:r>
            <a:r>
              <a:rPr lang="en-US" sz="4800" i="1" dirty="0">
                <a:latin typeface="Calibri" panose="020F0502020204030204" pitchFamily="34" charset="0"/>
                <a:cs typeface="Calibri" panose="020F0502020204030204" pitchFamily="34" charset="0"/>
              </a:rPr>
              <a:t>Les Misérables - Musical Tickets London Queen’s Theatre. 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https://www.londontheatre1.com/shows/les-miserables/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 (Accessed on: 11 March 2021) </a:t>
            </a:r>
          </a:p>
          <a:p>
            <a:pPr marL="0" indent="0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Image 6 – Quartz (2018). </a:t>
            </a:r>
            <a:r>
              <a:rPr lang="en-US" sz="4800" i="1" dirty="0">
                <a:latin typeface="Calibri" panose="020F0502020204030204" pitchFamily="34" charset="0"/>
                <a:cs typeface="Calibri" panose="020F0502020204030204" pitchFamily="34" charset="0"/>
              </a:rPr>
              <a:t>A gymnast’s “Cats”-inspired makeup led to a ban on theatrical makeup for all gymnast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s. Available at: 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https://qz.com/quartzy/1444003/fig-bans-theatrical-makeup-for-all-female-gymnasts/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 (Accessed on: March 14 2021) </a:t>
            </a:r>
          </a:p>
          <a:p>
            <a:pPr marL="0" indent="0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Image 7 – Birmingham Live ( 2018) IMA -</a:t>
            </a:r>
            <a:r>
              <a:rPr lang="en-US" sz="4800" i="1" dirty="0">
                <a:latin typeface="Calibri" panose="020F0502020204030204" pitchFamily="34" charset="0"/>
                <a:cs typeface="Calibri" panose="020F0502020204030204" pitchFamily="34" charset="0"/>
              </a:rPr>
              <a:t> Iconic hair and make-up from musical theatre. 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https://www.iveracademy.co.uk/blog/2018/iconic-hair-and-make-up-from-musical-theatre/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 (Accessed on: 16 March 2021)</a:t>
            </a:r>
          </a:p>
          <a:p>
            <a:pPr marL="0" indent="0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 Image 8 -  Robert Araujo (no date). </a:t>
            </a:r>
            <a:r>
              <a:rPr lang="en-US" sz="4800" i="1" dirty="0">
                <a:latin typeface="Calibri" panose="020F0502020204030204" pitchFamily="34" charset="0"/>
                <a:cs typeface="Calibri" panose="020F0502020204030204" pitchFamily="34" charset="0"/>
              </a:rPr>
              <a:t>Watch This Broadway Makeup Designer Recreate the Faces of 6 Iconic Character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https://www.playbill.com/article/watch-this-broadway-makeup-designer-recreate-the-faces-of-6-iconic-characters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  (Accessed on: March 15 2021) </a:t>
            </a:r>
          </a:p>
          <a:p>
            <a:pPr marL="0" indent="0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Image 9 and 10 – JD2 (2021). </a:t>
            </a:r>
            <a:r>
              <a:rPr lang="en-US" sz="4800" i="1" dirty="0">
                <a:latin typeface="Calibri" panose="020F0502020204030204" pitchFamily="34" charset="0"/>
                <a:cs typeface="Calibri" panose="020F0502020204030204" pitchFamily="34" charset="0"/>
              </a:rPr>
              <a:t>Joe </a:t>
            </a:r>
            <a:r>
              <a:rPr lang="en-US" sz="4800" i="1" dirty="0" err="1">
                <a:latin typeface="Calibri" panose="020F0502020204030204" pitchFamily="34" charset="0"/>
                <a:cs typeface="Calibri" panose="020F0502020204030204" pitchFamily="34" charset="0"/>
              </a:rPr>
              <a:t>Dulude</a:t>
            </a:r>
            <a:r>
              <a:rPr lang="en-US" sz="4800" i="1" dirty="0">
                <a:latin typeface="Calibri" panose="020F0502020204030204" pitchFamily="34" charset="0"/>
                <a:cs typeface="Calibri" panose="020F0502020204030204" pitchFamily="34" charset="0"/>
              </a:rPr>
              <a:t> II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  <a:hlinkClick r:id="rId10"/>
              </a:rPr>
              <a:t>https://www.joedulude2.com/</a:t>
            </a: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  (Accessed on: 15 March) </a:t>
            </a: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0919858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2419</TotalTime>
  <Words>1204</Words>
  <Application>Microsoft Macintosh PowerPoint</Application>
  <PresentationFormat>Widescreen</PresentationFormat>
  <Paragraphs>81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Constantia</vt:lpstr>
      <vt:lpstr>Modern Love</vt:lpstr>
      <vt:lpstr>The Hand</vt:lpstr>
      <vt:lpstr>SketchyVTI</vt:lpstr>
      <vt:lpstr>Musical Theatre </vt:lpstr>
      <vt:lpstr>What is Musical Theatre </vt:lpstr>
      <vt:lpstr>The History of Musical Theatre </vt:lpstr>
      <vt:lpstr>London's Top 3 Best Selling Musicals </vt:lpstr>
      <vt:lpstr>Theatrical Makeup </vt:lpstr>
      <vt:lpstr>History of Theatrical Makeup </vt:lpstr>
      <vt:lpstr>Joe Dulude </vt:lpstr>
      <vt:lpstr>PowerPoint Presentation</vt:lpstr>
      <vt:lpstr>No matter the character. Theatrical makeup must be just as effective to the members of the audience furthest away from the stage as to them in the  front row. </vt:lpstr>
      <vt:lpstr>PowerPoint Presentation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Musical theatre </dc:title>
  <dc:creator>amelie.upstill@gmail.com</dc:creator>
  <cp:lastModifiedBy>amelie.upstill@gmail.com</cp:lastModifiedBy>
  <cp:revision>65</cp:revision>
  <dcterms:created xsi:type="dcterms:W3CDTF">2021-03-10T15:49:32Z</dcterms:created>
  <dcterms:modified xsi:type="dcterms:W3CDTF">2021-03-17T17:20:23Z</dcterms:modified>
</cp:coreProperties>
</file>