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59" r:id="rId4"/>
    <p:sldId id="260" r:id="rId5"/>
    <p:sldId id="258" r:id="rId6"/>
    <p:sldId id="257"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3" autoAdjust="0"/>
    <p:restoredTop sz="94660" autoAdjust="0"/>
  </p:normalViewPr>
  <p:slideViewPr>
    <p:cSldViewPr snapToGrid="0">
      <p:cViewPr>
        <p:scale>
          <a:sx n="60" d="100"/>
          <a:sy n="60" d="100"/>
        </p:scale>
        <p:origin x="-846" y="-468"/>
      </p:cViewPr>
      <p:guideLst>
        <p:guide orient="horz" pos="2160"/>
        <p:guide pos="3840"/>
      </p:guideLst>
    </p:cSldViewPr>
  </p:slideViewPr>
  <p:outlineViewPr>
    <p:cViewPr>
      <p:scale>
        <a:sx n="33" d="100"/>
        <a:sy n="33" d="100"/>
      </p:scale>
      <p:origin x="0" y="5058"/>
    </p:cViewPr>
  </p:outlin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6B281B1-1116-4E40-B600-B9FA32CFB8D8}" type="datetimeFigureOut">
              <a:rPr lang="en-GB" smtClean="0"/>
              <a:pPr/>
              <a:t>24/08/2018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B11025-A54C-4632-B7F3-FC35F7BECCB6}" type="slidenum">
              <a:rPr lang="en-GB" smtClean="0"/>
              <a:pPr/>
              <a:t>‹#›</a:t>
            </a:fld>
            <a:endParaRPr lang="en-GB"/>
          </a:p>
        </p:txBody>
      </p:sp>
    </p:spTree>
    <p:extLst>
      <p:ext uri="{BB962C8B-B14F-4D97-AF65-F5344CB8AC3E}">
        <p14:creationId xmlns:p14="http://schemas.microsoft.com/office/powerpoint/2010/main" xmlns="" val="2673199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6B281B1-1116-4E40-B600-B9FA32CFB8D8}" type="datetimeFigureOut">
              <a:rPr lang="en-GB" smtClean="0"/>
              <a:pPr/>
              <a:t>24/08/2018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B11025-A54C-4632-B7F3-FC35F7BECCB6}" type="slidenum">
              <a:rPr lang="en-GB" smtClean="0"/>
              <a:pPr/>
              <a:t>‹#›</a:t>
            </a:fld>
            <a:endParaRPr lang="en-GB"/>
          </a:p>
        </p:txBody>
      </p:sp>
    </p:spTree>
    <p:extLst>
      <p:ext uri="{BB962C8B-B14F-4D97-AF65-F5344CB8AC3E}">
        <p14:creationId xmlns:p14="http://schemas.microsoft.com/office/powerpoint/2010/main" xmlns="" val="2343844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6B281B1-1116-4E40-B600-B9FA32CFB8D8}" type="datetimeFigureOut">
              <a:rPr lang="en-GB" smtClean="0"/>
              <a:pPr/>
              <a:t>24/08/2018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B11025-A54C-4632-B7F3-FC35F7BECCB6}" type="slidenum">
              <a:rPr lang="en-GB" smtClean="0"/>
              <a:pPr/>
              <a:t>‹#›</a:t>
            </a:fld>
            <a:endParaRPr lang="en-GB"/>
          </a:p>
        </p:txBody>
      </p:sp>
    </p:spTree>
    <p:extLst>
      <p:ext uri="{BB962C8B-B14F-4D97-AF65-F5344CB8AC3E}">
        <p14:creationId xmlns:p14="http://schemas.microsoft.com/office/powerpoint/2010/main" xmlns="" val="1134805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6B281B1-1116-4E40-B600-B9FA32CFB8D8}" type="datetimeFigureOut">
              <a:rPr lang="en-GB" smtClean="0"/>
              <a:pPr/>
              <a:t>24/08/2018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B11025-A54C-4632-B7F3-FC35F7BECCB6}" type="slidenum">
              <a:rPr lang="en-GB" smtClean="0"/>
              <a:pPr/>
              <a:t>‹#›</a:t>
            </a:fld>
            <a:endParaRPr lang="en-GB"/>
          </a:p>
        </p:txBody>
      </p:sp>
    </p:spTree>
    <p:extLst>
      <p:ext uri="{BB962C8B-B14F-4D97-AF65-F5344CB8AC3E}">
        <p14:creationId xmlns:p14="http://schemas.microsoft.com/office/powerpoint/2010/main" xmlns="" val="306310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6B281B1-1116-4E40-B600-B9FA32CFB8D8}" type="datetimeFigureOut">
              <a:rPr lang="en-GB" smtClean="0"/>
              <a:pPr/>
              <a:t>24/08/2018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B11025-A54C-4632-B7F3-FC35F7BECCB6}" type="slidenum">
              <a:rPr lang="en-GB" smtClean="0"/>
              <a:pPr/>
              <a:t>‹#›</a:t>
            </a:fld>
            <a:endParaRPr lang="en-GB"/>
          </a:p>
        </p:txBody>
      </p:sp>
    </p:spTree>
    <p:extLst>
      <p:ext uri="{BB962C8B-B14F-4D97-AF65-F5344CB8AC3E}">
        <p14:creationId xmlns:p14="http://schemas.microsoft.com/office/powerpoint/2010/main" xmlns="" val="245287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6B281B1-1116-4E40-B600-B9FA32CFB8D8}" type="datetimeFigureOut">
              <a:rPr lang="en-GB" smtClean="0"/>
              <a:pPr/>
              <a:t>24/08/2018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B11025-A54C-4632-B7F3-FC35F7BECCB6}" type="slidenum">
              <a:rPr lang="en-GB" smtClean="0"/>
              <a:pPr/>
              <a:t>‹#›</a:t>
            </a:fld>
            <a:endParaRPr lang="en-GB"/>
          </a:p>
        </p:txBody>
      </p:sp>
    </p:spTree>
    <p:extLst>
      <p:ext uri="{BB962C8B-B14F-4D97-AF65-F5344CB8AC3E}">
        <p14:creationId xmlns:p14="http://schemas.microsoft.com/office/powerpoint/2010/main" xmlns="" val="25732504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B281B1-1116-4E40-B600-B9FA32CFB8D8}" type="datetimeFigureOut">
              <a:rPr lang="en-GB" smtClean="0"/>
              <a:pPr/>
              <a:t>24/08/2018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B11025-A54C-4632-B7F3-FC35F7BECCB6}" type="slidenum">
              <a:rPr lang="en-GB" smtClean="0"/>
              <a:pPr/>
              <a:t>‹#›</a:t>
            </a:fld>
            <a:endParaRPr lang="en-GB"/>
          </a:p>
        </p:txBody>
      </p:sp>
    </p:spTree>
    <p:extLst>
      <p:ext uri="{BB962C8B-B14F-4D97-AF65-F5344CB8AC3E}">
        <p14:creationId xmlns:p14="http://schemas.microsoft.com/office/powerpoint/2010/main" xmlns="" val="3610000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6B281B1-1116-4E40-B600-B9FA32CFB8D8}" type="datetimeFigureOut">
              <a:rPr lang="en-GB" smtClean="0"/>
              <a:pPr/>
              <a:t>24/08/2018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B11025-A54C-4632-B7F3-FC35F7BECCB6}" type="slidenum">
              <a:rPr lang="en-GB" smtClean="0"/>
              <a:pPr/>
              <a:t>‹#›</a:t>
            </a:fld>
            <a:endParaRPr lang="en-GB"/>
          </a:p>
        </p:txBody>
      </p:sp>
    </p:spTree>
    <p:extLst>
      <p:ext uri="{BB962C8B-B14F-4D97-AF65-F5344CB8AC3E}">
        <p14:creationId xmlns:p14="http://schemas.microsoft.com/office/powerpoint/2010/main" xmlns="" val="2563722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6B281B1-1116-4E40-B600-B9FA32CFB8D8}" type="datetimeFigureOut">
              <a:rPr lang="en-GB" smtClean="0"/>
              <a:pPr/>
              <a:t>24/08/2018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B11025-A54C-4632-B7F3-FC35F7BECCB6}" type="slidenum">
              <a:rPr lang="en-GB" smtClean="0"/>
              <a:pPr/>
              <a:t>‹#›</a:t>
            </a:fld>
            <a:endParaRPr lang="en-GB"/>
          </a:p>
        </p:txBody>
      </p:sp>
    </p:spTree>
    <p:extLst>
      <p:ext uri="{BB962C8B-B14F-4D97-AF65-F5344CB8AC3E}">
        <p14:creationId xmlns:p14="http://schemas.microsoft.com/office/powerpoint/2010/main" xmlns="" val="4005387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6B281B1-1116-4E40-B600-B9FA32CFB8D8}" type="datetimeFigureOut">
              <a:rPr lang="en-GB" smtClean="0"/>
              <a:pPr/>
              <a:t>24/08/2018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B11025-A54C-4632-B7F3-FC35F7BECCB6}" type="slidenum">
              <a:rPr lang="en-GB" smtClean="0"/>
              <a:pPr/>
              <a:t>‹#›</a:t>
            </a:fld>
            <a:endParaRPr lang="en-GB"/>
          </a:p>
        </p:txBody>
      </p:sp>
    </p:spTree>
    <p:extLst>
      <p:ext uri="{BB962C8B-B14F-4D97-AF65-F5344CB8AC3E}">
        <p14:creationId xmlns:p14="http://schemas.microsoft.com/office/powerpoint/2010/main" xmlns="" val="1055066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6B281B1-1116-4E40-B600-B9FA32CFB8D8}" type="datetimeFigureOut">
              <a:rPr lang="en-GB" smtClean="0"/>
              <a:pPr/>
              <a:t>24/08/2018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B11025-A54C-4632-B7F3-FC35F7BECCB6}" type="slidenum">
              <a:rPr lang="en-GB" smtClean="0"/>
              <a:pPr/>
              <a:t>‹#›</a:t>
            </a:fld>
            <a:endParaRPr lang="en-GB"/>
          </a:p>
        </p:txBody>
      </p:sp>
    </p:spTree>
    <p:extLst>
      <p:ext uri="{BB962C8B-B14F-4D97-AF65-F5344CB8AC3E}">
        <p14:creationId xmlns:p14="http://schemas.microsoft.com/office/powerpoint/2010/main" xmlns="" val="3533517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B281B1-1116-4E40-B600-B9FA32CFB8D8}" type="datetimeFigureOut">
              <a:rPr lang="en-GB" smtClean="0"/>
              <a:pPr/>
              <a:t>24/08/2018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B11025-A54C-4632-B7F3-FC35F7BECCB6}" type="slidenum">
              <a:rPr lang="en-GB" smtClean="0"/>
              <a:pPr/>
              <a:t>‹#›</a:t>
            </a:fld>
            <a:endParaRPr lang="en-GB"/>
          </a:p>
        </p:txBody>
      </p:sp>
    </p:spTree>
    <p:extLst>
      <p:ext uri="{BB962C8B-B14F-4D97-AF65-F5344CB8AC3E}">
        <p14:creationId xmlns:p14="http://schemas.microsoft.com/office/powerpoint/2010/main" xmlns="" val="41612571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lore.ua.ac.be/Teaching/SE3BAC/practicum/projectMgmt/BelbinRoles.pdf"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ALPHA </a:t>
            </a:r>
            <a:r>
              <a:rPr lang="en-GB" dirty="0" smtClean="0"/>
              <a:t>5 </a:t>
            </a:r>
            <a:endParaRPr lang="en-GB" dirty="0"/>
          </a:p>
        </p:txBody>
      </p:sp>
      <p:sp>
        <p:nvSpPr>
          <p:cNvPr id="3" name="Subtitle 2"/>
          <p:cNvSpPr>
            <a:spLocks noGrp="1"/>
          </p:cNvSpPr>
          <p:nvPr>
            <p:ph type="subTitle" idx="1"/>
          </p:nvPr>
        </p:nvSpPr>
        <p:spPr/>
        <p:txBody>
          <a:bodyPr>
            <a:normAutofit fontScale="55000" lnSpcReduction="20000"/>
          </a:bodyPr>
          <a:lstStyle/>
          <a:p>
            <a:r>
              <a:rPr lang="en-GB" dirty="0" smtClean="0"/>
              <a:t> GROUP </a:t>
            </a:r>
            <a:r>
              <a:rPr lang="en-GB" dirty="0" smtClean="0"/>
              <a:t>PRESENTATION MODULE BMSK4002 LECTURER: MR DALE CLARKE</a:t>
            </a:r>
            <a:endParaRPr lang="en-GB" dirty="0" smtClean="0"/>
          </a:p>
          <a:p>
            <a:r>
              <a:rPr lang="en-GB" dirty="0" smtClean="0"/>
              <a:t>ROBIUL </a:t>
            </a:r>
            <a:r>
              <a:rPr lang="en-GB" dirty="0" smtClean="0"/>
              <a:t>RAHMAN 1715289</a:t>
            </a:r>
            <a:endParaRPr lang="en-GB" dirty="0" smtClean="0"/>
          </a:p>
          <a:p>
            <a:r>
              <a:rPr lang="en-GB" dirty="0" smtClean="0"/>
              <a:t>REHANA BIBI 1713117</a:t>
            </a:r>
            <a:endParaRPr lang="en-GB" dirty="0" smtClean="0"/>
          </a:p>
          <a:p>
            <a:r>
              <a:rPr lang="en-GB" dirty="0" smtClean="0"/>
              <a:t>FAISAL  IMTIAZ  1714109</a:t>
            </a:r>
            <a:endParaRPr lang="en-GB" dirty="0" smtClean="0"/>
          </a:p>
          <a:p>
            <a:r>
              <a:rPr lang="en-GB" dirty="0" smtClean="0"/>
              <a:t>DAVINA </a:t>
            </a:r>
            <a:r>
              <a:rPr lang="en-GB" dirty="0" smtClean="0"/>
              <a:t>THOMAS </a:t>
            </a:r>
            <a:r>
              <a:rPr lang="en-GB" dirty="0" smtClean="0"/>
              <a:t>1713946</a:t>
            </a:r>
            <a:endParaRPr lang="en-GB" dirty="0" smtClean="0"/>
          </a:p>
          <a:p>
            <a:r>
              <a:rPr lang="en-GB" dirty="0" smtClean="0"/>
              <a:t>AKHTAR </a:t>
            </a:r>
            <a:r>
              <a:rPr lang="en-GB" dirty="0" smtClean="0"/>
              <a:t>MIAH 1713332</a:t>
            </a:r>
          </a:p>
          <a:p>
            <a:endParaRPr lang="en-GB" dirty="0" smtClean="0"/>
          </a:p>
          <a:p>
            <a:endParaRPr lang="en-GB" dirty="0"/>
          </a:p>
        </p:txBody>
      </p:sp>
    </p:spTree>
    <p:extLst>
      <p:ext uri="{BB962C8B-B14F-4D97-AF65-F5344CB8AC3E}">
        <p14:creationId xmlns:p14="http://schemas.microsoft.com/office/powerpoint/2010/main" xmlns="" val="2804470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Stages of </a:t>
            </a:r>
            <a:r>
              <a:rPr lang="en-GB" sz="4000" dirty="0" smtClean="0"/>
              <a:t>Development</a:t>
            </a:r>
            <a:endParaRPr lang="en-GB" sz="4000" dirty="0"/>
          </a:p>
        </p:txBody>
      </p:sp>
      <p:sp>
        <p:nvSpPr>
          <p:cNvPr id="3" name="Content Placeholder 2"/>
          <p:cNvSpPr>
            <a:spLocks noGrp="1"/>
          </p:cNvSpPr>
          <p:nvPr>
            <p:ph idx="1"/>
          </p:nvPr>
        </p:nvSpPr>
        <p:spPr>
          <a:xfrm>
            <a:off x="838200" y="1404850"/>
            <a:ext cx="10515600" cy="4971011"/>
          </a:xfrm>
        </p:spPr>
        <p:txBody>
          <a:bodyPr>
            <a:normAutofit lnSpcReduction="10000"/>
          </a:bodyPr>
          <a:lstStyle/>
          <a:p>
            <a:pPr lvl="1">
              <a:buNone/>
            </a:pPr>
            <a:r>
              <a:rPr lang="en-GB" sz="1200" b="1" dirty="0" smtClean="0"/>
              <a:t>FORMING</a:t>
            </a:r>
            <a:r>
              <a:rPr lang="en-GB" sz="1200" dirty="0" smtClean="0"/>
              <a:t/>
            </a:r>
            <a:br>
              <a:rPr lang="en-GB" sz="1200" dirty="0" smtClean="0"/>
            </a:br>
            <a:r>
              <a:rPr lang="en-GB" sz="1200" dirty="0" smtClean="0"/>
              <a:t>This is the beginning stage of a team. With emotions running high most team members are still positive, polite, shy or even nervous. This is the ice breaking period as we all get to know each other.</a:t>
            </a:r>
          </a:p>
          <a:p>
            <a:pPr>
              <a:buNone/>
            </a:pPr>
            <a:r>
              <a:rPr lang="en-GB" sz="1600" b="1" dirty="0" smtClean="0"/>
              <a:t> </a:t>
            </a:r>
            <a:r>
              <a:rPr lang="en-GB" sz="1600" b="1" dirty="0" smtClean="0"/>
              <a:t>      STORMING</a:t>
            </a:r>
            <a:r>
              <a:rPr lang="en-GB" sz="1600" dirty="0" smtClean="0"/>
              <a:t/>
            </a:r>
            <a:br>
              <a:rPr lang="en-GB" sz="1600" dirty="0" smtClean="0"/>
            </a:br>
            <a:r>
              <a:rPr lang="en-GB" sz="1600" dirty="0" smtClean="0"/>
              <a:t>The next stage is storming. This is where members start to push against the boundaries established in the forming stage.  At this stage there is still controversy between team members due to working ethic, practise which can lead to unforeseen issues. Storming challenges position and authority. For example,  an individual with the characteristics of a shaper might prefer  a more practical role whereas an individual with the characteristics of  a cerebral might take the opportunity to  fulfil  a more formal </a:t>
            </a:r>
            <a:r>
              <a:rPr lang="en-GB" sz="1600" dirty="0" smtClean="0"/>
              <a:t>role.  </a:t>
            </a:r>
            <a:endParaRPr lang="en-GB" sz="1600" dirty="0" smtClean="0"/>
          </a:p>
          <a:p>
            <a:r>
              <a:rPr lang="en-GB" sz="1600" b="1" dirty="0" smtClean="0"/>
              <a:t>NORMING</a:t>
            </a:r>
            <a:r>
              <a:rPr lang="en-GB" sz="1600" dirty="0" smtClean="0"/>
              <a:t/>
            </a:r>
            <a:br>
              <a:rPr lang="en-GB" sz="1600" dirty="0" smtClean="0"/>
            </a:br>
            <a:r>
              <a:rPr lang="en-GB" sz="1600" dirty="0" smtClean="0"/>
              <a:t>Gradually the team progresses to this stage. At this stage team members recognise each other’s position and are aware of our own responsibilities.  It is now easier to work with one another as we are more aware of our functions and our own commitment to the role.</a:t>
            </a:r>
          </a:p>
          <a:p>
            <a:r>
              <a:rPr lang="en-GB" sz="1600" b="1" dirty="0" smtClean="0"/>
              <a:t>PERORMING</a:t>
            </a:r>
            <a:r>
              <a:rPr lang="en-GB" sz="1600" dirty="0" smtClean="0"/>
              <a:t/>
            </a:r>
            <a:br>
              <a:rPr lang="en-GB" sz="1600" dirty="0" smtClean="0"/>
            </a:br>
            <a:r>
              <a:rPr lang="en-GB" sz="1600" dirty="0" smtClean="0"/>
              <a:t>This stage is </a:t>
            </a:r>
            <a:r>
              <a:rPr lang="en-GB" sz="1600" dirty="0" smtClean="0"/>
              <a:t>generally </a:t>
            </a:r>
            <a:r>
              <a:rPr lang="en-GB" sz="1600" dirty="0" smtClean="0"/>
              <a:t>more practical. There is usually less pressure to engage and participate within the team here. This is an opportunity for </a:t>
            </a:r>
            <a:r>
              <a:rPr lang="en-GB" sz="1600" dirty="0" smtClean="0"/>
              <a:t>a </a:t>
            </a:r>
            <a:r>
              <a:rPr lang="en-GB" sz="1600" dirty="0" smtClean="0"/>
              <a:t>team to exercise  the task or project in hand during the specific time period given.  Demonstrating our efforts and capabilities by participating  or competing to become an official team </a:t>
            </a:r>
            <a:r>
              <a:rPr lang="en-GB" sz="1600" dirty="0" smtClean="0"/>
              <a:t>member or fulfil our role </a:t>
            </a:r>
            <a:r>
              <a:rPr lang="en-GB" sz="1600" dirty="0" smtClean="0"/>
              <a:t>. This means to work in harmony  to successfully project the end  goal</a:t>
            </a:r>
            <a:r>
              <a:rPr lang="en-GB" sz="1600" dirty="0" smtClean="0"/>
              <a:t>.</a:t>
            </a:r>
            <a:endParaRPr lang="en-GB" sz="1600" dirty="0" smtClean="0"/>
          </a:p>
          <a:p>
            <a:pPr>
              <a:buNone/>
            </a:pPr>
            <a:r>
              <a:rPr lang="en-GB" sz="1600" dirty="0" smtClean="0"/>
              <a:t>      The final stage where we can  now establish  an individuals overall  contribution to the team, </a:t>
            </a:r>
            <a:r>
              <a:rPr lang="en-GB" sz="1600" b="1" dirty="0" smtClean="0"/>
              <a:t>adjourning</a:t>
            </a:r>
            <a:r>
              <a:rPr lang="en-GB" sz="1600" b="1" smtClean="0"/>
              <a:t>. </a:t>
            </a:r>
            <a:r>
              <a:rPr lang="en-GB" sz="1600" smtClean="0"/>
              <a:t>The </a:t>
            </a:r>
            <a:r>
              <a:rPr lang="en-GB" sz="1600" dirty="0" smtClean="0"/>
              <a:t>conclusion followed by  a final decision to a teams official members is made at this point of the development process. </a:t>
            </a:r>
            <a:r>
              <a:rPr lang="en-GB" sz="1600" dirty="0" smtClean="0"/>
              <a:t> </a:t>
            </a:r>
            <a:r>
              <a:rPr lang="en-GB" sz="1600" dirty="0" smtClean="0"/>
              <a:t>Official </a:t>
            </a:r>
            <a:r>
              <a:rPr lang="en-GB" sz="1600" dirty="0" smtClean="0"/>
              <a:t>roles  are </a:t>
            </a:r>
            <a:r>
              <a:rPr lang="en-GB" sz="1600" dirty="0" smtClean="0"/>
              <a:t>acknowledged here. </a:t>
            </a:r>
            <a:endParaRPr lang="en-GB" sz="1600" dirty="0"/>
          </a:p>
        </p:txBody>
      </p:sp>
    </p:spTree>
    <p:extLst>
      <p:ext uri="{BB962C8B-B14F-4D97-AF65-F5344CB8AC3E}">
        <p14:creationId xmlns:p14="http://schemas.microsoft.com/office/powerpoint/2010/main" xmlns="" val="3778828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Team </a:t>
            </a:r>
            <a:r>
              <a:rPr lang="en-GB" sz="4000" dirty="0" smtClean="0"/>
              <a:t>Members</a:t>
            </a:r>
            <a:endParaRPr lang="en-GB" sz="4000" dirty="0"/>
          </a:p>
        </p:txBody>
      </p:sp>
      <p:sp>
        <p:nvSpPr>
          <p:cNvPr id="3" name="Content Placeholder 2"/>
          <p:cNvSpPr>
            <a:spLocks noGrp="1"/>
          </p:cNvSpPr>
          <p:nvPr>
            <p:ph idx="1"/>
          </p:nvPr>
        </p:nvSpPr>
        <p:spPr>
          <a:xfrm>
            <a:off x="838200" y="1690688"/>
            <a:ext cx="10515600" cy="4486275"/>
          </a:xfrm>
        </p:spPr>
        <p:txBody>
          <a:bodyPr>
            <a:normAutofit fontScale="92500" lnSpcReduction="10000"/>
          </a:bodyPr>
          <a:lstStyle/>
          <a:p>
            <a:pPr>
              <a:buNone/>
            </a:pPr>
            <a:r>
              <a:rPr lang="en-GB" sz="1900" dirty="0" smtClean="0"/>
              <a:t>     Roles </a:t>
            </a:r>
            <a:r>
              <a:rPr lang="en-GB" sz="1900" dirty="0" smtClean="0"/>
              <a:t>vary in every team. Every individual has particular attributes and group members share common ground, to be a successful team by functioning accordingly.  Each individual should not only be ready be to commit to their responsibilities, but be fully aware of them and what is expected of them as an individual.  A team member should function accordingly to  fulfil their role.  Successful corporations such as Morrison’s supermarket normally have such hierarchy . This is all due to the impact of successful team coordination  </a:t>
            </a:r>
          </a:p>
          <a:p>
            <a:pPr>
              <a:buNone/>
            </a:pPr>
            <a:endParaRPr lang="en-GB" sz="1900" dirty="0"/>
          </a:p>
          <a:p>
            <a:pPr>
              <a:buNone/>
            </a:pPr>
            <a:r>
              <a:rPr lang="en-GB" sz="1900" b="1" dirty="0" smtClean="0"/>
              <a:t>People oriented roles </a:t>
            </a:r>
          </a:p>
          <a:p>
            <a:pPr>
              <a:buNone/>
            </a:pPr>
            <a:r>
              <a:rPr lang="en-GB" sz="1900" dirty="0" smtClean="0"/>
              <a:t>    Coordinator , team workers and resource investigator</a:t>
            </a:r>
          </a:p>
          <a:p>
            <a:pPr>
              <a:buNone/>
            </a:pPr>
            <a:r>
              <a:rPr lang="en-GB" sz="1900" b="1" dirty="0" smtClean="0"/>
              <a:t>Action oriented roles</a:t>
            </a:r>
          </a:p>
          <a:p>
            <a:pPr>
              <a:buNone/>
            </a:pPr>
            <a:r>
              <a:rPr lang="en-GB" sz="1900" dirty="0" smtClean="0"/>
              <a:t>     Shaper</a:t>
            </a:r>
            <a:r>
              <a:rPr lang="en-GB" sz="1900" dirty="0" smtClean="0"/>
              <a:t>, the  implementer and the completer finisher</a:t>
            </a:r>
          </a:p>
          <a:p>
            <a:pPr>
              <a:buNone/>
            </a:pPr>
            <a:r>
              <a:rPr lang="en-GB" sz="1900" b="1" dirty="0" smtClean="0"/>
              <a:t>Thought oriented roles</a:t>
            </a:r>
          </a:p>
          <a:p>
            <a:pPr>
              <a:buNone/>
            </a:pPr>
            <a:r>
              <a:rPr lang="en-GB" sz="1900" dirty="0" smtClean="0"/>
              <a:t>     The </a:t>
            </a:r>
            <a:r>
              <a:rPr lang="en-GB" sz="1900" dirty="0" smtClean="0"/>
              <a:t>Plant, Monitor evaluator , the specialist </a:t>
            </a:r>
          </a:p>
          <a:p>
            <a:pPr>
              <a:buNone/>
            </a:pPr>
            <a:r>
              <a:rPr lang="en-GB" dirty="0" smtClean="0"/>
              <a:t/>
            </a:r>
            <a:br>
              <a:rPr lang="en-GB" dirty="0" smtClean="0"/>
            </a:br>
            <a:endParaRPr lang="en-GB" dirty="0"/>
          </a:p>
        </p:txBody>
      </p:sp>
    </p:spTree>
    <p:extLst>
      <p:ext uri="{BB962C8B-B14F-4D97-AF65-F5344CB8AC3E}">
        <p14:creationId xmlns:p14="http://schemas.microsoft.com/office/powerpoint/2010/main" xmlns="" val="4247562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The b</a:t>
            </a:r>
            <a:r>
              <a:rPr lang="en-GB" sz="4000" dirty="0" smtClean="0"/>
              <a:t>enefits </a:t>
            </a:r>
            <a:r>
              <a:rPr lang="en-GB" sz="4000" dirty="0" smtClean="0"/>
              <a:t>of teamwork</a:t>
            </a:r>
            <a:endParaRPr lang="en-GB" sz="4000" dirty="0"/>
          </a:p>
        </p:txBody>
      </p:sp>
      <p:sp>
        <p:nvSpPr>
          <p:cNvPr id="3" name="Content Placeholder 2"/>
          <p:cNvSpPr>
            <a:spLocks noGrp="1"/>
          </p:cNvSpPr>
          <p:nvPr>
            <p:ph idx="1"/>
          </p:nvPr>
        </p:nvSpPr>
        <p:spPr/>
        <p:txBody>
          <a:bodyPr>
            <a:normAutofit/>
          </a:bodyPr>
          <a:lstStyle/>
          <a:p>
            <a:pPr>
              <a:buNone/>
            </a:pPr>
            <a:endParaRPr lang="en-GB" sz="1800" dirty="0" smtClean="0"/>
          </a:p>
          <a:p>
            <a:pPr>
              <a:buNone/>
            </a:pPr>
            <a:endParaRPr lang="en-GB" sz="1800" dirty="0" smtClean="0"/>
          </a:p>
          <a:p>
            <a:pPr>
              <a:buNone/>
            </a:pPr>
            <a:r>
              <a:rPr lang="en-GB" sz="1800" dirty="0" smtClean="0"/>
              <a:t>     Globally, any strong and functioning team is essentially the backbone of any successful business. With the help of a colleague a designated task can rapidly become less time consuming. On the upper hand, we can produce more mass as a team. (For example factory industry) Working as a team means the workload and becomes shared . For example a shaper is referred to an individual who works well under pressure This is a great ability when contributed in a professional working environment. For example working towards a deadline. </a:t>
            </a:r>
            <a:endParaRPr lang="en-GB" sz="1800" dirty="0"/>
          </a:p>
        </p:txBody>
      </p:sp>
    </p:spTree>
    <p:extLst>
      <p:ext uri="{BB962C8B-B14F-4D97-AF65-F5344CB8AC3E}">
        <p14:creationId xmlns:p14="http://schemas.microsoft.com/office/powerpoint/2010/main" xmlns="" val="2506401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Successful team development</a:t>
            </a:r>
            <a:endParaRPr lang="en-GB" dirty="0"/>
          </a:p>
        </p:txBody>
      </p:sp>
      <p:sp>
        <p:nvSpPr>
          <p:cNvPr id="3" name="Content Placeholder 2"/>
          <p:cNvSpPr>
            <a:spLocks noGrp="1"/>
          </p:cNvSpPr>
          <p:nvPr>
            <p:ph idx="1"/>
          </p:nvPr>
        </p:nvSpPr>
        <p:spPr>
          <a:xfrm>
            <a:off x="838200" y="1825625"/>
            <a:ext cx="10515600" cy="2771313"/>
          </a:xfrm>
        </p:spPr>
        <p:txBody>
          <a:bodyPr>
            <a:normAutofit lnSpcReduction="10000"/>
          </a:bodyPr>
          <a:lstStyle/>
          <a:p>
            <a:pPr>
              <a:buNone/>
            </a:pPr>
            <a:endParaRPr lang="en-GB" sz="1800" dirty="0" smtClean="0"/>
          </a:p>
          <a:p>
            <a:pPr>
              <a:buNone/>
            </a:pPr>
            <a:endParaRPr lang="en-GB" sz="1800" dirty="0" smtClean="0"/>
          </a:p>
          <a:p>
            <a:pPr>
              <a:buNone/>
            </a:pPr>
            <a:r>
              <a:rPr lang="en-GB" sz="1800" dirty="0" smtClean="0"/>
              <a:t>  </a:t>
            </a:r>
            <a:r>
              <a:rPr lang="en-GB" sz="1800" dirty="0" smtClean="0"/>
              <a:t>   </a:t>
            </a:r>
            <a:r>
              <a:rPr lang="en-GB" sz="1800" dirty="0" smtClean="0"/>
              <a:t>Successful team development means in essence that a team is functioning well together. Co-ordination is important when functioning as a team for example, the </a:t>
            </a:r>
            <a:r>
              <a:rPr lang="en-GB" sz="1800" dirty="0" err="1" smtClean="0"/>
              <a:t>beblin</a:t>
            </a:r>
            <a:r>
              <a:rPr lang="en-GB" sz="1800" dirty="0" smtClean="0"/>
              <a:t> </a:t>
            </a:r>
            <a:r>
              <a:rPr lang="en-GB" sz="1800" dirty="0" smtClean="0"/>
              <a:t>team </a:t>
            </a:r>
            <a:r>
              <a:rPr lang="en-GB" sz="1800" dirty="0" smtClean="0"/>
              <a:t>roles highlights the contributions that a specific member or individual will effectively bring to the team. This is an operative quality. </a:t>
            </a:r>
            <a:r>
              <a:rPr lang="en-GB" sz="1800" dirty="0" smtClean="0"/>
              <a:t>Moreover</a:t>
            </a:r>
            <a:r>
              <a:rPr lang="en-GB" sz="1800" dirty="0" smtClean="0"/>
              <a:t>, each team member should not only be ready be to commit to their responsibilities, but be aware of them in order to fulfil their role sufficiently. </a:t>
            </a:r>
          </a:p>
          <a:p>
            <a:pPr>
              <a:buNone/>
            </a:pPr>
            <a:r>
              <a:rPr lang="en-GB" sz="1800" dirty="0" smtClean="0"/>
              <a:t>   </a:t>
            </a:r>
            <a:r>
              <a:rPr lang="en-GB" sz="1800" dirty="0" smtClean="0"/>
              <a:t>  </a:t>
            </a:r>
            <a:r>
              <a:rPr lang="en-GB" sz="1800" dirty="0" smtClean="0"/>
              <a:t>For </a:t>
            </a:r>
            <a:r>
              <a:rPr lang="en-GB" sz="1800" dirty="0" smtClean="0"/>
              <a:t>instance </a:t>
            </a:r>
            <a:r>
              <a:rPr lang="en-GB" sz="1800" dirty="0" smtClean="0"/>
              <a:t>Alpha Five were required to develop and submit a </a:t>
            </a:r>
            <a:r>
              <a:rPr lang="en-GB" sz="1800" dirty="0" err="1" smtClean="0"/>
              <a:t>powerpoint</a:t>
            </a:r>
            <a:r>
              <a:rPr lang="en-GB" sz="1800" dirty="0" smtClean="0"/>
              <a:t> presentation by Friday 24</a:t>
            </a:r>
            <a:r>
              <a:rPr lang="en-GB" sz="1800" baseline="30000" dirty="0" smtClean="0"/>
              <a:t>th</a:t>
            </a:r>
            <a:r>
              <a:rPr lang="en-GB" sz="1800" dirty="0" smtClean="0"/>
              <a:t> August 2018. By communicating and working together during  study sessions as a group, we have progressed successfully to meet this objective! </a:t>
            </a:r>
            <a:endParaRPr lang="en-GB" sz="1800" dirty="0"/>
          </a:p>
        </p:txBody>
      </p:sp>
    </p:spTree>
    <p:extLst>
      <p:ext uri="{BB962C8B-B14F-4D97-AF65-F5344CB8AC3E}">
        <p14:creationId xmlns:p14="http://schemas.microsoft.com/office/powerpoint/2010/main" xmlns="" val="12553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Managing </a:t>
            </a:r>
            <a:r>
              <a:rPr lang="en-GB" sz="4000" dirty="0" smtClean="0"/>
              <a:t>Conflict</a:t>
            </a:r>
            <a:endParaRPr lang="en-GB" sz="4000" dirty="0"/>
          </a:p>
        </p:txBody>
      </p:sp>
      <p:sp>
        <p:nvSpPr>
          <p:cNvPr id="3" name="Content Placeholder 2"/>
          <p:cNvSpPr>
            <a:spLocks noGrp="1"/>
          </p:cNvSpPr>
          <p:nvPr>
            <p:ph idx="1"/>
          </p:nvPr>
        </p:nvSpPr>
        <p:spPr/>
        <p:txBody>
          <a:bodyPr>
            <a:normAutofit lnSpcReduction="10000"/>
          </a:bodyPr>
          <a:lstStyle/>
          <a:p>
            <a:pPr>
              <a:buNone/>
            </a:pPr>
            <a:endParaRPr lang="en-GB" sz="1800" dirty="0" smtClean="0"/>
          </a:p>
          <a:p>
            <a:pPr>
              <a:buNone/>
            </a:pPr>
            <a:r>
              <a:rPr lang="en-GB" sz="1800" dirty="0" smtClean="0"/>
              <a:t>    </a:t>
            </a:r>
          </a:p>
          <a:p>
            <a:pPr>
              <a:buNone/>
            </a:pPr>
            <a:r>
              <a:rPr lang="en-GB" sz="1800" dirty="0" smtClean="0"/>
              <a:t>     </a:t>
            </a:r>
            <a:r>
              <a:rPr lang="en-GB" sz="1800" dirty="0" smtClean="0"/>
              <a:t>U</a:t>
            </a:r>
            <a:r>
              <a:rPr lang="en-GB" sz="1800" dirty="0" smtClean="0"/>
              <a:t>npleasant under </a:t>
            </a:r>
            <a:r>
              <a:rPr lang="en-GB" sz="1800" dirty="0" smtClean="0"/>
              <a:t>any </a:t>
            </a:r>
            <a:r>
              <a:rPr lang="en-GB" sz="1800" dirty="0" smtClean="0"/>
              <a:t>circumstances and can be unforeseen. </a:t>
            </a:r>
            <a:r>
              <a:rPr lang="en-GB" sz="1800" dirty="0" smtClean="0"/>
              <a:t> </a:t>
            </a:r>
            <a:r>
              <a:rPr lang="en-GB" sz="1800" dirty="0" smtClean="0"/>
              <a:t>Conflict can be caused by </a:t>
            </a:r>
            <a:r>
              <a:rPr lang="en-GB" sz="1800" dirty="0" smtClean="0"/>
              <a:t>many reasons </a:t>
            </a:r>
            <a:r>
              <a:rPr lang="en-GB" sz="1800" dirty="0" smtClean="0"/>
              <a:t>Pressure to satisfy or fulfil your role as an individual </a:t>
            </a:r>
            <a:r>
              <a:rPr lang="en-GB" sz="1800" dirty="0" smtClean="0"/>
              <a:t>or perhaps working  under unhealthy </a:t>
            </a:r>
            <a:r>
              <a:rPr lang="en-GB" sz="1800" dirty="0" smtClean="0"/>
              <a:t>conditions can be challenging</a:t>
            </a:r>
            <a:r>
              <a:rPr lang="en-GB" sz="1800" dirty="0" smtClean="0"/>
              <a:t>.  Moreover, If an individual is not balancing work/social life or even parenthood, these </a:t>
            </a:r>
            <a:r>
              <a:rPr lang="en-GB" sz="1800" dirty="0" smtClean="0"/>
              <a:t>issues </a:t>
            </a:r>
            <a:r>
              <a:rPr lang="en-GB" sz="1800" dirty="0" smtClean="0"/>
              <a:t>can contribute to and serve us with unexpected conflicts or challenges.</a:t>
            </a:r>
            <a:endParaRPr lang="en-GB" sz="1800" dirty="0" smtClean="0"/>
          </a:p>
          <a:p>
            <a:pPr>
              <a:buNone/>
            </a:pPr>
            <a:r>
              <a:rPr lang="en-GB" sz="1800" dirty="0" smtClean="0"/>
              <a:t>     </a:t>
            </a:r>
            <a:r>
              <a:rPr lang="en-GB" sz="1800" dirty="0" smtClean="0"/>
              <a:t>Conflict can also be caused by controversy, and managed very well  at  work for example, the house of commons manage areas of conflict by civilly debating a  topics. This is done in a controlled manner and  a </a:t>
            </a:r>
            <a:r>
              <a:rPr lang="en-GB" sz="1800" dirty="0" smtClean="0"/>
              <a:t>professional  environment.</a:t>
            </a:r>
          </a:p>
          <a:p>
            <a:pPr>
              <a:buNone/>
            </a:pPr>
            <a:r>
              <a:rPr lang="en-GB" sz="1800" dirty="0" smtClean="0"/>
              <a:t>     If </a:t>
            </a:r>
            <a:r>
              <a:rPr lang="en-GB" sz="1800" dirty="0" smtClean="0"/>
              <a:t>you have a concern with your workload you may wish to raise this with the cerebral of the operation such as your manager who is considered to be a good problem solver according to the </a:t>
            </a:r>
            <a:r>
              <a:rPr lang="en-GB" sz="1800" dirty="0" err="1" smtClean="0"/>
              <a:t>beblins</a:t>
            </a:r>
            <a:r>
              <a:rPr lang="en-GB" sz="1800" dirty="0" smtClean="0"/>
              <a:t> theory.</a:t>
            </a:r>
          </a:p>
          <a:p>
            <a:pPr>
              <a:buNone/>
            </a:pPr>
            <a:r>
              <a:rPr lang="en-GB" sz="1800" dirty="0" smtClean="0"/>
              <a:t>     If you have a concern with your colleague you should </a:t>
            </a:r>
            <a:r>
              <a:rPr lang="en-GB" sz="1800" dirty="0" smtClean="0"/>
              <a:t> also follow </a:t>
            </a:r>
            <a:r>
              <a:rPr lang="en-GB" sz="1800" dirty="0" smtClean="0"/>
              <a:t>the correct procedure by raising your concerns </a:t>
            </a:r>
            <a:r>
              <a:rPr lang="en-GB" sz="1800" dirty="0" smtClean="0"/>
              <a:t> </a:t>
            </a:r>
            <a:r>
              <a:rPr lang="en-GB" sz="1800" dirty="0" smtClean="0"/>
              <a:t>appropriately </a:t>
            </a:r>
            <a:r>
              <a:rPr lang="en-GB" sz="1800" dirty="0" smtClean="0"/>
              <a:t>however</a:t>
            </a:r>
            <a:r>
              <a:rPr lang="en-GB" sz="1800" dirty="0" smtClean="0"/>
              <a:t>, it is imperative that you and </a:t>
            </a:r>
            <a:r>
              <a:rPr lang="en-GB" sz="1800" dirty="0" smtClean="0"/>
              <a:t>we </a:t>
            </a:r>
            <a:r>
              <a:rPr lang="en-GB" sz="1800" dirty="0" smtClean="0"/>
              <a:t>respect one </a:t>
            </a:r>
            <a:r>
              <a:rPr lang="en-GB" sz="1800" dirty="0" smtClean="0"/>
              <a:t>another</a:t>
            </a:r>
            <a:r>
              <a:rPr lang="en-GB" sz="1800" dirty="0" smtClean="0"/>
              <a:t> </a:t>
            </a:r>
            <a:r>
              <a:rPr lang="en-GB" sz="1800" dirty="0" smtClean="0"/>
              <a:t>and that we remain professional  in a team.</a:t>
            </a:r>
            <a:endParaRPr lang="en-GB" sz="1800" dirty="0" smtClean="0"/>
          </a:p>
          <a:p>
            <a:pPr>
              <a:buNone/>
            </a:pPr>
            <a:r>
              <a:rPr lang="en-GB" sz="1800" dirty="0" smtClean="0"/>
              <a:t>    </a:t>
            </a:r>
            <a:endParaRPr lang="en-GB" sz="1800" dirty="0"/>
          </a:p>
        </p:txBody>
      </p:sp>
    </p:spTree>
    <p:extLst>
      <p:ext uri="{BB962C8B-B14F-4D97-AF65-F5344CB8AC3E}">
        <p14:creationId xmlns:p14="http://schemas.microsoft.com/office/powerpoint/2010/main" xmlns="" val="1631441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463784" cy="3292475"/>
          </a:xfrm>
        </p:spPr>
        <p:txBody>
          <a:bodyPr>
            <a:normAutofit fontScale="90000"/>
          </a:bodyPr>
          <a:lstStyle/>
          <a:p>
            <a:r>
              <a:rPr lang="en-GB" dirty="0" smtClean="0"/>
              <a:t/>
            </a:r>
            <a:br>
              <a:rPr lang="en-GB" dirty="0" smtClean="0"/>
            </a:br>
            <a:r>
              <a:rPr lang="en-GB" dirty="0" smtClean="0"/>
              <a:t/>
            </a:r>
            <a:br>
              <a:rPr lang="en-GB" dirty="0" smtClean="0"/>
            </a:br>
            <a:r>
              <a:rPr lang="en-GB" dirty="0" smtClean="0"/>
              <a:t>REFERENCES  </a:t>
            </a:r>
            <a:r>
              <a:rPr lang="en-GB" sz="2700" b="1" dirty="0" smtClean="0"/>
              <a:t>August 2018</a:t>
            </a:r>
            <a:r>
              <a:rPr lang="en-GB" dirty="0" smtClean="0"/>
              <a:t/>
            </a:r>
            <a:br>
              <a:rPr lang="en-GB" dirty="0" smtClean="0"/>
            </a:br>
            <a:r>
              <a:rPr lang="en-GB" sz="2000" dirty="0" smtClean="0"/>
              <a:t> </a:t>
            </a:r>
            <a:r>
              <a:rPr lang="en-GB" sz="2000" dirty="0" smtClean="0">
                <a:latin typeface="+mn-lt"/>
              </a:rPr>
              <a:t/>
            </a:r>
            <a:br>
              <a:rPr lang="en-GB" sz="2000" dirty="0" smtClean="0">
                <a:latin typeface="+mn-lt"/>
              </a:rPr>
            </a:br>
            <a:r>
              <a:rPr lang="en-GB" sz="2000" dirty="0" smtClean="0">
                <a:latin typeface="+mn-lt"/>
              </a:rPr>
              <a:t>BEBLIN TEAM ROLES</a:t>
            </a:r>
            <a:br>
              <a:rPr lang="en-GB" sz="2000" dirty="0" smtClean="0">
                <a:latin typeface="+mn-lt"/>
              </a:rPr>
            </a:br>
            <a:r>
              <a:rPr lang="en-GB" sz="2000" u="sng" dirty="0" smtClean="0">
                <a:latin typeface="+mn-lt"/>
              </a:rPr>
              <a:t/>
            </a:r>
            <a:br>
              <a:rPr lang="en-GB" sz="2000" u="sng" dirty="0" smtClean="0">
                <a:latin typeface="+mn-lt"/>
              </a:rPr>
            </a:br>
            <a:r>
              <a:rPr lang="en-GB" sz="2000" u="sng" dirty="0" smtClean="0">
                <a:hlinkClick r:id="rId2"/>
              </a:rPr>
              <a:t> http://lore.ua.ac.be/Teaching/SE3BAC/practicum/projectMgmt/BelbinRoles.pdf </a:t>
            </a:r>
            <a:r>
              <a:rPr lang="en-GB" sz="2000" dirty="0" smtClean="0">
                <a:latin typeface="+mn-lt"/>
              </a:rPr>
              <a:t/>
            </a:r>
            <a:br>
              <a:rPr lang="en-GB" sz="2000" dirty="0" smtClean="0">
                <a:latin typeface="+mn-lt"/>
              </a:rPr>
            </a:br>
            <a:r>
              <a:rPr lang="en-GB" sz="2000" dirty="0" smtClean="0">
                <a:latin typeface="+mn-lt"/>
              </a:rPr>
              <a:t/>
            </a:r>
            <a:br>
              <a:rPr lang="en-GB" sz="2000" dirty="0" smtClean="0">
                <a:latin typeface="+mn-lt"/>
              </a:rPr>
            </a:br>
            <a:r>
              <a:rPr lang="en-GB" sz="2000" dirty="0" smtClean="0">
                <a:latin typeface="+mn-lt"/>
              </a:rPr>
              <a:t>TUCKMANS THEORY</a:t>
            </a:r>
            <a:br>
              <a:rPr lang="en-GB" sz="2000" dirty="0" smtClean="0">
                <a:latin typeface="+mn-lt"/>
              </a:rPr>
            </a:br>
            <a:r>
              <a:rPr lang="en-GB" sz="2000" dirty="0" smtClean="0">
                <a:latin typeface="+mn-lt"/>
              </a:rPr>
              <a:t/>
            </a:r>
            <a:br>
              <a:rPr lang="en-GB" sz="2000" dirty="0" smtClean="0">
                <a:latin typeface="+mn-lt"/>
              </a:rPr>
            </a:br>
            <a:r>
              <a:rPr lang="en-GB" sz="2000" dirty="0" smtClean="0">
                <a:latin typeface="+mn-lt"/>
              </a:rPr>
              <a:t> https://www.teambuilding.co.uk/theory/Forming-Storming-Norming-Performing.html </a:t>
            </a:r>
            <a:br>
              <a:rPr lang="en-GB" sz="2000" dirty="0" smtClean="0">
                <a:latin typeface="+mn-lt"/>
              </a:rPr>
            </a:br>
            <a:r>
              <a:rPr lang="en-GB" sz="2000" dirty="0" smtClean="0">
                <a:latin typeface="+mn-lt"/>
              </a:rPr>
              <a:t> https://www.mindtools.com/pages/article/newLDR_86.htm </a:t>
            </a:r>
            <a:br>
              <a:rPr lang="en-GB" sz="2000" dirty="0" smtClean="0">
                <a:latin typeface="+mn-lt"/>
              </a:rPr>
            </a:br>
            <a:r>
              <a:rPr lang="en-GB" sz="2000" dirty="0" smtClean="0">
                <a:latin typeface="+mn-lt"/>
              </a:rPr>
              <a:t>https://www.mindtools.com/pages/article/newLDR_83.htm</a:t>
            </a:r>
            <a:r>
              <a:rPr lang="en-GB" sz="2000" dirty="0" smtClean="0"/>
              <a:t/>
            </a:r>
            <a:br>
              <a:rPr lang="en-GB" sz="2000" dirty="0" smtClean="0"/>
            </a:br>
            <a:r>
              <a:rPr lang="en-GB" dirty="0" smtClean="0"/>
              <a:t/>
            </a:r>
            <a:br>
              <a:rPr lang="en-GB" dirty="0" smtClean="0"/>
            </a:b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Concourse</Template>
  <TotalTime>345</TotalTime>
  <Words>582</Words>
  <Application>Microsoft Office PowerPoint</Application>
  <PresentationFormat>Custom</PresentationFormat>
  <Paragraphs>41</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ALPHA 5 </vt:lpstr>
      <vt:lpstr>Stages of Development</vt:lpstr>
      <vt:lpstr>Team Members</vt:lpstr>
      <vt:lpstr>The benefits of teamwork</vt:lpstr>
      <vt:lpstr>Successful team development</vt:lpstr>
      <vt:lpstr>Managing Conflict</vt:lpstr>
      <vt:lpstr>  REFERENCES  August 2018   BEBLIN TEAM ROLES   http://lore.ua.ac.be/Teaching/SE3BAC/practicum/projectMgmt/BelbinRoles.pdf   TUCKMANS THEORY   https://www.teambuilding.co.uk/theory/Forming-Storming-Norming-Performing.html   https://www.mindtools.com/pages/article/newLDR_86.htm  https://www.mindtools.com/pages/article/newLDR_83.htm  </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3</dc:title>
  <dc:creator>Rehana Bibi</dc:creator>
  <cp:lastModifiedBy>Davina</cp:lastModifiedBy>
  <cp:revision>86</cp:revision>
  <dcterms:created xsi:type="dcterms:W3CDTF">2018-08-06T13:30:50Z</dcterms:created>
  <dcterms:modified xsi:type="dcterms:W3CDTF">2018-08-24T16:50:04Z</dcterms:modified>
</cp:coreProperties>
</file>