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0" r:id="rId4"/>
  </p:sldMasterIdLst>
  <p:notesMasterIdLst>
    <p:notesMasterId r:id="rId13"/>
  </p:notesMasterIdLst>
  <p:handoutMasterIdLst>
    <p:handoutMasterId r:id="rId14"/>
  </p:handoutMasterIdLst>
  <p:sldIdLst>
    <p:sldId id="272" r:id="rId5"/>
    <p:sldId id="262" r:id="rId6"/>
    <p:sldId id="259" r:id="rId7"/>
    <p:sldId id="265" r:id="rId8"/>
    <p:sldId id="258" r:id="rId9"/>
    <p:sldId id="273" r:id="rId10"/>
    <p:sldId id="275" r:id="rId11"/>
    <p:sldId id="267" r:id="rId12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62A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2" autoAdjust="0"/>
    <p:restoredTop sz="91815" autoAdjust="0"/>
  </p:normalViewPr>
  <p:slideViewPr>
    <p:cSldViewPr snapToGrid="0">
      <p:cViewPr varScale="1">
        <p:scale>
          <a:sx n="46" d="100"/>
          <a:sy n="46" d="100"/>
        </p:scale>
        <p:origin x="142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4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E59EE2-1AC4-464F-A7AD-7757100DDFC1}" type="doc">
      <dgm:prSet loTypeId="urn:microsoft.com/office/officeart/2005/8/layout/hierarchy1" loCatId="hierarchy" qsTypeId="urn:microsoft.com/office/officeart/2005/8/quickstyle/simple5" qsCatId="simple" csTypeId="urn:microsoft.com/office/officeart/2005/8/colors/accent1_5" csCatId="accent1"/>
      <dgm:spPr/>
      <dgm:t>
        <a:bodyPr/>
        <a:lstStyle/>
        <a:p>
          <a:endParaRPr lang="en-US"/>
        </a:p>
      </dgm:t>
    </dgm:pt>
    <dgm:pt modelId="{8A4E4394-9B9B-427F-80EE-F3AB374FEB45}">
      <dgm:prSet/>
      <dgm:spPr/>
      <dgm:t>
        <a:bodyPr/>
        <a:lstStyle/>
        <a:p>
          <a:r>
            <a:rPr lang="en-GB" dirty="0"/>
            <a:t>Skills needed to improve to become a good HR manager.</a:t>
          </a:r>
          <a:endParaRPr lang="en-US" dirty="0"/>
        </a:p>
      </dgm:t>
    </dgm:pt>
    <dgm:pt modelId="{17E1E249-489E-4FA4-ADD7-6E7361B469E0}" type="parTrans" cxnId="{4D67BF06-8668-46F1-A70C-B828006BAE97}">
      <dgm:prSet/>
      <dgm:spPr/>
      <dgm:t>
        <a:bodyPr/>
        <a:lstStyle/>
        <a:p>
          <a:endParaRPr lang="en-US"/>
        </a:p>
      </dgm:t>
    </dgm:pt>
    <dgm:pt modelId="{D598F5E2-52EC-4655-944E-9DCFAFEB0AE0}" type="sibTrans" cxnId="{4D67BF06-8668-46F1-A70C-B828006BAE97}">
      <dgm:prSet/>
      <dgm:spPr/>
      <dgm:t>
        <a:bodyPr/>
        <a:lstStyle/>
        <a:p>
          <a:endParaRPr lang="en-US"/>
        </a:p>
      </dgm:t>
    </dgm:pt>
    <dgm:pt modelId="{B4FEE7B7-8A8F-4D51-A290-012F71C7883A}">
      <dgm:prSet/>
      <dgm:spPr/>
      <dgm:t>
        <a:bodyPr/>
        <a:lstStyle/>
        <a:p>
          <a:r>
            <a:rPr lang="en-GB"/>
            <a:t>-communication skills</a:t>
          </a:r>
          <a:endParaRPr lang="en-US"/>
        </a:p>
      </dgm:t>
    </dgm:pt>
    <dgm:pt modelId="{286B9E90-02C6-44A2-8524-B84B835206C9}" type="parTrans" cxnId="{C0FEEA81-91A6-4A90-907D-A3524EE8035E}">
      <dgm:prSet/>
      <dgm:spPr/>
      <dgm:t>
        <a:bodyPr/>
        <a:lstStyle/>
        <a:p>
          <a:endParaRPr lang="en-US"/>
        </a:p>
      </dgm:t>
    </dgm:pt>
    <dgm:pt modelId="{31AC7A53-BE7E-4467-9734-44736CE886B7}" type="sibTrans" cxnId="{C0FEEA81-91A6-4A90-907D-A3524EE8035E}">
      <dgm:prSet/>
      <dgm:spPr/>
      <dgm:t>
        <a:bodyPr/>
        <a:lstStyle/>
        <a:p>
          <a:endParaRPr lang="en-US"/>
        </a:p>
      </dgm:t>
    </dgm:pt>
    <dgm:pt modelId="{AB88872F-7559-4BF6-B1B5-57514E04C3F3}">
      <dgm:prSet/>
      <dgm:spPr/>
      <dgm:t>
        <a:bodyPr/>
        <a:lstStyle/>
        <a:p>
          <a:r>
            <a:rPr lang="en-GB"/>
            <a:t>-strategic thinking</a:t>
          </a:r>
          <a:endParaRPr lang="en-US"/>
        </a:p>
      </dgm:t>
    </dgm:pt>
    <dgm:pt modelId="{4D26F0D3-A4DA-41D4-ADA9-B15122DE3E18}" type="parTrans" cxnId="{C181EFBA-E596-46C5-ABAE-28B879FEB8D9}">
      <dgm:prSet/>
      <dgm:spPr/>
      <dgm:t>
        <a:bodyPr/>
        <a:lstStyle/>
        <a:p>
          <a:endParaRPr lang="en-US"/>
        </a:p>
      </dgm:t>
    </dgm:pt>
    <dgm:pt modelId="{44FB4014-15EA-4A29-A4A9-7189511F894B}" type="sibTrans" cxnId="{C181EFBA-E596-46C5-ABAE-28B879FEB8D9}">
      <dgm:prSet/>
      <dgm:spPr/>
      <dgm:t>
        <a:bodyPr/>
        <a:lstStyle/>
        <a:p>
          <a:endParaRPr lang="en-US"/>
        </a:p>
      </dgm:t>
    </dgm:pt>
    <dgm:pt modelId="{4A016731-FBE1-44FC-B5D5-943CAD6D9255}">
      <dgm:prSet/>
      <dgm:spPr/>
      <dgm:t>
        <a:bodyPr/>
        <a:lstStyle/>
        <a:p>
          <a:r>
            <a:rPr lang="en-GB"/>
            <a:t>-interpersonal skills and empathy</a:t>
          </a:r>
          <a:endParaRPr lang="en-US"/>
        </a:p>
      </dgm:t>
    </dgm:pt>
    <dgm:pt modelId="{C61D9E36-2A89-42BE-924C-62791F3078DF}" type="parTrans" cxnId="{0B68A7DE-12BE-4523-8D7C-4C3894D5D878}">
      <dgm:prSet/>
      <dgm:spPr/>
      <dgm:t>
        <a:bodyPr/>
        <a:lstStyle/>
        <a:p>
          <a:endParaRPr lang="en-US"/>
        </a:p>
      </dgm:t>
    </dgm:pt>
    <dgm:pt modelId="{8D1E0FF5-262E-44C8-B1B7-DB962CC6E341}" type="sibTrans" cxnId="{0B68A7DE-12BE-4523-8D7C-4C3894D5D878}">
      <dgm:prSet/>
      <dgm:spPr/>
      <dgm:t>
        <a:bodyPr/>
        <a:lstStyle/>
        <a:p>
          <a:endParaRPr lang="en-US"/>
        </a:p>
      </dgm:t>
    </dgm:pt>
    <dgm:pt modelId="{8A327D54-4A76-413D-BA9A-B5832C26F132}">
      <dgm:prSet/>
      <dgm:spPr/>
      <dgm:t>
        <a:bodyPr/>
        <a:lstStyle/>
        <a:p>
          <a:r>
            <a:rPr lang="en-GB"/>
            <a:t>-organisational skills</a:t>
          </a:r>
          <a:endParaRPr lang="en-US"/>
        </a:p>
      </dgm:t>
    </dgm:pt>
    <dgm:pt modelId="{B94E131C-0E55-4D03-B35C-B89E7DA912C0}" type="parTrans" cxnId="{F3F1B627-C71C-456B-A31D-0C24DFFD59DA}">
      <dgm:prSet/>
      <dgm:spPr/>
      <dgm:t>
        <a:bodyPr/>
        <a:lstStyle/>
        <a:p>
          <a:endParaRPr lang="en-US"/>
        </a:p>
      </dgm:t>
    </dgm:pt>
    <dgm:pt modelId="{70541CAF-3A70-4D2E-8962-63140BEDB86C}" type="sibTrans" cxnId="{F3F1B627-C71C-456B-A31D-0C24DFFD59DA}">
      <dgm:prSet/>
      <dgm:spPr/>
      <dgm:t>
        <a:bodyPr/>
        <a:lstStyle/>
        <a:p>
          <a:endParaRPr lang="en-US"/>
        </a:p>
      </dgm:t>
    </dgm:pt>
    <dgm:pt modelId="{A79DD609-A01A-4D3E-81D0-782C1DABF989}" type="pres">
      <dgm:prSet presAssocID="{4FE59EE2-1AC4-464F-A7AD-7757100DDFC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158F77-76A4-4124-814C-8BDDF5B2B534}" type="pres">
      <dgm:prSet presAssocID="{8A4E4394-9B9B-427F-80EE-F3AB374FEB45}" presName="hierRoot1" presStyleCnt="0"/>
      <dgm:spPr/>
    </dgm:pt>
    <dgm:pt modelId="{25361D8D-3495-4044-B84A-99376B880C1B}" type="pres">
      <dgm:prSet presAssocID="{8A4E4394-9B9B-427F-80EE-F3AB374FEB45}" presName="composite" presStyleCnt="0"/>
      <dgm:spPr/>
    </dgm:pt>
    <dgm:pt modelId="{A53B20AA-C04E-41C8-9B22-3BAAB12746B1}" type="pres">
      <dgm:prSet presAssocID="{8A4E4394-9B9B-427F-80EE-F3AB374FEB45}" presName="background" presStyleLbl="node0" presStyleIdx="0" presStyleCnt="5"/>
      <dgm:spPr/>
    </dgm:pt>
    <dgm:pt modelId="{B1F27E30-5925-407B-B0F2-D674E0449DF3}" type="pres">
      <dgm:prSet presAssocID="{8A4E4394-9B9B-427F-80EE-F3AB374FEB45}" presName="text" presStyleLbl="fgAcc0" presStyleIdx="0" presStyleCnt="5" custLinFactNeighborX="-9887" custLinFactNeighborY="-45197">
        <dgm:presLayoutVars>
          <dgm:chPref val="3"/>
        </dgm:presLayoutVars>
      </dgm:prSet>
      <dgm:spPr/>
    </dgm:pt>
    <dgm:pt modelId="{7CA279F7-8980-4462-B300-E34497F5E2A4}" type="pres">
      <dgm:prSet presAssocID="{8A4E4394-9B9B-427F-80EE-F3AB374FEB45}" presName="hierChild2" presStyleCnt="0"/>
      <dgm:spPr/>
    </dgm:pt>
    <dgm:pt modelId="{FFB7AB28-F1F2-4FAF-A37B-F78E756DD1FD}" type="pres">
      <dgm:prSet presAssocID="{B4FEE7B7-8A8F-4D51-A290-012F71C7883A}" presName="hierRoot1" presStyleCnt="0"/>
      <dgm:spPr/>
    </dgm:pt>
    <dgm:pt modelId="{E2EB190C-6719-48DB-B42A-486B0BDF1677}" type="pres">
      <dgm:prSet presAssocID="{B4FEE7B7-8A8F-4D51-A290-012F71C7883A}" presName="composite" presStyleCnt="0"/>
      <dgm:spPr/>
    </dgm:pt>
    <dgm:pt modelId="{B4CD460F-D58B-4299-8B27-43451A8D1097}" type="pres">
      <dgm:prSet presAssocID="{B4FEE7B7-8A8F-4D51-A290-012F71C7883A}" presName="background" presStyleLbl="node0" presStyleIdx="1" presStyleCnt="5"/>
      <dgm:spPr/>
    </dgm:pt>
    <dgm:pt modelId="{F6EF0A9A-4F7D-4267-A36B-7E721DE2D4D7}" type="pres">
      <dgm:prSet presAssocID="{B4FEE7B7-8A8F-4D51-A290-012F71C7883A}" presName="text" presStyleLbl="fgAcc0" presStyleIdx="1" presStyleCnt="5" custLinFactNeighborX="-4173" custLinFactNeighborY="6572">
        <dgm:presLayoutVars>
          <dgm:chPref val="3"/>
        </dgm:presLayoutVars>
      </dgm:prSet>
      <dgm:spPr/>
    </dgm:pt>
    <dgm:pt modelId="{94C6FF43-848E-4FF7-A3A7-2313FAA30187}" type="pres">
      <dgm:prSet presAssocID="{B4FEE7B7-8A8F-4D51-A290-012F71C7883A}" presName="hierChild2" presStyleCnt="0"/>
      <dgm:spPr/>
    </dgm:pt>
    <dgm:pt modelId="{7BFAF440-7D93-42B8-9822-6739357FD4E3}" type="pres">
      <dgm:prSet presAssocID="{AB88872F-7559-4BF6-B1B5-57514E04C3F3}" presName="hierRoot1" presStyleCnt="0"/>
      <dgm:spPr/>
    </dgm:pt>
    <dgm:pt modelId="{F42FAB49-E440-4F98-AEB0-5FA9887E902E}" type="pres">
      <dgm:prSet presAssocID="{AB88872F-7559-4BF6-B1B5-57514E04C3F3}" presName="composite" presStyleCnt="0"/>
      <dgm:spPr/>
    </dgm:pt>
    <dgm:pt modelId="{A02DC759-52D5-46DA-AB95-B8DCA2EAD2EA}" type="pres">
      <dgm:prSet presAssocID="{AB88872F-7559-4BF6-B1B5-57514E04C3F3}" presName="background" presStyleLbl="node0" presStyleIdx="2" presStyleCnt="5"/>
      <dgm:spPr/>
    </dgm:pt>
    <dgm:pt modelId="{8B8BA463-D3EF-4A1E-B0A1-ADC7664BD3CA}" type="pres">
      <dgm:prSet presAssocID="{AB88872F-7559-4BF6-B1B5-57514E04C3F3}" presName="text" presStyleLbl="fgAcc0" presStyleIdx="2" presStyleCnt="5">
        <dgm:presLayoutVars>
          <dgm:chPref val="3"/>
        </dgm:presLayoutVars>
      </dgm:prSet>
      <dgm:spPr/>
    </dgm:pt>
    <dgm:pt modelId="{CC6B572F-262F-40A6-BDFC-0E43FA088A2D}" type="pres">
      <dgm:prSet presAssocID="{AB88872F-7559-4BF6-B1B5-57514E04C3F3}" presName="hierChild2" presStyleCnt="0"/>
      <dgm:spPr/>
    </dgm:pt>
    <dgm:pt modelId="{FE7BD801-FE61-454C-AF91-AA26B91AB64D}" type="pres">
      <dgm:prSet presAssocID="{4A016731-FBE1-44FC-B5D5-943CAD6D9255}" presName="hierRoot1" presStyleCnt="0"/>
      <dgm:spPr/>
    </dgm:pt>
    <dgm:pt modelId="{A738A46E-BB46-4CCD-B76C-5C79756EC5D5}" type="pres">
      <dgm:prSet presAssocID="{4A016731-FBE1-44FC-B5D5-943CAD6D9255}" presName="composite" presStyleCnt="0"/>
      <dgm:spPr/>
    </dgm:pt>
    <dgm:pt modelId="{CF7175D0-C62A-44CF-A524-913916F49333}" type="pres">
      <dgm:prSet presAssocID="{4A016731-FBE1-44FC-B5D5-943CAD6D9255}" presName="background" presStyleLbl="node0" presStyleIdx="3" presStyleCnt="5"/>
      <dgm:spPr/>
    </dgm:pt>
    <dgm:pt modelId="{E2C51AF3-D383-4DE3-86A0-B0F1DB6E4435}" type="pres">
      <dgm:prSet presAssocID="{4A016731-FBE1-44FC-B5D5-943CAD6D9255}" presName="text" presStyleLbl="fgAcc0" presStyleIdx="3" presStyleCnt="5">
        <dgm:presLayoutVars>
          <dgm:chPref val="3"/>
        </dgm:presLayoutVars>
      </dgm:prSet>
      <dgm:spPr/>
    </dgm:pt>
    <dgm:pt modelId="{30FB09ED-047F-45DA-A8C8-D199D69358EC}" type="pres">
      <dgm:prSet presAssocID="{4A016731-FBE1-44FC-B5D5-943CAD6D9255}" presName="hierChild2" presStyleCnt="0"/>
      <dgm:spPr/>
    </dgm:pt>
    <dgm:pt modelId="{311425CF-E09C-40F7-ADE8-C582673352F8}" type="pres">
      <dgm:prSet presAssocID="{8A327D54-4A76-413D-BA9A-B5832C26F132}" presName="hierRoot1" presStyleCnt="0"/>
      <dgm:spPr/>
    </dgm:pt>
    <dgm:pt modelId="{8591C7E5-6AE1-4998-8C01-AD97BF525FC6}" type="pres">
      <dgm:prSet presAssocID="{8A327D54-4A76-413D-BA9A-B5832C26F132}" presName="composite" presStyleCnt="0"/>
      <dgm:spPr/>
    </dgm:pt>
    <dgm:pt modelId="{78FFB77A-AB63-4C7B-8589-DDF6428FD2ED}" type="pres">
      <dgm:prSet presAssocID="{8A327D54-4A76-413D-BA9A-B5832C26F132}" presName="background" presStyleLbl="node0" presStyleIdx="4" presStyleCnt="5"/>
      <dgm:spPr/>
    </dgm:pt>
    <dgm:pt modelId="{0D34DCF3-EAF5-4AFF-952C-501E1D8FAE7E}" type="pres">
      <dgm:prSet presAssocID="{8A327D54-4A76-413D-BA9A-B5832C26F132}" presName="text" presStyleLbl="fgAcc0" presStyleIdx="4" presStyleCnt="5">
        <dgm:presLayoutVars>
          <dgm:chPref val="3"/>
        </dgm:presLayoutVars>
      </dgm:prSet>
      <dgm:spPr/>
    </dgm:pt>
    <dgm:pt modelId="{3E32DF4D-03B0-475F-B3E8-CAC848BBB70D}" type="pres">
      <dgm:prSet presAssocID="{8A327D54-4A76-413D-BA9A-B5832C26F132}" presName="hierChild2" presStyleCnt="0"/>
      <dgm:spPr/>
    </dgm:pt>
  </dgm:ptLst>
  <dgm:cxnLst>
    <dgm:cxn modelId="{4D67BF06-8668-46F1-A70C-B828006BAE97}" srcId="{4FE59EE2-1AC4-464F-A7AD-7757100DDFC1}" destId="{8A4E4394-9B9B-427F-80EE-F3AB374FEB45}" srcOrd="0" destOrd="0" parTransId="{17E1E249-489E-4FA4-ADD7-6E7361B469E0}" sibTransId="{D598F5E2-52EC-4655-944E-9DCFAFEB0AE0}"/>
    <dgm:cxn modelId="{B0CE5712-DF87-4CDD-8B8A-A81A301D2592}" type="presOf" srcId="{B4FEE7B7-8A8F-4D51-A290-012F71C7883A}" destId="{F6EF0A9A-4F7D-4267-A36B-7E721DE2D4D7}" srcOrd="0" destOrd="0" presId="urn:microsoft.com/office/officeart/2005/8/layout/hierarchy1"/>
    <dgm:cxn modelId="{43FF4616-8172-49CB-855B-76E0047DBAF1}" type="presOf" srcId="{4FE59EE2-1AC4-464F-A7AD-7757100DDFC1}" destId="{A79DD609-A01A-4D3E-81D0-782C1DABF989}" srcOrd="0" destOrd="0" presId="urn:microsoft.com/office/officeart/2005/8/layout/hierarchy1"/>
    <dgm:cxn modelId="{F3F1B627-C71C-456B-A31D-0C24DFFD59DA}" srcId="{4FE59EE2-1AC4-464F-A7AD-7757100DDFC1}" destId="{8A327D54-4A76-413D-BA9A-B5832C26F132}" srcOrd="4" destOrd="0" parTransId="{B94E131C-0E55-4D03-B35C-B89E7DA912C0}" sibTransId="{70541CAF-3A70-4D2E-8962-63140BEDB86C}"/>
    <dgm:cxn modelId="{473E904E-8AAD-4A3D-8A7B-C04FBAD3FCF7}" type="presOf" srcId="{4A016731-FBE1-44FC-B5D5-943CAD6D9255}" destId="{E2C51AF3-D383-4DE3-86A0-B0F1DB6E4435}" srcOrd="0" destOrd="0" presId="urn:microsoft.com/office/officeart/2005/8/layout/hierarchy1"/>
    <dgm:cxn modelId="{CB84EE52-8D73-4109-B4BB-AD207EAB47A4}" type="presOf" srcId="{AB88872F-7559-4BF6-B1B5-57514E04C3F3}" destId="{8B8BA463-D3EF-4A1E-B0A1-ADC7664BD3CA}" srcOrd="0" destOrd="0" presId="urn:microsoft.com/office/officeart/2005/8/layout/hierarchy1"/>
    <dgm:cxn modelId="{C0FEEA81-91A6-4A90-907D-A3524EE8035E}" srcId="{4FE59EE2-1AC4-464F-A7AD-7757100DDFC1}" destId="{B4FEE7B7-8A8F-4D51-A290-012F71C7883A}" srcOrd="1" destOrd="0" parTransId="{286B9E90-02C6-44A2-8524-B84B835206C9}" sibTransId="{31AC7A53-BE7E-4467-9734-44736CE886B7}"/>
    <dgm:cxn modelId="{2FC30D99-DA25-4ACF-9949-1170B8434D25}" type="presOf" srcId="{8A4E4394-9B9B-427F-80EE-F3AB374FEB45}" destId="{B1F27E30-5925-407B-B0F2-D674E0449DF3}" srcOrd="0" destOrd="0" presId="urn:microsoft.com/office/officeart/2005/8/layout/hierarchy1"/>
    <dgm:cxn modelId="{C181EFBA-E596-46C5-ABAE-28B879FEB8D9}" srcId="{4FE59EE2-1AC4-464F-A7AD-7757100DDFC1}" destId="{AB88872F-7559-4BF6-B1B5-57514E04C3F3}" srcOrd="2" destOrd="0" parTransId="{4D26F0D3-A4DA-41D4-ADA9-B15122DE3E18}" sibTransId="{44FB4014-15EA-4A29-A4A9-7189511F894B}"/>
    <dgm:cxn modelId="{BBB745D0-59A2-43EA-AC84-BFFD0DAC9EF6}" type="presOf" srcId="{8A327D54-4A76-413D-BA9A-B5832C26F132}" destId="{0D34DCF3-EAF5-4AFF-952C-501E1D8FAE7E}" srcOrd="0" destOrd="0" presId="urn:microsoft.com/office/officeart/2005/8/layout/hierarchy1"/>
    <dgm:cxn modelId="{0B68A7DE-12BE-4523-8D7C-4C3894D5D878}" srcId="{4FE59EE2-1AC4-464F-A7AD-7757100DDFC1}" destId="{4A016731-FBE1-44FC-B5D5-943CAD6D9255}" srcOrd="3" destOrd="0" parTransId="{C61D9E36-2A89-42BE-924C-62791F3078DF}" sibTransId="{8D1E0FF5-262E-44C8-B1B7-DB962CC6E341}"/>
    <dgm:cxn modelId="{A808B750-DEB1-4AD6-A39C-ED5737F1CC57}" type="presParOf" srcId="{A79DD609-A01A-4D3E-81D0-782C1DABF989}" destId="{E0158F77-76A4-4124-814C-8BDDF5B2B534}" srcOrd="0" destOrd="0" presId="urn:microsoft.com/office/officeart/2005/8/layout/hierarchy1"/>
    <dgm:cxn modelId="{9B5E6635-8466-4DBE-9885-30AFC06DA658}" type="presParOf" srcId="{E0158F77-76A4-4124-814C-8BDDF5B2B534}" destId="{25361D8D-3495-4044-B84A-99376B880C1B}" srcOrd="0" destOrd="0" presId="urn:microsoft.com/office/officeart/2005/8/layout/hierarchy1"/>
    <dgm:cxn modelId="{2A90EBF6-68E2-4F7E-85A5-1B719D202BCE}" type="presParOf" srcId="{25361D8D-3495-4044-B84A-99376B880C1B}" destId="{A53B20AA-C04E-41C8-9B22-3BAAB12746B1}" srcOrd="0" destOrd="0" presId="urn:microsoft.com/office/officeart/2005/8/layout/hierarchy1"/>
    <dgm:cxn modelId="{EC3D506A-8CF1-46D0-BB30-0947475DAA1A}" type="presParOf" srcId="{25361D8D-3495-4044-B84A-99376B880C1B}" destId="{B1F27E30-5925-407B-B0F2-D674E0449DF3}" srcOrd="1" destOrd="0" presId="urn:microsoft.com/office/officeart/2005/8/layout/hierarchy1"/>
    <dgm:cxn modelId="{AA8D04D7-5EB0-4499-A311-C249CDEB4C78}" type="presParOf" srcId="{E0158F77-76A4-4124-814C-8BDDF5B2B534}" destId="{7CA279F7-8980-4462-B300-E34497F5E2A4}" srcOrd="1" destOrd="0" presId="urn:microsoft.com/office/officeart/2005/8/layout/hierarchy1"/>
    <dgm:cxn modelId="{3AAAF4DF-8341-48B9-9864-5484BF0738CC}" type="presParOf" srcId="{A79DD609-A01A-4D3E-81D0-782C1DABF989}" destId="{FFB7AB28-F1F2-4FAF-A37B-F78E756DD1FD}" srcOrd="1" destOrd="0" presId="urn:microsoft.com/office/officeart/2005/8/layout/hierarchy1"/>
    <dgm:cxn modelId="{B639FAA3-4A79-4356-A13D-FAD56C99BB69}" type="presParOf" srcId="{FFB7AB28-F1F2-4FAF-A37B-F78E756DD1FD}" destId="{E2EB190C-6719-48DB-B42A-486B0BDF1677}" srcOrd="0" destOrd="0" presId="urn:microsoft.com/office/officeart/2005/8/layout/hierarchy1"/>
    <dgm:cxn modelId="{8EC1A3F3-F1EC-4EB1-B121-02834D58FFA9}" type="presParOf" srcId="{E2EB190C-6719-48DB-B42A-486B0BDF1677}" destId="{B4CD460F-D58B-4299-8B27-43451A8D1097}" srcOrd="0" destOrd="0" presId="urn:microsoft.com/office/officeart/2005/8/layout/hierarchy1"/>
    <dgm:cxn modelId="{51909E2D-49B2-41BE-845C-BE23FE22A4DC}" type="presParOf" srcId="{E2EB190C-6719-48DB-B42A-486B0BDF1677}" destId="{F6EF0A9A-4F7D-4267-A36B-7E721DE2D4D7}" srcOrd="1" destOrd="0" presId="urn:microsoft.com/office/officeart/2005/8/layout/hierarchy1"/>
    <dgm:cxn modelId="{610F0E36-8E58-4309-88E6-9063786B47CB}" type="presParOf" srcId="{FFB7AB28-F1F2-4FAF-A37B-F78E756DD1FD}" destId="{94C6FF43-848E-4FF7-A3A7-2313FAA30187}" srcOrd="1" destOrd="0" presId="urn:microsoft.com/office/officeart/2005/8/layout/hierarchy1"/>
    <dgm:cxn modelId="{6763B9D2-2A95-4A17-A173-B03471A1FA35}" type="presParOf" srcId="{A79DD609-A01A-4D3E-81D0-782C1DABF989}" destId="{7BFAF440-7D93-42B8-9822-6739357FD4E3}" srcOrd="2" destOrd="0" presId="urn:microsoft.com/office/officeart/2005/8/layout/hierarchy1"/>
    <dgm:cxn modelId="{1A471221-1E36-48AA-A1CB-96332255A6DA}" type="presParOf" srcId="{7BFAF440-7D93-42B8-9822-6739357FD4E3}" destId="{F42FAB49-E440-4F98-AEB0-5FA9887E902E}" srcOrd="0" destOrd="0" presId="urn:microsoft.com/office/officeart/2005/8/layout/hierarchy1"/>
    <dgm:cxn modelId="{6FE8F2D8-FAA0-4C6E-A03A-853B5E1D8B12}" type="presParOf" srcId="{F42FAB49-E440-4F98-AEB0-5FA9887E902E}" destId="{A02DC759-52D5-46DA-AB95-B8DCA2EAD2EA}" srcOrd="0" destOrd="0" presId="urn:microsoft.com/office/officeart/2005/8/layout/hierarchy1"/>
    <dgm:cxn modelId="{9B99CBDB-5F04-4740-B6BE-1DCEFA5DFAF1}" type="presParOf" srcId="{F42FAB49-E440-4F98-AEB0-5FA9887E902E}" destId="{8B8BA463-D3EF-4A1E-B0A1-ADC7664BD3CA}" srcOrd="1" destOrd="0" presId="urn:microsoft.com/office/officeart/2005/8/layout/hierarchy1"/>
    <dgm:cxn modelId="{6BCAEA44-F546-45B0-B340-9073DA01D2F2}" type="presParOf" srcId="{7BFAF440-7D93-42B8-9822-6739357FD4E3}" destId="{CC6B572F-262F-40A6-BDFC-0E43FA088A2D}" srcOrd="1" destOrd="0" presId="urn:microsoft.com/office/officeart/2005/8/layout/hierarchy1"/>
    <dgm:cxn modelId="{9F90156B-DA67-4C34-B083-41B8D4BA423A}" type="presParOf" srcId="{A79DD609-A01A-4D3E-81D0-782C1DABF989}" destId="{FE7BD801-FE61-454C-AF91-AA26B91AB64D}" srcOrd="3" destOrd="0" presId="urn:microsoft.com/office/officeart/2005/8/layout/hierarchy1"/>
    <dgm:cxn modelId="{129DB19C-2419-49F9-A3D8-0C82E3443C6A}" type="presParOf" srcId="{FE7BD801-FE61-454C-AF91-AA26B91AB64D}" destId="{A738A46E-BB46-4CCD-B76C-5C79756EC5D5}" srcOrd="0" destOrd="0" presId="urn:microsoft.com/office/officeart/2005/8/layout/hierarchy1"/>
    <dgm:cxn modelId="{46680740-4407-4E15-9794-8B1095286192}" type="presParOf" srcId="{A738A46E-BB46-4CCD-B76C-5C79756EC5D5}" destId="{CF7175D0-C62A-44CF-A524-913916F49333}" srcOrd="0" destOrd="0" presId="urn:microsoft.com/office/officeart/2005/8/layout/hierarchy1"/>
    <dgm:cxn modelId="{F05611AD-C9FC-4244-AC77-499ECA9F9AFE}" type="presParOf" srcId="{A738A46E-BB46-4CCD-B76C-5C79756EC5D5}" destId="{E2C51AF3-D383-4DE3-86A0-B0F1DB6E4435}" srcOrd="1" destOrd="0" presId="urn:microsoft.com/office/officeart/2005/8/layout/hierarchy1"/>
    <dgm:cxn modelId="{53883256-3B38-4321-ADE7-796FBF477F89}" type="presParOf" srcId="{FE7BD801-FE61-454C-AF91-AA26B91AB64D}" destId="{30FB09ED-047F-45DA-A8C8-D199D69358EC}" srcOrd="1" destOrd="0" presId="urn:microsoft.com/office/officeart/2005/8/layout/hierarchy1"/>
    <dgm:cxn modelId="{389AC215-4DBF-40F1-883F-23F133A18FEF}" type="presParOf" srcId="{A79DD609-A01A-4D3E-81D0-782C1DABF989}" destId="{311425CF-E09C-40F7-ADE8-C582673352F8}" srcOrd="4" destOrd="0" presId="urn:microsoft.com/office/officeart/2005/8/layout/hierarchy1"/>
    <dgm:cxn modelId="{45F2443F-1A98-4DE7-8D2F-EA63E7BF11DE}" type="presParOf" srcId="{311425CF-E09C-40F7-ADE8-C582673352F8}" destId="{8591C7E5-6AE1-4998-8C01-AD97BF525FC6}" srcOrd="0" destOrd="0" presId="urn:microsoft.com/office/officeart/2005/8/layout/hierarchy1"/>
    <dgm:cxn modelId="{F0942B80-E8BE-4A2B-A2D6-A92DA319D7F1}" type="presParOf" srcId="{8591C7E5-6AE1-4998-8C01-AD97BF525FC6}" destId="{78FFB77A-AB63-4C7B-8589-DDF6428FD2ED}" srcOrd="0" destOrd="0" presId="urn:microsoft.com/office/officeart/2005/8/layout/hierarchy1"/>
    <dgm:cxn modelId="{E837FAC5-64F1-43CF-8C60-1C714A4E25A1}" type="presParOf" srcId="{8591C7E5-6AE1-4998-8C01-AD97BF525FC6}" destId="{0D34DCF3-EAF5-4AFF-952C-501E1D8FAE7E}" srcOrd="1" destOrd="0" presId="urn:microsoft.com/office/officeart/2005/8/layout/hierarchy1"/>
    <dgm:cxn modelId="{1114C9BD-4B7E-47D8-807D-3E56C542E0DB}" type="presParOf" srcId="{311425CF-E09C-40F7-ADE8-C582673352F8}" destId="{3E32DF4D-03B0-475F-B3E8-CAC848BBB70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3B20AA-C04E-41C8-9B22-3BAAB12746B1}">
      <dsp:nvSpPr>
        <dsp:cNvPr id="0" name=""/>
        <dsp:cNvSpPr/>
      </dsp:nvSpPr>
      <dsp:spPr>
        <a:xfrm>
          <a:off x="-160719" y="744319"/>
          <a:ext cx="1660024" cy="10541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8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alpha val="8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alpha val="8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alpha val="8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1F27E30-5925-407B-B0F2-D674E0449DF3}">
      <dsp:nvSpPr>
        <dsp:cNvPr id="0" name=""/>
        <dsp:cNvSpPr/>
      </dsp:nvSpPr>
      <dsp:spPr>
        <a:xfrm>
          <a:off x="23727" y="919544"/>
          <a:ext cx="1660024" cy="10541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Skills needed to improve to become a good HR manager.</a:t>
          </a:r>
          <a:endParaRPr lang="en-US" sz="1500" kern="1200" dirty="0"/>
        </a:p>
      </dsp:txBody>
      <dsp:txXfrm>
        <a:off x="54601" y="950418"/>
        <a:ext cx="1598276" cy="992367"/>
      </dsp:txXfrm>
    </dsp:sp>
    <dsp:sp modelId="{B4CD460F-D58B-4299-8B27-43451A8D1097}">
      <dsp:nvSpPr>
        <dsp:cNvPr id="0" name=""/>
        <dsp:cNvSpPr/>
      </dsp:nvSpPr>
      <dsp:spPr>
        <a:xfrm>
          <a:off x="1963052" y="1290024"/>
          <a:ext cx="1660024" cy="10541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8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alpha val="8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alpha val="8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alpha val="8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6EF0A9A-4F7D-4267-A36B-7E721DE2D4D7}">
      <dsp:nvSpPr>
        <dsp:cNvPr id="0" name=""/>
        <dsp:cNvSpPr/>
      </dsp:nvSpPr>
      <dsp:spPr>
        <a:xfrm>
          <a:off x="2147499" y="1465249"/>
          <a:ext cx="1660024" cy="10541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-communication skills</a:t>
          </a:r>
          <a:endParaRPr lang="en-US" sz="1500" kern="1200"/>
        </a:p>
      </dsp:txBody>
      <dsp:txXfrm>
        <a:off x="2178373" y="1496123"/>
        <a:ext cx="1598276" cy="992367"/>
      </dsp:txXfrm>
    </dsp:sp>
    <dsp:sp modelId="{A02DC759-52D5-46DA-AB95-B8DCA2EAD2EA}">
      <dsp:nvSpPr>
        <dsp:cNvPr id="0" name=""/>
        <dsp:cNvSpPr/>
      </dsp:nvSpPr>
      <dsp:spPr>
        <a:xfrm>
          <a:off x="4061244" y="1220748"/>
          <a:ext cx="1660024" cy="10541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8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alpha val="8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alpha val="8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alpha val="8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8BA463-D3EF-4A1E-B0A1-ADC7664BD3CA}">
      <dsp:nvSpPr>
        <dsp:cNvPr id="0" name=""/>
        <dsp:cNvSpPr/>
      </dsp:nvSpPr>
      <dsp:spPr>
        <a:xfrm>
          <a:off x="4245691" y="1395973"/>
          <a:ext cx="1660024" cy="10541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-strategic thinking</a:t>
          </a:r>
          <a:endParaRPr lang="en-US" sz="1500" kern="1200"/>
        </a:p>
      </dsp:txBody>
      <dsp:txXfrm>
        <a:off x="4276565" y="1426847"/>
        <a:ext cx="1598276" cy="992367"/>
      </dsp:txXfrm>
    </dsp:sp>
    <dsp:sp modelId="{CF7175D0-C62A-44CF-A524-913916F49333}">
      <dsp:nvSpPr>
        <dsp:cNvPr id="0" name=""/>
        <dsp:cNvSpPr/>
      </dsp:nvSpPr>
      <dsp:spPr>
        <a:xfrm>
          <a:off x="6090162" y="1220748"/>
          <a:ext cx="1660024" cy="10541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8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alpha val="8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alpha val="8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alpha val="8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2C51AF3-D383-4DE3-86A0-B0F1DB6E4435}">
      <dsp:nvSpPr>
        <dsp:cNvPr id="0" name=""/>
        <dsp:cNvSpPr/>
      </dsp:nvSpPr>
      <dsp:spPr>
        <a:xfrm>
          <a:off x="6274610" y="1395973"/>
          <a:ext cx="1660024" cy="10541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-interpersonal skills and empathy</a:t>
          </a:r>
          <a:endParaRPr lang="en-US" sz="1500" kern="1200"/>
        </a:p>
      </dsp:txBody>
      <dsp:txXfrm>
        <a:off x="6305484" y="1426847"/>
        <a:ext cx="1598276" cy="992367"/>
      </dsp:txXfrm>
    </dsp:sp>
    <dsp:sp modelId="{78FFB77A-AB63-4C7B-8589-DDF6428FD2ED}">
      <dsp:nvSpPr>
        <dsp:cNvPr id="0" name=""/>
        <dsp:cNvSpPr/>
      </dsp:nvSpPr>
      <dsp:spPr>
        <a:xfrm>
          <a:off x="8119081" y="1220748"/>
          <a:ext cx="1660024" cy="10541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8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alpha val="8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alpha val="8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alpha val="8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D34DCF3-EAF5-4AFF-952C-501E1D8FAE7E}">
      <dsp:nvSpPr>
        <dsp:cNvPr id="0" name=""/>
        <dsp:cNvSpPr/>
      </dsp:nvSpPr>
      <dsp:spPr>
        <a:xfrm>
          <a:off x="8303528" y="1395973"/>
          <a:ext cx="1660024" cy="10541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-organisational skills</a:t>
          </a:r>
          <a:endParaRPr lang="en-US" sz="1500" kern="1200"/>
        </a:p>
      </dsp:txBody>
      <dsp:txXfrm>
        <a:off x="8334402" y="1426847"/>
        <a:ext cx="1598276" cy="9923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9936EA-76EA-4221-8F79-E7A85217C72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BB2721-330D-446A-8732-9A69CC39DB3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4B22D71-1808-4344-87CE-430991802E00}" type="datetime1">
              <a:rPr lang="en-GB" smtClean="0"/>
              <a:t>10/12/2023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7CC218-3D7F-4C82-93BF-E6D7A30D04C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108813-25C8-4783-86F8-C303C23D230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F476CCE-055B-4338-9905-78081F969A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5845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9EB1013-B844-4C0F-97B0-CCBD764609D3}" type="datetime1">
              <a:rPr lang="en-GB" noProof="0" smtClean="0"/>
              <a:t>10/12/2023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42455A-0D23-4EAB-9AF9-2CC2B3066B0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436849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842455A-0D23-4EAB-9AF9-2CC2B3066B0A}" type="slidenum">
              <a:rPr lang="en-GB" noProof="1" smtClean="0"/>
              <a:t>1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557331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1671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1176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2493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8534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7316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67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400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18981"/>
            <a:ext cx="7537703" cy="2462667"/>
          </a:xfrm>
          <a:solidFill>
            <a:schemeClr val="bg1">
              <a:alpha val="93000"/>
            </a:schemeClr>
          </a:solidFill>
        </p:spPr>
        <p:txBody>
          <a:bodyPr lIns="822960" tIns="731520" rtlCol="0" anchor="t" anchorCtr="0">
            <a:normAutofit/>
          </a:bodyPr>
          <a:lstStyle/>
          <a:p>
            <a:pPr rtl="0"/>
            <a:r>
              <a:rPr lang="en-US" sz="5400" noProof="0">
                <a:solidFill>
                  <a:schemeClr val="tx1"/>
                </a:solidFill>
              </a:rPr>
              <a:t>Click to edit Master title style</a:t>
            </a:r>
            <a:endParaRPr lang="en-GB" sz="5400" noProof="0">
              <a:solidFill>
                <a:schemeClr val="tx1"/>
              </a:solidFill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DF17D8-A326-44D6-A77D-42DA99E92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841" y="4735799"/>
            <a:ext cx="6470693" cy="605256"/>
          </a:xfrm>
        </p:spPr>
        <p:txBody>
          <a:bodyPr rtlCol="0"/>
          <a:lstStyle/>
          <a:p>
            <a:pPr rtl="0"/>
            <a:r>
              <a:rPr lang="en-US" noProof="0">
                <a:solidFill>
                  <a:schemeClr val="tx1"/>
                </a:solidFill>
              </a:rPr>
              <a:t>Click to edit Master subtitle style</a:t>
            </a:r>
            <a:endParaRPr lang="en-GB" noProof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679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C34A642-8E00-4F15-9BE5-FED7F68AA98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018FF3-9740-4BA5-8515-EBFCC6232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848600" y="643467"/>
            <a:ext cx="3635926" cy="51138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EFBB5-382E-4634-9782-68859DEE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8173792" y="2660530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CE069499-3ED9-4F5B-ADC9-5EBFC522E94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81400" y="1118014"/>
            <a:ext cx="3379080" cy="145075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52F90-8192-445D-854C-F144C7CFAC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08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51433AC9-3FFE-4C0D-A905-A0CB48FB81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5196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5054A368-7C94-4623-8670-651AAB51F2B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008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04D3A3D1-400C-4822-B959-96FF1469FD6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5196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8B04F02-660E-4770-B563-1D977AFF4C6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86408" y="2789067"/>
            <a:ext cx="3176587" cy="270668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3775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3557016" cy="3760891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A40EF35-BB21-4D3F-A9D6-2A92BFD0DDD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74336" y="211226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F7CE5DD4-B27E-482B-8208-FA5A7BBC9A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74336" y="403250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1F796570-D07C-4638-8B80-227A6EF1A08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0728" y="2112264"/>
            <a:ext cx="3035808" cy="375818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25524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 descr="Tag=AccentColor&#10;Flavor=Dark&#10;Target=Fill">
            <a:extLst>
              <a:ext uri="{FF2B5EF4-FFF2-40B4-BE49-F238E27FC236}">
                <a16:creationId xmlns:a16="http://schemas.microsoft.com/office/drawing/2014/main" id="{17DBCCDB-B58C-45B3-9E63-49F7B0819260}"/>
              </a:ext>
            </a:extLst>
          </p:cNvPr>
          <p:cNvSpPr/>
          <p:nvPr userDrawn="1"/>
        </p:nvSpPr>
        <p:spPr bwMode="white">
          <a:xfrm>
            <a:off x="0" y="4953000"/>
            <a:ext cx="12192000" cy="1905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7B1649E-A273-4C2E-A9F2-D298718658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5197" y="5120640"/>
            <a:ext cx="10058400" cy="822960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3600" noProof="0">
                <a:solidFill>
                  <a:schemeClr val="bg1"/>
                </a:solidFill>
              </a:rPr>
              <a:t>Click to edit Master title style</a:t>
            </a:r>
            <a:endParaRPr lang="en-GB" sz="3600" noProof="0">
              <a:solidFill>
                <a:schemeClr val="bg1"/>
              </a:solidFill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72A6B42-C371-4562-8E40-9EE1906C85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5212" y="5943600"/>
            <a:ext cx="10058400" cy="543513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1500" noProof="0">
                <a:solidFill>
                  <a:schemeClr val="bg1"/>
                </a:solidFill>
              </a:rPr>
              <a:t>Click to edit Master subtitle style</a:t>
            </a:r>
            <a:endParaRPr lang="en-GB" sz="1500" noProof="0">
              <a:solidFill>
                <a:schemeClr val="bg1"/>
              </a:solidFill>
            </a:endParaRP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68504FFB-1664-4F66-BC31-100C8DD983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50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1B45578D-1855-4EC0-9E45-E1630D11ACA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434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C93482C2-6151-4050-9F16-9952B0A017A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28432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68392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313432"/>
            <a:ext cx="9966960" cy="367083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1786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29B458E-5354-42D4-AE10-8B2F796C31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0B121E21-6D9B-46D0-957E-760B095BA4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 rtlCol="0"/>
          <a:lstStyle/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B51B24F-7663-45C0-BE23-CD0AEFF51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5ABBAD1-553F-4CC1-AB36-7C1BE5089D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2938" y="64008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5C06EA1F-5BD5-4FE5-A059-6787DADCB59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0080" y="347472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4689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463495"/>
            <a:ext cx="9966960" cy="336865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27598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1917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5822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2051331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95220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9721C62B-6826-4C4A-B41E-814C63BA51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5528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9F5CD2DF-69E0-48BA-AFAC-83EFCE2ACC8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80" y="2958273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33512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E592754-9FDD-4637-8931-8898DCEA2DAF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DE7C46-EBCB-4558-B868-C6E743BAE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DD7626-E6F6-463F-8041-E2EC32830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rtlCol="0">
            <a:normAutofit/>
          </a:bodyPr>
          <a:lstStyle>
            <a:lvl1pPr>
              <a:defRPr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3600" noProof="0">
                <a:solidFill>
                  <a:schemeClr val="tx1"/>
                </a:solidFill>
              </a:rPr>
              <a:t>Click to edit Master title style</a:t>
            </a:r>
            <a:endParaRPr lang="en-GB" sz="3600" noProof="0">
              <a:solidFill>
                <a:schemeClr val="tx1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4A9276-3942-47EA-B16C-FEF66FB6F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092128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11DABEC-17D7-4DA3-9DEA-F5D74509D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lIns="91440"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buNone/>
            </a:pPr>
            <a:r>
              <a:rPr lang="en-US" sz="16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A5B6691-D26A-472B-BB73-55A4E0649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2584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BF1FB629-3697-40BE-A9E2-962CC86418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75320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72690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E322D5-1CC3-400A-A187-55543F0E8B93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EAD2187F-4097-47C0-8330-56262D32831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523EF1-B104-45FE-925A-5C7906FA1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58037-C140-4697-8EAF-21C950A0EC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640080"/>
            <a:ext cx="6912864" cy="531266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id="{44613BB0-E0E0-4B1C-9926-EBE53B542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315214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8810136-7130-4D10-A77D-0A7BA878209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rtlCol="0"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rtlCol="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63110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8720" y="2120900"/>
            <a:ext cx="4639736" cy="374819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26755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BD637E5-EBAC-4C88-BDAB-D589FAE7B950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75667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rtlCol="0"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 rtlCol="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rtlCol="0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7128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rtlCol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 rtlCol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algn="l"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83663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108201"/>
            <a:ext cx="996696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5577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6" r:id="rId3"/>
    <p:sldLayoutId id="2147483735" r:id="rId4"/>
    <p:sldLayoutId id="2147483722" r:id="rId5"/>
    <p:sldLayoutId id="2147483734" r:id="rId6"/>
    <p:sldLayoutId id="2147483745" r:id="rId7"/>
    <p:sldLayoutId id="2147483726" r:id="rId8"/>
    <p:sldLayoutId id="2147483725" r:id="rId9"/>
    <p:sldLayoutId id="2147483743" r:id="rId10"/>
    <p:sldLayoutId id="2147483737" r:id="rId11"/>
    <p:sldLayoutId id="2147483738" r:id="rId12"/>
    <p:sldLayoutId id="2147483723" r:id="rId13"/>
    <p:sldLayoutId id="2147483724" r:id="rId14"/>
    <p:sldLayoutId id="2147483727" r:id="rId15"/>
    <p:sldLayoutId id="2147483728" r:id="rId16"/>
    <p:sldLayoutId id="2147483729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234/jls.2021151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group of people sitting at a table">
            <a:extLst>
              <a:ext uri="{FF2B5EF4-FFF2-40B4-BE49-F238E27FC236}">
                <a16:creationId xmlns:a16="http://schemas.microsoft.com/office/drawing/2014/main" id="{15FF348E-C446-4450-8262-D18488C886A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559F58-E7E3-4312-BFB5-D3B5719E82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601" y="3660239"/>
            <a:ext cx="6470694" cy="3022600"/>
          </a:xfrm>
        </p:spPr>
        <p:txBody>
          <a:bodyPr rtlCol="0">
            <a:normAutofit/>
          </a:bodyPr>
          <a:lstStyle/>
          <a:p>
            <a:pPr rtl="0"/>
            <a:r>
              <a:rPr lang="en-GB" dirty="0">
                <a:solidFill>
                  <a:srgbClr val="7030A0"/>
                </a:solidFill>
              </a:rPr>
              <a:t>Compassionate Leadership impact on Change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F502785-6557-4038-9743-2ABFF39CB2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941" y="6327238"/>
            <a:ext cx="6470693" cy="530761"/>
          </a:xfrm>
        </p:spPr>
        <p:txBody>
          <a:bodyPr rtlCol="0"/>
          <a:lstStyle/>
          <a:p>
            <a:pPr rtl="0"/>
            <a:r>
              <a:rPr lang="en-GB" dirty="0">
                <a:solidFill>
                  <a:srgbClr val="7030A0"/>
                </a:solidFill>
              </a:rPr>
              <a:t>Luminita Miron 1906119                                10/12/2023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641899-459C-9BC0-4E51-EA7BB2D1205E}"/>
              </a:ext>
            </a:extLst>
          </p:cNvPr>
          <p:cNvSpPr txBox="1"/>
          <p:nvPr/>
        </p:nvSpPr>
        <p:spPr>
          <a:xfrm>
            <a:off x="254000" y="1168400"/>
            <a:ext cx="49598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7030A0"/>
                </a:solidFill>
              </a:rPr>
              <a:t>Leadership and change</a:t>
            </a:r>
          </a:p>
          <a:p>
            <a:r>
              <a:rPr lang="en-GB" sz="4000" dirty="0">
                <a:solidFill>
                  <a:srgbClr val="7030A0"/>
                </a:solidFill>
              </a:rPr>
              <a:t>BMSW6010_SWAN</a:t>
            </a:r>
          </a:p>
        </p:txBody>
      </p:sp>
    </p:spTree>
    <p:extLst>
      <p:ext uri="{BB962C8B-B14F-4D97-AF65-F5344CB8AC3E}">
        <p14:creationId xmlns:p14="http://schemas.microsoft.com/office/powerpoint/2010/main" val="331669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CE9FB-C85D-F572-0624-ACD7D2075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>
                <a:solidFill>
                  <a:srgbClr val="7030A0"/>
                </a:solidFill>
              </a:rPr>
              <a:t>Introduction</a:t>
            </a:r>
          </a:p>
        </p:txBody>
      </p:sp>
      <p:sp>
        <p:nvSpPr>
          <p:cNvPr id="31" name="Slide Number Placeholder 5">
            <a:extLst>
              <a:ext uri="{FF2B5EF4-FFF2-40B4-BE49-F238E27FC236}">
                <a16:creationId xmlns:a16="http://schemas.microsoft.com/office/drawing/2014/main" id="{79D4FB47-52FD-CAA1-7590-6C3F34538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2</a:t>
            </a:fld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1F2E4-1B58-9E59-9894-A9FF704517E0}"/>
              </a:ext>
            </a:extLst>
          </p:cNvPr>
          <p:cNvSpPr>
            <a:spLocks/>
          </p:cNvSpPr>
          <p:nvPr/>
        </p:nvSpPr>
        <p:spPr>
          <a:xfrm>
            <a:off x="1545297" y="1879600"/>
            <a:ext cx="6006628" cy="3828088"/>
          </a:xfrm>
          <a:prstGeom prst="rect">
            <a:avLst/>
          </a:prstGeom>
        </p:spPr>
        <p:txBody>
          <a:bodyPr rtlCol="0"/>
          <a:lstStyle/>
          <a:p>
            <a:pPr defTabSz="685800">
              <a:spcAft>
                <a:spcPts val="600"/>
              </a:spcAft>
            </a:pPr>
            <a:r>
              <a:rPr lang="en-GB" dirty="0">
                <a:solidFill>
                  <a:srgbClr val="7030A0"/>
                </a:solidFill>
              </a:rPr>
              <a:t> </a:t>
            </a:r>
            <a:endParaRPr lang="en-GB" dirty="0"/>
          </a:p>
        </p:txBody>
      </p:sp>
      <p:pic>
        <p:nvPicPr>
          <p:cNvPr id="8" name="Picture Placeholder 7" descr="Lady smiling in front of her computer">
            <a:extLst>
              <a:ext uri="{FF2B5EF4-FFF2-40B4-BE49-F238E27FC236}">
                <a16:creationId xmlns:a16="http://schemas.microsoft.com/office/drawing/2014/main" id="{016FBB92-F8EC-E451-14BB-B34152B6272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05849" y="171958"/>
            <a:ext cx="3103021" cy="1636522"/>
          </a:xfrm>
          <a:prstGeom prst="rect">
            <a:avLst/>
          </a:prstGeom>
        </p:spPr>
      </p:pic>
      <p:pic>
        <p:nvPicPr>
          <p:cNvPr id="12" name="Picture Placeholder 11" descr="Business men sitting at a table">
            <a:extLst>
              <a:ext uri="{FF2B5EF4-FFF2-40B4-BE49-F238E27FC236}">
                <a16:creationId xmlns:a16="http://schemas.microsoft.com/office/drawing/2014/main" id="{1BAFAD68-FB91-B3F2-7C63-D76716AD927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44489" y="110703"/>
            <a:ext cx="3103022" cy="16977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2B4F8F6-E2CA-6D49-F868-12B416F5C9BA}"/>
              </a:ext>
            </a:extLst>
          </p:cNvPr>
          <p:cNvSpPr txBox="1"/>
          <p:nvPr/>
        </p:nvSpPr>
        <p:spPr>
          <a:xfrm>
            <a:off x="1699222" y="2376951"/>
            <a:ext cx="6835178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>
              <a:spcAft>
                <a:spcPts val="600"/>
              </a:spcAft>
            </a:pPr>
            <a:r>
              <a:rPr lang="en-GB" b="1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Greetings, My name is Luminita Miron </a:t>
            </a:r>
            <a:r>
              <a:rPr lang="en-GB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defTabSz="685800">
              <a:spcAft>
                <a:spcPts val="600"/>
              </a:spcAft>
            </a:pPr>
            <a:r>
              <a:rPr lang="en-GB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-I have a BA in Business and management</a:t>
            </a:r>
          </a:p>
          <a:p>
            <a:pPr defTabSz="685800">
              <a:spcAft>
                <a:spcPts val="600"/>
              </a:spcAft>
            </a:pPr>
            <a:r>
              <a:rPr lang="en-GB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-I have been working in HR department at CYNO HealthCare for the past two years</a:t>
            </a:r>
          </a:p>
          <a:p>
            <a:pPr defTabSz="685800">
              <a:spcAft>
                <a:spcPts val="600"/>
              </a:spcAft>
            </a:pPr>
            <a:r>
              <a:rPr lang="en-GB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-I have applied for the open position as HR manger.</a:t>
            </a:r>
          </a:p>
          <a:p>
            <a:pPr defTabSz="685800">
              <a:spcAft>
                <a:spcPts val="600"/>
              </a:spcAft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defTabSz="685800">
              <a:spcAft>
                <a:spcPts val="600"/>
              </a:spcAft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defTabSz="685800">
              <a:spcAft>
                <a:spcPts val="600"/>
              </a:spcAft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64DA42-5D9A-596E-FB46-D9694CB6E15B}"/>
              </a:ext>
            </a:extLst>
          </p:cNvPr>
          <p:cNvSpPr txBox="1"/>
          <p:nvPr/>
        </p:nvSpPr>
        <p:spPr>
          <a:xfrm>
            <a:off x="1699221" y="4402354"/>
            <a:ext cx="6006628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>
              <a:spcAft>
                <a:spcPts val="600"/>
              </a:spcAft>
            </a:pPr>
            <a:r>
              <a:rPr lang="en-GB" sz="135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</a:t>
            </a:r>
            <a:r>
              <a:rPr lang="en-GB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I will explore today how I could leverage my approach to lead a major technology upgrade a CYNO</a:t>
            </a:r>
          </a:p>
          <a:p>
            <a:pPr defTabSz="685800">
              <a:spcAft>
                <a:spcPts val="600"/>
              </a:spcAft>
            </a:pPr>
            <a:r>
              <a:rPr lang="en-GB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-I will analyse my leadership style and my strength and limitation.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4B1CB4-B01A-3CA2-09B4-D35754F335C5}"/>
              </a:ext>
            </a:extLst>
          </p:cNvPr>
          <p:cNvSpPr txBox="1"/>
          <p:nvPr/>
        </p:nvSpPr>
        <p:spPr>
          <a:xfrm>
            <a:off x="8534400" y="2604655"/>
            <a:ext cx="36576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‘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Compassionate Leadership’</a:t>
            </a:r>
          </a:p>
          <a:p>
            <a:endParaRPr lang="en-GB" dirty="0"/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‘Compassionate leaders take pleasure in being able to foster the development and learning of those around them; they use their   knowledge to support and help others..’(Martin and Heineberg 2017 pp. 221-236).</a:t>
            </a:r>
          </a:p>
        </p:txBody>
      </p:sp>
    </p:spTree>
    <p:extLst>
      <p:ext uri="{BB962C8B-B14F-4D97-AF65-F5344CB8AC3E}">
        <p14:creationId xmlns:p14="http://schemas.microsoft.com/office/powerpoint/2010/main" val="4250089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6122A-795E-4E91-8829-A4FC066F2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‘The most serious mistakes are not being made as a result of wrong answer. The true dangerous thing is asking the wrong question’(Drucker 1988 pp. 149-157).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9592A7-54B6-F2B2-F98C-F79D4563F1B8}"/>
              </a:ext>
            </a:extLst>
          </p:cNvPr>
          <p:cNvSpPr txBox="1"/>
          <p:nvPr/>
        </p:nvSpPr>
        <p:spPr>
          <a:xfrm>
            <a:off x="949394" y="3568701"/>
            <a:ext cx="3557016" cy="3760891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3600" dirty="0">
                <a:solidFill>
                  <a:srgbClr val="7030A0"/>
                </a:solidFill>
              </a:rPr>
              <a:t>Questionnaire Evidence</a:t>
            </a:r>
          </a:p>
        </p:txBody>
      </p:sp>
      <p:pic>
        <p:nvPicPr>
          <p:cNvPr id="8" name="Picture Placeholder 7" descr="Business man sitting at a desk">
            <a:extLst>
              <a:ext uri="{FF2B5EF4-FFF2-40B4-BE49-F238E27FC236}">
                <a16:creationId xmlns:a16="http://schemas.microsoft.com/office/drawing/2014/main" id="{30A69154-5AEF-482B-8078-1C838D84E57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810" r="-5" b="12547"/>
          <a:stretch/>
        </p:blipFill>
        <p:spPr>
          <a:xfrm>
            <a:off x="4974336" y="2112264"/>
            <a:ext cx="3035808" cy="1837944"/>
          </a:xfrm>
          <a:noFill/>
        </p:spPr>
      </p:pic>
      <p:pic>
        <p:nvPicPr>
          <p:cNvPr id="12" name="Picture Placeholder 11" descr="A group of people in a room, meeting writing">
            <a:extLst>
              <a:ext uri="{FF2B5EF4-FFF2-40B4-BE49-F238E27FC236}">
                <a16:creationId xmlns:a16="http://schemas.microsoft.com/office/drawing/2014/main" id="{A50BFFD1-BE57-4E02-8975-9A1D6405935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18" r="2" b="26195"/>
          <a:stretch/>
        </p:blipFill>
        <p:spPr>
          <a:xfrm>
            <a:off x="4974336" y="4032504"/>
            <a:ext cx="3035808" cy="1837944"/>
          </a:xfrm>
          <a:noFill/>
        </p:spPr>
      </p:pic>
      <p:pic>
        <p:nvPicPr>
          <p:cNvPr id="10" name="Picture Placeholder 9" descr="Handshake">
            <a:extLst>
              <a:ext uri="{FF2B5EF4-FFF2-40B4-BE49-F238E27FC236}">
                <a16:creationId xmlns:a16="http://schemas.microsoft.com/office/drawing/2014/main" id="{0488325E-7ADF-4704-A2E1-56E5FE6A07B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8" r="8362" b="-5"/>
          <a:stretch/>
        </p:blipFill>
        <p:spPr>
          <a:xfrm>
            <a:off x="8110728" y="2112264"/>
            <a:ext cx="3035808" cy="3758184"/>
          </a:xfrm>
          <a:noFill/>
        </p:spPr>
      </p:pic>
      <p:sp>
        <p:nvSpPr>
          <p:cNvPr id="21" name="Slide Number Placeholder 8">
            <a:extLst>
              <a:ext uri="{FF2B5EF4-FFF2-40B4-BE49-F238E27FC236}">
                <a16:creationId xmlns:a16="http://schemas.microsoft.com/office/drawing/2014/main" id="{E13CBFD0-D132-E3DE-DE6E-CEE22562E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3</a:t>
            </a:fld>
            <a:endParaRPr lang="en-GB" noProof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008F62-EF53-12FA-4C2B-9723A146720F}"/>
              </a:ext>
            </a:extLst>
          </p:cNvPr>
          <p:cNvSpPr txBox="1"/>
          <p:nvPr/>
        </p:nvSpPr>
        <p:spPr>
          <a:xfrm>
            <a:off x="949394" y="2230582"/>
            <a:ext cx="29021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questionnaire result: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-authoritarian leader 18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-democratic leader  17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-laisses-faire  17</a:t>
            </a:r>
          </a:p>
        </p:txBody>
      </p:sp>
    </p:spTree>
    <p:extLst>
      <p:ext uri="{BB962C8B-B14F-4D97-AF65-F5344CB8AC3E}">
        <p14:creationId xmlns:p14="http://schemas.microsoft.com/office/powerpoint/2010/main" val="1806520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A8334F3-A474-6E74-F8A8-56A5D246B393}"/>
              </a:ext>
            </a:extLst>
          </p:cNvPr>
          <p:cNvSpPr txBox="1"/>
          <p:nvPr/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400" spc="-5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My answer to the leadership quiz tended to go towards the Authoritarian Leadership style. This indicates a propensity for a directive and decisive style of leadership, which is consistent with my position as CYNO Healthcare ‘s HR manager.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AC9EDE-A3AB-D8A2-6D67-1A4CF68265AA}"/>
              </a:ext>
            </a:extLst>
          </p:cNvPr>
          <p:cNvSpPr txBox="1"/>
          <p:nvPr/>
        </p:nvSpPr>
        <p:spPr>
          <a:xfrm>
            <a:off x="151667" y="2463495"/>
            <a:ext cx="340433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31520">
              <a:spcAft>
                <a:spcPts val="600"/>
              </a:spcAft>
            </a:pPr>
            <a:r>
              <a:rPr lang="en-GB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The authoritarian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leadership </a:t>
            </a:r>
            <a:r>
              <a:rPr lang="en-GB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is characterised by a leader who make quick decisions , is focused on efficiency and uniformity, suitable in crises, emergences, and situations where decisive actions is crucial.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6F52CB-7C97-112A-8CA4-6689EBF5254F}"/>
              </a:ext>
            </a:extLst>
          </p:cNvPr>
          <p:cNvSpPr txBox="1"/>
          <p:nvPr/>
        </p:nvSpPr>
        <p:spPr>
          <a:xfrm>
            <a:off x="3823254" y="2481382"/>
            <a:ext cx="2938619" cy="2314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31520">
              <a:spcAft>
                <a:spcPts val="600"/>
              </a:spcAft>
            </a:pPr>
            <a:r>
              <a:rPr lang="en-GB" sz="192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Democratic leadership</a:t>
            </a:r>
          </a:p>
          <a:p>
            <a:pPr defTabSz="731520">
              <a:spcAft>
                <a:spcPts val="600"/>
              </a:spcAft>
            </a:pPr>
            <a:r>
              <a:rPr lang="en-GB" sz="192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-builds group participations, leverages collective knowledge and commitment</a:t>
            </a:r>
          </a:p>
          <a:p>
            <a:pPr defTabSz="731520">
              <a:spcAft>
                <a:spcPts val="600"/>
              </a:spcAft>
            </a:pPr>
            <a:r>
              <a:rPr lang="en-GB" sz="192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-requires time and skills to balance voices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515AC0-1560-6174-C373-3BED8E057DF5}"/>
              </a:ext>
            </a:extLst>
          </p:cNvPr>
          <p:cNvSpPr txBox="1"/>
          <p:nvPr/>
        </p:nvSpPr>
        <p:spPr>
          <a:xfrm>
            <a:off x="7244403" y="2463495"/>
            <a:ext cx="3639867" cy="3059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31520">
              <a:spcAft>
                <a:spcPts val="600"/>
              </a:spcAft>
            </a:pPr>
            <a:r>
              <a:rPr lang="en-GB" sz="192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Laisses-faire leadership</a:t>
            </a:r>
          </a:p>
          <a:p>
            <a:pPr defTabSz="731520">
              <a:spcAft>
                <a:spcPts val="600"/>
              </a:spcAft>
            </a:pPr>
            <a:r>
              <a:rPr lang="en-GB" sz="192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-team-member are expected to motivate themselves</a:t>
            </a:r>
          </a:p>
          <a:p>
            <a:pPr defTabSz="731520">
              <a:spcAft>
                <a:spcPts val="600"/>
              </a:spcAft>
            </a:pPr>
            <a:r>
              <a:rPr lang="en-GB" sz="192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and solve their problems on their own</a:t>
            </a:r>
          </a:p>
          <a:p>
            <a:pPr defTabSz="731520">
              <a:spcAft>
                <a:spcPts val="600"/>
              </a:spcAft>
            </a:pPr>
            <a:r>
              <a:rPr lang="en-GB" sz="192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-can foster poor productivity, lack of cohesion, and little accountability</a:t>
            </a:r>
          </a:p>
          <a:p>
            <a:pPr defTabSz="731520">
              <a:spcAft>
                <a:spcPts val="600"/>
              </a:spcAft>
            </a:pPr>
            <a:r>
              <a:rPr lang="en-GB" sz="1920" dirty="0">
                <a:solidFill>
                  <a:schemeClr val="accent1">
                    <a:lumMod val="50000"/>
                  </a:schemeClr>
                </a:solidFill>
              </a:rPr>
              <a:t>- w</a:t>
            </a:r>
            <a:r>
              <a:rPr lang="en-GB" sz="192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ithout any leadership presence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072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7DA3A-207F-49B1-B04B-4ABF2C16B8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13680" y="1737360"/>
            <a:ext cx="6229392" cy="812800"/>
          </a:xfrm>
        </p:spPr>
        <p:txBody>
          <a:bodyPr rtlCol="0">
            <a:normAutofit/>
          </a:bodyPr>
          <a:lstStyle/>
          <a:p>
            <a:pPr rtl="0"/>
            <a:r>
              <a:rPr lang="en-GB" dirty="0">
                <a:solidFill>
                  <a:srgbClr val="7030A0"/>
                </a:solidFill>
              </a:rPr>
              <a:t>Emotiona</a:t>
            </a:r>
            <a:r>
              <a:rPr lang="en-GB" u="sng" dirty="0">
                <a:solidFill>
                  <a:srgbClr val="7030A0"/>
                </a:solidFill>
              </a:rPr>
              <a:t>l</a:t>
            </a:r>
            <a:r>
              <a:rPr lang="en-GB" dirty="0">
                <a:solidFill>
                  <a:srgbClr val="7030A0"/>
                </a:solidFill>
              </a:rPr>
              <a:t> Intelligence</a:t>
            </a:r>
          </a:p>
        </p:txBody>
      </p:sp>
      <p:pic>
        <p:nvPicPr>
          <p:cNvPr id="7" name="Picture Placeholder 6" descr="A picture containing person in the office">
            <a:extLst>
              <a:ext uri="{FF2B5EF4-FFF2-40B4-BE49-F238E27FC236}">
                <a16:creationId xmlns:a16="http://schemas.microsoft.com/office/drawing/2014/main" id="{0F5186A0-E015-4AA1-84AF-2574476B440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242" y="46037"/>
            <a:ext cx="4813072" cy="2311083"/>
          </a:xfr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C85B0AB-DC16-4789-95F3-60E6BB1BE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770D9-A8F1-5261-0533-77749576E7D5}"/>
              </a:ext>
            </a:extLst>
          </p:cNvPr>
          <p:cNvSpPr txBox="1"/>
          <p:nvPr/>
        </p:nvSpPr>
        <p:spPr>
          <a:xfrm>
            <a:off x="6126480" y="2628751"/>
            <a:ext cx="606552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‘ Emotional intelligence is the ability to perceive 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emotions, to access and generate emotions so as to assist thought, to understand emotions and emotional meanings, and to reflectively regulate  emotions and thought’(Mayer, et al., 2000 pp 336-420).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8F595D-D6FB-FF7F-FF19-594FAB7C693E}"/>
              </a:ext>
            </a:extLst>
          </p:cNvPr>
          <p:cNvSpPr txBox="1"/>
          <p:nvPr/>
        </p:nvSpPr>
        <p:spPr>
          <a:xfrm>
            <a:off x="396240" y="2750224"/>
            <a:ext cx="43778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7030A0"/>
                </a:solidFill>
              </a:rPr>
              <a:t>Benefits of Emotional intelligence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A71A9C-298E-C404-75F3-67288D493745}"/>
              </a:ext>
            </a:extLst>
          </p:cNvPr>
          <p:cNvSpPr txBox="1"/>
          <p:nvPr/>
        </p:nvSpPr>
        <p:spPr>
          <a:xfrm>
            <a:off x="396240" y="3782923"/>
            <a:ext cx="455599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- better communication and collaboration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- stronger leadership skills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- increased productivity and performance 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- enhanced talent management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-greater adaptability and innovation</a:t>
            </a:r>
          </a:p>
        </p:txBody>
      </p:sp>
    </p:spTree>
    <p:extLst>
      <p:ext uri="{BB962C8B-B14F-4D97-AF65-F5344CB8AC3E}">
        <p14:creationId xmlns:p14="http://schemas.microsoft.com/office/powerpoint/2010/main" val="42580459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3A974E2B-02F4-DDA7-5A75-4A2C90091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‘Why change is important in organisations’</a:t>
            </a:r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D4C611E9-9344-7E91-B7AC-C8435E129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6</a:t>
            </a:fld>
            <a:endParaRPr lang="en-GB" noProof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7659CD-9F7A-849C-8910-9D0C92618940}"/>
              </a:ext>
            </a:extLst>
          </p:cNvPr>
          <p:cNvSpPr txBox="1"/>
          <p:nvPr/>
        </p:nvSpPr>
        <p:spPr>
          <a:xfrm>
            <a:off x="3112675" y="3112602"/>
            <a:ext cx="216726" cy="2585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548640">
              <a:spcAft>
                <a:spcPts val="600"/>
              </a:spcAft>
            </a:pPr>
            <a:r>
              <a:rPr lang="en-GB" sz="108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0A6E5FA-EF03-6C85-9B3D-A0F4F635780C}"/>
              </a:ext>
            </a:extLst>
          </p:cNvPr>
          <p:cNvSpPr txBox="1"/>
          <p:nvPr/>
        </p:nvSpPr>
        <p:spPr>
          <a:xfrm>
            <a:off x="752967" y="2373167"/>
            <a:ext cx="2724523" cy="45397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48640">
              <a:spcAft>
                <a:spcPts val="600"/>
              </a:spcAft>
            </a:pPr>
            <a:r>
              <a:rPr lang="en-GB" sz="200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’We must become adept at changing we must build into our activities the  ability to shift, move, change- quickly and well. This ability is the new strength. It is the competitive edge of the 1990s and beyond’(Kanter, 1989 pp 85-92).</a:t>
            </a:r>
          </a:p>
          <a:p>
            <a:pPr defTabSz="548640">
              <a:spcAft>
                <a:spcPts val="600"/>
              </a:spcAft>
            </a:pPr>
            <a:endParaRPr lang="en-GB" sz="2000" kern="1200" dirty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endParaRPr>
          </a:p>
          <a:p>
            <a:pPr defTabSz="548640">
              <a:spcAft>
                <a:spcPts val="600"/>
              </a:spcAft>
            </a:pPr>
            <a:endParaRPr lang="en-GB" sz="1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spcAft>
                <a:spcPts val="600"/>
              </a:spcAft>
            </a:pPr>
            <a:endParaRPr lang="en-GB" sz="2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E663CE-360F-8FED-55D0-29986E91519F}"/>
              </a:ext>
            </a:extLst>
          </p:cNvPr>
          <p:cNvSpPr txBox="1"/>
          <p:nvPr/>
        </p:nvSpPr>
        <p:spPr>
          <a:xfrm>
            <a:off x="9078007" y="2236366"/>
            <a:ext cx="2584850" cy="386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48640">
              <a:spcAft>
                <a:spcPts val="600"/>
              </a:spcAft>
            </a:pPr>
            <a:r>
              <a:rPr lang="en-GB" sz="200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‘Authoritarian leadership builds unity, alignment, and focus. By taking full responsibility </a:t>
            </a:r>
            <a:r>
              <a:rPr lang="en-GB" sz="2000" i="1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and authority, the leader simplifies </a:t>
            </a:r>
            <a:r>
              <a:rPr lang="en-GB" sz="200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objectives and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d</a:t>
            </a:r>
            <a:r>
              <a:rPr lang="en-GB" sz="200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rives the team decisively towards agreed-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upon </a:t>
            </a:r>
            <a:r>
              <a:rPr lang="en-GB" sz="200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goals’</a:t>
            </a:r>
          </a:p>
          <a:p>
            <a:pPr defTabSz="548640">
              <a:spcAft>
                <a:spcPts val="600"/>
              </a:spcAft>
            </a:pPr>
            <a:r>
              <a:rPr lang="en-GB" sz="200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(Williams,2021 pp.105-112).</a:t>
            </a: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DB1E11-CBF0-CE64-BB5B-3530EC99F48C}"/>
              </a:ext>
            </a:extLst>
          </p:cNvPr>
          <p:cNvSpPr txBox="1"/>
          <p:nvPr/>
        </p:nvSpPr>
        <p:spPr>
          <a:xfrm rot="10800000" flipV="1">
            <a:off x="4229099" y="2034755"/>
            <a:ext cx="337704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48640">
              <a:spcAft>
                <a:spcPts val="600"/>
              </a:spcAft>
            </a:pPr>
            <a:r>
              <a:rPr lang="en-GB" sz="200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‘Authoritarian leadership is a plaque that stifles creativity, destroys morale, and leaders' organisations down a path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o</a:t>
            </a:r>
            <a:r>
              <a:rPr lang="en-GB" sz="200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f close-mindedness and inflexibility. By consolidating power and ruling through control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a</a:t>
            </a:r>
            <a:r>
              <a:rPr lang="en-GB" sz="2000" kern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nd coercion rather than inspiration, authoritarian leaders create a climate of fear and repression that prevents open communication and meaningful progress’ (Smith, 2021 pp. 125-143).</a:t>
            </a: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27752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CC4190C-A6D9-3DDC-E779-A1795EBD3E72}"/>
              </a:ext>
            </a:extLst>
          </p:cNvPr>
          <p:cNvSpPr txBox="1"/>
          <p:nvPr/>
        </p:nvSpPr>
        <p:spPr>
          <a:xfrm>
            <a:off x="1097280" y="-823451"/>
            <a:ext cx="10058400" cy="33943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pc="-5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Leading CYNO Healthcare’s shift from manual to AI-enable machinery puts my authoritarian leadership style to the test.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pc="-5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During the planning stage, quick decision are crucial.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pc="-5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When resolving worries and anxieties among team members, emphatic communication and emotional support become crucial. 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pc="-5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I will build employees’ trust in intended transformation establishing a define framework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pc="-5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I will work with outside specialists in AI integration which can help bring in experienced insights.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pc="-5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Frequents feedback sessions and questionnaires allow staff members to share their experience and worries freely.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2C442-A54F-2190-CD80-9E423FAAB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graphicFrame>
        <p:nvGraphicFramePr>
          <p:cNvPr id="12" name="TextBox 9">
            <a:extLst>
              <a:ext uri="{FF2B5EF4-FFF2-40B4-BE49-F238E27FC236}">
                <a16:creationId xmlns:a16="http://schemas.microsoft.com/office/drawing/2014/main" id="{7F071B8F-D3C0-065F-68EE-DB07A1900A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66678101"/>
              </p:ext>
            </p:extLst>
          </p:nvPr>
        </p:nvGraphicFramePr>
        <p:xfrm>
          <a:off x="1188720" y="2313432"/>
          <a:ext cx="9966960" cy="367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3967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DBDF5-397E-4B63-9502-BFA8BD9EC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dirty="0"/>
              <a:t>References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29B3DD07-50F4-443D-90C5-946354595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8</a:t>
            </a:fld>
            <a:endParaRPr lang="en-GB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CF67057C-67F8-4068-A314-7E1F09D5F8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88720" y="1968500"/>
            <a:ext cx="10711180" cy="4478338"/>
          </a:xfrm>
        </p:spPr>
        <p:txBody>
          <a:bodyPr>
            <a:normAutofit lnSpcReduction="10000"/>
          </a:bodyPr>
          <a:lstStyle/>
          <a:p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Drucker, P.F., 1998. The discipline of innovation.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Harvard business review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(6), pp.149-157.</a:t>
            </a:r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Kanter, R.M., 1989. The new managerial work.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Harvard business review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89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(6), pp.85-92.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Mayer, J.D., Salovey, P. and Caruso, D., 2000. Models of emotional intelligence.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Handbook of intelligence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pp.396-420.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Martin, D. and Heineberg, Y., 2017. Positive leadership, power and compassion.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Compassion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pp.221-236.</a:t>
            </a: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Smith , J.(2021). The dangers of authoritarian leadership in organisations. Journal of Leadership studies, 15(2), 125-143. 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hlinkClick r:id="rId3"/>
              </a:rPr>
              <a:t>https://doi.org/10.1234/jls.2021151</a:t>
            </a:r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Williams , J 2021. The benefits of authoritarian Leadership. International Journal of Management , vol12,no 2, pp 105-112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661234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824_TF22581678_Win32" id="{08358F14-060A-461C-80DE-1C87BD2E32CF}" vid="{8902EC5B-2701-4F66-A3FA-65678753DD8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96B531D-03AC-47F6-A16F-C6773C191BB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E4B1648-C213-44D3-9464-4287A4D41EE0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6AF71F79-8D13-4C55-9450-609041DE5A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{31E70610-58C5-4A95-8A67-BE73487E6A84}tf22581678_win32</Template>
  <TotalTime>757</TotalTime>
  <Words>836</Words>
  <Application>Microsoft Office PowerPoint</Application>
  <PresentationFormat>Widescreen</PresentationFormat>
  <Paragraphs>80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RetrospectVTI</vt:lpstr>
      <vt:lpstr>Compassionate Leadership impact on Change</vt:lpstr>
      <vt:lpstr>Introduction</vt:lpstr>
      <vt:lpstr>‘The most serious mistakes are not being made as a result of wrong answer. The true dangerous thing is asking the wrong question’(Drucker 1988 pp. 149-157).</vt:lpstr>
      <vt:lpstr>PowerPoint Presentation</vt:lpstr>
      <vt:lpstr>Emotional Intelligence</vt:lpstr>
      <vt:lpstr>‘Why change is important in organisations’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Compassionate Leadership on Change</dc:title>
  <dc:creator>luminita miron</dc:creator>
  <cp:lastModifiedBy>luminita miron</cp:lastModifiedBy>
  <cp:revision>10</cp:revision>
  <dcterms:created xsi:type="dcterms:W3CDTF">2023-12-05T08:34:22Z</dcterms:created>
  <dcterms:modified xsi:type="dcterms:W3CDTF">2023-12-10T13:33:12Z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