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48" r:id="rId2"/>
  </p:sldMasterIdLst>
  <p:notesMasterIdLst>
    <p:notesMasterId r:id="rId45"/>
  </p:notesMasterIdLst>
  <p:sldIdLst>
    <p:sldId id="303" r:id="rId3"/>
    <p:sldId id="574" r:id="rId4"/>
    <p:sldId id="573" r:id="rId5"/>
    <p:sldId id="516" r:id="rId6"/>
    <p:sldId id="606" r:id="rId7"/>
    <p:sldId id="575" r:id="rId8"/>
    <p:sldId id="576" r:id="rId9"/>
    <p:sldId id="577" r:id="rId10"/>
    <p:sldId id="578" r:id="rId11"/>
    <p:sldId id="579" r:id="rId12"/>
    <p:sldId id="580" r:id="rId13"/>
    <p:sldId id="581" r:id="rId14"/>
    <p:sldId id="582" r:id="rId15"/>
    <p:sldId id="583" r:id="rId16"/>
    <p:sldId id="584" r:id="rId17"/>
    <p:sldId id="585" r:id="rId18"/>
    <p:sldId id="592" r:id="rId19"/>
    <p:sldId id="340" r:id="rId20"/>
    <p:sldId id="370" r:id="rId21"/>
    <p:sldId id="602" r:id="rId22"/>
    <p:sldId id="603" r:id="rId23"/>
    <p:sldId id="604" r:id="rId24"/>
    <p:sldId id="605" r:id="rId25"/>
    <p:sldId id="594" r:id="rId26"/>
    <p:sldId id="600" r:id="rId27"/>
    <p:sldId id="601" r:id="rId28"/>
    <p:sldId id="596" r:id="rId29"/>
    <p:sldId id="597" r:id="rId30"/>
    <p:sldId id="598" r:id="rId31"/>
    <p:sldId id="590" r:id="rId32"/>
    <p:sldId id="591" r:id="rId33"/>
    <p:sldId id="608" r:id="rId34"/>
    <p:sldId id="607" r:id="rId35"/>
    <p:sldId id="610" r:id="rId36"/>
    <p:sldId id="611" r:id="rId37"/>
    <p:sldId id="612" r:id="rId38"/>
    <p:sldId id="613" r:id="rId39"/>
    <p:sldId id="614" r:id="rId40"/>
    <p:sldId id="609" r:id="rId41"/>
    <p:sldId id="595" r:id="rId42"/>
    <p:sldId id="599" r:id="rId43"/>
    <p:sldId id="477"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771" autoAdjust="0"/>
    <p:restoredTop sz="52110" autoAdjust="0"/>
  </p:normalViewPr>
  <p:slideViewPr>
    <p:cSldViewPr snapToGrid="0">
      <p:cViewPr varScale="1">
        <p:scale>
          <a:sx n="58" d="100"/>
          <a:sy n="58" d="100"/>
        </p:scale>
        <p:origin x="2532"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viewProps" Target="viewProps.xml"/><Relationship Id="rId50" Type="http://schemas.microsoft.com/office/2016/11/relationships/changesInfo" Target="changesInfos/changesInfo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theme" Target="theme/theme1.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presProps" Target="presProps.xml"/><Relationship Id="rId20" Type="http://schemas.openxmlformats.org/officeDocument/2006/relationships/slide" Target="slides/slide18.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hiannon Akers" userId="fb3c9d12-5c8c-42d7-8dc7-d872d7a3d202" providerId="ADAL" clId="{D2B59E22-AE5C-416C-8A91-BCDB8FD62FD1}"/>
    <pc:docChg chg="delSld">
      <pc:chgData name="Rhiannon Akers" userId="fb3c9d12-5c8c-42d7-8dc7-d872d7a3d202" providerId="ADAL" clId="{D2B59E22-AE5C-416C-8A91-BCDB8FD62FD1}" dt="2024-09-26T07:54:56.568" v="2" actId="47"/>
      <pc:docMkLst>
        <pc:docMk/>
      </pc:docMkLst>
      <pc:sldChg chg="del">
        <pc:chgData name="Rhiannon Akers" userId="fb3c9d12-5c8c-42d7-8dc7-d872d7a3d202" providerId="ADAL" clId="{D2B59E22-AE5C-416C-8A91-BCDB8FD62FD1}" dt="2024-09-26T07:54:54.210" v="0" actId="47"/>
        <pc:sldMkLst>
          <pc:docMk/>
          <pc:sldMk cId="2372193515" sldId="615"/>
        </pc:sldMkLst>
      </pc:sldChg>
      <pc:sldChg chg="del">
        <pc:chgData name="Rhiannon Akers" userId="fb3c9d12-5c8c-42d7-8dc7-d872d7a3d202" providerId="ADAL" clId="{D2B59E22-AE5C-416C-8A91-BCDB8FD62FD1}" dt="2024-09-26T07:54:55.500" v="1" actId="47"/>
        <pc:sldMkLst>
          <pc:docMk/>
          <pc:sldMk cId="3358724632" sldId="616"/>
        </pc:sldMkLst>
      </pc:sldChg>
      <pc:sldChg chg="del">
        <pc:chgData name="Rhiannon Akers" userId="fb3c9d12-5c8c-42d7-8dc7-d872d7a3d202" providerId="ADAL" clId="{D2B59E22-AE5C-416C-8A91-BCDB8FD62FD1}" dt="2024-09-26T07:54:56.568" v="2" actId="47"/>
        <pc:sldMkLst>
          <pc:docMk/>
          <pc:sldMk cId="3168714656" sldId="617"/>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70AFC42-D392-4486-98B2-B58CFAD2F579}" type="datetimeFigureOut">
              <a:rPr lang="en-GB" smtClean="0"/>
              <a:t>26/09/2024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7F9036A-81BF-4A79-8082-E6C881DDE62F}" type="slidenum">
              <a:rPr lang="en-GB" smtClean="0"/>
              <a:t>‹#›</a:t>
            </a:fld>
            <a:endParaRPr lang="en-GB"/>
          </a:p>
        </p:txBody>
      </p:sp>
    </p:spTree>
    <p:extLst>
      <p:ext uri="{BB962C8B-B14F-4D97-AF65-F5344CB8AC3E}">
        <p14:creationId xmlns:p14="http://schemas.microsoft.com/office/powerpoint/2010/main" val="240489437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3" Type="http://schemas.openxmlformats.org/officeDocument/2006/relationships/hyperlink" Target="https://www.cipd.org/uk/knowledge/factsheets/pestle-analysis-factsheet/" TargetMode="External"/><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3" Type="http://schemas.openxmlformats.org/officeDocument/2006/relationships/hyperlink" Target="https://www.cipd.org/uk/views-and-insights/thought-leadership/insight/ai-people-management/" TargetMode="External"/><Relationship Id="rId2" Type="http://schemas.openxmlformats.org/officeDocument/2006/relationships/slide" Target="../slides/slide25.xml"/><Relationship Id="rId1" Type="http://schemas.openxmlformats.org/officeDocument/2006/relationships/notesMaster" Target="../notesMasters/notesMaster1.xml"/><Relationship Id="rId5" Type="http://schemas.openxmlformats.org/officeDocument/2006/relationships/hyperlink" Target="https://www.cipd.org/uk/knowledge/guides/preparing-organisation-AI-use/#applying-generative-ai-to-the-employee-lifecycle" TargetMode="External"/><Relationship Id="rId4" Type="http://schemas.openxmlformats.org/officeDocument/2006/relationships/hyperlink" Target="https://www.cipd.org/uk/views-and-insights/thought-leadership/insight/ai-chatbots/" TargetMode="External"/></Relationships>
</file>

<file path=ppt/notesSlides/_rels/notesSlide17.xml.rels><?xml version="1.0" encoding="UTF-8" standalone="yes"?>
<Relationships xmlns="http://schemas.openxmlformats.org/package/2006/relationships"><Relationship Id="rId3" Type="http://schemas.openxmlformats.org/officeDocument/2006/relationships/hyperlink" Target="https://www.cipd.org/uk/knowledge/guides/evidence-based-profession/" TargetMode="External"/><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31A1511-BA99-4995-9603-94CCAF14FA3D}"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GB"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09238000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7F9036A-81BF-4A79-8082-E6C881DDE62F}" type="slidenum">
              <a:rPr lang="en-GB" smtClean="0"/>
              <a:t>2</a:t>
            </a:fld>
            <a:endParaRPr lang="en-GB"/>
          </a:p>
        </p:txBody>
      </p:sp>
    </p:spTree>
    <p:extLst>
      <p:ext uri="{BB962C8B-B14F-4D97-AF65-F5344CB8AC3E}">
        <p14:creationId xmlns:p14="http://schemas.microsoft.com/office/powerpoint/2010/main" val="30381117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Calibri"/>
                <a:ea typeface="+mn-ea"/>
                <a:cs typeface="+mn-cs"/>
              </a:rPr>
              <a:t>insert header</a:t>
            </a:r>
          </a:p>
        </p:txBody>
      </p:sp>
      <p:sp>
        <p:nvSpPr>
          <p:cNvPr id="5" name="Slide Number Placeholder 4"/>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31A1511-BA99-4995-9603-94CCAF14FA3D}"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GB"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21542014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Calibri"/>
                <a:ea typeface="+mn-ea"/>
                <a:cs typeface="+mn-cs"/>
              </a:rPr>
              <a:t>insert header</a:t>
            </a:r>
          </a:p>
        </p:txBody>
      </p:sp>
      <p:sp>
        <p:nvSpPr>
          <p:cNvPr id="5" name="Slide Number Placeholder 4"/>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31A1511-BA99-4995-9603-94CCAF14FA3D}"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53088389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Go through assignment brief. </a:t>
            </a:r>
          </a:p>
        </p:txBody>
      </p:sp>
      <p:sp>
        <p:nvSpPr>
          <p:cNvPr id="4" name="Slide Number Placeholder 3"/>
          <p:cNvSpPr>
            <a:spLocks noGrp="1"/>
          </p:cNvSpPr>
          <p:nvPr>
            <p:ph type="sldNum" sz="quarter" idx="5"/>
          </p:nvPr>
        </p:nvSpPr>
        <p:spPr/>
        <p:txBody>
          <a:bodyPr/>
          <a:lstStyle/>
          <a:p>
            <a:fld id="{A7F9036A-81BF-4A79-8082-E6C881DDE62F}" type="slidenum">
              <a:rPr lang="en-GB" smtClean="0"/>
              <a:t>6</a:t>
            </a:fld>
            <a:endParaRPr lang="en-GB"/>
          </a:p>
        </p:txBody>
      </p:sp>
    </p:spTree>
    <p:extLst>
      <p:ext uri="{BB962C8B-B14F-4D97-AF65-F5344CB8AC3E}">
        <p14:creationId xmlns:p14="http://schemas.microsoft.com/office/powerpoint/2010/main" val="218040449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Tx/>
              <a:buChar char="-"/>
            </a:pPr>
            <a:r>
              <a:rPr lang="en-GB" dirty="0"/>
              <a:t>Political - Tax policy, trade restrictions, political stability, Brexit </a:t>
            </a:r>
          </a:p>
          <a:p>
            <a:pPr marL="171450" indent="-171450">
              <a:buFontTx/>
              <a:buChar char="-"/>
            </a:pPr>
            <a:r>
              <a:rPr lang="en-GB" dirty="0"/>
              <a:t>Economical - Economic growth or decline? Cost of living, working hours, unemployment </a:t>
            </a:r>
          </a:p>
          <a:p>
            <a:pPr marL="171450" indent="-171450">
              <a:buFontTx/>
              <a:buChar char="-"/>
            </a:pPr>
            <a:r>
              <a:rPr lang="en-GB" dirty="0"/>
              <a:t>Social - Cultural norms, population growth, age, career attitudes</a:t>
            </a:r>
          </a:p>
          <a:p>
            <a:pPr marL="171450" indent="-171450">
              <a:buFontTx/>
              <a:buChar char="-"/>
            </a:pPr>
            <a:r>
              <a:rPr lang="en-GB" dirty="0"/>
              <a:t>Technological - New technologies, rate of change, barriers to entry, 4th Industrial Revolution</a:t>
            </a:r>
          </a:p>
          <a:p>
            <a:pPr marL="171450" indent="-171450">
              <a:buFontTx/>
              <a:buChar char="-"/>
            </a:pPr>
            <a:r>
              <a:rPr lang="en-GB" dirty="0"/>
              <a:t>Legal - Legislation changes, employment, imports and exports Legal </a:t>
            </a:r>
          </a:p>
          <a:p>
            <a:pPr marL="171450" indent="-171450">
              <a:buFontTx/>
              <a:buChar char="-"/>
            </a:pPr>
            <a:r>
              <a:rPr lang="en-GB" dirty="0"/>
              <a:t>Environmental - Ecological and environmental issue</a:t>
            </a:r>
          </a:p>
        </p:txBody>
      </p:sp>
      <p:sp>
        <p:nvSpPr>
          <p:cNvPr id="4" name="Slide Number Placeholder 3"/>
          <p:cNvSpPr>
            <a:spLocks noGrp="1"/>
          </p:cNvSpPr>
          <p:nvPr>
            <p:ph type="sldNum" sz="quarter" idx="5"/>
          </p:nvPr>
        </p:nvSpPr>
        <p:spPr/>
        <p:txBody>
          <a:bodyPr/>
          <a:lstStyle/>
          <a:p>
            <a:fld id="{A7F9036A-81BF-4A79-8082-E6C881DDE62F}" type="slidenum">
              <a:rPr lang="en-GB" smtClean="0"/>
              <a:t>11</a:t>
            </a:fld>
            <a:endParaRPr lang="en-GB"/>
          </a:p>
        </p:txBody>
      </p:sp>
    </p:spTree>
    <p:extLst>
      <p:ext uri="{BB962C8B-B14F-4D97-AF65-F5344CB8AC3E}">
        <p14:creationId xmlns:p14="http://schemas.microsoft.com/office/powerpoint/2010/main" val="213508791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7F9036A-81BF-4A79-8082-E6C881DDE62F}" type="slidenum">
              <a:rPr lang="en-GB" smtClean="0"/>
              <a:t>13</a:t>
            </a:fld>
            <a:endParaRPr lang="en-GB"/>
          </a:p>
        </p:txBody>
      </p:sp>
    </p:spTree>
    <p:extLst>
      <p:ext uri="{BB962C8B-B14F-4D97-AF65-F5344CB8AC3E}">
        <p14:creationId xmlns:p14="http://schemas.microsoft.com/office/powerpoint/2010/main" val="257985524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7F9036A-81BF-4A79-8082-E6C881DDE62F}" type="slidenum">
              <a:rPr lang="en-GB" smtClean="0"/>
              <a:t>14</a:t>
            </a:fld>
            <a:endParaRPr lang="en-GB"/>
          </a:p>
        </p:txBody>
      </p:sp>
    </p:spTree>
    <p:extLst>
      <p:ext uri="{BB962C8B-B14F-4D97-AF65-F5344CB8AC3E}">
        <p14:creationId xmlns:p14="http://schemas.microsoft.com/office/powerpoint/2010/main" val="391581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7F9036A-81BF-4A79-8082-E6C881DDE62F}" type="slidenum">
              <a:rPr lang="en-GB" smtClean="0"/>
              <a:t>15</a:t>
            </a:fld>
            <a:endParaRPr lang="en-GB"/>
          </a:p>
        </p:txBody>
      </p:sp>
    </p:spTree>
    <p:extLst>
      <p:ext uri="{BB962C8B-B14F-4D97-AF65-F5344CB8AC3E}">
        <p14:creationId xmlns:p14="http://schemas.microsoft.com/office/powerpoint/2010/main" val="203776913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7F9036A-81BF-4A79-8082-E6C881DDE62F}" type="slidenum">
              <a:rPr lang="en-GB" smtClean="0"/>
              <a:t>16</a:t>
            </a:fld>
            <a:endParaRPr lang="en-GB"/>
          </a:p>
        </p:txBody>
      </p:sp>
    </p:spTree>
    <p:extLst>
      <p:ext uri="{BB962C8B-B14F-4D97-AF65-F5344CB8AC3E}">
        <p14:creationId xmlns:p14="http://schemas.microsoft.com/office/powerpoint/2010/main" val="29501172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3FBEC3-9BCA-B02E-0F7A-7D87788DEAC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944651F-E07B-39BE-F4B3-667A405E5A4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71A5F80-BE1A-60C7-F6D3-32A8D4E6B0DB}"/>
              </a:ext>
            </a:extLst>
          </p:cNvPr>
          <p:cNvSpPr>
            <a:spLocks noGrp="1"/>
          </p:cNvSpPr>
          <p:nvPr>
            <p:ph type="body" idx="1"/>
          </p:nvPr>
        </p:nvSpPr>
        <p:spPr/>
        <p:txBody>
          <a:bodyPr/>
          <a:lstStyle/>
          <a:p>
            <a:pPr algn="l"/>
            <a:r>
              <a:rPr lang="en-GB" b="0" i="0" dirty="0">
                <a:solidFill>
                  <a:srgbClr val="202020"/>
                </a:solidFill>
                <a:effectLst/>
                <a:latin typeface="Museo"/>
              </a:rPr>
              <a:t>A SWOT analysis process generates information that is helpful in matching an organisation or group’s goals, programs, and capacities to the environment in which it operates. The ‘SWOT’ itself is only a data capture exercise - the analysis follows later.</a:t>
            </a:r>
          </a:p>
          <a:p>
            <a:pPr algn="l">
              <a:buFont typeface="Arial" panose="020B0604020202020204" pitchFamily="34" charset="0"/>
              <a:buChar char="•"/>
            </a:pPr>
            <a:r>
              <a:rPr lang="en-GB" b="1" i="0" dirty="0">
                <a:solidFill>
                  <a:srgbClr val="202020"/>
                </a:solidFill>
                <a:effectLst/>
                <a:latin typeface="Museo"/>
              </a:rPr>
              <a:t>Strengths</a:t>
            </a:r>
            <a:r>
              <a:rPr lang="en-GB" b="0" i="0" dirty="0">
                <a:solidFill>
                  <a:srgbClr val="202020"/>
                </a:solidFill>
                <a:effectLst/>
                <a:latin typeface="Museo"/>
              </a:rPr>
              <a:t>: positive tangible and intangible attributes, internal to an organisation and within the organisation’s control</a:t>
            </a:r>
          </a:p>
          <a:p>
            <a:pPr algn="l">
              <a:buFont typeface="Arial" panose="020B0604020202020204" pitchFamily="34" charset="0"/>
              <a:buChar char="•"/>
            </a:pPr>
            <a:r>
              <a:rPr lang="en-GB" b="1" i="0" dirty="0">
                <a:solidFill>
                  <a:srgbClr val="202020"/>
                </a:solidFill>
                <a:effectLst/>
                <a:latin typeface="Museo"/>
              </a:rPr>
              <a:t>Weaknesses</a:t>
            </a:r>
            <a:r>
              <a:rPr lang="en-GB" b="0" i="0" dirty="0">
                <a:solidFill>
                  <a:srgbClr val="202020"/>
                </a:solidFill>
                <a:effectLst/>
                <a:latin typeface="Museo"/>
              </a:rPr>
              <a:t>: internal factors within an organisation’s control that detract from the organisation’s ability to attain the desired goal. Which areas might the organisation improve?</a:t>
            </a:r>
          </a:p>
          <a:p>
            <a:pPr algn="l">
              <a:buFont typeface="Arial" panose="020B0604020202020204" pitchFamily="34" charset="0"/>
              <a:buChar char="•"/>
            </a:pPr>
            <a:r>
              <a:rPr lang="en-GB" b="1" i="0" dirty="0">
                <a:solidFill>
                  <a:srgbClr val="202020"/>
                </a:solidFill>
                <a:effectLst/>
                <a:latin typeface="Museo"/>
              </a:rPr>
              <a:t>Opportunities</a:t>
            </a:r>
            <a:r>
              <a:rPr lang="en-GB" b="0" i="0" dirty="0">
                <a:solidFill>
                  <a:srgbClr val="202020"/>
                </a:solidFill>
                <a:effectLst/>
                <a:latin typeface="Museo"/>
              </a:rPr>
              <a:t>: external attractive factors that represent the reason for an organisation to exist and develop. What opportunities exist in the environment, which will propel the organisation? Identify them by their ‘time frames’.</a:t>
            </a:r>
          </a:p>
          <a:p>
            <a:pPr algn="l">
              <a:buFont typeface="Arial" panose="020B0604020202020204" pitchFamily="34" charset="0"/>
              <a:buChar char="•"/>
            </a:pPr>
            <a:r>
              <a:rPr lang="en-GB" b="1" i="0" dirty="0">
                <a:solidFill>
                  <a:srgbClr val="202020"/>
                </a:solidFill>
                <a:effectLst/>
                <a:latin typeface="Museo"/>
              </a:rPr>
              <a:t>Threats</a:t>
            </a:r>
            <a:r>
              <a:rPr lang="en-GB" b="0" i="0" dirty="0">
                <a:solidFill>
                  <a:srgbClr val="202020"/>
                </a:solidFill>
                <a:effectLst/>
                <a:latin typeface="Museo"/>
              </a:rPr>
              <a:t>: external factors beyond the organisation’s control which could place the organisation mission or operation at risk. The organisation may benefit by having contingency plans to address them if they should occur. Classify them by their severity and probability of occurrence.</a:t>
            </a:r>
          </a:p>
          <a:p>
            <a:pPr algn="l"/>
            <a:r>
              <a:rPr lang="en-GB" b="0" i="0" dirty="0">
                <a:solidFill>
                  <a:srgbClr val="202020"/>
                </a:solidFill>
                <a:effectLst/>
                <a:latin typeface="Museo"/>
              </a:rPr>
              <a:t>It's important to note the strengths and weaknesses are intrinsic value-creating skills or assets, or the lack of these, relative to competitive forces. Opportunities and threats are external factors which are not created by the organisation, but emerge as a result of the competitive dynamics caused by future gaps in the market. </a:t>
            </a:r>
            <a:r>
              <a:rPr lang="en-GB" b="1" i="0" dirty="0">
                <a:solidFill>
                  <a:srgbClr val="202020"/>
                </a:solidFill>
                <a:effectLst/>
                <a:latin typeface="Museo"/>
                <a:hlinkClick r:id="rId3" tooltip="PESTLE analysis factsheet"/>
              </a:rPr>
              <a:t>PESTLE analysis</a:t>
            </a:r>
            <a:r>
              <a:rPr lang="en-GB" b="0" i="0" dirty="0">
                <a:solidFill>
                  <a:srgbClr val="202020"/>
                </a:solidFill>
                <a:effectLst/>
                <a:latin typeface="Museo"/>
              </a:rPr>
              <a:t> is used to look at opportunities and threats (external) elements.</a:t>
            </a:r>
          </a:p>
          <a:p>
            <a:endParaRPr lang="en-GB" dirty="0"/>
          </a:p>
          <a:p>
            <a:r>
              <a:rPr lang="en-GB" dirty="0"/>
              <a:t>Timeframe:</a:t>
            </a:r>
          </a:p>
          <a:p>
            <a:endParaRPr lang="en-GB" dirty="0"/>
          </a:p>
          <a:p>
            <a:r>
              <a:rPr lang="en-GB" dirty="0"/>
              <a:t>SWOT: Often used for shorter-term planning and addressing current issues or opportunities.</a:t>
            </a:r>
          </a:p>
          <a:p>
            <a:endParaRPr lang="en-GB" dirty="0"/>
          </a:p>
          <a:p>
            <a:r>
              <a:rPr lang="en-GB" dirty="0"/>
              <a:t>Application:</a:t>
            </a:r>
          </a:p>
          <a:p>
            <a:endParaRPr lang="en-GB" dirty="0"/>
          </a:p>
          <a:p>
            <a:r>
              <a:rPr lang="en-GB" dirty="0"/>
              <a:t>SWOT: Commonly used for business planning, project planning, and product development.</a:t>
            </a:r>
          </a:p>
          <a:p>
            <a:endParaRPr lang="en-GB" dirty="0"/>
          </a:p>
          <a:p>
            <a:r>
              <a:rPr lang="en-GB" dirty="0"/>
              <a:t>Focus on Change:</a:t>
            </a:r>
          </a:p>
          <a:p>
            <a:endParaRPr lang="en-GB" dirty="0"/>
          </a:p>
          <a:p>
            <a:r>
              <a:rPr lang="en-GB" dirty="0"/>
              <a:t>SWOT: More focused on the present situation and how it can be improved or leveraged.</a:t>
            </a:r>
          </a:p>
          <a:p>
            <a:endParaRPr lang="en-GB" dirty="0"/>
          </a:p>
        </p:txBody>
      </p:sp>
      <p:sp>
        <p:nvSpPr>
          <p:cNvPr id="4" name="Slide Number Placeholder 3">
            <a:extLst>
              <a:ext uri="{FF2B5EF4-FFF2-40B4-BE49-F238E27FC236}">
                <a16:creationId xmlns:a16="http://schemas.microsoft.com/office/drawing/2014/main" id="{D184AC5C-4C70-12FD-56A3-33FFE4377300}"/>
              </a:ext>
            </a:extLst>
          </p:cNvPr>
          <p:cNvSpPr>
            <a:spLocks noGrp="1"/>
          </p:cNvSpPr>
          <p:nvPr>
            <p:ph type="sldNum" sz="quarter" idx="5"/>
          </p:nvPr>
        </p:nvSpPr>
        <p:spPr/>
        <p:txBody>
          <a:bodyPr/>
          <a:lstStyle/>
          <a:p>
            <a:fld id="{7AFB50B6-F1B6-43E7-9F13-F7A06A05F4FC}" type="slidenum">
              <a:rPr lang="en-GB" smtClean="0"/>
              <a:t>18</a:t>
            </a:fld>
            <a:endParaRPr lang="en-GB"/>
          </a:p>
        </p:txBody>
      </p:sp>
    </p:spTree>
    <p:extLst>
      <p:ext uri="{BB962C8B-B14F-4D97-AF65-F5344CB8AC3E}">
        <p14:creationId xmlns:p14="http://schemas.microsoft.com/office/powerpoint/2010/main" val="137698876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2A356B-BB58-8209-16C2-095C23E9DB9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B21995D-6CE8-5B41-8DAE-AF07D65D7BB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F77D316-9BF0-35C5-FBFC-50A4A15CEF21}"/>
              </a:ext>
            </a:extLst>
          </p:cNvPr>
          <p:cNvSpPr>
            <a:spLocks noGrp="1"/>
          </p:cNvSpPr>
          <p:nvPr>
            <p:ph type="body" idx="1"/>
          </p:nvPr>
        </p:nvSpPr>
        <p:spPr/>
        <p:txBody>
          <a:bodyPr/>
          <a:lstStyle/>
          <a:p>
            <a:r>
              <a:rPr lang="en-GB" dirty="0"/>
              <a:t>Lecturer to play video</a:t>
            </a:r>
          </a:p>
        </p:txBody>
      </p:sp>
      <p:sp>
        <p:nvSpPr>
          <p:cNvPr id="4" name="Slide Number Placeholder 3">
            <a:extLst>
              <a:ext uri="{FF2B5EF4-FFF2-40B4-BE49-F238E27FC236}">
                <a16:creationId xmlns:a16="http://schemas.microsoft.com/office/drawing/2014/main" id="{978D77C9-EB90-C279-E262-459D263844A4}"/>
              </a:ext>
            </a:extLst>
          </p:cNvPr>
          <p:cNvSpPr>
            <a:spLocks noGrp="1"/>
          </p:cNvSpPr>
          <p:nvPr>
            <p:ph type="sldNum" sz="quarter" idx="5"/>
          </p:nvPr>
        </p:nvSpPr>
        <p:spPr/>
        <p:txBody>
          <a:bodyPr/>
          <a:lstStyle/>
          <a:p>
            <a:fld id="{7AFB50B6-F1B6-43E7-9F13-F7A06A05F4FC}" type="slidenum">
              <a:rPr lang="en-GB" smtClean="0"/>
              <a:t>19</a:t>
            </a:fld>
            <a:endParaRPr lang="en-GB"/>
          </a:p>
        </p:txBody>
      </p:sp>
    </p:spTree>
    <p:extLst>
      <p:ext uri="{BB962C8B-B14F-4D97-AF65-F5344CB8AC3E}">
        <p14:creationId xmlns:p14="http://schemas.microsoft.com/office/powerpoint/2010/main" val="424862103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7F9036A-81BF-4A79-8082-E6C881DDE62F}" type="slidenum">
              <a:rPr lang="en-GB" smtClean="0"/>
              <a:t>20</a:t>
            </a:fld>
            <a:endParaRPr lang="en-GB"/>
          </a:p>
        </p:txBody>
      </p:sp>
    </p:spTree>
    <p:extLst>
      <p:ext uri="{BB962C8B-B14F-4D97-AF65-F5344CB8AC3E}">
        <p14:creationId xmlns:p14="http://schemas.microsoft.com/office/powerpoint/2010/main" val="265527232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buFont typeface="+mj-lt"/>
              <a:buAutoNum type="arabicPeriod"/>
            </a:pPr>
            <a:r>
              <a:rPr lang="en-GB" b="0" i="0" dirty="0">
                <a:effectLst/>
                <a:latin typeface="__fkGroteskNeue_598ab8"/>
              </a:rPr>
              <a:t>Employee satisfaction impacts customer satisfaction: Happy, engaged employees are more likely to provide better customer service and experiences. HR plays a key role in ensuring employee satisfaction through proper management, training, and support.</a:t>
            </a:r>
          </a:p>
          <a:p>
            <a:pPr algn="l">
              <a:buFont typeface="+mj-lt"/>
              <a:buAutoNum type="arabicPeriod"/>
            </a:pPr>
            <a:endParaRPr lang="en-GB" b="0" i="0" dirty="0">
              <a:effectLst/>
              <a:latin typeface="__fkGroteskNeue_598ab8"/>
            </a:endParaRPr>
          </a:p>
          <a:p>
            <a:pPr algn="l">
              <a:buFont typeface="+mj-lt"/>
              <a:buAutoNum type="arabicPeriod"/>
            </a:pPr>
            <a:r>
              <a:rPr lang="en-GB" b="0" i="0" dirty="0">
                <a:effectLst/>
                <a:latin typeface="__fkGroteskNeue_598ab8"/>
              </a:rPr>
              <a:t>HR helps build customer-centric culture: By recruiting, training, and developing employees with strong customer service skills and mindsets, HR contributes to creating a customer-focused organisational culture.</a:t>
            </a:r>
          </a:p>
          <a:p>
            <a:pPr algn="l">
              <a:buFont typeface="+mj-lt"/>
              <a:buAutoNum type="arabicPeriod"/>
            </a:pPr>
            <a:endParaRPr lang="en-GB" b="0" i="0" dirty="0">
              <a:effectLst/>
              <a:latin typeface="__fkGroteskNeue_598ab8"/>
            </a:endParaRPr>
          </a:p>
          <a:p>
            <a:pPr algn="l">
              <a:buFont typeface="+mj-lt"/>
              <a:buAutoNum type="arabicPeriod"/>
            </a:pPr>
            <a:r>
              <a:rPr lang="en-GB" b="0" i="0" dirty="0">
                <a:effectLst/>
                <a:latin typeface="__fkGroteskNeue_598ab8"/>
              </a:rPr>
              <a:t>Employee data management: CRM systems used by HR can store and manage employee data in a similar way to customer data, allowing for better tracking of employee performance, skills, and development needs that ultimately impact customer interactions.</a:t>
            </a:r>
          </a:p>
          <a:p>
            <a:pPr algn="l">
              <a:buFont typeface="+mj-lt"/>
              <a:buAutoNum type="arabicPeriod"/>
            </a:pPr>
            <a:endParaRPr lang="en-GB" b="0" i="0" dirty="0">
              <a:effectLst/>
              <a:latin typeface="__fkGroteskNeue_598ab8"/>
            </a:endParaRPr>
          </a:p>
          <a:p>
            <a:pPr algn="l">
              <a:buFont typeface="+mj-lt"/>
              <a:buAutoNum type="arabicPeriod"/>
            </a:pPr>
            <a:r>
              <a:rPr lang="en-GB" b="0" i="0" dirty="0">
                <a:effectLst/>
                <a:latin typeface="__fkGroteskNeue_598ab8"/>
              </a:rPr>
              <a:t>Training and development: HR is responsible for providing training that equips employees with the skills needed to serve customers effectively. This includes customer service training, product knowledge, and soft skills development.</a:t>
            </a:r>
          </a:p>
          <a:p>
            <a:pPr algn="l">
              <a:buFont typeface="+mj-lt"/>
              <a:buAutoNum type="arabicPeriod"/>
            </a:pPr>
            <a:endParaRPr lang="en-GB" b="0" i="0" dirty="0">
              <a:effectLst/>
              <a:latin typeface="__fkGroteskNeue_598ab8"/>
            </a:endParaRPr>
          </a:p>
          <a:p>
            <a:pPr algn="l">
              <a:buFont typeface="+mj-lt"/>
              <a:buAutoNum type="arabicPeriod"/>
            </a:pPr>
            <a:r>
              <a:rPr lang="en-GB" b="0" i="0" dirty="0">
                <a:effectLst/>
                <a:latin typeface="__fkGroteskNeue_598ab8"/>
              </a:rPr>
              <a:t>Performance management: HR's role in evaluating and managing employee performance directly impacts the quality of service delivered to customers.</a:t>
            </a:r>
          </a:p>
          <a:p>
            <a:pPr algn="l">
              <a:buFont typeface="+mj-lt"/>
              <a:buAutoNum type="arabicPeriod"/>
            </a:pPr>
            <a:endParaRPr lang="en-GB" b="0" i="0" dirty="0">
              <a:effectLst/>
              <a:latin typeface="__fkGroteskNeue_598ab8"/>
            </a:endParaRPr>
          </a:p>
          <a:p>
            <a:pPr algn="l">
              <a:buFont typeface="+mj-lt"/>
              <a:buAutoNum type="arabicPeriod"/>
            </a:pPr>
            <a:r>
              <a:rPr lang="en-GB" b="0" i="0" dirty="0">
                <a:effectLst/>
                <a:latin typeface="__fkGroteskNeue_598ab8"/>
              </a:rPr>
              <a:t>Recruitment: HR's efforts to attract and hire the right talent ensure that the organisation has employees capable of meeting customer needs and expectations.</a:t>
            </a:r>
          </a:p>
          <a:p>
            <a:pPr algn="l">
              <a:buFont typeface="+mj-lt"/>
              <a:buAutoNum type="arabicPeriod"/>
            </a:pPr>
            <a:endParaRPr lang="en-GB" b="0" i="0" dirty="0">
              <a:effectLst/>
              <a:latin typeface="__fkGroteskNeue_598ab8"/>
            </a:endParaRPr>
          </a:p>
          <a:p>
            <a:pPr marL="0" marR="0" lvl="0" indent="0" algn="l" defTabSz="914400" rtl="0" eaLnBrk="1" fontAlgn="auto" latinLnBrk="0" hangingPunct="1">
              <a:lnSpc>
                <a:spcPct val="100000"/>
              </a:lnSpc>
              <a:spcBef>
                <a:spcPts val="0"/>
              </a:spcBef>
              <a:spcAft>
                <a:spcPts val="0"/>
              </a:spcAft>
              <a:buClrTx/>
              <a:buSzTx/>
              <a:buFont typeface="+mj-lt"/>
              <a:buAutoNum type="arabicPeriod"/>
              <a:tabLst/>
              <a:defRPr/>
            </a:pPr>
            <a:r>
              <a:rPr lang="en-GB" b="0" i="0" dirty="0">
                <a:effectLst/>
                <a:latin typeface="__fkGroteskNeue_598ab8"/>
              </a:rPr>
              <a:t>Internal customer service: HR often serves as an internal service provider to employees, </a:t>
            </a:r>
            <a:r>
              <a:rPr lang="en-GB" b="0" i="0" dirty="0" err="1">
                <a:effectLst/>
                <a:latin typeface="__fkGroteskNeue_598ab8"/>
              </a:rPr>
              <a:t>modeling</a:t>
            </a:r>
            <a:r>
              <a:rPr lang="en-GB" b="0" i="0" dirty="0">
                <a:effectLst/>
                <a:latin typeface="__fkGroteskNeue_598ab8"/>
              </a:rPr>
              <a:t> good customer service practices within the organisation.</a:t>
            </a:r>
          </a:p>
          <a:p>
            <a:pPr algn="l">
              <a:buFont typeface="+mj-lt"/>
              <a:buNone/>
            </a:pPr>
            <a:endParaRPr lang="en-GB" b="0" i="0" dirty="0">
              <a:effectLst/>
              <a:latin typeface="__fkGroteskNeue_598ab8"/>
            </a:endParaRPr>
          </a:p>
          <a:p>
            <a:endParaRPr lang="en-GB" dirty="0"/>
          </a:p>
        </p:txBody>
      </p:sp>
      <p:sp>
        <p:nvSpPr>
          <p:cNvPr id="4" name="Slide Number Placeholder 3"/>
          <p:cNvSpPr>
            <a:spLocks noGrp="1"/>
          </p:cNvSpPr>
          <p:nvPr>
            <p:ph type="sldNum" sz="quarter" idx="5"/>
          </p:nvPr>
        </p:nvSpPr>
        <p:spPr/>
        <p:txBody>
          <a:bodyPr/>
          <a:lstStyle/>
          <a:p>
            <a:fld id="{A7F9036A-81BF-4A79-8082-E6C881DDE62F}" type="slidenum">
              <a:rPr lang="en-GB" smtClean="0"/>
              <a:t>23</a:t>
            </a:fld>
            <a:endParaRPr lang="en-GB"/>
          </a:p>
        </p:txBody>
      </p:sp>
    </p:spTree>
    <p:extLst>
      <p:ext uri="{BB962C8B-B14F-4D97-AF65-F5344CB8AC3E}">
        <p14:creationId xmlns:p14="http://schemas.microsoft.com/office/powerpoint/2010/main" val="395449762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All areas closely linked. Technology can heavily impact all 3 areas. </a:t>
            </a:r>
          </a:p>
          <a:p>
            <a:endParaRPr lang="en-GB" dirty="0"/>
          </a:p>
          <a:p>
            <a:r>
              <a:rPr lang="en-GB" b="0" i="0" dirty="0">
                <a:solidFill>
                  <a:srgbClr val="202020"/>
                </a:solidFill>
                <a:effectLst/>
                <a:highlight>
                  <a:srgbClr val="FFFFFF"/>
                </a:highlight>
                <a:latin typeface="Museo"/>
              </a:rPr>
              <a:t>For example: AI can help you achieve your equality, diversity and inclusion (EDI) goals because it’s good at identifying patterns and processing large amounts of data quickly. It also enables you to gather, analyse and respond to biases resulting from people management processes efficiently. However, there is need for caution to ensure that AI is not the source of discrimination. There are specific guiding principles. </a:t>
            </a:r>
            <a:endParaRPr lang="en-GB" dirty="0"/>
          </a:p>
        </p:txBody>
      </p:sp>
      <p:sp>
        <p:nvSpPr>
          <p:cNvPr id="4" name="Slide Number Placeholder 3"/>
          <p:cNvSpPr>
            <a:spLocks noGrp="1"/>
          </p:cNvSpPr>
          <p:nvPr>
            <p:ph type="sldNum" sz="quarter" idx="5"/>
          </p:nvPr>
        </p:nvSpPr>
        <p:spPr/>
        <p:txBody>
          <a:bodyPr/>
          <a:lstStyle/>
          <a:p>
            <a:fld id="{A7F9036A-81BF-4A79-8082-E6C881DDE62F}" type="slidenum">
              <a:rPr lang="en-GB" smtClean="0"/>
              <a:t>24</a:t>
            </a:fld>
            <a:endParaRPr lang="en-GB"/>
          </a:p>
        </p:txBody>
      </p:sp>
    </p:spTree>
    <p:extLst>
      <p:ext uri="{BB962C8B-B14F-4D97-AF65-F5344CB8AC3E}">
        <p14:creationId xmlns:p14="http://schemas.microsoft.com/office/powerpoint/2010/main" val="200160627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GB" b="0" i="0" dirty="0">
                <a:effectLst/>
                <a:highlight>
                  <a:srgbClr val="FFFFFF"/>
                </a:highlight>
                <a:latin typeface="Museo"/>
              </a:rPr>
              <a:t>Technology </a:t>
            </a:r>
          </a:p>
          <a:p>
            <a:pPr algn="l"/>
            <a:r>
              <a:rPr lang="en-GB" b="0" i="0" dirty="0">
                <a:solidFill>
                  <a:srgbClr val="202020"/>
                </a:solidFill>
                <a:effectLst/>
                <a:highlight>
                  <a:srgbClr val="FFFFFF"/>
                </a:highlight>
                <a:latin typeface="Museo"/>
              </a:rPr>
              <a:t>Technology is the application of knowledge or processes to achieve practical goals that are reproducible. This includes automation and other tools which aren’t necessarily about reducing human involvement. Examples include communication technologies like the internet and videoconferencing tools. </a:t>
            </a:r>
          </a:p>
          <a:p>
            <a:endParaRPr lang="en-GB" dirty="0"/>
          </a:p>
          <a:p>
            <a:r>
              <a:rPr lang="en-GB" b="0" i="0" dirty="0">
                <a:solidFill>
                  <a:srgbClr val="202020"/>
                </a:solidFill>
                <a:effectLst/>
                <a:highlight>
                  <a:srgbClr val="FFFFFF"/>
                </a:highlight>
                <a:latin typeface="Museo"/>
              </a:rPr>
              <a:t>Automation</a:t>
            </a:r>
          </a:p>
          <a:p>
            <a:r>
              <a:rPr lang="en-GB" b="0" i="0" dirty="0">
                <a:solidFill>
                  <a:srgbClr val="202020"/>
                </a:solidFill>
                <a:effectLst/>
                <a:highlight>
                  <a:srgbClr val="FFFFFF"/>
                </a:highlight>
                <a:latin typeface="Museo"/>
              </a:rPr>
              <a:t>Automation is the use of technology to do tasks without (or with reduced) human assistance. AI, Robotic Process Automation (RPA) and even washing machines are examples of automation. RPA is used for repetitive tasks that people do on computers, like copying and pasting data between spreadsheets.</a:t>
            </a:r>
          </a:p>
          <a:p>
            <a:endParaRPr lang="en-GB" b="0" i="0" dirty="0">
              <a:solidFill>
                <a:srgbClr val="202020"/>
              </a:solidFill>
              <a:effectLst/>
              <a:highlight>
                <a:srgbClr val="FFFFFF"/>
              </a:highlight>
              <a:latin typeface="Museo"/>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b="0" i="0" dirty="0">
                <a:effectLst/>
                <a:highlight>
                  <a:srgbClr val="FFFFFF"/>
                </a:highlight>
                <a:latin typeface="Museo"/>
              </a:rPr>
              <a:t>Artificial intelligence (AI) </a:t>
            </a:r>
          </a:p>
          <a:p>
            <a:r>
              <a:rPr lang="en-GB" b="0" i="0" dirty="0">
                <a:solidFill>
                  <a:srgbClr val="202020"/>
                </a:solidFill>
                <a:effectLst/>
                <a:highlight>
                  <a:srgbClr val="FFFFFF"/>
                </a:highlight>
                <a:latin typeface="Museo"/>
              </a:rPr>
              <a:t>AI is the </a:t>
            </a:r>
            <a:r>
              <a:rPr lang="en-GB" b="1" i="0" dirty="0">
                <a:effectLst/>
                <a:highlight>
                  <a:srgbClr val="FFFFFF"/>
                </a:highlight>
                <a:latin typeface="Museo"/>
                <a:hlinkClick r:id="rId3" tooltip="CIPD thought leadership - Using AI responsibly in people management"/>
              </a:rPr>
              <a:t>automation of cognition</a:t>
            </a:r>
            <a:r>
              <a:rPr lang="en-GB" b="0" i="0" dirty="0">
                <a:solidFill>
                  <a:srgbClr val="202020"/>
                </a:solidFill>
                <a:effectLst/>
                <a:highlight>
                  <a:srgbClr val="FFFFFF"/>
                </a:highlight>
                <a:latin typeface="Museo"/>
              </a:rPr>
              <a:t>, that is automating the collection, processing and interpretation of information. </a:t>
            </a:r>
          </a:p>
          <a:p>
            <a:endParaRPr lang="en-GB" b="0" i="0" dirty="0">
              <a:solidFill>
                <a:srgbClr val="202020"/>
              </a:solidFill>
              <a:effectLst/>
              <a:highlight>
                <a:srgbClr val="FFFFFF"/>
              </a:highlight>
              <a:latin typeface="Museo"/>
            </a:endParaRPr>
          </a:p>
          <a:p>
            <a:pPr algn="l"/>
            <a:r>
              <a:rPr lang="en-GB" b="0" i="0" dirty="0">
                <a:effectLst/>
                <a:highlight>
                  <a:srgbClr val="FFFFFF"/>
                </a:highlight>
                <a:latin typeface="Museo"/>
              </a:rPr>
              <a:t>Generative AI (</a:t>
            </a:r>
            <a:r>
              <a:rPr lang="en-GB" b="0" i="0" dirty="0" err="1">
                <a:effectLst/>
                <a:highlight>
                  <a:srgbClr val="FFFFFF"/>
                </a:highlight>
                <a:latin typeface="Museo"/>
              </a:rPr>
              <a:t>GenAI</a:t>
            </a:r>
            <a:r>
              <a:rPr lang="en-GB" b="0" i="0" dirty="0">
                <a:effectLst/>
                <a:highlight>
                  <a:srgbClr val="FFFFFF"/>
                </a:highlight>
                <a:latin typeface="Museo"/>
              </a:rPr>
              <a:t>) </a:t>
            </a:r>
          </a:p>
          <a:p>
            <a:pPr algn="l"/>
            <a:r>
              <a:rPr lang="en-GB" b="0" i="0" dirty="0" err="1">
                <a:solidFill>
                  <a:srgbClr val="202020"/>
                </a:solidFill>
                <a:effectLst/>
                <a:highlight>
                  <a:srgbClr val="FFFFFF"/>
                </a:highlight>
                <a:latin typeface="Museo"/>
              </a:rPr>
              <a:t>GenAI</a:t>
            </a:r>
            <a:r>
              <a:rPr lang="en-GB" b="0" i="0" dirty="0">
                <a:solidFill>
                  <a:srgbClr val="202020"/>
                </a:solidFill>
                <a:effectLst/>
                <a:highlight>
                  <a:srgbClr val="FFFFFF"/>
                </a:highlight>
                <a:latin typeface="Museo"/>
              </a:rPr>
              <a:t> is a type of AI that creates content from existing patterns of data such as text, video and audio. ChatGPT, Claude and Gemini are </a:t>
            </a:r>
            <a:r>
              <a:rPr lang="en-GB" b="1" i="0" dirty="0">
                <a:solidFill>
                  <a:srgbClr val="202020"/>
                </a:solidFill>
                <a:effectLst/>
                <a:highlight>
                  <a:srgbClr val="FFFFFF"/>
                </a:highlight>
                <a:latin typeface="Museo"/>
                <a:hlinkClick r:id="rId4" tooltip="CIPD thought leadership - Impact of ChatGPT and other AI chatbots on the future of work"/>
              </a:rPr>
              <a:t>examples of generative AI tools</a:t>
            </a:r>
            <a:r>
              <a:rPr lang="en-GB" b="0" i="0" dirty="0">
                <a:solidFill>
                  <a:srgbClr val="202020"/>
                </a:solidFill>
                <a:effectLst/>
                <a:highlight>
                  <a:srgbClr val="FFFFFF"/>
                </a:highlight>
                <a:latin typeface="Museo"/>
              </a:rPr>
              <a:t> that have been trained on vast amounts of text data to generate human-like responses. For examples of generative AI in HR, see our guide on </a:t>
            </a:r>
            <a:r>
              <a:rPr lang="en-GB" b="1" i="0" dirty="0">
                <a:solidFill>
                  <a:srgbClr val="202020"/>
                </a:solidFill>
                <a:effectLst/>
                <a:highlight>
                  <a:srgbClr val="FFFFFF"/>
                </a:highlight>
                <a:latin typeface="Museo"/>
                <a:hlinkClick r:id="rId5" tooltip="CIPD guide - Preparing your organisation for AI use"/>
              </a:rPr>
              <a:t>preparing your organisation for AI use</a:t>
            </a:r>
            <a:r>
              <a:rPr lang="en-GB" b="0" i="0" dirty="0">
                <a:solidFill>
                  <a:srgbClr val="202020"/>
                </a:solidFill>
                <a:effectLst/>
                <a:highlight>
                  <a:srgbClr val="FFFFFF"/>
                </a:highlight>
                <a:latin typeface="Museo"/>
              </a:rPr>
              <a:t>. </a:t>
            </a:r>
          </a:p>
          <a:p>
            <a:endParaRPr lang="en-GB" dirty="0"/>
          </a:p>
        </p:txBody>
      </p:sp>
      <p:sp>
        <p:nvSpPr>
          <p:cNvPr id="4" name="Slide Number Placeholder 3"/>
          <p:cNvSpPr>
            <a:spLocks noGrp="1"/>
          </p:cNvSpPr>
          <p:nvPr>
            <p:ph type="sldNum" sz="quarter" idx="5"/>
          </p:nvPr>
        </p:nvSpPr>
        <p:spPr/>
        <p:txBody>
          <a:bodyPr/>
          <a:lstStyle/>
          <a:p>
            <a:fld id="{A7F9036A-81BF-4A79-8082-E6C881DDE62F}" type="slidenum">
              <a:rPr lang="en-GB" smtClean="0"/>
              <a:t>25</a:t>
            </a:fld>
            <a:endParaRPr lang="en-GB"/>
          </a:p>
        </p:txBody>
      </p:sp>
    </p:spTree>
    <p:extLst>
      <p:ext uri="{BB962C8B-B14F-4D97-AF65-F5344CB8AC3E}">
        <p14:creationId xmlns:p14="http://schemas.microsoft.com/office/powerpoint/2010/main" val="10319097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buFont typeface="Arial" panose="020B0604020202020204" pitchFamily="34" charset="0"/>
              <a:buChar char="•"/>
            </a:pPr>
            <a:r>
              <a:rPr lang="en-GB" b="1" i="0" dirty="0">
                <a:solidFill>
                  <a:srgbClr val="202020"/>
                </a:solidFill>
                <a:effectLst/>
                <a:highlight>
                  <a:srgbClr val="FFFFFF"/>
                </a:highlight>
                <a:latin typeface="Museo"/>
              </a:rPr>
              <a:t>Business intelligence software</a:t>
            </a:r>
            <a:r>
              <a:rPr lang="en-GB" b="0" i="0" dirty="0">
                <a:solidFill>
                  <a:srgbClr val="202020"/>
                </a:solidFill>
                <a:effectLst/>
                <a:highlight>
                  <a:srgbClr val="FFFFFF"/>
                </a:highlight>
                <a:latin typeface="Museo"/>
              </a:rPr>
              <a:t> (e.g. Power BI, Tableau, Looker) can help with reporting and sharing key people insights with business leaders.</a:t>
            </a:r>
          </a:p>
          <a:p>
            <a:pPr algn="l">
              <a:buFont typeface="Arial" panose="020B0604020202020204" pitchFamily="34" charset="0"/>
              <a:buChar char="•"/>
            </a:pPr>
            <a:r>
              <a:rPr lang="en-GB" b="1" i="0" dirty="0">
                <a:solidFill>
                  <a:srgbClr val="202020"/>
                </a:solidFill>
                <a:effectLst/>
                <a:highlight>
                  <a:srgbClr val="FFFFFF"/>
                </a:highlight>
                <a:latin typeface="Museo"/>
              </a:rPr>
              <a:t>Collaboration platforms</a:t>
            </a:r>
            <a:r>
              <a:rPr lang="en-GB" b="0" i="0" dirty="0">
                <a:solidFill>
                  <a:srgbClr val="202020"/>
                </a:solidFill>
                <a:effectLst/>
                <a:highlight>
                  <a:srgbClr val="FFFFFF"/>
                </a:highlight>
                <a:latin typeface="Museo"/>
              </a:rPr>
              <a:t> (e.g. Teams, Zoom, Slack) can be useful for engaging with hybrid teams.</a:t>
            </a:r>
          </a:p>
          <a:p>
            <a:pPr algn="l">
              <a:buFont typeface="Arial" panose="020B0604020202020204" pitchFamily="34" charset="0"/>
              <a:buChar char="•"/>
            </a:pPr>
            <a:r>
              <a:rPr lang="en-GB" b="1" i="0" dirty="0">
                <a:solidFill>
                  <a:srgbClr val="202020"/>
                </a:solidFill>
                <a:effectLst/>
                <a:highlight>
                  <a:srgbClr val="FFFFFF"/>
                </a:highlight>
                <a:latin typeface="Museo"/>
              </a:rPr>
              <a:t>Social networking platforms</a:t>
            </a:r>
            <a:r>
              <a:rPr lang="en-GB" b="0" i="0" dirty="0">
                <a:solidFill>
                  <a:srgbClr val="202020"/>
                </a:solidFill>
                <a:effectLst/>
                <a:highlight>
                  <a:srgbClr val="FFFFFF"/>
                </a:highlight>
                <a:latin typeface="Museo"/>
              </a:rPr>
              <a:t> like Glassdoor and Google Reviews can provide insight into what people think of your organisation, while LinkedIn can be useful for sourcing and connecting with candidates.</a:t>
            </a:r>
          </a:p>
          <a:p>
            <a:pPr algn="l">
              <a:buFont typeface="Arial" panose="020B0604020202020204" pitchFamily="34" charset="0"/>
              <a:buChar char="•"/>
            </a:pPr>
            <a:r>
              <a:rPr lang="en-GB" b="1" i="0" dirty="0">
                <a:solidFill>
                  <a:srgbClr val="202020"/>
                </a:solidFill>
                <a:effectLst/>
                <a:highlight>
                  <a:srgbClr val="FFFFFF"/>
                </a:highlight>
                <a:latin typeface="Museo"/>
              </a:rPr>
              <a:t>Generative AI tools </a:t>
            </a:r>
            <a:r>
              <a:rPr lang="en-GB" b="0" i="0" dirty="0">
                <a:solidFill>
                  <a:srgbClr val="202020"/>
                </a:solidFill>
                <a:effectLst/>
                <a:highlight>
                  <a:srgbClr val="FFFFFF"/>
                </a:highlight>
                <a:latin typeface="Museo"/>
              </a:rPr>
              <a:t>like ChatGPT, Claude and Gemini can be useful for many things including brainstorming ideas and drafting text. Meanwhile AI-powered research tools like Consensus, Elicit and Semantic Scholar can support with </a:t>
            </a:r>
            <a:r>
              <a:rPr lang="en-GB" b="1" i="0" dirty="0">
                <a:solidFill>
                  <a:srgbClr val="202020"/>
                </a:solidFill>
                <a:effectLst/>
                <a:highlight>
                  <a:srgbClr val="FFFFFF"/>
                </a:highlight>
                <a:latin typeface="Museo"/>
                <a:hlinkClick r:id="rId3" tooltip="CIPD guide - Evidence-based HR: Make better decisions and step up your influence"/>
              </a:rPr>
              <a:t>evidence-based HR</a:t>
            </a:r>
            <a:r>
              <a:rPr lang="en-GB" b="0" i="0" dirty="0">
                <a:solidFill>
                  <a:srgbClr val="202020"/>
                </a:solidFill>
                <a:effectLst/>
                <a:highlight>
                  <a:srgbClr val="FFFFFF"/>
                </a:highlight>
                <a:latin typeface="Museo"/>
              </a:rPr>
              <a:t> by helping you discover relevant literature quickly.</a:t>
            </a:r>
          </a:p>
          <a:p>
            <a:endParaRPr lang="en-GB" dirty="0"/>
          </a:p>
        </p:txBody>
      </p:sp>
      <p:sp>
        <p:nvSpPr>
          <p:cNvPr id="4" name="Slide Number Placeholder 3"/>
          <p:cNvSpPr>
            <a:spLocks noGrp="1"/>
          </p:cNvSpPr>
          <p:nvPr>
            <p:ph type="sldNum" sz="quarter" idx="5"/>
          </p:nvPr>
        </p:nvSpPr>
        <p:spPr/>
        <p:txBody>
          <a:bodyPr/>
          <a:lstStyle/>
          <a:p>
            <a:fld id="{A7F9036A-81BF-4A79-8082-E6C881DDE62F}" type="slidenum">
              <a:rPr lang="en-GB" smtClean="0"/>
              <a:t>26</a:t>
            </a:fld>
            <a:endParaRPr lang="en-GB"/>
          </a:p>
        </p:txBody>
      </p:sp>
    </p:spTree>
    <p:extLst>
      <p:ext uri="{BB962C8B-B14F-4D97-AF65-F5344CB8AC3E}">
        <p14:creationId xmlns:p14="http://schemas.microsoft.com/office/powerpoint/2010/main" val="402014649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Ask to discuss as a group.</a:t>
            </a:r>
          </a:p>
        </p:txBody>
      </p:sp>
      <p:sp>
        <p:nvSpPr>
          <p:cNvPr id="4" name="Slide Number Placeholder 3"/>
          <p:cNvSpPr>
            <a:spLocks noGrp="1"/>
          </p:cNvSpPr>
          <p:nvPr>
            <p:ph type="sldNum" sz="quarter" idx="5"/>
          </p:nvPr>
        </p:nvSpPr>
        <p:spPr/>
        <p:txBody>
          <a:bodyPr/>
          <a:lstStyle/>
          <a:p>
            <a:fld id="{A7F9036A-81BF-4A79-8082-E6C881DDE62F}" type="slidenum">
              <a:rPr lang="en-GB" smtClean="0"/>
              <a:t>27</a:t>
            </a:fld>
            <a:endParaRPr lang="en-GB"/>
          </a:p>
        </p:txBody>
      </p:sp>
    </p:spTree>
    <p:extLst>
      <p:ext uri="{BB962C8B-B14F-4D97-AF65-F5344CB8AC3E}">
        <p14:creationId xmlns:p14="http://schemas.microsoft.com/office/powerpoint/2010/main" val="257600533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buFont typeface="+mj-lt"/>
              <a:buNone/>
            </a:pPr>
            <a:r>
              <a:rPr lang="en-GB" b="0" i="0" dirty="0">
                <a:effectLst/>
                <a:latin typeface="__fkGroteskNeue_598ab8"/>
              </a:rPr>
              <a:t>The Fourth Industrial Revolution (4IR) refers to the current era of rapid technological advancement characterised by:</a:t>
            </a:r>
          </a:p>
          <a:p>
            <a:pPr algn="l">
              <a:buFont typeface="+mj-lt"/>
              <a:buAutoNum type="arabicPeriod"/>
            </a:pPr>
            <a:r>
              <a:rPr lang="en-GB" b="0" i="0" dirty="0">
                <a:effectLst/>
                <a:latin typeface="__fkGroteskNeue_598ab8"/>
              </a:rPr>
              <a:t> A fusion of technologies blurring the lines between physical, digital, and biological spheres.</a:t>
            </a:r>
          </a:p>
          <a:p>
            <a:pPr algn="l">
              <a:buFont typeface="+mj-lt"/>
              <a:buAutoNum type="arabicPeriod"/>
            </a:pPr>
            <a:r>
              <a:rPr lang="en-GB" b="0" i="0" dirty="0">
                <a:effectLst/>
                <a:latin typeface="__fkGroteskNeue_598ab8"/>
              </a:rPr>
              <a:t> Unprecedented speed of breakthroughs compared to previous industrial revolutions.</a:t>
            </a:r>
          </a:p>
          <a:p>
            <a:pPr algn="l">
              <a:buFont typeface="+mj-lt"/>
              <a:buAutoNum type="arabicPeriod"/>
            </a:pPr>
            <a:r>
              <a:rPr lang="en-GB" b="0" i="0" dirty="0">
                <a:effectLst/>
                <a:latin typeface="__fkGroteskNeue_598ab8"/>
              </a:rPr>
              <a:t> Disruption and transformation of nearly every industry across the world.</a:t>
            </a:r>
          </a:p>
          <a:p>
            <a:endParaRPr lang="en-GB" dirty="0"/>
          </a:p>
        </p:txBody>
      </p:sp>
      <p:sp>
        <p:nvSpPr>
          <p:cNvPr id="4" name="Slide Number Placeholder 3"/>
          <p:cNvSpPr>
            <a:spLocks noGrp="1"/>
          </p:cNvSpPr>
          <p:nvPr>
            <p:ph type="sldNum" sz="quarter" idx="5"/>
          </p:nvPr>
        </p:nvSpPr>
        <p:spPr/>
        <p:txBody>
          <a:bodyPr/>
          <a:lstStyle/>
          <a:p>
            <a:fld id="{A7F9036A-81BF-4A79-8082-E6C881DDE62F}" type="slidenum">
              <a:rPr lang="en-GB" smtClean="0"/>
              <a:t>30</a:t>
            </a:fld>
            <a:endParaRPr lang="en-GB"/>
          </a:p>
        </p:txBody>
      </p:sp>
    </p:spTree>
    <p:extLst>
      <p:ext uri="{BB962C8B-B14F-4D97-AF65-F5344CB8AC3E}">
        <p14:creationId xmlns:p14="http://schemas.microsoft.com/office/powerpoint/2010/main" val="325032452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7F9036A-81BF-4A79-8082-E6C881DDE62F}" type="slidenum">
              <a:rPr lang="en-GB" smtClean="0"/>
              <a:t>31</a:t>
            </a:fld>
            <a:endParaRPr lang="en-GB"/>
          </a:p>
        </p:txBody>
      </p:sp>
    </p:spTree>
    <p:extLst>
      <p:ext uri="{BB962C8B-B14F-4D97-AF65-F5344CB8AC3E}">
        <p14:creationId xmlns:p14="http://schemas.microsoft.com/office/powerpoint/2010/main" val="192235635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7F9036A-81BF-4A79-8082-E6C881DDE62F}" type="slidenum">
              <a:rPr lang="en-GB" smtClean="0"/>
              <a:t>33</a:t>
            </a:fld>
            <a:endParaRPr lang="en-GB"/>
          </a:p>
        </p:txBody>
      </p:sp>
    </p:spTree>
    <p:extLst>
      <p:ext uri="{BB962C8B-B14F-4D97-AF65-F5344CB8AC3E}">
        <p14:creationId xmlns:p14="http://schemas.microsoft.com/office/powerpoint/2010/main" val="395402826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7988" y="1219200"/>
            <a:ext cx="5853112" cy="3292475"/>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5E43DBC-073C-4AB9-9B7E-763DDAD352F9}" type="slidenum">
              <a:rPr lang="en-GB" smtClean="0"/>
              <a:t>34</a:t>
            </a:fld>
            <a:endParaRPr lang="en-GB"/>
          </a:p>
        </p:txBody>
      </p:sp>
    </p:spTree>
    <p:extLst>
      <p:ext uri="{BB962C8B-B14F-4D97-AF65-F5344CB8AC3E}">
        <p14:creationId xmlns:p14="http://schemas.microsoft.com/office/powerpoint/2010/main" val="8042936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7988" y="1219200"/>
            <a:ext cx="5853112" cy="3292475"/>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5E43DBC-073C-4AB9-9B7E-763DDAD352F9}" type="slidenum">
              <a:rPr lang="en-GB" smtClean="0"/>
              <a:t>35</a:t>
            </a:fld>
            <a:endParaRPr lang="en-GB"/>
          </a:p>
        </p:txBody>
      </p:sp>
    </p:spTree>
    <p:extLst>
      <p:ext uri="{BB962C8B-B14F-4D97-AF65-F5344CB8AC3E}">
        <p14:creationId xmlns:p14="http://schemas.microsoft.com/office/powerpoint/2010/main" val="11299357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7988" y="1219200"/>
            <a:ext cx="5853112" cy="3292475"/>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5E43DBC-073C-4AB9-9B7E-763DDAD352F9}" type="slidenum">
              <a:rPr lang="en-GB" smtClean="0"/>
              <a:t>36</a:t>
            </a:fld>
            <a:endParaRPr lang="en-GB"/>
          </a:p>
        </p:txBody>
      </p:sp>
    </p:spTree>
    <p:extLst>
      <p:ext uri="{BB962C8B-B14F-4D97-AF65-F5344CB8AC3E}">
        <p14:creationId xmlns:p14="http://schemas.microsoft.com/office/powerpoint/2010/main" val="153636450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7988" y="1219200"/>
            <a:ext cx="5853112" cy="3292475"/>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5E43DBC-073C-4AB9-9B7E-763DDAD352F9}" type="slidenum">
              <a:rPr lang="en-GB" smtClean="0"/>
              <a:t>37</a:t>
            </a:fld>
            <a:endParaRPr lang="en-GB"/>
          </a:p>
        </p:txBody>
      </p:sp>
    </p:spTree>
    <p:extLst>
      <p:ext uri="{BB962C8B-B14F-4D97-AF65-F5344CB8AC3E}">
        <p14:creationId xmlns:p14="http://schemas.microsoft.com/office/powerpoint/2010/main" val="119846341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7988" y="1219200"/>
            <a:ext cx="5853112" cy="3292475"/>
          </a:xfrm>
        </p:spPr>
      </p:sp>
      <p:sp>
        <p:nvSpPr>
          <p:cNvPr id="3" name="Notes Placeholder 2"/>
          <p:cNvSpPr>
            <a:spLocks noGrp="1"/>
          </p:cNvSpPr>
          <p:nvPr>
            <p:ph type="body" idx="1"/>
          </p:nvPr>
        </p:nvSpPr>
        <p:spPr/>
        <p:txBody>
          <a:bodyPr/>
          <a:lstStyle/>
          <a:p>
            <a:pPr algn="l"/>
            <a:endParaRPr lang="en-US" b="0" dirty="0"/>
          </a:p>
        </p:txBody>
      </p:sp>
      <p:sp>
        <p:nvSpPr>
          <p:cNvPr id="4" name="Slide Number Placeholder 3"/>
          <p:cNvSpPr>
            <a:spLocks noGrp="1"/>
          </p:cNvSpPr>
          <p:nvPr>
            <p:ph type="sldNum" sz="quarter" idx="10"/>
          </p:nvPr>
        </p:nvSpPr>
        <p:spPr/>
        <p:txBody>
          <a:bodyPr/>
          <a:lstStyle/>
          <a:p>
            <a:fld id="{15E43DBC-073C-4AB9-9B7E-763DDAD352F9}" type="slidenum">
              <a:rPr lang="en-GB" smtClean="0"/>
              <a:t>38</a:t>
            </a:fld>
            <a:endParaRPr lang="en-GB"/>
          </a:p>
        </p:txBody>
      </p:sp>
    </p:spTree>
    <p:extLst>
      <p:ext uri="{BB962C8B-B14F-4D97-AF65-F5344CB8AC3E}">
        <p14:creationId xmlns:p14="http://schemas.microsoft.com/office/powerpoint/2010/main" val="57039822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7F9036A-81BF-4A79-8082-E6C881DDE62F}" type="slidenum">
              <a:rPr lang="en-GB" smtClean="0"/>
              <a:t>39</a:t>
            </a:fld>
            <a:endParaRPr lang="en-GB"/>
          </a:p>
        </p:txBody>
      </p:sp>
    </p:spTree>
    <p:extLst>
      <p:ext uri="{BB962C8B-B14F-4D97-AF65-F5344CB8AC3E}">
        <p14:creationId xmlns:p14="http://schemas.microsoft.com/office/powerpoint/2010/main" val="39090441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7F9036A-81BF-4A79-8082-E6C881DDE62F}" type="slidenum">
              <a:rPr lang="en-GB" smtClean="0"/>
              <a:t>40</a:t>
            </a:fld>
            <a:endParaRPr lang="en-GB"/>
          </a:p>
        </p:txBody>
      </p:sp>
    </p:spTree>
    <p:extLst>
      <p:ext uri="{BB962C8B-B14F-4D97-AF65-F5344CB8AC3E}">
        <p14:creationId xmlns:p14="http://schemas.microsoft.com/office/powerpoint/2010/main" val="118579964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Break into groups and bullet point each question. </a:t>
            </a:r>
          </a:p>
          <a:p>
            <a:r>
              <a:rPr lang="en-GB" dirty="0"/>
              <a:t>Remember you can use the </a:t>
            </a:r>
          </a:p>
        </p:txBody>
      </p:sp>
      <p:sp>
        <p:nvSpPr>
          <p:cNvPr id="4" name="Slide Number Placeholder 3"/>
          <p:cNvSpPr>
            <a:spLocks noGrp="1"/>
          </p:cNvSpPr>
          <p:nvPr>
            <p:ph type="sldNum" sz="quarter" idx="5"/>
          </p:nvPr>
        </p:nvSpPr>
        <p:spPr/>
        <p:txBody>
          <a:bodyPr/>
          <a:lstStyle/>
          <a:p>
            <a:fld id="{A7F9036A-81BF-4A79-8082-E6C881DDE62F}" type="slidenum">
              <a:rPr lang="en-GB" smtClean="0"/>
              <a:t>41</a:t>
            </a:fld>
            <a:endParaRPr lang="en-GB"/>
          </a:p>
        </p:txBody>
      </p:sp>
    </p:spTree>
    <p:extLst>
      <p:ext uri="{BB962C8B-B14F-4D97-AF65-F5344CB8AC3E}">
        <p14:creationId xmlns:p14="http://schemas.microsoft.com/office/powerpoint/2010/main" val="159303292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p:nvPr>
        </p:nvSpPr>
        <p:spPr/>
        <p:txBody>
          <a:bodyPr/>
          <a:lstStyle/>
          <a:p>
            <a:r>
              <a:rPr lang="en-GB"/>
              <a:t>insert header</a:t>
            </a:r>
          </a:p>
        </p:txBody>
      </p:sp>
      <p:sp>
        <p:nvSpPr>
          <p:cNvPr id="5" name="Slide Number Placeholder 4"/>
          <p:cNvSpPr>
            <a:spLocks noGrp="1"/>
          </p:cNvSpPr>
          <p:nvPr>
            <p:ph type="sldNum" sz="quarter" idx="5"/>
          </p:nvPr>
        </p:nvSpPr>
        <p:spPr/>
        <p:txBody>
          <a:bodyPr/>
          <a:lstStyle/>
          <a:p>
            <a:fld id="{831A1511-BA99-4995-9603-94CCAF14FA3D}" type="slidenum">
              <a:rPr lang="en-GB" smtClean="0"/>
              <a:pPr/>
              <a:t>42</a:t>
            </a:fld>
            <a:endParaRPr lang="en-GB"/>
          </a:p>
        </p:txBody>
      </p:sp>
    </p:spTree>
    <p:extLst>
      <p:ext uri="{BB962C8B-B14F-4D97-AF65-F5344CB8AC3E}">
        <p14:creationId xmlns:p14="http://schemas.microsoft.com/office/powerpoint/2010/main" val="56902110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527382" y="6525344"/>
            <a:ext cx="1294837" cy="218522"/>
          </a:xfrm>
        </p:spPr>
        <p:txBody>
          <a:bodyPr/>
          <a:lstStyle/>
          <a:p>
            <a:fld id="{9C64F3F4-CE19-49F8-9EF4-FF4EE52031C2}" type="datetimeFigureOut">
              <a:rPr lang="en-GB" smtClean="0"/>
              <a:pPr/>
              <a:t>26/09/2024</a:t>
            </a:fld>
            <a:endParaRPr lang="en-GB"/>
          </a:p>
        </p:txBody>
      </p:sp>
      <p:sp>
        <p:nvSpPr>
          <p:cNvPr id="5" name="Footer Placeholder 4"/>
          <p:cNvSpPr>
            <a:spLocks noGrp="1"/>
          </p:cNvSpPr>
          <p:nvPr>
            <p:ph type="ftr" sz="quarter" idx="11"/>
          </p:nvPr>
        </p:nvSpPr>
        <p:spPr>
          <a:xfrm>
            <a:off x="5519936" y="6381329"/>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08728740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pPr/>
              <a:t>26/09/2024</a:t>
            </a:fld>
            <a:endParaRPr lang="en-GB"/>
          </a:p>
        </p:txBody>
      </p:sp>
      <p:sp>
        <p:nvSpPr>
          <p:cNvPr id="5" name="Footer Placeholder 4"/>
          <p:cNvSpPr>
            <a:spLocks noGrp="1"/>
          </p:cNvSpPr>
          <p:nvPr>
            <p:ph type="ftr" sz="quarter" idx="11"/>
          </p:nvPr>
        </p:nvSpPr>
        <p:spPr>
          <a:xfrm>
            <a:off x="4175787" y="6461781"/>
            <a:ext cx="38608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182251760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11424" y="3993084"/>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11424" y="2492897"/>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pPr/>
              <a:t>26/09/2024</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132361615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pPr/>
              <a:t>26/09/2024</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54170823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6"/>
            <a:ext cx="5386917"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6"/>
            <a:ext cx="5389033"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pPr/>
              <a:t>26/09/2024</a:t>
            </a:fld>
            <a:endParaRPr lang="en-GB"/>
          </a:p>
        </p:txBody>
      </p:sp>
      <p:sp>
        <p:nvSpPr>
          <p:cNvPr id="9" name="Slide Number Placeholder 8"/>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17248409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pPr/>
              <a:t>26/09/2024</a:t>
            </a:fld>
            <a:endParaRPr lang="en-GB"/>
          </a:p>
        </p:txBody>
      </p:sp>
      <p:sp>
        <p:nvSpPr>
          <p:cNvPr id="5" name="Slide Number Placeholder 4"/>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127310666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pPr/>
              <a:t>26/09/2024</a:t>
            </a:fld>
            <a:endParaRPr lang="en-GB"/>
          </a:p>
        </p:txBody>
      </p:sp>
      <p:sp>
        <p:nvSpPr>
          <p:cNvPr id="4" name="Slide Number Placeholder 3"/>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5000427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pPr/>
              <a:t>26/09/2024</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33640607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509120"/>
            <a:ext cx="73152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2389717" y="612776"/>
            <a:ext cx="73152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2389717" y="5157192"/>
            <a:ext cx="73152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pPr/>
              <a:t>26/09/2024</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34193592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pPr/>
              <a:t>26/09/2024</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4107702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pPr/>
              <a:t>26/09/2024</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74372941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Colored bar - 100% text">
    <p:spTree>
      <p:nvGrpSpPr>
        <p:cNvPr id="1" name=""/>
        <p:cNvGrpSpPr/>
        <p:nvPr/>
      </p:nvGrpSpPr>
      <p:grpSpPr>
        <a:xfrm>
          <a:off x="0" y="0"/>
          <a:ext cx="0" cy="0"/>
          <a:chOff x="0" y="0"/>
          <a:chExt cx="0" cy="0"/>
        </a:xfrm>
      </p:grpSpPr>
      <p:sp>
        <p:nvSpPr>
          <p:cNvPr id="5" name="Tekstvak 6"/>
          <p:cNvSpPr txBox="1"/>
          <p:nvPr userDrawn="1"/>
        </p:nvSpPr>
        <p:spPr>
          <a:xfrm>
            <a:off x="-114300" y="-261938"/>
            <a:ext cx="3329517" cy="246063"/>
          </a:xfrm>
          <a:prstGeom prst="rect">
            <a:avLst/>
          </a:prstGeom>
          <a:noFill/>
        </p:spPr>
        <p:txBody>
          <a:bodyPr>
            <a:spAutoFit/>
          </a:bodyPr>
          <a:lstStyle>
            <a:defPPr>
              <a:defRPr lang="nl-NL"/>
            </a:defPPr>
            <a:lvl1pPr>
              <a:defRPr sz="1000" b="1">
                <a:solidFill>
                  <a:schemeClr val="accent3"/>
                </a:solidFill>
              </a:defRPr>
            </a:lvl1pPr>
          </a:lstStyle>
          <a:p>
            <a:pPr eaLnBrk="1" fontAlgn="auto" hangingPunct="1">
              <a:spcBef>
                <a:spcPts val="0"/>
              </a:spcBef>
              <a:spcAft>
                <a:spcPts val="0"/>
              </a:spcAft>
              <a:defRPr/>
            </a:pPr>
            <a:r>
              <a:rPr lang="en-GB" sz="1000" dirty="0">
                <a:solidFill>
                  <a:srgbClr val="3D7EDB"/>
                </a:solidFill>
                <a:latin typeface="Arial"/>
              </a:rPr>
              <a:t>Colored bar - 100% text</a:t>
            </a:r>
          </a:p>
        </p:txBody>
      </p:sp>
      <p:sp>
        <p:nvSpPr>
          <p:cNvPr id="2" name="Titel 1"/>
          <p:cNvSpPr>
            <a:spLocks noGrp="1"/>
          </p:cNvSpPr>
          <p:nvPr>
            <p:ph type="title"/>
          </p:nvPr>
        </p:nvSpPr>
        <p:spPr>
          <a:xfrm>
            <a:off x="540779" y="263001"/>
            <a:ext cx="10972800" cy="1143000"/>
          </a:xfrm>
        </p:spPr>
        <p:txBody>
          <a:bodyPr>
            <a:normAutofit/>
          </a:bodyPr>
          <a:lstStyle>
            <a:lvl1pPr algn="l">
              <a:defRPr sz="3200">
                <a:solidFill>
                  <a:schemeClr val="tx2"/>
                </a:solidFill>
              </a:defRPr>
            </a:lvl1pPr>
          </a:lstStyle>
          <a:p>
            <a:r>
              <a:rPr lang="en-US" dirty="0"/>
              <a:t>Click to edit Master title style</a:t>
            </a:r>
          </a:p>
        </p:txBody>
      </p:sp>
      <p:sp>
        <p:nvSpPr>
          <p:cNvPr id="3" name="Tijdelijke aanduiding voor verticale tekst 2"/>
          <p:cNvSpPr>
            <a:spLocks noGrp="1"/>
          </p:cNvSpPr>
          <p:nvPr>
            <p:ph type="body" orient="vert" idx="1"/>
          </p:nvPr>
        </p:nvSpPr>
        <p:spPr>
          <a:xfrm>
            <a:off x="540779" y="1586674"/>
            <a:ext cx="11091776" cy="3930559"/>
          </a:xfrm>
        </p:spPr>
        <p:txBody>
          <a:bodyPr tIns="108000" rIns="72000" bIns="72000"/>
          <a:lstStyle>
            <a:lvl2pPr>
              <a:defRPr/>
            </a:lvl2pPr>
            <a:lvl3pPr>
              <a:defRPr baseline="0"/>
            </a:lvl3pPr>
            <a:lvl4pPr>
              <a:defRPr baseline="0"/>
            </a:lvl4pPr>
          </a:lstStyle>
          <a:p>
            <a:pPr lvl="0"/>
            <a:r>
              <a:rPr lang="en-US"/>
              <a:t>Click to edit Master text styles</a:t>
            </a:r>
          </a:p>
          <a:p>
            <a:pPr lvl="1"/>
            <a:r>
              <a:rPr lang="en-US"/>
              <a:t>Second level</a:t>
            </a:r>
          </a:p>
          <a:p>
            <a:pPr lvl="2"/>
            <a:r>
              <a:rPr lang="en-US"/>
              <a:t>Third level</a:t>
            </a:r>
          </a:p>
        </p:txBody>
      </p:sp>
      <p:sp>
        <p:nvSpPr>
          <p:cNvPr id="51" name="Tijdelijke aanduiding voor verticale tekst 2"/>
          <p:cNvSpPr>
            <a:spLocks noGrp="1"/>
          </p:cNvSpPr>
          <p:nvPr>
            <p:ph type="body" orient="vert" idx="13"/>
          </p:nvPr>
        </p:nvSpPr>
        <p:spPr>
          <a:xfrm>
            <a:off x="541528" y="1210044"/>
            <a:ext cx="11089640" cy="369741"/>
          </a:xfrm>
          <a:solidFill>
            <a:schemeClr val="accent1"/>
          </a:solidFill>
        </p:spPr>
        <p:txBody>
          <a:bodyPr wrap="none" lIns="180000" tIns="72000" rIns="216000" anchor="ctr">
            <a:noAutofit/>
          </a:bodyPr>
          <a:lstStyle>
            <a:lvl1pPr>
              <a:defRPr sz="2800" b="1">
                <a:solidFill>
                  <a:schemeClr val="bg1"/>
                </a:solidFill>
              </a:defRPr>
            </a:lvl1pPr>
            <a:lvl3pPr>
              <a:defRPr/>
            </a:lvl3pPr>
            <a:lvl4pPr>
              <a:defRPr baseline="0"/>
            </a:lvl4pPr>
          </a:lstStyle>
          <a:p>
            <a:pPr lvl="0"/>
            <a:r>
              <a:rPr lang="en-US" dirty="0"/>
              <a:t>Click to edit Master text styles</a:t>
            </a:r>
          </a:p>
        </p:txBody>
      </p:sp>
      <p:sp>
        <p:nvSpPr>
          <p:cNvPr id="7" name="Tijdelijke aanduiding voor dianummer 5"/>
          <p:cNvSpPr>
            <a:spLocks noGrp="1"/>
          </p:cNvSpPr>
          <p:nvPr>
            <p:ph type="sldNum" sz="quarter" idx="15"/>
          </p:nvPr>
        </p:nvSpPr>
        <p:spPr/>
        <p:txBody>
          <a:bodyPr/>
          <a:lstStyle>
            <a:lvl1pPr eaLnBrk="0" fontAlgn="base" hangingPunct="0">
              <a:spcBef>
                <a:spcPct val="0"/>
              </a:spcBef>
              <a:spcAft>
                <a:spcPct val="0"/>
              </a:spcAft>
              <a:defRPr/>
            </a:lvl1pPr>
          </a:lstStyle>
          <a:p>
            <a:pPr>
              <a:defRPr/>
            </a:pPr>
            <a:fld id="{DFAEC5DD-68FC-4E9C-9587-DBB16356B9F7}" type="slidenum">
              <a:rPr lang="en-US"/>
              <a:pPr>
                <a:defRPr/>
              </a:pPr>
              <a:t>‹#›</a:t>
            </a:fld>
            <a:endParaRPr lang="en-US"/>
          </a:p>
        </p:txBody>
      </p:sp>
    </p:spTree>
    <p:extLst>
      <p:ext uri="{BB962C8B-B14F-4D97-AF65-F5344CB8AC3E}">
        <p14:creationId xmlns:p14="http://schemas.microsoft.com/office/powerpoint/2010/main" val="300305050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26/09/2024</a:t>
            </a:fld>
            <a:endParaRPr lang="en-GB"/>
          </a:p>
        </p:txBody>
      </p:sp>
      <p:sp>
        <p:nvSpPr>
          <p:cNvPr id="5" name="Footer Placeholder 4"/>
          <p:cNvSpPr>
            <a:spLocks noGrp="1"/>
          </p:cNvSpPr>
          <p:nvPr>
            <p:ph type="ftr" sz="quarter" idx="11"/>
          </p:nvPr>
        </p:nvSpPr>
        <p:spPr>
          <a:xfrm>
            <a:off x="4175787" y="6461781"/>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86190301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theme" Target="../theme/theme2.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cstate="print">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609600" y="1600201"/>
            <a:ext cx="10972800" cy="39170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335360" y="6525344"/>
            <a:ext cx="1294837"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pPr/>
              <a:t>26/09/2024</a:t>
            </a:fld>
            <a:endParaRPr lang="en-GB" dirty="0"/>
          </a:p>
        </p:txBody>
      </p:sp>
      <p:sp>
        <p:nvSpPr>
          <p:cNvPr id="6" name="Slide Number Placeholder 5"/>
          <p:cNvSpPr>
            <a:spLocks noGrp="1"/>
          </p:cNvSpPr>
          <p:nvPr>
            <p:ph type="sldNum" sz="quarter" idx="4"/>
          </p:nvPr>
        </p:nvSpPr>
        <p:spPr>
          <a:xfrm>
            <a:off x="10608501" y="6380973"/>
            <a:ext cx="973899"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pPr/>
              <a:t>‹#›</a:t>
            </a:fld>
            <a:endParaRPr lang="en-GB" dirty="0"/>
          </a:p>
        </p:txBody>
      </p:sp>
    </p:spTree>
    <p:extLst>
      <p:ext uri="{BB962C8B-B14F-4D97-AF65-F5344CB8AC3E}">
        <p14:creationId xmlns:p14="http://schemas.microsoft.com/office/powerpoint/2010/main" val="169789761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609600" y="1600201"/>
            <a:ext cx="10972800" cy="39170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335360" y="6525344"/>
            <a:ext cx="1294837"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pPr/>
              <a:t>26/09/2024</a:t>
            </a:fld>
            <a:endParaRPr lang="en-GB"/>
          </a:p>
        </p:txBody>
      </p:sp>
      <p:sp>
        <p:nvSpPr>
          <p:cNvPr id="6" name="Slide Number Placeholder 5"/>
          <p:cNvSpPr>
            <a:spLocks noGrp="1"/>
          </p:cNvSpPr>
          <p:nvPr>
            <p:ph type="sldNum" sz="quarter" idx="4"/>
          </p:nvPr>
        </p:nvSpPr>
        <p:spPr>
          <a:xfrm>
            <a:off x="10608501" y="6380973"/>
            <a:ext cx="973899"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t>‹#›</a:t>
            </a:fld>
            <a:endParaRPr lang="en-GB"/>
          </a:p>
        </p:txBody>
      </p:sp>
    </p:spTree>
    <p:extLst>
      <p:ext uri="{BB962C8B-B14F-4D97-AF65-F5344CB8AC3E}">
        <p14:creationId xmlns:p14="http://schemas.microsoft.com/office/powerpoint/2010/main" val="637017333"/>
      </p:ext>
    </p:extLst>
  </p:cSld>
  <p:clrMap bg1="lt1" tx1="dk1" bg2="lt2" tx2="dk2" accent1="accent1" accent2="accent2" accent3="accent3" accent4="accent4" accent5="accent5" accent6="accent6" hlink="hlink" folHlink="folHlink"/>
  <p:sldLayoutIdLst>
    <p:sldLayoutId id="2147483650" r:id="rId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slideLayout" Target="../slideLayouts/slideLayout2.xml"/><Relationship Id="rId1" Type="http://schemas.openxmlformats.org/officeDocument/2006/relationships/video" Target="https://www.youtube.com/embed/GFVKKTwkANY?feature=oembed" TargetMode="External"/></Relationships>
</file>

<file path=ppt/slides/_rels/slide1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2.xml"/><Relationship Id="rId1" Type="http://schemas.openxmlformats.org/officeDocument/2006/relationships/video" Target="https://www.youtube.com/embed/HY3AqUQMkoM?feature=oembed" TargetMode="External"/><Relationship Id="rId4" Type="http://schemas.openxmlformats.org/officeDocument/2006/relationships/image" Target="../media/image8.jpeg"/></Relationships>
</file>

<file path=ppt/slides/_rels/slide2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6.xml"/><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hyperlink" Target="https://www.weforum.org/focus/fourth-industrial-revolution/" TargetMode="External"/><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0.xml"/><Relationship Id="rId1" Type="http://schemas.openxmlformats.org/officeDocument/2006/relationships/slideLayout" Target="../slideLayouts/slideLayout2.xml"/><Relationship Id="rId5" Type="http://schemas.openxmlformats.org/officeDocument/2006/relationships/hyperlink" Target="https://willrobotstakemyjob.com/" TargetMode="External"/><Relationship Id="rId4" Type="http://schemas.openxmlformats.org/officeDocument/2006/relationships/image" Target="../media/image14.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21.xml"/><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3" Type="http://schemas.openxmlformats.org/officeDocument/2006/relationships/hyperlink" Target="https://www.cipd.co.uk/knowledge/fundamentals/relations/communication/voice-factsheet" TargetMode="External"/><Relationship Id="rId2" Type="http://schemas.openxmlformats.org/officeDocument/2006/relationships/notesSlide" Target="../notesSlides/notesSlide26.xml"/><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hyperlink" Target="https://www.cipd.org/uk/knowledge/factsheets/organisation-culture-change-factsheet/" TargetMode="External"/><Relationship Id="rId2" Type="http://schemas.openxmlformats.org/officeDocument/2006/relationships/notesSlide" Target="../notesSlides/notesSlide30.xml"/><Relationship Id="rId1" Type="http://schemas.openxmlformats.org/officeDocument/2006/relationships/slideLayout" Target="../slideLayouts/slideLayout2.xml"/><Relationship Id="rId6" Type="http://schemas.openxmlformats.org/officeDocument/2006/relationships/hyperlink" Target="https://www.peoplemanagement.co.uk/article/1743828/cloud-technology-making-hr-efficient" TargetMode="External"/><Relationship Id="rId5" Type="http://schemas.openxmlformats.org/officeDocument/2006/relationships/hyperlink" Target="https://www.hrmagazine.co.uk/content/news/employees-prefer-to-communicate-via-video-calls/" TargetMode="External"/><Relationship Id="rId4" Type="http://schemas.openxmlformats.org/officeDocument/2006/relationships/hyperlink" Target="https://www.cipd.org/uk/knowledge/factsheets/emerging-future-work-factsheet/"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209800" y="1038666"/>
            <a:ext cx="7772400" cy="1470025"/>
          </a:xfrm>
        </p:spPr>
        <p:txBody>
          <a:bodyPr>
            <a:normAutofit/>
          </a:bodyPr>
          <a:lstStyle/>
          <a:p>
            <a:r>
              <a:rPr lang="en-GB" sz="2400" dirty="0">
                <a:solidFill>
                  <a:schemeClr val="bg1"/>
                </a:solidFill>
              </a:rPr>
              <a:t>    Level 3 Foundation Certificate in People Practice</a:t>
            </a:r>
          </a:p>
        </p:txBody>
      </p:sp>
      <p:sp>
        <p:nvSpPr>
          <p:cNvPr id="5" name="Subtitle 4"/>
          <p:cNvSpPr>
            <a:spLocks noGrp="1"/>
          </p:cNvSpPr>
          <p:nvPr>
            <p:ph type="subTitle" idx="1"/>
          </p:nvPr>
        </p:nvSpPr>
        <p:spPr>
          <a:xfrm>
            <a:off x="3143672" y="2692231"/>
            <a:ext cx="6400800" cy="1752600"/>
          </a:xfrm>
        </p:spPr>
        <p:txBody>
          <a:bodyPr>
            <a:normAutofit fontScale="70000" lnSpcReduction="20000"/>
          </a:bodyPr>
          <a:lstStyle/>
          <a:p>
            <a:r>
              <a:rPr lang="en-GB" sz="4000" b="1" dirty="0">
                <a:solidFill>
                  <a:schemeClr val="bg1"/>
                </a:solidFill>
              </a:rPr>
              <a:t>Business, Culture and Change in Context (3CO03)</a:t>
            </a:r>
          </a:p>
          <a:p>
            <a:endParaRPr lang="en-GB" sz="4000" b="1" dirty="0">
              <a:solidFill>
                <a:schemeClr val="bg1"/>
              </a:solidFill>
            </a:endParaRPr>
          </a:p>
          <a:p>
            <a:r>
              <a:rPr lang="en-GB" sz="4000" b="1" dirty="0">
                <a:solidFill>
                  <a:schemeClr val="bg1"/>
                </a:solidFill>
              </a:rPr>
              <a:t>Rhiannon Akers - September 2024</a:t>
            </a:r>
          </a:p>
        </p:txBody>
      </p:sp>
      <p:sp>
        <p:nvSpPr>
          <p:cNvPr id="4" name="Slide Number Placeholder 3"/>
          <p:cNvSpPr>
            <a:spLocks noGrp="1"/>
          </p:cNvSpPr>
          <p:nvPr>
            <p:ph type="sldNum" sz="quarter" idx="12"/>
          </p:nvPr>
        </p:nvSpPr>
        <p:spPr/>
        <p:txBody>
          <a:bodyPr/>
          <a:lstStyle/>
          <a:p>
            <a:fld id="{AC82685A-BD3A-4230-8D85-804689F67293}" type="slidenum">
              <a:rPr lang="en-GB">
                <a:solidFill>
                  <a:prstClr val="black">
                    <a:tint val="75000"/>
                  </a:prstClr>
                </a:solidFill>
                <a:latin typeface="Myriad Pro"/>
              </a:rPr>
              <a:pPr/>
              <a:t>1</a:t>
            </a:fld>
            <a:endParaRPr lang="en-GB">
              <a:solidFill>
                <a:prstClr val="black">
                  <a:tint val="75000"/>
                </a:prstClr>
              </a:solidFill>
              <a:latin typeface="Myriad Pro"/>
            </a:endParaRPr>
          </a:p>
        </p:txBody>
      </p:sp>
    </p:spTree>
    <p:extLst>
      <p:ext uri="{BB962C8B-B14F-4D97-AF65-F5344CB8AC3E}">
        <p14:creationId xmlns:p14="http://schemas.microsoft.com/office/powerpoint/2010/main" val="319333059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5DFED4-B2A1-3A57-9106-09CA3F956FF8}"/>
              </a:ext>
            </a:extLst>
          </p:cNvPr>
          <p:cNvSpPr>
            <a:spLocks noGrp="1"/>
          </p:cNvSpPr>
          <p:nvPr>
            <p:ph type="title"/>
          </p:nvPr>
        </p:nvSpPr>
        <p:spPr/>
        <p:txBody>
          <a:bodyPr/>
          <a:lstStyle/>
          <a:p>
            <a:r>
              <a:rPr lang="en-GB" dirty="0"/>
              <a:t>Agenda for today</a:t>
            </a:r>
          </a:p>
        </p:txBody>
      </p:sp>
      <p:sp>
        <p:nvSpPr>
          <p:cNvPr id="3" name="Content Placeholder 2">
            <a:extLst>
              <a:ext uri="{FF2B5EF4-FFF2-40B4-BE49-F238E27FC236}">
                <a16:creationId xmlns:a16="http://schemas.microsoft.com/office/drawing/2014/main" id="{D0614B92-C4A0-14FC-B04D-A22F4ABFE105}"/>
              </a:ext>
            </a:extLst>
          </p:cNvPr>
          <p:cNvSpPr>
            <a:spLocks noGrp="1"/>
          </p:cNvSpPr>
          <p:nvPr>
            <p:ph idx="1"/>
          </p:nvPr>
        </p:nvSpPr>
        <p:spPr/>
        <p:txBody>
          <a:bodyPr>
            <a:normAutofit lnSpcReduction="10000"/>
          </a:bodyPr>
          <a:lstStyle/>
          <a:p>
            <a:r>
              <a:rPr lang="en-GB" dirty="0"/>
              <a:t>9.30am – Introduction to the module.</a:t>
            </a:r>
          </a:p>
          <a:p>
            <a:r>
              <a:rPr lang="en-GB" dirty="0"/>
              <a:t>10.45am – Break</a:t>
            </a:r>
          </a:p>
          <a:p>
            <a:r>
              <a:rPr lang="en-GB" dirty="0"/>
              <a:t>11am – Analysing the business environment.</a:t>
            </a:r>
          </a:p>
          <a:p>
            <a:r>
              <a:rPr lang="en-GB" dirty="0"/>
              <a:t>12pm – Lunch</a:t>
            </a:r>
          </a:p>
          <a:p>
            <a:r>
              <a:rPr lang="en-GB" dirty="0"/>
              <a:t>12.45pm – Technology in the workplace.</a:t>
            </a:r>
          </a:p>
          <a:p>
            <a:r>
              <a:rPr lang="en-GB" dirty="0"/>
              <a:t>1.45pm – Break</a:t>
            </a:r>
          </a:p>
          <a:p>
            <a:r>
              <a:rPr lang="en-GB" dirty="0"/>
              <a:t>2pm – Organisational culture. </a:t>
            </a:r>
          </a:p>
        </p:txBody>
      </p:sp>
    </p:spTree>
    <p:extLst>
      <p:ext uri="{BB962C8B-B14F-4D97-AF65-F5344CB8AC3E}">
        <p14:creationId xmlns:p14="http://schemas.microsoft.com/office/powerpoint/2010/main" val="19740740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E4B3AD-58F2-3BEC-113E-AC8AB6B4BA40}"/>
              </a:ext>
            </a:extLst>
          </p:cNvPr>
          <p:cNvSpPr>
            <a:spLocks noGrp="1"/>
          </p:cNvSpPr>
          <p:nvPr>
            <p:ph type="title"/>
          </p:nvPr>
        </p:nvSpPr>
        <p:spPr/>
        <p:txBody>
          <a:bodyPr/>
          <a:lstStyle/>
          <a:p>
            <a:r>
              <a:rPr lang="en-GB" dirty="0"/>
              <a:t>Learning outcomes</a:t>
            </a:r>
          </a:p>
        </p:txBody>
      </p:sp>
      <p:sp>
        <p:nvSpPr>
          <p:cNvPr id="3" name="Content Placeholder 2">
            <a:extLst>
              <a:ext uri="{FF2B5EF4-FFF2-40B4-BE49-F238E27FC236}">
                <a16:creationId xmlns:a16="http://schemas.microsoft.com/office/drawing/2014/main" id="{9EEE1EB3-F34D-B201-4835-1496A874A965}"/>
              </a:ext>
            </a:extLst>
          </p:cNvPr>
          <p:cNvSpPr>
            <a:spLocks noGrp="1"/>
          </p:cNvSpPr>
          <p:nvPr>
            <p:ph idx="1"/>
          </p:nvPr>
        </p:nvSpPr>
        <p:spPr>
          <a:xfrm>
            <a:off x="609600" y="1417638"/>
            <a:ext cx="10972800" cy="3917032"/>
          </a:xfrm>
        </p:spPr>
        <p:txBody>
          <a:bodyPr>
            <a:normAutofit/>
          </a:bodyPr>
          <a:lstStyle/>
          <a:p>
            <a:pPr marL="0" indent="0">
              <a:buNone/>
            </a:pPr>
            <a:r>
              <a:rPr lang="en-GB" dirty="0"/>
              <a:t>1. Understand the business environment in which the people profession operates, including the key issues that affect it.</a:t>
            </a:r>
          </a:p>
          <a:p>
            <a:pPr marL="0" indent="0">
              <a:buNone/>
            </a:pPr>
            <a:r>
              <a:rPr lang="en-GB" dirty="0"/>
              <a:t>2. Understand how people’s behaviour in the workplace affects and shapes culture.</a:t>
            </a:r>
          </a:p>
          <a:p>
            <a:pPr marL="0" indent="0">
              <a:buNone/>
            </a:pPr>
            <a:r>
              <a:rPr lang="en-GB" dirty="0"/>
              <a:t>3. Understand the importance of effective management of change.</a:t>
            </a:r>
          </a:p>
        </p:txBody>
      </p:sp>
    </p:spTree>
    <p:extLst>
      <p:ext uri="{BB962C8B-B14F-4D97-AF65-F5344CB8AC3E}">
        <p14:creationId xmlns:p14="http://schemas.microsoft.com/office/powerpoint/2010/main" val="258760505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42421C-8A0D-FF4F-BF97-2AB907CE41DB}"/>
              </a:ext>
            </a:extLst>
          </p:cNvPr>
          <p:cNvSpPr>
            <a:spLocks noGrp="1"/>
          </p:cNvSpPr>
          <p:nvPr>
            <p:ph type="title"/>
          </p:nvPr>
        </p:nvSpPr>
        <p:spPr/>
        <p:txBody>
          <a:bodyPr>
            <a:normAutofit/>
          </a:bodyPr>
          <a:lstStyle/>
          <a:p>
            <a:r>
              <a:rPr lang="en-US" dirty="0"/>
              <a:t>Key Resources</a:t>
            </a:r>
          </a:p>
        </p:txBody>
      </p:sp>
      <p:sp>
        <p:nvSpPr>
          <p:cNvPr id="3" name="Content Placeholder 2">
            <a:extLst>
              <a:ext uri="{FF2B5EF4-FFF2-40B4-BE49-F238E27FC236}">
                <a16:creationId xmlns:a16="http://schemas.microsoft.com/office/drawing/2014/main" id="{BE41B71F-8ABB-3445-BF91-AB74332A8C76}"/>
              </a:ext>
            </a:extLst>
          </p:cNvPr>
          <p:cNvSpPr>
            <a:spLocks noGrp="1"/>
          </p:cNvSpPr>
          <p:nvPr>
            <p:ph idx="1"/>
          </p:nvPr>
        </p:nvSpPr>
        <p:spPr>
          <a:xfrm>
            <a:off x="1981200" y="1600202"/>
            <a:ext cx="8229600" cy="3628999"/>
          </a:xfrm>
        </p:spPr>
        <p:txBody>
          <a:bodyPr>
            <a:normAutofit/>
          </a:bodyPr>
          <a:lstStyle/>
          <a:p>
            <a:r>
              <a:rPr lang="en-GB" dirty="0"/>
              <a:t>Chapter 1 of ‘People Practice’.</a:t>
            </a:r>
          </a:p>
          <a:p>
            <a:r>
              <a:rPr lang="en-GB" dirty="0"/>
              <a:t>CIPD Factsheets on Organisational Culture and Cultural Change, PESTLE, SWOT (available on CIPD website).</a:t>
            </a:r>
          </a:p>
          <a:p>
            <a:endParaRPr lang="en-GB" dirty="0"/>
          </a:p>
          <a:p>
            <a:endParaRPr lang="en-GB" dirty="0"/>
          </a:p>
          <a:p>
            <a:endParaRPr lang="en-US" dirty="0"/>
          </a:p>
        </p:txBody>
      </p:sp>
    </p:spTree>
    <p:extLst>
      <p:ext uri="{BB962C8B-B14F-4D97-AF65-F5344CB8AC3E}">
        <p14:creationId xmlns:p14="http://schemas.microsoft.com/office/powerpoint/2010/main" val="418404329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42421C-8A0D-FF4F-BF97-2AB907CE41DB}"/>
              </a:ext>
            </a:extLst>
          </p:cNvPr>
          <p:cNvSpPr>
            <a:spLocks noGrp="1"/>
          </p:cNvSpPr>
          <p:nvPr>
            <p:ph type="title"/>
          </p:nvPr>
        </p:nvSpPr>
        <p:spPr/>
        <p:txBody>
          <a:bodyPr>
            <a:normAutofit/>
          </a:bodyPr>
          <a:lstStyle/>
          <a:p>
            <a:r>
              <a:rPr lang="en-US" dirty="0"/>
              <a:t>Key dates for </a:t>
            </a:r>
            <a:r>
              <a:rPr lang="en-US"/>
              <a:t>the module</a:t>
            </a:r>
            <a:endParaRPr lang="en-US" dirty="0"/>
          </a:p>
        </p:txBody>
      </p:sp>
      <p:sp>
        <p:nvSpPr>
          <p:cNvPr id="3" name="Content Placeholder 2">
            <a:extLst>
              <a:ext uri="{FF2B5EF4-FFF2-40B4-BE49-F238E27FC236}">
                <a16:creationId xmlns:a16="http://schemas.microsoft.com/office/drawing/2014/main" id="{BE41B71F-8ABB-3445-BF91-AB74332A8C76}"/>
              </a:ext>
            </a:extLst>
          </p:cNvPr>
          <p:cNvSpPr>
            <a:spLocks noGrp="1"/>
          </p:cNvSpPr>
          <p:nvPr>
            <p:ph idx="1"/>
          </p:nvPr>
        </p:nvSpPr>
        <p:spPr>
          <a:xfrm>
            <a:off x="1201783" y="1600202"/>
            <a:ext cx="9466217" cy="3628999"/>
          </a:xfrm>
        </p:spPr>
        <p:txBody>
          <a:bodyPr>
            <a:normAutofit fontScale="85000" lnSpcReduction="10000"/>
          </a:bodyPr>
          <a:lstStyle/>
          <a:p>
            <a:r>
              <a:rPr lang="en-GB" dirty="0"/>
              <a:t>Face to face workshop 2 – 9.30am on Thursday 10</a:t>
            </a:r>
            <a:r>
              <a:rPr lang="en-GB" baseline="30000" dirty="0"/>
              <a:t>th</a:t>
            </a:r>
            <a:r>
              <a:rPr lang="en-GB" dirty="0"/>
              <a:t> October.</a:t>
            </a:r>
          </a:p>
          <a:p>
            <a:r>
              <a:rPr lang="en-GB" dirty="0"/>
              <a:t>Online tutorial - 11am on Thursday 24</a:t>
            </a:r>
            <a:r>
              <a:rPr lang="en-GB" baseline="30000" dirty="0"/>
              <a:t>th</a:t>
            </a:r>
            <a:r>
              <a:rPr lang="en-GB" dirty="0"/>
              <a:t> October 2024. </a:t>
            </a:r>
          </a:p>
          <a:p>
            <a:r>
              <a:rPr lang="en-GB" dirty="0"/>
              <a:t>Deadline for drafts – 11.59pm on Thursday 24</a:t>
            </a:r>
            <a:r>
              <a:rPr lang="en-GB" baseline="30000" dirty="0"/>
              <a:t>th</a:t>
            </a:r>
            <a:r>
              <a:rPr lang="en-GB" dirty="0"/>
              <a:t> October 2024 (I can review and provide feedback on 50% of your work).</a:t>
            </a:r>
          </a:p>
          <a:p>
            <a:r>
              <a:rPr lang="en-GB" dirty="0"/>
              <a:t>Deadline for final submission – 11.59pm on Monday 4</a:t>
            </a:r>
            <a:r>
              <a:rPr lang="en-GB" baseline="30000" dirty="0"/>
              <a:t>th</a:t>
            </a:r>
            <a:r>
              <a:rPr lang="en-GB" dirty="0"/>
              <a:t> November 2024. </a:t>
            </a:r>
          </a:p>
          <a:p>
            <a:endParaRPr lang="en-GB" dirty="0"/>
          </a:p>
          <a:p>
            <a:endParaRPr lang="en-GB" dirty="0"/>
          </a:p>
          <a:p>
            <a:endParaRPr lang="en-US" dirty="0"/>
          </a:p>
        </p:txBody>
      </p:sp>
    </p:spTree>
    <p:extLst>
      <p:ext uri="{BB962C8B-B14F-4D97-AF65-F5344CB8AC3E}">
        <p14:creationId xmlns:p14="http://schemas.microsoft.com/office/powerpoint/2010/main" val="28363530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E4B3AD-58F2-3BEC-113E-AC8AB6B4BA40}"/>
              </a:ext>
            </a:extLst>
          </p:cNvPr>
          <p:cNvSpPr>
            <a:spLocks noGrp="1"/>
          </p:cNvSpPr>
          <p:nvPr>
            <p:ph type="title"/>
          </p:nvPr>
        </p:nvSpPr>
        <p:spPr/>
        <p:txBody>
          <a:bodyPr/>
          <a:lstStyle/>
          <a:p>
            <a:r>
              <a:rPr lang="en-GB" dirty="0"/>
              <a:t>Assessment</a:t>
            </a:r>
          </a:p>
        </p:txBody>
      </p:sp>
      <p:sp>
        <p:nvSpPr>
          <p:cNvPr id="3" name="Content Placeholder 2">
            <a:extLst>
              <a:ext uri="{FF2B5EF4-FFF2-40B4-BE49-F238E27FC236}">
                <a16:creationId xmlns:a16="http://schemas.microsoft.com/office/drawing/2014/main" id="{9EEE1EB3-F34D-B201-4835-1496A874A965}"/>
              </a:ext>
            </a:extLst>
          </p:cNvPr>
          <p:cNvSpPr>
            <a:spLocks noGrp="1"/>
          </p:cNvSpPr>
          <p:nvPr>
            <p:ph idx="1"/>
          </p:nvPr>
        </p:nvSpPr>
        <p:spPr>
          <a:xfrm>
            <a:off x="609600" y="1417638"/>
            <a:ext cx="10972800" cy="3917032"/>
          </a:xfrm>
        </p:spPr>
        <p:txBody>
          <a:bodyPr>
            <a:normAutofit fontScale="92500" lnSpcReduction="20000"/>
          </a:bodyPr>
          <a:lstStyle/>
          <a:p>
            <a:r>
              <a:rPr lang="en-GB" dirty="0"/>
              <a:t>Written answers to 9 questions (2500 words).</a:t>
            </a:r>
          </a:p>
          <a:p>
            <a:r>
              <a:rPr lang="en-GB" dirty="0"/>
              <a:t>You will need to address each assessment criteria (AC) as noted in the assignment brief on Moodle.</a:t>
            </a:r>
          </a:p>
          <a:p>
            <a:r>
              <a:rPr lang="en-GB" dirty="0"/>
              <a:t>Ensure you clearly address each one under a separate heading. </a:t>
            </a:r>
          </a:p>
          <a:p>
            <a:r>
              <a:rPr lang="en-GB" dirty="0"/>
              <a:t>You can go +/-10% over/under the word count. </a:t>
            </a:r>
          </a:p>
          <a:p>
            <a:r>
              <a:rPr lang="en-GB" dirty="0"/>
              <a:t>Always refer back to the question to ensure you are answering what is being asked.</a:t>
            </a:r>
          </a:p>
          <a:p>
            <a:r>
              <a:rPr lang="en-GB" dirty="0"/>
              <a:t>Try to include references where possible. </a:t>
            </a:r>
          </a:p>
          <a:p>
            <a:endParaRPr lang="en-GB" dirty="0"/>
          </a:p>
          <a:p>
            <a:endParaRPr lang="en-GB" dirty="0"/>
          </a:p>
          <a:p>
            <a:pPr marL="0" indent="0">
              <a:buNone/>
            </a:pPr>
            <a:endParaRPr lang="en-GB" dirty="0"/>
          </a:p>
        </p:txBody>
      </p:sp>
    </p:spTree>
    <p:extLst>
      <p:ext uri="{BB962C8B-B14F-4D97-AF65-F5344CB8AC3E}">
        <p14:creationId xmlns:p14="http://schemas.microsoft.com/office/powerpoint/2010/main" val="333230712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E4B3AD-58F2-3BEC-113E-AC8AB6B4BA40}"/>
              </a:ext>
            </a:extLst>
          </p:cNvPr>
          <p:cNvSpPr>
            <a:spLocks noGrp="1"/>
          </p:cNvSpPr>
          <p:nvPr>
            <p:ph type="title"/>
          </p:nvPr>
        </p:nvSpPr>
        <p:spPr/>
        <p:txBody>
          <a:bodyPr/>
          <a:lstStyle/>
          <a:p>
            <a:r>
              <a:rPr lang="en-GB" dirty="0"/>
              <a:t>Learning outcome 1</a:t>
            </a:r>
          </a:p>
        </p:txBody>
      </p:sp>
      <p:sp>
        <p:nvSpPr>
          <p:cNvPr id="3" name="Content Placeholder 2">
            <a:extLst>
              <a:ext uri="{FF2B5EF4-FFF2-40B4-BE49-F238E27FC236}">
                <a16:creationId xmlns:a16="http://schemas.microsoft.com/office/drawing/2014/main" id="{9EEE1EB3-F34D-B201-4835-1496A874A965}"/>
              </a:ext>
            </a:extLst>
          </p:cNvPr>
          <p:cNvSpPr>
            <a:spLocks noGrp="1"/>
          </p:cNvSpPr>
          <p:nvPr>
            <p:ph idx="1"/>
          </p:nvPr>
        </p:nvSpPr>
        <p:spPr>
          <a:xfrm>
            <a:off x="609600" y="1417638"/>
            <a:ext cx="10972800" cy="3917032"/>
          </a:xfrm>
        </p:spPr>
        <p:txBody>
          <a:bodyPr>
            <a:normAutofit/>
          </a:bodyPr>
          <a:lstStyle/>
          <a:p>
            <a:pPr marL="0" indent="0">
              <a:buNone/>
            </a:pPr>
            <a:r>
              <a:rPr lang="en-GB" dirty="0"/>
              <a:t>1. Understand the business environment in which the people profession operates, including the key issues that affect it.</a:t>
            </a:r>
          </a:p>
          <a:p>
            <a:pPr marL="0" indent="0">
              <a:buNone/>
            </a:pPr>
            <a:endParaRPr lang="en-GB" dirty="0"/>
          </a:p>
        </p:txBody>
      </p:sp>
    </p:spTree>
    <p:extLst>
      <p:ext uri="{BB962C8B-B14F-4D97-AF65-F5344CB8AC3E}">
        <p14:creationId xmlns:p14="http://schemas.microsoft.com/office/powerpoint/2010/main" val="196045679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599140-D904-C921-E430-51230CF9EE02}"/>
              </a:ext>
            </a:extLst>
          </p:cNvPr>
          <p:cNvSpPr>
            <a:spLocks noGrp="1"/>
          </p:cNvSpPr>
          <p:nvPr>
            <p:ph type="title"/>
          </p:nvPr>
        </p:nvSpPr>
        <p:spPr/>
        <p:txBody>
          <a:bodyPr/>
          <a:lstStyle/>
          <a:p>
            <a:r>
              <a:rPr lang="en-GB" dirty="0"/>
              <a:t>What are the goals of HRM function? </a:t>
            </a:r>
          </a:p>
        </p:txBody>
      </p:sp>
      <p:sp>
        <p:nvSpPr>
          <p:cNvPr id="3" name="Content Placeholder 2">
            <a:extLst>
              <a:ext uri="{FF2B5EF4-FFF2-40B4-BE49-F238E27FC236}">
                <a16:creationId xmlns:a16="http://schemas.microsoft.com/office/drawing/2014/main" id="{EF0272DB-1E19-CE62-63A9-E295172FD6F1}"/>
              </a:ext>
            </a:extLst>
          </p:cNvPr>
          <p:cNvSpPr>
            <a:spLocks noGrp="1"/>
          </p:cNvSpPr>
          <p:nvPr>
            <p:ph idx="1"/>
          </p:nvPr>
        </p:nvSpPr>
        <p:spPr/>
        <p:txBody>
          <a:bodyPr>
            <a:normAutofit fontScale="85000" lnSpcReduction="20000"/>
          </a:bodyPr>
          <a:lstStyle/>
          <a:p>
            <a:pPr marL="0" indent="0">
              <a:buNone/>
            </a:pPr>
            <a:r>
              <a:rPr lang="en-GB" dirty="0"/>
              <a:t>• Support organisation in achieving its objectives by developing and implementing HR strategies which are integrated with the Business strategy.</a:t>
            </a:r>
          </a:p>
          <a:p>
            <a:pPr marL="0" indent="0">
              <a:buNone/>
            </a:pPr>
            <a:r>
              <a:rPr lang="en-GB" dirty="0"/>
              <a:t>• Contribute to the development of a high performance culture • Ensure the organisation has the talented, skilled and engaged employees it needs. </a:t>
            </a:r>
          </a:p>
          <a:p>
            <a:pPr marL="0" indent="0">
              <a:buNone/>
            </a:pPr>
            <a:r>
              <a:rPr lang="en-GB" dirty="0"/>
              <a:t>• Maintain a positive employment relationship between management and employees (must feel trusted, valued and appreciated).</a:t>
            </a:r>
          </a:p>
          <a:p>
            <a:pPr marL="0" indent="0">
              <a:buNone/>
            </a:pPr>
            <a:r>
              <a:rPr lang="en-GB" dirty="0"/>
              <a:t>• Provide a satisfactory employee experience.</a:t>
            </a:r>
          </a:p>
          <a:p>
            <a:pPr marL="0" indent="0">
              <a:buNone/>
            </a:pPr>
            <a:r>
              <a:rPr lang="en-GB" dirty="0"/>
              <a:t>• Further the wellbeing of employees as major stakeholders.</a:t>
            </a:r>
          </a:p>
        </p:txBody>
      </p:sp>
    </p:spTree>
    <p:extLst>
      <p:ext uri="{BB962C8B-B14F-4D97-AF65-F5344CB8AC3E}">
        <p14:creationId xmlns:p14="http://schemas.microsoft.com/office/powerpoint/2010/main" val="351780737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599140-D904-C921-E430-51230CF9EE02}"/>
              </a:ext>
            </a:extLst>
          </p:cNvPr>
          <p:cNvSpPr>
            <a:spLocks noGrp="1"/>
          </p:cNvSpPr>
          <p:nvPr>
            <p:ph type="title"/>
          </p:nvPr>
        </p:nvSpPr>
        <p:spPr/>
        <p:txBody>
          <a:bodyPr/>
          <a:lstStyle/>
          <a:p>
            <a:r>
              <a:rPr lang="en-GB" dirty="0"/>
              <a:t>Analysing the External Environment</a:t>
            </a:r>
          </a:p>
        </p:txBody>
      </p:sp>
      <p:sp>
        <p:nvSpPr>
          <p:cNvPr id="3" name="Content Placeholder 2">
            <a:extLst>
              <a:ext uri="{FF2B5EF4-FFF2-40B4-BE49-F238E27FC236}">
                <a16:creationId xmlns:a16="http://schemas.microsoft.com/office/drawing/2014/main" id="{EF0272DB-1E19-CE62-63A9-E295172FD6F1}"/>
              </a:ext>
            </a:extLst>
          </p:cNvPr>
          <p:cNvSpPr>
            <a:spLocks noGrp="1"/>
          </p:cNvSpPr>
          <p:nvPr>
            <p:ph idx="1"/>
          </p:nvPr>
        </p:nvSpPr>
        <p:spPr/>
        <p:txBody>
          <a:bodyPr>
            <a:normAutofit/>
          </a:bodyPr>
          <a:lstStyle/>
          <a:p>
            <a:pPr marL="0" indent="0">
              <a:buNone/>
            </a:pPr>
            <a:r>
              <a:rPr lang="en-GB" dirty="0"/>
              <a:t>• To inform strategy </a:t>
            </a:r>
          </a:p>
          <a:p>
            <a:pPr marL="0" indent="0">
              <a:buNone/>
            </a:pPr>
            <a:r>
              <a:rPr lang="en-GB" dirty="0"/>
              <a:t>• To remain competitive </a:t>
            </a:r>
          </a:p>
          <a:p>
            <a:pPr marL="0" indent="0">
              <a:buNone/>
            </a:pPr>
            <a:r>
              <a:rPr lang="en-GB" dirty="0"/>
              <a:t>• To ensure sustainable organisational performance </a:t>
            </a:r>
          </a:p>
          <a:p>
            <a:pPr marL="0" indent="0">
              <a:buNone/>
            </a:pPr>
            <a:r>
              <a:rPr lang="en-GB" dirty="0"/>
              <a:t>• Our responsibility to understand the external world </a:t>
            </a:r>
          </a:p>
          <a:p>
            <a:pPr marL="0" indent="0">
              <a:buNone/>
            </a:pPr>
            <a:r>
              <a:rPr lang="en-GB" dirty="0"/>
              <a:t>• Tools – PESTLE, SWOT, Porter’s 5 Forces</a:t>
            </a:r>
          </a:p>
        </p:txBody>
      </p:sp>
    </p:spTree>
    <p:extLst>
      <p:ext uri="{BB962C8B-B14F-4D97-AF65-F5344CB8AC3E}">
        <p14:creationId xmlns:p14="http://schemas.microsoft.com/office/powerpoint/2010/main" val="241629022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BE6ED7-C2CC-37AD-4C01-B5A256A5D533}"/>
              </a:ext>
            </a:extLst>
          </p:cNvPr>
          <p:cNvSpPr>
            <a:spLocks noGrp="1"/>
          </p:cNvSpPr>
          <p:nvPr>
            <p:ph type="title"/>
          </p:nvPr>
        </p:nvSpPr>
        <p:spPr/>
        <p:txBody>
          <a:bodyPr/>
          <a:lstStyle/>
          <a:p>
            <a:r>
              <a:rPr lang="en-GB" dirty="0"/>
              <a:t>PESTLE</a:t>
            </a:r>
          </a:p>
        </p:txBody>
      </p:sp>
      <p:pic>
        <p:nvPicPr>
          <p:cNvPr id="4" name="Online Media 3" title="PESTLE analysis">
            <a:hlinkClick r:id="" action="ppaction://media"/>
            <a:extLst>
              <a:ext uri="{FF2B5EF4-FFF2-40B4-BE49-F238E27FC236}">
                <a16:creationId xmlns:a16="http://schemas.microsoft.com/office/drawing/2014/main" id="{2E86F998-E7EB-E4AA-CD71-290C01393183}"/>
              </a:ext>
            </a:extLst>
          </p:cNvPr>
          <p:cNvPicPr>
            <a:picLocks noGrp="1" noRot="1" noChangeAspect="1"/>
          </p:cNvPicPr>
          <p:nvPr>
            <p:ph idx="1"/>
            <a:videoFile r:link="rId1"/>
          </p:nvPr>
        </p:nvPicPr>
        <p:blipFill>
          <a:blip r:embed="rId3"/>
          <a:stretch>
            <a:fillRect/>
          </a:stretch>
        </p:blipFill>
        <p:spPr>
          <a:xfrm>
            <a:off x="2630488" y="1600200"/>
            <a:ext cx="6931025" cy="3916363"/>
          </a:xfrm>
          <a:prstGeom prst="rect">
            <a:avLst/>
          </a:prstGeom>
        </p:spPr>
      </p:pic>
    </p:spTree>
    <p:extLst>
      <p:ext uri="{BB962C8B-B14F-4D97-AF65-F5344CB8AC3E}">
        <p14:creationId xmlns:p14="http://schemas.microsoft.com/office/powerpoint/2010/main" val="4663667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2" descr="PESTLE Analysis. How to Conduct a PESTLE Analysis for… | by Anirban  Mukherjee ✍️ | Medium">
            <a:extLst>
              <a:ext uri="{FF2B5EF4-FFF2-40B4-BE49-F238E27FC236}">
                <a16:creationId xmlns:a16="http://schemas.microsoft.com/office/drawing/2014/main" id="{65EF0D7D-1AD8-9995-7559-163FE5C76577}"/>
              </a:ext>
            </a:extLst>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tretch>
            <a:fillRect/>
          </a:stretch>
        </p:blipFill>
        <p:spPr bwMode="auto">
          <a:xfrm>
            <a:off x="120650" y="805530"/>
            <a:ext cx="11950700" cy="4122991"/>
          </a:xfrm>
          <a:prstGeom prst="rect">
            <a:avLst/>
          </a:prstGeom>
          <a:solidFill>
            <a:srgbClr val="FFFFFF"/>
          </a:solidFill>
        </p:spPr>
      </p:pic>
    </p:spTree>
    <p:extLst>
      <p:ext uri="{BB962C8B-B14F-4D97-AF65-F5344CB8AC3E}">
        <p14:creationId xmlns:p14="http://schemas.microsoft.com/office/powerpoint/2010/main" val="391598725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599140-D904-C921-E430-51230CF9EE02}"/>
              </a:ext>
            </a:extLst>
          </p:cNvPr>
          <p:cNvSpPr>
            <a:spLocks noGrp="1"/>
          </p:cNvSpPr>
          <p:nvPr>
            <p:ph type="title"/>
          </p:nvPr>
        </p:nvSpPr>
        <p:spPr/>
        <p:txBody>
          <a:bodyPr/>
          <a:lstStyle/>
          <a:p>
            <a:r>
              <a:rPr lang="en-GB" dirty="0"/>
              <a:t>Examples of impact on HR</a:t>
            </a:r>
          </a:p>
        </p:txBody>
      </p:sp>
      <p:sp>
        <p:nvSpPr>
          <p:cNvPr id="3" name="Content Placeholder 2">
            <a:extLst>
              <a:ext uri="{FF2B5EF4-FFF2-40B4-BE49-F238E27FC236}">
                <a16:creationId xmlns:a16="http://schemas.microsoft.com/office/drawing/2014/main" id="{EF0272DB-1E19-CE62-63A9-E295172FD6F1}"/>
              </a:ext>
            </a:extLst>
          </p:cNvPr>
          <p:cNvSpPr>
            <a:spLocks noGrp="1"/>
          </p:cNvSpPr>
          <p:nvPr>
            <p:ph idx="1"/>
          </p:nvPr>
        </p:nvSpPr>
        <p:spPr/>
        <p:txBody>
          <a:bodyPr>
            <a:normAutofit fontScale="92500" lnSpcReduction="20000"/>
          </a:bodyPr>
          <a:lstStyle/>
          <a:p>
            <a:pPr marL="0" indent="0">
              <a:buNone/>
            </a:pPr>
            <a:r>
              <a:rPr lang="en-GB" b="1" dirty="0"/>
              <a:t>Example 1 </a:t>
            </a:r>
            <a:r>
              <a:rPr lang="en-GB" dirty="0"/>
              <a:t>– A social trend is the ageing population. Possible HR implications for the NHS – need to train staff in elderly patient care; increase number of staff in certain wards; offer flexible working opportunities to encourage older workers into the workforce/retain them. </a:t>
            </a:r>
          </a:p>
          <a:p>
            <a:pPr marL="0" indent="0">
              <a:buNone/>
            </a:pPr>
            <a:r>
              <a:rPr lang="en-GB" b="1" dirty="0"/>
              <a:t>Example 2 </a:t>
            </a:r>
            <a:r>
              <a:rPr lang="en-GB" dirty="0"/>
              <a:t>- Brexit (political factor) has resulted in less people migrating to this country which has already affected vacancy levels in some organisations. In the NHS this means finding alternative ways of filling those vacancies – for example by encouraging more men to go into the nursing profession</a:t>
            </a:r>
          </a:p>
        </p:txBody>
      </p:sp>
    </p:spTree>
    <p:extLst>
      <p:ext uri="{BB962C8B-B14F-4D97-AF65-F5344CB8AC3E}">
        <p14:creationId xmlns:p14="http://schemas.microsoft.com/office/powerpoint/2010/main" val="294640770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599140-D904-C921-E430-51230CF9EE02}"/>
              </a:ext>
            </a:extLst>
          </p:cNvPr>
          <p:cNvSpPr>
            <a:spLocks noGrp="1"/>
          </p:cNvSpPr>
          <p:nvPr>
            <p:ph type="title"/>
          </p:nvPr>
        </p:nvSpPr>
        <p:spPr/>
        <p:txBody>
          <a:bodyPr/>
          <a:lstStyle/>
          <a:p>
            <a:r>
              <a:rPr lang="en-GB" dirty="0"/>
              <a:t>The main forces shaping HRM</a:t>
            </a:r>
          </a:p>
        </p:txBody>
      </p:sp>
      <p:sp>
        <p:nvSpPr>
          <p:cNvPr id="3" name="Content Placeholder 2">
            <a:extLst>
              <a:ext uri="{FF2B5EF4-FFF2-40B4-BE49-F238E27FC236}">
                <a16:creationId xmlns:a16="http://schemas.microsoft.com/office/drawing/2014/main" id="{EF0272DB-1E19-CE62-63A9-E295172FD6F1}"/>
              </a:ext>
            </a:extLst>
          </p:cNvPr>
          <p:cNvSpPr>
            <a:spLocks noGrp="1"/>
          </p:cNvSpPr>
          <p:nvPr>
            <p:ph idx="1"/>
          </p:nvPr>
        </p:nvSpPr>
        <p:spPr/>
        <p:txBody>
          <a:bodyPr>
            <a:normAutofit/>
          </a:bodyPr>
          <a:lstStyle/>
          <a:p>
            <a:r>
              <a:rPr lang="en-GB" dirty="0"/>
              <a:t>Global pressures and globalisation. </a:t>
            </a:r>
          </a:p>
          <a:p>
            <a:r>
              <a:rPr lang="en-GB" dirty="0"/>
              <a:t>Labour markets, patterns of employment and labour disputes.</a:t>
            </a:r>
          </a:p>
          <a:p>
            <a:r>
              <a:rPr lang="en-GB" dirty="0"/>
              <a:t>Organisational flexibility, precarious work and regulation.</a:t>
            </a:r>
          </a:p>
          <a:p>
            <a:r>
              <a:rPr lang="en-GB" dirty="0"/>
              <a:t>The legal and institutional framework.</a:t>
            </a:r>
          </a:p>
          <a:p>
            <a:r>
              <a:rPr lang="en-GB" dirty="0"/>
              <a:t>Major global shocks for HRM.</a:t>
            </a:r>
          </a:p>
          <a:p>
            <a:pPr marL="0" indent="0">
              <a:buNone/>
            </a:pPr>
            <a:endParaRPr lang="en-GB" dirty="0"/>
          </a:p>
        </p:txBody>
      </p:sp>
    </p:spTree>
    <p:extLst>
      <p:ext uri="{BB962C8B-B14F-4D97-AF65-F5344CB8AC3E}">
        <p14:creationId xmlns:p14="http://schemas.microsoft.com/office/powerpoint/2010/main" val="297396241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599140-D904-C921-E430-51230CF9EE02}"/>
              </a:ext>
            </a:extLst>
          </p:cNvPr>
          <p:cNvSpPr>
            <a:spLocks noGrp="1"/>
          </p:cNvSpPr>
          <p:nvPr>
            <p:ph type="title"/>
          </p:nvPr>
        </p:nvSpPr>
        <p:spPr/>
        <p:txBody>
          <a:bodyPr>
            <a:normAutofit fontScale="90000"/>
          </a:bodyPr>
          <a:lstStyle/>
          <a:p>
            <a:r>
              <a:rPr lang="en-GB" dirty="0"/>
              <a:t>UK and EU influences on HRM and employment relations</a:t>
            </a:r>
          </a:p>
        </p:txBody>
      </p:sp>
      <p:sp>
        <p:nvSpPr>
          <p:cNvPr id="3" name="Content Placeholder 2">
            <a:extLst>
              <a:ext uri="{FF2B5EF4-FFF2-40B4-BE49-F238E27FC236}">
                <a16:creationId xmlns:a16="http://schemas.microsoft.com/office/drawing/2014/main" id="{EF0272DB-1E19-CE62-63A9-E295172FD6F1}"/>
              </a:ext>
            </a:extLst>
          </p:cNvPr>
          <p:cNvSpPr>
            <a:spLocks noGrp="1"/>
          </p:cNvSpPr>
          <p:nvPr>
            <p:ph idx="1"/>
          </p:nvPr>
        </p:nvSpPr>
        <p:spPr/>
        <p:txBody>
          <a:bodyPr>
            <a:normAutofit fontScale="85000" lnSpcReduction="20000"/>
          </a:bodyPr>
          <a:lstStyle/>
          <a:p>
            <a:r>
              <a:rPr lang="en-GB" dirty="0"/>
              <a:t>National minimum wage.</a:t>
            </a:r>
          </a:p>
          <a:p>
            <a:r>
              <a:rPr lang="en-GB" dirty="0"/>
              <a:t>Equal pay/equal value.</a:t>
            </a:r>
          </a:p>
          <a:p>
            <a:r>
              <a:rPr lang="en-GB" dirty="0"/>
              <a:t>TUPE and contracting-out.</a:t>
            </a:r>
          </a:p>
          <a:p>
            <a:r>
              <a:rPr lang="en-GB" dirty="0"/>
              <a:t>Information and consultation.</a:t>
            </a:r>
          </a:p>
          <a:p>
            <a:r>
              <a:rPr lang="en-GB" dirty="0"/>
              <a:t>Flexibility and security.</a:t>
            </a:r>
          </a:p>
          <a:p>
            <a:r>
              <a:rPr lang="en-GB" dirty="0"/>
              <a:t>Working time directive. </a:t>
            </a:r>
          </a:p>
          <a:p>
            <a:r>
              <a:rPr lang="en-GB" dirty="0"/>
              <a:t>Changes following Brexit.</a:t>
            </a:r>
          </a:p>
          <a:p>
            <a:pPr marL="0" indent="0">
              <a:buNone/>
            </a:pPr>
            <a:endParaRPr lang="en-GB" dirty="0"/>
          </a:p>
          <a:p>
            <a:pPr marL="0" indent="0">
              <a:buNone/>
            </a:pPr>
            <a:r>
              <a:rPr lang="en-GB" dirty="0"/>
              <a:t>(Marchington et al, 2020)</a:t>
            </a:r>
          </a:p>
          <a:p>
            <a:pPr marL="0" indent="0">
              <a:buNone/>
            </a:pPr>
            <a:endParaRPr lang="en-GB" dirty="0"/>
          </a:p>
        </p:txBody>
      </p:sp>
    </p:spTree>
    <p:extLst>
      <p:ext uri="{BB962C8B-B14F-4D97-AF65-F5344CB8AC3E}">
        <p14:creationId xmlns:p14="http://schemas.microsoft.com/office/powerpoint/2010/main" val="328114955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599140-D904-C921-E430-51230CF9EE02}"/>
              </a:ext>
            </a:extLst>
          </p:cNvPr>
          <p:cNvSpPr>
            <a:spLocks noGrp="1"/>
          </p:cNvSpPr>
          <p:nvPr>
            <p:ph type="title"/>
          </p:nvPr>
        </p:nvSpPr>
        <p:spPr/>
        <p:txBody>
          <a:bodyPr>
            <a:normAutofit/>
          </a:bodyPr>
          <a:lstStyle/>
          <a:p>
            <a:r>
              <a:rPr lang="en-GB" dirty="0"/>
              <a:t>Major global shocks on HRM</a:t>
            </a:r>
          </a:p>
        </p:txBody>
      </p:sp>
      <p:sp>
        <p:nvSpPr>
          <p:cNvPr id="3" name="Content Placeholder 2">
            <a:extLst>
              <a:ext uri="{FF2B5EF4-FFF2-40B4-BE49-F238E27FC236}">
                <a16:creationId xmlns:a16="http://schemas.microsoft.com/office/drawing/2014/main" id="{EF0272DB-1E19-CE62-63A9-E295172FD6F1}"/>
              </a:ext>
            </a:extLst>
          </p:cNvPr>
          <p:cNvSpPr>
            <a:spLocks noGrp="1"/>
          </p:cNvSpPr>
          <p:nvPr>
            <p:ph idx="1"/>
          </p:nvPr>
        </p:nvSpPr>
        <p:spPr/>
        <p:txBody>
          <a:bodyPr>
            <a:normAutofit fontScale="77500" lnSpcReduction="20000"/>
          </a:bodyPr>
          <a:lstStyle/>
          <a:p>
            <a:r>
              <a:rPr lang="en-GB" dirty="0"/>
              <a:t>Example – COVID19.</a:t>
            </a:r>
          </a:p>
          <a:p>
            <a:r>
              <a:rPr lang="en-GB" dirty="0"/>
              <a:t>Major changes in the way we operate and how work patterns might change in the future. </a:t>
            </a:r>
          </a:p>
          <a:p>
            <a:r>
              <a:rPr lang="en-GB" dirty="0"/>
              <a:t>Growth of remote working, increased use of technology and artificial intelligence. </a:t>
            </a:r>
          </a:p>
          <a:p>
            <a:r>
              <a:rPr lang="en-GB" dirty="0"/>
              <a:t>Furlough schemes in different countries. </a:t>
            </a:r>
          </a:p>
          <a:p>
            <a:r>
              <a:rPr lang="en-GB" dirty="0"/>
              <a:t>Rising unemployment and implications for the future of work. </a:t>
            </a:r>
          </a:p>
          <a:p>
            <a:r>
              <a:rPr lang="en-GB" dirty="0"/>
              <a:t>Guides about safe work during pandemic.</a:t>
            </a:r>
          </a:p>
          <a:p>
            <a:endParaRPr lang="en-GB" dirty="0"/>
          </a:p>
          <a:p>
            <a:pPr marL="0" indent="0">
              <a:buNone/>
            </a:pPr>
            <a:r>
              <a:rPr lang="en-GB" dirty="0"/>
              <a:t>(Marchington et al, 2020)</a:t>
            </a:r>
          </a:p>
          <a:p>
            <a:pPr marL="0" indent="0">
              <a:buNone/>
            </a:pPr>
            <a:endParaRPr lang="en-GB" dirty="0"/>
          </a:p>
        </p:txBody>
      </p:sp>
    </p:spTree>
    <p:extLst>
      <p:ext uri="{BB962C8B-B14F-4D97-AF65-F5344CB8AC3E}">
        <p14:creationId xmlns:p14="http://schemas.microsoft.com/office/powerpoint/2010/main" val="66443878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599140-D904-C921-E430-51230CF9EE02}"/>
              </a:ext>
            </a:extLst>
          </p:cNvPr>
          <p:cNvSpPr>
            <a:spLocks noGrp="1"/>
          </p:cNvSpPr>
          <p:nvPr>
            <p:ph type="title"/>
          </p:nvPr>
        </p:nvSpPr>
        <p:spPr/>
        <p:txBody>
          <a:bodyPr>
            <a:normAutofit/>
          </a:bodyPr>
          <a:lstStyle/>
          <a:p>
            <a:r>
              <a:rPr lang="en-GB" dirty="0"/>
              <a:t>Factors influencing HRM</a:t>
            </a:r>
          </a:p>
        </p:txBody>
      </p:sp>
      <p:sp>
        <p:nvSpPr>
          <p:cNvPr id="3" name="Content Placeholder 2">
            <a:extLst>
              <a:ext uri="{FF2B5EF4-FFF2-40B4-BE49-F238E27FC236}">
                <a16:creationId xmlns:a16="http://schemas.microsoft.com/office/drawing/2014/main" id="{EF0272DB-1E19-CE62-63A9-E295172FD6F1}"/>
              </a:ext>
            </a:extLst>
          </p:cNvPr>
          <p:cNvSpPr>
            <a:spLocks noGrp="1"/>
          </p:cNvSpPr>
          <p:nvPr>
            <p:ph idx="1"/>
          </p:nvPr>
        </p:nvSpPr>
        <p:spPr/>
        <p:txBody>
          <a:bodyPr>
            <a:normAutofit lnSpcReduction="10000"/>
          </a:bodyPr>
          <a:lstStyle/>
          <a:p>
            <a:r>
              <a:rPr lang="en-GB" dirty="0"/>
              <a:t>Product markets</a:t>
            </a:r>
          </a:p>
          <a:p>
            <a:r>
              <a:rPr lang="en-GB" dirty="0"/>
              <a:t>Competitive pressures/positioning.</a:t>
            </a:r>
          </a:p>
          <a:p>
            <a:r>
              <a:rPr lang="en-GB" dirty="0"/>
              <a:t>Direct and indirect customer pressures.</a:t>
            </a:r>
          </a:p>
          <a:p>
            <a:r>
              <a:rPr lang="en-GB" dirty="0"/>
              <a:t>Predictability and uncertainty in market situation.</a:t>
            </a:r>
          </a:p>
          <a:p>
            <a:r>
              <a:rPr lang="en-GB" dirty="0"/>
              <a:t>The question of multiple product markets. </a:t>
            </a:r>
          </a:p>
          <a:p>
            <a:pPr marL="0" indent="0">
              <a:buNone/>
            </a:pPr>
            <a:endParaRPr lang="en-GB" dirty="0"/>
          </a:p>
          <a:p>
            <a:pPr marL="0" indent="0">
              <a:buNone/>
            </a:pPr>
            <a:r>
              <a:rPr lang="en-GB" dirty="0"/>
              <a:t>(Marchington et al, 2020)</a:t>
            </a:r>
          </a:p>
          <a:p>
            <a:pPr marL="0" indent="0">
              <a:buNone/>
            </a:pPr>
            <a:endParaRPr lang="en-GB" dirty="0"/>
          </a:p>
        </p:txBody>
      </p:sp>
    </p:spTree>
    <p:extLst>
      <p:ext uri="{BB962C8B-B14F-4D97-AF65-F5344CB8AC3E}">
        <p14:creationId xmlns:p14="http://schemas.microsoft.com/office/powerpoint/2010/main" val="130169373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A79FAC-19A6-87B2-F663-C5CF67D5F377}"/>
              </a:ext>
            </a:extLst>
          </p:cNvPr>
          <p:cNvSpPr>
            <a:spLocks noGrp="1"/>
          </p:cNvSpPr>
          <p:nvPr>
            <p:ph type="title"/>
          </p:nvPr>
        </p:nvSpPr>
        <p:spPr>
          <a:xfrm>
            <a:off x="609600" y="274638"/>
            <a:ext cx="10972800" cy="1143000"/>
          </a:xfrm>
        </p:spPr>
        <p:txBody>
          <a:bodyPr anchor="ctr">
            <a:normAutofit/>
          </a:bodyPr>
          <a:lstStyle/>
          <a:p>
            <a:r>
              <a:rPr lang="en-GB" dirty="0"/>
              <a:t>Group Activity</a:t>
            </a:r>
          </a:p>
        </p:txBody>
      </p:sp>
      <p:sp>
        <p:nvSpPr>
          <p:cNvPr id="3" name="Content Placeholder 2">
            <a:extLst>
              <a:ext uri="{FF2B5EF4-FFF2-40B4-BE49-F238E27FC236}">
                <a16:creationId xmlns:a16="http://schemas.microsoft.com/office/drawing/2014/main" id="{2E593AD0-B871-3E0D-89CA-C83C3D5DEA65}"/>
              </a:ext>
            </a:extLst>
          </p:cNvPr>
          <p:cNvSpPr>
            <a:spLocks noGrp="1"/>
          </p:cNvSpPr>
          <p:nvPr>
            <p:ph sz="half" idx="1"/>
          </p:nvPr>
        </p:nvSpPr>
        <p:spPr>
          <a:xfrm>
            <a:off x="609600" y="1600201"/>
            <a:ext cx="5384800" cy="3989040"/>
          </a:xfrm>
        </p:spPr>
        <p:txBody>
          <a:bodyPr>
            <a:normAutofit/>
          </a:bodyPr>
          <a:lstStyle/>
          <a:p>
            <a:r>
              <a:rPr lang="en-GB" dirty="0"/>
              <a:t>Complete a PESTLE analysis on an organisation of your choice.</a:t>
            </a:r>
          </a:p>
          <a:p>
            <a:r>
              <a:rPr lang="en-GB" dirty="0"/>
              <a:t>Discuss and list the factors that are affecting or will affect the organisation. </a:t>
            </a:r>
          </a:p>
        </p:txBody>
      </p:sp>
      <p:pic>
        <p:nvPicPr>
          <p:cNvPr id="5" name="Picture 4">
            <a:extLst>
              <a:ext uri="{FF2B5EF4-FFF2-40B4-BE49-F238E27FC236}">
                <a16:creationId xmlns:a16="http://schemas.microsoft.com/office/drawing/2014/main" id="{53406270-3617-5D6D-5262-F996900ECE8E}"/>
              </a:ext>
            </a:extLst>
          </p:cNvPr>
          <p:cNvPicPr>
            <a:picLocks noChangeAspect="1"/>
          </p:cNvPicPr>
          <p:nvPr/>
        </p:nvPicPr>
        <p:blipFill>
          <a:blip r:embed="rId2"/>
          <a:stretch>
            <a:fillRect/>
          </a:stretch>
        </p:blipFill>
        <p:spPr>
          <a:xfrm>
            <a:off x="6197600" y="3429000"/>
            <a:ext cx="5384800" cy="1400047"/>
          </a:xfrm>
          <a:prstGeom prst="rect">
            <a:avLst/>
          </a:prstGeom>
          <a:noFill/>
        </p:spPr>
      </p:pic>
    </p:spTree>
    <p:extLst>
      <p:ext uri="{BB962C8B-B14F-4D97-AF65-F5344CB8AC3E}">
        <p14:creationId xmlns:p14="http://schemas.microsoft.com/office/powerpoint/2010/main" val="324637502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5CE29B-84A1-08F3-8B66-475DEDEE9C6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E1365A2-C570-B8D1-5F6F-E38E9C658339}"/>
              </a:ext>
            </a:extLst>
          </p:cNvPr>
          <p:cNvSpPr>
            <a:spLocks noGrp="1"/>
          </p:cNvSpPr>
          <p:nvPr>
            <p:ph type="title"/>
          </p:nvPr>
        </p:nvSpPr>
        <p:spPr>
          <a:xfrm>
            <a:off x="1981200" y="274638"/>
            <a:ext cx="8124529" cy="1050924"/>
          </a:xfrm>
        </p:spPr>
        <p:txBody>
          <a:bodyPr>
            <a:normAutofit/>
          </a:bodyPr>
          <a:lstStyle/>
          <a:p>
            <a:pPr algn="l"/>
            <a:r>
              <a:rPr lang="en-GB" sz="4000" b="1" dirty="0"/>
              <a:t>      SWOT analysis</a:t>
            </a:r>
          </a:p>
        </p:txBody>
      </p:sp>
      <p:sp>
        <p:nvSpPr>
          <p:cNvPr id="6" name="Rectangle 1027">
            <a:extLst>
              <a:ext uri="{FF2B5EF4-FFF2-40B4-BE49-F238E27FC236}">
                <a16:creationId xmlns:a16="http://schemas.microsoft.com/office/drawing/2014/main" id="{7BB22481-73F2-D93C-03A6-77EF13E8318B}"/>
              </a:ext>
            </a:extLst>
          </p:cNvPr>
          <p:cNvSpPr txBox="1">
            <a:spLocks noChangeArrowheads="1"/>
          </p:cNvSpPr>
          <p:nvPr/>
        </p:nvSpPr>
        <p:spPr>
          <a:xfrm>
            <a:off x="470263" y="1417638"/>
            <a:ext cx="9405611" cy="4114800"/>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GB" altLang="en-US" sz="2400" dirty="0">
                <a:latin typeface="Arial" panose="020B0604020202020204" pitchFamily="34" charset="0"/>
                <a:cs typeface="Arial" panose="020B0604020202020204" pitchFamily="34" charset="0"/>
              </a:rPr>
              <a:t>Strengths – Internal factors that </a:t>
            </a:r>
          </a:p>
          <a:p>
            <a:pPr marL="0" indent="0">
              <a:buNone/>
            </a:pPr>
            <a:r>
              <a:rPr lang="en-GB" altLang="en-US" sz="2400" dirty="0">
                <a:latin typeface="Arial" panose="020B0604020202020204" pitchFamily="34" charset="0"/>
                <a:cs typeface="Arial" panose="020B0604020202020204" pitchFamily="34" charset="0"/>
              </a:rPr>
              <a:t>    give the organisation a competitive advantage.</a:t>
            </a:r>
          </a:p>
          <a:p>
            <a:r>
              <a:rPr lang="en-GB" altLang="en-US" sz="2400" dirty="0">
                <a:latin typeface="Arial" panose="020B0604020202020204" pitchFamily="34" charset="0"/>
                <a:cs typeface="Arial" panose="020B0604020202020204" pitchFamily="34" charset="0"/>
              </a:rPr>
              <a:t>Weaknesses – Internal factors that place the organisation at a disadvantage.</a:t>
            </a:r>
          </a:p>
          <a:p>
            <a:r>
              <a:rPr lang="en-GB" altLang="en-US" sz="2400" dirty="0">
                <a:latin typeface="Arial" panose="020B0604020202020204" pitchFamily="34" charset="0"/>
                <a:cs typeface="Arial" panose="020B0604020202020204" pitchFamily="34" charset="0"/>
              </a:rPr>
              <a:t>Opportunities – External factors that the organisation could utilise to its’ advantage.</a:t>
            </a:r>
          </a:p>
          <a:p>
            <a:r>
              <a:rPr lang="en-GB" altLang="en-US" sz="2400" dirty="0">
                <a:latin typeface="Arial" panose="020B0604020202020204" pitchFamily="34" charset="0"/>
                <a:cs typeface="Arial" panose="020B0604020202020204" pitchFamily="34" charset="0"/>
              </a:rPr>
              <a:t>Threats – External factors that could pose challenges or risks to the organisation.</a:t>
            </a:r>
          </a:p>
          <a:p>
            <a:r>
              <a:rPr lang="en-GB" altLang="en-US" sz="2400" dirty="0">
                <a:latin typeface="Arial" panose="020B0604020202020204" pitchFamily="34" charset="0"/>
                <a:cs typeface="Arial" panose="020B0604020202020204" pitchFamily="34" charset="0"/>
              </a:rPr>
              <a:t>SWOT analysis is typically more focused on the immediate internal environment of the organisation. </a:t>
            </a:r>
          </a:p>
          <a:p>
            <a:endParaRPr lang="en-GB" altLang="en-US" sz="2400" dirty="0">
              <a:latin typeface="Arial" panose="020B0604020202020204" pitchFamily="34" charset="0"/>
              <a:cs typeface="Arial" panose="020B0604020202020204" pitchFamily="34" charset="0"/>
            </a:endParaRPr>
          </a:p>
          <a:p>
            <a:endParaRPr lang="en-GB" altLang="en-US" sz="2400" dirty="0">
              <a:latin typeface="Arial" panose="020B0604020202020204" pitchFamily="34" charset="0"/>
              <a:cs typeface="Arial" panose="020B0604020202020204" pitchFamily="34" charset="0"/>
            </a:endParaRPr>
          </a:p>
          <a:p>
            <a:endParaRPr lang="en-GB" altLang="en-US" sz="2400" dirty="0">
              <a:latin typeface="Arial" panose="020B0604020202020204" pitchFamily="34" charset="0"/>
              <a:cs typeface="Arial" panose="020B0604020202020204" pitchFamily="34" charset="0"/>
            </a:endParaRPr>
          </a:p>
          <a:p>
            <a:endParaRPr lang="en-GB" altLang="en-US" sz="2400" dirty="0">
              <a:latin typeface="Arial" panose="020B0604020202020204" pitchFamily="34" charset="0"/>
              <a:cs typeface="Arial" panose="020B0604020202020204" pitchFamily="34" charset="0"/>
            </a:endParaRPr>
          </a:p>
          <a:p>
            <a:endParaRPr lang="en-GB" altLang="en-US" sz="2400" dirty="0">
              <a:latin typeface="Arial" panose="020B0604020202020204" pitchFamily="34" charset="0"/>
              <a:cs typeface="Arial" panose="020B0604020202020204" pitchFamily="34" charset="0"/>
            </a:endParaRPr>
          </a:p>
          <a:p>
            <a:pPr marL="0" indent="0">
              <a:buNone/>
            </a:pPr>
            <a:endParaRPr lang="en-GB" altLang="en-US" sz="2400" dirty="0">
              <a:latin typeface="Arial" panose="020B0604020202020204" pitchFamily="34" charset="0"/>
              <a:cs typeface="Arial" panose="020B0604020202020204" pitchFamily="34" charset="0"/>
            </a:endParaRPr>
          </a:p>
          <a:p>
            <a:endParaRPr lang="en-GB" altLang="en-US" sz="2400" dirty="0">
              <a:latin typeface="Arial" panose="020B0604020202020204" pitchFamily="34" charset="0"/>
              <a:cs typeface="Arial" panose="020B0604020202020204" pitchFamily="34" charset="0"/>
            </a:endParaRPr>
          </a:p>
        </p:txBody>
      </p:sp>
      <p:pic>
        <p:nvPicPr>
          <p:cNvPr id="3" name="Picture 2" descr="A colorful squares with white text&#10;&#10;Description automatically generated">
            <a:extLst>
              <a:ext uri="{FF2B5EF4-FFF2-40B4-BE49-F238E27FC236}">
                <a16:creationId xmlns:a16="http://schemas.microsoft.com/office/drawing/2014/main" id="{46017BFC-3F03-CDFF-AE13-22E5C81FEB5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71682" y="125467"/>
            <a:ext cx="3015223" cy="1725885"/>
          </a:xfrm>
          <a:prstGeom prst="rect">
            <a:avLst/>
          </a:prstGeom>
        </p:spPr>
      </p:pic>
    </p:spTree>
    <p:extLst>
      <p:ext uri="{BB962C8B-B14F-4D97-AF65-F5344CB8AC3E}">
        <p14:creationId xmlns:p14="http://schemas.microsoft.com/office/powerpoint/2010/main" val="402932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3CA1E3-4AED-B3B8-9DCE-FAA79EAB354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A07731E-3A6F-1F9F-8CDD-A2FB8676C76F}"/>
              </a:ext>
            </a:extLst>
          </p:cNvPr>
          <p:cNvSpPr>
            <a:spLocks noGrp="1"/>
          </p:cNvSpPr>
          <p:nvPr>
            <p:ph type="title"/>
          </p:nvPr>
        </p:nvSpPr>
        <p:spPr>
          <a:xfrm>
            <a:off x="1981200" y="274638"/>
            <a:ext cx="8326583" cy="1050924"/>
          </a:xfrm>
        </p:spPr>
        <p:txBody>
          <a:bodyPr>
            <a:normAutofit fontScale="90000"/>
          </a:bodyPr>
          <a:lstStyle/>
          <a:p>
            <a:r>
              <a:rPr lang="en-GB" sz="4000" b="1" dirty="0"/>
              <a:t>SWOT analysis within an organisation</a:t>
            </a:r>
          </a:p>
        </p:txBody>
      </p:sp>
      <p:sp>
        <p:nvSpPr>
          <p:cNvPr id="6" name="Rectangle 1027">
            <a:extLst>
              <a:ext uri="{FF2B5EF4-FFF2-40B4-BE49-F238E27FC236}">
                <a16:creationId xmlns:a16="http://schemas.microsoft.com/office/drawing/2014/main" id="{78EDE75C-CBCD-1417-17AB-9200C8D13A4F}"/>
              </a:ext>
            </a:extLst>
          </p:cNvPr>
          <p:cNvSpPr txBox="1">
            <a:spLocks noChangeArrowheads="1"/>
          </p:cNvSpPr>
          <p:nvPr/>
        </p:nvSpPr>
        <p:spPr>
          <a:xfrm>
            <a:off x="2103474" y="1417638"/>
            <a:ext cx="7772400" cy="4114800"/>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endParaRPr lang="en-GB" altLang="en-US" sz="2400" dirty="0">
              <a:latin typeface="Arial" panose="020B0604020202020204" pitchFamily="34" charset="0"/>
              <a:cs typeface="Arial" panose="020B0604020202020204" pitchFamily="34" charset="0"/>
            </a:endParaRPr>
          </a:p>
          <a:p>
            <a:endParaRPr lang="en-GB" altLang="en-US" sz="2400" dirty="0">
              <a:latin typeface="Arial" panose="020B0604020202020204" pitchFamily="34" charset="0"/>
              <a:cs typeface="Arial" panose="020B0604020202020204" pitchFamily="34" charset="0"/>
            </a:endParaRPr>
          </a:p>
          <a:p>
            <a:pPr marL="0" indent="0">
              <a:buNone/>
            </a:pPr>
            <a:endParaRPr lang="en-GB" altLang="en-US" sz="2400" dirty="0">
              <a:latin typeface="Arial" panose="020B0604020202020204" pitchFamily="34" charset="0"/>
              <a:cs typeface="Arial" panose="020B0604020202020204" pitchFamily="34" charset="0"/>
            </a:endParaRPr>
          </a:p>
          <a:p>
            <a:endParaRPr lang="en-GB" altLang="en-US" sz="2400" dirty="0">
              <a:latin typeface="Arial" panose="020B0604020202020204" pitchFamily="34" charset="0"/>
              <a:cs typeface="Arial" panose="020B0604020202020204" pitchFamily="34" charset="0"/>
            </a:endParaRPr>
          </a:p>
        </p:txBody>
      </p:sp>
      <p:pic>
        <p:nvPicPr>
          <p:cNvPr id="3" name="Online Media 2" title="SWOT framework and analysis explained">
            <a:hlinkClick r:id="" action="ppaction://media"/>
            <a:extLst>
              <a:ext uri="{FF2B5EF4-FFF2-40B4-BE49-F238E27FC236}">
                <a16:creationId xmlns:a16="http://schemas.microsoft.com/office/drawing/2014/main" id="{78948AF6-0BEA-5F47-3AE2-F030D0052CFD}"/>
              </a:ext>
            </a:extLst>
          </p:cNvPr>
          <p:cNvPicPr>
            <a:picLocks noRot="1" noChangeAspect="1"/>
          </p:cNvPicPr>
          <p:nvPr>
            <a:videoFile r:link="rId1"/>
          </p:nvPr>
        </p:nvPicPr>
        <p:blipFill>
          <a:blip r:embed="rId4"/>
          <a:stretch>
            <a:fillRect/>
          </a:stretch>
        </p:blipFill>
        <p:spPr>
          <a:xfrm>
            <a:off x="2255874" y="1227138"/>
            <a:ext cx="7620000" cy="4305300"/>
          </a:xfrm>
          <a:prstGeom prst="rect">
            <a:avLst/>
          </a:prstGeom>
        </p:spPr>
      </p:pic>
    </p:spTree>
    <p:extLst>
      <p:ext uri="{BB962C8B-B14F-4D97-AF65-F5344CB8AC3E}">
        <p14:creationId xmlns:p14="http://schemas.microsoft.com/office/powerpoint/2010/main" val="18700961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34C4B9-DC3B-3382-C5D5-B7609AA30C8C}"/>
              </a:ext>
            </a:extLst>
          </p:cNvPr>
          <p:cNvSpPr>
            <a:spLocks noGrp="1"/>
          </p:cNvSpPr>
          <p:nvPr>
            <p:ph type="title"/>
          </p:nvPr>
        </p:nvSpPr>
        <p:spPr/>
        <p:txBody>
          <a:bodyPr/>
          <a:lstStyle/>
          <a:p>
            <a:r>
              <a:rPr lang="en-GB" dirty="0"/>
              <a:t>How to plan and achieve business goals</a:t>
            </a:r>
          </a:p>
        </p:txBody>
      </p:sp>
      <p:pic>
        <p:nvPicPr>
          <p:cNvPr id="5" name="Picture 4">
            <a:extLst>
              <a:ext uri="{FF2B5EF4-FFF2-40B4-BE49-F238E27FC236}">
                <a16:creationId xmlns:a16="http://schemas.microsoft.com/office/drawing/2014/main" id="{B98D5F5B-0B4E-357F-B57D-821829ED6A43}"/>
              </a:ext>
            </a:extLst>
          </p:cNvPr>
          <p:cNvPicPr>
            <a:picLocks noChangeAspect="1"/>
          </p:cNvPicPr>
          <p:nvPr/>
        </p:nvPicPr>
        <p:blipFill>
          <a:blip r:embed="rId3"/>
          <a:stretch>
            <a:fillRect/>
          </a:stretch>
        </p:blipFill>
        <p:spPr>
          <a:xfrm>
            <a:off x="638175" y="1890712"/>
            <a:ext cx="10915650" cy="3076575"/>
          </a:xfrm>
          <a:prstGeom prst="rect">
            <a:avLst/>
          </a:prstGeom>
        </p:spPr>
      </p:pic>
      <p:sp>
        <p:nvSpPr>
          <p:cNvPr id="7" name="Content Placeholder 6">
            <a:extLst>
              <a:ext uri="{FF2B5EF4-FFF2-40B4-BE49-F238E27FC236}">
                <a16:creationId xmlns:a16="http://schemas.microsoft.com/office/drawing/2014/main" id="{62343FA2-B867-E04E-5FD8-5603D354A359}"/>
              </a:ext>
            </a:extLst>
          </p:cNvPr>
          <p:cNvSpPr>
            <a:spLocks noGrp="1"/>
          </p:cNvSpPr>
          <p:nvPr>
            <p:ph idx="1"/>
          </p:nvPr>
        </p:nvSpPr>
        <p:spPr/>
        <p:txBody>
          <a:bodyPr/>
          <a:lstStyle/>
          <a:p>
            <a:endParaRPr lang="en-GB"/>
          </a:p>
        </p:txBody>
      </p:sp>
    </p:spTree>
    <p:extLst>
      <p:ext uri="{BB962C8B-B14F-4D97-AF65-F5344CB8AC3E}">
        <p14:creationId xmlns:p14="http://schemas.microsoft.com/office/powerpoint/2010/main" val="403239710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A1B2BA-1596-0649-9792-1D54414EF12B}"/>
              </a:ext>
            </a:extLst>
          </p:cNvPr>
          <p:cNvSpPr>
            <a:spLocks noGrp="1"/>
          </p:cNvSpPr>
          <p:nvPr>
            <p:ph type="title"/>
          </p:nvPr>
        </p:nvSpPr>
        <p:spPr/>
        <p:txBody>
          <a:bodyPr/>
          <a:lstStyle/>
          <a:p>
            <a:r>
              <a:rPr lang="en-GB" dirty="0"/>
              <a:t>Why plan?</a:t>
            </a:r>
          </a:p>
        </p:txBody>
      </p:sp>
      <p:sp>
        <p:nvSpPr>
          <p:cNvPr id="3" name="Content Placeholder 2">
            <a:extLst>
              <a:ext uri="{FF2B5EF4-FFF2-40B4-BE49-F238E27FC236}">
                <a16:creationId xmlns:a16="http://schemas.microsoft.com/office/drawing/2014/main" id="{78E05088-6721-1861-6BE0-3D4D36A57DCA}"/>
              </a:ext>
            </a:extLst>
          </p:cNvPr>
          <p:cNvSpPr>
            <a:spLocks noGrp="1"/>
          </p:cNvSpPr>
          <p:nvPr>
            <p:ph idx="1"/>
          </p:nvPr>
        </p:nvSpPr>
        <p:spPr/>
        <p:txBody>
          <a:bodyPr/>
          <a:lstStyle/>
          <a:p>
            <a:r>
              <a:rPr lang="en-GB" dirty="0"/>
              <a:t>Provides direction and focus.</a:t>
            </a:r>
          </a:p>
          <a:p>
            <a:r>
              <a:rPr lang="en-GB" dirty="0"/>
              <a:t>Enables measurement and progress.</a:t>
            </a:r>
          </a:p>
          <a:p>
            <a:r>
              <a:rPr lang="en-GB" dirty="0"/>
              <a:t>Improves decision-making. </a:t>
            </a:r>
          </a:p>
          <a:p>
            <a:r>
              <a:rPr lang="en-GB" dirty="0"/>
              <a:t>Increases motivation.</a:t>
            </a:r>
          </a:p>
          <a:p>
            <a:r>
              <a:rPr lang="en-GB" dirty="0"/>
              <a:t>Facilitates resource allocation. </a:t>
            </a:r>
          </a:p>
          <a:p>
            <a:r>
              <a:rPr lang="en-GB" dirty="0"/>
              <a:t>Enhances co-ordination. </a:t>
            </a:r>
          </a:p>
        </p:txBody>
      </p:sp>
    </p:spTree>
    <p:extLst>
      <p:ext uri="{BB962C8B-B14F-4D97-AF65-F5344CB8AC3E}">
        <p14:creationId xmlns:p14="http://schemas.microsoft.com/office/powerpoint/2010/main" val="126568447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1863BD-410E-827C-215F-B32AD6F38706}"/>
              </a:ext>
            </a:extLst>
          </p:cNvPr>
          <p:cNvSpPr>
            <a:spLocks noGrp="1"/>
          </p:cNvSpPr>
          <p:nvPr>
            <p:ph type="title"/>
          </p:nvPr>
        </p:nvSpPr>
        <p:spPr/>
        <p:txBody>
          <a:bodyPr/>
          <a:lstStyle/>
          <a:p>
            <a:r>
              <a:rPr lang="en-GB" dirty="0"/>
              <a:t>Group Activity</a:t>
            </a:r>
          </a:p>
        </p:txBody>
      </p:sp>
      <p:sp>
        <p:nvSpPr>
          <p:cNvPr id="3" name="Content Placeholder 2">
            <a:extLst>
              <a:ext uri="{FF2B5EF4-FFF2-40B4-BE49-F238E27FC236}">
                <a16:creationId xmlns:a16="http://schemas.microsoft.com/office/drawing/2014/main" id="{132BBEAA-BA69-76D0-1CCC-781BDCD644CE}"/>
              </a:ext>
            </a:extLst>
          </p:cNvPr>
          <p:cNvSpPr>
            <a:spLocks noGrp="1"/>
          </p:cNvSpPr>
          <p:nvPr>
            <p:ph idx="1"/>
          </p:nvPr>
        </p:nvSpPr>
        <p:spPr/>
        <p:txBody>
          <a:bodyPr/>
          <a:lstStyle/>
          <a:p>
            <a:pPr marL="0" indent="0">
              <a:buNone/>
            </a:pPr>
            <a:r>
              <a:rPr lang="en-GB" dirty="0"/>
              <a:t>1. Discuss the business goals of your organisation, or an organisation you are familiar with, and how this is communicated to employees.</a:t>
            </a:r>
          </a:p>
          <a:p>
            <a:endParaRPr lang="en-GB" dirty="0"/>
          </a:p>
          <a:p>
            <a:pPr marL="0" indent="0">
              <a:buNone/>
            </a:pPr>
            <a:r>
              <a:rPr lang="en-GB" dirty="0"/>
              <a:t>2. Who are the main customers of your organisation, or an organisation you are familiar with? </a:t>
            </a:r>
          </a:p>
        </p:txBody>
      </p:sp>
    </p:spTree>
    <p:extLst>
      <p:ext uri="{BB962C8B-B14F-4D97-AF65-F5344CB8AC3E}">
        <p14:creationId xmlns:p14="http://schemas.microsoft.com/office/powerpoint/2010/main" val="313153255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A1B2BA-1596-0649-9792-1D54414EF12B}"/>
              </a:ext>
            </a:extLst>
          </p:cNvPr>
          <p:cNvSpPr>
            <a:spLocks noGrp="1"/>
          </p:cNvSpPr>
          <p:nvPr>
            <p:ph type="title"/>
          </p:nvPr>
        </p:nvSpPr>
        <p:spPr/>
        <p:txBody>
          <a:bodyPr/>
          <a:lstStyle/>
          <a:p>
            <a:r>
              <a:rPr lang="en-GB" dirty="0"/>
              <a:t>How does HR impact the customer?</a:t>
            </a:r>
          </a:p>
        </p:txBody>
      </p:sp>
      <p:sp>
        <p:nvSpPr>
          <p:cNvPr id="3" name="Content Placeholder 2">
            <a:extLst>
              <a:ext uri="{FF2B5EF4-FFF2-40B4-BE49-F238E27FC236}">
                <a16:creationId xmlns:a16="http://schemas.microsoft.com/office/drawing/2014/main" id="{78E05088-6721-1861-6BE0-3D4D36A57DCA}"/>
              </a:ext>
            </a:extLst>
          </p:cNvPr>
          <p:cNvSpPr>
            <a:spLocks noGrp="1"/>
          </p:cNvSpPr>
          <p:nvPr>
            <p:ph idx="1"/>
          </p:nvPr>
        </p:nvSpPr>
        <p:spPr/>
        <p:txBody>
          <a:bodyPr>
            <a:normAutofit lnSpcReduction="10000"/>
          </a:bodyPr>
          <a:lstStyle/>
          <a:p>
            <a:r>
              <a:rPr lang="en-GB" dirty="0"/>
              <a:t>Employee satisfaction impacts customer satisfaction.</a:t>
            </a:r>
          </a:p>
          <a:p>
            <a:r>
              <a:rPr lang="en-GB" dirty="0"/>
              <a:t>HR helps build customer-centric culture.</a:t>
            </a:r>
          </a:p>
          <a:p>
            <a:r>
              <a:rPr lang="en-GB" dirty="0"/>
              <a:t>Employee data management. </a:t>
            </a:r>
          </a:p>
          <a:p>
            <a:r>
              <a:rPr lang="en-GB" dirty="0"/>
              <a:t>Training and development. </a:t>
            </a:r>
          </a:p>
          <a:p>
            <a:r>
              <a:rPr lang="en-GB" dirty="0"/>
              <a:t>Performance management.</a:t>
            </a:r>
          </a:p>
          <a:p>
            <a:r>
              <a:rPr lang="en-GB" dirty="0"/>
              <a:t>Recruitment.</a:t>
            </a:r>
          </a:p>
          <a:p>
            <a:r>
              <a:rPr lang="en-GB" dirty="0"/>
              <a:t>Internal customer service. </a:t>
            </a:r>
          </a:p>
        </p:txBody>
      </p:sp>
    </p:spTree>
    <p:extLst>
      <p:ext uri="{BB962C8B-B14F-4D97-AF65-F5344CB8AC3E}">
        <p14:creationId xmlns:p14="http://schemas.microsoft.com/office/powerpoint/2010/main" val="313253456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769F56-469E-995C-5F2E-160586C0ED2F}"/>
              </a:ext>
            </a:extLst>
          </p:cNvPr>
          <p:cNvSpPr>
            <a:spLocks noGrp="1"/>
          </p:cNvSpPr>
          <p:nvPr>
            <p:ph type="title"/>
          </p:nvPr>
        </p:nvSpPr>
        <p:spPr/>
        <p:txBody>
          <a:bodyPr/>
          <a:lstStyle/>
          <a:p>
            <a:r>
              <a:rPr lang="en-GB" dirty="0"/>
              <a:t>Hot topics for HR</a:t>
            </a:r>
          </a:p>
        </p:txBody>
      </p:sp>
      <p:sp>
        <p:nvSpPr>
          <p:cNvPr id="3" name="Content Placeholder 2">
            <a:extLst>
              <a:ext uri="{FF2B5EF4-FFF2-40B4-BE49-F238E27FC236}">
                <a16:creationId xmlns:a16="http://schemas.microsoft.com/office/drawing/2014/main" id="{A47DC7F4-E994-EBB5-E5A6-CA82ADC11476}"/>
              </a:ext>
            </a:extLst>
          </p:cNvPr>
          <p:cNvSpPr>
            <a:spLocks noGrp="1"/>
          </p:cNvSpPr>
          <p:nvPr>
            <p:ph idx="1"/>
          </p:nvPr>
        </p:nvSpPr>
        <p:spPr/>
        <p:txBody>
          <a:bodyPr>
            <a:normAutofit fontScale="92500" lnSpcReduction="10000"/>
          </a:bodyPr>
          <a:lstStyle/>
          <a:p>
            <a:r>
              <a:rPr lang="en-GB" dirty="0"/>
              <a:t>Diversity and inclusion</a:t>
            </a:r>
          </a:p>
          <a:p>
            <a:r>
              <a:rPr lang="en-GB" dirty="0"/>
              <a:t>Wellbeing</a:t>
            </a:r>
          </a:p>
          <a:p>
            <a:r>
              <a:rPr lang="en-GB" dirty="0"/>
              <a:t>Flexibility</a:t>
            </a:r>
          </a:p>
          <a:p>
            <a:r>
              <a:rPr lang="en-GB" b="1" dirty="0"/>
              <a:t>Impact of technology</a:t>
            </a:r>
          </a:p>
          <a:p>
            <a:endParaRPr lang="en-GB" dirty="0"/>
          </a:p>
          <a:p>
            <a:pPr marL="0" indent="0">
              <a:buNone/>
            </a:pPr>
            <a:r>
              <a:rPr lang="en-GB" dirty="0"/>
              <a:t>Changing employee expectations mean that action in these areas will result in better employer brand (affects attraction/retention). </a:t>
            </a:r>
          </a:p>
        </p:txBody>
      </p:sp>
    </p:spTree>
    <p:extLst>
      <p:ext uri="{BB962C8B-B14F-4D97-AF65-F5344CB8AC3E}">
        <p14:creationId xmlns:p14="http://schemas.microsoft.com/office/powerpoint/2010/main" val="198715264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9EBC55-EA21-E58F-FD5A-A620560C9AA7}"/>
              </a:ext>
            </a:extLst>
          </p:cNvPr>
          <p:cNvSpPr>
            <a:spLocks noGrp="1"/>
          </p:cNvSpPr>
          <p:nvPr>
            <p:ph type="title"/>
          </p:nvPr>
        </p:nvSpPr>
        <p:spPr>
          <a:xfrm>
            <a:off x="609600" y="274638"/>
            <a:ext cx="10972800" cy="1143000"/>
          </a:xfrm>
        </p:spPr>
        <p:txBody>
          <a:bodyPr anchor="ctr">
            <a:normAutofit/>
          </a:bodyPr>
          <a:lstStyle/>
          <a:p>
            <a:r>
              <a:rPr lang="en-GB" dirty="0"/>
              <a:t>Technology</a:t>
            </a:r>
          </a:p>
        </p:txBody>
      </p:sp>
      <p:sp>
        <p:nvSpPr>
          <p:cNvPr id="3" name="Content Placeholder 2">
            <a:extLst>
              <a:ext uri="{FF2B5EF4-FFF2-40B4-BE49-F238E27FC236}">
                <a16:creationId xmlns:a16="http://schemas.microsoft.com/office/drawing/2014/main" id="{B701E941-A7E6-FADF-E52A-A7FAB6909422}"/>
              </a:ext>
            </a:extLst>
          </p:cNvPr>
          <p:cNvSpPr>
            <a:spLocks noGrp="1"/>
          </p:cNvSpPr>
          <p:nvPr>
            <p:ph sz="half" idx="1"/>
          </p:nvPr>
        </p:nvSpPr>
        <p:spPr>
          <a:xfrm>
            <a:off x="609600" y="1600201"/>
            <a:ext cx="5384800" cy="3989040"/>
          </a:xfrm>
        </p:spPr>
        <p:txBody>
          <a:bodyPr>
            <a:normAutofit/>
          </a:bodyPr>
          <a:lstStyle/>
          <a:p>
            <a:r>
              <a:rPr lang="en-GB" dirty="0"/>
              <a:t>According to CIPD (2024), people professionals need to be aware of the range of technologies and how to use them responsibility to enhance their people practice. </a:t>
            </a:r>
          </a:p>
        </p:txBody>
      </p:sp>
      <p:pic>
        <p:nvPicPr>
          <p:cNvPr id="5" name="Picture 4" descr="A diagram of technology and automation&#10;&#10;Description automatically generated">
            <a:extLst>
              <a:ext uri="{FF2B5EF4-FFF2-40B4-BE49-F238E27FC236}">
                <a16:creationId xmlns:a16="http://schemas.microsoft.com/office/drawing/2014/main" id="{7CE6FA77-4F71-A4A9-4342-891CE8966EB2}"/>
              </a:ext>
            </a:extLst>
          </p:cNvPr>
          <p:cNvPicPr>
            <a:picLocks noChangeAspect="1"/>
          </p:cNvPicPr>
          <p:nvPr/>
        </p:nvPicPr>
        <p:blipFill>
          <a:blip r:embed="rId3"/>
          <a:stretch>
            <a:fillRect/>
          </a:stretch>
        </p:blipFill>
        <p:spPr>
          <a:xfrm>
            <a:off x="6673867" y="1600201"/>
            <a:ext cx="4432266" cy="3989040"/>
          </a:xfrm>
          <a:prstGeom prst="rect">
            <a:avLst/>
          </a:prstGeom>
          <a:noFill/>
        </p:spPr>
      </p:pic>
    </p:spTree>
    <p:extLst>
      <p:ext uri="{BB962C8B-B14F-4D97-AF65-F5344CB8AC3E}">
        <p14:creationId xmlns:p14="http://schemas.microsoft.com/office/powerpoint/2010/main" val="113027963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98202B-CF30-555F-64BF-FAF3570B3AA8}"/>
              </a:ext>
            </a:extLst>
          </p:cNvPr>
          <p:cNvSpPr>
            <a:spLocks noGrp="1"/>
          </p:cNvSpPr>
          <p:nvPr>
            <p:ph type="title"/>
          </p:nvPr>
        </p:nvSpPr>
        <p:spPr/>
        <p:txBody>
          <a:bodyPr/>
          <a:lstStyle/>
          <a:p>
            <a:r>
              <a:rPr lang="en-GB" dirty="0"/>
              <a:t>HR technologies</a:t>
            </a:r>
          </a:p>
        </p:txBody>
      </p:sp>
      <p:sp>
        <p:nvSpPr>
          <p:cNvPr id="3" name="Content Placeholder 2">
            <a:extLst>
              <a:ext uri="{FF2B5EF4-FFF2-40B4-BE49-F238E27FC236}">
                <a16:creationId xmlns:a16="http://schemas.microsoft.com/office/drawing/2014/main" id="{A51D3891-B9C7-55DC-82F7-D68A410CB088}"/>
              </a:ext>
            </a:extLst>
          </p:cNvPr>
          <p:cNvSpPr>
            <a:spLocks noGrp="1"/>
          </p:cNvSpPr>
          <p:nvPr>
            <p:ph sz="half" idx="1"/>
          </p:nvPr>
        </p:nvSpPr>
        <p:spPr/>
        <p:txBody>
          <a:bodyPr/>
          <a:lstStyle/>
          <a:p>
            <a:r>
              <a:rPr lang="en-GB" dirty="0"/>
              <a:t>HR software (employee information system, human capital management solutions, HR management systems). </a:t>
            </a:r>
          </a:p>
        </p:txBody>
      </p:sp>
      <p:sp>
        <p:nvSpPr>
          <p:cNvPr id="4" name="Content Placeholder 3">
            <a:extLst>
              <a:ext uri="{FF2B5EF4-FFF2-40B4-BE49-F238E27FC236}">
                <a16:creationId xmlns:a16="http://schemas.microsoft.com/office/drawing/2014/main" id="{E38F2953-891C-53F7-2FAD-2CBC1935EEE4}"/>
              </a:ext>
            </a:extLst>
          </p:cNvPr>
          <p:cNvSpPr>
            <a:spLocks noGrp="1"/>
          </p:cNvSpPr>
          <p:nvPr>
            <p:ph sz="half" idx="2"/>
          </p:nvPr>
        </p:nvSpPr>
        <p:spPr/>
        <p:txBody>
          <a:bodyPr/>
          <a:lstStyle/>
          <a:p>
            <a:r>
              <a:rPr lang="en-GB" dirty="0"/>
              <a:t>Business intelligence software.</a:t>
            </a:r>
          </a:p>
          <a:p>
            <a:r>
              <a:rPr lang="en-GB" dirty="0"/>
              <a:t>Collaboration platforms. </a:t>
            </a:r>
          </a:p>
          <a:p>
            <a:r>
              <a:rPr lang="en-GB" dirty="0"/>
              <a:t>Social networking platforms. </a:t>
            </a:r>
          </a:p>
          <a:p>
            <a:r>
              <a:rPr lang="en-GB" dirty="0"/>
              <a:t>Generative AI tools.</a:t>
            </a:r>
          </a:p>
        </p:txBody>
      </p:sp>
    </p:spTree>
    <p:extLst>
      <p:ext uri="{BB962C8B-B14F-4D97-AF65-F5344CB8AC3E}">
        <p14:creationId xmlns:p14="http://schemas.microsoft.com/office/powerpoint/2010/main" val="424643175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9EBC55-EA21-E58F-FD5A-A620560C9AA7}"/>
              </a:ext>
            </a:extLst>
          </p:cNvPr>
          <p:cNvSpPr>
            <a:spLocks noGrp="1"/>
          </p:cNvSpPr>
          <p:nvPr>
            <p:ph type="title"/>
          </p:nvPr>
        </p:nvSpPr>
        <p:spPr/>
        <p:txBody>
          <a:bodyPr/>
          <a:lstStyle/>
          <a:p>
            <a:r>
              <a:rPr lang="en-GB" dirty="0"/>
              <a:t>Technology</a:t>
            </a:r>
          </a:p>
        </p:txBody>
      </p:sp>
      <p:sp>
        <p:nvSpPr>
          <p:cNvPr id="3" name="Content Placeholder 2">
            <a:extLst>
              <a:ext uri="{FF2B5EF4-FFF2-40B4-BE49-F238E27FC236}">
                <a16:creationId xmlns:a16="http://schemas.microsoft.com/office/drawing/2014/main" id="{B701E941-A7E6-FADF-E52A-A7FAB6909422}"/>
              </a:ext>
            </a:extLst>
          </p:cNvPr>
          <p:cNvSpPr>
            <a:spLocks noGrp="1"/>
          </p:cNvSpPr>
          <p:nvPr>
            <p:ph idx="1"/>
          </p:nvPr>
        </p:nvSpPr>
        <p:spPr/>
        <p:txBody>
          <a:bodyPr>
            <a:normAutofit fontScale="85000" lnSpcReduction="20000"/>
          </a:bodyPr>
          <a:lstStyle/>
          <a:p>
            <a:r>
              <a:rPr lang="en-GB" dirty="0"/>
              <a:t>File sharing – Sensitive resources such as CVs, appraisal records or employee details can be shared instantly (</a:t>
            </a:r>
            <a:r>
              <a:rPr lang="en-GB" dirty="0" err="1"/>
              <a:t>Tebbs</a:t>
            </a:r>
            <a:r>
              <a:rPr lang="en-GB" dirty="0"/>
              <a:t>, 2018).</a:t>
            </a:r>
          </a:p>
          <a:p>
            <a:pPr marL="0" indent="0">
              <a:buNone/>
            </a:pPr>
            <a:endParaRPr lang="en-GB" dirty="0"/>
          </a:p>
          <a:p>
            <a:r>
              <a:rPr lang="en-GB" dirty="0"/>
              <a:t>Video conferencing – HR Magazine found that over half of their readers said video calls had become their preferred communication method (Greedy, 2021).</a:t>
            </a:r>
          </a:p>
          <a:p>
            <a:endParaRPr lang="en-GB" dirty="0"/>
          </a:p>
          <a:p>
            <a:pPr marL="0" indent="0">
              <a:buNone/>
            </a:pPr>
            <a:r>
              <a:rPr lang="en-GB" dirty="0"/>
              <a:t>How does your organisation, or an organisation your familiar with, utilise the above? </a:t>
            </a:r>
          </a:p>
          <a:p>
            <a:pPr marL="0" indent="0">
              <a:buNone/>
            </a:pPr>
            <a:r>
              <a:rPr lang="en-GB" dirty="0"/>
              <a:t>What are the advantages and disadvantages? </a:t>
            </a:r>
          </a:p>
        </p:txBody>
      </p:sp>
    </p:spTree>
    <p:extLst>
      <p:ext uri="{BB962C8B-B14F-4D97-AF65-F5344CB8AC3E}">
        <p14:creationId xmlns:p14="http://schemas.microsoft.com/office/powerpoint/2010/main" val="118646813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FDCAA7-964C-1EB3-D10A-B82083135D37}"/>
              </a:ext>
            </a:extLst>
          </p:cNvPr>
          <p:cNvSpPr>
            <a:spLocks noGrp="1"/>
          </p:cNvSpPr>
          <p:nvPr>
            <p:ph type="title"/>
          </p:nvPr>
        </p:nvSpPr>
        <p:spPr/>
        <p:txBody>
          <a:bodyPr/>
          <a:lstStyle/>
          <a:p>
            <a:r>
              <a:rPr lang="en-GB" dirty="0"/>
              <a:t>File sharing</a:t>
            </a:r>
          </a:p>
        </p:txBody>
      </p:sp>
      <p:sp>
        <p:nvSpPr>
          <p:cNvPr id="3" name="Content Placeholder 2">
            <a:extLst>
              <a:ext uri="{FF2B5EF4-FFF2-40B4-BE49-F238E27FC236}">
                <a16:creationId xmlns:a16="http://schemas.microsoft.com/office/drawing/2014/main" id="{2CC6061E-F719-3459-FE9D-4BB3535FD5C5}"/>
              </a:ext>
            </a:extLst>
          </p:cNvPr>
          <p:cNvSpPr>
            <a:spLocks noGrp="1"/>
          </p:cNvSpPr>
          <p:nvPr>
            <p:ph idx="1"/>
          </p:nvPr>
        </p:nvSpPr>
        <p:spPr/>
        <p:txBody>
          <a:bodyPr>
            <a:normAutofit fontScale="62500" lnSpcReduction="20000"/>
          </a:bodyPr>
          <a:lstStyle/>
          <a:p>
            <a:r>
              <a:rPr lang="en-GB" dirty="0"/>
              <a:t>Advantages: </a:t>
            </a:r>
          </a:p>
          <a:p>
            <a:pPr lvl="1"/>
            <a:r>
              <a:rPr lang="en-GB" dirty="0"/>
              <a:t>Improved collaboration and accessibility.</a:t>
            </a:r>
          </a:p>
          <a:p>
            <a:pPr lvl="1"/>
            <a:r>
              <a:rPr lang="en-GB" dirty="0"/>
              <a:t>Enhanced security and compliance.</a:t>
            </a:r>
          </a:p>
          <a:p>
            <a:pPr lvl="1"/>
            <a:r>
              <a:rPr lang="en-GB" dirty="0"/>
              <a:t>Streamlined processes.</a:t>
            </a:r>
          </a:p>
          <a:p>
            <a:pPr lvl="1"/>
            <a:r>
              <a:rPr lang="en-GB" dirty="0"/>
              <a:t>Cost and time savings.</a:t>
            </a:r>
          </a:p>
          <a:p>
            <a:pPr lvl="1"/>
            <a:r>
              <a:rPr lang="en-GB" dirty="0"/>
              <a:t>Improved data management and retention.</a:t>
            </a:r>
          </a:p>
          <a:p>
            <a:pPr marL="457200" lvl="1" indent="0">
              <a:buNone/>
            </a:pPr>
            <a:endParaRPr lang="en-GB" dirty="0"/>
          </a:p>
          <a:p>
            <a:r>
              <a:rPr lang="en-GB" dirty="0"/>
              <a:t>Disadvantages:</a:t>
            </a:r>
          </a:p>
          <a:p>
            <a:pPr lvl="1"/>
            <a:r>
              <a:rPr lang="en-GB" dirty="0"/>
              <a:t>Security risks.</a:t>
            </a:r>
          </a:p>
          <a:p>
            <a:pPr lvl="1"/>
            <a:r>
              <a:rPr lang="en-GB" dirty="0"/>
              <a:t>Lack of control over data.</a:t>
            </a:r>
          </a:p>
          <a:p>
            <a:pPr lvl="1"/>
            <a:r>
              <a:rPr lang="en-GB" dirty="0"/>
              <a:t>Version control issues. </a:t>
            </a:r>
          </a:p>
          <a:p>
            <a:pPr lvl="1"/>
            <a:r>
              <a:rPr lang="en-GB" dirty="0"/>
              <a:t>Potential for data loss.</a:t>
            </a:r>
          </a:p>
          <a:p>
            <a:pPr lvl="1"/>
            <a:r>
              <a:rPr lang="en-GB" dirty="0"/>
              <a:t>Employee misuse. </a:t>
            </a:r>
          </a:p>
        </p:txBody>
      </p:sp>
      <p:pic>
        <p:nvPicPr>
          <p:cNvPr id="5" name="Picture 4">
            <a:extLst>
              <a:ext uri="{FF2B5EF4-FFF2-40B4-BE49-F238E27FC236}">
                <a16:creationId xmlns:a16="http://schemas.microsoft.com/office/drawing/2014/main" id="{1635A22E-EBEE-6B88-BDE6-52F07B8A79DA}"/>
              </a:ext>
            </a:extLst>
          </p:cNvPr>
          <p:cNvPicPr>
            <a:picLocks noChangeAspect="1"/>
          </p:cNvPicPr>
          <p:nvPr/>
        </p:nvPicPr>
        <p:blipFill>
          <a:blip r:embed="rId2"/>
          <a:stretch>
            <a:fillRect/>
          </a:stretch>
        </p:blipFill>
        <p:spPr>
          <a:xfrm>
            <a:off x="6525607" y="1969376"/>
            <a:ext cx="4972710" cy="2919247"/>
          </a:xfrm>
          <a:prstGeom prst="rect">
            <a:avLst/>
          </a:prstGeom>
        </p:spPr>
      </p:pic>
    </p:spTree>
    <p:extLst>
      <p:ext uri="{BB962C8B-B14F-4D97-AF65-F5344CB8AC3E}">
        <p14:creationId xmlns:p14="http://schemas.microsoft.com/office/powerpoint/2010/main" val="31347688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FDCAA7-964C-1EB3-D10A-B82083135D37}"/>
              </a:ext>
            </a:extLst>
          </p:cNvPr>
          <p:cNvSpPr>
            <a:spLocks noGrp="1"/>
          </p:cNvSpPr>
          <p:nvPr>
            <p:ph type="title"/>
          </p:nvPr>
        </p:nvSpPr>
        <p:spPr/>
        <p:txBody>
          <a:bodyPr/>
          <a:lstStyle/>
          <a:p>
            <a:r>
              <a:rPr lang="en-GB" dirty="0"/>
              <a:t>Video conferencing</a:t>
            </a:r>
          </a:p>
        </p:txBody>
      </p:sp>
      <p:sp>
        <p:nvSpPr>
          <p:cNvPr id="3" name="Content Placeholder 2">
            <a:extLst>
              <a:ext uri="{FF2B5EF4-FFF2-40B4-BE49-F238E27FC236}">
                <a16:creationId xmlns:a16="http://schemas.microsoft.com/office/drawing/2014/main" id="{2CC6061E-F719-3459-FE9D-4BB3535FD5C5}"/>
              </a:ext>
            </a:extLst>
          </p:cNvPr>
          <p:cNvSpPr>
            <a:spLocks noGrp="1"/>
          </p:cNvSpPr>
          <p:nvPr>
            <p:ph idx="1"/>
          </p:nvPr>
        </p:nvSpPr>
        <p:spPr>
          <a:xfrm>
            <a:off x="609600" y="1124712"/>
            <a:ext cx="10972800" cy="4392521"/>
          </a:xfrm>
        </p:spPr>
        <p:txBody>
          <a:bodyPr>
            <a:normAutofit fontScale="32500" lnSpcReduction="20000"/>
          </a:bodyPr>
          <a:lstStyle/>
          <a:p>
            <a:r>
              <a:rPr lang="en-GB" sz="4900" dirty="0"/>
              <a:t>Advantages: </a:t>
            </a:r>
          </a:p>
          <a:p>
            <a:pPr lvl="1"/>
            <a:r>
              <a:rPr lang="en-GB" sz="4900" dirty="0"/>
              <a:t>Saves time and money.</a:t>
            </a:r>
          </a:p>
          <a:p>
            <a:pPr lvl="1"/>
            <a:r>
              <a:rPr lang="en-GB" sz="4900" dirty="0"/>
              <a:t>Increased engagement compared to audio calls.</a:t>
            </a:r>
          </a:p>
          <a:p>
            <a:pPr lvl="1"/>
            <a:r>
              <a:rPr lang="en-GB" sz="4900" dirty="0"/>
              <a:t>Enhanced collaboration.</a:t>
            </a:r>
          </a:p>
          <a:p>
            <a:pPr lvl="1"/>
            <a:r>
              <a:rPr lang="en-GB" sz="4900" dirty="0"/>
              <a:t>Flexibility for remote workers.</a:t>
            </a:r>
          </a:p>
          <a:p>
            <a:pPr lvl="1"/>
            <a:r>
              <a:rPr lang="en-GB" sz="4900" dirty="0"/>
              <a:t>Improved attendance.</a:t>
            </a:r>
          </a:p>
          <a:p>
            <a:pPr lvl="1"/>
            <a:r>
              <a:rPr lang="en-GB" sz="4900" dirty="0"/>
              <a:t>Reduced carbon footprint.</a:t>
            </a:r>
          </a:p>
          <a:p>
            <a:pPr lvl="1"/>
            <a:r>
              <a:rPr lang="en-GB" sz="4900" dirty="0"/>
              <a:t>Supports diverse teams. </a:t>
            </a:r>
          </a:p>
          <a:p>
            <a:pPr lvl="1"/>
            <a:r>
              <a:rPr lang="en-GB" sz="4900" dirty="0"/>
              <a:t>Boosts productivity.</a:t>
            </a:r>
          </a:p>
          <a:p>
            <a:pPr lvl="1"/>
            <a:endParaRPr lang="en-GB" sz="4900" dirty="0"/>
          </a:p>
          <a:p>
            <a:r>
              <a:rPr lang="en-GB" sz="4900" dirty="0"/>
              <a:t>Disadvantages:</a:t>
            </a:r>
          </a:p>
          <a:p>
            <a:pPr lvl="1"/>
            <a:r>
              <a:rPr lang="en-GB" sz="4900" dirty="0"/>
              <a:t>Security risks.</a:t>
            </a:r>
          </a:p>
          <a:p>
            <a:pPr lvl="1"/>
            <a:r>
              <a:rPr lang="en-GB" sz="4900" dirty="0"/>
              <a:t>Privacy concerns.</a:t>
            </a:r>
          </a:p>
          <a:p>
            <a:pPr lvl="1"/>
            <a:r>
              <a:rPr lang="en-GB" sz="4900" dirty="0"/>
              <a:t>Technical issues.</a:t>
            </a:r>
          </a:p>
          <a:p>
            <a:pPr lvl="1"/>
            <a:r>
              <a:rPr lang="en-GB" sz="4900" dirty="0"/>
              <a:t>Impersonal interactions.</a:t>
            </a:r>
          </a:p>
          <a:p>
            <a:pPr lvl="1"/>
            <a:r>
              <a:rPr lang="en-GB" sz="4900" dirty="0"/>
              <a:t>Distractions.</a:t>
            </a:r>
          </a:p>
          <a:p>
            <a:pPr lvl="1"/>
            <a:r>
              <a:rPr lang="en-GB" sz="4900" dirty="0"/>
              <a:t>Potential for misuse (both intentionally and unintentionally).</a:t>
            </a:r>
          </a:p>
          <a:p>
            <a:pPr marL="457200" lvl="1" indent="0">
              <a:buNone/>
            </a:pPr>
            <a:endParaRPr lang="en-GB" dirty="0"/>
          </a:p>
        </p:txBody>
      </p:sp>
      <p:pic>
        <p:nvPicPr>
          <p:cNvPr id="5" name="Picture 4">
            <a:extLst>
              <a:ext uri="{FF2B5EF4-FFF2-40B4-BE49-F238E27FC236}">
                <a16:creationId xmlns:a16="http://schemas.microsoft.com/office/drawing/2014/main" id="{C8CF9CDD-AD09-4EF2-130C-43FE78459829}"/>
              </a:ext>
            </a:extLst>
          </p:cNvPr>
          <p:cNvPicPr>
            <a:picLocks noChangeAspect="1"/>
          </p:cNvPicPr>
          <p:nvPr/>
        </p:nvPicPr>
        <p:blipFill>
          <a:blip r:embed="rId2"/>
          <a:stretch>
            <a:fillRect/>
          </a:stretch>
        </p:blipFill>
        <p:spPr>
          <a:xfrm>
            <a:off x="6495393" y="1608084"/>
            <a:ext cx="5087007" cy="3007098"/>
          </a:xfrm>
          <a:prstGeom prst="rect">
            <a:avLst/>
          </a:prstGeom>
        </p:spPr>
      </p:pic>
    </p:spTree>
    <p:extLst>
      <p:ext uri="{BB962C8B-B14F-4D97-AF65-F5344CB8AC3E}">
        <p14:creationId xmlns:p14="http://schemas.microsoft.com/office/powerpoint/2010/main" val="101400515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E16F4C-58CB-CCDF-38E1-B48FFE8842BB}"/>
              </a:ext>
            </a:extLst>
          </p:cNvPr>
          <p:cNvSpPr>
            <a:spLocks noGrp="1"/>
          </p:cNvSpPr>
          <p:nvPr>
            <p:ph type="title"/>
          </p:nvPr>
        </p:nvSpPr>
        <p:spPr/>
        <p:txBody>
          <a:bodyPr>
            <a:normAutofit fontScale="90000"/>
          </a:bodyPr>
          <a:lstStyle/>
          <a:p>
            <a:r>
              <a:rPr lang="en-GB" dirty="0"/>
              <a:t>Technology – The fourth industrial revolution</a:t>
            </a:r>
          </a:p>
        </p:txBody>
      </p:sp>
      <p:sp>
        <p:nvSpPr>
          <p:cNvPr id="3" name="Content Placeholder 2">
            <a:extLst>
              <a:ext uri="{FF2B5EF4-FFF2-40B4-BE49-F238E27FC236}">
                <a16:creationId xmlns:a16="http://schemas.microsoft.com/office/drawing/2014/main" id="{E664760F-5B12-4C01-4112-4CF5849AA0B2}"/>
              </a:ext>
            </a:extLst>
          </p:cNvPr>
          <p:cNvSpPr>
            <a:spLocks noGrp="1"/>
          </p:cNvSpPr>
          <p:nvPr>
            <p:ph idx="1"/>
          </p:nvPr>
        </p:nvSpPr>
        <p:spPr/>
        <p:txBody>
          <a:bodyPr/>
          <a:lstStyle/>
          <a:p>
            <a:r>
              <a:rPr lang="en-GB" dirty="0"/>
              <a:t>2 views – pessimistic/optimistic</a:t>
            </a:r>
          </a:p>
          <a:p>
            <a:r>
              <a:rPr lang="en-GB" dirty="0"/>
              <a:t>Likely – a time lag between jobs going and jobs being created. </a:t>
            </a:r>
          </a:p>
          <a:p>
            <a:r>
              <a:rPr lang="en-GB" dirty="0"/>
              <a:t>Useful source – World Economic Forum - </a:t>
            </a:r>
            <a:r>
              <a:rPr lang="en-GB" dirty="0">
                <a:hlinkClick r:id="rId3"/>
              </a:rPr>
              <a:t>Fourth Industrial Revolution | World Economic Forum (weforum.org)</a:t>
            </a:r>
            <a:endParaRPr lang="en-GB" dirty="0"/>
          </a:p>
        </p:txBody>
      </p:sp>
    </p:spTree>
    <p:extLst>
      <p:ext uri="{BB962C8B-B14F-4D97-AF65-F5344CB8AC3E}">
        <p14:creationId xmlns:p14="http://schemas.microsoft.com/office/powerpoint/2010/main" val="237797400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5A7C27-4C14-29E1-6CB8-9394A5CF1BCE}"/>
              </a:ext>
            </a:extLst>
          </p:cNvPr>
          <p:cNvSpPr>
            <a:spLocks noGrp="1"/>
          </p:cNvSpPr>
          <p:nvPr>
            <p:ph type="title"/>
          </p:nvPr>
        </p:nvSpPr>
        <p:spPr/>
        <p:txBody>
          <a:bodyPr>
            <a:normAutofit fontScale="90000"/>
          </a:bodyPr>
          <a:lstStyle/>
          <a:p>
            <a:r>
              <a:rPr lang="en-GB" dirty="0"/>
              <a:t>What makes a job susceptible to automation? </a:t>
            </a:r>
          </a:p>
        </p:txBody>
      </p:sp>
      <p:pic>
        <p:nvPicPr>
          <p:cNvPr id="5" name="Content Placeholder 4">
            <a:extLst>
              <a:ext uri="{FF2B5EF4-FFF2-40B4-BE49-F238E27FC236}">
                <a16:creationId xmlns:a16="http://schemas.microsoft.com/office/drawing/2014/main" id="{E3249739-ADC3-39E7-B60E-5C00E28BD46F}"/>
              </a:ext>
            </a:extLst>
          </p:cNvPr>
          <p:cNvPicPr>
            <a:picLocks noGrp="1" noChangeAspect="1"/>
          </p:cNvPicPr>
          <p:nvPr>
            <p:ph idx="1"/>
          </p:nvPr>
        </p:nvPicPr>
        <p:blipFill>
          <a:blip r:embed="rId3"/>
          <a:stretch>
            <a:fillRect/>
          </a:stretch>
        </p:blipFill>
        <p:spPr>
          <a:xfrm>
            <a:off x="1455564" y="1943156"/>
            <a:ext cx="5815200" cy="3301507"/>
          </a:xfrm>
        </p:spPr>
      </p:pic>
      <p:pic>
        <p:nvPicPr>
          <p:cNvPr id="7" name="Picture 6">
            <a:extLst>
              <a:ext uri="{FF2B5EF4-FFF2-40B4-BE49-F238E27FC236}">
                <a16:creationId xmlns:a16="http://schemas.microsoft.com/office/drawing/2014/main" id="{2217209D-FDC8-7F51-BC2C-8532053CBDFE}"/>
              </a:ext>
            </a:extLst>
          </p:cNvPr>
          <p:cNvPicPr>
            <a:picLocks noChangeAspect="1"/>
          </p:cNvPicPr>
          <p:nvPr/>
        </p:nvPicPr>
        <p:blipFill>
          <a:blip r:embed="rId4"/>
          <a:stretch>
            <a:fillRect/>
          </a:stretch>
        </p:blipFill>
        <p:spPr>
          <a:xfrm>
            <a:off x="8360032" y="1373598"/>
            <a:ext cx="2606065" cy="4004441"/>
          </a:xfrm>
          <a:prstGeom prst="rect">
            <a:avLst/>
          </a:prstGeom>
        </p:spPr>
      </p:pic>
      <p:sp>
        <p:nvSpPr>
          <p:cNvPr id="9" name="TextBox 8">
            <a:extLst>
              <a:ext uri="{FF2B5EF4-FFF2-40B4-BE49-F238E27FC236}">
                <a16:creationId xmlns:a16="http://schemas.microsoft.com/office/drawing/2014/main" id="{471E8228-10D3-E097-0A15-23C48D0E1730}"/>
              </a:ext>
            </a:extLst>
          </p:cNvPr>
          <p:cNvSpPr txBox="1"/>
          <p:nvPr/>
        </p:nvSpPr>
        <p:spPr>
          <a:xfrm>
            <a:off x="2855976" y="1428671"/>
            <a:ext cx="6096000" cy="369332"/>
          </a:xfrm>
          <a:prstGeom prst="rect">
            <a:avLst/>
          </a:prstGeom>
          <a:noFill/>
        </p:spPr>
        <p:txBody>
          <a:bodyPr wrap="square">
            <a:spAutoFit/>
          </a:bodyPr>
          <a:lstStyle/>
          <a:p>
            <a:r>
              <a:rPr lang="en-GB" dirty="0">
                <a:hlinkClick r:id="rId5"/>
              </a:rPr>
              <a:t>Will Robots Take My Job?</a:t>
            </a:r>
            <a:endParaRPr lang="en-GB" dirty="0"/>
          </a:p>
        </p:txBody>
      </p:sp>
    </p:spTree>
    <p:extLst>
      <p:ext uri="{BB962C8B-B14F-4D97-AF65-F5344CB8AC3E}">
        <p14:creationId xmlns:p14="http://schemas.microsoft.com/office/powerpoint/2010/main" val="312859721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E4B3AD-58F2-3BEC-113E-AC8AB6B4BA40}"/>
              </a:ext>
            </a:extLst>
          </p:cNvPr>
          <p:cNvSpPr>
            <a:spLocks noGrp="1"/>
          </p:cNvSpPr>
          <p:nvPr>
            <p:ph type="title"/>
          </p:nvPr>
        </p:nvSpPr>
        <p:spPr/>
        <p:txBody>
          <a:bodyPr/>
          <a:lstStyle/>
          <a:p>
            <a:r>
              <a:rPr lang="en-GB" dirty="0"/>
              <a:t>Learning outcomes</a:t>
            </a:r>
          </a:p>
        </p:txBody>
      </p:sp>
      <p:sp>
        <p:nvSpPr>
          <p:cNvPr id="3" name="Content Placeholder 2">
            <a:extLst>
              <a:ext uri="{FF2B5EF4-FFF2-40B4-BE49-F238E27FC236}">
                <a16:creationId xmlns:a16="http://schemas.microsoft.com/office/drawing/2014/main" id="{9EEE1EB3-F34D-B201-4835-1496A874A965}"/>
              </a:ext>
            </a:extLst>
          </p:cNvPr>
          <p:cNvSpPr>
            <a:spLocks noGrp="1"/>
          </p:cNvSpPr>
          <p:nvPr>
            <p:ph idx="1"/>
          </p:nvPr>
        </p:nvSpPr>
        <p:spPr>
          <a:xfrm>
            <a:off x="609600" y="1417638"/>
            <a:ext cx="10972800" cy="3917032"/>
          </a:xfrm>
        </p:spPr>
        <p:txBody>
          <a:bodyPr>
            <a:normAutofit/>
          </a:bodyPr>
          <a:lstStyle/>
          <a:p>
            <a:pPr marL="0" indent="0">
              <a:buNone/>
            </a:pPr>
            <a:r>
              <a:rPr lang="en-GB" dirty="0"/>
              <a:t>2. Understand how people’s behaviour in the workplace affects and shapes culture.</a:t>
            </a:r>
          </a:p>
        </p:txBody>
      </p:sp>
    </p:spTree>
    <p:extLst>
      <p:ext uri="{BB962C8B-B14F-4D97-AF65-F5344CB8AC3E}">
        <p14:creationId xmlns:p14="http://schemas.microsoft.com/office/powerpoint/2010/main" val="206030523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DBC5DD-D4BD-C080-F3FB-CD908BBA4CDB}"/>
              </a:ext>
            </a:extLst>
          </p:cNvPr>
          <p:cNvSpPr>
            <a:spLocks noGrp="1"/>
          </p:cNvSpPr>
          <p:nvPr>
            <p:ph type="title"/>
          </p:nvPr>
        </p:nvSpPr>
        <p:spPr>
          <a:xfrm>
            <a:off x="609600" y="274638"/>
            <a:ext cx="10972800" cy="1143000"/>
          </a:xfrm>
        </p:spPr>
        <p:txBody>
          <a:bodyPr anchor="ctr">
            <a:normAutofit/>
          </a:bodyPr>
          <a:lstStyle/>
          <a:p>
            <a:r>
              <a:rPr lang="en-GB" dirty="0"/>
              <a:t>What is organisational culture? (CIPD, 2023)</a:t>
            </a:r>
          </a:p>
        </p:txBody>
      </p:sp>
      <p:sp>
        <p:nvSpPr>
          <p:cNvPr id="3" name="Content Placeholder 2">
            <a:extLst>
              <a:ext uri="{FF2B5EF4-FFF2-40B4-BE49-F238E27FC236}">
                <a16:creationId xmlns:a16="http://schemas.microsoft.com/office/drawing/2014/main" id="{8E878B6A-32F6-D36E-51BA-9AA3BA2212A7}"/>
              </a:ext>
            </a:extLst>
          </p:cNvPr>
          <p:cNvSpPr>
            <a:spLocks noGrp="1"/>
          </p:cNvSpPr>
          <p:nvPr>
            <p:ph sz="half" idx="1"/>
          </p:nvPr>
        </p:nvSpPr>
        <p:spPr>
          <a:xfrm>
            <a:off x="609600" y="1600201"/>
            <a:ext cx="6069874" cy="3989040"/>
          </a:xfrm>
        </p:spPr>
        <p:txBody>
          <a:bodyPr>
            <a:normAutofit/>
          </a:bodyPr>
          <a:lstStyle/>
          <a:p>
            <a:pPr marL="0" indent="0">
              <a:lnSpc>
                <a:spcPct val="90000"/>
              </a:lnSpc>
              <a:buNone/>
            </a:pPr>
            <a:r>
              <a:rPr lang="en-GB" sz="2400" b="0" i="0" dirty="0">
                <a:effectLst/>
                <a:highlight>
                  <a:srgbClr val="FFFFFF"/>
                </a:highlight>
              </a:rPr>
              <a:t>The influential psychologist Edgar Schein described three levels of organisational culture:</a:t>
            </a:r>
          </a:p>
          <a:p>
            <a:pPr>
              <a:lnSpc>
                <a:spcPct val="90000"/>
              </a:lnSpc>
              <a:buFont typeface="Arial" panose="020B0604020202020204" pitchFamily="34" charset="0"/>
              <a:buChar char="•"/>
            </a:pPr>
            <a:r>
              <a:rPr lang="en-GB" sz="2400" b="0" i="0" dirty="0">
                <a:effectLst/>
                <a:highlight>
                  <a:srgbClr val="FFFFFF"/>
                </a:highlight>
              </a:rPr>
              <a:t>artefacts that may reflect culture (for example, symbols and language) </a:t>
            </a:r>
          </a:p>
          <a:p>
            <a:pPr>
              <a:lnSpc>
                <a:spcPct val="90000"/>
              </a:lnSpc>
              <a:buFont typeface="Arial" panose="020B0604020202020204" pitchFamily="34" charset="0"/>
              <a:buChar char="•"/>
            </a:pPr>
            <a:r>
              <a:rPr lang="en-GB" sz="2400" b="0" i="0" dirty="0">
                <a:effectLst/>
                <a:highlight>
                  <a:srgbClr val="FFFFFF"/>
                </a:highlight>
              </a:rPr>
              <a:t>norms and values about appropriate attitudes and behaviours (espoused or real) </a:t>
            </a:r>
          </a:p>
          <a:p>
            <a:pPr>
              <a:lnSpc>
                <a:spcPct val="90000"/>
              </a:lnSpc>
              <a:buFont typeface="Arial" panose="020B0604020202020204" pitchFamily="34" charset="0"/>
              <a:buChar char="•"/>
            </a:pPr>
            <a:r>
              <a:rPr lang="en-GB" sz="2400" b="0" i="0" dirty="0">
                <a:effectLst/>
                <a:highlight>
                  <a:srgbClr val="FFFFFF"/>
                </a:highlight>
              </a:rPr>
              <a:t>underlying assumptions and beliefs (conscious or unconscious). </a:t>
            </a:r>
          </a:p>
          <a:p>
            <a:pPr marL="0" indent="0">
              <a:lnSpc>
                <a:spcPct val="90000"/>
              </a:lnSpc>
              <a:buNone/>
            </a:pPr>
            <a:endParaRPr lang="en-GB" sz="2400" b="0" i="0" dirty="0">
              <a:effectLst/>
              <a:highlight>
                <a:srgbClr val="FFFFFF"/>
              </a:highlight>
            </a:endParaRPr>
          </a:p>
          <a:p>
            <a:pPr>
              <a:lnSpc>
                <a:spcPct val="90000"/>
              </a:lnSpc>
            </a:pPr>
            <a:endParaRPr lang="en-GB" sz="2400" dirty="0"/>
          </a:p>
        </p:txBody>
      </p:sp>
      <p:pic>
        <p:nvPicPr>
          <p:cNvPr id="5" name="Picture 4">
            <a:extLst>
              <a:ext uri="{FF2B5EF4-FFF2-40B4-BE49-F238E27FC236}">
                <a16:creationId xmlns:a16="http://schemas.microsoft.com/office/drawing/2014/main" id="{3FD66A2A-DDC4-E904-F254-9C886E07074B}"/>
              </a:ext>
            </a:extLst>
          </p:cNvPr>
          <p:cNvPicPr>
            <a:picLocks noChangeAspect="1"/>
          </p:cNvPicPr>
          <p:nvPr/>
        </p:nvPicPr>
        <p:blipFill>
          <a:blip r:embed="rId3"/>
          <a:stretch>
            <a:fillRect/>
          </a:stretch>
        </p:blipFill>
        <p:spPr>
          <a:xfrm>
            <a:off x="7219590" y="1600201"/>
            <a:ext cx="3340820" cy="3989040"/>
          </a:xfrm>
          <a:prstGeom prst="rect">
            <a:avLst/>
          </a:prstGeom>
          <a:noFill/>
        </p:spPr>
      </p:pic>
    </p:spTree>
    <p:extLst>
      <p:ext uri="{BB962C8B-B14F-4D97-AF65-F5344CB8AC3E}">
        <p14:creationId xmlns:p14="http://schemas.microsoft.com/office/powerpoint/2010/main" val="267351958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Culture definitions</a:t>
            </a:r>
          </a:p>
        </p:txBody>
      </p:sp>
      <p:sp>
        <p:nvSpPr>
          <p:cNvPr id="3" name="Content Placeholder 2"/>
          <p:cNvSpPr>
            <a:spLocks noGrp="1"/>
          </p:cNvSpPr>
          <p:nvPr>
            <p:ph idx="1"/>
          </p:nvPr>
        </p:nvSpPr>
        <p:spPr>
          <a:xfrm>
            <a:off x="1489166" y="1600200"/>
            <a:ext cx="9544594" cy="3415937"/>
          </a:xfrm>
        </p:spPr>
        <p:txBody>
          <a:bodyPr>
            <a:normAutofit fontScale="62500" lnSpcReduction="20000"/>
          </a:bodyPr>
          <a:lstStyle/>
          <a:p>
            <a:pPr marL="0" indent="0">
              <a:buNone/>
            </a:pPr>
            <a:r>
              <a:rPr lang="en-US" dirty="0" err="1"/>
              <a:t>Fincham</a:t>
            </a:r>
            <a:r>
              <a:rPr lang="en-US" dirty="0"/>
              <a:t> and Rhodes (2005) ‘</a:t>
            </a:r>
            <a:r>
              <a:rPr lang="en-US" i="1" dirty="0">
                <a:solidFill>
                  <a:schemeClr val="tx1">
                    <a:lumMod val="50000"/>
                    <a:lumOff val="50000"/>
                  </a:schemeClr>
                </a:solidFill>
              </a:rPr>
              <a:t>The set of beliefs, values and norms that represent the unique character of an organisation and provide the context for it’s actions</a:t>
            </a:r>
            <a:r>
              <a:rPr lang="en-US" dirty="0"/>
              <a:t>’</a:t>
            </a:r>
          </a:p>
          <a:p>
            <a:pPr marL="0" indent="0">
              <a:buNone/>
            </a:pPr>
            <a:endParaRPr lang="en-US" dirty="0"/>
          </a:p>
          <a:p>
            <a:pPr marL="0" indent="0">
              <a:buNone/>
            </a:pPr>
            <a:r>
              <a:rPr lang="en-US" dirty="0" err="1"/>
              <a:t>Balogun</a:t>
            </a:r>
            <a:r>
              <a:rPr lang="en-US" dirty="0"/>
              <a:t> and Johnson (2004)</a:t>
            </a:r>
            <a:r>
              <a:rPr lang="en-US" b="1" dirty="0"/>
              <a:t> ‘</a:t>
            </a:r>
            <a:r>
              <a:rPr lang="en-US" i="1" dirty="0">
                <a:solidFill>
                  <a:schemeClr val="tx1">
                    <a:lumMod val="50000"/>
                    <a:lumOff val="50000"/>
                  </a:schemeClr>
                </a:solidFill>
              </a:rPr>
              <a:t>the way we do things around here’</a:t>
            </a:r>
          </a:p>
          <a:p>
            <a:pPr marL="0" indent="0">
              <a:buNone/>
            </a:pPr>
            <a:endParaRPr lang="en-US" i="1" dirty="0">
              <a:solidFill>
                <a:schemeClr val="tx1">
                  <a:lumMod val="50000"/>
                  <a:lumOff val="50000"/>
                </a:schemeClr>
              </a:solidFill>
            </a:endParaRPr>
          </a:p>
          <a:p>
            <a:pPr marL="0" indent="0">
              <a:spcBef>
                <a:spcPts val="0"/>
              </a:spcBef>
              <a:buNone/>
              <a:defRPr/>
            </a:pPr>
            <a:r>
              <a:rPr lang="en-US" dirty="0" err="1"/>
              <a:t>Molander</a:t>
            </a:r>
            <a:r>
              <a:rPr lang="en-US" dirty="0"/>
              <a:t> and </a:t>
            </a:r>
            <a:r>
              <a:rPr lang="en-US" dirty="0" err="1"/>
              <a:t>Winterton</a:t>
            </a:r>
            <a:r>
              <a:rPr lang="en-US" dirty="0"/>
              <a:t> (1994) ‘</a:t>
            </a:r>
            <a:r>
              <a:rPr lang="en-US" i="1" dirty="0">
                <a:solidFill>
                  <a:schemeClr val="tx1">
                    <a:lumMod val="50000"/>
                    <a:lumOff val="50000"/>
                  </a:schemeClr>
                </a:solidFill>
              </a:rPr>
              <a:t>The culture of an organisation is made of traditions, habits, ways of </a:t>
            </a:r>
            <a:r>
              <a:rPr lang="en-US" i="1" dirty="0" err="1">
                <a:solidFill>
                  <a:schemeClr val="tx1">
                    <a:lumMod val="50000"/>
                    <a:lumOff val="50000"/>
                  </a:schemeClr>
                </a:solidFill>
              </a:rPr>
              <a:t>organising</a:t>
            </a:r>
            <a:r>
              <a:rPr lang="en-US" i="1" dirty="0">
                <a:solidFill>
                  <a:schemeClr val="tx1">
                    <a:lumMod val="50000"/>
                    <a:lumOff val="50000"/>
                  </a:schemeClr>
                </a:solidFill>
              </a:rPr>
              <a:t> and patterns of relationships at work</a:t>
            </a:r>
            <a:r>
              <a:rPr lang="is-IS" i="1" dirty="0">
                <a:solidFill>
                  <a:schemeClr val="tx1">
                    <a:lumMod val="50000"/>
                    <a:lumOff val="50000"/>
                  </a:schemeClr>
                </a:solidFill>
              </a:rPr>
              <a:t>…’</a:t>
            </a:r>
          </a:p>
          <a:p>
            <a:pPr marL="0" indent="0">
              <a:spcBef>
                <a:spcPts val="0"/>
              </a:spcBef>
              <a:buNone/>
              <a:defRPr/>
            </a:pPr>
            <a:endParaRPr lang="en-US" i="1" dirty="0">
              <a:solidFill>
                <a:schemeClr val="tx1">
                  <a:lumMod val="50000"/>
                  <a:lumOff val="50000"/>
                </a:schemeClr>
              </a:solidFill>
            </a:endParaRPr>
          </a:p>
          <a:p>
            <a:pPr marL="0" indent="0">
              <a:buNone/>
            </a:pPr>
            <a:r>
              <a:rPr lang="en-US" dirty="0"/>
              <a:t>Edgar Schein (1992) ‘</a:t>
            </a:r>
            <a:r>
              <a:rPr lang="en-US" i="1" dirty="0">
                <a:solidFill>
                  <a:schemeClr val="tx1">
                    <a:lumMod val="50000"/>
                    <a:lumOff val="50000"/>
                  </a:schemeClr>
                </a:solidFill>
              </a:rPr>
              <a:t>A Pattern of shared basic assumptions that the group learned</a:t>
            </a:r>
            <a:r>
              <a:rPr lang="is-IS" i="1" dirty="0">
                <a:solidFill>
                  <a:schemeClr val="tx1">
                    <a:lumMod val="50000"/>
                    <a:lumOff val="50000"/>
                  </a:schemeClr>
                </a:solidFill>
              </a:rPr>
              <a:t>… that has worked well enough to be considered valid and therefore, to be taught to new members as the correct way to perceive, think and feel</a:t>
            </a:r>
            <a:r>
              <a:rPr lang="is-IS" dirty="0">
                <a:solidFill>
                  <a:schemeClr val="tx1">
                    <a:lumMod val="50000"/>
                    <a:lumOff val="50000"/>
                  </a:schemeClr>
                </a:solidFill>
              </a:rPr>
              <a:t>.’</a:t>
            </a:r>
            <a:endParaRPr lang="en-US" dirty="0">
              <a:solidFill>
                <a:schemeClr val="tx1">
                  <a:lumMod val="50000"/>
                  <a:lumOff val="50000"/>
                </a:schemeClr>
              </a:solidFill>
            </a:endParaRPr>
          </a:p>
        </p:txBody>
      </p:sp>
    </p:spTree>
    <p:extLst>
      <p:ext uri="{BB962C8B-B14F-4D97-AF65-F5344CB8AC3E}">
        <p14:creationId xmlns:p14="http://schemas.microsoft.com/office/powerpoint/2010/main" val="176927985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Handy, 1993 – Sub-cultures </a:t>
            </a:r>
          </a:p>
        </p:txBody>
      </p:sp>
      <p:sp>
        <p:nvSpPr>
          <p:cNvPr id="4" name="Oval 3"/>
          <p:cNvSpPr/>
          <p:nvPr/>
        </p:nvSpPr>
        <p:spPr>
          <a:xfrm>
            <a:off x="5266268" y="2895601"/>
            <a:ext cx="1422400" cy="1210733"/>
          </a:xfrm>
          <a:prstGeom prst="ellipse">
            <a:avLst/>
          </a:prstGeom>
          <a:solidFill>
            <a:schemeClr val="accent3">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100" dirty="0"/>
              <a:t>Organisational Culture </a:t>
            </a:r>
          </a:p>
        </p:txBody>
      </p:sp>
      <p:sp>
        <p:nvSpPr>
          <p:cNvPr id="5" name="Oval 4"/>
          <p:cNvSpPr/>
          <p:nvPr/>
        </p:nvSpPr>
        <p:spPr>
          <a:xfrm>
            <a:off x="2421467" y="1468439"/>
            <a:ext cx="1507067" cy="1227667"/>
          </a:xfrm>
          <a:prstGeom prst="ellipse">
            <a:avLst/>
          </a:prstGeom>
          <a:solidFill>
            <a:schemeClr val="accent4">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a:t>People Culture </a:t>
            </a:r>
          </a:p>
        </p:txBody>
      </p:sp>
      <p:sp>
        <p:nvSpPr>
          <p:cNvPr id="6" name="Oval 5"/>
          <p:cNvSpPr/>
          <p:nvPr/>
        </p:nvSpPr>
        <p:spPr>
          <a:xfrm>
            <a:off x="2540001" y="4224867"/>
            <a:ext cx="1507067" cy="1227667"/>
          </a:xfrm>
          <a:prstGeom prst="ellipse">
            <a:avLst/>
          </a:prstGeom>
          <a:solidFill>
            <a:schemeClr val="accent5">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dirty="0"/>
              <a:t>Task Culture</a:t>
            </a:r>
          </a:p>
        </p:txBody>
      </p:sp>
      <p:sp>
        <p:nvSpPr>
          <p:cNvPr id="7" name="Oval 6"/>
          <p:cNvSpPr/>
          <p:nvPr/>
        </p:nvSpPr>
        <p:spPr>
          <a:xfrm>
            <a:off x="7882467" y="4224868"/>
            <a:ext cx="1507067" cy="1227667"/>
          </a:xfrm>
          <a:prstGeom prst="ellipse">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dirty="0"/>
              <a:t>Role Culture</a:t>
            </a:r>
          </a:p>
        </p:txBody>
      </p:sp>
      <p:sp>
        <p:nvSpPr>
          <p:cNvPr id="8" name="Oval 7"/>
          <p:cNvSpPr/>
          <p:nvPr/>
        </p:nvSpPr>
        <p:spPr>
          <a:xfrm>
            <a:off x="7882468" y="1468439"/>
            <a:ext cx="1507067" cy="1227667"/>
          </a:xfrm>
          <a:prstGeom prst="ellipse">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a:t>Power Culture</a:t>
            </a:r>
          </a:p>
        </p:txBody>
      </p:sp>
      <p:sp>
        <p:nvSpPr>
          <p:cNvPr id="11" name="Down Arrow 10"/>
          <p:cNvSpPr/>
          <p:nvPr/>
        </p:nvSpPr>
        <p:spPr>
          <a:xfrm rot="6716749">
            <a:off x="4311052" y="2441288"/>
            <a:ext cx="651933" cy="694267"/>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12" name="Down Arrow 11"/>
          <p:cNvSpPr/>
          <p:nvPr/>
        </p:nvSpPr>
        <p:spPr>
          <a:xfrm rot="3477175">
            <a:off x="4334447" y="3812069"/>
            <a:ext cx="651933" cy="694267"/>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13" name="Down Arrow 12"/>
          <p:cNvSpPr/>
          <p:nvPr/>
        </p:nvSpPr>
        <p:spPr>
          <a:xfrm rot="17602787">
            <a:off x="6810686" y="3877732"/>
            <a:ext cx="651933" cy="694267"/>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14" name="Down Arrow 13"/>
          <p:cNvSpPr/>
          <p:nvPr/>
        </p:nvSpPr>
        <p:spPr>
          <a:xfrm rot="14141599">
            <a:off x="7086035" y="2399771"/>
            <a:ext cx="651933" cy="694267"/>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Tree>
    <p:extLst>
      <p:ext uri="{BB962C8B-B14F-4D97-AF65-F5344CB8AC3E}">
        <p14:creationId xmlns:p14="http://schemas.microsoft.com/office/powerpoint/2010/main" val="192743635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Positive workplace culture</a:t>
            </a:r>
          </a:p>
        </p:txBody>
      </p:sp>
      <p:sp>
        <p:nvSpPr>
          <p:cNvPr id="3" name="Content Placeholder 2"/>
          <p:cNvSpPr>
            <a:spLocks noGrp="1"/>
          </p:cNvSpPr>
          <p:nvPr>
            <p:ph idx="1"/>
          </p:nvPr>
        </p:nvSpPr>
        <p:spPr/>
        <p:txBody>
          <a:bodyPr>
            <a:normAutofit fontScale="77500" lnSpcReduction="20000"/>
          </a:bodyPr>
          <a:lstStyle/>
          <a:p>
            <a:r>
              <a:rPr lang="en-US" b="1" dirty="0"/>
              <a:t>Employee Engagement</a:t>
            </a:r>
            <a:r>
              <a:rPr lang="en-US" dirty="0"/>
              <a:t>:</a:t>
            </a:r>
            <a:r>
              <a:rPr lang="en-US" dirty="0">
                <a:solidFill>
                  <a:schemeClr val="tx1">
                    <a:lumMod val="50000"/>
                    <a:lumOff val="50000"/>
                  </a:schemeClr>
                </a:solidFill>
              </a:rPr>
              <a:t> Employees are engaged and motivated to be productive and use skills to benefit the organisation</a:t>
            </a:r>
          </a:p>
          <a:p>
            <a:endParaRPr lang="en-US" dirty="0">
              <a:solidFill>
                <a:schemeClr val="tx1">
                  <a:lumMod val="50000"/>
                  <a:lumOff val="50000"/>
                </a:schemeClr>
              </a:solidFill>
            </a:endParaRPr>
          </a:p>
          <a:p>
            <a:r>
              <a:rPr lang="en-US" b="1" dirty="0"/>
              <a:t>Competitive Advantage</a:t>
            </a:r>
            <a:r>
              <a:rPr lang="en-US" dirty="0"/>
              <a:t>: </a:t>
            </a:r>
            <a:r>
              <a:rPr lang="en-US" dirty="0">
                <a:solidFill>
                  <a:schemeClr val="tx1">
                    <a:lumMod val="50000"/>
                    <a:lumOff val="50000"/>
                  </a:schemeClr>
                </a:solidFill>
              </a:rPr>
              <a:t>A good culture fosters a good sustainable workforce who achieve goals and will support the organisational strategy. This creates an advantage over competitors. For example Apple- competitive advantage in innovation. </a:t>
            </a:r>
          </a:p>
          <a:p>
            <a:endParaRPr lang="en-US" dirty="0">
              <a:solidFill>
                <a:schemeClr val="tx1">
                  <a:lumMod val="50000"/>
                  <a:lumOff val="50000"/>
                </a:schemeClr>
              </a:solidFill>
            </a:endParaRPr>
          </a:p>
          <a:p>
            <a:r>
              <a:rPr lang="en-US" b="1" dirty="0"/>
              <a:t>Embedded culture</a:t>
            </a:r>
            <a:r>
              <a:rPr lang="en-US" dirty="0"/>
              <a:t>: </a:t>
            </a:r>
            <a:r>
              <a:rPr lang="en-US" dirty="0">
                <a:solidFill>
                  <a:schemeClr val="tx1">
                    <a:lumMod val="50000"/>
                    <a:lumOff val="50000"/>
                  </a:schemeClr>
                </a:solidFill>
              </a:rPr>
              <a:t>Employees are all on the same page, there is support between employer and employee. Can attract the right talent when recruiting. </a:t>
            </a:r>
          </a:p>
        </p:txBody>
      </p:sp>
    </p:spTree>
    <p:extLst>
      <p:ext uri="{BB962C8B-B14F-4D97-AF65-F5344CB8AC3E}">
        <p14:creationId xmlns:p14="http://schemas.microsoft.com/office/powerpoint/2010/main" val="96214790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41DC9C7F-8F38-4A30-96CE-2176AA91C90A}"/>
              </a:ext>
            </a:extLst>
          </p:cNvPr>
          <p:cNvSpPr txBox="1">
            <a:spLocks noGrp="1"/>
          </p:cNvSpPr>
          <p:nvPr>
            <p:ph idx="1"/>
          </p:nvPr>
        </p:nvSpPr>
        <p:spPr>
          <a:xfrm>
            <a:off x="1803400" y="1062039"/>
            <a:ext cx="8229600" cy="2832955"/>
          </a:xfrm>
          <a:prstGeom prst="rect">
            <a:avLst/>
          </a:prstGeom>
          <a:noFill/>
        </p:spPr>
        <p:txBody>
          <a:bodyPr wrap="square">
            <a:spAutoFit/>
          </a:bodyPr>
          <a:lstStyle/>
          <a:p>
            <a:pPr marL="0" marR="0" lvl="0" indent="0" defTabSz="914400" eaLnBrk="1" fontAlgn="auto" latinLnBrk="0" hangingPunct="1">
              <a:lnSpc>
                <a:spcPct val="106000"/>
              </a:lnSpc>
              <a:spcBef>
                <a:spcPts val="0"/>
              </a:spcBef>
              <a:spcAft>
                <a:spcPts val="0"/>
              </a:spcAft>
              <a:buClrTx/>
              <a:buSzTx/>
              <a:buFontTx/>
              <a:buNone/>
              <a:tabLst/>
              <a:defRPr/>
            </a:pPr>
            <a:r>
              <a:rPr lang="en-GB" sz="2400" dirty="0">
                <a:effectLst/>
                <a:latin typeface="Calibri" panose="020F0502020204030204" pitchFamily="34" charset="0"/>
                <a:ea typeface="Calibri" panose="020F0502020204030204" pitchFamily="34" charset="0"/>
                <a:cs typeface="Times New Roman" panose="02020603050405020304" pitchFamily="18" charset="0"/>
              </a:rPr>
              <a:t>Question</a:t>
            </a:r>
            <a:r>
              <a:rPr lang="is-IS" sz="2400" dirty="0">
                <a:effectLst/>
                <a:latin typeface="Calibri" panose="020F0502020204030204" pitchFamily="34" charset="0"/>
                <a:ea typeface="Calibri" panose="020F0502020204030204" pitchFamily="34" charset="0"/>
                <a:cs typeface="Times New Roman" panose="02020603050405020304" pitchFamily="18" charset="0"/>
              </a:rPr>
              <a:t>….</a:t>
            </a:r>
          </a:p>
          <a:p>
            <a:pPr marL="0" marR="0" lvl="0" indent="0" defTabSz="914400" eaLnBrk="1" fontAlgn="auto" latinLnBrk="0" hangingPunct="1">
              <a:lnSpc>
                <a:spcPct val="106000"/>
              </a:lnSpc>
              <a:spcBef>
                <a:spcPts val="0"/>
              </a:spcBef>
              <a:spcAft>
                <a:spcPts val="0"/>
              </a:spcAft>
              <a:buClrTx/>
              <a:buSzTx/>
              <a:buFontTx/>
              <a:buNone/>
              <a:tabLst/>
              <a:defRPr/>
            </a:pPr>
            <a:endParaRPr lang="is-IS" sz="2400" dirty="0">
              <a:latin typeface="Calibri" panose="020F0502020204030204" pitchFamily="34" charset="0"/>
              <a:ea typeface="Calibri" panose="020F0502020204030204" pitchFamily="34" charset="0"/>
              <a:cs typeface="Times New Roman" panose="02020603050405020304" pitchFamily="18" charset="0"/>
            </a:endParaRPr>
          </a:p>
          <a:p>
            <a:pPr marL="0" marR="0" lvl="0" indent="0" defTabSz="914400" eaLnBrk="1" fontAlgn="auto" latinLnBrk="0" hangingPunct="1">
              <a:lnSpc>
                <a:spcPct val="106000"/>
              </a:lnSpc>
              <a:spcBef>
                <a:spcPts val="0"/>
              </a:spcBef>
              <a:spcAft>
                <a:spcPts val="0"/>
              </a:spcAft>
              <a:buClrTx/>
              <a:buSzTx/>
              <a:buFontTx/>
              <a:buNone/>
              <a:tabLst/>
              <a:defRPr/>
            </a:pPr>
            <a:endParaRPr lang="is-IS" sz="24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defTabSz="914400" eaLnBrk="1" fontAlgn="auto" latinLnBrk="0" hangingPunct="1">
              <a:lnSpc>
                <a:spcPct val="106000"/>
              </a:lnSpc>
              <a:spcBef>
                <a:spcPts val="0"/>
              </a:spcBef>
              <a:spcAft>
                <a:spcPts val="0"/>
              </a:spcAft>
              <a:buClrTx/>
              <a:buSzTx/>
              <a:buFontTx/>
              <a:buNone/>
              <a:tabLst/>
              <a:defRPr/>
            </a:pPr>
            <a:r>
              <a:rPr lang="is-IS" sz="2400" dirty="0">
                <a:latin typeface="Calibri" panose="020F0502020204030204" pitchFamily="34" charset="0"/>
                <a:ea typeface="Calibri" panose="020F0502020204030204" pitchFamily="34" charset="0"/>
                <a:cs typeface="Times New Roman" panose="02020603050405020304" pitchFamily="18" charset="0"/>
              </a:rPr>
              <a:t>If culture has a positive impact on people’s behaviour in the workplace, how important is it to develop a positive culture? </a:t>
            </a:r>
          </a:p>
          <a:p>
            <a:pPr marL="0" marR="0" lvl="0" indent="0" defTabSz="914400" eaLnBrk="1" fontAlgn="auto" latinLnBrk="0" hangingPunct="1">
              <a:lnSpc>
                <a:spcPct val="106000"/>
              </a:lnSpc>
              <a:spcBef>
                <a:spcPts val="0"/>
              </a:spcBef>
              <a:spcAft>
                <a:spcPts val="0"/>
              </a:spcAft>
              <a:buClrTx/>
              <a:buSzTx/>
              <a:buFontTx/>
              <a:buNone/>
              <a:tabLst/>
              <a:defRPr/>
            </a:pPr>
            <a:endParaRPr lang="is-IS" sz="2400" dirty="0">
              <a:latin typeface="Calibri" panose="020F0502020204030204" pitchFamily="34" charset="0"/>
              <a:ea typeface="Calibri" panose="020F0502020204030204" pitchFamily="34" charset="0"/>
              <a:cs typeface="Times New Roman" panose="02020603050405020304" pitchFamily="18" charset="0"/>
            </a:endParaRPr>
          </a:p>
          <a:p>
            <a:pPr marL="0" marR="0" lvl="0" indent="0" defTabSz="914400" eaLnBrk="1" fontAlgn="auto" latinLnBrk="0" hangingPunct="1">
              <a:lnSpc>
                <a:spcPct val="106000"/>
              </a:lnSpc>
              <a:spcBef>
                <a:spcPts val="0"/>
              </a:spcBef>
              <a:spcAft>
                <a:spcPts val="0"/>
              </a:spcAft>
              <a:buClrTx/>
              <a:buSzTx/>
              <a:buFontTx/>
              <a:buNone/>
              <a:tabLst/>
              <a:defRPr/>
            </a:pPr>
            <a:r>
              <a:rPr lang="is-IS" sz="2400" dirty="0">
                <a:latin typeface="Calibri" panose="020F0502020204030204" pitchFamily="34" charset="0"/>
                <a:ea typeface="Calibri" panose="020F0502020204030204" pitchFamily="34" charset="0"/>
                <a:cs typeface="Times New Roman" panose="02020603050405020304" pitchFamily="18" charset="0"/>
              </a:rPr>
              <a:t>How can HR professionals help ?</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1699536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41DC9C7F-8F38-4A30-96CE-2176AA91C90A}"/>
              </a:ext>
            </a:extLst>
          </p:cNvPr>
          <p:cNvSpPr txBox="1">
            <a:spLocks noGrp="1"/>
          </p:cNvSpPr>
          <p:nvPr>
            <p:ph idx="1"/>
          </p:nvPr>
        </p:nvSpPr>
        <p:spPr>
          <a:xfrm>
            <a:off x="1981200" y="1329268"/>
            <a:ext cx="8229600" cy="6021392"/>
          </a:xfrm>
          <a:prstGeom prst="rect">
            <a:avLst/>
          </a:prstGeom>
          <a:noFill/>
        </p:spPr>
        <p:txBody>
          <a:bodyPr wrap="square">
            <a:spAutoFit/>
          </a:bodyPr>
          <a:lstStyle/>
          <a:p>
            <a:pPr marL="285750" lvl="0" indent="-285750">
              <a:lnSpc>
                <a:spcPct val="200000"/>
              </a:lnSpc>
              <a:buFont typeface="Arial" panose="020B0604020202020204" pitchFamily="34" charset="0"/>
              <a:buChar char="•"/>
            </a:pPr>
            <a:r>
              <a:rPr lang="en-US" sz="2400" dirty="0"/>
              <a:t>Developing and promoting fair policies</a:t>
            </a:r>
            <a:endParaRPr lang="en-GB" sz="2400" dirty="0"/>
          </a:p>
          <a:p>
            <a:pPr marL="285750" lvl="0" indent="-285750">
              <a:lnSpc>
                <a:spcPct val="200000"/>
              </a:lnSpc>
              <a:buFont typeface="Arial" panose="020B0604020202020204" pitchFamily="34" charset="0"/>
              <a:buChar char="•"/>
            </a:pPr>
            <a:r>
              <a:rPr lang="en-US" sz="2400" dirty="0"/>
              <a:t>Supporting the worker </a:t>
            </a:r>
            <a:r>
              <a:rPr lang="en-US" sz="2400" dirty="0">
                <a:hlinkClick r:id="rId3"/>
              </a:rPr>
              <a:t>voice</a:t>
            </a:r>
            <a:r>
              <a:rPr lang="en-US" sz="2400" dirty="0"/>
              <a:t> and viewpoint</a:t>
            </a:r>
            <a:endParaRPr lang="en-GB" sz="2400" dirty="0"/>
          </a:p>
          <a:p>
            <a:pPr marL="285750" lvl="0" indent="-285750">
              <a:lnSpc>
                <a:spcPct val="200000"/>
              </a:lnSpc>
              <a:buFont typeface="Arial" panose="020B0604020202020204" pitchFamily="34" charset="0"/>
              <a:buChar char="•"/>
            </a:pPr>
            <a:r>
              <a:rPr lang="en-US" sz="2400" dirty="0"/>
              <a:t>Promoting and role modelling effective workplace values and behaviors</a:t>
            </a:r>
            <a:endParaRPr lang="en-GB" sz="2400" dirty="0"/>
          </a:p>
          <a:p>
            <a:pPr marL="285750" lvl="0" indent="-285750">
              <a:lnSpc>
                <a:spcPct val="200000"/>
              </a:lnSpc>
              <a:buFont typeface="Arial" panose="020B0604020202020204" pitchFamily="34" charset="0"/>
              <a:buChar char="•"/>
            </a:pPr>
            <a:r>
              <a:rPr lang="en-US" sz="2400" dirty="0"/>
              <a:t>Upholding good and ethical practice</a:t>
            </a:r>
            <a:r>
              <a:rPr lang="en-US" dirty="0"/>
              <a:t>. </a:t>
            </a:r>
            <a:endParaRPr lang="en-GB" dirty="0"/>
          </a:p>
          <a:p>
            <a:pPr marL="342900" lvl="0" indent="-342900">
              <a:lnSpc>
                <a:spcPct val="200000"/>
              </a:lnSpc>
              <a:buFont typeface="Arial" panose="020B0604020202020204" pitchFamily="34" charset="0"/>
              <a:buChar char="•"/>
            </a:pPr>
            <a:endParaRPr lang="en-GB" sz="24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6000"/>
              </a:lnSpc>
              <a:buFont typeface="Arial" panose="020B0604020202020204" pitchFamily="34" charset="0"/>
              <a:buChar char="•"/>
            </a:pPr>
            <a:endParaRPr lang="en-GB" sz="24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6000"/>
              </a:lnSpc>
              <a:buFont typeface="Arial" panose="020B0604020202020204" pitchFamily="34" charset="0"/>
              <a:buChar char="•"/>
            </a:pP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 name="Title 1">
            <a:extLst>
              <a:ext uri="{FF2B5EF4-FFF2-40B4-BE49-F238E27FC236}">
                <a16:creationId xmlns:a16="http://schemas.microsoft.com/office/drawing/2014/main" id="{4A11428A-2F84-4765-A9A1-31139B87C5D7}"/>
              </a:ext>
            </a:extLst>
          </p:cNvPr>
          <p:cNvSpPr>
            <a:spLocks noGrp="1"/>
          </p:cNvSpPr>
          <p:nvPr>
            <p:ph type="title"/>
          </p:nvPr>
        </p:nvSpPr>
        <p:spPr>
          <a:xfrm>
            <a:off x="1981200" y="96838"/>
            <a:ext cx="8229600" cy="1143000"/>
          </a:xfrm>
        </p:spPr>
        <p:txBody>
          <a:bodyPr>
            <a:normAutofit fontScale="90000"/>
          </a:bodyPr>
          <a:lstStyle/>
          <a:p>
            <a:r>
              <a:rPr lang="en-GB" dirty="0"/>
              <a:t>Fostering a positive organisational culture</a:t>
            </a:r>
          </a:p>
        </p:txBody>
      </p:sp>
    </p:spTree>
    <p:extLst>
      <p:ext uri="{BB962C8B-B14F-4D97-AF65-F5344CB8AC3E}">
        <p14:creationId xmlns:p14="http://schemas.microsoft.com/office/powerpoint/2010/main" val="142878943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FE2C5E-5D45-38DE-E288-37E65A442809}"/>
              </a:ext>
            </a:extLst>
          </p:cNvPr>
          <p:cNvSpPr>
            <a:spLocks noGrp="1"/>
          </p:cNvSpPr>
          <p:nvPr>
            <p:ph type="title"/>
          </p:nvPr>
        </p:nvSpPr>
        <p:spPr/>
        <p:txBody>
          <a:bodyPr/>
          <a:lstStyle/>
          <a:p>
            <a:r>
              <a:rPr lang="en-GB" dirty="0"/>
              <a:t>Group activity</a:t>
            </a:r>
          </a:p>
        </p:txBody>
      </p:sp>
      <p:sp>
        <p:nvSpPr>
          <p:cNvPr id="3" name="Content Placeholder 2">
            <a:extLst>
              <a:ext uri="{FF2B5EF4-FFF2-40B4-BE49-F238E27FC236}">
                <a16:creationId xmlns:a16="http://schemas.microsoft.com/office/drawing/2014/main" id="{2F8ECB6E-DE24-D2ED-F458-27433F105C98}"/>
              </a:ext>
            </a:extLst>
          </p:cNvPr>
          <p:cNvSpPr>
            <a:spLocks noGrp="1"/>
          </p:cNvSpPr>
          <p:nvPr>
            <p:ph idx="1"/>
          </p:nvPr>
        </p:nvSpPr>
        <p:spPr/>
        <p:txBody>
          <a:bodyPr/>
          <a:lstStyle/>
          <a:p>
            <a:r>
              <a:rPr lang="en-GB" dirty="0"/>
              <a:t>Your group will be allocated one of the following models to research and report back to the group. </a:t>
            </a:r>
          </a:p>
          <a:p>
            <a:pPr lvl="1"/>
            <a:r>
              <a:rPr lang="en-GB" dirty="0"/>
              <a:t>McKinsey 7-s</a:t>
            </a:r>
          </a:p>
          <a:p>
            <a:pPr lvl="1"/>
            <a:r>
              <a:rPr lang="en-GB" dirty="0"/>
              <a:t>Galbraith Star Model</a:t>
            </a:r>
          </a:p>
          <a:p>
            <a:pPr lvl="1"/>
            <a:r>
              <a:rPr lang="en-GB" dirty="0"/>
              <a:t>Burke Litwin Model</a:t>
            </a:r>
          </a:p>
          <a:p>
            <a:endParaRPr lang="en-GB" dirty="0"/>
          </a:p>
        </p:txBody>
      </p:sp>
    </p:spTree>
    <p:extLst>
      <p:ext uri="{BB962C8B-B14F-4D97-AF65-F5344CB8AC3E}">
        <p14:creationId xmlns:p14="http://schemas.microsoft.com/office/powerpoint/2010/main" val="380644608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0EEDF7-F38A-245C-188E-4326A5E8A316}"/>
              </a:ext>
            </a:extLst>
          </p:cNvPr>
          <p:cNvSpPr>
            <a:spLocks noGrp="1"/>
          </p:cNvSpPr>
          <p:nvPr>
            <p:ph type="title"/>
          </p:nvPr>
        </p:nvSpPr>
        <p:spPr/>
        <p:txBody>
          <a:bodyPr/>
          <a:lstStyle/>
          <a:p>
            <a:r>
              <a:rPr lang="en-GB" dirty="0"/>
              <a:t>What have we learnt?</a:t>
            </a:r>
          </a:p>
        </p:txBody>
      </p:sp>
      <p:sp>
        <p:nvSpPr>
          <p:cNvPr id="3" name="Content Placeholder 2">
            <a:extLst>
              <a:ext uri="{FF2B5EF4-FFF2-40B4-BE49-F238E27FC236}">
                <a16:creationId xmlns:a16="http://schemas.microsoft.com/office/drawing/2014/main" id="{899CB99D-3426-55CA-1639-0A36A54E04B9}"/>
              </a:ext>
            </a:extLst>
          </p:cNvPr>
          <p:cNvSpPr>
            <a:spLocks noGrp="1"/>
          </p:cNvSpPr>
          <p:nvPr>
            <p:ph idx="1"/>
          </p:nvPr>
        </p:nvSpPr>
        <p:spPr/>
        <p:txBody>
          <a:bodyPr>
            <a:normAutofit fontScale="85000" lnSpcReduction="10000"/>
          </a:bodyPr>
          <a:lstStyle/>
          <a:p>
            <a:r>
              <a:rPr lang="en-GB" dirty="0"/>
              <a:t>People practices support the achievement of business objectives.</a:t>
            </a:r>
          </a:p>
          <a:p>
            <a:r>
              <a:rPr lang="en-GB" dirty="0"/>
              <a:t>Strategy can be affected by external, as well as internal factors.</a:t>
            </a:r>
          </a:p>
          <a:p>
            <a:r>
              <a:rPr lang="en-GB" dirty="0"/>
              <a:t>Two key environmental analysis tools are PESTLE and SWOT.</a:t>
            </a:r>
          </a:p>
          <a:p>
            <a:r>
              <a:rPr lang="en-GB" dirty="0"/>
              <a:t>There are both benefits and risk to improvements in technology.</a:t>
            </a:r>
          </a:p>
          <a:p>
            <a:r>
              <a:rPr lang="en-GB" dirty="0"/>
              <a:t>Key issues for HR - wellbeing, flexibility/agility, diversity and inclusion, impact of technology, attraction and retention.</a:t>
            </a:r>
          </a:p>
          <a:p>
            <a:r>
              <a:rPr lang="en-GB" dirty="0"/>
              <a:t>The importance of organisational culture and relevant models. </a:t>
            </a:r>
          </a:p>
        </p:txBody>
      </p:sp>
    </p:spTree>
    <p:extLst>
      <p:ext uri="{BB962C8B-B14F-4D97-AF65-F5344CB8AC3E}">
        <p14:creationId xmlns:p14="http://schemas.microsoft.com/office/powerpoint/2010/main" val="408871029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FB8A17-6077-4B39-1DAC-7B4ACB9AD34E}"/>
              </a:ext>
            </a:extLst>
          </p:cNvPr>
          <p:cNvSpPr>
            <a:spLocks noGrp="1"/>
          </p:cNvSpPr>
          <p:nvPr>
            <p:ph type="title"/>
          </p:nvPr>
        </p:nvSpPr>
        <p:spPr/>
        <p:txBody>
          <a:bodyPr/>
          <a:lstStyle/>
          <a:p>
            <a:r>
              <a:rPr lang="en-GB" dirty="0"/>
              <a:t>Assignment recap</a:t>
            </a:r>
          </a:p>
        </p:txBody>
      </p:sp>
      <p:pic>
        <p:nvPicPr>
          <p:cNvPr id="5" name="Content Placeholder 4">
            <a:extLst>
              <a:ext uri="{FF2B5EF4-FFF2-40B4-BE49-F238E27FC236}">
                <a16:creationId xmlns:a16="http://schemas.microsoft.com/office/drawing/2014/main" id="{EEE7720C-4EEF-A02C-D8FC-93718CA14A0D}"/>
              </a:ext>
            </a:extLst>
          </p:cNvPr>
          <p:cNvPicPr>
            <a:picLocks noGrp="1" noChangeAspect="1"/>
          </p:cNvPicPr>
          <p:nvPr>
            <p:ph idx="1"/>
          </p:nvPr>
        </p:nvPicPr>
        <p:blipFill>
          <a:blip r:embed="rId3"/>
          <a:stretch>
            <a:fillRect/>
          </a:stretch>
        </p:blipFill>
        <p:spPr>
          <a:xfrm>
            <a:off x="2205952" y="1218859"/>
            <a:ext cx="7303808" cy="4280287"/>
          </a:xfrm>
        </p:spPr>
      </p:pic>
    </p:spTree>
    <p:extLst>
      <p:ext uri="{BB962C8B-B14F-4D97-AF65-F5344CB8AC3E}">
        <p14:creationId xmlns:p14="http://schemas.microsoft.com/office/powerpoint/2010/main" val="395180991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6E9EB3-1DB5-DC4C-A65D-D239FADE1D7F}"/>
              </a:ext>
            </a:extLst>
          </p:cNvPr>
          <p:cNvSpPr>
            <a:spLocks noGrp="1"/>
          </p:cNvSpPr>
          <p:nvPr>
            <p:ph type="title"/>
          </p:nvPr>
        </p:nvSpPr>
        <p:spPr/>
        <p:txBody>
          <a:bodyPr/>
          <a:lstStyle/>
          <a:p>
            <a:r>
              <a:rPr lang="en-US" dirty="0"/>
              <a:t>References </a:t>
            </a:r>
          </a:p>
        </p:txBody>
      </p:sp>
      <p:sp>
        <p:nvSpPr>
          <p:cNvPr id="3" name="Content Placeholder 2">
            <a:extLst>
              <a:ext uri="{FF2B5EF4-FFF2-40B4-BE49-F238E27FC236}">
                <a16:creationId xmlns:a16="http://schemas.microsoft.com/office/drawing/2014/main" id="{2369F927-F75C-CB4E-9B42-B7E767066CB3}"/>
              </a:ext>
            </a:extLst>
          </p:cNvPr>
          <p:cNvSpPr>
            <a:spLocks noGrp="1"/>
          </p:cNvSpPr>
          <p:nvPr>
            <p:ph idx="1"/>
          </p:nvPr>
        </p:nvSpPr>
        <p:spPr/>
        <p:txBody>
          <a:bodyPr>
            <a:normAutofit/>
          </a:bodyPr>
          <a:lstStyle/>
          <a:p>
            <a:endParaRPr lang="en-GB" dirty="0"/>
          </a:p>
          <a:p>
            <a:endParaRPr lang="en-US" dirty="0"/>
          </a:p>
        </p:txBody>
      </p:sp>
      <p:sp>
        <p:nvSpPr>
          <p:cNvPr id="11" name="TextBox 10">
            <a:extLst>
              <a:ext uri="{FF2B5EF4-FFF2-40B4-BE49-F238E27FC236}">
                <a16:creationId xmlns:a16="http://schemas.microsoft.com/office/drawing/2014/main" id="{3EDD5568-5F87-D8E9-6DA4-EB365812DF2A}"/>
              </a:ext>
            </a:extLst>
          </p:cNvPr>
          <p:cNvSpPr txBox="1"/>
          <p:nvPr/>
        </p:nvSpPr>
        <p:spPr>
          <a:xfrm>
            <a:off x="870857" y="1169020"/>
            <a:ext cx="10162903" cy="5078313"/>
          </a:xfrm>
          <a:prstGeom prst="rect">
            <a:avLst/>
          </a:prstGeom>
          <a:noFill/>
        </p:spPr>
        <p:txBody>
          <a:bodyPr wrap="square">
            <a:spAutoFit/>
          </a:bodyPr>
          <a:lstStyle/>
          <a:p>
            <a:endParaRPr lang="en-GB" dirty="0"/>
          </a:p>
          <a:p>
            <a:r>
              <a:rPr lang="en-GB" dirty="0"/>
              <a:t>CIPD (2023) </a:t>
            </a:r>
            <a:r>
              <a:rPr lang="en-GB" i="1" dirty="0"/>
              <a:t>Organisational climate and culture</a:t>
            </a:r>
            <a:r>
              <a:rPr lang="en-GB" dirty="0"/>
              <a:t>. Available at: </a:t>
            </a:r>
            <a:r>
              <a:rPr lang="en-GB" dirty="0">
                <a:hlinkClick r:id="rId3"/>
              </a:rPr>
              <a:t>Organisational climate and culture | Factsheets | CIPD</a:t>
            </a:r>
            <a:r>
              <a:rPr lang="en-GB" dirty="0"/>
              <a:t> (Accessed: 18 September 2024). </a:t>
            </a:r>
          </a:p>
          <a:p>
            <a:endParaRPr lang="en-GB" dirty="0"/>
          </a:p>
          <a:p>
            <a:r>
              <a:rPr lang="en-GB" dirty="0"/>
              <a:t>CIPD (2024) </a:t>
            </a:r>
            <a:r>
              <a:rPr lang="en-GB" i="1" dirty="0"/>
              <a:t>Technology, AI and the future of work</a:t>
            </a:r>
            <a:r>
              <a:rPr lang="en-GB" dirty="0"/>
              <a:t>. Available at: </a:t>
            </a:r>
            <a:r>
              <a:rPr lang="en-GB" dirty="0">
                <a:hlinkClick r:id="rId4"/>
              </a:rPr>
              <a:t>Technology and the Future of Work | Factsheets | CIPD</a:t>
            </a:r>
            <a:r>
              <a:rPr lang="en-GB" dirty="0"/>
              <a:t> (Accessed: 18 September 2024)</a:t>
            </a:r>
          </a:p>
          <a:p>
            <a:endParaRPr lang="en-GB" dirty="0"/>
          </a:p>
          <a:p>
            <a:r>
              <a:rPr lang="en-GB" dirty="0"/>
              <a:t>Greedy, E. (2021) </a:t>
            </a:r>
            <a:r>
              <a:rPr lang="en-GB" i="1" dirty="0"/>
              <a:t>Employees prefer to communicate via video calls</a:t>
            </a:r>
            <a:r>
              <a:rPr lang="en-GB" dirty="0"/>
              <a:t>. Available at: </a:t>
            </a:r>
            <a:r>
              <a:rPr lang="en-GB" dirty="0">
                <a:hlinkClick r:id="rId5"/>
              </a:rPr>
              <a:t>HR Magazine - Employees prefer to communicate via video calls</a:t>
            </a:r>
            <a:r>
              <a:rPr lang="en-GB" dirty="0"/>
              <a:t> (Accessed: 18 September 2024)</a:t>
            </a:r>
          </a:p>
          <a:p>
            <a:endParaRPr lang="en-GB" dirty="0"/>
          </a:p>
          <a:p>
            <a:r>
              <a:rPr lang="en-GB" b="0" i="0" dirty="0">
                <a:solidFill>
                  <a:srgbClr val="3A3A3A"/>
                </a:solidFill>
                <a:effectLst/>
                <a:highlight>
                  <a:srgbClr val="FFFFFF"/>
                </a:highlight>
                <a:latin typeface="Source Sans Pro" panose="020B0503030403020204" pitchFamily="34" charset="0"/>
              </a:rPr>
              <a:t>Marchington, M., Wilkinson, A., Donnelly, R. and </a:t>
            </a:r>
            <a:r>
              <a:rPr lang="en-GB" b="0" i="0" dirty="0" err="1">
                <a:solidFill>
                  <a:srgbClr val="3A3A3A"/>
                </a:solidFill>
                <a:effectLst/>
                <a:highlight>
                  <a:srgbClr val="FFFFFF"/>
                </a:highlight>
                <a:latin typeface="Source Sans Pro" panose="020B0503030403020204" pitchFamily="34" charset="0"/>
              </a:rPr>
              <a:t>Kynighou</a:t>
            </a:r>
            <a:r>
              <a:rPr lang="en-GB" b="0" i="0" dirty="0">
                <a:solidFill>
                  <a:srgbClr val="3A3A3A"/>
                </a:solidFill>
                <a:effectLst/>
                <a:highlight>
                  <a:srgbClr val="FFFFFF"/>
                </a:highlight>
                <a:latin typeface="Source Sans Pro" panose="020B0503030403020204" pitchFamily="34" charset="0"/>
              </a:rPr>
              <a:t>, A. (2020) </a:t>
            </a:r>
            <a:r>
              <a:rPr lang="en-GB" b="0" i="1" dirty="0">
                <a:solidFill>
                  <a:srgbClr val="3A3A3A"/>
                </a:solidFill>
                <a:effectLst/>
                <a:highlight>
                  <a:srgbClr val="FFFFFF"/>
                </a:highlight>
                <a:latin typeface="Source Sans Pro" panose="020B0503030403020204" pitchFamily="34" charset="0"/>
              </a:rPr>
              <a:t>Human Resource Management at Work: The Definitive Guide</a:t>
            </a:r>
            <a:r>
              <a:rPr lang="en-GB" b="0" i="0" dirty="0">
                <a:solidFill>
                  <a:srgbClr val="3A3A3A"/>
                </a:solidFill>
                <a:effectLst/>
                <a:highlight>
                  <a:srgbClr val="FFFFFF"/>
                </a:highlight>
                <a:latin typeface="Source Sans Pro" panose="020B0503030403020204" pitchFamily="34" charset="0"/>
              </a:rPr>
              <a:t>. Sixth edition. London: Kogan Page.</a:t>
            </a:r>
            <a:endParaRPr lang="en-GB" dirty="0"/>
          </a:p>
          <a:p>
            <a:endParaRPr lang="en-GB" dirty="0"/>
          </a:p>
          <a:p>
            <a:r>
              <a:rPr lang="en-US" dirty="0" err="1"/>
              <a:t>Tebbs</a:t>
            </a:r>
            <a:r>
              <a:rPr lang="en-US" dirty="0"/>
              <a:t>, A. (2018) </a:t>
            </a:r>
            <a:r>
              <a:rPr lang="en-US" i="1" dirty="0"/>
              <a:t>How cloud technology is making HR more efficient</a:t>
            </a:r>
            <a:r>
              <a:rPr lang="en-US" dirty="0"/>
              <a:t>. Available at: </a:t>
            </a:r>
            <a:r>
              <a:rPr lang="en-GB" dirty="0">
                <a:hlinkClick r:id="rId6"/>
              </a:rPr>
              <a:t>39507 (peoplemanagement.co.uk)</a:t>
            </a:r>
            <a:r>
              <a:rPr lang="en-GB" dirty="0"/>
              <a:t> (Accessed: 18 September 2024)</a:t>
            </a:r>
          </a:p>
          <a:p>
            <a:endParaRPr lang="en-GB" dirty="0"/>
          </a:p>
          <a:p>
            <a:endParaRPr lang="en-GB" dirty="0"/>
          </a:p>
          <a:p>
            <a:endParaRPr lang="en-US" dirty="0"/>
          </a:p>
        </p:txBody>
      </p:sp>
    </p:spTree>
    <p:extLst>
      <p:ext uri="{BB962C8B-B14F-4D97-AF65-F5344CB8AC3E}">
        <p14:creationId xmlns:p14="http://schemas.microsoft.com/office/powerpoint/2010/main" val="135344587"/>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3046</Words>
  <Application>Microsoft Office PowerPoint</Application>
  <PresentationFormat>Widescreen</PresentationFormat>
  <Paragraphs>345</Paragraphs>
  <Slides>42</Slides>
  <Notes>30</Notes>
  <HiddenSlides>0</HiddenSlides>
  <MMClips>2</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42</vt:i4>
      </vt:variant>
    </vt:vector>
  </HeadingPairs>
  <TitlesOfParts>
    <vt:vector size="50" baseType="lpstr">
      <vt:lpstr>__fkGroteskNeue_598ab8</vt:lpstr>
      <vt:lpstr>Museo</vt:lpstr>
      <vt:lpstr>Myriad Pro</vt:lpstr>
      <vt:lpstr>Arial</vt:lpstr>
      <vt:lpstr>Calibri</vt:lpstr>
      <vt:lpstr>Source Sans Pro</vt:lpstr>
      <vt:lpstr>20140311PresentationUWTSDTemplate</vt:lpstr>
      <vt:lpstr>20140311PresentationUWTSDTemplate</vt:lpstr>
      <vt:lpstr>    Level 3 Foundation Certificate in People Practice</vt:lpstr>
      <vt:lpstr>Agenda for today</vt:lpstr>
      <vt:lpstr>Learning outcomes</vt:lpstr>
      <vt:lpstr>Key Resources</vt:lpstr>
      <vt:lpstr>Key dates for the module</vt:lpstr>
      <vt:lpstr>Assessment</vt:lpstr>
      <vt:lpstr>Learning outcome 1</vt:lpstr>
      <vt:lpstr>What are the goals of HRM function? </vt:lpstr>
      <vt:lpstr>Analysing the External Environment</vt:lpstr>
      <vt:lpstr>PESTLE</vt:lpstr>
      <vt:lpstr>PowerPoint Presentation</vt:lpstr>
      <vt:lpstr>Examples of impact on HR</vt:lpstr>
      <vt:lpstr>The main forces shaping HRM</vt:lpstr>
      <vt:lpstr>UK and EU influences on HRM and employment relations</vt:lpstr>
      <vt:lpstr>Major global shocks on HRM</vt:lpstr>
      <vt:lpstr>Factors influencing HRM</vt:lpstr>
      <vt:lpstr>Group Activity</vt:lpstr>
      <vt:lpstr>      SWOT analysis</vt:lpstr>
      <vt:lpstr>SWOT analysis within an organisation</vt:lpstr>
      <vt:lpstr>How to plan and achieve business goals</vt:lpstr>
      <vt:lpstr>Why plan?</vt:lpstr>
      <vt:lpstr>Group Activity</vt:lpstr>
      <vt:lpstr>How does HR impact the customer?</vt:lpstr>
      <vt:lpstr>Hot topics for HR</vt:lpstr>
      <vt:lpstr>Technology</vt:lpstr>
      <vt:lpstr>HR technologies</vt:lpstr>
      <vt:lpstr>Technology</vt:lpstr>
      <vt:lpstr>File sharing</vt:lpstr>
      <vt:lpstr>Video conferencing</vt:lpstr>
      <vt:lpstr>Technology – The fourth industrial revolution</vt:lpstr>
      <vt:lpstr>What makes a job susceptible to automation? </vt:lpstr>
      <vt:lpstr>Learning outcomes</vt:lpstr>
      <vt:lpstr>What is organisational culture? (CIPD, 2023)</vt:lpstr>
      <vt:lpstr>Culture definitions</vt:lpstr>
      <vt:lpstr>Handy, 1993 – Sub-cultures </vt:lpstr>
      <vt:lpstr>Positive workplace culture</vt:lpstr>
      <vt:lpstr>PowerPoint Presentation</vt:lpstr>
      <vt:lpstr>Fostering a positive organisational culture</vt:lpstr>
      <vt:lpstr>Group activity</vt:lpstr>
      <vt:lpstr>What have we learnt?</vt:lpstr>
      <vt:lpstr>Assignment recap</vt:lpstr>
      <vt:lpstr>References </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Level 3 Foundation Certificate in People Practice</dc:title>
  <dc:creator>Natasha Davies (IMH)</dc:creator>
  <cp:lastModifiedBy>Rhiannon Akers</cp:lastModifiedBy>
  <cp:revision>3</cp:revision>
  <dcterms:created xsi:type="dcterms:W3CDTF">2023-02-14T09:33:23Z</dcterms:created>
  <dcterms:modified xsi:type="dcterms:W3CDTF">2024-09-26T07:55:03Z</dcterms:modified>
</cp:coreProperties>
</file>