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16"/>
  </p:notesMasterIdLst>
  <p:handoutMasterIdLst>
    <p:handoutMasterId r:id="rId17"/>
  </p:handoutMasterIdLst>
  <p:sldIdLst>
    <p:sldId id="284" r:id="rId2"/>
    <p:sldId id="285" r:id="rId3"/>
    <p:sldId id="286" r:id="rId4"/>
    <p:sldId id="287" r:id="rId5"/>
    <p:sldId id="288" r:id="rId6"/>
    <p:sldId id="289" r:id="rId7"/>
    <p:sldId id="290" r:id="rId8"/>
    <p:sldId id="291" r:id="rId9"/>
    <p:sldId id="292" r:id="rId10"/>
    <p:sldId id="293" r:id="rId11"/>
    <p:sldId id="294" r:id="rId12"/>
    <p:sldId id="295" r:id="rId13"/>
    <p:sldId id="296" r:id="rId14"/>
    <p:sldId id="297" r:id="rId15"/>
  </p:sldIdLst>
  <p:sldSz cx="9144000" cy="6858000" type="screen4x3"/>
  <p:notesSz cx="6724650" cy="9774238"/>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1pPr>
    <a:lvl2pPr marL="4572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2pPr>
    <a:lvl3pPr marL="9144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3pPr>
    <a:lvl4pPr marL="13716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4pPr>
    <a:lvl5pPr marL="18288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frameSlides="1"/>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86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37533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0814617"/>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ＭＳ Ｐゴシック" charset="0"/>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2438400"/>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8" name="Rectangle 10"/>
            <p:cNvSpPr>
              <a:spLocks noChangeArrowheads="1"/>
            </p:cNvSpPr>
            <p:nvPr/>
          </p:nvSpPr>
          <p:spPr bwMode="auto">
            <a:xfrm>
              <a:off x="400" y="1536"/>
              <a:ext cx="20" cy="663"/>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52236"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52237"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fld id="{BC3B3735-99B9-4A8E-86FC-16C8E3E86950}" type="slidenum">
              <a:rPr lang="en-US" altLang="en-US"/>
              <a:pPr/>
              <a:t>‹#›</a:t>
            </a:fld>
            <a:endParaRPr lang="en-US" altLang="en-US"/>
          </a:p>
        </p:txBody>
      </p:sp>
    </p:spTree>
    <p:extLst>
      <p:ext uri="{BB962C8B-B14F-4D97-AF65-F5344CB8AC3E}">
        <p14:creationId xmlns:p14="http://schemas.microsoft.com/office/powerpoint/2010/main" val="2070057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65AF625C-EAA0-4480-BD7D-74BCE99C9A42}" type="slidenum">
              <a:rPr lang="en-US" altLang="en-US"/>
              <a:pPr/>
              <a:t>‹#›</a:t>
            </a:fld>
            <a:endParaRPr lang="en-US" altLang="en-US"/>
          </a:p>
        </p:txBody>
      </p:sp>
    </p:spTree>
    <p:extLst>
      <p:ext uri="{BB962C8B-B14F-4D97-AF65-F5344CB8AC3E}">
        <p14:creationId xmlns:p14="http://schemas.microsoft.com/office/powerpoint/2010/main" val="388305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CBD0AD-FAEB-454E-959A-271131A6FA01}" type="slidenum">
              <a:rPr lang="en-US" altLang="en-US"/>
              <a:pPr/>
              <a:t>‹#›</a:t>
            </a:fld>
            <a:endParaRPr lang="en-US" altLang="en-US"/>
          </a:p>
        </p:txBody>
      </p:sp>
    </p:spTree>
    <p:extLst>
      <p:ext uri="{BB962C8B-B14F-4D97-AF65-F5344CB8AC3E}">
        <p14:creationId xmlns:p14="http://schemas.microsoft.com/office/powerpoint/2010/main" val="3310893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E549F8C7-17D7-4CAF-8C7C-22E3907541E3}" type="slidenum">
              <a:rPr lang="en-US" altLang="en-US"/>
              <a:pPr/>
              <a:t>‹#›</a:t>
            </a:fld>
            <a:endParaRPr lang="en-US" altLang="en-US"/>
          </a:p>
        </p:txBody>
      </p:sp>
    </p:spTree>
    <p:extLst>
      <p:ext uri="{BB962C8B-B14F-4D97-AF65-F5344CB8AC3E}">
        <p14:creationId xmlns:p14="http://schemas.microsoft.com/office/powerpoint/2010/main" val="1003398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US"/>
          </a:p>
        </p:txBody>
      </p:sp>
      <p:sp>
        <p:nvSpPr>
          <p:cNvPr id="8" name="Rectangle 12"/>
          <p:cNvSpPr>
            <a:spLocks noGrp="1" noChangeArrowheads="1"/>
          </p:cNvSpPr>
          <p:nvPr>
            <p:ph type="ftr" sz="quarter" idx="11"/>
          </p:nvPr>
        </p:nvSpPr>
        <p:spPr>
          <a:ln/>
        </p:spPr>
        <p:txBody>
          <a:bodyPr/>
          <a:lstStyle>
            <a:lvl1pPr>
              <a:defRPr/>
            </a:lvl1pPr>
          </a:lstStyle>
          <a:p>
            <a:pPr>
              <a:defRPr/>
            </a:pPr>
            <a:endParaRPr lang="en-US"/>
          </a:p>
        </p:txBody>
      </p:sp>
      <p:sp>
        <p:nvSpPr>
          <p:cNvPr id="9" name="Rectangle 13"/>
          <p:cNvSpPr>
            <a:spLocks noGrp="1" noChangeArrowheads="1"/>
          </p:cNvSpPr>
          <p:nvPr>
            <p:ph type="sldNum" sz="quarter" idx="12"/>
          </p:nvPr>
        </p:nvSpPr>
        <p:spPr>
          <a:ln/>
        </p:spPr>
        <p:txBody>
          <a:bodyPr/>
          <a:lstStyle>
            <a:lvl1pPr>
              <a:defRPr/>
            </a:lvl1pPr>
          </a:lstStyle>
          <a:p>
            <a:fld id="{DDDAB41F-1E33-415C-9399-8608D799F956}" type="slidenum">
              <a:rPr lang="en-US" altLang="en-US"/>
              <a:pPr/>
              <a:t>‹#›</a:t>
            </a:fld>
            <a:endParaRPr lang="en-US" altLang="en-US"/>
          </a:p>
        </p:txBody>
      </p:sp>
    </p:spTree>
    <p:extLst>
      <p:ext uri="{BB962C8B-B14F-4D97-AF65-F5344CB8AC3E}">
        <p14:creationId xmlns:p14="http://schemas.microsoft.com/office/powerpoint/2010/main" val="2603639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US"/>
          </a:p>
        </p:txBody>
      </p:sp>
      <p:sp>
        <p:nvSpPr>
          <p:cNvPr id="4" name="Rectangle 12"/>
          <p:cNvSpPr>
            <a:spLocks noGrp="1" noChangeArrowheads="1"/>
          </p:cNvSpPr>
          <p:nvPr>
            <p:ph type="ftr" sz="quarter" idx="11"/>
          </p:nvPr>
        </p:nvSpPr>
        <p:spPr>
          <a:ln/>
        </p:spPr>
        <p:txBody>
          <a:bodyPr/>
          <a:lstStyle>
            <a:lvl1pPr>
              <a:defRPr/>
            </a:lvl1pPr>
          </a:lstStyle>
          <a:p>
            <a:pPr>
              <a:defRPr/>
            </a:pPr>
            <a:endParaRPr lang="en-US"/>
          </a:p>
        </p:txBody>
      </p:sp>
      <p:sp>
        <p:nvSpPr>
          <p:cNvPr id="5" name="Rectangle 13"/>
          <p:cNvSpPr>
            <a:spLocks noGrp="1" noChangeArrowheads="1"/>
          </p:cNvSpPr>
          <p:nvPr>
            <p:ph type="sldNum" sz="quarter" idx="12"/>
          </p:nvPr>
        </p:nvSpPr>
        <p:spPr>
          <a:ln/>
        </p:spPr>
        <p:txBody>
          <a:bodyPr/>
          <a:lstStyle>
            <a:lvl1pPr>
              <a:defRPr/>
            </a:lvl1pPr>
          </a:lstStyle>
          <a:p>
            <a:fld id="{3B892C49-F032-43A4-BF4D-90407EC17985}" type="slidenum">
              <a:rPr lang="en-US" altLang="en-US"/>
              <a:pPr/>
              <a:t>‹#›</a:t>
            </a:fld>
            <a:endParaRPr lang="en-US" altLang="en-US"/>
          </a:p>
        </p:txBody>
      </p:sp>
    </p:spTree>
    <p:extLst>
      <p:ext uri="{BB962C8B-B14F-4D97-AF65-F5344CB8AC3E}">
        <p14:creationId xmlns:p14="http://schemas.microsoft.com/office/powerpoint/2010/main" val="258840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p>
        </p:txBody>
      </p:sp>
      <p:sp>
        <p:nvSpPr>
          <p:cNvPr id="3" name="Rectangle 12"/>
          <p:cNvSpPr>
            <a:spLocks noGrp="1" noChangeArrowheads="1"/>
          </p:cNvSpPr>
          <p:nvPr>
            <p:ph type="ftr" sz="quarter" idx="11"/>
          </p:nvPr>
        </p:nvSpPr>
        <p:spPr>
          <a:ln/>
        </p:spPr>
        <p:txBody>
          <a:bodyPr/>
          <a:lstStyle>
            <a:lvl1pPr>
              <a:defRPr/>
            </a:lvl1pPr>
          </a:lstStyle>
          <a:p>
            <a:pPr>
              <a:defRPr/>
            </a:pPr>
            <a:endParaRPr lang="en-US"/>
          </a:p>
        </p:txBody>
      </p:sp>
      <p:sp>
        <p:nvSpPr>
          <p:cNvPr id="4" name="Rectangle 13"/>
          <p:cNvSpPr>
            <a:spLocks noGrp="1" noChangeArrowheads="1"/>
          </p:cNvSpPr>
          <p:nvPr>
            <p:ph type="sldNum" sz="quarter" idx="12"/>
          </p:nvPr>
        </p:nvSpPr>
        <p:spPr>
          <a:ln/>
        </p:spPr>
        <p:txBody>
          <a:bodyPr/>
          <a:lstStyle>
            <a:lvl1pPr>
              <a:defRPr/>
            </a:lvl1pPr>
          </a:lstStyle>
          <a:p>
            <a:fld id="{948243D0-114D-485B-84A5-2CC6FBE42411}" type="slidenum">
              <a:rPr lang="en-US" altLang="en-US"/>
              <a:pPr/>
              <a:t>‹#›</a:t>
            </a:fld>
            <a:endParaRPr lang="en-US" altLang="en-US"/>
          </a:p>
        </p:txBody>
      </p:sp>
    </p:spTree>
    <p:extLst>
      <p:ext uri="{BB962C8B-B14F-4D97-AF65-F5344CB8AC3E}">
        <p14:creationId xmlns:p14="http://schemas.microsoft.com/office/powerpoint/2010/main" val="325508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B315D8DE-3A05-43EA-8359-3023974FF86D}" type="slidenum">
              <a:rPr lang="en-US" altLang="en-US"/>
              <a:pPr/>
              <a:t>‹#›</a:t>
            </a:fld>
            <a:endParaRPr lang="en-US" altLang="en-US"/>
          </a:p>
        </p:txBody>
      </p:sp>
    </p:spTree>
    <p:extLst>
      <p:ext uri="{BB962C8B-B14F-4D97-AF65-F5344CB8AC3E}">
        <p14:creationId xmlns:p14="http://schemas.microsoft.com/office/powerpoint/2010/main" val="363263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10375342-00EC-488B-8980-9AB014B8E264}" type="slidenum">
              <a:rPr lang="en-US" altLang="en-US"/>
              <a:pPr/>
              <a:t>‹#›</a:t>
            </a:fld>
            <a:endParaRPr lang="en-US" altLang="en-US"/>
          </a:p>
        </p:txBody>
      </p:sp>
    </p:spTree>
    <p:extLst>
      <p:ext uri="{BB962C8B-B14F-4D97-AF65-F5344CB8AC3E}">
        <p14:creationId xmlns:p14="http://schemas.microsoft.com/office/powerpoint/2010/main" val="356925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231F1F-8751-4E86-BD48-FB5D9D193A08}" type="slidenum">
              <a:rPr lang="en-US" altLang="en-US"/>
              <a:pPr/>
              <a:t>‹#›</a:t>
            </a:fld>
            <a:endParaRPr lang="en-US" altLang="en-US"/>
          </a:p>
        </p:txBody>
      </p:sp>
    </p:spTree>
    <p:extLst>
      <p:ext uri="{BB962C8B-B14F-4D97-AF65-F5344CB8AC3E}">
        <p14:creationId xmlns:p14="http://schemas.microsoft.com/office/powerpoint/2010/main" val="1695806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2463" y="304800"/>
            <a:ext cx="1952625" cy="582771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43000" y="304800"/>
            <a:ext cx="5707063" cy="58277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E42F8905-8788-4A36-AA59-B31ADCDC2810}" type="slidenum">
              <a:rPr lang="en-US" altLang="en-US"/>
              <a:pPr/>
              <a:t>‹#›</a:t>
            </a:fld>
            <a:endParaRPr lang="en-US" altLang="en-US"/>
          </a:p>
        </p:txBody>
      </p:sp>
    </p:spTree>
    <p:extLst>
      <p:ext uri="{BB962C8B-B14F-4D97-AF65-F5344CB8AC3E}">
        <p14:creationId xmlns:p14="http://schemas.microsoft.com/office/powerpoint/2010/main" val="122161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ltGray">
          <a:xfrm>
            <a:off x="417513" y="1098550"/>
            <a:ext cx="438150" cy="474663"/>
          </a:xfrm>
          <a:prstGeom prst="rect">
            <a:avLst/>
          </a:prstGeom>
          <a:solidFill>
            <a:schemeClr val="accent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7"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8" name="Rectangle 4"/>
          <p:cNvSpPr>
            <a:spLocks noChangeArrowheads="1"/>
          </p:cNvSpPr>
          <p:nvPr/>
        </p:nvSpPr>
        <p:spPr bwMode="ltGray">
          <a:xfrm>
            <a:off x="541338" y="1520825"/>
            <a:ext cx="422275" cy="474663"/>
          </a:xfrm>
          <a:prstGeom prst="rect">
            <a:avLst/>
          </a:prstGeom>
          <a:solidFill>
            <a:schemeClr val="folHlink"/>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9"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0"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1" name="Rectangle 7"/>
          <p:cNvSpPr>
            <a:spLocks noChangeArrowheads="1"/>
          </p:cNvSpPr>
          <p:nvPr/>
        </p:nvSpPr>
        <p:spPr bwMode="gray">
          <a:xfrm>
            <a:off x="762000" y="990600"/>
            <a:ext cx="31750" cy="1052513"/>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2"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3" name="Rectangle 9"/>
          <p:cNvSpPr>
            <a:spLocks noGrp="1" noChangeArrowheads="1"/>
          </p:cNvSpPr>
          <p:nvPr>
            <p:ph type="title"/>
          </p:nvPr>
        </p:nvSpPr>
        <p:spPr bwMode="auto">
          <a:xfrm>
            <a:off x="1143000" y="304800"/>
            <a:ext cx="7793038"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51211"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Tahoma" pitchFamily="34" charset="0"/>
                <a:ea typeface="+mn-ea"/>
                <a:cs typeface="+mn-cs"/>
              </a:defRPr>
            </a:lvl1pPr>
          </a:lstStyle>
          <a:p>
            <a:pPr>
              <a:defRPr/>
            </a:pPr>
            <a:endParaRPr lang="en-US"/>
          </a:p>
        </p:txBody>
      </p:sp>
      <p:sp>
        <p:nvSpPr>
          <p:cNvPr id="51212"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Tahoma" pitchFamily="34" charset="0"/>
                <a:ea typeface="+mn-ea"/>
                <a:cs typeface="+mn-cs"/>
              </a:defRPr>
            </a:lvl1pPr>
          </a:lstStyle>
          <a:p>
            <a:pPr>
              <a:defRPr/>
            </a:pPr>
            <a:endParaRPr lang="en-US"/>
          </a:p>
        </p:txBody>
      </p:sp>
      <p:sp>
        <p:nvSpPr>
          <p:cNvPr id="51213"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B7A5B189-04A4-4A32-833E-0E62836EC252}"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96"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0" fontAlgn="base" hangingPunct="0">
        <a:spcBef>
          <a:spcPct val="0"/>
        </a:spcBef>
        <a:spcAft>
          <a:spcPct val="0"/>
        </a:spcAft>
        <a:defRPr sz="3600">
          <a:solidFill>
            <a:schemeClr val="tx2"/>
          </a:solidFill>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2pPr>
      <a:lvl3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3pPr>
      <a:lvl4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4pPr>
      <a:lvl5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5pPr>
      <a:lvl6pPr marL="457200" algn="l" rtl="0" fontAlgn="base">
        <a:spcBef>
          <a:spcPct val="0"/>
        </a:spcBef>
        <a:spcAft>
          <a:spcPct val="0"/>
        </a:spcAft>
        <a:defRPr sz="3600">
          <a:solidFill>
            <a:schemeClr val="tx2"/>
          </a:solidFill>
          <a:latin typeface="Tahoma" pitchFamily="34" charset="0"/>
        </a:defRPr>
      </a:lvl6pPr>
      <a:lvl7pPr marL="914400" algn="l" rtl="0" fontAlgn="base">
        <a:spcBef>
          <a:spcPct val="0"/>
        </a:spcBef>
        <a:spcAft>
          <a:spcPct val="0"/>
        </a:spcAft>
        <a:defRPr sz="3600">
          <a:solidFill>
            <a:schemeClr val="tx2"/>
          </a:solidFill>
          <a:latin typeface="Tahoma" pitchFamily="34" charset="0"/>
        </a:defRPr>
      </a:lvl7pPr>
      <a:lvl8pPr marL="1371600" algn="l" rtl="0" fontAlgn="base">
        <a:spcBef>
          <a:spcPct val="0"/>
        </a:spcBef>
        <a:spcAft>
          <a:spcPct val="0"/>
        </a:spcAft>
        <a:defRPr sz="3600">
          <a:solidFill>
            <a:schemeClr val="tx2"/>
          </a:solidFill>
          <a:latin typeface="Tahoma" pitchFamily="34" charset="0"/>
        </a:defRPr>
      </a:lvl8pPr>
      <a:lvl9pPr marL="1828800" algn="l" rtl="0" fontAlgn="base">
        <a:spcBef>
          <a:spcPct val="0"/>
        </a:spcBef>
        <a:spcAft>
          <a:spcPct val="0"/>
        </a:spcAft>
        <a:defRPr sz="36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anose="05000000000000000000" pitchFamily="2" charset="2"/>
        <a:buChar char="n"/>
        <a:defRPr sz="3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chemeClr val="hlink"/>
        </a:buClr>
        <a:buSzPct val="55000"/>
        <a:buFont typeface="Wingdings" panose="05000000000000000000" pitchFamily="2" charset="2"/>
        <a:buChar char="n"/>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lr>
          <a:schemeClr val="folHlink"/>
        </a:buClr>
        <a:buSzPct val="50000"/>
        <a:buFont typeface="Wingdings" panose="05000000000000000000" pitchFamily="2" charset="2"/>
        <a:buChar char="n"/>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lr>
          <a:schemeClr val="accent2"/>
        </a:buClr>
        <a:buSzPct val="55000"/>
        <a:buFont typeface="Wingdings" panose="05000000000000000000" pitchFamily="2" charset="2"/>
        <a:buChar char="n"/>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3"/>
          <p:cNvSpPr>
            <a:spLocks noGrp="1"/>
          </p:cNvSpPr>
          <p:nvPr>
            <p:ph type="dt" sz="half" idx="10"/>
          </p:nvPr>
        </p:nvSpPr>
        <p:spPr/>
        <p:txBody>
          <a:bodyPr/>
          <a:lstStyle/>
          <a:p>
            <a:endParaRPr lang="en-US" smtClean="0"/>
          </a:p>
          <a:p>
            <a:endParaRPr lang="en-US" smtClean="0"/>
          </a:p>
          <a:p>
            <a:endParaRPr lang="en-US" smtClean="0"/>
          </a:p>
          <a:p>
            <a:endParaRPr lang="en-US" smtClean="0"/>
          </a:p>
          <a:p>
            <a:r>
              <a:rPr lang="en-US" smtClean="0"/>
              <a:t>November 2018</a:t>
            </a:r>
          </a:p>
          <a:p>
            <a:endParaRPr lang="en-US" dirty="0"/>
          </a:p>
        </p:txBody>
      </p:sp>
      <p:sp>
        <p:nvSpPr>
          <p:cNvPr id="4" name="Footer Placeholder 4"/>
          <p:cNvSpPr>
            <a:spLocks noGrp="1"/>
          </p:cNvSpPr>
          <p:nvPr>
            <p:ph type="ftr" sz="quarter" idx="11"/>
          </p:nvPr>
        </p:nvSpPr>
        <p:spPr>
          <a:xfrm>
            <a:off x="3429000" y="6248400"/>
            <a:ext cx="3663280" cy="457200"/>
          </a:xfrm>
        </p:spPr>
        <p:txBody>
          <a:bodyPr/>
          <a:lstStyle/>
          <a:p>
            <a:r>
              <a:rPr lang="en-US" smtClean="0"/>
              <a:t>DVLA Software Engineering Masters</a:t>
            </a:r>
            <a:endParaRPr lang="en-US" dirty="0"/>
          </a:p>
        </p:txBody>
      </p:sp>
      <p:sp>
        <p:nvSpPr>
          <p:cNvPr id="5" name="Slide Number Placeholder 5"/>
          <p:cNvSpPr>
            <a:spLocks noGrp="1"/>
          </p:cNvSpPr>
          <p:nvPr>
            <p:ph type="sldNum" sz="quarter" idx="12"/>
          </p:nvPr>
        </p:nvSpPr>
        <p:spPr/>
        <p:txBody>
          <a:bodyPr/>
          <a:lstStyle/>
          <a:p>
            <a:fld id="{A32C9A24-6438-4039-9137-61B9E05A740A}" type="slidenum">
              <a:rPr lang="en-US"/>
              <a:pPr/>
              <a:t>1</a:t>
            </a:fld>
            <a:endParaRPr lang="en-US"/>
          </a:p>
        </p:txBody>
      </p:sp>
      <p:sp>
        <p:nvSpPr>
          <p:cNvPr id="2050" name="Rectangle 2"/>
          <p:cNvSpPr>
            <a:spLocks noGrp="1" noChangeArrowheads="1"/>
          </p:cNvSpPr>
          <p:nvPr>
            <p:ph type="ctrTitle"/>
          </p:nvPr>
        </p:nvSpPr>
        <p:spPr>
          <a:xfrm>
            <a:off x="827584" y="1628800"/>
            <a:ext cx="7772400" cy="1143000"/>
          </a:xfrm>
        </p:spPr>
        <p:txBody>
          <a:bodyPr/>
          <a:lstStyle/>
          <a:p>
            <a:pPr algn="ctr"/>
            <a:r>
              <a:rPr lang="en-US" b="1" dirty="0" smtClean="0"/>
              <a:t>Topic 5 – Entity Relationship Diagrams</a:t>
            </a:r>
            <a:endParaRPr lang="en-US" dirty="0"/>
          </a:p>
        </p:txBody>
      </p:sp>
    </p:spTree>
    <p:extLst>
      <p:ext uri="{BB962C8B-B14F-4D97-AF65-F5344CB8AC3E}">
        <p14:creationId xmlns:p14="http://schemas.microsoft.com/office/powerpoint/2010/main" val="4068953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University Scenario</a:t>
            </a:r>
            <a:endParaRPr lang="en-GB" dirty="0"/>
          </a:p>
        </p:txBody>
      </p:sp>
      <p:sp>
        <p:nvSpPr>
          <p:cNvPr id="3" name="Content Placeholder 2"/>
          <p:cNvSpPr>
            <a:spLocks noGrp="1"/>
          </p:cNvSpPr>
          <p:nvPr>
            <p:ph idx="1"/>
          </p:nvPr>
        </p:nvSpPr>
        <p:spPr/>
        <p:txBody>
          <a:bodyPr/>
          <a:lstStyle/>
          <a:p>
            <a:r>
              <a:rPr lang="en-GB" sz="2000" dirty="0"/>
              <a:t>A University contains many Faculties. </a:t>
            </a:r>
            <a:endParaRPr lang="en-GB" sz="2000" dirty="0" smtClean="0"/>
          </a:p>
          <a:p>
            <a:r>
              <a:rPr lang="en-GB" sz="2000" dirty="0" smtClean="0"/>
              <a:t>The </a:t>
            </a:r>
            <a:r>
              <a:rPr lang="en-GB" sz="2000" dirty="0"/>
              <a:t>Faculties in turn are divided into several Schools. </a:t>
            </a:r>
            <a:endParaRPr lang="en-GB" sz="2000" dirty="0" smtClean="0"/>
          </a:p>
          <a:p>
            <a:r>
              <a:rPr lang="en-GB" sz="2000" dirty="0" smtClean="0"/>
              <a:t>Each </a:t>
            </a:r>
            <a:r>
              <a:rPr lang="en-GB" sz="2000" dirty="0"/>
              <a:t>School offers numerous programs and each program contains many courses. </a:t>
            </a:r>
            <a:endParaRPr lang="en-GB" sz="2000" dirty="0" smtClean="0"/>
          </a:p>
          <a:p>
            <a:r>
              <a:rPr lang="en-GB" sz="2000" dirty="0" smtClean="0"/>
              <a:t>Lecturers </a:t>
            </a:r>
            <a:r>
              <a:rPr lang="en-GB" sz="2000" dirty="0"/>
              <a:t>can teach many different courses and even the same course numerous times. </a:t>
            </a:r>
            <a:endParaRPr lang="en-GB" sz="2000" dirty="0" smtClean="0"/>
          </a:p>
          <a:p>
            <a:r>
              <a:rPr lang="en-GB" sz="2000" dirty="0" smtClean="0"/>
              <a:t>Courses </a:t>
            </a:r>
            <a:r>
              <a:rPr lang="en-GB" sz="2000" dirty="0"/>
              <a:t>can also be taught by many lecturers. </a:t>
            </a:r>
            <a:endParaRPr lang="en-GB" sz="2000" dirty="0" smtClean="0"/>
          </a:p>
          <a:p>
            <a:r>
              <a:rPr lang="en-GB" sz="2000" dirty="0" smtClean="0"/>
              <a:t>A</a:t>
            </a:r>
            <a:r>
              <a:rPr lang="en-GB" sz="2000" dirty="0"/>
              <a:t> student is enrolled in only one program but a program can contain many students. </a:t>
            </a:r>
            <a:endParaRPr lang="en-GB" sz="2000" dirty="0" smtClean="0"/>
          </a:p>
          <a:p>
            <a:r>
              <a:rPr lang="en-GB" sz="2000" dirty="0" smtClean="0"/>
              <a:t>Students </a:t>
            </a:r>
            <a:r>
              <a:rPr lang="en-GB" sz="2000" dirty="0"/>
              <a:t>can be enrolled in many courses at the same time and the courses have many students enrolled.</a:t>
            </a:r>
          </a:p>
          <a:p>
            <a:endParaRPr lang="en-GB" dirty="0"/>
          </a:p>
        </p:txBody>
      </p:sp>
    </p:spTree>
    <p:extLst>
      <p:ext uri="{BB962C8B-B14F-4D97-AF65-F5344CB8AC3E}">
        <p14:creationId xmlns:p14="http://schemas.microsoft.com/office/powerpoint/2010/main" val="1312345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 – Identify Entities</a:t>
            </a:r>
            <a:endParaRPr lang="en-GB" dirty="0"/>
          </a:p>
        </p:txBody>
      </p:sp>
      <p:sp>
        <p:nvSpPr>
          <p:cNvPr id="3" name="Content Placeholder 2"/>
          <p:cNvSpPr>
            <a:spLocks noGrp="1"/>
          </p:cNvSpPr>
          <p:nvPr>
            <p:ph idx="1"/>
          </p:nvPr>
        </p:nvSpPr>
        <p:spPr/>
        <p:txBody>
          <a:bodyPr/>
          <a:lstStyle/>
          <a:p>
            <a:r>
              <a:rPr lang="en-GB" dirty="0"/>
              <a:t>The entities in this scenario are:</a:t>
            </a:r>
          </a:p>
          <a:p>
            <a:pPr lvl="1"/>
            <a:r>
              <a:rPr lang="en-GB" dirty="0" smtClean="0"/>
              <a:t>University;</a:t>
            </a:r>
            <a:endParaRPr lang="en-GB" dirty="0"/>
          </a:p>
          <a:p>
            <a:pPr lvl="1"/>
            <a:r>
              <a:rPr lang="en-GB" dirty="0" smtClean="0"/>
              <a:t>Faculty;</a:t>
            </a:r>
            <a:endParaRPr lang="en-GB" dirty="0"/>
          </a:p>
          <a:p>
            <a:pPr lvl="1"/>
            <a:r>
              <a:rPr lang="en-GB" dirty="0" smtClean="0"/>
              <a:t>School;</a:t>
            </a:r>
            <a:endParaRPr lang="en-GB" dirty="0"/>
          </a:p>
          <a:p>
            <a:pPr lvl="1"/>
            <a:r>
              <a:rPr lang="en-GB" dirty="0" smtClean="0"/>
              <a:t>Program;</a:t>
            </a:r>
            <a:endParaRPr lang="en-GB" dirty="0"/>
          </a:p>
          <a:p>
            <a:pPr lvl="1"/>
            <a:r>
              <a:rPr lang="en-GB" dirty="0" smtClean="0"/>
              <a:t>Course;</a:t>
            </a:r>
            <a:endParaRPr lang="en-GB" dirty="0"/>
          </a:p>
          <a:p>
            <a:pPr lvl="1"/>
            <a:r>
              <a:rPr lang="en-GB" dirty="0" smtClean="0"/>
              <a:t>Lecturer;</a:t>
            </a:r>
            <a:endParaRPr lang="en-GB" dirty="0"/>
          </a:p>
          <a:p>
            <a:pPr lvl="1"/>
            <a:r>
              <a:rPr lang="en-GB" dirty="0" smtClean="0"/>
              <a:t>Student.</a:t>
            </a:r>
            <a:endParaRPr lang="en-GB" dirty="0"/>
          </a:p>
          <a:p>
            <a:endParaRPr lang="en-GB" dirty="0"/>
          </a:p>
        </p:txBody>
      </p:sp>
    </p:spTree>
    <p:extLst>
      <p:ext uri="{BB962C8B-B14F-4D97-AF65-F5344CB8AC3E}">
        <p14:creationId xmlns:p14="http://schemas.microsoft.com/office/powerpoint/2010/main" val="1208567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 – Find Relationships</a:t>
            </a:r>
            <a:endParaRPr lang="en-GB" dirty="0"/>
          </a:p>
        </p:txBody>
      </p:sp>
      <p:pic>
        <p:nvPicPr>
          <p:cNvPr id="4" name="Content Placeholder 3"/>
          <p:cNvPicPr>
            <a:picLocks noGrp="1" noChangeAspect="1"/>
          </p:cNvPicPr>
          <p:nvPr>
            <p:ph idx="1"/>
          </p:nvPr>
        </p:nvPicPr>
        <p:blipFill>
          <a:blip r:embed="rId2"/>
          <a:stretch>
            <a:fillRect/>
          </a:stretch>
        </p:blipFill>
        <p:spPr>
          <a:xfrm>
            <a:off x="611560" y="2276872"/>
            <a:ext cx="8208912" cy="1800200"/>
          </a:xfrm>
          <a:prstGeom prst="rect">
            <a:avLst/>
          </a:prstGeom>
        </p:spPr>
      </p:pic>
    </p:spTree>
    <p:extLst>
      <p:ext uri="{BB962C8B-B14F-4D97-AF65-F5344CB8AC3E}">
        <p14:creationId xmlns:p14="http://schemas.microsoft.com/office/powerpoint/2010/main" val="2381930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 Find Relationships</a:t>
            </a:r>
            <a:endParaRPr lang="en-GB" dirty="0"/>
          </a:p>
        </p:txBody>
      </p:sp>
      <p:pic>
        <p:nvPicPr>
          <p:cNvPr id="4" name="Content Placeholder 3"/>
          <p:cNvPicPr>
            <a:picLocks noGrp="1" noChangeAspect="1"/>
          </p:cNvPicPr>
          <p:nvPr>
            <p:ph idx="1"/>
          </p:nvPr>
        </p:nvPicPr>
        <p:blipFill>
          <a:blip r:embed="rId2"/>
          <a:stretch>
            <a:fillRect/>
          </a:stretch>
        </p:blipFill>
        <p:spPr>
          <a:xfrm>
            <a:off x="539552" y="2420888"/>
            <a:ext cx="8396486" cy="3096344"/>
          </a:xfrm>
          <a:prstGeom prst="rect">
            <a:avLst/>
          </a:prstGeom>
        </p:spPr>
      </p:pic>
    </p:spTree>
    <p:extLst>
      <p:ext uri="{BB962C8B-B14F-4D97-AF65-F5344CB8AC3E}">
        <p14:creationId xmlns:p14="http://schemas.microsoft.com/office/powerpoint/2010/main" val="693492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4800"/>
            <a:ext cx="7793038" cy="819944"/>
          </a:xfrm>
        </p:spPr>
        <p:txBody>
          <a:bodyPr/>
          <a:lstStyle/>
          <a:p>
            <a:r>
              <a:rPr lang="en-GB" dirty="0" smtClean="0"/>
              <a:t>Step 3 – Draw Rough ERD</a:t>
            </a:r>
            <a:endParaRPr lang="en-GB" dirty="0"/>
          </a:p>
        </p:txBody>
      </p:sp>
      <p:pic>
        <p:nvPicPr>
          <p:cNvPr id="4" name="Content Placeholder 3"/>
          <p:cNvPicPr>
            <a:picLocks noGrp="1" noChangeAspect="1"/>
          </p:cNvPicPr>
          <p:nvPr>
            <p:ph idx="1"/>
          </p:nvPr>
        </p:nvPicPr>
        <p:blipFill>
          <a:blip r:embed="rId2"/>
          <a:stretch>
            <a:fillRect/>
          </a:stretch>
        </p:blipFill>
        <p:spPr>
          <a:xfrm>
            <a:off x="611560" y="1412776"/>
            <a:ext cx="7992887" cy="4719737"/>
          </a:xfrm>
          <a:prstGeom prst="rect">
            <a:avLst/>
          </a:prstGeom>
        </p:spPr>
      </p:pic>
    </p:spTree>
    <p:extLst>
      <p:ext uri="{BB962C8B-B14F-4D97-AF65-F5344CB8AC3E}">
        <p14:creationId xmlns:p14="http://schemas.microsoft.com/office/powerpoint/2010/main" val="1569807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 – Fill in Cardinality</a:t>
            </a:r>
            <a:endParaRPr lang="en-GB" dirty="0"/>
          </a:p>
        </p:txBody>
      </p:sp>
      <p:sp>
        <p:nvSpPr>
          <p:cNvPr id="3" name="Content Placeholder 2"/>
          <p:cNvSpPr>
            <a:spLocks noGrp="1"/>
          </p:cNvSpPr>
          <p:nvPr>
            <p:ph idx="1"/>
          </p:nvPr>
        </p:nvSpPr>
        <p:spPr>
          <a:xfrm>
            <a:off x="1182688" y="2017712"/>
            <a:ext cx="7772400" cy="4651647"/>
          </a:xfrm>
        </p:spPr>
        <p:txBody>
          <a:bodyPr/>
          <a:lstStyle/>
          <a:p>
            <a:r>
              <a:rPr lang="en-GB" sz="2400" dirty="0" smtClean="0"/>
              <a:t>The cardinality in this scenario are:</a:t>
            </a:r>
          </a:p>
          <a:p>
            <a:pPr lvl="1"/>
            <a:r>
              <a:rPr lang="en-GB" sz="2000" dirty="0"/>
              <a:t>The university contains many faculties;</a:t>
            </a:r>
          </a:p>
          <a:p>
            <a:pPr lvl="1"/>
            <a:r>
              <a:rPr lang="en-GB" sz="2000" dirty="0"/>
              <a:t>Each faculty is divided into several schools;</a:t>
            </a:r>
          </a:p>
          <a:p>
            <a:pPr lvl="1"/>
            <a:r>
              <a:rPr lang="en-GB" sz="2000" dirty="0"/>
              <a:t>Each school offers numerous programs;</a:t>
            </a:r>
          </a:p>
          <a:p>
            <a:pPr lvl="1"/>
            <a:r>
              <a:rPr lang="en-GB" sz="2000" dirty="0"/>
              <a:t>Each program contains many courses;</a:t>
            </a:r>
          </a:p>
          <a:p>
            <a:pPr lvl="1"/>
            <a:r>
              <a:rPr lang="en-GB" sz="2000" dirty="0"/>
              <a:t>Each school employs many lecturers;</a:t>
            </a:r>
          </a:p>
          <a:p>
            <a:pPr lvl="1"/>
            <a:r>
              <a:rPr lang="en-GB" sz="2000" dirty="0"/>
              <a:t>Lecturers can teach many courses;</a:t>
            </a:r>
          </a:p>
          <a:p>
            <a:pPr lvl="1"/>
            <a:r>
              <a:rPr lang="en-GB" sz="2000" dirty="0"/>
              <a:t>Lecturers can teach the same course many times;</a:t>
            </a:r>
          </a:p>
          <a:p>
            <a:pPr lvl="1"/>
            <a:r>
              <a:rPr lang="en-GB" sz="2000" dirty="0"/>
              <a:t>Courses can be taught by more than one lecturer;</a:t>
            </a:r>
          </a:p>
          <a:p>
            <a:pPr lvl="1"/>
            <a:r>
              <a:rPr lang="en-GB" sz="2000" dirty="0"/>
              <a:t>A student is enrolled in only one program;</a:t>
            </a:r>
          </a:p>
          <a:p>
            <a:pPr lvl="1"/>
            <a:r>
              <a:rPr lang="en-GB" sz="2000" dirty="0"/>
              <a:t>Students can be enrolled in many courses at the same time;</a:t>
            </a:r>
          </a:p>
          <a:p>
            <a:pPr lvl="1"/>
            <a:r>
              <a:rPr lang="en-GB" sz="2000" dirty="0"/>
              <a:t>Courses have many students enrolled.</a:t>
            </a:r>
          </a:p>
          <a:p>
            <a:endParaRPr lang="en-GB" dirty="0"/>
          </a:p>
        </p:txBody>
      </p:sp>
    </p:spTree>
    <p:extLst>
      <p:ext uri="{BB962C8B-B14F-4D97-AF65-F5344CB8AC3E}">
        <p14:creationId xmlns:p14="http://schemas.microsoft.com/office/powerpoint/2010/main" val="3340922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4800"/>
            <a:ext cx="7793038" cy="675928"/>
          </a:xfrm>
        </p:spPr>
        <p:txBody>
          <a:bodyPr/>
          <a:lstStyle/>
          <a:p>
            <a:r>
              <a:rPr lang="en-GB" dirty="0" smtClean="0"/>
              <a:t>Step 4 – Fill in the Cardinality</a:t>
            </a:r>
            <a:endParaRPr lang="en-GB" dirty="0"/>
          </a:p>
        </p:txBody>
      </p:sp>
      <p:pic>
        <p:nvPicPr>
          <p:cNvPr id="4" name="Content Placeholder 3"/>
          <p:cNvPicPr>
            <a:picLocks noGrp="1" noChangeAspect="1"/>
          </p:cNvPicPr>
          <p:nvPr>
            <p:ph idx="1"/>
          </p:nvPr>
        </p:nvPicPr>
        <p:blipFill>
          <a:blip r:embed="rId2"/>
          <a:stretch>
            <a:fillRect/>
          </a:stretch>
        </p:blipFill>
        <p:spPr>
          <a:xfrm>
            <a:off x="755576" y="1412776"/>
            <a:ext cx="7641001" cy="4968551"/>
          </a:xfrm>
          <a:prstGeom prst="rect">
            <a:avLst/>
          </a:prstGeom>
        </p:spPr>
      </p:pic>
    </p:spTree>
    <p:extLst>
      <p:ext uri="{BB962C8B-B14F-4D97-AF65-F5344CB8AC3E}">
        <p14:creationId xmlns:p14="http://schemas.microsoft.com/office/powerpoint/2010/main" val="2226091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5 – Define Primary Keys</a:t>
            </a:r>
            <a:endParaRPr lang="en-GB" dirty="0"/>
          </a:p>
        </p:txBody>
      </p:sp>
      <p:sp>
        <p:nvSpPr>
          <p:cNvPr id="3" name="Content Placeholder 2"/>
          <p:cNvSpPr>
            <a:spLocks noGrp="1"/>
          </p:cNvSpPr>
          <p:nvPr>
            <p:ph idx="1"/>
          </p:nvPr>
        </p:nvSpPr>
        <p:spPr/>
        <p:txBody>
          <a:bodyPr/>
          <a:lstStyle/>
          <a:p>
            <a:r>
              <a:rPr lang="en-GB" dirty="0"/>
              <a:t>University – University name </a:t>
            </a:r>
          </a:p>
          <a:p>
            <a:r>
              <a:rPr lang="en-GB" dirty="0"/>
              <a:t>Faculty – Faculty name </a:t>
            </a:r>
          </a:p>
          <a:p>
            <a:r>
              <a:rPr lang="en-GB" dirty="0"/>
              <a:t>School – School name </a:t>
            </a:r>
          </a:p>
          <a:p>
            <a:r>
              <a:rPr lang="en-GB" dirty="0"/>
              <a:t>Program – Program code </a:t>
            </a:r>
          </a:p>
          <a:p>
            <a:r>
              <a:rPr lang="en-GB" dirty="0"/>
              <a:t>Course – Course number </a:t>
            </a:r>
          </a:p>
          <a:p>
            <a:r>
              <a:rPr lang="en-GB" dirty="0"/>
              <a:t>Lecturer – Employee number </a:t>
            </a:r>
          </a:p>
          <a:p>
            <a:r>
              <a:rPr lang="en-GB" dirty="0"/>
              <a:t>Student – Student number</a:t>
            </a:r>
          </a:p>
          <a:p>
            <a:endParaRPr lang="en-GB" dirty="0"/>
          </a:p>
        </p:txBody>
      </p:sp>
    </p:spTree>
    <p:extLst>
      <p:ext uri="{BB962C8B-B14F-4D97-AF65-F5344CB8AC3E}">
        <p14:creationId xmlns:p14="http://schemas.microsoft.com/office/powerpoint/2010/main" val="3679776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4800"/>
            <a:ext cx="7793038" cy="675928"/>
          </a:xfrm>
        </p:spPr>
        <p:txBody>
          <a:bodyPr/>
          <a:lstStyle/>
          <a:p>
            <a:r>
              <a:rPr lang="en-GB" dirty="0" smtClean="0"/>
              <a:t>Step 6 – Draw Key-Based ERD</a:t>
            </a:r>
            <a:endParaRPr lang="en-GB" dirty="0"/>
          </a:p>
        </p:txBody>
      </p:sp>
      <p:pic>
        <p:nvPicPr>
          <p:cNvPr id="4" name="Content Placeholder 3"/>
          <p:cNvPicPr>
            <a:picLocks noGrp="1" noChangeAspect="1"/>
          </p:cNvPicPr>
          <p:nvPr>
            <p:ph idx="1"/>
          </p:nvPr>
        </p:nvPicPr>
        <p:blipFill>
          <a:blip r:embed="rId2"/>
          <a:stretch>
            <a:fillRect/>
          </a:stretch>
        </p:blipFill>
        <p:spPr>
          <a:xfrm>
            <a:off x="683568" y="1412776"/>
            <a:ext cx="7992888" cy="4968551"/>
          </a:xfrm>
          <a:prstGeom prst="rect">
            <a:avLst/>
          </a:prstGeom>
        </p:spPr>
      </p:pic>
      <p:sp>
        <p:nvSpPr>
          <p:cNvPr id="5" name="TextBox 4"/>
          <p:cNvSpPr txBox="1"/>
          <p:nvPr/>
        </p:nvSpPr>
        <p:spPr>
          <a:xfrm>
            <a:off x="5039519" y="1340768"/>
            <a:ext cx="3348905" cy="2185214"/>
          </a:xfrm>
          <a:prstGeom prst="rect">
            <a:avLst/>
          </a:prstGeom>
          <a:noFill/>
        </p:spPr>
        <p:txBody>
          <a:bodyPr wrap="square" rtlCol="0">
            <a:spAutoFit/>
          </a:bodyPr>
          <a:lstStyle/>
          <a:p>
            <a:r>
              <a:rPr lang="en-GB" sz="1400" dirty="0"/>
              <a:t>In this step any many-to-many relationships have to be eliminated. In the ERD so far there are two relationships that fall into this category. They are Lecturer – Course and Course  – Student. As you can see Associative entities have been included to rectify the situation.</a:t>
            </a:r>
          </a:p>
          <a:p>
            <a:endParaRPr lang="en-GB" dirty="0"/>
          </a:p>
        </p:txBody>
      </p:sp>
    </p:spTree>
    <p:extLst>
      <p:ext uri="{BB962C8B-B14F-4D97-AF65-F5344CB8AC3E}">
        <p14:creationId xmlns:p14="http://schemas.microsoft.com/office/powerpoint/2010/main" val="2317184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7 – Identify Attributes</a:t>
            </a:r>
            <a:endParaRPr lang="en-GB" dirty="0"/>
          </a:p>
        </p:txBody>
      </p:sp>
      <p:sp>
        <p:nvSpPr>
          <p:cNvPr id="3" name="Content Placeholder 2"/>
          <p:cNvSpPr>
            <a:spLocks noGrp="1"/>
          </p:cNvSpPr>
          <p:nvPr>
            <p:ph idx="1"/>
          </p:nvPr>
        </p:nvSpPr>
        <p:spPr/>
        <p:txBody>
          <a:bodyPr/>
          <a:lstStyle/>
          <a:p>
            <a:r>
              <a:rPr lang="en-GB" sz="2800" dirty="0"/>
              <a:t>In the scenario there are no attributes indicated, so it is up to the analyst to ascertain what data needs to be kept about each particular entity. For example other attributes for Lecturer could be</a:t>
            </a:r>
            <a:r>
              <a:rPr lang="en-GB" sz="2800" dirty="0" smtClean="0"/>
              <a:t>:</a:t>
            </a:r>
            <a:endParaRPr lang="en-GB" sz="2800" dirty="0"/>
          </a:p>
          <a:p>
            <a:pPr lvl="1"/>
            <a:r>
              <a:rPr lang="en-GB" sz="2400" dirty="0"/>
              <a:t>Employee Name </a:t>
            </a:r>
          </a:p>
          <a:p>
            <a:pPr lvl="1"/>
            <a:r>
              <a:rPr lang="en-GB" sz="2400" dirty="0"/>
              <a:t>Employee Address</a:t>
            </a:r>
          </a:p>
          <a:p>
            <a:pPr lvl="1"/>
            <a:r>
              <a:rPr lang="en-GB" sz="2400" dirty="0"/>
              <a:t>Speciality</a:t>
            </a:r>
          </a:p>
          <a:p>
            <a:endParaRPr lang="en-GB" dirty="0"/>
          </a:p>
        </p:txBody>
      </p:sp>
    </p:spTree>
    <p:extLst>
      <p:ext uri="{BB962C8B-B14F-4D97-AF65-F5344CB8AC3E}">
        <p14:creationId xmlns:p14="http://schemas.microsoft.com/office/powerpoint/2010/main" val="1645923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8 – Map attributes</a:t>
            </a:r>
            <a:endParaRPr lang="en-GB" dirty="0"/>
          </a:p>
        </p:txBody>
      </p:sp>
      <p:sp>
        <p:nvSpPr>
          <p:cNvPr id="3" name="Content Placeholder 2"/>
          <p:cNvSpPr>
            <a:spLocks noGrp="1"/>
          </p:cNvSpPr>
          <p:nvPr>
            <p:ph idx="1"/>
          </p:nvPr>
        </p:nvSpPr>
        <p:spPr/>
        <p:txBody>
          <a:bodyPr/>
          <a:lstStyle/>
          <a:p>
            <a:r>
              <a:rPr lang="en-GB" dirty="0"/>
              <a:t>An example of mapping the attributes would be:</a:t>
            </a:r>
          </a:p>
          <a:p>
            <a:endParaRPr lang="en-GB" dirty="0"/>
          </a:p>
        </p:txBody>
      </p:sp>
      <p:pic>
        <p:nvPicPr>
          <p:cNvPr id="4" name="Picture 3"/>
          <p:cNvPicPr>
            <a:picLocks noChangeAspect="1"/>
          </p:cNvPicPr>
          <p:nvPr/>
        </p:nvPicPr>
        <p:blipFill>
          <a:blip r:embed="rId2"/>
          <a:stretch>
            <a:fillRect/>
          </a:stretch>
        </p:blipFill>
        <p:spPr>
          <a:xfrm>
            <a:off x="179512" y="3573016"/>
            <a:ext cx="8942339" cy="2160240"/>
          </a:xfrm>
          <a:prstGeom prst="rect">
            <a:avLst/>
          </a:prstGeom>
        </p:spPr>
      </p:pic>
    </p:spTree>
    <p:extLst>
      <p:ext uri="{BB962C8B-B14F-4D97-AF65-F5344CB8AC3E}">
        <p14:creationId xmlns:p14="http://schemas.microsoft.com/office/powerpoint/2010/main" val="2296203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9 – Draw Fully Attributes ERD</a:t>
            </a:r>
            <a:endParaRPr lang="en-GB" dirty="0"/>
          </a:p>
        </p:txBody>
      </p:sp>
      <p:pic>
        <p:nvPicPr>
          <p:cNvPr id="4" name="Content Placeholder 3"/>
          <p:cNvPicPr>
            <a:picLocks noGrp="1" noChangeAspect="1"/>
          </p:cNvPicPr>
          <p:nvPr>
            <p:ph idx="1"/>
          </p:nvPr>
        </p:nvPicPr>
        <p:blipFill>
          <a:blip r:embed="rId2"/>
          <a:stretch>
            <a:fillRect/>
          </a:stretch>
        </p:blipFill>
        <p:spPr>
          <a:xfrm>
            <a:off x="827584" y="1988840"/>
            <a:ext cx="6413548" cy="2249619"/>
          </a:xfrm>
          <a:prstGeom prst="rect">
            <a:avLst/>
          </a:prstGeom>
        </p:spPr>
      </p:pic>
      <p:sp>
        <p:nvSpPr>
          <p:cNvPr id="5" name="TextBox 4"/>
          <p:cNvSpPr txBox="1"/>
          <p:nvPr/>
        </p:nvSpPr>
        <p:spPr>
          <a:xfrm>
            <a:off x="1143000" y="4869160"/>
            <a:ext cx="6957392" cy="1200329"/>
          </a:xfrm>
          <a:prstGeom prst="rect">
            <a:avLst/>
          </a:prstGeom>
          <a:noFill/>
        </p:spPr>
        <p:txBody>
          <a:bodyPr wrap="square" rtlCol="0">
            <a:spAutoFit/>
          </a:bodyPr>
          <a:lstStyle/>
          <a:p>
            <a:r>
              <a:rPr lang="en-GB"/>
              <a:t>Now, add attributes of all entities. This is an example of what all the entities should look like when they have been fully attributed.</a:t>
            </a:r>
          </a:p>
        </p:txBody>
      </p:sp>
    </p:spTree>
    <p:extLst>
      <p:ext uri="{BB962C8B-B14F-4D97-AF65-F5344CB8AC3E}">
        <p14:creationId xmlns:p14="http://schemas.microsoft.com/office/powerpoint/2010/main" val="1858246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4800"/>
            <a:ext cx="7793038" cy="747936"/>
          </a:xfrm>
        </p:spPr>
        <p:txBody>
          <a:bodyPr/>
          <a:lstStyle/>
          <a:p>
            <a:r>
              <a:rPr lang="en-GB" dirty="0" smtClean="0"/>
              <a:t>Step 9 – Draw Fully Attributes ERD</a:t>
            </a:r>
            <a:endParaRPr lang="en-GB" dirty="0"/>
          </a:p>
        </p:txBody>
      </p:sp>
      <p:pic>
        <p:nvPicPr>
          <p:cNvPr id="7" name="Content Placeholder 6"/>
          <p:cNvPicPr>
            <a:picLocks noGrp="1" noChangeAspect="1"/>
          </p:cNvPicPr>
          <p:nvPr>
            <p:ph idx="1"/>
          </p:nvPr>
        </p:nvPicPr>
        <p:blipFill>
          <a:blip r:embed="rId2"/>
          <a:stretch>
            <a:fillRect/>
          </a:stretch>
        </p:blipFill>
        <p:spPr>
          <a:xfrm>
            <a:off x="395536" y="1052736"/>
            <a:ext cx="8211587" cy="5616624"/>
          </a:xfrm>
          <a:prstGeom prst="rect">
            <a:avLst/>
          </a:prstGeom>
        </p:spPr>
      </p:pic>
    </p:spTree>
    <p:extLst>
      <p:ext uri="{BB962C8B-B14F-4D97-AF65-F5344CB8AC3E}">
        <p14:creationId xmlns:p14="http://schemas.microsoft.com/office/powerpoint/2010/main" val="537478822"/>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1472214710</TotalTime>
  <Words>184</Words>
  <Application>Microsoft Office PowerPoint</Application>
  <PresentationFormat>On-screen Show (4:3)</PresentationFormat>
  <Paragraphs>62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MS PGothic</vt:lpstr>
      <vt:lpstr>MS PGothic</vt:lpstr>
      <vt:lpstr>Tahoma</vt:lpstr>
      <vt:lpstr>Wingdings</vt:lpstr>
      <vt:lpstr>Blends</vt:lpstr>
      <vt:lpstr>Topic 5 – Entity Relationship Diagrams</vt:lpstr>
      <vt:lpstr>University Scenario</vt:lpstr>
      <vt:lpstr>Step 1 – Identify Entities</vt:lpstr>
      <vt:lpstr>Step 2 – Find Relationships</vt:lpstr>
      <vt:lpstr>Step 2 Find Relationships</vt:lpstr>
      <vt:lpstr>Step 3 – Draw Rough ERD</vt:lpstr>
      <vt:lpstr>Step 4 – Fill in Cardinality</vt:lpstr>
      <vt:lpstr>Step 4 – Fill in the Cardinality</vt:lpstr>
      <vt:lpstr>Step 5 – Define Primary Keys</vt:lpstr>
      <vt:lpstr>Step 6 – Draw Key-Based ERD</vt:lpstr>
      <vt:lpstr>Step 7 – Identify Attributes</vt:lpstr>
      <vt:lpstr>Step 8 – Map attributes</vt:lpstr>
      <vt:lpstr>Step 9 – Draw Fully Attributes ERD</vt:lpstr>
      <vt:lpstr>Step 9 – Draw Fully Attributes ERD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dc:title>
  <dc:subject>Database Systems</dc:subject>
  <dc:creator>Thomas Connolly and Carolyn Begg</dc:creator>
  <dc:description>Transparencies for Chapter 1 of textbook_x000d_
Database Systems: A Practical Approach to Design, Implementation and Management</dc:description>
  <cp:lastModifiedBy>Steve Hole</cp:lastModifiedBy>
  <cp:revision>46</cp:revision>
  <cp:lastPrinted>2018-10-31T08:24:02Z</cp:lastPrinted>
  <dcterms:created xsi:type="dcterms:W3CDTF">1996-12-09T10:09:10Z</dcterms:created>
  <dcterms:modified xsi:type="dcterms:W3CDTF">2018-11-07T14:36:23Z</dcterms:modified>
</cp:coreProperties>
</file>