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61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9E20"/>
    <a:srgbClr val="94D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080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551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929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01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387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673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248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86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129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479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802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E63D6-A2C4-40BF-B676-3A7D01B33440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B7A6-E792-4DA7-9EBF-1E469EA57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30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9A7F2-CDD4-4353-AFC6-64C9B9A3A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7996" y="662109"/>
            <a:ext cx="5171705" cy="1325563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Menu Engineering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466D6-139D-4100-9728-042DE06F0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76449"/>
            <a:ext cx="7467600" cy="3814763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name Ashraf Ali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id:  2126667@student.uwtsd.ac.uk 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Module: Food and beverages BMIH4002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Lecturer's Tristan Hawkins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915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AB957A-1637-46C3-90CD-9E96E6DD2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1" y="0"/>
            <a:ext cx="1569720" cy="9999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8C391D-677B-4C29-A5A2-54420792CD5A}"/>
              </a:ext>
            </a:extLst>
          </p:cNvPr>
          <p:cNvSpPr txBox="1"/>
          <p:nvPr/>
        </p:nvSpPr>
        <p:spPr>
          <a:xfrm>
            <a:off x="3447691" y="1953383"/>
            <a:ext cx="5129970" cy="1382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STARTER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 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DEVON CRAB &amp; AVOCADO 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Heritage potato salad, crab mayo, sourdough toast. 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617kcal 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 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SALT &amp; PEPPER CRISPY SQUID</a:t>
            </a:r>
          </a:p>
          <a:p>
            <a:pPr algn="ctr"/>
            <a:r>
              <a:rPr lang="en-GB" sz="10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Charred lemon, aioli. 441kcal ·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09820C-6ECC-4202-B83E-310042C533E5}"/>
              </a:ext>
            </a:extLst>
          </p:cNvPr>
          <p:cNvSpPr txBox="1"/>
          <p:nvPr/>
        </p:nvSpPr>
        <p:spPr>
          <a:xfrm>
            <a:off x="5050418" y="3290500"/>
            <a:ext cx="1873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Main Dish</a:t>
            </a:r>
            <a:endParaRPr lang="en-GB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659452-E73E-4BF8-A0E7-8AE737486D5B}"/>
              </a:ext>
            </a:extLst>
          </p:cNvPr>
          <p:cNvSpPr txBox="1"/>
          <p:nvPr/>
        </p:nvSpPr>
        <p:spPr>
          <a:xfrm>
            <a:off x="3266741" y="3612362"/>
            <a:ext cx="5440489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CHICKEN SCHNITZEL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Lemon &amp; thyme crumb, fried heritage hen egg, 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dressed salad (548kcal) or fries (784kcal) · </a:t>
            </a:r>
          </a:p>
          <a:p>
            <a:pPr algn="ctr"/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PULLED LAMB SHEPHERD’S PIE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Slow-cooked pulled lamb shoulder in red wine and herbs, 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Tender stem® broccoli. 933kcal ·</a:t>
            </a:r>
          </a:p>
          <a:p>
            <a:pPr algn="ctr"/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ASPARAGUS &amp; BUTTERNUT CURRY 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Fragrant coconut, lemongrass and ginger curry, sticky jasmine rice, charred lime. 711kcal·</a:t>
            </a:r>
          </a:p>
          <a:p>
            <a:pPr algn="ctr"/>
            <a:r>
              <a:rPr lang="en-GB" sz="1100" dirty="0"/>
              <a:t>·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5C5EAE-A2AC-441B-9395-E4A1D7FB034F}"/>
              </a:ext>
            </a:extLst>
          </p:cNvPr>
          <p:cNvSpPr txBox="1"/>
          <p:nvPr/>
        </p:nvSpPr>
        <p:spPr>
          <a:xfrm>
            <a:off x="3332559" y="5564321"/>
            <a:ext cx="3012363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SIDES</a:t>
            </a:r>
          </a:p>
          <a:p>
            <a:pPr algn="ctr"/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PARMESAN &amp; TRUFFLE THICK-CUT CHIPS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(430kcal ·)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ROCKET &amp; TOMATO SALAD (VE)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(123kcal)</a:t>
            </a:r>
          </a:p>
          <a:p>
            <a:pPr algn="ctr"/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030319-3499-43DD-9DF3-7F1B0981FA84}"/>
              </a:ext>
            </a:extLst>
          </p:cNvPr>
          <p:cNvSpPr txBox="1"/>
          <p:nvPr/>
        </p:nvSpPr>
        <p:spPr>
          <a:xfrm>
            <a:off x="6407019" y="5564321"/>
            <a:ext cx="2238113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DESSERT</a:t>
            </a:r>
          </a:p>
          <a:p>
            <a:pPr algn="ctr"/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POACHED FRESH PINEAPPLE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IN SPICED RUM &amp; VANILLA 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Coconut sorbet, fresh lime. 468kcal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F5AB05-04B9-4A77-9DE8-41CB7CEAEC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418" y="101118"/>
            <a:ext cx="2091160" cy="18297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D77E3F8B-8AAF-49E9-A8FD-3F2D39D286D7}"/>
              </a:ext>
            </a:extLst>
          </p:cNvPr>
          <p:cNvSpPr/>
          <p:nvPr/>
        </p:nvSpPr>
        <p:spPr>
          <a:xfrm>
            <a:off x="2109634" y="267254"/>
            <a:ext cx="1994298" cy="771877"/>
          </a:xfrm>
          <a:prstGeom prst="ellipse">
            <a:avLst/>
          </a:prstGeom>
          <a:ln>
            <a:noFill/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LIVE MUSIC ON WEEKEND</a:t>
            </a:r>
            <a:endParaRPr lang="en-GB" sz="1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CCBD3D2-3576-422E-916F-BEFDC6E7A532}"/>
              </a:ext>
            </a:extLst>
          </p:cNvPr>
          <p:cNvSpPr/>
          <p:nvPr/>
        </p:nvSpPr>
        <p:spPr>
          <a:xfrm>
            <a:off x="1092518" y="2783001"/>
            <a:ext cx="2014265" cy="1014998"/>
          </a:xfrm>
          <a:prstGeom prst="roundRect">
            <a:avLst/>
          </a:prstGeom>
          <a:ln>
            <a:noFill/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Price:  </a:t>
            </a:r>
            <a:r>
              <a:rPr lang="en-GB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£ </a:t>
            </a:r>
            <a:r>
              <a:rPr 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64.95 </a:t>
            </a:r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per Guest</a:t>
            </a:r>
          </a:p>
          <a:p>
            <a:pPr algn="ctr"/>
            <a:endParaRPr lang="en-US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1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15% </a:t>
            </a:r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Discount on Group Booking</a:t>
            </a:r>
            <a:endParaRPr lang="en-GB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1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BB6D200-523F-41BC-AE6D-173C46F680F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7278389" y="5022877"/>
            <a:ext cx="124619" cy="1358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C7DCFF5-5200-4DB1-87B6-4B44D9B5E0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30130" y="5022877"/>
            <a:ext cx="124620" cy="1266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DC754A1-2246-4DE9-97D1-B9BA416E7D5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73948"/>
            <a:ext cx="3177309" cy="20717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73833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3384" y="4429966"/>
            <a:ext cx="1853796" cy="25374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5B4ADBCE-A8E3-4B6F-930A-B2A183ACC4DC}"/>
              </a:ext>
            </a:extLst>
          </p:cNvPr>
          <p:cNvSpPr/>
          <p:nvPr/>
        </p:nvSpPr>
        <p:spPr>
          <a:xfrm>
            <a:off x="10118899" y="121595"/>
            <a:ext cx="1916082" cy="834477"/>
          </a:xfrm>
          <a:prstGeom prst="ellipse">
            <a:avLst/>
          </a:prstGeom>
          <a:ln>
            <a:noFill/>
          </a:ln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Offer Valid</a:t>
            </a:r>
          </a:p>
          <a:p>
            <a:pPr algn="ctr"/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From 18</a:t>
            </a:r>
            <a:r>
              <a:rPr lang="en-US" sz="11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th</a:t>
            </a:r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December to 30</a:t>
            </a:r>
            <a:r>
              <a:rPr lang="en-US" sz="11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th</a:t>
            </a:r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December </a:t>
            </a:r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0C3298-DF0E-4DF8-91FA-A77CD3931FFE}"/>
              </a:ext>
            </a:extLst>
          </p:cNvPr>
          <p:cNvSpPr/>
          <p:nvPr/>
        </p:nvSpPr>
        <p:spPr>
          <a:xfrm>
            <a:off x="9247752" y="4766855"/>
            <a:ext cx="2787229" cy="196955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b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</a:br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For advance reservation please call</a:t>
            </a:r>
          </a:p>
          <a:p>
            <a:pPr algn="ctr"/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487839672346</a:t>
            </a:r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or email:</a:t>
            </a:r>
          </a:p>
          <a:p>
            <a:pPr algn="ctr"/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Xmasspecial@gmail.com</a:t>
            </a:r>
          </a:p>
          <a:p>
            <a:pPr algn="ctr"/>
            <a:endParaRPr lang="en-US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(Credit card details will be required for all</a:t>
            </a:r>
          </a:p>
          <a:p>
            <a:pPr algn="ctr"/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kinds of pre-bookings)</a:t>
            </a:r>
            <a:endParaRPr lang="en-GB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DA506F-441C-4EE9-A1EC-A7D61AED2895}"/>
              </a:ext>
            </a:extLst>
          </p:cNvPr>
          <p:cNvSpPr txBox="1"/>
          <p:nvPr/>
        </p:nvSpPr>
        <p:spPr>
          <a:xfrm>
            <a:off x="301313" y="956072"/>
            <a:ext cx="29581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                                                        </a:t>
            </a:r>
          </a:p>
          <a:p>
            <a:endParaRPr lang="en-US" dirty="0"/>
          </a:p>
          <a:p>
            <a:br>
              <a:rPr lang="en-US" dirty="0"/>
            </a:br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A900FA-12D2-454E-AE95-15BC5F195357}"/>
              </a:ext>
            </a:extLst>
          </p:cNvPr>
          <p:cNvSpPr txBox="1"/>
          <p:nvPr/>
        </p:nvSpPr>
        <p:spPr>
          <a:xfrm>
            <a:off x="388620" y="58674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C7AE306-48C8-4C0F-861E-38FFE82B7B47}"/>
              </a:ext>
            </a:extLst>
          </p:cNvPr>
          <p:cNvSpPr/>
          <p:nvPr/>
        </p:nvSpPr>
        <p:spPr>
          <a:xfrm>
            <a:off x="1948152" y="5329382"/>
            <a:ext cx="1820784" cy="1091191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Starts @ 5 pm to 11 pm</a:t>
            </a:r>
            <a:endParaRPr lang="en-GB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4457524-BFCC-4EA5-89B4-B0349A88B397}"/>
              </a:ext>
            </a:extLst>
          </p:cNvPr>
          <p:cNvSpPr txBox="1"/>
          <p:nvPr/>
        </p:nvSpPr>
        <p:spPr>
          <a:xfrm>
            <a:off x="3804016" y="278183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DRINKS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graphicFrame>
        <p:nvGraphicFramePr>
          <p:cNvPr id="27" name="Content Placeholder 6">
            <a:extLst>
              <a:ext uri="{FF2B5EF4-FFF2-40B4-BE49-F238E27FC236}">
                <a16:creationId xmlns:a16="http://schemas.microsoft.com/office/drawing/2014/main" id="{56433C01-ABFB-4736-9361-AE224D12692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8346544"/>
              </p:ext>
            </p:extLst>
          </p:nvPr>
        </p:nvGraphicFramePr>
        <p:xfrm>
          <a:off x="1594537" y="662885"/>
          <a:ext cx="5725160" cy="3575306"/>
        </p:xfrm>
        <a:graphic>
          <a:graphicData uri="http://schemas.openxmlformats.org/drawingml/2006/table">
            <a:tbl>
              <a:tblPr firstRow="1" firstCol="1" bandRow="1"/>
              <a:tblGrid>
                <a:gridCol w="4168775">
                  <a:extLst>
                    <a:ext uri="{9D8B030D-6E8A-4147-A177-3AD203B41FA5}">
                      <a16:colId xmlns:a16="http://schemas.microsoft.com/office/drawing/2014/main" val="3242392506"/>
                    </a:ext>
                  </a:extLst>
                </a:gridCol>
                <a:gridCol w="800100">
                  <a:extLst>
                    <a:ext uri="{9D8B030D-6E8A-4147-A177-3AD203B41FA5}">
                      <a16:colId xmlns:a16="http://schemas.microsoft.com/office/drawing/2014/main" val="2551115995"/>
                    </a:ext>
                  </a:extLst>
                </a:gridCol>
                <a:gridCol w="756285">
                  <a:extLst>
                    <a:ext uri="{9D8B030D-6E8A-4147-A177-3AD203B41FA5}">
                      <a16:colId xmlns:a16="http://schemas.microsoft.com/office/drawing/2014/main" val="2633146072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WHITE WINE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250ml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75cl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365982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CUTFIELD &amp; HAWORTH WHITE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Ripe, tropical, guava. South Africa (12.5%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9.10</a:t>
                      </a:r>
                      <a:endParaRPr lang="en-GB" sz="11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74.50</a:t>
                      </a:r>
                      <a:endParaRPr lang="en-GB" sz="11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752295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CÔTÉ OCÉAN SAUVIGNON BLANC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Intense, citrus, crisp. France (12.0%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£ 10.50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90.50</a:t>
                      </a:r>
                      <a:endParaRPr lang="en-GB" sz="11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84378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988137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RED WINE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250ml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75cl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18624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CUTFIELD &amp; HAWORTH RED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Red fruit, spice, tobacco. South Africa (12.5%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9.10</a:t>
                      </a:r>
                      <a:endParaRPr lang="en-GB" sz="11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74.50</a:t>
                      </a:r>
                      <a:endParaRPr lang="en-GB" sz="11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44884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HALTON ESTATE MERLOT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Blackcurrants, liquorice, plum. South Africa (12.5%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£ 10.50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£ </a:t>
                      </a:r>
                      <a:r>
                        <a:rPr lang="en-US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90.50</a:t>
                      </a:r>
                      <a:endParaRPr lang="en-GB" sz="11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886310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387589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SOFT DRINKS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330ml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389195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COKE, Seven UP, Fanta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£ 4</a:t>
                      </a:r>
                      <a:r>
                        <a:rPr lang="en-US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.50</a:t>
                      </a:r>
                      <a:endParaRPr lang="en-GB" sz="11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askerville Old Face" panose="02020602080505020303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Baskerville Old Face" panose="02020602080505020303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3758393"/>
                  </a:ext>
                </a:extLst>
              </a:tr>
            </a:tbl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542A9668-71F7-4351-A2DE-D51E44731031}"/>
              </a:ext>
            </a:extLst>
          </p:cNvPr>
          <p:cNvSpPr txBox="1"/>
          <p:nvPr/>
        </p:nvSpPr>
        <p:spPr>
          <a:xfrm>
            <a:off x="5200073" y="5329382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PAYMENT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7A71CA4-AEFA-454F-B048-91766198F7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5" t="40751" r="21805" b="35794"/>
          <a:stretch/>
        </p:blipFill>
        <p:spPr>
          <a:xfrm>
            <a:off x="4598633" y="5707241"/>
            <a:ext cx="2634772" cy="59303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3C96CE6-8834-4AC5-81C0-A962D2C09CE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5118661" y="6400692"/>
            <a:ext cx="149923" cy="16345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1D1B7FD8-EBC2-4CD9-B6CE-C5C7E16BC596}"/>
              </a:ext>
            </a:extLst>
          </p:cNvPr>
          <p:cNvSpPr txBox="1"/>
          <p:nvPr/>
        </p:nvSpPr>
        <p:spPr>
          <a:xfrm>
            <a:off x="5200073" y="6252794"/>
            <a:ext cx="1724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Vegan            Nut Added</a:t>
            </a:r>
            <a:endParaRPr lang="en-GB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BC3AC1C-844D-4CD7-A4C0-C4984FFB9CC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16124" y="6419077"/>
            <a:ext cx="124620" cy="126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06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0018" y="910071"/>
            <a:ext cx="105156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REFERENCES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9800" y="2352098"/>
            <a:ext cx="6301509" cy="4351338"/>
          </a:xfrm>
        </p:spPr>
        <p:txBody>
          <a:bodyPr/>
          <a:lstStyle/>
          <a:p>
            <a:r>
              <a:rPr lang="en-US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Coveney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(19 February 2015). Food Democracy: From consumer to food citizen. Springer.</a:t>
            </a:r>
          </a:p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Nestle, M. (2013). Food Politics: How the Food Industry Influences Nutrition and Health. California Studies in Food and Culture. University of California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468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319</Words>
  <Application>Microsoft Office PowerPoint</Application>
  <PresentationFormat>Widescreen</PresentationFormat>
  <Paragraphs>103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Baskerville Old Face</vt:lpstr>
      <vt:lpstr>Calibri</vt:lpstr>
      <vt:lpstr>Calibri Light</vt:lpstr>
      <vt:lpstr>Times New Roman</vt:lpstr>
      <vt:lpstr>Office Theme</vt:lpstr>
      <vt:lpstr>Menu Engineering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EHL</dc:creator>
  <cp:lastModifiedBy>User</cp:lastModifiedBy>
  <cp:revision>22</cp:revision>
  <dcterms:created xsi:type="dcterms:W3CDTF">2022-11-15T08:10:39Z</dcterms:created>
  <dcterms:modified xsi:type="dcterms:W3CDTF">2022-11-18T19:32:23Z</dcterms:modified>
</cp:coreProperties>
</file>