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53" r:id="rId3"/>
  </p:sldMasterIdLst>
  <p:notesMasterIdLst>
    <p:notesMasterId r:id="rId21"/>
  </p:notesMasterIdLst>
  <p:sldIdLst>
    <p:sldId id="379" r:id="rId4"/>
    <p:sldId id="265" r:id="rId5"/>
    <p:sldId id="256" r:id="rId6"/>
    <p:sldId id="261" r:id="rId7"/>
    <p:sldId id="294" r:id="rId8"/>
    <p:sldId id="274" r:id="rId9"/>
    <p:sldId id="282" r:id="rId10"/>
    <p:sldId id="276" r:id="rId11"/>
    <p:sldId id="377" r:id="rId12"/>
    <p:sldId id="286" r:id="rId13"/>
    <p:sldId id="374" r:id="rId14"/>
    <p:sldId id="270" r:id="rId15"/>
    <p:sldId id="275" r:id="rId16"/>
    <p:sldId id="290" r:id="rId17"/>
    <p:sldId id="273" r:id="rId18"/>
    <p:sldId id="378" r:id="rId19"/>
    <p:sldId id="262" r:id="rId20"/>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6C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33" autoAdjust="0"/>
  </p:normalViewPr>
  <p:slideViewPr>
    <p:cSldViewPr>
      <p:cViewPr varScale="1">
        <p:scale>
          <a:sx n="137" d="100"/>
          <a:sy n="137" d="100"/>
        </p:scale>
        <p:origin x="86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099413-FE31-49B9-8646-FFA87310070D}" type="datetimeFigureOut">
              <a:rPr lang="ko-KR" altLang="en-US" smtClean="0"/>
              <a:t>2024-12-04</a:t>
            </a:fld>
            <a:endParaRPr lang="ko-KR" alt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ko-KR"/>
              <a:t>Click to edit Master text styles</a:t>
            </a:r>
          </a:p>
          <a:p>
            <a:pPr lvl="1"/>
            <a:r>
              <a:rPr lang="en-US" altLang="ko-KR"/>
              <a:t>Second level</a:t>
            </a:r>
          </a:p>
          <a:p>
            <a:pPr lvl="2"/>
            <a:r>
              <a:rPr lang="en-US" altLang="ko-KR"/>
              <a:t>Third level</a:t>
            </a:r>
          </a:p>
          <a:p>
            <a:pPr lvl="3"/>
            <a:r>
              <a:rPr lang="en-US" altLang="ko-KR"/>
              <a:t>Fourth level</a:t>
            </a:r>
          </a:p>
          <a:p>
            <a:pPr lvl="4"/>
            <a:r>
              <a:rPr lang="en-US" altLang="ko-KR"/>
              <a:t>Fifth level</a:t>
            </a:r>
            <a:endParaRPr lang="ko-KR"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4368B0-E4C3-489B-9EDD-862E350A98F7}" type="slidenum">
              <a:rPr lang="ko-KR" altLang="en-US" smtClean="0"/>
              <a:t>‹#›</a:t>
            </a:fld>
            <a:endParaRPr lang="ko-KR" altLang="en-US"/>
          </a:p>
        </p:txBody>
      </p:sp>
    </p:spTree>
    <p:extLst>
      <p:ext uri="{BB962C8B-B14F-4D97-AF65-F5344CB8AC3E}">
        <p14:creationId xmlns:p14="http://schemas.microsoft.com/office/powerpoint/2010/main" val="2692652582"/>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a:lstStyle/>
          <a:p>
            <a:endParaRPr lang="ko-KR" altLang="en-US" dirty="0"/>
          </a:p>
        </p:txBody>
      </p:sp>
      <p:sp>
        <p:nvSpPr>
          <p:cNvPr id="4" name="슬라이드 번호 개체 틀 3"/>
          <p:cNvSpPr>
            <a:spLocks noGrp="1"/>
          </p:cNvSpPr>
          <p:nvPr>
            <p:ph type="sldNum" sz="quarter" idx="10"/>
          </p:nvPr>
        </p:nvSpPr>
        <p:spPr/>
        <p:txBody>
          <a:bodyPr/>
          <a:lstStyle/>
          <a:p>
            <a:fld id="{D94368B0-E4C3-489B-9EDD-862E350A98F7}" type="slidenum">
              <a:rPr lang="ko-KR" altLang="en-US" smtClean="0"/>
              <a:t>14</a:t>
            </a:fld>
            <a:endParaRPr lang="ko-KR" altLang="en-US"/>
          </a:p>
        </p:txBody>
      </p:sp>
    </p:spTree>
    <p:extLst>
      <p:ext uri="{BB962C8B-B14F-4D97-AF65-F5344CB8AC3E}">
        <p14:creationId xmlns:p14="http://schemas.microsoft.com/office/powerpoint/2010/main" val="187994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2833796" y="1203597"/>
            <a:ext cx="3481636" cy="1808583"/>
          </a:xfrm>
          <a:prstGeom prst="rect">
            <a:avLst/>
          </a:prstGeom>
        </p:spPr>
        <p:txBody>
          <a:bodyPr anchor="ctr"/>
          <a:lstStyle>
            <a:lvl1pPr marL="0" indent="0" algn="ctr">
              <a:lnSpc>
                <a:spcPct val="100000"/>
              </a:lnSpc>
              <a:buNone/>
              <a:defRPr sz="3600" b="0" baseline="0">
                <a:solidFill>
                  <a:schemeClr val="bg1"/>
                </a:solidFill>
                <a:latin typeface="+mj-lt"/>
                <a:cs typeface="Arial" pitchFamily="34" charset="0"/>
              </a:defRPr>
            </a:lvl1pPr>
          </a:lstStyle>
          <a:p>
            <a:pPr lvl="0"/>
            <a:r>
              <a:rPr lang="en-US" altLang="ko-KR" dirty="0"/>
              <a:t>FREE</a:t>
            </a:r>
          </a:p>
          <a:p>
            <a:pPr lvl="0"/>
            <a:r>
              <a:rPr lang="en-US" altLang="ko-KR" dirty="0"/>
              <a:t>PPT</a:t>
            </a:r>
          </a:p>
          <a:p>
            <a:pPr lvl="0"/>
            <a:r>
              <a:rPr lang="en-US" altLang="ko-KR" dirty="0"/>
              <a:t>TEMPLATES</a:t>
            </a:r>
          </a:p>
        </p:txBody>
      </p:sp>
      <p:sp>
        <p:nvSpPr>
          <p:cNvPr id="11" name="Text Placeholder 9"/>
          <p:cNvSpPr>
            <a:spLocks noGrp="1"/>
          </p:cNvSpPr>
          <p:nvPr>
            <p:ph type="body" sz="quarter" idx="11" hasCustomPrompt="1"/>
          </p:nvPr>
        </p:nvSpPr>
        <p:spPr>
          <a:xfrm>
            <a:off x="2833796" y="3012181"/>
            <a:ext cx="3481636" cy="855712"/>
          </a:xfrm>
          <a:prstGeom prst="rect">
            <a:avLst/>
          </a:prstGeom>
        </p:spPr>
        <p:txBody>
          <a:bodyPr anchor="ctr"/>
          <a:lstStyle>
            <a:lvl1pPr marL="0" indent="0" algn="ctr">
              <a:buNone/>
              <a:defRPr sz="1400" b="0" baseline="0">
                <a:solidFill>
                  <a:schemeClr val="bg1"/>
                </a:solidFill>
                <a:latin typeface="+mn-lt"/>
                <a:cs typeface="Arial" pitchFamily="34" charset="0"/>
              </a:defRPr>
            </a:lvl1pPr>
          </a:lstStyle>
          <a:p>
            <a:pPr lvl="0"/>
            <a:r>
              <a:rPr lang="en-US" altLang="ko-KR" dirty="0"/>
              <a:t>INSTERT</a:t>
            </a:r>
          </a:p>
          <a:p>
            <a:pPr lvl="0"/>
            <a:r>
              <a:rPr lang="en-US" altLang="ko-KR" dirty="0"/>
              <a:t>THE TITLE OF YOUR</a:t>
            </a:r>
          </a:p>
          <a:p>
            <a:pPr lvl="0"/>
            <a:r>
              <a:rPr lang="en-US" altLang="ko-KR" dirty="0"/>
              <a:t>PRESENTATION HERE</a:t>
            </a:r>
            <a:endParaRPr lang="ko-KR" altLang="en-US" dirty="0"/>
          </a:p>
        </p:txBody>
      </p:sp>
    </p:spTree>
    <p:extLst>
      <p:ext uri="{BB962C8B-B14F-4D97-AF65-F5344CB8AC3E}">
        <p14:creationId xmlns:p14="http://schemas.microsoft.com/office/powerpoint/2010/main" val="4162736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Oval 3"/>
          <p:cNvSpPr/>
          <p:nvPr userDrawn="1"/>
        </p:nvSpPr>
        <p:spPr>
          <a:xfrm>
            <a:off x="2879812" y="874038"/>
            <a:ext cx="3384376" cy="3384376"/>
          </a:xfrm>
          <a:prstGeom prst="ellipse">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Text Placeholder 9"/>
          <p:cNvSpPr>
            <a:spLocks noGrp="1"/>
          </p:cNvSpPr>
          <p:nvPr>
            <p:ph type="body" sz="quarter" idx="10" hasCustomPrompt="1"/>
          </p:nvPr>
        </p:nvSpPr>
        <p:spPr>
          <a:xfrm>
            <a:off x="2879812" y="1995686"/>
            <a:ext cx="3384376" cy="576063"/>
          </a:xfrm>
          <a:prstGeom prst="rect">
            <a:avLst/>
          </a:prstGeom>
        </p:spPr>
        <p:txBody>
          <a:bodyPr anchor="ctr"/>
          <a:lstStyle>
            <a:lvl1pPr marL="0" indent="0" algn="ctr">
              <a:buNone/>
              <a:defRPr sz="3600" b="0" baseline="0">
                <a:solidFill>
                  <a:schemeClr val="bg1"/>
                </a:solidFill>
                <a:latin typeface="+mj-lt"/>
                <a:cs typeface="Arial" pitchFamily="34" charset="0"/>
              </a:defRPr>
            </a:lvl1pPr>
          </a:lstStyle>
          <a:p>
            <a:pPr lvl="0"/>
            <a:r>
              <a:rPr lang="en-US" altLang="ko-KR" dirty="0"/>
              <a:t>Thank you</a:t>
            </a:r>
          </a:p>
        </p:txBody>
      </p:sp>
      <p:sp>
        <p:nvSpPr>
          <p:cNvPr id="11" name="Text Placeholder 9"/>
          <p:cNvSpPr>
            <a:spLocks noGrp="1"/>
          </p:cNvSpPr>
          <p:nvPr>
            <p:ph type="body" sz="quarter" idx="11" hasCustomPrompt="1"/>
          </p:nvPr>
        </p:nvSpPr>
        <p:spPr>
          <a:xfrm>
            <a:off x="2879664" y="2571750"/>
            <a:ext cx="3384376" cy="508248"/>
          </a:xfrm>
          <a:prstGeom prst="rect">
            <a:avLst/>
          </a:prstGeom>
        </p:spPr>
        <p:txBody>
          <a:bodyPr anchor="ctr"/>
          <a:lstStyle>
            <a:lvl1pPr marL="0" indent="0" algn="ctr">
              <a:buNone/>
              <a:defRPr sz="1400" b="0" baseline="0">
                <a:solidFill>
                  <a:schemeClr val="bg1"/>
                </a:solidFill>
                <a:latin typeface="+mn-lt"/>
                <a:cs typeface="Arial" pitchFamily="34" charset="0"/>
              </a:defRPr>
            </a:lvl1pPr>
          </a:lstStyle>
          <a:p>
            <a:pPr lvl="0"/>
            <a:r>
              <a:rPr lang="en-US" altLang="ko-KR" dirty="0"/>
              <a:t>Insert the title</a:t>
            </a:r>
          </a:p>
          <a:p>
            <a:pPr lvl="0"/>
            <a:r>
              <a:rPr lang="en-US" altLang="ko-KR" dirty="0"/>
              <a:t>of your subtitle Here</a:t>
            </a:r>
          </a:p>
        </p:txBody>
      </p:sp>
      <p:sp>
        <p:nvSpPr>
          <p:cNvPr id="5" name="Rectangle 4"/>
          <p:cNvSpPr/>
          <p:nvPr userDrawn="1"/>
        </p:nvSpPr>
        <p:spPr>
          <a:xfrm rot="2551977">
            <a:off x="8622803" y="-175729"/>
            <a:ext cx="216024" cy="828048"/>
          </a:xfrm>
          <a:custGeom>
            <a:avLst/>
            <a:gdLst/>
            <a:ahLst/>
            <a:cxnLst/>
            <a:rect l="l" t="t" r="r" b="b"/>
            <a:pathLst>
              <a:path w="216024" h="828048">
                <a:moveTo>
                  <a:pt x="0" y="198178"/>
                </a:moveTo>
                <a:lnTo>
                  <a:pt x="216024" y="0"/>
                </a:lnTo>
                <a:lnTo>
                  <a:pt x="216024" y="828048"/>
                </a:lnTo>
                <a:lnTo>
                  <a:pt x="0" y="828047"/>
                </a:lnTo>
                <a:close/>
              </a:path>
            </a:pathLst>
          </a:cu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a:p>
        </p:txBody>
      </p:sp>
      <p:sp>
        <p:nvSpPr>
          <p:cNvPr id="8" name="Rectangle 7"/>
          <p:cNvSpPr/>
          <p:nvPr userDrawn="1"/>
        </p:nvSpPr>
        <p:spPr>
          <a:xfrm rot="2551977">
            <a:off x="8702909" y="-64441"/>
            <a:ext cx="216024" cy="1220895"/>
          </a:xfrm>
          <a:custGeom>
            <a:avLst/>
            <a:gdLst/>
            <a:ahLst/>
            <a:cxnLst/>
            <a:rect l="l" t="t" r="r" b="b"/>
            <a:pathLst>
              <a:path w="216024" h="1220895">
                <a:moveTo>
                  <a:pt x="0" y="0"/>
                </a:moveTo>
                <a:lnTo>
                  <a:pt x="216024" y="235477"/>
                </a:lnTo>
                <a:lnTo>
                  <a:pt x="216024" y="1220895"/>
                </a:lnTo>
                <a:lnTo>
                  <a:pt x="0" y="1220895"/>
                </a:lnTo>
                <a:close/>
              </a:path>
            </a:pathLst>
          </a:cu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a:p>
        </p:txBody>
      </p:sp>
      <p:sp>
        <p:nvSpPr>
          <p:cNvPr id="9" name="Rectangle 8"/>
          <p:cNvSpPr/>
          <p:nvPr userDrawn="1"/>
        </p:nvSpPr>
        <p:spPr>
          <a:xfrm rot="2359288">
            <a:off x="201572" y="3936189"/>
            <a:ext cx="216024" cy="1240840"/>
          </a:xfrm>
          <a:custGeom>
            <a:avLst/>
            <a:gdLst/>
            <a:ahLst/>
            <a:cxnLst/>
            <a:rect l="l" t="t" r="r" b="b"/>
            <a:pathLst>
              <a:path w="216024" h="1240840">
                <a:moveTo>
                  <a:pt x="0" y="0"/>
                </a:moveTo>
                <a:lnTo>
                  <a:pt x="216024" y="0"/>
                </a:lnTo>
                <a:lnTo>
                  <a:pt x="216024" y="1240840"/>
                </a:lnTo>
                <a:lnTo>
                  <a:pt x="0" y="977112"/>
                </a:lnTo>
                <a:close/>
              </a:path>
            </a:pathLst>
          </a:custGeom>
          <a:solidFill>
            <a:schemeClr val="tx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a:p>
        </p:txBody>
      </p:sp>
      <p:sp>
        <p:nvSpPr>
          <p:cNvPr id="12" name="Rectangle 11"/>
          <p:cNvSpPr/>
          <p:nvPr userDrawn="1"/>
        </p:nvSpPr>
        <p:spPr>
          <a:xfrm rot="2359288">
            <a:off x="272370" y="4409776"/>
            <a:ext cx="216024" cy="904565"/>
          </a:xfrm>
          <a:custGeom>
            <a:avLst/>
            <a:gdLst/>
            <a:ahLst/>
            <a:cxnLst/>
            <a:rect l="l" t="t" r="r" b="b"/>
            <a:pathLst>
              <a:path w="216024" h="904565">
                <a:moveTo>
                  <a:pt x="0" y="0"/>
                </a:moveTo>
                <a:lnTo>
                  <a:pt x="216024" y="0"/>
                </a:lnTo>
                <a:lnTo>
                  <a:pt x="216024" y="727616"/>
                </a:lnTo>
                <a:lnTo>
                  <a:pt x="0" y="904565"/>
                </a:lnTo>
                <a:close/>
              </a:path>
            </a:pathLst>
          </a:custGeom>
          <a:solidFill>
            <a:schemeClr val="tx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a:p>
        </p:txBody>
      </p:sp>
    </p:spTree>
    <p:extLst>
      <p:ext uri="{BB962C8B-B14F-4D97-AF65-F5344CB8AC3E}">
        <p14:creationId xmlns:p14="http://schemas.microsoft.com/office/powerpoint/2010/main" val="922477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Layout">
    <p:spTree>
      <p:nvGrpSpPr>
        <p:cNvPr id="1" name=""/>
        <p:cNvGrpSpPr/>
        <p:nvPr/>
      </p:nvGrpSpPr>
      <p:grpSpPr>
        <a:xfrm>
          <a:off x="0" y="0"/>
          <a:ext cx="0" cy="0"/>
          <a:chOff x="0" y="0"/>
          <a:chExt cx="0" cy="0"/>
        </a:xfrm>
      </p:grpSpPr>
      <p:sp>
        <p:nvSpPr>
          <p:cNvPr id="2" name="Rectangle 1"/>
          <p:cNvSpPr/>
          <p:nvPr userDrawn="1"/>
        </p:nvSpPr>
        <p:spPr>
          <a:xfrm>
            <a:off x="0" y="2571750"/>
            <a:ext cx="9144000" cy="257175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1026" name="Picture 2" descr="E:\002-KIMS BUSINESS\007-02-Googleslidesppt\02-GSppt-Contents-Kim\20170215\02-abs\businessman-with-city-vew-png.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61435" y="339502"/>
            <a:ext cx="2105436" cy="4373692"/>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9"/>
          <p:cNvSpPr>
            <a:spLocks noGrp="1"/>
          </p:cNvSpPr>
          <p:nvPr>
            <p:ph type="body" sz="quarter" idx="10" hasCustomPrompt="1"/>
          </p:nvPr>
        </p:nvSpPr>
        <p:spPr>
          <a:xfrm>
            <a:off x="2566870" y="267494"/>
            <a:ext cx="6577129" cy="648072"/>
          </a:xfrm>
          <a:prstGeom prst="rect">
            <a:avLst/>
          </a:prstGeom>
        </p:spPr>
        <p:txBody>
          <a:bodyPr anchor="ctr"/>
          <a:lstStyle>
            <a:lvl1pPr marL="0" indent="0" algn="l">
              <a:buNone/>
              <a:defRPr sz="3600" b="0" baseline="0">
                <a:solidFill>
                  <a:schemeClr val="accent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875712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For Use Layout">
    <p:spTree>
      <p:nvGrpSpPr>
        <p:cNvPr id="1" name=""/>
        <p:cNvGrpSpPr/>
        <p:nvPr/>
      </p:nvGrpSpPr>
      <p:grpSpPr>
        <a:xfrm>
          <a:off x="0" y="0"/>
          <a:ext cx="0" cy="0"/>
          <a:chOff x="0" y="0"/>
          <a:chExt cx="0" cy="0"/>
        </a:xfrm>
      </p:grpSpPr>
      <p:sp>
        <p:nvSpPr>
          <p:cNvPr id="2" name="Rectangle 1"/>
          <p:cNvSpPr/>
          <p:nvPr userDrawn="1"/>
        </p:nvSpPr>
        <p:spPr>
          <a:xfrm>
            <a:off x="0" y="2571750"/>
            <a:ext cx="9144000" cy="257175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1026" name="Picture 2" descr="E:\002-KIMS BUSINESS\007-02-Googleslidesppt\02-GSppt-Contents-Kim\20170215\02-abs\businessman-with-city-vew-png.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037" y="708009"/>
            <a:ext cx="1793463" cy="372562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9"/>
          <p:cNvSpPr>
            <a:spLocks noGrp="1"/>
          </p:cNvSpPr>
          <p:nvPr>
            <p:ph type="body" sz="quarter" idx="10" hasCustomPrompt="1"/>
          </p:nvPr>
        </p:nvSpPr>
        <p:spPr>
          <a:xfrm>
            <a:off x="1892500" y="483518"/>
            <a:ext cx="7251500" cy="576064"/>
          </a:xfrm>
          <a:prstGeom prst="rect">
            <a:avLst/>
          </a:prstGeom>
        </p:spPr>
        <p:txBody>
          <a:bodyPr anchor="ctr"/>
          <a:lstStyle>
            <a:lvl1pPr marL="0" indent="0" algn="l">
              <a:buNone/>
              <a:defRPr sz="3600" b="0" baseline="0">
                <a:solidFill>
                  <a:schemeClr val="accent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888934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 Placeholder 9"/>
          <p:cNvSpPr>
            <a:spLocks noGrp="1"/>
          </p:cNvSpPr>
          <p:nvPr>
            <p:ph type="body" sz="quarter" idx="11" hasCustomPrompt="1"/>
          </p:nvPr>
        </p:nvSpPr>
        <p:spPr>
          <a:xfrm>
            <a:off x="0" y="123478"/>
            <a:ext cx="9144000" cy="576064"/>
          </a:xfrm>
          <a:prstGeom prst="rect">
            <a:avLst/>
          </a:prstGeom>
        </p:spPr>
        <p:txBody>
          <a:bodyPr anchor="ctr"/>
          <a:lstStyle>
            <a:lvl1pPr marL="0" indent="0" algn="ctr">
              <a:buNone/>
              <a:defRPr sz="3600" b="0" baseline="0">
                <a:solidFill>
                  <a:schemeClr val="bg1"/>
                </a:solidFill>
                <a:latin typeface="+mj-lt"/>
                <a:cs typeface="Arial" pitchFamily="34" charset="0"/>
              </a:defRPr>
            </a:lvl1pPr>
          </a:lstStyle>
          <a:p>
            <a:pPr lvl="0"/>
            <a:r>
              <a:rPr lang="en-US" altLang="ko-KR" dirty="0"/>
              <a:t>BASIC LAYOUT</a:t>
            </a:r>
          </a:p>
        </p:txBody>
      </p:sp>
      <p:sp>
        <p:nvSpPr>
          <p:cNvPr id="6" name="Text Placeholder 9"/>
          <p:cNvSpPr>
            <a:spLocks noGrp="1"/>
          </p:cNvSpPr>
          <p:nvPr>
            <p:ph type="body" sz="quarter" idx="12" hasCustomPrompt="1"/>
          </p:nvPr>
        </p:nvSpPr>
        <p:spPr>
          <a:xfrm>
            <a:off x="0" y="699542"/>
            <a:ext cx="9144000" cy="288032"/>
          </a:xfrm>
          <a:prstGeom prst="rect">
            <a:avLst/>
          </a:prstGeom>
        </p:spPr>
        <p:txBody>
          <a:bodyPr anchor="ctr"/>
          <a:lstStyle>
            <a:lvl1pPr marL="0" indent="0" algn="ctr">
              <a:buNone/>
              <a:defRPr sz="1200" b="0" baseline="0">
                <a:solidFill>
                  <a:schemeClr val="bg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312904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Basic Layout">
    <p:bg>
      <p:bgPr>
        <a:solidFill>
          <a:schemeClr val="accent2">
            <a:lumMod val="75000"/>
          </a:schemeClr>
        </a:solid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bg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200" b="0" baseline="0">
                <a:solidFill>
                  <a:schemeClr val="bg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394743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1775261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755576" y="123478"/>
            <a:ext cx="8388424" cy="576064"/>
          </a:xfrm>
          <a:prstGeom prst="rect">
            <a:avLst/>
          </a:prstGeom>
        </p:spPr>
        <p:txBody>
          <a:bodyPr anchor="ctr"/>
          <a:lstStyle>
            <a:lvl1pPr marL="0" indent="0" algn="l">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755576" y="699542"/>
            <a:ext cx="8388424" cy="288032"/>
          </a:xfrm>
          <a:prstGeom prst="rect">
            <a:avLst/>
          </a:prstGeom>
        </p:spPr>
        <p:txBody>
          <a:bodyPr anchor="ctr"/>
          <a:lstStyle>
            <a:lvl1pPr marL="0" indent="0" algn="l">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pic>
        <p:nvPicPr>
          <p:cNvPr id="6" name="Picture 2" descr="E:\002-KIMS BUSINESS\007-02-Googleslidesppt\02-GSppt-Contents-Kim\20170215\02-abs\businessman-with-city-vew-png.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flipH="1">
            <a:off x="8244408" y="3435846"/>
            <a:ext cx="757546" cy="157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972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Basic Layout">
    <p:bg>
      <p:bgPr>
        <a:solidFill>
          <a:schemeClr val="bg1"/>
        </a:solid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
        <p:nvSpPr>
          <p:cNvPr id="2" name="Rectangle 1"/>
          <p:cNvSpPr/>
          <p:nvPr userDrawn="1"/>
        </p:nvSpPr>
        <p:spPr>
          <a:xfrm>
            <a:off x="0" y="4876006"/>
            <a:ext cx="9144000" cy="2880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1690470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Basic Layout">
    <p:bg>
      <p:bgPr>
        <a:solidFill>
          <a:schemeClr val="bg1"/>
        </a:solid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
        <p:nvSpPr>
          <p:cNvPr id="2" name="Rectangle 1"/>
          <p:cNvSpPr/>
          <p:nvPr userDrawn="1"/>
        </p:nvSpPr>
        <p:spPr>
          <a:xfrm>
            <a:off x="0" y="3363838"/>
            <a:ext cx="9144000" cy="18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1155820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2123728" y="123478"/>
            <a:ext cx="7020272" cy="576064"/>
          </a:xfrm>
          <a:prstGeom prst="rect">
            <a:avLst/>
          </a:prstGeom>
        </p:spPr>
        <p:txBody>
          <a:bodyPr anchor="ctr"/>
          <a:lstStyle>
            <a:lvl1pPr marL="0" indent="0" algn="l">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2123728" y="699542"/>
            <a:ext cx="7020272" cy="288032"/>
          </a:xfrm>
          <a:prstGeom prst="rect">
            <a:avLst/>
          </a:prstGeom>
        </p:spPr>
        <p:txBody>
          <a:bodyPr anchor="ctr"/>
          <a:lstStyle>
            <a:lvl1pPr marL="0" indent="0" algn="l">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619157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Basic Layout">
    <p:bg>
      <p:bgPr>
        <a:solidFill>
          <a:schemeClr val="bg1"/>
        </a:solid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
        <p:nvSpPr>
          <p:cNvPr id="2" name="Rectangle 1"/>
          <p:cNvSpPr/>
          <p:nvPr userDrawn="1"/>
        </p:nvSpPr>
        <p:spPr>
          <a:xfrm>
            <a:off x="0" y="4876006"/>
            <a:ext cx="9144000" cy="2880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 name="Picture Placeholder 2"/>
          <p:cNvSpPr>
            <a:spLocks noGrp="1"/>
          </p:cNvSpPr>
          <p:nvPr>
            <p:ph type="pic" idx="1" hasCustomPrompt="1"/>
          </p:nvPr>
        </p:nvSpPr>
        <p:spPr>
          <a:xfrm>
            <a:off x="612811" y="1243802"/>
            <a:ext cx="1714726" cy="1666909"/>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3" name="Frame 2"/>
          <p:cNvSpPr/>
          <p:nvPr userDrawn="1"/>
        </p:nvSpPr>
        <p:spPr>
          <a:xfrm>
            <a:off x="485315" y="1131590"/>
            <a:ext cx="1944216" cy="3384376"/>
          </a:xfrm>
          <a:prstGeom prst="frame">
            <a:avLst>
              <a:gd name="adj1" fmla="val 182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4" name="Picture Placeholder 2"/>
          <p:cNvSpPr>
            <a:spLocks noGrp="1"/>
          </p:cNvSpPr>
          <p:nvPr>
            <p:ph type="pic" idx="12" hasCustomPrompt="1"/>
          </p:nvPr>
        </p:nvSpPr>
        <p:spPr>
          <a:xfrm>
            <a:off x="2684518" y="1243802"/>
            <a:ext cx="1714726" cy="1666909"/>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5" name="Frame 14"/>
          <p:cNvSpPr/>
          <p:nvPr userDrawn="1"/>
        </p:nvSpPr>
        <p:spPr>
          <a:xfrm>
            <a:off x="2557022" y="1131590"/>
            <a:ext cx="1944216" cy="3384376"/>
          </a:xfrm>
          <a:prstGeom prst="frame">
            <a:avLst>
              <a:gd name="adj1" fmla="val 182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6" name="Picture Placeholder 2"/>
          <p:cNvSpPr>
            <a:spLocks noGrp="1"/>
          </p:cNvSpPr>
          <p:nvPr>
            <p:ph type="pic" idx="13" hasCustomPrompt="1"/>
          </p:nvPr>
        </p:nvSpPr>
        <p:spPr>
          <a:xfrm>
            <a:off x="4756225" y="1243802"/>
            <a:ext cx="1714726" cy="1666909"/>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7" name="Frame 16"/>
          <p:cNvSpPr/>
          <p:nvPr userDrawn="1"/>
        </p:nvSpPr>
        <p:spPr>
          <a:xfrm>
            <a:off x="4628729" y="1131590"/>
            <a:ext cx="1944216" cy="3384376"/>
          </a:xfrm>
          <a:prstGeom prst="frame">
            <a:avLst>
              <a:gd name="adj1" fmla="val 1826"/>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8" name="Picture Placeholder 2"/>
          <p:cNvSpPr>
            <a:spLocks noGrp="1"/>
          </p:cNvSpPr>
          <p:nvPr>
            <p:ph type="pic" idx="14" hasCustomPrompt="1"/>
          </p:nvPr>
        </p:nvSpPr>
        <p:spPr>
          <a:xfrm>
            <a:off x="6827932" y="1243802"/>
            <a:ext cx="1714726" cy="1666909"/>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9" name="Frame 18"/>
          <p:cNvSpPr/>
          <p:nvPr userDrawn="1"/>
        </p:nvSpPr>
        <p:spPr>
          <a:xfrm>
            <a:off x="6700436" y="1131590"/>
            <a:ext cx="1944216" cy="3384376"/>
          </a:xfrm>
          <a:prstGeom prst="frame">
            <a:avLst>
              <a:gd name="adj1" fmla="val 1826"/>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Tree>
    <p:extLst>
      <p:ext uri="{BB962C8B-B14F-4D97-AF65-F5344CB8AC3E}">
        <p14:creationId xmlns:p14="http://schemas.microsoft.com/office/powerpoint/2010/main" val="2725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s and Contents Layout">
    <p:spTree>
      <p:nvGrpSpPr>
        <p:cNvPr id="1" name=""/>
        <p:cNvGrpSpPr/>
        <p:nvPr/>
      </p:nvGrpSpPr>
      <p:grpSpPr>
        <a:xfrm>
          <a:off x="0" y="0"/>
          <a:ext cx="0" cy="0"/>
          <a:chOff x="0" y="0"/>
          <a:chExt cx="0" cy="0"/>
        </a:xfrm>
      </p:grpSpPr>
      <p:sp>
        <p:nvSpPr>
          <p:cNvPr id="5" name="Picture Placeholder 2"/>
          <p:cNvSpPr>
            <a:spLocks noGrp="1"/>
          </p:cNvSpPr>
          <p:nvPr>
            <p:ph type="pic" idx="1" hasCustomPrompt="1"/>
          </p:nvPr>
        </p:nvSpPr>
        <p:spPr>
          <a:xfrm>
            <a:off x="6804248" y="307249"/>
            <a:ext cx="2016224" cy="453650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p:cNvSpPr>
            <a:spLocks noGrp="1"/>
          </p:cNvSpPr>
          <p:nvPr>
            <p:ph type="pic" idx="10" hasCustomPrompt="1"/>
          </p:nvPr>
        </p:nvSpPr>
        <p:spPr>
          <a:xfrm>
            <a:off x="2915816" y="307249"/>
            <a:ext cx="3744416" cy="453650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615967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Images and Contents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81632"/>
            <a:ext cx="9144000" cy="576064"/>
          </a:xfrm>
          <a:prstGeom prst="rect">
            <a:avLst/>
          </a:prstGeom>
        </p:spPr>
        <p:txBody>
          <a:bodyPr anchor="ctr"/>
          <a:lstStyle>
            <a:lvl1pPr marL="0" indent="0" algn="ctr">
              <a:buNone/>
              <a:defRPr sz="3600" b="0" baseline="0">
                <a:latin typeface="+mj-lt"/>
                <a:cs typeface="Arial" pitchFamily="34" charset="0"/>
              </a:defRPr>
            </a:lvl1pPr>
          </a:lstStyle>
          <a:p>
            <a:pPr lvl="0"/>
            <a:r>
              <a:rPr lang="en-US" altLang="ko-KR" dirty="0"/>
              <a:t>IMAGES &amp; CONTENTS</a:t>
            </a:r>
          </a:p>
        </p:txBody>
      </p:sp>
      <p:sp>
        <p:nvSpPr>
          <p:cNvPr id="11" name="Text Placeholder 9"/>
          <p:cNvSpPr>
            <a:spLocks noGrp="1"/>
          </p:cNvSpPr>
          <p:nvPr>
            <p:ph type="body" sz="quarter" idx="11" hasCustomPrompt="1"/>
          </p:nvPr>
        </p:nvSpPr>
        <p:spPr>
          <a:xfrm>
            <a:off x="0" y="757696"/>
            <a:ext cx="9144000" cy="288032"/>
          </a:xfrm>
          <a:prstGeom prst="rect">
            <a:avLst/>
          </a:prstGeom>
        </p:spPr>
        <p:txBody>
          <a:bodyPr anchor="ctr"/>
          <a:lstStyle>
            <a:lvl1pPr marL="0" indent="0" algn="ctr">
              <a:buNone/>
              <a:defRPr sz="1200" b="0" baseline="0">
                <a:latin typeface="+mn-lt"/>
                <a:cs typeface="Arial" pitchFamily="34" charset="0"/>
              </a:defRPr>
            </a:lvl1pPr>
          </a:lstStyle>
          <a:p>
            <a:pPr lvl="0"/>
            <a:r>
              <a:rPr lang="en-US" altLang="ko-KR" dirty="0"/>
              <a:t>Insert the title of your subtitle Here</a:t>
            </a:r>
          </a:p>
        </p:txBody>
      </p:sp>
      <p:sp>
        <p:nvSpPr>
          <p:cNvPr id="5" name="Picture Placeholder 2"/>
          <p:cNvSpPr>
            <a:spLocks noGrp="1"/>
          </p:cNvSpPr>
          <p:nvPr>
            <p:ph type="pic" idx="1" hasCustomPrompt="1"/>
          </p:nvPr>
        </p:nvSpPr>
        <p:spPr>
          <a:xfrm>
            <a:off x="459144" y="1259703"/>
            <a:ext cx="1728000" cy="1728000"/>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p:cNvSpPr>
            <a:spLocks noGrp="1"/>
          </p:cNvSpPr>
          <p:nvPr>
            <p:ph type="pic" idx="12" hasCustomPrompt="1"/>
          </p:nvPr>
        </p:nvSpPr>
        <p:spPr>
          <a:xfrm>
            <a:off x="2331352" y="3116468"/>
            <a:ext cx="1728000" cy="1728000"/>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2" name="Rectangle 1"/>
          <p:cNvSpPr/>
          <p:nvPr userDrawn="1"/>
        </p:nvSpPr>
        <p:spPr>
          <a:xfrm>
            <a:off x="2331160" y="1259511"/>
            <a:ext cx="1728192" cy="17281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Rectangle 7"/>
          <p:cNvSpPr/>
          <p:nvPr userDrawn="1"/>
        </p:nvSpPr>
        <p:spPr>
          <a:xfrm>
            <a:off x="459144" y="3116276"/>
            <a:ext cx="1728192" cy="17281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Picture Placeholder 2"/>
          <p:cNvSpPr>
            <a:spLocks noGrp="1"/>
          </p:cNvSpPr>
          <p:nvPr>
            <p:ph type="pic" idx="13" hasCustomPrompt="1"/>
          </p:nvPr>
        </p:nvSpPr>
        <p:spPr>
          <a:xfrm>
            <a:off x="4203560" y="1259511"/>
            <a:ext cx="4464496" cy="3584957"/>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99547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Images and Contents Layout">
    <p:spTree>
      <p:nvGrpSpPr>
        <p:cNvPr id="1" name=""/>
        <p:cNvGrpSpPr/>
        <p:nvPr/>
      </p:nvGrpSpPr>
      <p:grpSpPr>
        <a:xfrm>
          <a:off x="0" y="0"/>
          <a:ext cx="0" cy="0"/>
          <a:chOff x="0" y="0"/>
          <a:chExt cx="0" cy="0"/>
        </a:xfrm>
      </p:grpSpPr>
      <p:sp>
        <p:nvSpPr>
          <p:cNvPr id="5" name="Picture Placeholder 2"/>
          <p:cNvSpPr>
            <a:spLocks noGrp="1"/>
          </p:cNvSpPr>
          <p:nvPr>
            <p:ph type="pic" idx="1" hasCustomPrompt="1"/>
          </p:nvPr>
        </p:nvSpPr>
        <p:spPr>
          <a:xfrm>
            <a:off x="1259632" y="483518"/>
            <a:ext cx="3463180" cy="417646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144108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Images and Contents Layout">
    <p:spTree>
      <p:nvGrpSpPr>
        <p:cNvPr id="1" name=""/>
        <p:cNvGrpSpPr/>
        <p:nvPr/>
      </p:nvGrpSpPr>
      <p:grpSpPr>
        <a:xfrm>
          <a:off x="0" y="0"/>
          <a:ext cx="0" cy="0"/>
          <a:chOff x="0" y="0"/>
          <a:chExt cx="0" cy="0"/>
        </a:xfrm>
      </p:grpSpPr>
      <p:sp>
        <p:nvSpPr>
          <p:cNvPr id="6" name="Rectangle 5"/>
          <p:cNvSpPr/>
          <p:nvPr userDrawn="1"/>
        </p:nvSpPr>
        <p:spPr>
          <a:xfrm>
            <a:off x="0" y="1285875"/>
            <a:ext cx="9144000" cy="2571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1027" name="Picture 3" descr="D:\GoogleSlides\002-기본자료\005-PNG이미지\모니터.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88024" y="750706"/>
            <a:ext cx="3744416" cy="3733460"/>
          </a:xfrm>
          <a:prstGeom prst="rect">
            <a:avLst/>
          </a:prstGeom>
          <a:noFill/>
          <a:extLst>
            <a:ext uri="{909E8E84-426E-40DD-AFC4-6F175D3DCCD1}">
              <a14:hiddenFill xmlns:a14="http://schemas.microsoft.com/office/drawing/2010/main">
                <a:solidFill>
                  <a:srgbClr val="FFFFFF"/>
                </a:solidFill>
              </a14:hiddenFill>
            </a:ext>
          </a:extLst>
        </p:spPr>
      </p:pic>
      <p:sp>
        <p:nvSpPr>
          <p:cNvPr id="7" name="Picture Placeholder 2"/>
          <p:cNvSpPr>
            <a:spLocks noGrp="1"/>
          </p:cNvSpPr>
          <p:nvPr>
            <p:ph type="pic" idx="1" hasCustomPrompt="1"/>
          </p:nvPr>
        </p:nvSpPr>
        <p:spPr>
          <a:xfrm>
            <a:off x="4934706" y="874686"/>
            <a:ext cx="3441499" cy="2345136"/>
          </a:xfrm>
          <a:prstGeom prst="rect">
            <a:avLst/>
          </a:prstGeom>
          <a:solidFill>
            <a:schemeClr val="bg1">
              <a:lumMod val="95000"/>
            </a:schemeClr>
          </a:solidFill>
          <a:effectLst/>
        </p:spPr>
        <p:txBody>
          <a:bodyPr anchor="ctr"/>
          <a:lstStyle>
            <a:lvl1pPr marL="0" indent="0" algn="ctr">
              <a:buNone/>
              <a:defRPr sz="1200" b="1"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8" name="Text Placeholder 9"/>
          <p:cNvSpPr>
            <a:spLocks noGrp="1"/>
          </p:cNvSpPr>
          <p:nvPr>
            <p:ph type="body" sz="quarter" idx="10" hasCustomPrompt="1"/>
          </p:nvPr>
        </p:nvSpPr>
        <p:spPr>
          <a:xfrm>
            <a:off x="467544" y="181632"/>
            <a:ext cx="8676456" cy="576064"/>
          </a:xfrm>
          <a:prstGeom prst="rect">
            <a:avLst/>
          </a:prstGeom>
        </p:spPr>
        <p:txBody>
          <a:bodyPr anchor="ctr"/>
          <a:lstStyle>
            <a:lvl1pPr marL="0" indent="0" algn="l">
              <a:buNone/>
              <a:defRPr sz="3600" b="0" baseline="0">
                <a:solidFill>
                  <a:schemeClr val="accent1"/>
                </a:solidFill>
                <a:latin typeface="+mj-lt"/>
                <a:cs typeface="Arial" pitchFamily="34" charset="0"/>
              </a:defRPr>
            </a:lvl1pPr>
          </a:lstStyle>
          <a:p>
            <a:pPr lvl="0"/>
            <a:r>
              <a:rPr lang="en-US" altLang="ko-KR" dirty="0"/>
              <a:t>IMAGES &amp; CONTENTS</a:t>
            </a:r>
          </a:p>
        </p:txBody>
      </p:sp>
      <p:sp>
        <p:nvSpPr>
          <p:cNvPr id="9" name="Text Placeholder 9"/>
          <p:cNvSpPr>
            <a:spLocks noGrp="1"/>
          </p:cNvSpPr>
          <p:nvPr>
            <p:ph type="body" sz="quarter" idx="11" hasCustomPrompt="1"/>
          </p:nvPr>
        </p:nvSpPr>
        <p:spPr>
          <a:xfrm>
            <a:off x="467544" y="757696"/>
            <a:ext cx="8676456" cy="288032"/>
          </a:xfrm>
          <a:prstGeom prst="rect">
            <a:avLst/>
          </a:prstGeom>
        </p:spPr>
        <p:txBody>
          <a:bodyPr anchor="ctr"/>
          <a:lstStyle>
            <a:lvl1pPr marL="0" indent="0" algn="l">
              <a:buNone/>
              <a:defRPr sz="1200" b="0" baseline="0">
                <a:solidFill>
                  <a:schemeClr val="accent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19103964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7_Images and Contents Layout">
    <p:spTree>
      <p:nvGrpSpPr>
        <p:cNvPr id="1" name=""/>
        <p:cNvGrpSpPr/>
        <p:nvPr/>
      </p:nvGrpSpPr>
      <p:grpSpPr>
        <a:xfrm>
          <a:off x="0" y="0"/>
          <a:ext cx="0" cy="0"/>
          <a:chOff x="0" y="0"/>
          <a:chExt cx="0" cy="0"/>
        </a:xfrm>
      </p:grpSpPr>
      <p:sp>
        <p:nvSpPr>
          <p:cNvPr id="3" name="Rectangle 2"/>
          <p:cNvSpPr/>
          <p:nvPr userDrawn="1"/>
        </p:nvSpPr>
        <p:spPr>
          <a:xfrm>
            <a:off x="0" y="0"/>
            <a:ext cx="9144000" cy="25717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4" name="Picture 2" descr="D:\Fullppt\PNG이미지\핸드폰2.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123318" y="896439"/>
            <a:ext cx="2808312" cy="3400810"/>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2"/>
          <p:cNvSpPr>
            <a:spLocks noGrp="1"/>
          </p:cNvSpPr>
          <p:nvPr>
            <p:ph type="pic" idx="1" hasCustomPrompt="1"/>
          </p:nvPr>
        </p:nvSpPr>
        <p:spPr>
          <a:xfrm>
            <a:off x="7347454" y="1034587"/>
            <a:ext cx="1080120" cy="250179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p:cNvSpPr>
            <a:spLocks noGrp="1"/>
          </p:cNvSpPr>
          <p:nvPr>
            <p:ph type="pic" idx="10" hasCustomPrompt="1"/>
          </p:nvPr>
        </p:nvSpPr>
        <p:spPr>
          <a:xfrm>
            <a:off x="5697095" y="1181296"/>
            <a:ext cx="1619609" cy="250179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0903128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8_Images and Contents Layout">
    <p:bg>
      <p:bgPr>
        <a:solidFill>
          <a:schemeClr val="accent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idx="10" hasCustomPrompt="1"/>
          </p:nvPr>
        </p:nvSpPr>
        <p:spPr>
          <a:xfrm>
            <a:off x="2915816" y="0"/>
            <a:ext cx="3312368" cy="5143500"/>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7556570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Images and Contents Layout">
    <p:spTree>
      <p:nvGrpSpPr>
        <p:cNvPr id="1" name=""/>
        <p:cNvGrpSpPr/>
        <p:nvPr/>
      </p:nvGrpSpPr>
      <p:grpSpPr>
        <a:xfrm>
          <a:off x="0" y="0"/>
          <a:ext cx="0" cy="0"/>
          <a:chOff x="0" y="0"/>
          <a:chExt cx="0" cy="0"/>
        </a:xfrm>
      </p:grpSpPr>
      <p:sp>
        <p:nvSpPr>
          <p:cNvPr id="5" name="Picture Placeholder 2"/>
          <p:cNvSpPr>
            <a:spLocks noGrp="1"/>
          </p:cNvSpPr>
          <p:nvPr>
            <p:ph type="pic" idx="1" hasCustomPrompt="1"/>
          </p:nvPr>
        </p:nvSpPr>
        <p:spPr>
          <a:xfrm>
            <a:off x="0" y="0"/>
            <a:ext cx="9144000" cy="5143500"/>
          </a:xfrm>
          <a:prstGeom prst="rect">
            <a:avLst/>
          </a:prstGeom>
          <a:solidFill>
            <a:schemeClr val="bg1">
              <a:lumMod val="8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767969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Images and Contents Layout">
    <p:bg>
      <p:bgPr>
        <a:solidFill>
          <a:schemeClr val="accent1"/>
        </a:solidFill>
        <a:effectLst/>
      </p:bgPr>
    </p:bg>
    <p:spTree>
      <p:nvGrpSpPr>
        <p:cNvPr id="1" name=""/>
        <p:cNvGrpSpPr/>
        <p:nvPr/>
      </p:nvGrpSpPr>
      <p:grpSpPr>
        <a:xfrm>
          <a:off x="0" y="0"/>
          <a:ext cx="0" cy="0"/>
          <a:chOff x="0" y="0"/>
          <a:chExt cx="0" cy="0"/>
        </a:xfrm>
      </p:grpSpPr>
      <p:sp>
        <p:nvSpPr>
          <p:cNvPr id="5" name="Picture Placeholder 2"/>
          <p:cNvSpPr>
            <a:spLocks noGrp="1"/>
          </p:cNvSpPr>
          <p:nvPr>
            <p:ph type="pic" idx="1" hasCustomPrompt="1"/>
          </p:nvPr>
        </p:nvSpPr>
        <p:spPr>
          <a:xfrm>
            <a:off x="435740" y="468065"/>
            <a:ext cx="4032448" cy="201622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p:cNvSpPr>
            <a:spLocks noGrp="1"/>
          </p:cNvSpPr>
          <p:nvPr>
            <p:ph type="pic" idx="10" hasCustomPrompt="1"/>
          </p:nvPr>
        </p:nvSpPr>
        <p:spPr>
          <a:xfrm>
            <a:off x="4576312" y="468065"/>
            <a:ext cx="2016000" cy="201622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p:cNvSpPr>
            <a:spLocks noGrp="1"/>
          </p:cNvSpPr>
          <p:nvPr>
            <p:ph type="pic" idx="11" hasCustomPrompt="1"/>
          </p:nvPr>
        </p:nvSpPr>
        <p:spPr>
          <a:xfrm>
            <a:off x="4576312" y="2628305"/>
            <a:ext cx="2016000" cy="201622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8" name="Picture Placeholder 2"/>
          <p:cNvSpPr>
            <a:spLocks noGrp="1"/>
          </p:cNvSpPr>
          <p:nvPr>
            <p:ph type="pic" idx="12" hasCustomPrompt="1"/>
          </p:nvPr>
        </p:nvSpPr>
        <p:spPr>
          <a:xfrm>
            <a:off x="6700660" y="2628305"/>
            <a:ext cx="2016000" cy="2016224"/>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2" name="Rectangle 1"/>
          <p:cNvSpPr/>
          <p:nvPr userDrawn="1"/>
        </p:nvSpPr>
        <p:spPr>
          <a:xfrm>
            <a:off x="6700436" y="468065"/>
            <a:ext cx="2016224" cy="201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Tree>
    <p:extLst>
      <p:ext uri="{BB962C8B-B14F-4D97-AF65-F5344CB8AC3E}">
        <p14:creationId xmlns:p14="http://schemas.microsoft.com/office/powerpoint/2010/main" val="7820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_Images and Contents Layout">
    <p:spTree>
      <p:nvGrpSpPr>
        <p:cNvPr id="1" name=""/>
        <p:cNvGrpSpPr/>
        <p:nvPr/>
      </p:nvGrpSpPr>
      <p:grpSpPr>
        <a:xfrm>
          <a:off x="0" y="0"/>
          <a:ext cx="0" cy="0"/>
          <a:chOff x="0" y="0"/>
          <a:chExt cx="0" cy="0"/>
        </a:xfrm>
      </p:grpSpPr>
      <p:sp>
        <p:nvSpPr>
          <p:cNvPr id="5" name="Picture Placeholder 2"/>
          <p:cNvSpPr>
            <a:spLocks noGrp="1"/>
          </p:cNvSpPr>
          <p:nvPr>
            <p:ph type="pic" idx="1" hasCustomPrompt="1"/>
          </p:nvPr>
        </p:nvSpPr>
        <p:spPr>
          <a:xfrm>
            <a:off x="219716" y="195485"/>
            <a:ext cx="2945595" cy="2320657"/>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p:cNvSpPr>
            <a:spLocks noGrp="1"/>
          </p:cNvSpPr>
          <p:nvPr>
            <p:ph type="pic" idx="10" hasCustomPrompt="1"/>
          </p:nvPr>
        </p:nvSpPr>
        <p:spPr>
          <a:xfrm>
            <a:off x="219716" y="2643758"/>
            <a:ext cx="2945595" cy="2320657"/>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p:cNvSpPr>
            <a:spLocks noGrp="1"/>
          </p:cNvSpPr>
          <p:nvPr>
            <p:ph type="pic" idx="11" hasCustomPrompt="1"/>
          </p:nvPr>
        </p:nvSpPr>
        <p:spPr>
          <a:xfrm>
            <a:off x="5980356" y="195485"/>
            <a:ext cx="2945595" cy="2320657"/>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8" name="Picture Placeholder 2"/>
          <p:cNvSpPr>
            <a:spLocks noGrp="1"/>
          </p:cNvSpPr>
          <p:nvPr>
            <p:ph type="pic" idx="12" hasCustomPrompt="1"/>
          </p:nvPr>
        </p:nvSpPr>
        <p:spPr>
          <a:xfrm>
            <a:off x="5980356" y="2643758"/>
            <a:ext cx="2945595" cy="2320657"/>
          </a:xfrm>
          <a:prstGeom prst="rect">
            <a:avLst/>
          </a:prstGeom>
          <a:solidFill>
            <a:schemeClr val="bg1">
              <a:lumMod val="95000"/>
            </a:schemeClr>
          </a:solidFill>
          <a:effectLst/>
        </p:spPr>
        <p:txBody>
          <a:bodyPr anchor="ctr"/>
          <a:lstStyle>
            <a:lvl1pPr marL="0" indent="0" algn="ctr">
              <a:buNone/>
              <a:defRPr sz="1200" b="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2" name="Rectangle 1"/>
          <p:cNvSpPr/>
          <p:nvPr userDrawn="1"/>
        </p:nvSpPr>
        <p:spPr>
          <a:xfrm>
            <a:off x="3275856" y="195485"/>
            <a:ext cx="2593954" cy="4774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2025980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37090034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con sets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accent1"/>
                </a:solidFill>
                <a:latin typeface="+mj-lt"/>
                <a:cs typeface="Arial" pitchFamily="34" charset="0"/>
              </a:defRPr>
            </a:lvl1pPr>
          </a:lstStyle>
          <a:p>
            <a:pPr lvl="0"/>
            <a:r>
              <a:rPr lang="en-US" altLang="ko-KR" dirty="0"/>
              <a:t>ICON SETS LAYOUT</a:t>
            </a:r>
          </a:p>
        </p:txBody>
      </p:sp>
      <p:grpSp>
        <p:nvGrpSpPr>
          <p:cNvPr id="5" name="Group 4"/>
          <p:cNvGrpSpPr/>
          <p:nvPr userDrawn="1"/>
        </p:nvGrpSpPr>
        <p:grpSpPr>
          <a:xfrm>
            <a:off x="354008" y="1131589"/>
            <a:ext cx="2849840" cy="3649171"/>
            <a:chOff x="354008" y="1131589"/>
            <a:chExt cx="2849840" cy="3649171"/>
          </a:xfrm>
        </p:grpSpPr>
        <p:sp>
          <p:nvSpPr>
            <p:cNvPr id="6" name="Rounded Rectangle 5"/>
            <p:cNvSpPr/>
            <p:nvPr/>
          </p:nvSpPr>
          <p:spPr>
            <a:xfrm>
              <a:off x="354008" y="1131589"/>
              <a:ext cx="2849840" cy="3649171"/>
            </a:xfrm>
            <a:prstGeom prst="roundRect">
              <a:avLst>
                <a:gd name="adj" fmla="val 3968"/>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ounded Rectangle 8"/>
            <p:cNvSpPr/>
            <p:nvPr/>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sp>
          <p:nvSpPr>
            <p:cNvPr id="12" name="Half Frame 11"/>
            <p:cNvSpPr/>
            <p:nvPr/>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spTree>
    <p:extLst>
      <p:ext uri="{BB962C8B-B14F-4D97-AF65-F5344CB8AC3E}">
        <p14:creationId xmlns:p14="http://schemas.microsoft.com/office/powerpoint/2010/main" val="7381822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Contents slid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F074AD-5A0D-40B4-813D-34862D7DF200}"/>
              </a:ext>
            </a:extLst>
          </p:cNvPr>
          <p:cNvSpPr/>
          <p:nvPr userDrawn="1"/>
        </p:nvSpPr>
        <p:spPr>
          <a:xfrm>
            <a:off x="0" y="-1"/>
            <a:ext cx="9144000" cy="685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ext Placeholder 9"/>
          <p:cNvSpPr>
            <a:spLocks noGrp="1"/>
          </p:cNvSpPr>
          <p:nvPr>
            <p:ph type="body" sz="quarter" idx="10" hasCustomPrompt="1"/>
          </p:nvPr>
        </p:nvSpPr>
        <p:spPr>
          <a:xfrm>
            <a:off x="242647" y="254632"/>
            <a:ext cx="8679898" cy="543185"/>
          </a:xfrm>
          <a:prstGeom prst="rect">
            <a:avLst/>
          </a:prstGeom>
        </p:spPr>
        <p:txBody>
          <a:bodyPr anchor="ctr"/>
          <a:lstStyle>
            <a:lvl1pPr marL="0" indent="0" algn="ctr">
              <a:buNone/>
              <a:defRPr sz="4050" b="0" baseline="0">
                <a:solidFill>
                  <a:schemeClr val="tx1"/>
                </a:solidFill>
                <a:latin typeface="+mj-lt"/>
                <a:cs typeface="Arial" pitchFamily="34" charset="0"/>
              </a:defRPr>
            </a:lvl1pPr>
          </a:lstStyle>
          <a:p>
            <a:pPr lvl="0"/>
            <a:r>
              <a:rPr lang="en-US" altLang="ko-KR" dirty="0"/>
              <a:t>BASIC LAYOUT</a:t>
            </a:r>
          </a:p>
        </p:txBody>
      </p:sp>
      <p:sp>
        <p:nvSpPr>
          <p:cNvPr id="9" name="Rectangle 8">
            <a:extLst>
              <a:ext uri="{FF2B5EF4-FFF2-40B4-BE49-F238E27FC236}">
                <a16:creationId xmlns:a16="http://schemas.microsoft.com/office/drawing/2014/main" id="{136F6D66-F2F9-4BF4-99F9-B1BA1142497F}"/>
              </a:ext>
            </a:extLst>
          </p:cNvPr>
          <p:cNvSpPr/>
          <p:nvPr userDrawn="1"/>
        </p:nvSpPr>
        <p:spPr>
          <a:xfrm>
            <a:off x="0" y="5094514"/>
            <a:ext cx="9144000" cy="489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338437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 Break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3507854"/>
            <a:ext cx="9144000" cy="464245"/>
          </a:xfrm>
          <a:prstGeom prst="rect">
            <a:avLst/>
          </a:prstGeom>
        </p:spPr>
        <p:txBody>
          <a:bodyPr anchor="ctr"/>
          <a:lstStyle>
            <a:lvl1pPr marL="0" indent="0" algn="ctr">
              <a:buNone/>
              <a:defRPr sz="3600" b="0" baseline="0">
                <a:solidFill>
                  <a:schemeClr val="tx1">
                    <a:lumMod val="75000"/>
                    <a:lumOff val="25000"/>
                  </a:schemeClr>
                </a:solidFill>
                <a:latin typeface="+mj-lt"/>
                <a:cs typeface="Arial" pitchFamily="34" charset="0"/>
              </a:defRPr>
            </a:lvl1pPr>
          </a:lstStyle>
          <a:p>
            <a:pPr lvl="0"/>
            <a:r>
              <a:rPr lang="en-US" altLang="ko-KR" dirty="0"/>
              <a:t>SECTION BREAK</a:t>
            </a:r>
          </a:p>
        </p:txBody>
      </p:sp>
      <p:sp>
        <p:nvSpPr>
          <p:cNvPr id="11" name="Text Placeholder 9"/>
          <p:cNvSpPr>
            <a:spLocks noGrp="1"/>
          </p:cNvSpPr>
          <p:nvPr>
            <p:ph type="body" sz="quarter" idx="11" hasCustomPrompt="1"/>
          </p:nvPr>
        </p:nvSpPr>
        <p:spPr>
          <a:xfrm>
            <a:off x="0" y="3979602"/>
            <a:ext cx="9144000" cy="282356"/>
          </a:xfrm>
          <a:prstGeom prst="rect">
            <a:avLst/>
          </a:prstGeom>
        </p:spPr>
        <p:txBody>
          <a:bodyPr anchor="ctr"/>
          <a:lstStyle>
            <a:lvl1pPr marL="0" indent="0" algn="ctr">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3" name="Picture Placeholder 2"/>
          <p:cNvSpPr>
            <a:spLocks noGrp="1"/>
          </p:cNvSpPr>
          <p:nvPr>
            <p:ph type="pic" sz="quarter" idx="12" hasCustomPrompt="1"/>
          </p:nvPr>
        </p:nvSpPr>
        <p:spPr>
          <a:xfrm>
            <a:off x="1" y="0"/>
            <a:ext cx="9144000" cy="2571750"/>
          </a:xfrm>
          <a:prstGeom prst="rect">
            <a:avLst/>
          </a:prstGeom>
        </p:spPr>
        <p:txBody>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a:solidFill>
                  <a:schemeClr val="tx1">
                    <a:lumMod val="75000"/>
                    <a:lumOff val="25000"/>
                  </a:schemeClr>
                </a:solidFill>
                <a:latin typeface="+mn-lt"/>
              </a:defRPr>
            </a:lvl1pPr>
          </a:lstStyle>
          <a:p>
            <a:r>
              <a:rPr lang="en-US" altLang="ko-KR" dirty="0"/>
              <a:t>Your Picture Here</a:t>
            </a:r>
            <a:endParaRPr lang="ko-KR" altLang="en-US" dirty="0"/>
          </a:p>
          <a:p>
            <a:endParaRPr lang="ko-KR" altLang="en-US" dirty="0"/>
          </a:p>
        </p:txBody>
      </p:sp>
      <p:sp>
        <p:nvSpPr>
          <p:cNvPr id="4" name="Rectangle 3"/>
          <p:cNvSpPr/>
          <p:nvPr userDrawn="1"/>
        </p:nvSpPr>
        <p:spPr>
          <a:xfrm>
            <a:off x="0" y="4659982"/>
            <a:ext cx="9144000" cy="48351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17382354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Contents slid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F074AD-5A0D-40B4-813D-34862D7DF200}"/>
              </a:ext>
            </a:extLst>
          </p:cNvPr>
          <p:cNvSpPr/>
          <p:nvPr userDrawn="1"/>
        </p:nvSpPr>
        <p:spPr>
          <a:xfrm>
            <a:off x="0" y="-1"/>
            <a:ext cx="9144000" cy="685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ext Placeholder 9"/>
          <p:cNvSpPr>
            <a:spLocks noGrp="1"/>
          </p:cNvSpPr>
          <p:nvPr>
            <p:ph type="body" sz="quarter" idx="10" hasCustomPrompt="1"/>
          </p:nvPr>
        </p:nvSpPr>
        <p:spPr>
          <a:xfrm>
            <a:off x="242647" y="254632"/>
            <a:ext cx="8679898" cy="543185"/>
          </a:xfrm>
          <a:prstGeom prst="rect">
            <a:avLst/>
          </a:prstGeom>
        </p:spPr>
        <p:txBody>
          <a:bodyPr anchor="ctr"/>
          <a:lstStyle>
            <a:lvl1pPr marL="0" indent="0" algn="ctr">
              <a:buNone/>
              <a:defRPr sz="4050" b="0" baseline="0">
                <a:solidFill>
                  <a:schemeClr val="tx1"/>
                </a:solidFill>
                <a:latin typeface="+mj-lt"/>
                <a:cs typeface="Arial" pitchFamily="34" charset="0"/>
              </a:defRPr>
            </a:lvl1pPr>
          </a:lstStyle>
          <a:p>
            <a:pPr lvl="0"/>
            <a:r>
              <a:rPr lang="en-US" altLang="ko-KR" dirty="0"/>
              <a:t>BASIC LAYOUT</a:t>
            </a:r>
          </a:p>
        </p:txBody>
      </p:sp>
      <p:sp>
        <p:nvSpPr>
          <p:cNvPr id="9" name="Rectangle 8">
            <a:extLst>
              <a:ext uri="{FF2B5EF4-FFF2-40B4-BE49-F238E27FC236}">
                <a16:creationId xmlns:a16="http://schemas.microsoft.com/office/drawing/2014/main" id="{136F6D66-F2F9-4BF4-99F9-B1BA1142497F}"/>
              </a:ext>
            </a:extLst>
          </p:cNvPr>
          <p:cNvSpPr/>
          <p:nvPr userDrawn="1"/>
        </p:nvSpPr>
        <p:spPr>
          <a:xfrm>
            <a:off x="0" y="5094514"/>
            <a:ext cx="9144000" cy="489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92532911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21" Type="http://schemas.openxmlformats.org/officeDocument/2006/relationships/slideLayout" Target="../slideLayouts/slideLayout23.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slideLayout" Target="../slideLayouts/slideLayout2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23" Type="http://schemas.openxmlformats.org/officeDocument/2006/relationships/theme" Target="../theme/theme2.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 Id="rId22"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6683050"/>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7555548"/>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52" r:id="rId3"/>
    <p:sldLayoutId id="2147483662" r:id="rId4"/>
    <p:sldLayoutId id="2147483664" r:id="rId5"/>
    <p:sldLayoutId id="2147483665" r:id="rId6"/>
    <p:sldLayoutId id="2147483663" r:id="rId7"/>
    <p:sldLayoutId id="2147483667" r:id="rId8"/>
    <p:sldLayoutId id="2147483661" r:id="rId9"/>
    <p:sldLayoutId id="2147483666" r:id="rId10"/>
    <p:sldLayoutId id="2147483655" r:id="rId11"/>
    <p:sldLayoutId id="2147483668" r:id="rId12"/>
    <p:sldLayoutId id="2147483669" r:id="rId13"/>
    <p:sldLayoutId id="2147483673" r:id="rId14"/>
    <p:sldLayoutId id="2147483674" r:id="rId15"/>
    <p:sldLayoutId id="2147483675" r:id="rId16"/>
    <p:sldLayoutId id="2147483670" r:id="rId17"/>
    <p:sldLayoutId id="2147483671" r:id="rId18"/>
    <p:sldLayoutId id="2147483672" r:id="rId19"/>
    <p:sldLayoutId id="2147483676" r:id="rId20"/>
    <p:sldLayoutId id="2147483656" r:id="rId21"/>
    <p:sldLayoutId id="2147483678" r:id="rId22"/>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4710703"/>
      </p:ext>
    </p:extLst>
  </p:cSld>
  <p:clrMap bg1="lt1" tx1="dk1" bg2="lt2" tx2="dk2" accent1="accent1" accent2="accent2" accent3="accent3" accent4="accent4" accent5="accent5" accent6="accent6" hlink="hlink" folHlink="folHlink"/>
  <p:sldLayoutIdLst>
    <p:sldLayoutId id="2147483654" r:id="rId1"/>
    <p:sldLayoutId id="2147483677" r:id="rId2"/>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9189B-B587-46B5-CF92-E7ED0A1A5BE5}"/>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00BDDA91-7E54-5355-393A-D3CEF84ABEFC}"/>
              </a:ext>
            </a:extLst>
          </p:cNvPr>
          <p:cNvSpPr>
            <a:spLocks noGrp="1"/>
          </p:cNvSpPr>
          <p:nvPr>
            <p:ph type="body" sz="quarter" idx="10"/>
          </p:nvPr>
        </p:nvSpPr>
        <p:spPr>
          <a:xfrm>
            <a:off x="2825804" y="2355726"/>
            <a:ext cx="3546396" cy="720080"/>
          </a:xfrm>
        </p:spPr>
        <p:txBody>
          <a:bodyPr/>
          <a:lstStyle/>
          <a:p>
            <a:r>
              <a:rPr lang="en-GB" altLang="ko-KR" sz="1300" b="1" dirty="0">
                <a:latin typeface="Times New Roman" panose="02020603050405020304" pitchFamily="18" charset="0"/>
                <a:cs typeface="Times New Roman" panose="02020603050405020304" pitchFamily="18" charset="0"/>
              </a:rPr>
              <a:t>Student name: Kevin Tomko</a:t>
            </a:r>
          </a:p>
          <a:p>
            <a:r>
              <a:rPr lang="en-GB" altLang="ko-KR" sz="1300" b="1" dirty="0">
                <a:latin typeface="Times New Roman" panose="02020603050405020304" pitchFamily="18" charset="0"/>
                <a:cs typeface="Times New Roman" panose="02020603050405020304" pitchFamily="18" charset="0"/>
              </a:rPr>
              <a:t>Student ID: </a:t>
            </a:r>
            <a:r>
              <a:rPr lang="en-GB" sz="1300" b="0" i="0" dirty="0">
                <a:effectLst/>
                <a:latin typeface="Arial" panose="020B0604020202020204" pitchFamily="34" charset="0"/>
              </a:rPr>
              <a:t>2311520</a:t>
            </a:r>
            <a:r>
              <a:rPr lang="en-GB" altLang="ko-KR" sz="1300" b="1" dirty="0">
                <a:latin typeface="Times New Roman" panose="02020603050405020304" pitchFamily="18" charset="0"/>
                <a:cs typeface="Times New Roman" panose="02020603050405020304" pitchFamily="18" charset="0"/>
              </a:rPr>
              <a:t> </a:t>
            </a:r>
          </a:p>
          <a:p>
            <a:r>
              <a:rPr lang="en-GB" altLang="ko-KR" sz="1300" b="1" dirty="0">
                <a:latin typeface="Times New Roman" panose="02020603050405020304" pitchFamily="18" charset="0"/>
                <a:cs typeface="Times New Roman" panose="02020603050405020304" pitchFamily="18" charset="0"/>
              </a:rPr>
              <a:t>Module name: </a:t>
            </a:r>
            <a:r>
              <a:rPr lang="en-GB" sz="1300" b="1" i="0" dirty="0">
                <a:effectLst/>
                <a:latin typeface="-apple-system"/>
              </a:rPr>
              <a:t>Building a Sustainable Marketing Relationship BMSW5007</a:t>
            </a:r>
          </a:p>
          <a:p>
            <a:endParaRPr lang="en-GB" altLang="ko-KR" sz="1300" b="1" dirty="0">
              <a:latin typeface="Times New Roman" panose="02020603050405020304" pitchFamily="18" charset="0"/>
              <a:cs typeface="Times New Roman" panose="02020603050405020304" pitchFamily="18" charset="0"/>
            </a:endParaRPr>
          </a:p>
          <a:p>
            <a:r>
              <a:rPr lang="en-GB" altLang="ko-KR" sz="1300" b="1" dirty="0">
                <a:latin typeface="Times New Roman" panose="02020603050405020304" pitchFamily="18" charset="0"/>
                <a:cs typeface="Times New Roman" panose="02020603050405020304" pitchFamily="18" charset="0"/>
              </a:rPr>
              <a:t>Date: 04.12.24</a:t>
            </a:r>
            <a:endParaRPr lang="ko-KR" altLang="en-US" sz="1300" b="1" dirty="0">
              <a:latin typeface="Times New Roman" panose="02020603050405020304" pitchFamily="18" charset="0"/>
              <a:cs typeface="Times New Roman" panose="02020603050405020304" pitchFamily="18" charset="0"/>
            </a:endParaRPr>
          </a:p>
        </p:txBody>
      </p:sp>
      <p:sp>
        <p:nvSpPr>
          <p:cNvPr id="4" name="Block Arc 14">
            <a:extLst>
              <a:ext uri="{FF2B5EF4-FFF2-40B4-BE49-F238E27FC236}">
                <a16:creationId xmlns:a16="http://schemas.microsoft.com/office/drawing/2014/main" id="{19D671B8-7083-4B2B-8BA4-D9B52CBF573C}"/>
              </a:ext>
            </a:extLst>
          </p:cNvPr>
          <p:cNvSpPr/>
          <p:nvPr/>
        </p:nvSpPr>
        <p:spPr>
          <a:xfrm rot="16200000">
            <a:off x="4272192" y="1304343"/>
            <a:ext cx="599615" cy="600010"/>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Tree>
    <p:extLst>
      <p:ext uri="{BB962C8B-B14F-4D97-AF65-F5344CB8AC3E}">
        <p14:creationId xmlns:p14="http://schemas.microsoft.com/office/powerpoint/2010/main" val="4012588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b="1" dirty="0">
                <a:latin typeface="Times New Roman" panose="02020603050405020304" pitchFamily="18" charset="0"/>
                <a:cs typeface="Times New Roman" panose="02020603050405020304" pitchFamily="18" charset="0"/>
              </a:rPr>
              <a:t>Welcome!!</a:t>
            </a:r>
            <a:endParaRPr lang="ko-KR" altLang="en-US" b="1" dirty="0">
              <a:latin typeface="Times New Roman" panose="02020603050405020304" pitchFamily="18" charset="0"/>
              <a:cs typeface="Times New Roman" panose="02020603050405020304" pitchFamily="18" charset="0"/>
            </a:endParaRPr>
          </a:p>
        </p:txBody>
      </p:sp>
      <p:sp>
        <p:nvSpPr>
          <p:cNvPr id="7" name="Text Placeholder 6"/>
          <p:cNvSpPr>
            <a:spLocks noGrp="1"/>
          </p:cNvSpPr>
          <p:nvPr>
            <p:ph type="body" sz="quarter" idx="11"/>
          </p:nvPr>
        </p:nvSpPr>
        <p:spPr/>
        <p:txBody>
          <a:bodyPr/>
          <a:lstStyle/>
          <a:p>
            <a:pPr lvl="0"/>
            <a:r>
              <a:rPr lang="en-US" altLang="ko-KR" b="1" dirty="0">
                <a:latin typeface="Times New Roman" panose="02020603050405020304" pitchFamily="18" charset="0"/>
                <a:cs typeface="Times New Roman" panose="02020603050405020304" pitchFamily="18" charset="0"/>
              </a:rPr>
              <a:t>Enhancing Customer Relationships through Digital and Social Media at Tesco</a:t>
            </a:r>
          </a:p>
        </p:txBody>
      </p:sp>
      <p:sp>
        <p:nvSpPr>
          <p:cNvPr id="4" name="Block Arc 14"/>
          <p:cNvSpPr/>
          <p:nvPr/>
        </p:nvSpPr>
        <p:spPr>
          <a:xfrm rot="16200000">
            <a:off x="4272192" y="1304343"/>
            <a:ext cx="599615" cy="600010"/>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Tree>
    <p:extLst>
      <p:ext uri="{BB962C8B-B14F-4D97-AF65-F5344CB8AC3E}">
        <p14:creationId xmlns:p14="http://schemas.microsoft.com/office/powerpoint/2010/main" val="3239406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23528" y="0"/>
            <a:ext cx="8496944" cy="828318"/>
          </a:xfrm>
        </p:spPr>
        <p:txBody>
          <a:bodyPr/>
          <a:lstStyle/>
          <a:p>
            <a:pPr lvl="0"/>
            <a:r>
              <a:rPr lang="en-US" sz="2800" b="1" dirty="0">
                <a:latin typeface="Times New Roman" panose="02020603050405020304" pitchFamily="18" charset="0"/>
                <a:cs typeface="Times New Roman" panose="02020603050405020304" pitchFamily="18" charset="0"/>
              </a:rPr>
              <a:t>Introduction: The Role of CRM in Retail Success</a:t>
            </a:r>
            <a:endParaRPr lang="en-US" altLang="ko-KR" sz="2800" b="1"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sz="quarter" idx="11"/>
          </p:nvPr>
        </p:nvSpPr>
        <p:spPr>
          <a:xfrm>
            <a:off x="107504" y="915566"/>
            <a:ext cx="8928992" cy="3471623"/>
          </a:xfrm>
        </p:spPr>
        <p:txBody>
          <a:bodyPr/>
          <a:lstStyle/>
          <a:p>
            <a:pPr marL="171450" indent="-171450" algn="just">
              <a:lnSpc>
                <a:spcPct val="150000"/>
              </a:lnSpc>
              <a:spcBef>
                <a:spcPts val="0"/>
              </a:spcBef>
              <a:buFont typeface="Arial" panose="020B0604020202020204" pitchFamily="34" charset="0"/>
              <a:buChar char="•"/>
              <a:defRPr/>
            </a:pPr>
            <a:r>
              <a:rPr lang="en-US" altLang="ko-KR" sz="1200" b="1" dirty="0">
                <a:latin typeface="Times New Roman" panose="02020603050405020304" pitchFamily="18" charset="0"/>
                <a:cs typeface="Times New Roman" panose="02020603050405020304" pitchFamily="18" charset="0"/>
              </a:rPr>
              <a:t>Established in 1919, Tesco is the UK's largest supermarket retailer, with a 27% market share. Tesco offers several products and services because of its cost, quality, and customer-centric innovation. The Clubcard loyalty program and sustainability efforts boost its market position.</a:t>
            </a:r>
          </a:p>
          <a:p>
            <a:pPr algn="just">
              <a:lnSpc>
                <a:spcPct val="150000"/>
              </a:lnSpc>
              <a:spcBef>
                <a:spcPts val="0"/>
              </a:spcBef>
              <a:defRPr/>
            </a:pPr>
            <a:r>
              <a:rPr lang="en-US" altLang="ko-KR" sz="1200" b="1" dirty="0">
                <a:solidFill>
                  <a:schemeClr val="tx1"/>
                </a:solidFill>
                <a:latin typeface="Times New Roman" panose="02020603050405020304" pitchFamily="18" charset="0"/>
                <a:cs typeface="Times New Roman" panose="02020603050405020304" pitchFamily="18" charset="0"/>
              </a:rPr>
              <a:t>Importance of CRM in Retail:</a:t>
            </a:r>
          </a:p>
          <a:p>
            <a:pPr marL="171450" indent="-171450" algn="just">
              <a:lnSpc>
                <a:spcPct val="150000"/>
              </a:lnSpc>
              <a:spcBef>
                <a:spcPts val="0"/>
              </a:spcBef>
              <a:buFont typeface="Arial" panose="020B0604020202020204" pitchFamily="34" charset="0"/>
              <a:buChar char="•"/>
              <a:defRPr/>
            </a:pPr>
            <a:r>
              <a:rPr lang="en-US" altLang="ko-KR" sz="1200" b="1" dirty="0">
                <a:solidFill>
                  <a:schemeClr val="tx1"/>
                </a:solidFill>
                <a:latin typeface="Times New Roman" panose="02020603050405020304" pitchFamily="18" charset="0"/>
                <a:cs typeface="Times New Roman" panose="02020603050405020304" pitchFamily="18" charset="0"/>
              </a:rPr>
              <a:t> </a:t>
            </a:r>
            <a:r>
              <a:rPr lang="en-US" altLang="ko-KR" sz="1200" b="1" dirty="0">
                <a:latin typeface="Times New Roman" panose="02020603050405020304" pitchFamily="18" charset="0"/>
                <a:cs typeface="Times New Roman" panose="02020603050405020304" pitchFamily="18" charset="0"/>
              </a:rPr>
              <a:t>CRM enables retailers to build strong, long-term customer relationships by focusing on loyalty, </a:t>
            </a:r>
            <a:r>
              <a:rPr lang="en-US" altLang="ko-KR" sz="1200" b="1" dirty="0" err="1">
                <a:latin typeface="Times New Roman" panose="02020603050405020304" pitchFamily="18" charset="0"/>
                <a:cs typeface="Times New Roman" panose="02020603050405020304" pitchFamily="18" charset="0"/>
              </a:rPr>
              <a:t>personalisation</a:t>
            </a:r>
            <a:r>
              <a:rPr lang="en-US" altLang="ko-KR" sz="1200" b="1" dirty="0">
                <a:latin typeface="Times New Roman" panose="02020603050405020304" pitchFamily="18" charset="0"/>
                <a:cs typeface="Times New Roman" panose="02020603050405020304" pitchFamily="18" charset="0"/>
              </a:rPr>
              <a:t>, and customer satisfaction. In today’s competitive landscape, effective CRM is critical for retaining market share and enhancing customer loyalty.</a:t>
            </a:r>
          </a:p>
          <a:p>
            <a:pPr algn="just">
              <a:lnSpc>
                <a:spcPct val="150000"/>
              </a:lnSpc>
              <a:spcBef>
                <a:spcPts val="0"/>
              </a:spcBef>
              <a:defRPr/>
            </a:pPr>
            <a:r>
              <a:rPr lang="en-US" altLang="ko-KR" sz="1200" b="1" dirty="0">
                <a:solidFill>
                  <a:schemeClr val="tx1"/>
                </a:solidFill>
                <a:latin typeface="Times New Roman" panose="02020603050405020304" pitchFamily="18" charset="0"/>
                <a:cs typeface="Times New Roman" panose="02020603050405020304" pitchFamily="18" charset="0"/>
              </a:rPr>
              <a:t>Tesco’s Customer-Centric Commitment: </a:t>
            </a:r>
          </a:p>
          <a:p>
            <a:pPr marL="171450" indent="-171450" algn="just">
              <a:lnSpc>
                <a:spcPct val="150000"/>
              </a:lnSpc>
              <a:spcBef>
                <a:spcPts val="0"/>
              </a:spcBef>
              <a:buFont typeface="Arial" panose="020B0604020202020204" pitchFamily="34" charset="0"/>
              <a:buChar char="•"/>
              <a:defRPr/>
            </a:pPr>
            <a:r>
              <a:rPr lang="en-US" altLang="ko-KR" sz="1200" b="1" dirty="0">
                <a:latin typeface="Times New Roman" panose="02020603050405020304" pitchFamily="18" charset="0"/>
                <a:cs typeface="Times New Roman" panose="02020603050405020304" pitchFamily="18" charset="0"/>
              </a:rPr>
              <a:t>Tesco’s CRM approach prioritizes customer needs through </a:t>
            </a:r>
            <a:r>
              <a:rPr lang="en-US" altLang="ko-KR" sz="1200" b="1" dirty="0" err="1">
                <a:latin typeface="Times New Roman" panose="02020603050405020304" pitchFamily="18" charset="0"/>
                <a:cs typeface="Times New Roman" panose="02020603050405020304" pitchFamily="18" charset="0"/>
              </a:rPr>
              <a:t>personalised</a:t>
            </a:r>
            <a:r>
              <a:rPr lang="en-US" altLang="ko-KR" sz="1200" b="1" dirty="0">
                <a:latin typeface="Times New Roman" panose="02020603050405020304" pitchFamily="18" charset="0"/>
                <a:cs typeface="Times New Roman" panose="02020603050405020304" pitchFamily="18" charset="0"/>
              </a:rPr>
              <a:t> marketing, data-driven insights, and loyalty programs like Clubcard, driving customer engagement and sustained growth (</a:t>
            </a:r>
            <a:r>
              <a:rPr lang="en-US" sz="1200" b="1" dirty="0">
                <a:latin typeface="Times New Roman" panose="02020603050405020304" pitchFamily="18" charset="0"/>
                <a:cs typeface="Times New Roman" panose="02020603050405020304" pitchFamily="18" charset="0"/>
              </a:rPr>
              <a:t>Raman, 2022).</a:t>
            </a:r>
            <a:endParaRPr lang="en-US" altLang="ko-KR" sz="1200" b="1" dirty="0">
              <a:latin typeface="Times New Roman" panose="02020603050405020304" pitchFamily="18" charset="0"/>
              <a:cs typeface="Times New Roman" panose="02020603050405020304" pitchFamily="18" charset="0"/>
            </a:endParaRPr>
          </a:p>
          <a:p>
            <a:pPr algn="just">
              <a:lnSpc>
                <a:spcPct val="150000"/>
              </a:lnSpc>
              <a:spcBef>
                <a:spcPts val="0"/>
              </a:spcBef>
              <a:defRPr/>
            </a:pPr>
            <a:endParaRPr lang="en-US" altLang="ko-KR" sz="1200" b="1" dirty="0">
              <a:latin typeface="Times New Roman" panose="02020603050405020304" pitchFamily="18" charset="0"/>
              <a:cs typeface="Times New Roman" panose="02020603050405020304" pitchFamily="18" charset="0"/>
            </a:endParaRPr>
          </a:p>
          <a:p>
            <a:pPr>
              <a:spcBef>
                <a:spcPts val="0"/>
              </a:spcBef>
              <a:defRPr/>
            </a:pPr>
            <a:endParaRPr lang="en-US" altLang="ko-KR" b="1" dirty="0"/>
          </a:p>
          <a:p>
            <a:pPr>
              <a:spcBef>
                <a:spcPts val="0"/>
              </a:spcBef>
              <a:defRPr/>
            </a:pPr>
            <a:endParaRPr lang="en-US" altLang="ko-KR" b="1" dirty="0"/>
          </a:p>
        </p:txBody>
      </p:sp>
    </p:spTree>
    <p:extLst>
      <p:ext uri="{BB962C8B-B14F-4D97-AF65-F5344CB8AC3E}">
        <p14:creationId xmlns:p14="http://schemas.microsoft.com/office/powerpoint/2010/main" val="2971841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06361" y="1508067"/>
            <a:ext cx="581569" cy="57266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grpSp>
        <p:nvGrpSpPr>
          <p:cNvPr id="5" name="Group 4"/>
          <p:cNvGrpSpPr/>
          <p:nvPr/>
        </p:nvGrpSpPr>
        <p:grpSpPr>
          <a:xfrm>
            <a:off x="3379071" y="1161147"/>
            <a:ext cx="5249205" cy="1194579"/>
            <a:chOff x="1795588" y="1688594"/>
            <a:chExt cx="6408712" cy="707911"/>
          </a:xfrm>
          <a:solidFill>
            <a:schemeClr val="bg1"/>
          </a:solidFill>
        </p:grpSpPr>
        <p:sp>
          <p:nvSpPr>
            <p:cNvPr id="6" name="Rounded Rectangle 5"/>
            <p:cNvSpPr/>
            <p:nvPr/>
          </p:nvSpPr>
          <p:spPr>
            <a:xfrm>
              <a:off x="1795588" y="1688594"/>
              <a:ext cx="6408712" cy="707911"/>
            </a:xfrm>
            <a:prstGeom prst="roundRect">
              <a:avLst>
                <a:gd name="adj" fmla="val 10715"/>
              </a:avLst>
            </a:prstGeom>
            <a:grp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7" name="Rounded Rectangle 16"/>
            <p:cNvSpPr/>
            <p:nvPr/>
          </p:nvSpPr>
          <p:spPr>
            <a:xfrm>
              <a:off x="7719981" y="1688594"/>
              <a:ext cx="484317" cy="600916"/>
            </a:xfrm>
            <a:custGeom>
              <a:avLst/>
              <a:gdLst/>
              <a:ahLst/>
              <a:cxnLst/>
              <a:rect l="l" t="t" r="r" b="b"/>
              <a:pathLst>
                <a:path w="484317" h="697391">
                  <a:moveTo>
                    <a:pt x="0" y="0"/>
                  </a:moveTo>
                  <a:lnTo>
                    <a:pt x="396286" y="0"/>
                  </a:lnTo>
                  <a:cubicBezTo>
                    <a:pt x="444904" y="0"/>
                    <a:pt x="484317" y="39413"/>
                    <a:pt x="484317" y="88031"/>
                  </a:cubicBezTo>
                  <a:lnTo>
                    <a:pt x="484317" y="697391"/>
                  </a:lnTo>
                  <a:close/>
                </a:path>
              </a:pathLst>
            </a:custGeom>
            <a:solidFill>
              <a:schemeClr val="accent2"/>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11" name="TextBox 12"/>
          <p:cNvSpPr txBox="1"/>
          <p:nvPr/>
        </p:nvSpPr>
        <p:spPr bwMode="auto">
          <a:xfrm>
            <a:off x="3438517" y="1345767"/>
            <a:ext cx="4793064" cy="738664"/>
          </a:xfrm>
          <a:prstGeom prst="rect">
            <a:avLst/>
          </a:prstGeom>
          <a:noFill/>
          <a:effectLst/>
        </p:spPr>
        <p:txBody>
          <a:bodyPr wrap="square" anchor="ctr">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just">
              <a:defRPr/>
            </a:pPr>
            <a:r>
              <a:rPr lang="en-US" altLang="ko-KR" sz="1050" b="1" dirty="0">
                <a:latin typeface="Times New Roman" panose="02020603050405020304" pitchFamily="18" charset="0"/>
                <a:cs typeface="Times New Roman" panose="02020603050405020304" pitchFamily="18" charset="0"/>
              </a:rPr>
              <a:t>Digital Media in CRM: </a:t>
            </a:r>
          </a:p>
          <a:p>
            <a:pPr algn="just">
              <a:defRPr/>
            </a:pPr>
            <a:r>
              <a:rPr lang="en-US" altLang="ko-KR" sz="1050" b="1" dirty="0">
                <a:solidFill>
                  <a:schemeClr val="accent1"/>
                </a:solidFill>
                <a:latin typeface="Times New Roman" panose="02020603050405020304" pitchFamily="18" charset="0"/>
                <a:cs typeface="Times New Roman" panose="02020603050405020304" pitchFamily="18" charset="0"/>
              </a:rPr>
              <a:t>Digital media includes online channels like websites, apps, and email that facilitate direct interaction with customers. Tesco uses these platforms to personalize offers, streamline shopping experiences, and enhance convenience.</a:t>
            </a:r>
            <a:endParaRPr lang="ko-KR" altLang="en-US" sz="1050" b="1" dirty="0">
              <a:solidFill>
                <a:schemeClr val="accent1"/>
              </a:solidFill>
              <a:latin typeface="Times New Roman" panose="02020603050405020304" pitchFamily="18" charset="0"/>
              <a:cs typeface="Times New Roman" panose="02020603050405020304" pitchFamily="18" charset="0"/>
            </a:endParaRPr>
          </a:p>
        </p:txBody>
      </p:sp>
      <p:sp>
        <p:nvSpPr>
          <p:cNvPr id="2" name="Text Placeholder 1"/>
          <p:cNvSpPr>
            <a:spLocks noGrp="1"/>
          </p:cNvSpPr>
          <p:nvPr>
            <p:ph type="body" sz="quarter" idx="10"/>
          </p:nvPr>
        </p:nvSpPr>
        <p:spPr>
          <a:xfrm>
            <a:off x="1115616" y="51470"/>
            <a:ext cx="8028383" cy="864096"/>
          </a:xfrm>
          <a:prstGeom prst="rect">
            <a:avLst/>
          </a:prstGeom>
        </p:spPr>
        <p:txBody>
          <a:bodyPr/>
          <a:lstStyle/>
          <a:p>
            <a:pPr algn="ctr"/>
            <a:r>
              <a:rPr lang="en-US" sz="3200" b="1" dirty="0">
                <a:latin typeface="Times New Roman" panose="02020603050405020304" pitchFamily="18" charset="0"/>
                <a:cs typeface="Times New Roman" panose="02020603050405020304" pitchFamily="18" charset="0"/>
              </a:rPr>
              <a:t>Digital and Social Media in CRM</a:t>
            </a:r>
            <a:endParaRPr lang="en-US" altLang="ko-KR" sz="3200" b="1" dirty="0">
              <a:solidFill>
                <a:srgbClr val="E46C0A"/>
              </a:solidFill>
              <a:latin typeface="Times New Roman" panose="02020603050405020304" pitchFamily="18" charset="0"/>
              <a:cs typeface="Times New Roman" panose="02020603050405020304" pitchFamily="18" charset="0"/>
            </a:endParaRPr>
          </a:p>
        </p:txBody>
      </p:sp>
      <p:sp>
        <p:nvSpPr>
          <p:cNvPr id="20" name="Rectangle 19"/>
          <p:cNvSpPr/>
          <p:nvPr/>
        </p:nvSpPr>
        <p:spPr>
          <a:xfrm>
            <a:off x="2689573" y="4117063"/>
            <a:ext cx="581569" cy="57266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sz="2400" b="1" dirty="0">
                <a:solidFill>
                  <a:schemeClr val="bg1"/>
                </a:solidFill>
                <a:latin typeface="Times New Roman" panose="02020603050405020304" pitchFamily="18" charset="0"/>
                <a:cs typeface="Times New Roman" panose="02020603050405020304" pitchFamily="18" charset="0"/>
              </a:rPr>
              <a:t>03</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grpSp>
        <p:nvGrpSpPr>
          <p:cNvPr id="21" name="Group 20"/>
          <p:cNvGrpSpPr/>
          <p:nvPr/>
        </p:nvGrpSpPr>
        <p:grpSpPr>
          <a:xfrm>
            <a:off x="3438517" y="2617132"/>
            <a:ext cx="5287762" cy="1106746"/>
            <a:chOff x="1795588" y="1688594"/>
            <a:chExt cx="6408712" cy="707911"/>
          </a:xfrm>
          <a:solidFill>
            <a:schemeClr val="bg1"/>
          </a:solidFill>
        </p:grpSpPr>
        <p:sp>
          <p:nvSpPr>
            <p:cNvPr id="22" name="Rounded Rectangle 21"/>
            <p:cNvSpPr/>
            <p:nvPr/>
          </p:nvSpPr>
          <p:spPr>
            <a:xfrm>
              <a:off x="1795588" y="1688594"/>
              <a:ext cx="6408712" cy="707911"/>
            </a:xfrm>
            <a:prstGeom prst="roundRect">
              <a:avLst>
                <a:gd name="adj" fmla="val 10715"/>
              </a:avLst>
            </a:prstGeom>
            <a:grpFill/>
            <a:ln w="635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3" name="Rounded Rectangle 16"/>
            <p:cNvSpPr/>
            <p:nvPr/>
          </p:nvSpPr>
          <p:spPr>
            <a:xfrm>
              <a:off x="7719981" y="1688594"/>
              <a:ext cx="484317" cy="600916"/>
            </a:xfrm>
            <a:custGeom>
              <a:avLst/>
              <a:gdLst/>
              <a:ahLst/>
              <a:cxnLst/>
              <a:rect l="l" t="t" r="r" b="b"/>
              <a:pathLst>
                <a:path w="484317" h="697391">
                  <a:moveTo>
                    <a:pt x="0" y="0"/>
                  </a:moveTo>
                  <a:lnTo>
                    <a:pt x="396286" y="0"/>
                  </a:lnTo>
                  <a:cubicBezTo>
                    <a:pt x="444904" y="0"/>
                    <a:pt x="484317" y="39413"/>
                    <a:pt x="484317" y="88031"/>
                  </a:cubicBezTo>
                  <a:lnTo>
                    <a:pt x="484317" y="697391"/>
                  </a:lnTo>
                  <a:close/>
                </a:path>
              </a:pathLst>
            </a:custGeom>
            <a:solidFill>
              <a:schemeClr val="accent3"/>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24" name="TextBox 23"/>
          <p:cNvSpPr txBox="1"/>
          <p:nvPr/>
        </p:nvSpPr>
        <p:spPr>
          <a:xfrm>
            <a:off x="2745660" y="1521287"/>
            <a:ext cx="594114" cy="461665"/>
          </a:xfrm>
          <a:prstGeom prst="rect">
            <a:avLst/>
          </a:prstGeom>
          <a:noFill/>
        </p:spPr>
        <p:txBody>
          <a:bodyPr wrap="square" rtlCol="0" anchor="ctr">
            <a:spAutoFit/>
          </a:bodyPr>
          <a:lstStyle/>
          <a:p>
            <a:pPr algn="ctr"/>
            <a:r>
              <a:rPr lang="en-US" altLang="ko-KR" sz="2400" b="1" dirty="0">
                <a:solidFill>
                  <a:schemeClr val="bg1"/>
                </a:solidFill>
                <a:latin typeface="Times New Roman" panose="02020603050405020304" pitchFamily="18" charset="0"/>
                <a:cs typeface="Times New Roman" panose="02020603050405020304" pitchFamily="18" charset="0"/>
              </a:rPr>
              <a:t>01</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sp>
        <p:nvSpPr>
          <p:cNvPr id="27" name="TextBox 12"/>
          <p:cNvSpPr txBox="1"/>
          <p:nvPr/>
        </p:nvSpPr>
        <p:spPr bwMode="auto">
          <a:xfrm>
            <a:off x="3485312" y="2687196"/>
            <a:ext cx="4690774" cy="923330"/>
          </a:xfrm>
          <a:prstGeom prst="rect">
            <a:avLst/>
          </a:prstGeom>
          <a:noFill/>
          <a:effectLst/>
        </p:spPr>
        <p:txBody>
          <a:bodyPr wrap="square" anchor="ctr">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just">
              <a:defRPr/>
            </a:pPr>
            <a:r>
              <a:rPr lang="en-US" altLang="ko-KR" sz="1200" dirty="0">
                <a:solidFill>
                  <a:schemeClr val="tx1">
                    <a:lumMod val="65000"/>
                    <a:lumOff val="35000"/>
                  </a:schemeClr>
                </a:solidFill>
                <a:latin typeface="Times New Roman" panose="02020603050405020304" pitchFamily="18" charset="0"/>
                <a:cs typeface="Times New Roman" panose="02020603050405020304" pitchFamily="18" charset="0"/>
              </a:rPr>
              <a:t> </a:t>
            </a:r>
            <a:r>
              <a:rPr lang="en-US" altLang="ko-KR" sz="1200" b="1" dirty="0">
                <a:latin typeface="Times New Roman" panose="02020603050405020304" pitchFamily="18" charset="0"/>
                <a:cs typeface="Times New Roman" panose="02020603050405020304" pitchFamily="18" charset="0"/>
              </a:rPr>
              <a:t>Social Media in CRM:</a:t>
            </a:r>
          </a:p>
          <a:p>
            <a:pPr algn="just">
              <a:defRPr/>
            </a:pPr>
            <a:r>
              <a:rPr lang="en-US" altLang="ko-KR" sz="1050" b="1" dirty="0">
                <a:solidFill>
                  <a:schemeClr val="accent1"/>
                </a:solidFill>
                <a:latin typeface="Times New Roman" panose="02020603050405020304" pitchFamily="18" charset="0"/>
                <a:cs typeface="Times New Roman" panose="02020603050405020304" pitchFamily="18" charset="0"/>
              </a:rPr>
              <a:t>Social media channels, such as Facebook, Twitter, and Instagram, enable Tesco to build brand loyalty by engaging directly with customers through promotions, customer support, and community-building content (</a:t>
            </a:r>
            <a:r>
              <a:rPr lang="en-US" sz="1050" b="1" dirty="0">
                <a:solidFill>
                  <a:schemeClr val="accent1"/>
                </a:solidFill>
                <a:latin typeface="Times New Roman" panose="02020603050405020304" pitchFamily="18" charset="0"/>
                <a:cs typeface="Times New Roman" panose="02020603050405020304" pitchFamily="18" charset="0"/>
              </a:rPr>
              <a:t>Kapoor, 2022).</a:t>
            </a:r>
            <a:endParaRPr lang="ko-KR" altLang="en-US" sz="1050" b="1" dirty="0">
              <a:solidFill>
                <a:schemeClr val="accent1"/>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2706362" y="2817727"/>
            <a:ext cx="581569" cy="5726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nvGrpSpPr>
          <p:cNvPr id="29" name="Group 28"/>
          <p:cNvGrpSpPr/>
          <p:nvPr/>
        </p:nvGrpSpPr>
        <p:grpSpPr>
          <a:xfrm>
            <a:off x="3379071" y="3876741"/>
            <a:ext cx="5347210" cy="1106746"/>
            <a:chOff x="1795588" y="1688594"/>
            <a:chExt cx="6408712" cy="707911"/>
          </a:xfrm>
          <a:solidFill>
            <a:schemeClr val="bg1"/>
          </a:solidFill>
        </p:grpSpPr>
        <p:sp>
          <p:nvSpPr>
            <p:cNvPr id="30" name="Rounded Rectangle 29"/>
            <p:cNvSpPr/>
            <p:nvPr/>
          </p:nvSpPr>
          <p:spPr>
            <a:xfrm>
              <a:off x="1795588" y="1688594"/>
              <a:ext cx="6408712" cy="707911"/>
            </a:xfrm>
            <a:prstGeom prst="roundRect">
              <a:avLst>
                <a:gd name="adj" fmla="val 10715"/>
              </a:avLst>
            </a:prstGeom>
            <a:solidFill>
              <a:schemeClr val="accent4"/>
            </a:solid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31" name="Rounded Rectangle 16"/>
            <p:cNvSpPr/>
            <p:nvPr/>
          </p:nvSpPr>
          <p:spPr>
            <a:xfrm>
              <a:off x="7719981" y="1688594"/>
              <a:ext cx="484317" cy="600916"/>
            </a:xfrm>
            <a:custGeom>
              <a:avLst/>
              <a:gdLst/>
              <a:ahLst/>
              <a:cxnLst/>
              <a:rect l="l" t="t" r="r" b="b"/>
              <a:pathLst>
                <a:path w="484317" h="697391">
                  <a:moveTo>
                    <a:pt x="0" y="0"/>
                  </a:moveTo>
                  <a:lnTo>
                    <a:pt x="396286" y="0"/>
                  </a:lnTo>
                  <a:cubicBezTo>
                    <a:pt x="444904" y="0"/>
                    <a:pt x="484317" y="39413"/>
                    <a:pt x="484317" y="88031"/>
                  </a:cubicBezTo>
                  <a:lnTo>
                    <a:pt x="484317" y="697391"/>
                  </a:lnTo>
                  <a:close/>
                </a:path>
              </a:pathLst>
            </a:custGeom>
            <a:solidFill>
              <a:schemeClr val="bg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32" name="TextBox 31"/>
          <p:cNvSpPr txBox="1"/>
          <p:nvPr/>
        </p:nvSpPr>
        <p:spPr>
          <a:xfrm>
            <a:off x="2555776" y="2861788"/>
            <a:ext cx="823295" cy="461665"/>
          </a:xfrm>
          <a:prstGeom prst="rect">
            <a:avLst/>
          </a:prstGeom>
          <a:noFill/>
        </p:spPr>
        <p:txBody>
          <a:bodyPr wrap="square" rtlCol="0" anchor="ctr">
            <a:spAutoFit/>
          </a:bodyPr>
          <a:lstStyle/>
          <a:p>
            <a:pPr algn="ctr"/>
            <a:r>
              <a:rPr lang="en-US" altLang="ko-KR" sz="2400" b="1" dirty="0">
                <a:solidFill>
                  <a:schemeClr val="accent4"/>
                </a:solidFill>
                <a:latin typeface="Times New Roman" panose="02020603050405020304" pitchFamily="18" charset="0"/>
                <a:cs typeface="Times New Roman" panose="02020603050405020304" pitchFamily="18" charset="0"/>
              </a:rPr>
              <a:t>02</a:t>
            </a:r>
            <a:endParaRPr lang="ko-KR" altLang="en-US" sz="2400" b="1" dirty="0">
              <a:solidFill>
                <a:schemeClr val="accent4"/>
              </a:solidFill>
              <a:latin typeface="Times New Roman" panose="02020603050405020304" pitchFamily="18" charset="0"/>
              <a:cs typeface="Times New Roman" panose="02020603050405020304" pitchFamily="18" charset="0"/>
            </a:endParaRPr>
          </a:p>
        </p:txBody>
      </p:sp>
      <p:sp>
        <p:nvSpPr>
          <p:cNvPr id="35" name="TextBox 12"/>
          <p:cNvSpPr txBox="1"/>
          <p:nvPr/>
        </p:nvSpPr>
        <p:spPr bwMode="auto">
          <a:xfrm>
            <a:off x="3438517" y="4001691"/>
            <a:ext cx="4883664" cy="738664"/>
          </a:xfrm>
          <a:prstGeom prst="rect">
            <a:avLst/>
          </a:prstGeom>
          <a:noFill/>
          <a:effectLst/>
        </p:spPr>
        <p:txBody>
          <a:bodyPr wrap="square" anchor="ctr">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just">
              <a:defRPr/>
            </a:pPr>
            <a:r>
              <a:rPr lang="en-US" altLang="ko-KR" sz="1050" b="1" dirty="0">
                <a:latin typeface="Times New Roman" panose="02020603050405020304" pitchFamily="18" charset="0"/>
                <a:cs typeface="Times New Roman" panose="02020603050405020304" pitchFamily="18" charset="0"/>
              </a:rPr>
              <a:t>Enhancing Customer Engagement: </a:t>
            </a:r>
          </a:p>
          <a:p>
            <a:pPr algn="just">
              <a:defRPr/>
            </a:pPr>
            <a:r>
              <a:rPr lang="en-US" altLang="ko-KR" sz="1050" b="1" dirty="0">
                <a:solidFill>
                  <a:schemeClr val="bg1"/>
                </a:solidFill>
                <a:latin typeface="Times New Roman" panose="02020603050405020304" pitchFamily="18" charset="0"/>
                <a:cs typeface="Times New Roman" panose="02020603050405020304" pitchFamily="18" charset="0"/>
              </a:rPr>
              <a:t>By integrating digital and social media into CRM, Tesco strengthens customer relationships, collects valuable insights, and adapts quickly to customer preferences, enhancing both engagement and </a:t>
            </a:r>
            <a:r>
              <a:rPr lang="en-US" altLang="ko-KR" sz="1000" b="1" dirty="0">
                <a:solidFill>
                  <a:schemeClr val="bg1"/>
                </a:solidFill>
                <a:latin typeface="Times New Roman" panose="02020603050405020304" pitchFamily="18" charset="0"/>
                <a:cs typeface="Times New Roman" panose="02020603050405020304" pitchFamily="18" charset="0"/>
              </a:rPr>
              <a:t>loyalty (</a:t>
            </a:r>
            <a:r>
              <a:rPr lang="en-US" sz="1000" b="1" dirty="0">
                <a:solidFill>
                  <a:schemeClr val="bg1"/>
                </a:solidFill>
                <a:latin typeface="Times New Roman" panose="02020603050405020304" pitchFamily="18" charset="0"/>
                <a:cs typeface="Times New Roman" panose="02020603050405020304" pitchFamily="18" charset="0"/>
              </a:rPr>
              <a:t>Farooq, 2024).</a:t>
            </a:r>
            <a:endParaRPr lang="ko-KR" altLang="en-US" sz="1000" b="1" dirty="0">
              <a:solidFill>
                <a:schemeClr val="bg1"/>
              </a:solidFill>
              <a:latin typeface="Times New Roman" panose="02020603050405020304" pitchFamily="18" charset="0"/>
              <a:cs typeface="Times New Roman" panose="02020603050405020304" pitchFamily="18" charset="0"/>
            </a:endParaRPr>
          </a:p>
        </p:txBody>
      </p:sp>
      <p:sp>
        <p:nvSpPr>
          <p:cNvPr id="36" name="Rectangle 35"/>
          <p:cNvSpPr/>
          <p:nvPr/>
        </p:nvSpPr>
        <p:spPr>
          <a:xfrm>
            <a:off x="179512" y="4443958"/>
            <a:ext cx="581569" cy="5726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52" name="Rectangle 51">
            <a:extLst>
              <a:ext uri="{FF2B5EF4-FFF2-40B4-BE49-F238E27FC236}">
                <a16:creationId xmlns:a16="http://schemas.microsoft.com/office/drawing/2014/main" id="{87F5F086-2489-43E0-A3A9-C48C9ADCB812}"/>
              </a:ext>
            </a:extLst>
          </p:cNvPr>
          <p:cNvSpPr/>
          <p:nvPr/>
        </p:nvSpPr>
        <p:spPr>
          <a:xfrm>
            <a:off x="202253" y="197183"/>
            <a:ext cx="581569" cy="5726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Tree>
    <p:extLst>
      <p:ext uri="{BB962C8B-B14F-4D97-AF65-F5344CB8AC3E}">
        <p14:creationId xmlns:p14="http://schemas.microsoft.com/office/powerpoint/2010/main" val="1095055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844715"/>
            <a:ext cx="9144000" cy="443123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 name="TextBox 7"/>
          <p:cNvSpPr txBox="1"/>
          <p:nvPr/>
        </p:nvSpPr>
        <p:spPr>
          <a:xfrm>
            <a:off x="107504" y="865998"/>
            <a:ext cx="8568952" cy="2552109"/>
          </a:xfrm>
          <a:prstGeom prst="rect">
            <a:avLst/>
          </a:prstGeom>
          <a:noFill/>
        </p:spPr>
        <p:txBody>
          <a:bodyPr wrap="square" rtlCol="0" anchor="ctr">
            <a:spAutoFit/>
          </a:bodyPr>
          <a:lstStyle/>
          <a:p>
            <a:pPr algn="just">
              <a:lnSpc>
                <a:spcPct val="150000"/>
              </a:lnSpc>
            </a:pPr>
            <a:r>
              <a:rPr lang="en-US" altLang="ko-KR" sz="1200" b="1" dirty="0">
                <a:latin typeface="Times New Roman" panose="02020603050405020304" pitchFamily="18" charset="0"/>
                <a:cs typeface="Times New Roman" panose="02020603050405020304" pitchFamily="18" charset="0"/>
              </a:rPr>
              <a:t>Customer-Centric Focus: </a:t>
            </a:r>
          </a:p>
          <a:p>
            <a:pPr algn="just">
              <a:lnSpc>
                <a:spcPct val="150000"/>
              </a:lnSpc>
            </a:pPr>
            <a:r>
              <a:rPr lang="en-US" altLang="ko-KR" sz="1200" b="1" dirty="0">
                <a:solidFill>
                  <a:schemeClr val="bg1"/>
                </a:solidFill>
                <a:latin typeface="Times New Roman" panose="02020603050405020304" pitchFamily="18" charset="0"/>
                <a:cs typeface="Times New Roman" panose="02020603050405020304" pitchFamily="18" charset="0"/>
              </a:rPr>
              <a:t>Tesco’s strategic vision </a:t>
            </a:r>
            <a:r>
              <a:rPr lang="en-US" altLang="ko-KR" sz="1200" b="1" dirty="0" err="1">
                <a:solidFill>
                  <a:schemeClr val="bg1"/>
                </a:solidFill>
                <a:latin typeface="Times New Roman" panose="02020603050405020304" pitchFamily="18" charset="0"/>
                <a:cs typeface="Times New Roman" panose="02020603050405020304" pitchFamily="18" charset="0"/>
              </a:rPr>
              <a:t>centres</a:t>
            </a:r>
            <a:r>
              <a:rPr lang="en-US" altLang="ko-KR" sz="1200" b="1" dirty="0">
                <a:solidFill>
                  <a:schemeClr val="bg1"/>
                </a:solidFill>
                <a:latin typeface="Times New Roman" panose="02020603050405020304" pitchFamily="18" charset="0"/>
                <a:cs typeface="Times New Roman" panose="02020603050405020304" pitchFamily="18" charset="0"/>
              </a:rPr>
              <a:t> on delivering exceptional customer value and satisfaction through personalized experiences supported by tools like the Clubcard. This approach strengthens loyalty and long-term engagement (</a:t>
            </a:r>
            <a:r>
              <a:rPr lang="en-US" sz="1200" b="1" dirty="0" err="1">
                <a:solidFill>
                  <a:schemeClr val="bg1"/>
                </a:solidFill>
                <a:latin typeface="Times New Roman" panose="02020603050405020304" pitchFamily="18" charset="0"/>
                <a:cs typeface="Times New Roman" panose="02020603050405020304" pitchFamily="18" charset="0"/>
              </a:rPr>
              <a:t>Koerniawan</a:t>
            </a:r>
            <a:r>
              <a:rPr lang="en-US" sz="1200" b="1" dirty="0">
                <a:solidFill>
                  <a:schemeClr val="bg1"/>
                </a:solidFill>
                <a:latin typeface="Times New Roman" panose="02020603050405020304" pitchFamily="18" charset="0"/>
                <a:cs typeface="Times New Roman" panose="02020603050405020304" pitchFamily="18" charset="0"/>
              </a:rPr>
              <a:t>, 2022).</a:t>
            </a:r>
            <a:endParaRPr lang="en-US" altLang="ko-KR" sz="1200" b="1"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altLang="ko-KR" sz="1200" b="1" dirty="0">
                <a:latin typeface="Times New Roman" panose="02020603050405020304" pitchFamily="18" charset="0"/>
                <a:cs typeface="Times New Roman" panose="02020603050405020304" pitchFamily="18" charset="0"/>
              </a:rPr>
              <a:t>Commitment to Sustainability: </a:t>
            </a:r>
          </a:p>
          <a:p>
            <a:pPr algn="just">
              <a:lnSpc>
                <a:spcPct val="150000"/>
              </a:lnSpc>
            </a:pPr>
            <a:r>
              <a:rPr lang="en-US" altLang="ko-KR" sz="1200" b="1" dirty="0">
                <a:solidFill>
                  <a:schemeClr val="bg1"/>
                </a:solidFill>
                <a:latin typeface="Times New Roman" panose="02020603050405020304" pitchFamily="18" charset="0"/>
                <a:cs typeface="Times New Roman" panose="02020603050405020304" pitchFamily="18" charset="0"/>
              </a:rPr>
              <a:t>Tesco aims to lead in sustainable retail by reducing waste, promoting ethical sourcing, and achieving net-zero carbon emissions by 2035, aligning with environmentally conscious customers.</a:t>
            </a:r>
          </a:p>
          <a:p>
            <a:pPr algn="just">
              <a:lnSpc>
                <a:spcPct val="150000"/>
              </a:lnSpc>
            </a:pPr>
            <a:r>
              <a:rPr lang="en-US" altLang="ko-KR" sz="1200" b="1" dirty="0">
                <a:latin typeface="Times New Roman" panose="02020603050405020304" pitchFamily="18" charset="0"/>
                <a:cs typeface="Times New Roman" panose="02020603050405020304" pitchFamily="18" charset="0"/>
              </a:rPr>
              <a:t>Innovation through Digital and Social Media:</a:t>
            </a:r>
          </a:p>
          <a:p>
            <a:pPr algn="just">
              <a:lnSpc>
                <a:spcPct val="150000"/>
              </a:lnSpc>
            </a:pPr>
            <a:r>
              <a:rPr lang="en-US" altLang="ko-KR" sz="1200" b="1" dirty="0">
                <a:solidFill>
                  <a:schemeClr val="bg1"/>
                </a:solidFill>
                <a:latin typeface="Times New Roman" panose="02020603050405020304" pitchFamily="18" charset="0"/>
                <a:cs typeface="Times New Roman" panose="02020603050405020304" pitchFamily="18" charset="0"/>
              </a:rPr>
              <a:t> Digital and social channels play </a:t>
            </a:r>
            <a:r>
              <a:rPr lang="en-US" altLang="ko-KR" sz="1200" dirty="0">
                <a:solidFill>
                  <a:schemeClr val="bg1"/>
                </a:solidFill>
                <a:latin typeface="Times New Roman" panose="02020603050405020304" pitchFamily="18" charset="0"/>
                <a:cs typeface="Times New Roman" panose="02020603050405020304" pitchFamily="18" charset="0"/>
              </a:rPr>
              <a:t>a </a:t>
            </a:r>
            <a:r>
              <a:rPr lang="en-US" altLang="ko-KR" sz="1200" b="1" dirty="0">
                <a:solidFill>
                  <a:schemeClr val="bg1"/>
                </a:solidFill>
                <a:latin typeface="Times New Roman" panose="02020603050405020304" pitchFamily="18" charset="0"/>
                <a:cs typeface="Times New Roman" panose="02020603050405020304" pitchFamily="18" charset="0"/>
              </a:rPr>
              <a:t>crucial role in this vision, enabling Tesco to deliver tailored offers, engage customers on sustainability efforts, and stay responsive to evolving consumer needs (</a:t>
            </a:r>
            <a:r>
              <a:rPr lang="en-US" sz="1200" b="1" dirty="0">
                <a:solidFill>
                  <a:schemeClr val="bg1"/>
                </a:solidFill>
                <a:latin typeface="Times New Roman" panose="02020603050405020304" pitchFamily="18" charset="0"/>
                <a:cs typeface="Times New Roman" panose="02020603050405020304" pitchFamily="18" charset="0"/>
              </a:rPr>
              <a:t>Hartfield, 2024).</a:t>
            </a:r>
            <a:endParaRPr lang="ko-KR" altLang="en-US" sz="1200" b="1" dirty="0">
              <a:solidFill>
                <a:schemeClr val="bg1"/>
              </a:solidFill>
              <a:latin typeface="Times New Roman" panose="02020603050405020304" pitchFamily="18" charset="0"/>
              <a:cs typeface="Times New Roman" panose="02020603050405020304" pitchFamily="18" charset="0"/>
            </a:endParaRPr>
          </a:p>
        </p:txBody>
      </p:sp>
      <p:pic>
        <p:nvPicPr>
          <p:cNvPr id="22" name="Picture Placeholder 21">
            <a:extLst>
              <a:ext uri="{FF2B5EF4-FFF2-40B4-BE49-F238E27FC236}">
                <a16:creationId xmlns:a16="http://schemas.microsoft.com/office/drawing/2014/main" id="{2EE77F2A-F86E-419C-99AC-F417BF7056F7}"/>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305" t="7220" r="1631" b="63917"/>
          <a:stretch/>
        </p:blipFill>
        <p:spPr>
          <a:xfrm>
            <a:off x="0" y="3664597"/>
            <a:ext cx="9144000" cy="1478903"/>
          </a:xfrm>
        </p:spPr>
      </p:pic>
      <p:sp>
        <p:nvSpPr>
          <p:cNvPr id="3" name="Rectangle 2">
            <a:extLst>
              <a:ext uri="{FF2B5EF4-FFF2-40B4-BE49-F238E27FC236}">
                <a16:creationId xmlns:a16="http://schemas.microsoft.com/office/drawing/2014/main" id="{E0C7060C-120F-4BDE-B6EB-F5ACF8D8394A}"/>
              </a:ext>
            </a:extLst>
          </p:cNvPr>
          <p:cNvSpPr/>
          <p:nvPr/>
        </p:nvSpPr>
        <p:spPr>
          <a:xfrm>
            <a:off x="995080" y="111576"/>
            <a:ext cx="6529248" cy="584775"/>
          </a:xfrm>
          <a:prstGeom prst="rect">
            <a:avLst/>
          </a:prstGeom>
        </p:spPr>
        <p:txBody>
          <a:bodyPr wrap="square">
            <a:spAutoFit/>
          </a:bodyPr>
          <a:lstStyle/>
          <a:p>
            <a:r>
              <a:rPr lang="it-IT" sz="3200" b="1" dirty="0">
                <a:solidFill>
                  <a:schemeClr val="accent1"/>
                </a:solidFill>
                <a:latin typeface="Times New Roman" panose="02020603050405020304" pitchFamily="18" charset="0"/>
                <a:cs typeface="Times New Roman" panose="02020603050405020304" pitchFamily="18" charset="0"/>
              </a:rPr>
              <a:t>Tesco’s Strategic Vision in CRM</a:t>
            </a:r>
            <a:endParaRPr lang="en-US" sz="3200" b="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8573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 </a:t>
            </a:r>
            <a:r>
              <a:rPr lang="en-US" altLang="ko-KR" b="1" dirty="0">
                <a:latin typeface="Times New Roman" panose="02020603050405020304" pitchFamily="18" charset="0"/>
                <a:cs typeface="Times New Roman" panose="02020603050405020304" pitchFamily="18" charset="0"/>
              </a:rPr>
              <a:t>The Customer Journey at Tesco</a:t>
            </a:r>
            <a:endParaRPr lang="ko-KR" altLang="en-US" b="1" dirty="0">
              <a:latin typeface="Times New Roman" panose="02020603050405020304" pitchFamily="18" charset="0"/>
              <a:cs typeface="Times New Roman" panose="02020603050405020304" pitchFamily="18" charset="0"/>
            </a:endParaRPr>
          </a:p>
        </p:txBody>
      </p:sp>
      <p:sp>
        <p:nvSpPr>
          <p:cNvPr id="30" name="Rectangle 29">
            <a:extLst>
              <a:ext uri="{FF2B5EF4-FFF2-40B4-BE49-F238E27FC236}">
                <a16:creationId xmlns:a16="http://schemas.microsoft.com/office/drawing/2014/main" id="{8B9EBE7F-EE1D-4946-B1A2-3A976E6A9926}"/>
              </a:ext>
            </a:extLst>
          </p:cNvPr>
          <p:cNvSpPr/>
          <p:nvPr/>
        </p:nvSpPr>
        <p:spPr>
          <a:xfrm>
            <a:off x="827584" y="1059582"/>
            <a:ext cx="3384376" cy="352723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32" name="Rectangle 31">
            <a:extLst>
              <a:ext uri="{FF2B5EF4-FFF2-40B4-BE49-F238E27FC236}">
                <a16:creationId xmlns:a16="http://schemas.microsoft.com/office/drawing/2014/main" id="{CB4E6A0B-DC08-4E37-A760-4A7BB5B40BF3}"/>
              </a:ext>
            </a:extLst>
          </p:cNvPr>
          <p:cNvSpPr/>
          <p:nvPr/>
        </p:nvSpPr>
        <p:spPr>
          <a:xfrm>
            <a:off x="4932040" y="1059581"/>
            <a:ext cx="3384376" cy="352723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33" name="Text Placeholder 1">
            <a:extLst>
              <a:ext uri="{FF2B5EF4-FFF2-40B4-BE49-F238E27FC236}">
                <a16:creationId xmlns:a16="http://schemas.microsoft.com/office/drawing/2014/main" id="{5C308387-2D0D-4E0F-A9F5-25E590A6B3F1}"/>
              </a:ext>
            </a:extLst>
          </p:cNvPr>
          <p:cNvSpPr txBox="1">
            <a:spLocks/>
          </p:cNvSpPr>
          <p:nvPr/>
        </p:nvSpPr>
        <p:spPr>
          <a:xfrm>
            <a:off x="971600" y="1275606"/>
            <a:ext cx="3024336" cy="3024336"/>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accent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171450" indent="-171450" algn="just">
              <a:lnSpc>
                <a:spcPct val="150000"/>
              </a:lnSpc>
              <a:buFont typeface="Arial" panose="020B0604020202020204" pitchFamily="34" charset="0"/>
              <a:buChar char="•"/>
            </a:pPr>
            <a:r>
              <a:rPr lang="en-US" altLang="ko-KR" sz="1100" b="1" dirty="0">
                <a:solidFill>
                  <a:schemeClr val="bg1"/>
                </a:solidFill>
                <a:latin typeface="Times New Roman" panose="02020603050405020304" pitchFamily="18" charset="0"/>
                <a:cs typeface="Times New Roman" panose="02020603050405020304" pitchFamily="18" charset="0"/>
              </a:rPr>
              <a:t>Tesco creates brand awareness through online advertising, social media campaigns, and informative website content, reaching potential customers and showcasing its value propositions (</a:t>
            </a:r>
            <a:r>
              <a:rPr lang="en-US" sz="1100" b="1" dirty="0">
                <a:solidFill>
                  <a:schemeClr val="bg1"/>
                </a:solidFill>
                <a:latin typeface="Times New Roman" panose="02020603050405020304" pitchFamily="18" charset="0"/>
                <a:cs typeface="Times New Roman" panose="02020603050405020304" pitchFamily="18" charset="0"/>
              </a:rPr>
              <a:t>Alexander, 2020). </a:t>
            </a:r>
          </a:p>
          <a:p>
            <a:pPr marL="171450" indent="-171450" algn="just">
              <a:lnSpc>
                <a:spcPct val="150000"/>
              </a:lnSpc>
              <a:buFont typeface="Arial" panose="020B0604020202020204" pitchFamily="34" charset="0"/>
              <a:buChar char="•"/>
            </a:pPr>
            <a:r>
              <a:rPr lang="en-US" altLang="ko-KR" sz="1100" b="1" dirty="0">
                <a:solidFill>
                  <a:schemeClr val="bg1"/>
                </a:solidFill>
                <a:latin typeface="Times New Roman" panose="02020603050405020304" pitchFamily="18" charset="0"/>
                <a:cs typeface="Times New Roman" panose="02020603050405020304" pitchFamily="18" charset="0"/>
              </a:rPr>
              <a:t>Digital touchpoints like Tesco’s website, app, and targeted ads guide customers through easy signup processes and </a:t>
            </a:r>
            <a:r>
              <a:rPr lang="en-US" altLang="ko-KR" sz="1100" b="1" dirty="0" err="1">
                <a:solidFill>
                  <a:schemeClr val="bg1"/>
                </a:solidFill>
                <a:latin typeface="Times New Roman" panose="02020603050405020304" pitchFamily="18" charset="0"/>
                <a:cs typeface="Times New Roman" panose="02020603050405020304" pitchFamily="18" charset="0"/>
              </a:rPr>
              <a:t>incentivise</a:t>
            </a:r>
            <a:r>
              <a:rPr lang="en-US" altLang="ko-KR" sz="1100" b="1" dirty="0">
                <a:solidFill>
                  <a:schemeClr val="bg1"/>
                </a:solidFill>
                <a:latin typeface="Times New Roman" panose="02020603050405020304" pitchFamily="18" charset="0"/>
                <a:cs typeface="Times New Roman" panose="02020603050405020304" pitchFamily="18" charset="0"/>
              </a:rPr>
              <a:t> first-time purchases, converting interest into </a:t>
            </a:r>
            <a:r>
              <a:rPr lang="en-US" altLang="ko-KR" sz="1000" b="1" dirty="0">
                <a:solidFill>
                  <a:schemeClr val="bg1"/>
                </a:solidFill>
                <a:latin typeface="Times New Roman" panose="02020603050405020304" pitchFamily="18" charset="0"/>
                <a:cs typeface="Times New Roman" panose="02020603050405020304" pitchFamily="18" charset="0"/>
              </a:rPr>
              <a:t>action (</a:t>
            </a:r>
            <a:r>
              <a:rPr lang="en-US" sz="1000" b="1" dirty="0">
                <a:solidFill>
                  <a:schemeClr val="bg1"/>
                </a:solidFill>
                <a:latin typeface="Times New Roman" panose="02020603050405020304" pitchFamily="18" charset="0"/>
                <a:cs typeface="Times New Roman" panose="02020603050405020304" pitchFamily="18" charset="0"/>
              </a:rPr>
              <a:t>Heinemann, 2023).</a:t>
            </a:r>
            <a:endParaRPr lang="ko-KR" altLang="en-US" sz="1000" b="1" dirty="0">
              <a:solidFill>
                <a:schemeClr val="bg1"/>
              </a:solidFill>
              <a:latin typeface="Times New Roman" panose="02020603050405020304" pitchFamily="18" charset="0"/>
              <a:cs typeface="Times New Roman" panose="02020603050405020304" pitchFamily="18" charset="0"/>
            </a:endParaRPr>
          </a:p>
        </p:txBody>
      </p:sp>
      <p:sp>
        <p:nvSpPr>
          <p:cNvPr id="34" name="Text Placeholder 1">
            <a:extLst>
              <a:ext uri="{FF2B5EF4-FFF2-40B4-BE49-F238E27FC236}">
                <a16:creationId xmlns:a16="http://schemas.microsoft.com/office/drawing/2014/main" id="{C0C0D1AB-1928-422C-AF4F-552FEDE46019}"/>
              </a:ext>
            </a:extLst>
          </p:cNvPr>
          <p:cNvSpPr txBox="1">
            <a:spLocks/>
          </p:cNvSpPr>
          <p:nvPr/>
        </p:nvSpPr>
        <p:spPr>
          <a:xfrm>
            <a:off x="5004048" y="1203598"/>
            <a:ext cx="3168352" cy="3248744"/>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accent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171450" indent="-171450" algn="just">
              <a:lnSpc>
                <a:spcPct val="150000"/>
              </a:lnSpc>
              <a:buFont typeface="Arial" panose="020B0604020202020204" pitchFamily="34" charset="0"/>
              <a:buChar char="•"/>
            </a:pPr>
            <a:r>
              <a:rPr lang="en-US" altLang="ko-KR" sz="1100" b="1" dirty="0">
                <a:solidFill>
                  <a:schemeClr val="bg1"/>
                </a:solidFill>
                <a:latin typeface="Times New Roman" panose="02020603050405020304" pitchFamily="18" charset="0"/>
                <a:cs typeface="Times New Roman" panose="02020603050405020304" pitchFamily="18" charset="0"/>
              </a:rPr>
              <a:t>To retain customers, Tesco leverages </a:t>
            </a:r>
            <a:r>
              <a:rPr lang="en-US" altLang="ko-KR" sz="1100" b="1" dirty="0" err="1">
                <a:solidFill>
                  <a:schemeClr val="bg1"/>
                </a:solidFill>
                <a:latin typeface="Times New Roman" panose="02020603050405020304" pitchFamily="18" charset="0"/>
                <a:cs typeface="Times New Roman" panose="02020603050405020304" pitchFamily="18" charset="0"/>
              </a:rPr>
              <a:t>personalised</a:t>
            </a:r>
            <a:r>
              <a:rPr lang="en-US" altLang="ko-KR" sz="1100" b="1" dirty="0">
                <a:solidFill>
                  <a:schemeClr val="bg1"/>
                </a:solidFill>
                <a:latin typeface="Times New Roman" panose="02020603050405020304" pitchFamily="18" charset="0"/>
                <a:cs typeface="Times New Roman" panose="02020603050405020304" pitchFamily="18" charset="0"/>
              </a:rPr>
              <a:t> offers, Clubcard rewards, and convenient digital services, enhancing satisfaction and encouraging repeat shopping (</a:t>
            </a:r>
            <a:r>
              <a:rPr lang="en-US" sz="1100" b="1" dirty="0" err="1">
                <a:solidFill>
                  <a:schemeClr val="bg1"/>
                </a:solidFill>
                <a:latin typeface="Times New Roman" panose="02020603050405020304" pitchFamily="18" charset="0"/>
                <a:cs typeface="Times New Roman" panose="02020603050405020304" pitchFamily="18" charset="0"/>
              </a:rPr>
              <a:t>Wolniaket</a:t>
            </a:r>
            <a:r>
              <a:rPr lang="en-US" sz="1100" b="1" dirty="0">
                <a:solidFill>
                  <a:schemeClr val="bg1"/>
                </a:solidFill>
                <a:latin typeface="Times New Roman" panose="02020603050405020304" pitchFamily="18" charset="0"/>
                <a:cs typeface="Times New Roman" panose="02020603050405020304" pitchFamily="18" charset="0"/>
              </a:rPr>
              <a:t> al., 2024).</a:t>
            </a:r>
            <a:r>
              <a:rPr lang="en-US" altLang="ko-KR" sz="1100" b="1" dirty="0">
                <a:solidFill>
                  <a:schemeClr val="bg1"/>
                </a:solidFill>
                <a:latin typeface="Times New Roman" panose="02020603050405020304" pitchFamily="18" charset="0"/>
                <a:cs typeface="Times New Roman" panose="02020603050405020304" pitchFamily="18" charset="0"/>
              </a:rPr>
              <a:t> </a:t>
            </a:r>
          </a:p>
          <a:p>
            <a:pPr marL="171450" indent="-171450" algn="just">
              <a:lnSpc>
                <a:spcPct val="150000"/>
              </a:lnSpc>
              <a:buFont typeface="Arial" panose="020B0604020202020204" pitchFamily="34" charset="0"/>
              <a:buChar char="•"/>
            </a:pPr>
            <a:r>
              <a:rPr lang="en-US" altLang="ko-KR" sz="1100" b="1" dirty="0">
                <a:solidFill>
                  <a:schemeClr val="bg1"/>
                </a:solidFill>
                <a:latin typeface="Times New Roman" panose="02020603050405020304" pitchFamily="18" charset="0"/>
                <a:cs typeface="Times New Roman" panose="02020603050405020304" pitchFamily="18" charset="0"/>
              </a:rPr>
              <a:t>Tesco builds long-term loyalty by using data insights to continually refine customer experiences, providing tailored rewards and exclusive benefits to loyal Clubcard members and fostering lasting brand allegiance.</a:t>
            </a:r>
            <a:endParaRPr lang="ko-KR" altLang="en-US" sz="11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4802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C95B8767-AE06-47F6-A8DF-58C93E697495}"/>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a:stretch>
            <a:fillRect/>
          </a:stretch>
        </p:blipFill>
        <p:spPr/>
      </p:pic>
      <p:sp>
        <p:nvSpPr>
          <p:cNvPr id="6" name="Oval 5"/>
          <p:cNvSpPr/>
          <p:nvPr/>
        </p:nvSpPr>
        <p:spPr>
          <a:xfrm>
            <a:off x="865471" y="110641"/>
            <a:ext cx="7810986" cy="84009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sz="2000" b="1" dirty="0">
                <a:latin typeface="Times New Roman" panose="02020603050405020304" pitchFamily="18" charset="0"/>
                <a:cs typeface="Times New Roman" panose="02020603050405020304" pitchFamily="18" charset="0"/>
              </a:rPr>
              <a:t>Digital Media Channels and Customer Data Collection</a:t>
            </a:r>
            <a:endParaRPr lang="ko-KR" altLang="en-US" sz="20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0" y="1044609"/>
            <a:ext cx="8964488" cy="4035497"/>
          </a:xfrm>
          <a:prstGeom prst="rect">
            <a:avLst/>
          </a:prstGeom>
          <a:noFill/>
        </p:spPr>
        <p:txBody>
          <a:bodyPr wrap="square" rtlCol="0">
            <a:spAutoFit/>
          </a:bodyPr>
          <a:lstStyle/>
          <a:p>
            <a:pPr algn="just">
              <a:lnSpc>
                <a:spcPct val="150000"/>
              </a:lnSpc>
            </a:pPr>
            <a:r>
              <a:rPr lang="en-US" altLang="ko-KR" sz="1400" b="1" dirty="0">
                <a:solidFill>
                  <a:schemeClr val="accent1"/>
                </a:solidFill>
                <a:latin typeface="Times New Roman" panose="02020603050405020304" pitchFamily="18" charset="0"/>
                <a:cs typeface="Times New Roman" panose="02020603050405020304" pitchFamily="18" charset="0"/>
              </a:rPr>
              <a:t>Digital Channels: </a:t>
            </a:r>
          </a:p>
          <a:p>
            <a:pPr marL="285750" indent="-285750" algn="just">
              <a:lnSpc>
                <a:spcPct val="150000"/>
              </a:lnSpc>
              <a:buFont typeface="Arial" panose="020B0604020202020204" pitchFamily="34" charset="0"/>
              <a:buChar char="•"/>
            </a:pPr>
            <a:r>
              <a:rPr lang="en-US" altLang="ko-KR" sz="1400" b="1" dirty="0">
                <a:solidFill>
                  <a:schemeClr val="bg1"/>
                </a:solidFill>
                <a:latin typeface="Times New Roman" panose="02020603050405020304" pitchFamily="18" charset="0"/>
                <a:cs typeface="Times New Roman" panose="02020603050405020304" pitchFamily="18" charset="0"/>
              </a:rPr>
              <a:t>Tesco </a:t>
            </a:r>
            <a:r>
              <a:rPr lang="en-US" altLang="ko-KR" sz="1400" b="1" dirty="0" err="1">
                <a:solidFill>
                  <a:schemeClr val="bg1"/>
                </a:solidFill>
                <a:latin typeface="Times New Roman" panose="02020603050405020304" pitchFamily="18" charset="0"/>
                <a:cs typeface="Times New Roman" panose="02020603050405020304" pitchFamily="18" charset="0"/>
              </a:rPr>
              <a:t>utilises</a:t>
            </a:r>
            <a:r>
              <a:rPr lang="en-US" altLang="ko-KR" sz="1400" b="1" dirty="0">
                <a:solidFill>
                  <a:schemeClr val="bg1"/>
                </a:solidFill>
                <a:latin typeface="Times New Roman" panose="02020603050405020304" pitchFamily="18" charset="0"/>
                <a:cs typeface="Times New Roman" panose="02020603050405020304" pitchFamily="18" charset="0"/>
              </a:rPr>
              <a:t> a range of digital channels, including its website, mobile app, and various social media platforms (e.g., Facebook, Twitter, Instagram). These channels provide multiple touchpoints for customers to engage with the brand, access promotions, and make purchases.</a:t>
            </a:r>
          </a:p>
          <a:p>
            <a:pPr algn="just">
              <a:lnSpc>
                <a:spcPct val="150000"/>
              </a:lnSpc>
            </a:pPr>
            <a:r>
              <a:rPr lang="en-US" altLang="ko-KR" sz="1400" b="1" dirty="0">
                <a:solidFill>
                  <a:schemeClr val="accent1"/>
                </a:solidFill>
                <a:latin typeface="Times New Roman" panose="02020603050405020304" pitchFamily="18" charset="0"/>
                <a:cs typeface="Times New Roman" panose="02020603050405020304" pitchFamily="18" charset="0"/>
              </a:rPr>
              <a:t>Clubcard Data: </a:t>
            </a:r>
            <a:endParaRPr lang="en-US" altLang="ko-KR" sz="1400" b="1"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altLang="ko-KR" sz="1400" b="1" dirty="0">
                <a:solidFill>
                  <a:schemeClr val="bg1"/>
                </a:solidFill>
                <a:latin typeface="Times New Roman" panose="02020603050405020304" pitchFamily="18" charset="0"/>
                <a:cs typeface="Times New Roman" panose="02020603050405020304" pitchFamily="18" charset="0"/>
              </a:rPr>
              <a:t>Tesco’s Clubcard loyalty program captures valuable data on purchasing habits, preferences, and frequency. This data enables Tesco to </a:t>
            </a:r>
            <a:r>
              <a:rPr lang="en-US" altLang="ko-KR" sz="1400" b="1" dirty="0" err="1">
                <a:solidFill>
                  <a:schemeClr val="bg1"/>
                </a:solidFill>
                <a:latin typeface="Times New Roman" panose="02020603050405020304" pitchFamily="18" charset="0"/>
                <a:cs typeface="Times New Roman" panose="02020603050405020304" pitchFamily="18" charset="0"/>
              </a:rPr>
              <a:t>personalise</a:t>
            </a:r>
            <a:r>
              <a:rPr lang="en-US" altLang="ko-KR" sz="1400" b="1" dirty="0">
                <a:solidFill>
                  <a:schemeClr val="bg1"/>
                </a:solidFill>
                <a:latin typeface="Times New Roman" panose="02020603050405020304" pitchFamily="18" charset="0"/>
                <a:cs typeface="Times New Roman" panose="02020603050405020304" pitchFamily="18" charset="0"/>
              </a:rPr>
              <a:t> marketing, tailor rewards, and better understand customer needs (</a:t>
            </a:r>
            <a:r>
              <a:rPr lang="en-US" sz="1400" b="1" dirty="0" err="1">
                <a:solidFill>
                  <a:schemeClr val="bg1"/>
                </a:solidFill>
                <a:latin typeface="Times New Roman" panose="02020603050405020304" pitchFamily="18" charset="0"/>
                <a:cs typeface="Times New Roman" panose="02020603050405020304" pitchFamily="18" charset="0"/>
              </a:rPr>
              <a:t>Ologunebi</a:t>
            </a:r>
            <a:r>
              <a:rPr lang="en-US" sz="1400" b="1" dirty="0">
                <a:solidFill>
                  <a:schemeClr val="bg1"/>
                </a:solidFill>
                <a:latin typeface="Times New Roman" panose="02020603050405020304" pitchFamily="18" charset="0"/>
                <a:cs typeface="Times New Roman" panose="02020603050405020304" pitchFamily="18" charset="0"/>
              </a:rPr>
              <a:t>, 2023),</a:t>
            </a:r>
            <a:endParaRPr lang="en-US" altLang="ko-KR" sz="1400" b="1"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altLang="ko-KR" sz="1400" b="1" dirty="0">
                <a:solidFill>
                  <a:schemeClr val="accent1"/>
                </a:solidFill>
                <a:latin typeface="Times New Roman" panose="02020603050405020304" pitchFamily="18" charset="0"/>
                <a:cs typeface="Times New Roman" panose="02020603050405020304" pitchFamily="18" charset="0"/>
              </a:rPr>
              <a:t>Online Behaviors: </a:t>
            </a:r>
          </a:p>
          <a:p>
            <a:pPr marL="285750" indent="-285750" algn="just">
              <a:lnSpc>
                <a:spcPct val="150000"/>
              </a:lnSpc>
              <a:buFont typeface="Arial" panose="020B0604020202020204" pitchFamily="34" charset="0"/>
              <a:buChar char="•"/>
            </a:pPr>
            <a:r>
              <a:rPr lang="en-US" altLang="ko-KR" sz="1400" b="1" dirty="0">
                <a:solidFill>
                  <a:schemeClr val="bg1"/>
                </a:solidFill>
                <a:latin typeface="Times New Roman" panose="02020603050405020304" pitchFamily="18" charset="0"/>
                <a:cs typeface="Times New Roman" panose="02020603050405020304" pitchFamily="18" charset="0"/>
              </a:rPr>
              <a:t>Tesco tracks online </a:t>
            </a:r>
            <a:r>
              <a:rPr lang="en-US" altLang="ko-KR" sz="1400" b="1" dirty="0" err="1">
                <a:solidFill>
                  <a:schemeClr val="bg1"/>
                </a:solidFill>
                <a:latin typeface="Times New Roman" panose="02020603050405020304" pitchFamily="18" charset="0"/>
                <a:cs typeface="Times New Roman" panose="02020603050405020304" pitchFamily="18" charset="0"/>
              </a:rPr>
              <a:t>behaviours</a:t>
            </a:r>
            <a:r>
              <a:rPr lang="en-US" altLang="ko-KR" sz="1400" b="1" dirty="0">
                <a:solidFill>
                  <a:schemeClr val="bg1"/>
                </a:solidFill>
                <a:latin typeface="Times New Roman" panose="02020603050405020304" pitchFamily="18" charset="0"/>
                <a:cs typeface="Times New Roman" panose="02020603050405020304" pitchFamily="18" charset="0"/>
              </a:rPr>
              <a:t> such as browsing patterns, product searches, and purchase history on its website and app. These insights allow for targeted advertising, personalized recommendations, and improved customer experience (</a:t>
            </a:r>
            <a:r>
              <a:rPr lang="en-US" sz="1400" b="1" dirty="0" err="1">
                <a:solidFill>
                  <a:schemeClr val="bg1"/>
                </a:solidFill>
                <a:latin typeface="Times New Roman" panose="02020603050405020304" pitchFamily="18" charset="0"/>
                <a:cs typeface="Times New Roman" panose="02020603050405020304" pitchFamily="18" charset="0"/>
              </a:rPr>
              <a:t>Mustak</a:t>
            </a:r>
            <a:r>
              <a:rPr lang="en-US" sz="1400" b="1" dirty="0">
                <a:solidFill>
                  <a:schemeClr val="bg1"/>
                </a:solidFill>
                <a:latin typeface="Times New Roman" panose="02020603050405020304" pitchFamily="18" charset="0"/>
                <a:cs typeface="Times New Roman" panose="02020603050405020304" pitchFamily="18" charset="0"/>
              </a:rPr>
              <a:t> et al., 2024).</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sp>
        <p:nvSpPr>
          <p:cNvPr id="28" name="Text Placeholder 13"/>
          <p:cNvSpPr txBox="1">
            <a:spLocks/>
          </p:cNvSpPr>
          <p:nvPr/>
        </p:nvSpPr>
        <p:spPr>
          <a:xfrm>
            <a:off x="1259632" y="1035579"/>
            <a:ext cx="5976664" cy="456052"/>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10000"/>
              </a:lnSpc>
              <a:buNone/>
            </a:pPr>
            <a:endParaRPr lang="en-US" altLang="ko-KR" sz="2800" b="1" dirty="0">
              <a:solidFill>
                <a:schemeClr val="bg1"/>
              </a:solidFill>
              <a:latin typeface="Arial" pitchFamily="34" charset="0"/>
              <a:cs typeface="Arial" pitchFamily="34" charset="0"/>
            </a:endParaRPr>
          </a:p>
        </p:txBody>
      </p:sp>
      <p:sp>
        <p:nvSpPr>
          <p:cNvPr id="26" name="Rectangle 25">
            <a:extLst>
              <a:ext uri="{FF2B5EF4-FFF2-40B4-BE49-F238E27FC236}">
                <a16:creationId xmlns:a16="http://schemas.microsoft.com/office/drawing/2014/main" id="{FAB7B4E3-039B-4986-983F-307DEA5E4893}"/>
              </a:ext>
            </a:extLst>
          </p:cNvPr>
          <p:cNvSpPr/>
          <p:nvPr/>
        </p:nvSpPr>
        <p:spPr>
          <a:xfrm>
            <a:off x="429447" y="477348"/>
            <a:ext cx="532302" cy="5726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27" name="Rectangle 26">
            <a:extLst>
              <a:ext uri="{FF2B5EF4-FFF2-40B4-BE49-F238E27FC236}">
                <a16:creationId xmlns:a16="http://schemas.microsoft.com/office/drawing/2014/main" id="{06025CC2-63EC-4549-A797-9C9BB6209438}"/>
              </a:ext>
            </a:extLst>
          </p:cNvPr>
          <p:cNvSpPr/>
          <p:nvPr/>
        </p:nvSpPr>
        <p:spPr>
          <a:xfrm>
            <a:off x="81648" y="136685"/>
            <a:ext cx="532302" cy="5726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29" name="Rectangle 28">
            <a:extLst>
              <a:ext uri="{FF2B5EF4-FFF2-40B4-BE49-F238E27FC236}">
                <a16:creationId xmlns:a16="http://schemas.microsoft.com/office/drawing/2014/main" id="{517EF600-DBF5-4A31-B95C-1444804C10CC}"/>
              </a:ext>
            </a:extLst>
          </p:cNvPr>
          <p:cNvSpPr/>
          <p:nvPr/>
        </p:nvSpPr>
        <p:spPr>
          <a:xfrm>
            <a:off x="8676457" y="131277"/>
            <a:ext cx="467543" cy="5726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30" name="Rectangle 29">
            <a:extLst>
              <a:ext uri="{FF2B5EF4-FFF2-40B4-BE49-F238E27FC236}">
                <a16:creationId xmlns:a16="http://schemas.microsoft.com/office/drawing/2014/main" id="{84FF8A28-F7E8-4130-9F72-F05F968D5180}"/>
              </a:ext>
            </a:extLst>
          </p:cNvPr>
          <p:cNvSpPr/>
          <p:nvPr/>
        </p:nvSpPr>
        <p:spPr>
          <a:xfrm>
            <a:off x="8424936" y="555147"/>
            <a:ext cx="467544" cy="5726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Tree>
    <p:extLst>
      <p:ext uri="{BB962C8B-B14F-4D97-AF65-F5344CB8AC3E}">
        <p14:creationId xmlns:p14="http://schemas.microsoft.com/office/powerpoint/2010/main" val="3314394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sz="2400" b="1" dirty="0">
                <a:latin typeface="Times New Roman" panose="02020603050405020304" pitchFamily="18" charset="0"/>
                <a:cs typeface="Times New Roman" panose="02020603050405020304" pitchFamily="18" charset="0"/>
              </a:rPr>
              <a:t>Clubcard as a Digital CRM Tool</a:t>
            </a:r>
            <a:endParaRPr lang="ko-KR" altLang="en-US" sz="2400" b="1" dirty="0">
              <a:latin typeface="Times New Roman" panose="02020603050405020304" pitchFamily="18" charset="0"/>
              <a:cs typeface="Times New Roman" panose="02020603050405020304" pitchFamily="18" charset="0"/>
            </a:endParaRPr>
          </a:p>
        </p:txBody>
      </p:sp>
      <p:sp>
        <p:nvSpPr>
          <p:cNvPr id="4" name="Parallelogram 3"/>
          <p:cNvSpPr/>
          <p:nvPr/>
        </p:nvSpPr>
        <p:spPr>
          <a:xfrm flipH="1">
            <a:off x="3308404" y="3965712"/>
            <a:ext cx="1296144" cy="321166"/>
          </a:xfrm>
          <a:prstGeom prst="parallelogram">
            <a:avLst>
              <a:gd name="adj" fmla="val 822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5" name="Parallelogram 4"/>
          <p:cNvSpPr/>
          <p:nvPr/>
        </p:nvSpPr>
        <p:spPr>
          <a:xfrm rot="16200000" flipH="1" flipV="1">
            <a:off x="3052072" y="4222045"/>
            <a:ext cx="764664" cy="252000"/>
          </a:xfrm>
          <a:prstGeom prst="parallelogram">
            <a:avLst>
              <a:gd name="adj" fmla="val 122662"/>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6" name="Parallelogram 5"/>
          <p:cNvSpPr/>
          <p:nvPr/>
        </p:nvSpPr>
        <p:spPr>
          <a:xfrm flipH="1">
            <a:off x="2267744" y="4409211"/>
            <a:ext cx="1296144" cy="321166"/>
          </a:xfrm>
          <a:prstGeom prst="parallelogram">
            <a:avLst>
              <a:gd name="adj" fmla="val 8220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7" name="Rectangle 6"/>
          <p:cNvSpPr/>
          <p:nvPr/>
        </p:nvSpPr>
        <p:spPr>
          <a:xfrm>
            <a:off x="3597" y="4409977"/>
            <a:ext cx="3024336" cy="320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8" name="Parallelogram 7"/>
          <p:cNvSpPr/>
          <p:nvPr/>
        </p:nvSpPr>
        <p:spPr>
          <a:xfrm flipH="1">
            <a:off x="4329743" y="3519994"/>
            <a:ext cx="1296144" cy="321166"/>
          </a:xfrm>
          <a:prstGeom prst="parallelogram">
            <a:avLst>
              <a:gd name="adj" fmla="val 8220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9" name="Parallelogram 8"/>
          <p:cNvSpPr/>
          <p:nvPr/>
        </p:nvSpPr>
        <p:spPr>
          <a:xfrm rot="16200000" flipH="1" flipV="1">
            <a:off x="4073411" y="3776327"/>
            <a:ext cx="764664" cy="252000"/>
          </a:xfrm>
          <a:prstGeom prst="parallelogram">
            <a:avLst>
              <a:gd name="adj" fmla="val 122662"/>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0" name="Parallelogram 9"/>
          <p:cNvSpPr/>
          <p:nvPr/>
        </p:nvSpPr>
        <p:spPr>
          <a:xfrm flipH="1">
            <a:off x="5369754" y="3075806"/>
            <a:ext cx="1296144" cy="321166"/>
          </a:xfrm>
          <a:prstGeom prst="parallelogram">
            <a:avLst>
              <a:gd name="adj" fmla="val 822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11" name="Parallelogram 10"/>
          <p:cNvSpPr/>
          <p:nvPr/>
        </p:nvSpPr>
        <p:spPr>
          <a:xfrm rot="16200000" flipH="1" flipV="1">
            <a:off x="5113422" y="3332139"/>
            <a:ext cx="764664" cy="252000"/>
          </a:xfrm>
          <a:prstGeom prst="parallelogram">
            <a:avLst>
              <a:gd name="adj" fmla="val 122662"/>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2" name="Parallelogram 11"/>
          <p:cNvSpPr/>
          <p:nvPr/>
        </p:nvSpPr>
        <p:spPr>
          <a:xfrm flipH="1">
            <a:off x="6399132" y="2631675"/>
            <a:ext cx="1296144" cy="321166"/>
          </a:xfrm>
          <a:prstGeom prst="parallelogram">
            <a:avLst>
              <a:gd name="adj" fmla="val 8220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13" name="Parallelogram 12"/>
          <p:cNvSpPr/>
          <p:nvPr/>
        </p:nvSpPr>
        <p:spPr>
          <a:xfrm rot="16200000" flipH="1" flipV="1">
            <a:off x="6142800" y="2888008"/>
            <a:ext cx="764664" cy="252000"/>
          </a:xfrm>
          <a:prstGeom prst="parallelogram">
            <a:avLst>
              <a:gd name="adj" fmla="val 122662"/>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Parallelogram 13"/>
          <p:cNvSpPr/>
          <p:nvPr/>
        </p:nvSpPr>
        <p:spPr>
          <a:xfrm flipH="1">
            <a:off x="7429684" y="2211710"/>
            <a:ext cx="1296144" cy="321166"/>
          </a:xfrm>
          <a:prstGeom prst="parallelogram">
            <a:avLst>
              <a:gd name="adj" fmla="val 822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15" name="Parallelogram 14"/>
          <p:cNvSpPr/>
          <p:nvPr/>
        </p:nvSpPr>
        <p:spPr>
          <a:xfrm rot="16200000" flipH="1" flipV="1">
            <a:off x="7173352" y="2468043"/>
            <a:ext cx="764664" cy="252000"/>
          </a:xfrm>
          <a:prstGeom prst="parallelogram">
            <a:avLst>
              <a:gd name="adj" fmla="val 122662"/>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6" name="Rectangle 15"/>
          <p:cNvSpPr/>
          <p:nvPr/>
        </p:nvSpPr>
        <p:spPr>
          <a:xfrm>
            <a:off x="8316416" y="2212476"/>
            <a:ext cx="827584" cy="320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17" name="Parallelogram 16"/>
          <p:cNvSpPr/>
          <p:nvPr/>
        </p:nvSpPr>
        <p:spPr>
          <a:xfrm flipH="1">
            <a:off x="3812476" y="4072295"/>
            <a:ext cx="288000" cy="108000"/>
          </a:xfrm>
          <a:prstGeom prst="parallelogram">
            <a:avLst>
              <a:gd name="adj" fmla="val 8220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8" name="Parallelogram 17"/>
          <p:cNvSpPr/>
          <p:nvPr/>
        </p:nvSpPr>
        <p:spPr>
          <a:xfrm flipH="1">
            <a:off x="4833815" y="3626577"/>
            <a:ext cx="288000" cy="108000"/>
          </a:xfrm>
          <a:prstGeom prst="parallelogram">
            <a:avLst>
              <a:gd name="adj" fmla="val 822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bg1"/>
              </a:solidFill>
            </a:endParaRPr>
          </a:p>
        </p:txBody>
      </p:sp>
      <p:sp>
        <p:nvSpPr>
          <p:cNvPr id="19" name="Parallelogram 18"/>
          <p:cNvSpPr/>
          <p:nvPr/>
        </p:nvSpPr>
        <p:spPr>
          <a:xfrm flipH="1">
            <a:off x="5855154" y="3180859"/>
            <a:ext cx="288000" cy="108000"/>
          </a:xfrm>
          <a:prstGeom prst="parallelogram">
            <a:avLst>
              <a:gd name="adj" fmla="val 8220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20" name="Parallelogram 19"/>
          <p:cNvSpPr/>
          <p:nvPr/>
        </p:nvSpPr>
        <p:spPr>
          <a:xfrm flipH="1">
            <a:off x="6903204" y="2738258"/>
            <a:ext cx="288000" cy="108000"/>
          </a:xfrm>
          <a:prstGeom prst="parallelogram">
            <a:avLst>
              <a:gd name="adj" fmla="val 8220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21" name="Parallelogram 20"/>
          <p:cNvSpPr/>
          <p:nvPr/>
        </p:nvSpPr>
        <p:spPr>
          <a:xfrm flipH="1">
            <a:off x="7897832" y="2289423"/>
            <a:ext cx="288000" cy="108000"/>
          </a:xfrm>
          <a:prstGeom prst="parallelogram">
            <a:avLst>
              <a:gd name="adj" fmla="val 8220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32" name="TextBox 31"/>
          <p:cNvSpPr txBox="1"/>
          <p:nvPr/>
        </p:nvSpPr>
        <p:spPr>
          <a:xfrm>
            <a:off x="179511" y="1053020"/>
            <a:ext cx="5963643" cy="2315827"/>
          </a:xfrm>
          <a:prstGeom prst="rect">
            <a:avLst/>
          </a:prstGeom>
          <a:noFill/>
        </p:spPr>
        <p:txBody>
          <a:bodyPr wrap="square" rtlCol="0" anchor="ctr">
            <a:spAutoFit/>
          </a:bodyPr>
          <a:lstStyle/>
          <a:p>
            <a:pPr algn="just">
              <a:lnSpc>
                <a:spcPct val="150000"/>
              </a:lnSpc>
            </a:pPr>
            <a:r>
              <a:rPr lang="en-US" altLang="ko-KR" sz="1400" b="1" dirty="0">
                <a:solidFill>
                  <a:schemeClr val="bg1"/>
                </a:solidFill>
                <a:latin typeface="Times New Roman" panose="02020603050405020304" pitchFamily="18" charset="0"/>
                <a:cs typeface="Times New Roman" panose="02020603050405020304" pitchFamily="18" charset="0"/>
              </a:rPr>
              <a:t>Clubcard Program Overview: </a:t>
            </a:r>
          </a:p>
          <a:p>
            <a:pPr marL="285750" indent="-285750" algn="just">
              <a:lnSpc>
                <a:spcPct val="150000"/>
              </a:lnSpc>
              <a:buFont typeface="Arial" panose="020B0604020202020204" pitchFamily="34" charset="0"/>
              <a:buChar char="•"/>
            </a:pPr>
            <a:r>
              <a:rPr lang="en-US" altLang="ko-KR" sz="1400" dirty="0">
                <a:solidFill>
                  <a:schemeClr val="bg1"/>
                </a:solidFill>
                <a:latin typeface="Times New Roman" panose="02020603050405020304" pitchFamily="18" charset="0"/>
                <a:cs typeface="Times New Roman" panose="02020603050405020304" pitchFamily="18" charset="0"/>
              </a:rPr>
              <a:t>Tesco’s Clubcard is a loyalty program offering rewards points for purchases, redeemable as discounts or vouchers. This enhances customer value and encourages repeat visits (</a:t>
            </a:r>
            <a:r>
              <a:rPr lang="en-US" sz="1400" dirty="0" err="1">
                <a:solidFill>
                  <a:schemeClr val="bg1"/>
                </a:solidFill>
                <a:latin typeface="Times New Roman" panose="02020603050405020304" pitchFamily="18" charset="0"/>
                <a:cs typeface="Times New Roman" panose="02020603050405020304" pitchFamily="18" charset="0"/>
              </a:rPr>
              <a:t>Mohammadi</a:t>
            </a:r>
            <a:r>
              <a:rPr lang="en-US" sz="1400" dirty="0">
                <a:solidFill>
                  <a:schemeClr val="bg1"/>
                </a:solidFill>
                <a:latin typeface="Times New Roman" panose="02020603050405020304" pitchFamily="18" charset="0"/>
                <a:cs typeface="Times New Roman" panose="02020603050405020304" pitchFamily="18" charset="0"/>
              </a:rPr>
              <a:t>, 2020).</a:t>
            </a:r>
            <a:endParaRPr lang="en-US" altLang="ko-KR" sz="1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altLang="ko-KR" sz="1400" b="1" dirty="0">
                <a:solidFill>
                  <a:schemeClr val="bg1"/>
                </a:solidFill>
                <a:latin typeface="Times New Roman" panose="02020603050405020304" pitchFamily="18" charset="0"/>
                <a:cs typeface="Times New Roman" panose="02020603050405020304" pitchFamily="18" charset="0"/>
              </a:rPr>
              <a:t>Data-Driven Personalization: </a:t>
            </a:r>
          </a:p>
          <a:p>
            <a:pPr marL="285750" indent="-285750" algn="just">
              <a:lnSpc>
                <a:spcPct val="150000"/>
              </a:lnSpc>
              <a:buFont typeface="Arial" panose="020B0604020202020204" pitchFamily="34" charset="0"/>
              <a:buChar char="•"/>
            </a:pPr>
            <a:r>
              <a:rPr lang="en-US" altLang="ko-KR" sz="1400" dirty="0">
                <a:solidFill>
                  <a:schemeClr val="bg1"/>
                </a:solidFill>
                <a:latin typeface="Times New Roman" panose="02020603050405020304" pitchFamily="18" charset="0"/>
                <a:cs typeface="Times New Roman" panose="02020603050405020304" pitchFamily="18" charset="0"/>
              </a:rPr>
              <a:t>Clubcard data helps Tesco understand individual shopping habits, allowing for highly </a:t>
            </a:r>
            <a:r>
              <a:rPr lang="en-US" altLang="ko-KR" sz="1400" dirty="0" err="1">
                <a:solidFill>
                  <a:schemeClr val="bg1"/>
                </a:solidFill>
                <a:latin typeface="Times New Roman" panose="02020603050405020304" pitchFamily="18" charset="0"/>
                <a:cs typeface="Times New Roman" panose="02020603050405020304" pitchFamily="18" charset="0"/>
              </a:rPr>
              <a:t>personalised</a:t>
            </a:r>
            <a:r>
              <a:rPr lang="en-US" altLang="ko-KR" sz="1400" dirty="0">
                <a:solidFill>
                  <a:schemeClr val="bg1"/>
                </a:solidFill>
                <a:latin typeface="Times New Roman" panose="02020603050405020304" pitchFamily="18" charset="0"/>
                <a:cs typeface="Times New Roman" panose="02020603050405020304" pitchFamily="18" charset="0"/>
              </a:rPr>
              <a:t> offers and targeted promotions. </a:t>
            </a:r>
          </a:p>
        </p:txBody>
      </p:sp>
      <p:sp>
        <p:nvSpPr>
          <p:cNvPr id="41" name="Text Placeholder 1">
            <a:extLst>
              <a:ext uri="{FF2B5EF4-FFF2-40B4-BE49-F238E27FC236}">
                <a16:creationId xmlns:a16="http://schemas.microsoft.com/office/drawing/2014/main" id="{935C3D78-043F-4612-9C2C-45EA368D1EAE}"/>
              </a:ext>
            </a:extLst>
          </p:cNvPr>
          <p:cNvSpPr txBox="1">
            <a:spLocks/>
          </p:cNvSpPr>
          <p:nvPr/>
        </p:nvSpPr>
        <p:spPr>
          <a:xfrm>
            <a:off x="4644008" y="3626577"/>
            <a:ext cx="4392488" cy="1254437"/>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bg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1400" b="1" dirty="0">
                <a:latin typeface="Times New Roman" panose="02020603050405020304" pitchFamily="18" charset="0"/>
                <a:cs typeface="Times New Roman" panose="02020603050405020304" pitchFamily="18" charset="0"/>
              </a:rPr>
              <a:t>Enhanced Customer Engagement: </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Personalized discounts and tailored rewards make customers feel valued, fostering stronger relationships and loyalty to the Tesco brand.</a:t>
            </a:r>
            <a:endParaRPr lang="ko-KR" altLang="en-US" sz="14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3F4A0BA8-128A-44B4-A951-7A736A3781C6}"/>
              </a:ext>
            </a:extLst>
          </p:cNvPr>
          <p:cNvPicPr>
            <a:picLocks noChangeAspect="1"/>
          </p:cNvPicPr>
          <p:nvPr/>
        </p:nvPicPr>
        <p:blipFill>
          <a:blip r:embed="rId2"/>
          <a:stretch>
            <a:fillRect/>
          </a:stretch>
        </p:blipFill>
        <p:spPr>
          <a:xfrm>
            <a:off x="7234235" y="0"/>
            <a:ext cx="1903193" cy="1779662"/>
          </a:xfrm>
          <a:prstGeom prst="rect">
            <a:avLst/>
          </a:prstGeom>
        </p:spPr>
      </p:pic>
    </p:spTree>
    <p:extLst>
      <p:ext uri="{BB962C8B-B14F-4D97-AF65-F5344CB8AC3E}">
        <p14:creationId xmlns:p14="http://schemas.microsoft.com/office/powerpoint/2010/main" val="2978667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fontScale="70000" lnSpcReduction="20000"/>
          </a:bodyPr>
          <a:lstStyle/>
          <a:p>
            <a:r>
              <a:rPr lang="en-US" b="1" dirty="0">
                <a:solidFill>
                  <a:schemeClr val="accent2"/>
                </a:solidFill>
                <a:latin typeface="Times New Roman" panose="02020603050405020304" pitchFamily="18" charset="0"/>
                <a:cs typeface="Times New Roman" panose="02020603050405020304" pitchFamily="18" charset="0"/>
              </a:rPr>
              <a:t>Social Media Engagement: Building Brand Community</a:t>
            </a:r>
          </a:p>
        </p:txBody>
      </p:sp>
      <p:grpSp>
        <p:nvGrpSpPr>
          <p:cNvPr id="22" name="Group 21">
            <a:extLst>
              <a:ext uri="{FF2B5EF4-FFF2-40B4-BE49-F238E27FC236}">
                <a16:creationId xmlns:a16="http://schemas.microsoft.com/office/drawing/2014/main" id="{BC375281-19E2-4EAE-BA3C-17BB51117767}"/>
              </a:ext>
            </a:extLst>
          </p:cNvPr>
          <p:cNvGrpSpPr/>
          <p:nvPr/>
        </p:nvGrpSpPr>
        <p:grpSpPr>
          <a:xfrm>
            <a:off x="531554" y="1382554"/>
            <a:ext cx="4347944" cy="2319889"/>
            <a:chOff x="3101743" y="1853133"/>
            <a:chExt cx="5797258" cy="3093185"/>
          </a:xfrm>
        </p:grpSpPr>
        <p:grpSp>
          <p:nvGrpSpPr>
            <p:cNvPr id="19" name="Group 18">
              <a:extLst>
                <a:ext uri="{FF2B5EF4-FFF2-40B4-BE49-F238E27FC236}">
                  <a16:creationId xmlns:a16="http://schemas.microsoft.com/office/drawing/2014/main" id="{8AE6E9C5-77F0-4A8D-A1F6-213CE3C33CAC}"/>
                </a:ext>
              </a:extLst>
            </p:cNvPr>
            <p:cNvGrpSpPr/>
            <p:nvPr/>
          </p:nvGrpSpPr>
          <p:grpSpPr>
            <a:xfrm rot="20177420">
              <a:off x="4412645" y="1885599"/>
              <a:ext cx="1785679" cy="2523400"/>
              <a:chOff x="4070856" y="1685903"/>
              <a:chExt cx="1785679" cy="2523400"/>
            </a:xfrm>
          </p:grpSpPr>
          <p:sp>
            <p:nvSpPr>
              <p:cNvPr id="10" name="Graphic 57">
                <a:extLst>
                  <a:ext uri="{FF2B5EF4-FFF2-40B4-BE49-F238E27FC236}">
                    <a16:creationId xmlns:a16="http://schemas.microsoft.com/office/drawing/2014/main" id="{5FA007F6-98E3-45E5-99A6-55B09CFA359E}"/>
                  </a:ext>
                </a:extLst>
              </p:cNvPr>
              <p:cNvSpPr/>
              <p:nvPr/>
            </p:nvSpPr>
            <p:spPr>
              <a:xfrm>
                <a:off x="4070856" y="1685903"/>
                <a:ext cx="1785679" cy="1346483"/>
              </a:xfrm>
              <a:custGeom>
                <a:avLst/>
                <a:gdLst>
                  <a:gd name="connsiteX0" fmla="*/ 1508250 w 1785679"/>
                  <a:gd name="connsiteY0" fmla="*/ 43240 h 1346483"/>
                  <a:gd name="connsiteX1" fmla="*/ 895687 w 1785679"/>
                  <a:gd name="connsiteY1" fmla="*/ 476 h 1346483"/>
                  <a:gd name="connsiteX2" fmla="*/ 283124 w 1785679"/>
                  <a:gd name="connsiteY2" fmla="*/ 43240 h 1346483"/>
                  <a:gd name="connsiteX3" fmla="*/ 5736 w 1785679"/>
                  <a:gd name="connsiteY3" fmla="*/ 378416 h 1346483"/>
                  <a:gd name="connsiteX4" fmla="*/ 236892 w 1785679"/>
                  <a:gd name="connsiteY4" fmla="*/ 1094999 h 1346483"/>
                  <a:gd name="connsiteX5" fmla="*/ 580737 w 1785679"/>
                  <a:gd name="connsiteY5" fmla="*/ 1346381 h 1346483"/>
                  <a:gd name="connsiteX6" fmla="*/ 895687 w 1785679"/>
                  <a:gd name="connsiteY6" fmla="*/ 1340602 h 1346483"/>
                  <a:gd name="connsiteX7" fmla="*/ 1210637 w 1785679"/>
                  <a:gd name="connsiteY7" fmla="*/ 1346381 h 1346483"/>
                  <a:gd name="connsiteX8" fmla="*/ 1554481 w 1785679"/>
                  <a:gd name="connsiteY8" fmla="*/ 1094999 h 1346483"/>
                  <a:gd name="connsiteX9" fmla="*/ 1785637 w 1785679"/>
                  <a:gd name="connsiteY9" fmla="*/ 378416 h 1346483"/>
                  <a:gd name="connsiteX10" fmla="*/ 1508250 w 1785679"/>
                  <a:gd name="connsiteY10" fmla="*/ 43240 h 1346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679" h="1346483">
                    <a:moveTo>
                      <a:pt x="1508250" y="43240"/>
                    </a:moveTo>
                    <a:cubicBezTo>
                      <a:pt x="1353375" y="12612"/>
                      <a:pt x="1122797" y="-2991"/>
                      <a:pt x="895687" y="476"/>
                    </a:cubicBezTo>
                    <a:cubicBezTo>
                      <a:pt x="668576" y="-2991"/>
                      <a:pt x="437998" y="12612"/>
                      <a:pt x="283124" y="43240"/>
                    </a:cubicBezTo>
                    <a:cubicBezTo>
                      <a:pt x="121314" y="75024"/>
                      <a:pt x="-31826" y="245501"/>
                      <a:pt x="5736" y="378416"/>
                    </a:cubicBezTo>
                    <a:lnTo>
                      <a:pt x="236892" y="1094999"/>
                    </a:lnTo>
                    <a:cubicBezTo>
                      <a:pt x="288325" y="1263743"/>
                      <a:pt x="337445" y="1363718"/>
                      <a:pt x="580737" y="1346381"/>
                    </a:cubicBezTo>
                    <a:cubicBezTo>
                      <a:pt x="680134" y="1339446"/>
                      <a:pt x="791666" y="1338291"/>
                      <a:pt x="895687" y="1340602"/>
                    </a:cubicBezTo>
                    <a:cubicBezTo>
                      <a:pt x="999707" y="1338868"/>
                      <a:pt x="1111240" y="1339446"/>
                      <a:pt x="1210637" y="1346381"/>
                    </a:cubicBezTo>
                    <a:cubicBezTo>
                      <a:pt x="1453928" y="1363718"/>
                      <a:pt x="1503049" y="1263743"/>
                      <a:pt x="1554481" y="1094999"/>
                    </a:cubicBezTo>
                    <a:lnTo>
                      <a:pt x="1785637" y="378416"/>
                    </a:lnTo>
                    <a:cubicBezTo>
                      <a:pt x="1823200" y="245501"/>
                      <a:pt x="1670059" y="75024"/>
                      <a:pt x="1508250" y="43240"/>
                    </a:cubicBezTo>
                    <a:close/>
                  </a:path>
                </a:pathLst>
              </a:custGeom>
              <a:solidFill>
                <a:schemeClr val="accent1"/>
              </a:solidFill>
              <a:ln w="5776" cap="flat">
                <a:noFill/>
                <a:prstDash val="solid"/>
                <a:miter/>
              </a:ln>
            </p:spPr>
            <p:txBody>
              <a:bodyPr rtlCol="0" anchor="ctr"/>
              <a:lstStyle/>
              <a:p>
                <a:endParaRPr lang="en-US" sz="1350"/>
              </a:p>
            </p:txBody>
          </p:sp>
          <p:sp>
            <p:nvSpPr>
              <p:cNvPr id="11" name="Graphic 71">
                <a:extLst>
                  <a:ext uri="{FF2B5EF4-FFF2-40B4-BE49-F238E27FC236}">
                    <a16:creationId xmlns:a16="http://schemas.microsoft.com/office/drawing/2014/main" id="{EFBC3166-E370-487C-A218-FEDAB89D0D19}"/>
                  </a:ext>
                </a:extLst>
              </p:cNvPr>
              <p:cNvSpPr/>
              <p:nvPr/>
            </p:nvSpPr>
            <p:spPr>
              <a:xfrm>
                <a:off x="4498463" y="3087461"/>
                <a:ext cx="930466" cy="701613"/>
              </a:xfrm>
              <a:custGeom>
                <a:avLst/>
                <a:gdLst>
                  <a:gd name="connsiteX0" fmla="*/ 785905 w 930465"/>
                  <a:gd name="connsiteY0" fmla="*/ 22531 h 701613"/>
                  <a:gd name="connsiteX1" fmla="*/ 466716 w 930465"/>
                  <a:gd name="connsiteY1" fmla="*/ 248 h 701613"/>
                  <a:gd name="connsiteX2" fmla="*/ 147528 w 930465"/>
                  <a:gd name="connsiteY2" fmla="*/ 22531 h 701613"/>
                  <a:gd name="connsiteX3" fmla="*/ 2989 w 930465"/>
                  <a:gd name="connsiteY3" fmla="*/ 197181 h 701613"/>
                  <a:gd name="connsiteX4" fmla="*/ 123438 w 930465"/>
                  <a:gd name="connsiteY4" fmla="*/ 570572 h 701613"/>
                  <a:gd name="connsiteX5" fmla="*/ 302605 w 930465"/>
                  <a:gd name="connsiteY5" fmla="*/ 701560 h 701613"/>
                  <a:gd name="connsiteX6" fmla="*/ 466716 w 930465"/>
                  <a:gd name="connsiteY6" fmla="*/ 698549 h 701613"/>
                  <a:gd name="connsiteX7" fmla="*/ 630828 w 930465"/>
                  <a:gd name="connsiteY7" fmla="*/ 701560 h 701613"/>
                  <a:gd name="connsiteX8" fmla="*/ 809995 w 930465"/>
                  <a:gd name="connsiteY8" fmla="*/ 570572 h 701613"/>
                  <a:gd name="connsiteX9" fmla="*/ 930444 w 930465"/>
                  <a:gd name="connsiteY9" fmla="*/ 197181 h 701613"/>
                  <a:gd name="connsiteX10" fmla="*/ 785905 w 930465"/>
                  <a:gd name="connsiteY10" fmla="*/ 22531 h 70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0465" h="701613">
                    <a:moveTo>
                      <a:pt x="785905" y="22531"/>
                    </a:moveTo>
                    <a:cubicBezTo>
                      <a:pt x="705205" y="6572"/>
                      <a:pt x="585057" y="-1559"/>
                      <a:pt x="466716" y="248"/>
                    </a:cubicBezTo>
                    <a:cubicBezTo>
                      <a:pt x="348376" y="-1559"/>
                      <a:pt x="228228" y="6572"/>
                      <a:pt x="147528" y="22531"/>
                    </a:cubicBezTo>
                    <a:cubicBezTo>
                      <a:pt x="63213" y="39093"/>
                      <a:pt x="-16584" y="127923"/>
                      <a:pt x="2989" y="197181"/>
                    </a:cubicBezTo>
                    <a:lnTo>
                      <a:pt x="123438" y="570572"/>
                    </a:lnTo>
                    <a:cubicBezTo>
                      <a:pt x="150238" y="658500"/>
                      <a:pt x="175833" y="710594"/>
                      <a:pt x="302605" y="701560"/>
                    </a:cubicBezTo>
                    <a:cubicBezTo>
                      <a:pt x="354398" y="697946"/>
                      <a:pt x="412515" y="697344"/>
                      <a:pt x="466716" y="698549"/>
                    </a:cubicBezTo>
                    <a:cubicBezTo>
                      <a:pt x="520918" y="697645"/>
                      <a:pt x="579035" y="697946"/>
                      <a:pt x="630828" y="701560"/>
                    </a:cubicBezTo>
                    <a:cubicBezTo>
                      <a:pt x="757600" y="710594"/>
                      <a:pt x="783195" y="658500"/>
                      <a:pt x="809995" y="570572"/>
                    </a:cubicBezTo>
                    <a:lnTo>
                      <a:pt x="930444" y="197181"/>
                    </a:lnTo>
                    <a:cubicBezTo>
                      <a:pt x="950017" y="127923"/>
                      <a:pt x="870219" y="39093"/>
                      <a:pt x="785905" y="22531"/>
                    </a:cubicBezTo>
                    <a:close/>
                  </a:path>
                </a:pathLst>
              </a:custGeom>
              <a:solidFill>
                <a:schemeClr val="accent2"/>
              </a:solidFill>
              <a:ln w="3011" cap="flat">
                <a:noFill/>
                <a:prstDash val="solid"/>
                <a:miter/>
              </a:ln>
            </p:spPr>
            <p:txBody>
              <a:bodyPr rtlCol="0" anchor="ctr"/>
              <a:lstStyle/>
              <a:p>
                <a:endParaRPr lang="en-US" sz="1350"/>
              </a:p>
            </p:txBody>
          </p:sp>
          <p:sp>
            <p:nvSpPr>
              <p:cNvPr id="12" name="Graphic 85">
                <a:extLst>
                  <a:ext uri="{FF2B5EF4-FFF2-40B4-BE49-F238E27FC236}">
                    <a16:creationId xmlns:a16="http://schemas.microsoft.com/office/drawing/2014/main" id="{66C55A84-13CA-455A-A281-188F5CD67A2F}"/>
                  </a:ext>
                </a:extLst>
              </p:cNvPr>
              <p:cNvSpPr/>
              <p:nvPr/>
            </p:nvSpPr>
            <p:spPr>
              <a:xfrm>
                <a:off x="4721566" y="3844149"/>
                <a:ext cx="484260" cy="365154"/>
              </a:xfrm>
              <a:custGeom>
                <a:avLst/>
                <a:gdLst>
                  <a:gd name="connsiteX0" fmla="*/ 409024 w 484259"/>
                  <a:gd name="connsiteY0" fmla="*/ 11726 h 365154"/>
                  <a:gd name="connsiteX1" fmla="*/ 242902 w 484259"/>
                  <a:gd name="connsiteY1" fmla="*/ 129 h 365154"/>
                  <a:gd name="connsiteX2" fmla="*/ 76781 w 484259"/>
                  <a:gd name="connsiteY2" fmla="*/ 11726 h 365154"/>
                  <a:gd name="connsiteX3" fmla="*/ 1556 w 484259"/>
                  <a:gd name="connsiteY3" fmla="*/ 102623 h 365154"/>
                  <a:gd name="connsiteX4" fmla="*/ 64243 w 484259"/>
                  <a:gd name="connsiteY4" fmla="*/ 296954 h 365154"/>
                  <a:gd name="connsiteX5" fmla="*/ 157490 w 484259"/>
                  <a:gd name="connsiteY5" fmla="*/ 365126 h 365154"/>
                  <a:gd name="connsiteX6" fmla="*/ 242902 w 484259"/>
                  <a:gd name="connsiteY6" fmla="*/ 363559 h 365154"/>
                  <a:gd name="connsiteX7" fmla="*/ 328314 w 484259"/>
                  <a:gd name="connsiteY7" fmla="*/ 365126 h 365154"/>
                  <a:gd name="connsiteX8" fmla="*/ 421561 w 484259"/>
                  <a:gd name="connsiteY8" fmla="*/ 296954 h 365154"/>
                  <a:gd name="connsiteX9" fmla="*/ 484248 w 484259"/>
                  <a:gd name="connsiteY9" fmla="*/ 102623 h 365154"/>
                  <a:gd name="connsiteX10" fmla="*/ 409024 w 484259"/>
                  <a:gd name="connsiteY10" fmla="*/ 11726 h 36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4259" h="365154">
                    <a:moveTo>
                      <a:pt x="409024" y="11726"/>
                    </a:moveTo>
                    <a:cubicBezTo>
                      <a:pt x="367023" y="3420"/>
                      <a:pt x="304492" y="-811"/>
                      <a:pt x="242902" y="129"/>
                    </a:cubicBezTo>
                    <a:cubicBezTo>
                      <a:pt x="181312" y="-811"/>
                      <a:pt x="118781" y="3420"/>
                      <a:pt x="76781" y="11726"/>
                    </a:cubicBezTo>
                    <a:cubicBezTo>
                      <a:pt x="32899" y="20346"/>
                      <a:pt x="-8631" y="66578"/>
                      <a:pt x="1556" y="102623"/>
                    </a:cubicBezTo>
                    <a:lnTo>
                      <a:pt x="64243" y="296954"/>
                    </a:lnTo>
                    <a:cubicBezTo>
                      <a:pt x="78191" y="342716"/>
                      <a:pt x="91512" y="369828"/>
                      <a:pt x="157490" y="365126"/>
                    </a:cubicBezTo>
                    <a:cubicBezTo>
                      <a:pt x="184446" y="363246"/>
                      <a:pt x="214693" y="362932"/>
                      <a:pt x="242902" y="363559"/>
                    </a:cubicBezTo>
                    <a:cubicBezTo>
                      <a:pt x="271111" y="363089"/>
                      <a:pt x="301358" y="363246"/>
                      <a:pt x="328314" y="365126"/>
                    </a:cubicBezTo>
                    <a:cubicBezTo>
                      <a:pt x="394292" y="369828"/>
                      <a:pt x="407613" y="342716"/>
                      <a:pt x="421561" y="296954"/>
                    </a:cubicBezTo>
                    <a:lnTo>
                      <a:pt x="484248" y="102623"/>
                    </a:lnTo>
                    <a:cubicBezTo>
                      <a:pt x="494435" y="66578"/>
                      <a:pt x="452905" y="20346"/>
                      <a:pt x="409024" y="11726"/>
                    </a:cubicBezTo>
                    <a:close/>
                  </a:path>
                </a:pathLst>
              </a:custGeom>
              <a:solidFill>
                <a:schemeClr val="accent1"/>
              </a:solidFill>
              <a:ln w="1567" cap="flat">
                <a:noFill/>
                <a:prstDash val="solid"/>
                <a:miter/>
              </a:ln>
            </p:spPr>
            <p:txBody>
              <a:bodyPr rtlCol="0" anchor="ctr"/>
              <a:lstStyle/>
              <a:p>
                <a:endParaRPr lang="en-US" sz="1350"/>
              </a:p>
            </p:txBody>
          </p:sp>
        </p:grpSp>
        <p:grpSp>
          <p:nvGrpSpPr>
            <p:cNvPr id="59" name="Group 58">
              <a:extLst>
                <a:ext uri="{FF2B5EF4-FFF2-40B4-BE49-F238E27FC236}">
                  <a16:creationId xmlns:a16="http://schemas.microsoft.com/office/drawing/2014/main" id="{503B8782-5BA8-42D3-AE46-CBC75BAB8082}"/>
                </a:ext>
              </a:extLst>
            </p:cNvPr>
            <p:cNvGrpSpPr/>
            <p:nvPr/>
          </p:nvGrpSpPr>
          <p:grpSpPr>
            <a:xfrm rot="17400000">
              <a:off x="3470603" y="2791779"/>
              <a:ext cx="1785679" cy="2523400"/>
              <a:chOff x="4070856" y="1685903"/>
              <a:chExt cx="1785679" cy="2523400"/>
            </a:xfrm>
          </p:grpSpPr>
          <p:sp>
            <p:nvSpPr>
              <p:cNvPr id="60" name="Graphic 57">
                <a:extLst>
                  <a:ext uri="{FF2B5EF4-FFF2-40B4-BE49-F238E27FC236}">
                    <a16:creationId xmlns:a16="http://schemas.microsoft.com/office/drawing/2014/main" id="{75625B20-AA03-421B-9920-5FAFE1A69487}"/>
                  </a:ext>
                </a:extLst>
              </p:cNvPr>
              <p:cNvSpPr/>
              <p:nvPr/>
            </p:nvSpPr>
            <p:spPr>
              <a:xfrm>
                <a:off x="4070856" y="1685903"/>
                <a:ext cx="1785679" cy="1346483"/>
              </a:xfrm>
              <a:custGeom>
                <a:avLst/>
                <a:gdLst>
                  <a:gd name="connsiteX0" fmla="*/ 1508250 w 1785679"/>
                  <a:gd name="connsiteY0" fmla="*/ 43240 h 1346483"/>
                  <a:gd name="connsiteX1" fmla="*/ 895687 w 1785679"/>
                  <a:gd name="connsiteY1" fmla="*/ 476 h 1346483"/>
                  <a:gd name="connsiteX2" fmla="*/ 283124 w 1785679"/>
                  <a:gd name="connsiteY2" fmla="*/ 43240 h 1346483"/>
                  <a:gd name="connsiteX3" fmla="*/ 5736 w 1785679"/>
                  <a:gd name="connsiteY3" fmla="*/ 378416 h 1346483"/>
                  <a:gd name="connsiteX4" fmla="*/ 236892 w 1785679"/>
                  <a:gd name="connsiteY4" fmla="*/ 1094999 h 1346483"/>
                  <a:gd name="connsiteX5" fmla="*/ 580737 w 1785679"/>
                  <a:gd name="connsiteY5" fmla="*/ 1346381 h 1346483"/>
                  <a:gd name="connsiteX6" fmla="*/ 895687 w 1785679"/>
                  <a:gd name="connsiteY6" fmla="*/ 1340602 h 1346483"/>
                  <a:gd name="connsiteX7" fmla="*/ 1210637 w 1785679"/>
                  <a:gd name="connsiteY7" fmla="*/ 1346381 h 1346483"/>
                  <a:gd name="connsiteX8" fmla="*/ 1554481 w 1785679"/>
                  <a:gd name="connsiteY8" fmla="*/ 1094999 h 1346483"/>
                  <a:gd name="connsiteX9" fmla="*/ 1785637 w 1785679"/>
                  <a:gd name="connsiteY9" fmla="*/ 378416 h 1346483"/>
                  <a:gd name="connsiteX10" fmla="*/ 1508250 w 1785679"/>
                  <a:gd name="connsiteY10" fmla="*/ 43240 h 1346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679" h="1346483">
                    <a:moveTo>
                      <a:pt x="1508250" y="43240"/>
                    </a:moveTo>
                    <a:cubicBezTo>
                      <a:pt x="1353375" y="12612"/>
                      <a:pt x="1122797" y="-2991"/>
                      <a:pt x="895687" y="476"/>
                    </a:cubicBezTo>
                    <a:cubicBezTo>
                      <a:pt x="668576" y="-2991"/>
                      <a:pt x="437998" y="12612"/>
                      <a:pt x="283124" y="43240"/>
                    </a:cubicBezTo>
                    <a:cubicBezTo>
                      <a:pt x="121314" y="75024"/>
                      <a:pt x="-31826" y="245501"/>
                      <a:pt x="5736" y="378416"/>
                    </a:cubicBezTo>
                    <a:lnTo>
                      <a:pt x="236892" y="1094999"/>
                    </a:lnTo>
                    <a:cubicBezTo>
                      <a:pt x="288325" y="1263743"/>
                      <a:pt x="337445" y="1363718"/>
                      <a:pt x="580737" y="1346381"/>
                    </a:cubicBezTo>
                    <a:cubicBezTo>
                      <a:pt x="680134" y="1339446"/>
                      <a:pt x="791666" y="1338291"/>
                      <a:pt x="895687" y="1340602"/>
                    </a:cubicBezTo>
                    <a:cubicBezTo>
                      <a:pt x="999707" y="1338868"/>
                      <a:pt x="1111240" y="1339446"/>
                      <a:pt x="1210637" y="1346381"/>
                    </a:cubicBezTo>
                    <a:cubicBezTo>
                      <a:pt x="1453928" y="1363718"/>
                      <a:pt x="1503049" y="1263743"/>
                      <a:pt x="1554481" y="1094999"/>
                    </a:cubicBezTo>
                    <a:lnTo>
                      <a:pt x="1785637" y="378416"/>
                    </a:lnTo>
                    <a:cubicBezTo>
                      <a:pt x="1823200" y="245501"/>
                      <a:pt x="1670059" y="75024"/>
                      <a:pt x="1508250" y="43240"/>
                    </a:cubicBezTo>
                    <a:close/>
                  </a:path>
                </a:pathLst>
              </a:custGeom>
              <a:solidFill>
                <a:schemeClr val="accent2"/>
              </a:solidFill>
              <a:ln w="5776" cap="flat">
                <a:noFill/>
                <a:prstDash val="solid"/>
                <a:miter/>
              </a:ln>
            </p:spPr>
            <p:txBody>
              <a:bodyPr rtlCol="0" anchor="ctr"/>
              <a:lstStyle/>
              <a:p>
                <a:endParaRPr lang="en-US" sz="1350"/>
              </a:p>
            </p:txBody>
          </p:sp>
          <p:sp>
            <p:nvSpPr>
              <p:cNvPr id="62" name="Graphic 71">
                <a:extLst>
                  <a:ext uri="{FF2B5EF4-FFF2-40B4-BE49-F238E27FC236}">
                    <a16:creationId xmlns:a16="http://schemas.microsoft.com/office/drawing/2014/main" id="{4081FF9A-174F-4DAF-BF45-F9084D78B6D4}"/>
                  </a:ext>
                </a:extLst>
              </p:cNvPr>
              <p:cNvSpPr/>
              <p:nvPr/>
            </p:nvSpPr>
            <p:spPr>
              <a:xfrm>
                <a:off x="4498463" y="3087460"/>
                <a:ext cx="930466" cy="701613"/>
              </a:xfrm>
              <a:custGeom>
                <a:avLst/>
                <a:gdLst>
                  <a:gd name="connsiteX0" fmla="*/ 785905 w 930465"/>
                  <a:gd name="connsiteY0" fmla="*/ 22531 h 701613"/>
                  <a:gd name="connsiteX1" fmla="*/ 466716 w 930465"/>
                  <a:gd name="connsiteY1" fmla="*/ 248 h 701613"/>
                  <a:gd name="connsiteX2" fmla="*/ 147528 w 930465"/>
                  <a:gd name="connsiteY2" fmla="*/ 22531 h 701613"/>
                  <a:gd name="connsiteX3" fmla="*/ 2989 w 930465"/>
                  <a:gd name="connsiteY3" fmla="*/ 197181 h 701613"/>
                  <a:gd name="connsiteX4" fmla="*/ 123438 w 930465"/>
                  <a:gd name="connsiteY4" fmla="*/ 570572 h 701613"/>
                  <a:gd name="connsiteX5" fmla="*/ 302605 w 930465"/>
                  <a:gd name="connsiteY5" fmla="*/ 701560 h 701613"/>
                  <a:gd name="connsiteX6" fmla="*/ 466716 w 930465"/>
                  <a:gd name="connsiteY6" fmla="*/ 698549 h 701613"/>
                  <a:gd name="connsiteX7" fmla="*/ 630828 w 930465"/>
                  <a:gd name="connsiteY7" fmla="*/ 701560 h 701613"/>
                  <a:gd name="connsiteX8" fmla="*/ 809995 w 930465"/>
                  <a:gd name="connsiteY8" fmla="*/ 570572 h 701613"/>
                  <a:gd name="connsiteX9" fmla="*/ 930444 w 930465"/>
                  <a:gd name="connsiteY9" fmla="*/ 197181 h 701613"/>
                  <a:gd name="connsiteX10" fmla="*/ 785905 w 930465"/>
                  <a:gd name="connsiteY10" fmla="*/ 22531 h 70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0465" h="701613">
                    <a:moveTo>
                      <a:pt x="785905" y="22531"/>
                    </a:moveTo>
                    <a:cubicBezTo>
                      <a:pt x="705205" y="6572"/>
                      <a:pt x="585057" y="-1559"/>
                      <a:pt x="466716" y="248"/>
                    </a:cubicBezTo>
                    <a:cubicBezTo>
                      <a:pt x="348376" y="-1559"/>
                      <a:pt x="228228" y="6572"/>
                      <a:pt x="147528" y="22531"/>
                    </a:cubicBezTo>
                    <a:cubicBezTo>
                      <a:pt x="63213" y="39093"/>
                      <a:pt x="-16584" y="127923"/>
                      <a:pt x="2989" y="197181"/>
                    </a:cubicBezTo>
                    <a:lnTo>
                      <a:pt x="123438" y="570572"/>
                    </a:lnTo>
                    <a:cubicBezTo>
                      <a:pt x="150238" y="658500"/>
                      <a:pt x="175833" y="710594"/>
                      <a:pt x="302605" y="701560"/>
                    </a:cubicBezTo>
                    <a:cubicBezTo>
                      <a:pt x="354398" y="697946"/>
                      <a:pt x="412515" y="697344"/>
                      <a:pt x="466716" y="698549"/>
                    </a:cubicBezTo>
                    <a:cubicBezTo>
                      <a:pt x="520918" y="697645"/>
                      <a:pt x="579035" y="697946"/>
                      <a:pt x="630828" y="701560"/>
                    </a:cubicBezTo>
                    <a:cubicBezTo>
                      <a:pt x="757600" y="710594"/>
                      <a:pt x="783195" y="658500"/>
                      <a:pt x="809995" y="570572"/>
                    </a:cubicBezTo>
                    <a:lnTo>
                      <a:pt x="930444" y="197181"/>
                    </a:lnTo>
                    <a:cubicBezTo>
                      <a:pt x="950017" y="127923"/>
                      <a:pt x="870219" y="39093"/>
                      <a:pt x="785905" y="22531"/>
                    </a:cubicBezTo>
                    <a:close/>
                  </a:path>
                </a:pathLst>
              </a:custGeom>
              <a:solidFill>
                <a:schemeClr val="accent1"/>
              </a:solidFill>
              <a:ln w="3011" cap="flat">
                <a:noFill/>
                <a:prstDash val="solid"/>
                <a:miter/>
              </a:ln>
            </p:spPr>
            <p:txBody>
              <a:bodyPr rtlCol="0" anchor="ctr"/>
              <a:lstStyle/>
              <a:p>
                <a:endParaRPr lang="en-US" sz="1350"/>
              </a:p>
            </p:txBody>
          </p:sp>
          <p:sp>
            <p:nvSpPr>
              <p:cNvPr id="63" name="Graphic 85">
                <a:extLst>
                  <a:ext uri="{FF2B5EF4-FFF2-40B4-BE49-F238E27FC236}">
                    <a16:creationId xmlns:a16="http://schemas.microsoft.com/office/drawing/2014/main" id="{E5CEBCAF-C5BF-4666-AC30-BEBE18D50F96}"/>
                  </a:ext>
                </a:extLst>
              </p:cNvPr>
              <p:cNvSpPr/>
              <p:nvPr/>
            </p:nvSpPr>
            <p:spPr>
              <a:xfrm>
                <a:off x="4721566" y="3844149"/>
                <a:ext cx="484260" cy="365154"/>
              </a:xfrm>
              <a:custGeom>
                <a:avLst/>
                <a:gdLst>
                  <a:gd name="connsiteX0" fmla="*/ 409024 w 484259"/>
                  <a:gd name="connsiteY0" fmla="*/ 11726 h 365154"/>
                  <a:gd name="connsiteX1" fmla="*/ 242902 w 484259"/>
                  <a:gd name="connsiteY1" fmla="*/ 129 h 365154"/>
                  <a:gd name="connsiteX2" fmla="*/ 76781 w 484259"/>
                  <a:gd name="connsiteY2" fmla="*/ 11726 h 365154"/>
                  <a:gd name="connsiteX3" fmla="*/ 1556 w 484259"/>
                  <a:gd name="connsiteY3" fmla="*/ 102623 h 365154"/>
                  <a:gd name="connsiteX4" fmla="*/ 64243 w 484259"/>
                  <a:gd name="connsiteY4" fmla="*/ 296954 h 365154"/>
                  <a:gd name="connsiteX5" fmla="*/ 157490 w 484259"/>
                  <a:gd name="connsiteY5" fmla="*/ 365126 h 365154"/>
                  <a:gd name="connsiteX6" fmla="*/ 242902 w 484259"/>
                  <a:gd name="connsiteY6" fmla="*/ 363559 h 365154"/>
                  <a:gd name="connsiteX7" fmla="*/ 328314 w 484259"/>
                  <a:gd name="connsiteY7" fmla="*/ 365126 h 365154"/>
                  <a:gd name="connsiteX8" fmla="*/ 421561 w 484259"/>
                  <a:gd name="connsiteY8" fmla="*/ 296954 h 365154"/>
                  <a:gd name="connsiteX9" fmla="*/ 484248 w 484259"/>
                  <a:gd name="connsiteY9" fmla="*/ 102623 h 365154"/>
                  <a:gd name="connsiteX10" fmla="*/ 409024 w 484259"/>
                  <a:gd name="connsiteY10" fmla="*/ 11726 h 36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4259" h="365154">
                    <a:moveTo>
                      <a:pt x="409024" y="11726"/>
                    </a:moveTo>
                    <a:cubicBezTo>
                      <a:pt x="367023" y="3420"/>
                      <a:pt x="304492" y="-811"/>
                      <a:pt x="242902" y="129"/>
                    </a:cubicBezTo>
                    <a:cubicBezTo>
                      <a:pt x="181312" y="-811"/>
                      <a:pt x="118781" y="3420"/>
                      <a:pt x="76781" y="11726"/>
                    </a:cubicBezTo>
                    <a:cubicBezTo>
                      <a:pt x="32899" y="20346"/>
                      <a:pt x="-8631" y="66578"/>
                      <a:pt x="1556" y="102623"/>
                    </a:cubicBezTo>
                    <a:lnTo>
                      <a:pt x="64243" y="296954"/>
                    </a:lnTo>
                    <a:cubicBezTo>
                      <a:pt x="78191" y="342716"/>
                      <a:pt x="91512" y="369828"/>
                      <a:pt x="157490" y="365126"/>
                    </a:cubicBezTo>
                    <a:cubicBezTo>
                      <a:pt x="184446" y="363246"/>
                      <a:pt x="214693" y="362932"/>
                      <a:pt x="242902" y="363559"/>
                    </a:cubicBezTo>
                    <a:cubicBezTo>
                      <a:pt x="271111" y="363089"/>
                      <a:pt x="301358" y="363246"/>
                      <a:pt x="328314" y="365126"/>
                    </a:cubicBezTo>
                    <a:cubicBezTo>
                      <a:pt x="394292" y="369828"/>
                      <a:pt x="407613" y="342716"/>
                      <a:pt x="421561" y="296954"/>
                    </a:cubicBezTo>
                    <a:lnTo>
                      <a:pt x="484248" y="102623"/>
                    </a:lnTo>
                    <a:cubicBezTo>
                      <a:pt x="494435" y="66578"/>
                      <a:pt x="452905" y="20346"/>
                      <a:pt x="409024" y="11726"/>
                    </a:cubicBezTo>
                    <a:close/>
                  </a:path>
                </a:pathLst>
              </a:custGeom>
              <a:solidFill>
                <a:schemeClr val="accent2"/>
              </a:solidFill>
              <a:ln w="1567" cap="flat">
                <a:noFill/>
                <a:prstDash val="solid"/>
                <a:miter/>
              </a:ln>
            </p:spPr>
            <p:txBody>
              <a:bodyPr rtlCol="0" anchor="ctr"/>
              <a:lstStyle/>
              <a:p>
                <a:endParaRPr lang="en-US" sz="1350"/>
              </a:p>
            </p:txBody>
          </p:sp>
        </p:grpSp>
        <p:grpSp>
          <p:nvGrpSpPr>
            <p:cNvPr id="67" name="Group 66">
              <a:extLst>
                <a:ext uri="{FF2B5EF4-FFF2-40B4-BE49-F238E27FC236}">
                  <a16:creationId xmlns:a16="http://schemas.microsoft.com/office/drawing/2014/main" id="{3E58902D-F667-4A42-830E-42F67CD71507}"/>
                </a:ext>
              </a:extLst>
            </p:cNvPr>
            <p:cNvGrpSpPr/>
            <p:nvPr/>
          </p:nvGrpSpPr>
          <p:grpSpPr>
            <a:xfrm rot="1422580" flipH="1">
              <a:off x="5800879" y="1853133"/>
              <a:ext cx="1785679" cy="2523400"/>
              <a:chOff x="4070856" y="1685903"/>
              <a:chExt cx="1785679" cy="2523400"/>
            </a:xfrm>
          </p:grpSpPr>
          <p:sp>
            <p:nvSpPr>
              <p:cNvPr id="89" name="Graphic 57">
                <a:extLst>
                  <a:ext uri="{FF2B5EF4-FFF2-40B4-BE49-F238E27FC236}">
                    <a16:creationId xmlns:a16="http://schemas.microsoft.com/office/drawing/2014/main" id="{5F435D04-D58C-4D65-8576-45933EB1F450}"/>
                  </a:ext>
                </a:extLst>
              </p:cNvPr>
              <p:cNvSpPr/>
              <p:nvPr/>
            </p:nvSpPr>
            <p:spPr>
              <a:xfrm>
                <a:off x="4070856" y="1685903"/>
                <a:ext cx="1785679" cy="1346483"/>
              </a:xfrm>
              <a:custGeom>
                <a:avLst/>
                <a:gdLst>
                  <a:gd name="connsiteX0" fmla="*/ 1508250 w 1785679"/>
                  <a:gd name="connsiteY0" fmla="*/ 43240 h 1346483"/>
                  <a:gd name="connsiteX1" fmla="*/ 895687 w 1785679"/>
                  <a:gd name="connsiteY1" fmla="*/ 476 h 1346483"/>
                  <a:gd name="connsiteX2" fmla="*/ 283124 w 1785679"/>
                  <a:gd name="connsiteY2" fmla="*/ 43240 h 1346483"/>
                  <a:gd name="connsiteX3" fmla="*/ 5736 w 1785679"/>
                  <a:gd name="connsiteY3" fmla="*/ 378416 h 1346483"/>
                  <a:gd name="connsiteX4" fmla="*/ 236892 w 1785679"/>
                  <a:gd name="connsiteY4" fmla="*/ 1094999 h 1346483"/>
                  <a:gd name="connsiteX5" fmla="*/ 580737 w 1785679"/>
                  <a:gd name="connsiteY5" fmla="*/ 1346381 h 1346483"/>
                  <a:gd name="connsiteX6" fmla="*/ 895687 w 1785679"/>
                  <a:gd name="connsiteY6" fmla="*/ 1340602 h 1346483"/>
                  <a:gd name="connsiteX7" fmla="*/ 1210637 w 1785679"/>
                  <a:gd name="connsiteY7" fmla="*/ 1346381 h 1346483"/>
                  <a:gd name="connsiteX8" fmla="*/ 1554481 w 1785679"/>
                  <a:gd name="connsiteY8" fmla="*/ 1094999 h 1346483"/>
                  <a:gd name="connsiteX9" fmla="*/ 1785637 w 1785679"/>
                  <a:gd name="connsiteY9" fmla="*/ 378416 h 1346483"/>
                  <a:gd name="connsiteX10" fmla="*/ 1508250 w 1785679"/>
                  <a:gd name="connsiteY10" fmla="*/ 43240 h 1346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679" h="1346483">
                    <a:moveTo>
                      <a:pt x="1508250" y="43240"/>
                    </a:moveTo>
                    <a:cubicBezTo>
                      <a:pt x="1353375" y="12612"/>
                      <a:pt x="1122797" y="-2991"/>
                      <a:pt x="895687" y="476"/>
                    </a:cubicBezTo>
                    <a:cubicBezTo>
                      <a:pt x="668576" y="-2991"/>
                      <a:pt x="437998" y="12612"/>
                      <a:pt x="283124" y="43240"/>
                    </a:cubicBezTo>
                    <a:cubicBezTo>
                      <a:pt x="121314" y="75024"/>
                      <a:pt x="-31826" y="245501"/>
                      <a:pt x="5736" y="378416"/>
                    </a:cubicBezTo>
                    <a:lnTo>
                      <a:pt x="236892" y="1094999"/>
                    </a:lnTo>
                    <a:cubicBezTo>
                      <a:pt x="288325" y="1263743"/>
                      <a:pt x="337445" y="1363718"/>
                      <a:pt x="580737" y="1346381"/>
                    </a:cubicBezTo>
                    <a:cubicBezTo>
                      <a:pt x="680134" y="1339446"/>
                      <a:pt x="791666" y="1338291"/>
                      <a:pt x="895687" y="1340602"/>
                    </a:cubicBezTo>
                    <a:cubicBezTo>
                      <a:pt x="999707" y="1338868"/>
                      <a:pt x="1111240" y="1339446"/>
                      <a:pt x="1210637" y="1346381"/>
                    </a:cubicBezTo>
                    <a:cubicBezTo>
                      <a:pt x="1453928" y="1363718"/>
                      <a:pt x="1503049" y="1263743"/>
                      <a:pt x="1554481" y="1094999"/>
                    </a:cubicBezTo>
                    <a:lnTo>
                      <a:pt x="1785637" y="378416"/>
                    </a:lnTo>
                    <a:cubicBezTo>
                      <a:pt x="1823200" y="245501"/>
                      <a:pt x="1670059" y="75024"/>
                      <a:pt x="1508250" y="43240"/>
                    </a:cubicBezTo>
                    <a:close/>
                  </a:path>
                </a:pathLst>
              </a:custGeom>
              <a:solidFill>
                <a:schemeClr val="accent2"/>
              </a:solidFill>
              <a:ln w="5776" cap="flat">
                <a:noFill/>
                <a:prstDash val="solid"/>
                <a:miter/>
              </a:ln>
            </p:spPr>
            <p:txBody>
              <a:bodyPr rtlCol="0" anchor="ctr"/>
              <a:lstStyle/>
              <a:p>
                <a:endParaRPr lang="en-US" sz="1350"/>
              </a:p>
            </p:txBody>
          </p:sp>
          <p:sp>
            <p:nvSpPr>
              <p:cNvPr id="90" name="Graphic 71">
                <a:extLst>
                  <a:ext uri="{FF2B5EF4-FFF2-40B4-BE49-F238E27FC236}">
                    <a16:creationId xmlns:a16="http://schemas.microsoft.com/office/drawing/2014/main" id="{85EB5F2D-C04E-4A78-88B6-B9B742F996F8}"/>
                  </a:ext>
                </a:extLst>
              </p:cNvPr>
              <p:cNvSpPr/>
              <p:nvPr/>
            </p:nvSpPr>
            <p:spPr>
              <a:xfrm>
                <a:off x="4498463" y="3087461"/>
                <a:ext cx="930466" cy="701613"/>
              </a:xfrm>
              <a:custGeom>
                <a:avLst/>
                <a:gdLst>
                  <a:gd name="connsiteX0" fmla="*/ 785905 w 930465"/>
                  <a:gd name="connsiteY0" fmla="*/ 22531 h 701613"/>
                  <a:gd name="connsiteX1" fmla="*/ 466716 w 930465"/>
                  <a:gd name="connsiteY1" fmla="*/ 248 h 701613"/>
                  <a:gd name="connsiteX2" fmla="*/ 147528 w 930465"/>
                  <a:gd name="connsiteY2" fmla="*/ 22531 h 701613"/>
                  <a:gd name="connsiteX3" fmla="*/ 2989 w 930465"/>
                  <a:gd name="connsiteY3" fmla="*/ 197181 h 701613"/>
                  <a:gd name="connsiteX4" fmla="*/ 123438 w 930465"/>
                  <a:gd name="connsiteY4" fmla="*/ 570572 h 701613"/>
                  <a:gd name="connsiteX5" fmla="*/ 302605 w 930465"/>
                  <a:gd name="connsiteY5" fmla="*/ 701560 h 701613"/>
                  <a:gd name="connsiteX6" fmla="*/ 466716 w 930465"/>
                  <a:gd name="connsiteY6" fmla="*/ 698549 h 701613"/>
                  <a:gd name="connsiteX7" fmla="*/ 630828 w 930465"/>
                  <a:gd name="connsiteY7" fmla="*/ 701560 h 701613"/>
                  <a:gd name="connsiteX8" fmla="*/ 809995 w 930465"/>
                  <a:gd name="connsiteY8" fmla="*/ 570572 h 701613"/>
                  <a:gd name="connsiteX9" fmla="*/ 930444 w 930465"/>
                  <a:gd name="connsiteY9" fmla="*/ 197181 h 701613"/>
                  <a:gd name="connsiteX10" fmla="*/ 785905 w 930465"/>
                  <a:gd name="connsiteY10" fmla="*/ 22531 h 70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0465" h="701613">
                    <a:moveTo>
                      <a:pt x="785905" y="22531"/>
                    </a:moveTo>
                    <a:cubicBezTo>
                      <a:pt x="705205" y="6572"/>
                      <a:pt x="585057" y="-1559"/>
                      <a:pt x="466716" y="248"/>
                    </a:cubicBezTo>
                    <a:cubicBezTo>
                      <a:pt x="348376" y="-1559"/>
                      <a:pt x="228228" y="6572"/>
                      <a:pt x="147528" y="22531"/>
                    </a:cubicBezTo>
                    <a:cubicBezTo>
                      <a:pt x="63213" y="39093"/>
                      <a:pt x="-16584" y="127923"/>
                      <a:pt x="2989" y="197181"/>
                    </a:cubicBezTo>
                    <a:lnTo>
                      <a:pt x="123438" y="570572"/>
                    </a:lnTo>
                    <a:cubicBezTo>
                      <a:pt x="150238" y="658500"/>
                      <a:pt x="175833" y="710594"/>
                      <a:pt x="302605" y="701560"/>
                    </a:cubicBezTo>
                    <a:cubicBezTo>
                      <a:pt x="354398" y="697946"/>
                      <a:pt x="412515" y="697344"/>
                      <a:pt x="466716" y="698549"/>
                    </a:cubicBezTo>
                    <a:cubicBezTo>
                      <a:pt x="520918" y="697645"/>
                      <a:pt x="579035" y="697946"/>
                      <a:pt x="630828" y="701560"/>
                    </a:cubicBezTo>
                    <a:cubicBezTo>
                      <a:pt x="757600" y="710594"/>
                      <a:pt x="783195" y="658500"/>
                      <a:pt x="809995" y="570572"/>
                    </a:cubicBezTo>
                    <a:lnTo>
                      <a:pt x="930444" y="197181"/>
                    </a:lnTo>
                    <a:cubicBezTo>
                      <a:pt x="950017" y="127923"/>
                      <a:pt x="870219" y="39093"/>
                      <a:pt x="785905" y="22531"/>
                    </a:cubicBezTo>
                    <a:close/>
                  </a:path>
                </a:pathLst>
              </a:custGeom>
              <a:solidFill>
                <a:schemeClr val="accent1"/>
              </a:solidFill>
              <a:ln w="3011" cap="flat">
                <a:noFill/>
                <a:prstDash val="solid"/>
                <a:miter/>
              </a:ln>
            </p:spPr>
            <p:txBody>
              <a:bodyPr rtlCol="0" anchor="ctr"/>
              <a:lstStyle/>
              <a:p>
                <a:endParaRPr lang="en-US" sz="1350"/>
              </a:p>
            </p:txBody>
          </p:sp>
          <p:sp>
            <p:nvSpPr>
              <p:cNvPr id="91" name="Graphic 85">
                <a:extLst>
                  <a:ext uri="{FF2B5EF4-FFF2-40B4-BE49-F238E27FC236}">
                    <a16:creationId xmlns:a16="http://schemas.microsoft.com/office/drawing/2014/main" id="{F7F7A0A9-ADBA-4829-8C53-A7568BD77A65}"/>
                  </a:ext>
                </a:extLst>
              </p:cNvPr>
              <p:cNvSpPr/>
              <p:nvPr/>
            </p:nvSpPr>
            <p:spPr>
              <a:xfrm>
                <a:off x="4721566" y="3844149"/>
                <a:ext cx="484260" cy="365154"/>
              </a:xfrm>
              <a:custGeom>
                <a:avLst/>
                <a:gdLst>
                  <a:gd name="connsiteX0" fmla="*/ 409024 w 484259"/>
                  <a:gd name="connsiteY0" fmla="*/ 11726 h 365154"/>
                  <a:gd name="connsiteX1" fmla="*/ 242902 w 484259"/>
                  <a:gd name="connsiteY1" fmla="*/ 129 h 365154"/>
                  <a:gd name="connsiteX2" fmla="*/ 76781 w 484259"/>
                  <a:gd name="connsiteY2" fmla="*/ 11726 h 365154"/>
                  <a:gd name="connsiteX3" fmla="*/ 1556 w 484259"/>
                  <a:gd name="connsiteY3" fmla="*/ 102623 h 365154"/>
                  <a:gd name="connsiteX4" fmla="*/ 64243 w 484259"/>
                  <a:gd name="connsiteY4" fmla="*/ 296954 h 365154"/>
                  <a:gd name="connsiteX5" fmla="*/ 157490 w 484259"/>
                  <a:gd name="connsiteY5" fmla="*/ 365126 h 365154"/>
                  <a:gd name="connsiteX6" fmla="*/ 242902 w 484259"/>
                  <a:gd name="connsiteY6" fmla="*/ 363559 h 365154"/>
                  <a:gd name="connsiteX7" fmla="*/ 328314 w 484259"/>
                  <a:gd name="connsiteY7" fmla="*/ 365126 h 365154"/>
                  <a:gd name="connsiteX8" fmla="*/ 421561 w 484259"/>
                  <a:gd name="connsiteY8" fmla="*/ 296954 h 365154"/>
                  <a:gd name="connsiteX9" fmla="*/ 484248 w 484259"/>
                  <a:gd name="connsiteY9" fmla="*/ 102623 h 365154"/>
                  <a:gd name="connsiteX10" fmla="*/ 409024 w 484259"/>
                  <a:gd name="connsiteY10" fmla="*/ 11726 h 36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4259" h="365154">
                    <a:moveTo>
                      <a:pt x="409024" y="11726"/>
                    </a:moveTo>
                    <a:cubicBezTo>
                      <a:pt x="367023" y="3420"/>
                      <a:pt x="304492" y="-811"/>
                      <a:pt x="242902" y="129"/>
                    </a:cubicBezTo>
                    <a:cubicBezTo>
                      <a:pt x="181312" y="-811"/>
                      <a:pt x="118781" y="3420"/>
                      <a:pt x="76781" y="11726"/>
                    </a:cubicBezTo>
                    <a:cubicBezTo>
                      <a:pt x="32899" y="20346"/>
                      <a:pt x="-8631" y="66578"/>
                      <a:pt x="1556" y="102623"/>
                    </a:cubicBezTo>
                    <a:lnTo>
                      <a:pt x="64243" y="296954"/>
                    </a:lnTo>
                    <a:cubicBezTo>
                      <a:pt x="78191" y="342716"/>
                      <a:pt x="91512" y="369828"/>
                      <a:pt x="157490" y="365126"/>
                    </a:cubicBezTo>
                    <a:cubicBezTo>
                      <a:pt x="184446" y="363246"/>
                      <a:pt x="214693" y="362932"/>
                      <a:pt x="242902" y="363559"/>
                    </a:cubicBezTo>
                    <a:cubicBezTo>
                      <a:pt x="271111" y="363089"/>
                      <a:pt x="301358" y="363246"/>
                      <a:pt x="328314" y="365126"/>
                    </a:cubicBezTo>
                    <a:cubicBezTo>
                      <a:pt x="394292" y="369828"/>
                      <a:pt x="407613" y="342716"/>
                      <a:pt x="421561" y="296954"/>
                    </a:cubicBezTo>
                    <a:lnTo>
                      <a:pt x="484248" y="102623"/>
                    </a:lnTo>
                    <a:cubicBezTo>
                      <a:pt x="494435" y="66578"/>
                      <a:pt x="452905" y="20346"/>
                      <a:pt x="409024" y="11726"/>
                    </a:cubicBezTo>
                    <a:close/>
                  </a:path>
                </a:pathLst>
              </a:custGeom>
              <a:solidFill>
                <a:schemeClr val="accent2"/>
              </a:solidFill>
              <a:ln w="1567" cap="flat">
                <a:noFill/>
                <a:prstDash val="solid"/>
                <a:miter/>
              </a:ln>
            </p:spPr>
            <p:txBody>
              <a:bodyPr rtlCol="0" anchor="ctr"/>
              <a:lstStyle/>
              <a:p>
                <a:endParaRPr lang="en-US" sz="1350"/>
              </a:p>
            </p:txBody>
          </p:sp>
        </p:grpSp>
        <p:grpSp>
          <p:nvGrpSpPr>
            <p:cNvPr id="68" name="Group 67">
              <a:extLst>
                <a:ext uri="{FF2B5EF4-FFF2-40B4-BE49-F238E27FC236}">
                  <a16:creationId xmlns:a16="http://schemas.microsoft.com/office/drawing/2014/main" id="{4C037357-58D0-403D-922F-E5AE52172A73}"/>
                </a:ext>
              </a:extLst>
            </p:cNvPr>
            <p:cNvGrpSpPr/>
            <p:nvPr/>
          </p:nvGrpSpPr>
          <p:grpSpPr>
            <a:xfrm rot="4200000" flipH="1">
              <a:off x="6744461" y="2791779"/>
              <a:ext cx="1785679" cy="2523400"/>
              <a:chOff x="4070856" y="1685903"/>
              <a:chExt cx="1785679" cy="2523400"/>
            </a:xfrm>
          </p:grpSpPr>
          <p:sp>
            <p:nvSpPr>
              <p:cNvPr id="69" name="Graphic 57">
                <a:extLst>
                  <a:ext uri="{FF2B5EF4-FFF2-40B4-BE49-F238E27FC236}">
                    <a16:creationId xmlns:a16="http://schemas.microsoft.com/office/drawing/2014/main" id="{80586D6E-CEC2-48B1-AD09-E96700AEC3F4}"/>
                  </a:ext>
                </a:extLst>
              </p:cNvPr>
              <p:cNvSpPr/>
              <p:nvPr/>
            </p:nvSpPr>
            <p:spPr>
              <a:xfrm>
                <a:off x="4070856" y="1685903"/>
                <a:ext cx="1785679" cy="1346483"/>
              </a:xfrm>
              <a:custGeom>
                <a:avLst/>
                <a:gdLst>
                  <a:gd name="connsiteX0" fmla="*/ 1508250 w 1785679"/>
                  <a:gd name="connsiteY0" fmla="*/ 43240 h 1346483"/>
                  <a:gd name="connsiteX1" fmla="*/ 895687 w 1785679"/>
                  <a:gd name="connsiteY1" fmla="*/ 476 h 1346483"/>
                  <a:gd name="connsiteX2" fmla="*/ 283124 w 1785679"/>
                  <a:gd name="connsiteY2" fmla="*/ 43240 h 1346483"/>
                  <a:gd name="connsiteX3" fmla="*/ 5736 w 1785679"/>
                  <a:gd name="connsiteY3" fmla="*/ 378416 h 1346483"/>
                  <a:gd name="connsiteX4" fmla="*/ 236892 w 1785679"/>
                  <a:gd name="connsiteY4" fmla="*/ 1094999 h 1346483"/>
                  <a:gd name="connsiteX5" fmla="*/ 580737 w 1785679"/>
                  <a:gd name="connsiteY5" fmla="*/ 1346381 h 1346483"/>
                  <a:gd name="connsiteX6" fmla="*/ 895687 w 1785679"/>
                  <a:gd name="connsiteY6" fmla="*/ 1340602 h 1346483"/>
                  <a:gd name="connsiteX7" fmla="*/ 1210637 w 1785679"/>
                  <a:gd name="connsiteY7" fmla="*/ 1346381 h 1346483"/>
                  <a:gd name="connsiteX8" fmla="*/ 1554481 w 1785679"/>
                  <a:gd name="connsiteY8" fmla="*/ 1094999 h 1346483"/>
                  <a:gd name="connsiteX9" fmla="*/ 1785637 w 1785679"/>
                  <a:gd name="connsiteY9" fmla="*/ 378416 h 1346483"/>
                  <a:gd name="connsiteX10" fmla="*/ 1508250 w 1785679"/>
                  <a:gd name="connsiteY10" fmla="*/ 43240 h 1346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679" h="1346483">
                    <a:moveTo>
                      <a:pt x="1508250" y="43240"/>
                    </a:moveTo>
                    <a:cubicBezTo>
                      <a:pt x="1353375" y="12612"/>
                      <a:pt x="1122797" y="-2991"/>
                      <a:pt x="895687" y="476"/>
                    </a:cubicBezTo>
                    <a:cubicBezTo>
                      <a:pt x="668576" y="-2991"/>
                      <a:pt x="437998" y="12612"/>
                      <a:pt x="283124" y="43240"/>
                    </a:cubicBezTo>
                    <a:cubicBezTo>
                      <a:pt x="121314" y="75024"/>
                      <a:pt x="-31826" y="245501"/>
                      <a:pt x="5736" y="378416"/>
                    </a:cubicBezTo>
                    <a:lnTo>
                      <a:pt x="236892" y="1094999"/>
                    </a:lnTo>
                    <a:cubicBezTo>
                      <a:pt x="288325" y="1263743"/>
                      <a:pt x="337445" y="1363718"/>
                      <a:pt x="580737" y="1346381"/>
                    </a:cubicBezTo>
                    <a:cubicBezTo>
                      <a:pt x="680134" y="1339446"/>
                      <a:pt x="791666" y="1338291"/>
                      <a:pt x="895687" y="1340602"/>
                    </a:cubicBezTo>
                    <a:cubicBezTo>
                      <a:pt x="999707" y="1338868"/>
                      <a:pt x="1111240" y="1339446"/>
                      <a:pt x="1210637" y="1346381"/>
                    </a:cubicBezTo>
                    <a:cubicBezTo>
                      <a:pt x="1453928" y="1363718"/>
                      <a:pt x="1503049" y="1263743"/>
                      <a:pt x="1554481" y="1094999"/>
                    </a:cubicBezTo>
                    <a:lnTo>
                      <a:pt x="1785637" y="378416"/>
                    </a:lnTo>
                    <a:cubicBezTo>
                      <a:pt x="1823200" y="245501"/>
                      <a:pt x="1670059" y="75024"/>
                      <a:pt x="1508250" y="43240"/>
                    </a:cubicBezTo>
                    <a:close/>
                  </a:path>
                </a:pathLst>
              </a:custGeom>
              <a:solidFill>
                <a:schemeClr val="accent1"/>
              </a:solidFill>
              <a:ln w="5776" cap="flat">
                <a:noFill/>
                <a:prstDash val="solid"/>
                <a:miter/>
              </a:ln>
            </p:spPr>
            <p:txBody>
              <a:bodyPr rtlCol="0" anchor="ctr"/>
              <a:lstStyle/>
              <a:p>
                <a:endParaRPr lang="en-US" sz="1350"/>
              </a:p>
            </p:txBody>
          </p:sp>
          <p:sp>
            <p:nvSpPr>
              <p:cNvPr id="81" name="Graphic 71">
                <a:extLst>
                  <a:ext uri="{FF2B5EF4-FFF2-40B4-BE49-F238E27FC236}">
                    <a16:creationId xmlns:a16="http://schemas.microsoft.com/office/drawing/2014/main" id="{12FA98D3-10C6-4CC3-A581-3849BA0FE863}"/>
                  </a:ext>
                </a:extLst>
              </p:cNvPr>
              <p:cNvSpPr/>
              <p:nvPr/>
            </p:nvSpPr>
            <p:spPr>
              <a:xfrm>
                <a:off x="4498463" y="3087460"/>
                <a:ext cx="930466" cy="701613"/>
              </a:xfrm>
              <a:custGeom>
                <a:avLst/>
                <a:gdLst>
                  <a:gd name="connsiteX0" fmla="*/ 785905 w 930465"/>
                  <a:gd name="connsiteY0" fmla="*/ 22531 h 701613"/>
                  <a:gd name="connsiteX1" fmla="*/ 466716 w 930465"/>
                  <a:gd name="connsiteY1" fmla="*/ 248 h 701613"/>
                  <a:gd name="connsiteX2" fmla="*/ 147528 w 930465"/>
                  <a:gd name="connsiteY2" fmla="*/ 22531 h 701613"/>
                  <a:gd name="connsiteX3" fmla="*/ 2989 w 930465"/>
                  <a:gd name="connsiteY3" fmla="*/ 197181 h 701613"/>
                  <a:gd name="connsiteX4" fmla="*/ 123438 w 930465"/>
                  <a:gd name="connsiteY4" fmla="*/ 570572 h 701613"/>
                  <a:gd name="connsiteX5" fmla="*/ 302605 w 930465"/>
                  <a:gd name="connsiteY5" fmla="*/ 701560 h 701613"/>
                  <a:gd name="connsiteX6" fmla="*/ 466716 w 930465"/>
                  <a:gd name="connsiteY6" fmla="*/ 698549 h 701613"/>
                  <a:gd name="connsiteX7" fmla="*/ 630828 w 930465"/>
                  <a:gd name="connsiteY7" fmla="*/ 701560 h 701613"/>
                  <a:gd name="connsiteX8" fmla="*/ 809995 w 930465"/>
                  <a:gd name="connsiteY8" fmla="*/ 570572 h 701613"/>
                  <a:gd name="connsiteX9" fmla="*/ 930444 w 930465"/>
                  <a:gd name="connsiteY9" fmla="*/ 197181 h 701613"/>
                  <a:gd name="connsiteX10" fmla="*/ 785905 w 930465"/>
                  <a:gd name="connsiteY10" fmla="*/ 22531 h 701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0465" h="701613">
                    <a:moveTo>
                      <a:pt x="785905" y="22531"/>
                    </a:moveTo>
                    <a:cubicBezTo>
                      <a:pt x="705205" y="6572"/>
                      <a:pt x="585057" y="-1559"/>
                      <a:pt x="466716" y="248"/>
                    </a:cubicBezTo>
                    <a:cubicBezTo>
                      <a:pt x="348376" y="-1559"/>
                      <a:pt x="228228" y="6572"/>
                      <a:pt x="147528" y="22531"/>
                    </a:cubicBezTo>
                    <a:cubicBezTo>
                      <a:pt x="63213" y="39093"/>
                      <a:pt x="-16584" y="127923"/>
                      <a:pt x="2989" y="197181"/>
                    </a:cubicBezTo>
                    <a:lnTo>
                      <a:pt x="123438" y="570572"/>
                    </a:lnTo>
                    <a:cubicBezTo>
                      <a:pt x="150238" y="658500"/>
                      <a:pt x="175833" y="710594"/>
                      <a:pt x="302605" y="701560"/>
                    </a:cubicBezTo>
                    <a:cubicBezTo>
                      <a:pt x="354398" y="697946"/>
                      <a:pt x="412515" y="697344"/>
                      <a:pt x="466716" y="698549"/>
                    </a:cubicBezTo>
                    <a:cubicBezTo>
                      <a:pt x="520918" y="697645"/>
                      <a:pt x="579035" y="697946"/>
                      <a:pt x="630828" y="701560"/>
                    </a:cubicBezTo>
                    <a:cubicBezTo>
                      <a:pt x="757600" y="710594"/>
                      <a:pt x="783195" y="658500"/>
                      <a:pt x="809995" y="570572"/>
                    </a:cubicBezTo>
                    <a:lnTo>
                      <a:pt x="930444" y="197181"/>
                    </a:lnTo>
                    <a:cubicBezTo>
                      <a:pt x="950017" y="127923"/>
                      <a:pt x="870219" y="39093"/>
                      <a:pt x="785905" y="22531"/>
                    </a:cubicBezTo>
                    <a:close/>
                  </a:path>
                </a:pathLst>
              </a:custGeom>
              <a:solidFill>
                <a:schemeClr val="accent2"/>
              </a:solidFill>
              <a:ln w="3011" cap="flat">
                <a:noFill/>
                <a:prstDash val="solid"/>
                <a:miter/>
              </a:ln>
            </p:spPr>
            <p:txBody>
              <a:bodyPr rtlCol="0" anchor="ctr"/>
              <a:lstStyle/>
              <a:p>
                <a:endParaRPr lang="en-US" sz="1350"/>
              </a:p>
            </p:txBody>
          </p:sp>
          <p:sp>
            <p:nvSpPr>
              <p:cNvPr id="88" name="Graphic 85">
                <a:extLst>
                  <a:ext uri="{FF2B5EF4-FFF2-40B4-BE49-F238E27FC236}">
                    <a16:creationId xmlns:a16="http://schemas.microsoft.com/office/drawing/2014/main" id="{DB4E5334-2C67-47C8-A77F-9272146FD664}"/>
                  </a:ext>
                </a:extLst>
              </p:cNvPr>
              <p:cNvSpPr/>
              <p:nvPr/>
            </p:nvSpPr>
            <p:spPr>
              <a:xfrm>
                <a:off x="4721566" y="3844149"/>
                <a:ext cx="484260" cy="365154"/>
              </a:xfrm>
              <a:custGeom>
                <a:avLst/>
                <a:gdLst>
                  <a:gd name="connsiteX0" fmla="*/ 409024 w 484259"/>
                  <a:gd name="connsiteY0" fmla="*/ 11726 h 365154"/>
                  <a:gd name="connsiteX1" fmla="*/ 242902 w 484259"/>
                  <a:gd name="connsiteY1" fmla="*/ 129 h 365154"/>
                  <a:gd name="connsiteX2" fmla="*/ 76781 w 484259"/>
                  <a:gd name="connsiteY2" fmla="*/ 11726 h 365154"/>
                  <a:gd name="connsiteX3" fmla="*/ 1556 w 484259"/>
                  <a:gd name="connsiteY3" fmla="*/ 102623 h 365154"/>
                  <a:gd name="connsiteX4" fmla="*/ 64243 w 484259"/>
                  <a:gd name="connsiteY4" fmla="*/ 296954 h 365154"/>
                  <a:gd name="connsiteX5" fmla="*/ 157490 w 484259"/>
                  <a:gd name="connsiteY5" fmla="*/ 365126 h 365154"/>
                  <a:gd name="connsiteX6" fmla="*/ 242902 w 484259"/>
                  <a:gd name="connsiteY6" fmla="*/ 363559 h 365154"/>
                  <a:gd name="connsiteX7" fmla="*/ 328314 w 484259"/>
                  <a:gd name="connsiteY7" fmla="*/ 365126 h 365154"/>
                  <a:gd name="connsiteX8" fmla="*/ 421561 w 484259"/>
                  <a:gd name="connsiteY8" fmla="*/ 296954 h 365154"/>
                  <a:gd name="connsiteX9" fmla="*/ 484248 w 484259"/>
                  <a:gd name="connsiteY9" fmla="*/ 102623 h 365154"/>
                  <a:gd name="connsiteX10" fmla="*/ 409024 w 484259"/>
                  <a:gd name="connsiteY10" fmla="*/ 11726 h 36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4259" h="365154">
                    <a:moveTo>
                      <a:pt x="409024" y="11726"/>
                    </a:moveTo>
                    <a:cubicBezTo>
                      <a:pt x="367023" y="3420"/>
                      <a:pt x="304492" y="-811"/>
                      <a:pt x="242902" y="129"/>
                    </a:cubicBezTo>
                    <a:cubicBezTo>
                      <a:pt x="181312" y="-811"/>
                      <a:pt x="118781" y="3420"/>
                      <a:pt x="76781" y="11726"/>
                    </a:cubicBezTo>
                    <a:cubicBezTo>
                      <a:pt x="32899" y="20346"/>
                      <a:pt x="-8631" y="66578"/>
                      <a:pt x="1556" y="102623"/>
                    </a:cubicBezTo>
                    <a:lnTo>
                      <a:pt x="64243" y="296954"/>
                    </a:lnTo>
                    <a:cubicBezTo>
                      <a:pt x="78191" y="342716"/>
                      <a:pt x="91512" y="369828"/>
                      <a:pt x="157490" y="365126"/>
                    </a:cubicBezTo>
                    <a:cubicBezTo>
                      <a:pt x="184446" y="363246"/>
                      <a:pt x="214693" y="362932"/>
                      <a:pt x="242902" y="363559"/>
                    </a:cubicBezTo>
                    <a:cubicBezTo>
                      <a:pt x="271111" y="363089"/>
                      <a:pt x="301358" y="363246"/>
                      <a:pt x="328314" y="365126"/>
                    </a:cubicBezTo>
                    <a:cubicBezTo>
                      <a:pt x="394292" y="369828"/>
                      <a:pt x="407613" y="342716"/>
                      <a:pt x="421561" y="296954"/>
                    </a:cubicBezTo>
                    <a:lnTo>
                      <a:pt x="484248" y="102623"/>
                    </a:lnTo>
                    <a:cubicBezTo>
                      <a:pt x="494435" y="66578"/>
                      <a:pt x="452905" y="20346"/>
                      <a:pt x="409024" y="11726"/>
                    </a:cubicBezTo>
                    <a:close/>
                  </a:path>
                </a:pathLst>
              </a:custGeom>
              <a:solidFill>
                <a:schemeClr val="accent1"/>
              </a:solidFill>
              <a:ln w="1567" cap="flat">
                <a:noFill/>
                <a:prstDash val="solid"/>
                <a:miter/>
              </a:ln>
            </p:spPr>
            <p:txBody>
              <a:bodyPr rtlCol="0" anchor="ctr"/>
              <a:lstStyle/>
              <a:p>
                <a:endParaRPr lang="en-US" sz="1350"/>
              </a:p>
            </p:txBody>
          </p:sp>
        </p:grpSp>
      </p:grpSp>
      <p:sp>
        <p:nvSpPr>
          <p:cNvPr id="93" name="Freeform: Shape 92">
            <a:extLst>
              <a:ext uri="{FF2B5EF4-FFF2-40B4-BE49-F238E27FC236}">
                <a16:creationId xmlns:a16="http://schemas.microsoft.com/office/drawing/2014/main" id="{4A2ED83A-70F6-48DE-B575-FFC83B7D91BE}"/>
              </a:ext>
            </a:extLst>
          </p:cNvPr>
          <p:cNvSpPr>
            <a:spLocks noChangeAspect="1"/>
          </p:cNvSpPr>
          <p:nvPr/>
        </p:nvSpPr>
        <p:spPr>
          <a:xfrm>
            <a:off x="2823039" y="2999288"/>
            <a:ext cx="155475" cy="155475"/>
          </a:xfrm>
          <a:custGeom>
            <a:avLst/>
            <a:gdLst>
              <a:gd name="connsiteX0" fmla="*/ 0 w 923925"/>
              <a:gd name="connsiteY0" fmla="*/ 461962 h 923925"/>
              <a:gd name="connsiteX1" fmla="*/ 0 w 923925"/>
              <a:gd name="connsiteY1" fmla="*/ 149542 h 923925"/>
              <a:gd name="connsiteX2" fmla="*/ 149543 w 923925"/>
              <a:gd name="connsiteY2" fmla="*/ 0 h 923925"/>
              <a:gd name="connsiteX3" fmla="*/ 774382 w 923925"/>
              <a:gd name="connsiteY3" fmla="*/ 0 h 923925"/>
              <a:gd name="connsiteX4" fmla="*/ 925830 w 923925"/>
              <a:gd name="connsiteY4" fmla="*/ 149542 h 923925"/>
              <a:gd name="connsiteX5" fmla="*/ 925830 w 923925"/>
              <a:gd name="connsiteY5" fmla="*/ 774382 h 923925"/>
              <a:gd name="connsiteX6" fmla="*/ 773430 w 923925"/>
              <a:gd name="connsiteY6" fmla="*/ 925830 h 923925"/>
              <a:gd name="connsiteX7" fmla="*/ 150495 w 923925"/>
              <a:gd name="connsiteY7" fmla="*/ 925830 h 923925"/>
              <a:gd name="connsiteX8" fmla="*/ 0 w 923925"/>
              <a:gd name="connsiteY8" fmla="*/ 774382 h 923925"/>
              <a:gd name="connsiteX9" fmla="*/ 0 w 923925"/>
              <a:gd name="connsiteY9" fmla="*/ 461962 h 923925"/>
              <a:gd name="connsiteX10" fmla="*/ 194310 w 923925"/>
              <a:gd name="connsiteY10" fmla="*/ 220027 h 923925"/>
              <a:gd name="connsiteX11" fmla="*/ 194310 w 923925"/>
              <a:gd name="connsiteY11" fmla="*/ 246698 h 923925"/>
              <a:gd name="connsiteX12" fmla="*/ 222885 w 923925"/>
              <a:gd name="connsiteY12" fmla="*/ 277178 h 923925"/>
              <a:gd name="connsiteX13" fmla="*/ 608648 w 923925"/>
              <a:gd name="connsiteY13" fmla="*/ 521970 h 923925"/>
              <a:gd name="connsiteX14" fmla="*/ 668655 w 923925"/>
              <a:gd name="connsiteY14" fmla="*/ 729615 h 923925"/>
              <a:gd name="connsiteX15" fmla="*/ 694373 w 923925"/>
              <a:gd name="connsiteY15" fmla="*/ 754380 h 923925"/>
              <a:gd name="connsiteX16" fmla="*/ 754380 w 923925"/>
              <a:gd name="connsiteY16" fmla="*/ 754380 h 923925"/>
              <a:gd name="connsiteX17" fmla="*/ 777240 w 923925"/>
              <a:gd name="connsiteY17" fmla="*/ 729615 h 923925"/>
              <a:gd name="connsiteX18" fmla="*/ 757238 w 923925"/>
              <a:gd name="connsiteY18" fmla="*/ 600075 h 923925"/>
              <a:gd name="connsiteX19" fmla="*/ 247650 w 923925"/>
              <a:gd name="connsiteY19" fmla="*/ 171450 h 923925"/>
              <a:gd name="connsiteX20" fmla="*/ 194310 w 923925"/>
              <a:gd name="connsiteY20" fmla="*/ 220027 h 923925"/>
              <a:gd name="connsiteX21" fmla="*/ 523875 w 923925"/>
              <a:gd name="connsiteY21" fmla="*/ 753428 h 923925"/>
              <a:gd name="connsiteX22" fmla="*/ 541973 w 923925"/>
              <a:gd name="connsiteY22" fmla="*/ 753428 h 923925"/>
              <a:gd name="connsiteX23" fmla="*/ 575310 w 923925"/>
              <a:gd name="connsiteY23" fmla="*/ 718185 h 923925"/>
              <a:gd name="connsiteX24" fmla="*/ 468630 w 923925"/>
              <a:gd name="connsiteY24" fmla="*/ 485775 h 923925"/>
              <a:gd name="connsiteX25" fmla="*/ 216218 w 923925"/>
              <a:gd name="connsiteY25" fmla="*/ 367665 h 923925"/>
              <a:gd name="connsiteX26" fmla="*/ 194310 w 923925"/>
              <a:gd name="connsiteY26" fmla="*/ 386715 h 923925"/>
              <a:gd name="connsiteX27" fmla="*/ 194310 w 923925"/>
              <a:gd name="connsiteY27" fmla="*/ 458153 h 923925"/>
              <a:gd name="connsiteX28" fmla="*/ 212407 w 923925"/>
              <a:gd name="connsiteY28" fmla="*/ 476250 h 923925"/>
              <a:gd name="connsiteX29" fmla="*/ 464820 w 923925"/>
              <a:gd name="connsiteY29" fmla="*/ 702945 h 923925"/>
              <a:gd name="connsiteX30" fmla="*/ 523875 w 923925"/>
              <a:gd name="connsiteY30" fmla="*/ 753428 h 923925"/>
              <a:gd name="connsiteX31" fmla="*/ 344805 w 923925"/>
              <a:gd name="connsiteY31" fmla="*/ 677228 h 923925"/>
              <a:gd name="connsiteX32" fmla="*/ 270510 w 923925"/>
              <a:gd name="connsiteY32" fmla="*/ 601028 h 923925"/>
              <a:gd name="connsiteX33" fmla="*/ 194310 w 923925"/>
              <a:gd name="connsiteY33" fmla="*/ 675323 h 923925"/>
              <a:gd name="connsiteX34" fmla="*/ 269557 w 923925"/>
              <a:gd name="connsiteY34" fmla="*/ 751523 h 923925"/>
              <a:gd name="connsiteX35" fmla="*/ 344805 w 923925"/>
              <a:gd name="connsiteY35" fmla="*/ 677228 h 92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23925" h="923925">
                <a:moveTo>
                  <a:pt x="0" y="461962"/>
                </a:moveTo>
                <a:cubicBezTo>
                  <a:pt x="0" y="358140"/>
                  <a:pt x="0" y="253365"/>
                  <a:pt x="0" y="149542"/>
                </a:cubicBezTo>
                <a:cubicBezTo>
                  <a:pt x="0" y="60007"/>
                  <a:pt x="60007" y="0"/>
                  <a:pt x="149543" y="0"/>
                </a:cubicBezTo>
                <a:cubicBezTo>
                  <a:pt x="358140" y="0"/>
                  <a:pt x="565785" y="0"/>
                  <a:pt x="774382" y="0"/>
                </a:cubicBezTo>
                <a:cubicBezTo>
                  <a:pt x="862965" y="0"/>
                  <a:pt x="924877" y="60960"/>
                  <a:pt x="925830" y="149542"/>
                </a:cubicBezTo>
                <a:cubicBezTo>
                  <a:pt x="926782" y="358140"/>
                  <a:pt x="926782" y="565785"/>
                  <a:pt x="925830" y="774382"/>
                </a:cubicBezTo>
                <a:cubicBezTo>
                  <a:pt x="925830" y="864870"/>
                  <a:pt x="863918" y="925830"/>
                  <a:pt x="773430" y="925830"/>
                </a:cubicBezTo>
                <a:cubicBezTo>
                  <a:pt x="565785" y="925830"/>
                  <a:pt x="358140" y="925830"/>
                  <a:pt x="150495" y="925830"/>
                </a:cubicBezTo>
                <a:cubicBezTo>
                  <a:pt x="59055" y="925830"/>
                  <a:pt x="0" y="865823"/>
                  <a:pt x="0" y="774382"/>
                </a:cubicBezTo>
                <a:cubicBezTo>
                  <a:pt x="0" y="670560"/>
                  <a:pt x="0" y="566737"/>
                  <a:pt x="0" y="461962"/>
                </a:cubicBezTo>
                <a:close/>
                <a:moveTo>
                  <a:pt x="194310" y="220027"/>
                </a:moveTo>
                <a:cubicBezTo>
                  <a:pt x="194310" y="228600"/>
                  <a:pt x="195263" y="238125"/>
                  <a:pt x="194310" y="246698"/>
                </a:cubicBezTo>
                <a:cubicBezTo>
                  <a:pt x="191452" y="268605"/>
                  <a:pt x="200977" y="275273"/>
                  <a:pt x="222885" y="277178"/>
                </a:cubicBezTo>
                <a:cubicBezTo>
                  <a:pt x="394335" y="290512"/>
                  <a:pt x="522923" y="374332"/>
                  <a:pt x="608648" y="521970"/>
                </a:cubicBezTo>
                <a:cubicBezTo>
                  <a:pt x="645795" y="585787"/>
                  <a:pt x="666750" y="655320"/>
                  <a:pt x="668655" y="729615"/>
                </a:cubicBezTo>
                <a:cubicBezTo>
                  <a:pt x="668655" y="746760"/>
                  <a:pt x="675323" y="755332"/>
                  <a:pt x="694373" y="754380"/>
                </a:cubicBezTo>
                <a:cubicBezTo>
                  <a:pt x="714375" y="753428"/>
                  <a:pt x="734377" y="753428"/>
                  <a:pt x="754380" y="754380"/>
                </a:cubicBezTo>
                <a:cubicBezTo>
                  <a:pt x="774382" y="755332"/>
                  <a:pt x="778193" y="746760"/>
                  <a:pt x="777240" y="729615"/>
                </a:cubicBezTo>
                <a:cubicBezTo>
                  <a:pt x="775335" y="685800"/>
                  <a:pt x="768668" y="641985"/>
                  <a:pt x="757238" y="600075"/>
                </a:cubicBezTo>
                <a:cubicBezTo>
                  <a:pt x="691515" y="364807"/>
                  <a:pt x="488632" y="192405"/>
                  <a:pt x="247650" y="171450"/>
                </a:cubicBezTo>
                <a:cubicBezTo>
                  <a:pt x="194310" y="165735"/>
                  <a:pt x="194310" y="165735"/>
                  <a:pt x="194310" y="220027"/>
                </a:cubicBezTo>
                <a:close/>
                <a:moveTo>
                  <a:pt x="523875" y="753428"/>
                </a:moveTo>
                <a:cubicBezTo>
                  <a:pt x="529590" y="753428"/>
                  <a:pt x="535305" y="753428"/>
                  <a:pt x="541973" y="753428"/>
                </a:cubicBezTo>
                <a:cubicBezTo>
                  <a:pt x="577215" y="753428"/>
                  <a:pt x="579120" y="753428"/>
                  <a:pt x="575310" y="718185"/>
                </a:cubicBezTo>
                <a:cubicBezTo>
                  <a:pt x="566738" y="628650"/>
                  <a:pt x="530543" y="550545"/>
                  <a:pt x="468630" y="485775"/>
                </a:cubicBezTo>
                <a:cubicBezTo>
                  <a:pt x="400050" y="414337"/>
                  <a:pt x="314325" y="376237"/>
                  <a:pt x="216218" y="367665"/>
                </a:cubicBezTo>
                <a:cubicBezTo>
                  <a:pt x="201930" y="366712"/>
                  <a:pt x="193357" y="370523"/>
                  <a:pt x="194310" y="386715"/>
                </a:cubicBezTo>
                <a:cubicBezTo>
                  <a:pt x="195263" y="410528"/>
                  <a:pt x="195263" y="434340"/>
                  <a:pt x="194310" y="458153"/>
                </a:cubicBezTo>
                <a:cubicBezTo>
                  <a:pt x="193357" y="472440"/>
                  <a:pt x="200025" y="475298"/>
                  <a:pt x="212407" y="476250"/>
                </a:cubicBezTo>
                <a:cubicBezTo>
                  <a:pt x="340043" y="487680"/>
                  <a:pt x="441960" y="579120"/>
                  <a:pt x="464820" y="702945"/>
                </a:cubicBezTo>
                <a:cubicBezTo>
                  <a:pt x="475298" y="753428"/>
                  <a:pt x="475298" y="753428"/>
                  <a:pt x="523875" y="753428"/>
                </a:cubicBezTo>
                <a:close/>
                <a:moveTo>
                  <a:pt x="344805" y="677228"/>
                </a:moveTo>
                <a:cubicBezTo>
                  <a:pt x="344805" y="634365"/>
                  <a:pt x="313373" y="601980"/>
                  <a:pt x="270510" y="601028"/>
                </a:cubicBezTo>
                <a:cubicBezTo>
                  <a:pt x="229552" y="600075"/>
                  <a:pt x="194310" y="634365"/>
                  <a:pt x="194310" y="675323"/>
                </a:cubicBezTo>
                <a:cubicBezTo>
                  <a:pt x="194310" y="719137"/>
                  <a:pt x="225743" y="751523"/>
                  <a:pt x="269557" y="751523"/>
                </a:cubicBezTo>
                <a:cubicBezTo>
                  <a:pt x="314325" y="750570"/>
                  <a:pt x="344805" y="720090"/>
                  <a:pt x="344805" y="677228"/>
                </a:cubicBezTo>
                <a:close/>
              </a:path>
            </a:pathLst>
          </a:custGeom>
          <a:solidFill>
            <a:schemeClr val="bg1"/>
          </a:solidFill>
          <a:ln w="9525" cap="flat">
            <a:noFill/>
            <a:prstDash val="solid"/>
            <a:miter/>
          </a:ln>
        </p:spPr>
        <p:txBody>
          <a:bodyPr rtlCol="0" anchor="ctr"/>
          <a:lstStyle/>
          <a:p>
            <a:endParaRPr lang="en-US" sz="1350"/>
          </a:p>
        </p:txBody>
      </p:sp>
      <p:sp>
        <p:nvSpPr>
          <p:cNvPr id="94" name="Freeform: Shape 93">
            <a:extLst>
              <a:ext uri="{FF2B5EF4-FFF2-40B4-BE49-F238E27FC236}">
                <a16:creationId xmlns:a16="http://schemas.microsoft.com/office/drawing/2014/main" id="{600F5F36-60D6-4DA8-A69B-7BEFEFF9C19B}"/>
              </a:ext>
            </a:extLst>
          </p:cNvPr>
          <p:cNvSpPr>
            <a:spLocks noChangeAspect="1"/>
          </p:cNvSpPr>
          <p:nvPr/>
        </p:nvSpPr>
        <p:spPr>
          <a:xfrm>
            <a:off x="2949512" y="2524601"/>
            <a:ext cx="263825" cy="263415"/>
          </a:xfrm>
          <a:custGeom>
            <a:avLst/>
            <a:gdLst>
              <a:gd name="connsiteX0" fmla="*/ 426005 w 929299"/>
              <a:gd name="connsiteY0" fmla="*/ 569594 h 927853"/>
              <a:gd name="connsiteX1" fmla="*/ 588882 w 929299"/>
              <a:gd name="connsiteY1" fmla="*/ 569594 h 927853"/>
              <a:gd name="connsiteX2" fmla="*/ 622220 w 929299"/>
              <a:gd name="connsiteY2" fmla="*/ 601979 h 927853"/>
              <a:gd name="connsiteX3" fmla="*/ 586977 w 929299"/>
              <a:gd name="connsiteY3" fmla="*/ 632459 h 927853"/>
              <a:gd name="connsiteX4" fmla="*/ 506967 w 929299"/>
              <a:gd name="connsiteY4" fmla="*/ 632459 h 927853"/>
              <a:gd name="connsiteX5" fmla="*/ 428862 w 929299"/>
              <a:gd name="connsiteY5" fmla="*/ 632459 h 927853"/>
              <a:gd name="connsiteX6" fmla="*/ 392667 w 929299"/>
              <a:gd name="connsiteY6" fmla="*/ 601027 h 927853"/>
              <a:gd name="connsiteX7" fmla="*/ 426005 w 929299"/>
              <a:gd name="connsiteY7" fmla="*/ 569594 h 927853"/>
              <a:gd name="connsiteX8" fmla="*/ 424100 w 929299"/>
              <a:gd name="connsiteY8" fmla="*/ 399097 h 927853"/>
              <a:gd name="connsiteX9" fmla="*/ 464104 w 929299"/>
              <a:gd name="connsiteY9" fmla="*/ 399097 h 927853"/>
              <a:gd name="connsiteX10" fmla="*/ 504110 w 929299"/>
              <a:gd name="connsiteY10" fmla="*/ 399097 h 927853"/>
              <a:gd name="connsiteX11" fmla="*/ 535542 w 929299"/>
              <a:gd name="connsiteY11" fmla="*/ 430530 h 927853"/>
              <a:gd name="connsiteX12" fmla="*/ 506015 w 929299"/>
              <a:gd name="connsiteY12" fmla="*/ 461010 h 927853"/>
              <a:gd name="connsiteX13" fmla="*/ 423147 w 929299"/>
              <a:gd name="connsiteY13" fmla="*/ 461010 h 927853"/>
              <a:gd name="connsiteX14" fmla="*/ 392667 w 929299"/>
              <a:gd name="connsiteY14" fmla="*/ 429577 h 927853"/>
              <a:gd name="connsiteX15" fmla="*/ 424100 w 929299"/>
              <a:gd name="connsiteY15" fmla="*/ 399097 h 927853"/>
              <a:gd name="connsiteX16" fmla="*/ 414575 w 929299"/>
              <a:gd name="connsiteY16" fmla="*/ 282893 h 927853"/>
              <a:gd name="connsiteX17" fmla="*/ 274557 w 929299"/>
              <a:gd name="connsiteY17" fmla="*/ 421005 h 927853"/>
              <a:gd name="connsiteX18" fmla="*/ 274557 w 929299"/>
              <a:gd name="connsiteY18" fmla="*/ 608648 h 927853"/>
              <a:gd name="connsiteX19" fmla="*/ 400287 w 929299"/>
              <a:gd name="connsiteY19" fmla="*/ 746760 h 927853"/>
              <a:gd name="connsiteX20" fmla="*/ 497442 w 929299"/>
              <a:gd name="connsiteY20" fmla="*/ 749618 h 927853"/>
              <a:gd name="connsiteX21" fmla="*/ 585072 w 929299"/>
              <a:gd name="connsiteY21" fmla="*/ 749618 h 927853"/>
              <a:gd name="connsiteX22" fmla="*/ 737472 w 929299"/>
              <a:gd name="connsiteY22" fmla="*/ 611505 h 927853"/>
              <a:gd name="connsiteX23" fmla="*/ 740330 w 929299"/>
              <a:gd name="connsiteY23" fmla="*/ 489585 h 927853"/>
              <a:gd name="connsiteX24" fmla="*/ 710802 w 929299"/>
              <a:gd name="connsiteY24" fmla="*/ 461962 h 927853"/>
              <a:gd name="connsiteX25" fmla="*/ 651747 w 929299"/>
              <a:gd name="connsiteY25" fmla="*/ 406718 h 927853"/>
              <a:gd name="connsiteX26" fmla="*/ 510777 w 929299"/>
              <a:gd name="connsiteY26" fmla="*/ 282893 h 927853"/>
              <a:gd name="connsiteX27" fmla="*/ 414575 w 929299"/>
              <a:gd name="connsiteY27" fmla="*/ 282893 h 927853"/>
              <a:gd name="connsiteX28" fmla="*/ 163115 w 929299"/>
              <a:gd name="connsiteY28" fmla="*/ 0 h 927853"/>
              <a:gd name="connsiteX29" fmla="*/ 767952 w 929299"/>
              <a:gd name="connsiteY29" fmla="*/ 0 h 927853"/>
              <a:gd name="connsiteX30" fmla="*/ 927972 w 929299"/>
              <a:gd name="connsiteY30" fmla="*/ 155257 h 927853"/>
              <a:gd name="connsiteX31" fmla="*/ 927020 w 929299"/>
              <a:gd name="connsiteY31" fmla="*/ 776287 h 927853"/>
              <a:gd name="connsiteX32" fmla="*/ 770810 w 929299"/>
              <a:gd name="connsiteY32" fmla="*/ 926782 h 927853"/>
              <a:gd name="connsiteX33" fmla="*/ 463152 w 929299"/>
              <a:gd name="connsiteY33" fmla="*/ 926782 h 927853"/>
              <a:gd name="connsiteX34" fmla="*/ 162162 w 929299"/>
              <a:gd name="connsiteY34" fmla="*/ 927735 h 927853"/>
              <a:gd name="connsiteX35" fmla="*/ 237 w 929299"/>
              <a:gd name="connsiteY35" fmla="*/ 771525 h 927853"/>
              <a:gd name="connsiteX36" fmla="*/ 1190 w 929299"/>
              <a:gd name="connsiteY36" fmla="*/ 155257 h 927853"/>
              <a:gd name="connsiteX37" fmla="*/ 163115 w 929299"/>
              <a:gd name="connsiteY37" fmla="*/ 0 h 92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29299" h="927853">
                <a:moveTo>
                  <a:pt x="426005" y="569594"/>
                </a:moveTo>
                <a:cubicBezTo>
                  <a:pt x="480297" y="568642"/>
                  <a:pt x="534590" y="568642"/>
                  <a:pt x="588882" y="569594"/>
                </a:cubicBezTo>
                <a:cubicBezTo>
                  <a:pt x="608885" y="569594"/>
                  <a:pt x="622220" y="584834"/>
                  <a:pt x="622220" y="601979"/>
                </a:cubicBezTo>
                <a:cubicBezTo>
                  <a:pt x="621267" y="619124"/>
                  <a:pt x="606980" y="631507"/>
                  <a:pt x="586977" y="632459"/>
                </a:cubicBezTo>
                <a:cubicBezTo>
                  <a:pt x="560307" y="633412"/>
                  <a:pt x="533637" y="632459"/>
                  <a:pt x="506967" y="632459"/>
                </a:cubicBezTo>
                <a:cubicBezTo>
                  <a:pt x="481250" y="632459"/>
                  <a:pt x="454580" y="633412"/>
                  <a:pt x="428862" y="632459"/>
                </a:cubicBezTo>
                <a:cubicBezTo>
                  <a:pt x="406002" y="631507"/>
                  <a:pt x="392667" y="619124"/>
                  <a:pt x="392667" y="601027"/>
                </a:cubicBezTo>
                <a:cubicBezTo>
                  <a:pt x="392667" y="583882"/>
                  <a:pt x="405050" y="569594"/>
                  <a:pt x="426005" y="569594"/>
                </a:cubicBezTo>
                <a:close/>
                <a:moveTo>
                  <a:pt x="424100" y="399097"/>
                </a:moveTo>
                <a:cubicBezTo>
                  <a:pt x="437435" y="398145"/>
                  <a:pt x="450770" y="399097"/>
                  <a:pt x="464104" y="399097"/>
                </a:cubicBezTo>
                <a:cubicBezTo>
                  <a:pt x="477440" y="399097"/>
                  <a:pt x="490775" y="398145"/>
                  <a:pt x="504110" y="399097"/>
                </a:cubicBezTo>
                <a:cubicBezTo>
                  <a:pt x="523160" y="401002"/>
                  <a:pt x="535542" y="411480"/>
                  <a:pt x="535542" y="430530"/>
                </a:cubicBezTo>
                <a:cubicBezTo>
                  <a:pt x="535542" y="448627"/>
                  <a:pt x="523160" y="460057"/>
                  <a:pt x="506015" y="461010"/>
                </a:cubicBezTo>
                <a:cubicBezTo>
                  <a:pt x="478392" y="462915"/>
                  <a:pt x="450770" y="462915"/>
                  <a:pt x="423147" y="461010"/>
                </a:cubicBezTo>
                <a:cubicBezTo>
                  <a:pt x="405050" y="459105"/>
                  <a:pt x="391715" y="448627"/>
                  <a:pt x="392667" y="429577"/>
                </a:cubicBezTo>
                <a:cubicBezTo>
                  <a:pt x="392667" y="409575"/>
                  <a:pt x="406002" y="400050"/>
                  <a:pt x="424100" y="399097"/>
                </a:cubicBezTo>
                <a:close/>
                <a:moveTo>
                  <a:pt x="414575" y="282893"/>
                </a:moveTo>
                <a:cubicBezTo>
                  <a:pt x="338375" y="284798"/>
                  <a:pt x="276462" y="345757"/>
                  <a:pt x="274557" y="421005"/>
                </a:cubicBezTo>
                <a:cubicBezTo>
                  <a:pt x="272652" y="483870"/>
                  <a:pt x="272652" y="545782"/>
                  <a:pt x="274557" y="608648"/>
                </a:cubicBezTo>
                <a:cubicBezTo>
                  <a:pt x="276462" y="680085"/>
                  <a:pt x="330755" y="736282"/>
                  <a:pt x="400287" y="746760"/>
                </a:cubicBezTo>
                <a:cubicBezTo>
                  <a:pt x="434577" y="751523"/>
                  <a:pt x="469820" y="748665"/>
                  <a:pt x="497442" y="749618"/>
                </a:cubicBezTo>
                <a:cubicBezTo>
                  <a:pt x="531732" y="749618"/>
                  <a:pt x="558402" y="750570"/>
                  <a:pt x="585072" y="749618"/>
                </a:cubicBezTo>
                <a:cubicBezTo>
                  <a:pt x="670797" y="746760"/>
                  <a:pt x="726042" y="697230"/>
                  <a:pt x="737472" y="611505"/>
                </a:cubicBezTo>
                <a:cubicBezTo>
                  <a:pt x="742235" y="571500"/>
                  <a:pt x="739377" y="530543"/>
                  <a:pt x="740330" y="489585"/>
                </a:cubicBezTo>
                <a:cubicBezTo>
                  <a:pt x="741282" y="469582"/>
                  <a:pt x="729852" y="462915"/>
                  <a:pt x="710802" y="461962"/>
                </a:cubicBezTo>
                <a:cubicBezTo>
                  <a:pt x="660320" y="460057"/>
                  <a:pt x="658415" y="456248"/>
                  <a:pt x="651747" y="406718"/>
                </a:cubicBezTo>
                <a:cubicBezTo>
                  <a:pt x="642222" y="336232"/>
                  <a:pt x="582215" y="282893"/>
                  <a:pt x="510777" y="282893"/>
                </a:cubicBezTo>
                <a:cubicBezTo>
                  <a:pt x="478392" y="281940"/>
                  <a:pt x="446960" y="281940"/>
                  <a:pt x="414575" y="282893"/>
                </a:cubicBezTo>
                <a:close/>
                <a:moveTo>
                  <a:pt x="163115" y="0"/>
                </a:moveTo>
                <a:cubicBezTo>
                  <a:pt x="365045" y="0"/>
                  <a:pt x="566022" y="0"/>
                  <a:pt x="767952" y="0"/>
                </a:cubicBezTo>
                <a:cubicBezTo>
                  <a:pt x="867012" y="952"/>
                  <a:pt x="927020" y="56198"/>
                  <a:pt x="927972" y="155257"/>
                </a:cubicBezTo>
                <a:cubicBezTo>
                  <a:pt x="929877" y="362903"/>
                  <a:pt x="929877" y="569595"/>
                  <a:pt x="927020" y="776287"/>
                </a:cubicBezTo>
                <a:cubicBezTo>
                  <a:pt x="926067" y="871537"/>
                  <a:pt x="866060" y="926782"/>
                  <a:pt x="770810" y="926782"/>
                </a:cubicBezTo>
                <a:cubicBezTo>
                  <a:pt x="668892" y="926782"/>
                  <a:pt x="566022" y="926782"/>
                  <a:pt x="463152" y="926782"/>
                </a:cubicBezTo>
                <a:cubicBezTo>
                  <a:pt x="363140" y="926782"/>
                  <a:pt x="262175" y="923925"/>
                  <a:pt x="162162" y="927735"/>
                </a:cubicBezTo>
                <a:cubicBezTo>
                  <a:pt x="84057" y="930593"/>
                  <a:pt x="237" y="882015"/>
                  <a:pt x="237" y="771525"/>
                </a:cubicBezTo>
                <a:cubicBezTo>
                  <a:pt x="237" y="565785"/>
                  <a:pt x="-715" y="360998"/>
                  <a:pt x="1190" y="155257"/>
                </a:cubicBezTo>
                <a:cubicBezTo>
                  <a:pt x="2142" y="55245"/>
                  <a:pt x="62150" y="0"/>
                  <a:pt x="163115" y="0"/>
                </a:cubicBezTo>
                <a:close/>
              </a:path>
            </a:pathLst>
          </a:custGeom>
          <a:solidFill>
            <a:schemeClr val="bg1"/>
          </a:solidFill>
          <a:ln w="9525" cap="flat">
            <a:noFill/>
            <a:prstDash val="solid"/>
            <a:miter/>
          </a:ln>
        </p:spPr>
        <p:txBody>
          <a:bodyPr rtlCol="0" anchor="ctr"/>
          <a:lstStyle/>
          <a:p>
            <a:endParaRPr lang="en-US" sz="1350"/>
          </a:p>
        </p:txBody>
      </p:sp>
      <p:sp>
        <p:nvSpPr>
          <p:cNvPr id="95" name="Freeform: Shape 94">
            <a:extLst>
              <a:ext uri="{FF2B5EF4-FFF2-40B4-BE49-F238E27FC236}">
                <a16:creationId xmlns:a16="http://schemas.microsoft.com/office/drawing/2014/main" id="{72BE16D2-EF8D-404C-AD48-448E47B2D368}"/>
              </a:ext>
            </a:extLst>
          </p:cNvPr>
          <p:cNvSpPr>
            <a:spLocks noChangeAspect="1"/>
          </p:cNvSpPr>
          <p:nvPr/>
        </p:nvSpPr>
        <p:spPr>
          <a:xfrm>
            <a:off x="3460308" y="3039733"/>
            <a:ext cx="264428" cy="263415"/>
          </a:xfrm>
          <a:custGeom>
            <a:avLst/>
            <a:gdLst>
              <a:gd name="connsiteX0" fmla="*/ 493305 w 930304"/>
              <a:gd name="connsiteY0" fmla="*/ 525380 h 926740"/>
              <a:gd name="connsiteX1" fmla="*/ 502115 w 930304"/>
              <a:gd name="connsiteY1" fmla="*/ 538358 h 926740"/>
              <a:gd name="connsiteX2" fmla="*/ 547835 w 930304"/>
              <a:gd name="connsiteY2" fmla="*/ 704093 h 926740"/>
              <a:gd name="connsiteX3" fmla="*/ 532596 w 930304"/>
              <a:gd name="connsiteY3" fmla="*/ 730763 h 926740"/>
              <a:gd name="connsiteX4" fmla="*/ 450681 w 930304"/>
              <a:gd name="connsiteY4" fmla="*/ 746003 h 926740"/>
              <a:gd name="connsiteX5" fmla="*/ 300185 w 930304"/>
              <a:gd name="connsiteY5" fmla="*/ 701235 h 926740"/>
              <a:gd name="connsiteX6" fmla="*/ 293518 w 930304"/>
              <a:gd name="connsiteY6" fmla="*/ 668850 h 926740"/>
              <a:gd name="connsiteX7" fmla="*/ 477350 w 930304"/>
              <a:gd name="connsiteY7" fmla="*/ 525975 h 926740"/>
              <a:gd name="connsiteX8" fmla="*/ 493305 w 930304"/>
              <a:gd name="connsiteY8" fmla="*/ 525380 h 926740"/>
              <a:gd name="connsiteX9" fmla="*/ 592603 w 930304"/>
              <a:gd name="connsiteY9" fmla="*/ 502163 h 926740"/>
              <a:gd name="connsiteX10" fmla="*/ 686901 w 930304"/>
              <a:gd name="connsiteY10" fmla="*/ 513593 h 926740"/>
              <a:gd name="connsiteX11" fmla="*/ 704046 w 930304"/>
              <a:gd name="connsiteY11" fmla="*/ 540263 h 926740"/>
              <a:gd name="connsiteX12" fmla="*/ 609748 w 930304"/>
              <a:gd name="connsiteY12" fmla="*/ 687901 h 926740"/>
              <a:gd name="connsiteX13" fmla="*/ 586888 w 930304"/>
              <a:gd name="connsiteY13" fmla="*/ 680281 h 926740"/>
              <a:gd name="connsiteX14" fmla="*/ 544978 w 930304"/>
              <a:gd name="connsiteY14" fmla="*/ 525976 h 926740"/>
              <a:gd name="connsiteX15" fmla="*/ 556408 w 930304"/>
              <a:gd name="connsiteY15" fmla="*/ 505973 h 926740"/>
              <a:gd name="connsiteX16" fmla="*/ 592603 w 930304"/>
              <a:gd name="connsiteY16" fmla="*/ 502163 h 926740"/>
              <a:gd name="connsiteX17" fmla="*/ 442108 w 930304"/>
              <a:gd name="connsiteY17" fmla="*/ 435488 h 926740"/>
              <a:gd name="connsiteX18" fmla="*/ 472587 w 930304"/>
              <a:gd name="connsiteY18" fmla="*/ 467873 h 926740"/>
              <a:gd name="connsiteX19" fmla="*/ 459252 w 930304"/>
              <a:gd name="connsiteY19" fmla="*/ 486923 h 926740"/>
              <a:gd name="connsiteX20" fmla="*/ 266847 w 930304"/>
              <a:gd name="connsiteY20" fmla="*/ 639323 h 926740"/>
              <a:gd name="connsiteX21" fmla="*/ 237320 w 930304"/>
              <a:gd name="connsiteY21" fmla="*/ 640276 h 926740"/>
              <a:gd name="connsiteX22" fmla="*/ 183027 w 930304"/>
              <a:gd name="connsiteY22" fmla="*/ 491686 h 926740"/>
              <a:gd name="connsiteX23" fmla="*/ 204935 w 930304"/>
              <a:gd name="connsiteY23" fmla="*/ 468826 h 926740"/>
              <a:gd name="connsiteX24" fmla="*/ 442108 w 930304"/>
              <a:gd name="connsiteY24" fmla="*/ 435488 h 926740"/>
              <a:gd name="connsiteX25" fmla="*/ 647133 w 930304"/>
              <a:gd name="connsiteY25" fmla="*/ 317259 h 926740"/>
              <a:gd name="connsiteX26" fmla="*/ 660230 w 930304"/>
              <a:gd name="connsiteY26" fmla="*/ 324046 h 926740"/>
              <a:gd name="connsiteX27" fmla="*/ 711665 w 930304"/>
              <a:gd name="connsiteY27" fmla="*/ 468826 h 926740"/>
              <a:gd name="connsiteX28" fmla="*/ 693567 w 930304"/>
              <a:gd name="connsiteY28" fmla="*/ 477398 h 926740"/>
              <a:gd name="connsiteX29" fmla="*/ 535452 w 930304"/>
              <a:gd name="connsiteY29" fmla="*/ 470731 h 926740"/>
              <a:gd name="connsiteX30" fmla="*/ 519260 w 930304"/>
              <a:gd name="connsiteY30" fmla="*/ 458348 h 926740"/>
              <a:gd name="connsiteX31" fmla="*/ 537357 w 930304"/>
              <a:gd name="connsiteY31" fmla="*/ 399293 h 926740"/>
              <a:gd name="connsiteX32" fmla="*/ 635465 w 930304"/>
              <a:gd name="connsiteY32" fmla="*/ 326903 h 926740"/>
              <a:gd name="connsiteX33" fmla="*/ 647133 w 930304"/>
              <a:gd name="connsiteY33" fmla="*/ 317259 h 926740"/>
              <a:gd name="connsiteX34" fmla="*/ 334475 w 930304"/>
              <a:gd name="connsiteY34" fmla="*/ 245226 h 926740"/>
              <a:gd name="connsiteX35" fmla="*/ 348762 w 930304"/>
              <a:gd name="connsiteY35" fmla="*/ 256418 h 926740"/>
              <a:gd name="connsiteX36" fmla="*/ 425915 w 930304"/>
              <a:gd name="connsiteY36" fmla="*/ 376433 h 926740"/>
              <a:gd name="connsiteX37" fmla="*/ 414484 w 930304"/>
              <a:gd name="connsiteY37" fmla="*/ 402150 h 926740"/>
              <a:gd name="connsiteX38" fmla="*/ 239224 w 930304"/>
              <a:gd name="connsiteY38" fmla="*/ 427868 h 926740"/>
              <a:gd name="connsiteX39" fmla="*/ 200172 w 930304"/>
              <a:gd name="connsiteY39" fmla="*/ 387863 h 926740"/>
              <a:gd name="connsiteX40" fmla="*/ 317330 w 930304"/>
              <a:gd name="connsiteY40" fmla="*/ 249750 h 926740"/>
              <a:gd name="connsiteX41" fmla="*/ 334475 w 930304"/>
              <a:gd name="connsiteY41" fmla="*/ 245226 h 926740"/>
              <a:gd name="connsiteX42" fmla="*/ 447822 w 930304"/>
              <a:gd name="connsiteY42" fmla="*/ 216413 h 926740"/>
              <a:gd name="connsiteX43" fmla="*/ 608795 w 930304"/>
              <a:gd name="connsiteY43" fmla="*/ 271658 h 926740"/>
              <a:gd name="connsiteX44" fmla="*/ 611652 w 930304"/>
              <a:gd name="connsiteY44" fmla="*/ 300233 h 926740"/>
              <a:gd name="connsiteX45" fmla="*/ 497352 w 930304"/>
              <a:gd name="connsiteY45" fmla="*/ 376433 h 926740"/>
              <a:gd name="connsiteX46" fmla="*/ 475445 w 930304"/>
              <a:gd name="connsiteY46" fmla="*/ 368813 h 926740"/>
              <a:gd name="connsiteX47" fmla="*/ 392577 w 930304"/>
              <a:gd name="connsiteY47" fmla="*/ 239273 h 926740"/>
              <a:gd name="connsiteX48" fmla="*/ 401150 w 930304"/>
              <a:gd name="connsiteY48" fmla="*/ 220223 h 926740"/>
              <a:gd name="connsiteX49" fmla="*/ 447822 w 930304"/>
              <a:gd name="connsiteY49" fmla="*/ 216413 h 926740"/>
              <a:gd name="connsiteX50" fmla="*/ 446870 w 930304"/>
              <a:gd name="connsiteY50" fmla="*/ 177361 h 926740"/>
              <a:gd name="connsiteX51" fmla="*/ 143975 w 930304"/>
              <a:gd name="connsiteY51" fmla="*/ 478351 h 926740"/>
              <a:gd name="connsiteX52" fmla="*/ 448775 w 930304"/>
              <a:gd name="connsiteY52" fmla="*/ 783151 h 926740"/>
              <a:gd name="connsiteX53" fmla="*/ 748813 w 930304"/>
              <a:gd name="connsiteY53" fmla="*/ 481208 h 926740"/>
              <a:gd name="connsiteX54" fmla="*/ 446870 w 930304"/>
              <a:gd name="connsiteY54" fmla="*/ 177361 h 926740"/>
              <a:gd name="connsiteX55" fmla="*/ 765005 w 930304"/>
              <a:gd name="connsiteY55" fmla="*/ 196 h 926740"/>
              <a:gd name="connsiteX56" fmla="*/ 928835 w 930304"/>
              <a:gd name="connsiteY56" fmla="*/ 163073 h 926740"/>
              <a:gd name="connsiteX57" fmla="*/ 928835 w 930304"/>
              <a:gd name="connsiteY57" fmla="*/ 551693 h 926740"/>
              <a:gd name="connsiteX58" fmla="*/ 925977 w 930304"/>
              <a:gd name="connsiteY58" fmla="*/ 789818 h 926740"/>
              <a:gd name="connsiteX59" fmla="*/ 778340 w 930304"/>
              <a:gd name="connsiteY59" fmla="*/ 926026 h 926740"/>
              <a:gd name="connsiteX60" fmla="*/ 151595 w 930304"/>
              <a:gd name="connsiteY60" fmla="*/ 926026 h 926740"/>
              <a:gd name="connsiteX61" fmla="*/ 1100 w 930304"/>
              <a:gd name="connsiteY61" fmla="*/ 770768 h 926740"/>
              <a:gd name="connsiteX62" fmla="*/ 1100 w 930304"/>
              <a:gd name="connsiteY62" fmla="*/ 157358 h 926740"/>
              <a:gd name="connsiteX63" fmla="*/ 111590 w 930304"/>
              <a:gd name="connsiteY63" fmla="*/ 4006 h 926740"/>
              <a:gd name="connsiteX64" fmla="*/ 153500 w 930304"/>
              <a:gd name="connsiteY64" fmla="*/ 1148 h 926740"/>
              <a:gd name="connsiteX65" fmla="*/ 465920 w 930304"/>
              <a:gd name="connsiteY65" fmla="*/ 1148 h 926740"/>
              <a:gd name="connsiteX66" fmla="*/ 765005 w 930304"/>
              <a:gd name="connsiteY66" fmla="*/ 196 h 92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930304" h="926740">
                <a:moveTo>
                  <a:pt x="493305" y="525380"/>
                </a:moveTo>
                <a:cubicBezTo>
                  <a:pt x="497115" y="527642"/>
                  <a:pt x="499734" y="532167"/>
                  <a:pt x="502115" y="538358"/>
                </a:cubicBezTo>
                <a:cubicBezTo>
                  <a:pt x="521165" y="591698"/>
                  <a:pt x="537358" y="646943"/>
                  <a:pt x="547835" y="704093"/>
                </a:cubicBezTo>
                <a:cubicBezTo>
                  <a:pt x="550693" y="718380"/>
                  <a:pt x="545931" y="726000"/>
                  <a:pt x="532596" y="730763"/>
                </a:cubicBezTo>
                <a:cubicBezTo>
                  <a:pt x="504973" y="739335"/>
                  <a:pt x="476398" y="744098"/>
                  <a:pt x="450681" y="746003"/>
                </a:cubicBezTo>
                <a:cubicBezTo>
                  <a:pt x="394483" y="745050"/>
                  <a:pt x="344953" y="729810"/>
                  <a:pt x="300185" y="701235"/>
                </a:cubicBezTo>
                <a:cubicBezTo>
                  <a:pt x="285898" y="691710"/>
                  <a:pt x="283993" y="683138"/>
                  <a:pt x="293518" y="668850"/>
                </a:cubicBezTo>
                <a:cubicBezTo>
                  <a:pt x="339238" y="600270"/>
                  <a:pt x="402103" y="555503"/>
                  <a:pt x="477350" y="525975"/>
                </a:cubicBezTo>
                <a:cubicBezTo>
                  <a:pt x="484494" y="523118"/>
                  <a:pt x="489495" y="523118"/>
                  <a:pt x="493305" y="525380"/>
                </a:cubicBezTo>
                <a:close/>
                <a:moveTo>
                  <a:pt x="592603" y="502163"/>
                </a:moveTo>
                <a:cubicBezTo>
                  <a:pt x="626893" y="504068"/>
                  <a:pt x="657373" y="506926"/>
                  <a:pt x="686901" y="513593"/>
                </a:cubicBezTo>
                <a:cubicBezTo>
                  <a:pt x="702140" y="517403"/>
                  <a:pt x="708808" y="523118"/>
                  <a:pt x="704046" y="540263"/>
                </a:cubicBezTo>
                <a:cubicBezTo>
                  <a:pt x="688805" y="600271"/>
                  <a:pt x="658326" y="649801"/>
                  <a:pt x="609748" y="687901"/>
                </a:cubicBezTo>
                <a:cubicBezTo>
                  <a:pt x="597365" y="697426"/>
                  <a:pt x="589746" y="697426"/>
                  <a:pt x="586888" y="680281"/>
                </a:cubicBezTo>
                <a:cubicBezTo>
                  <a:pt x="577363" y="627893"/>
                  <a:pt x="562123" y="576458"/>
                  <a:pt x="544978" y="525976"/>
                </a:cubicBezTo>
                <a:cubicBezTo>
                  <a:pt x="541168" y="513593"/>
                  <a:pt x="542121" y="506926"/>
                  <a:pt x="556408" y="505973"/>
                </a:cubicBezTo>
                <a:cubicBezTo>
                  <a:pt x="569743" y="505021"/>
                  <a:pt x="583078" y="503116"/>
                  <a:pt x="592603" y="502163"/>
                </a:cubicBezTo>
                <a:close/>
                <a:moveTo>
                  <a:pt x="442108" y="435488"/>
                </a:moveTo>
                <a:cubicBezTo>
                  <a:pt x="467825" y="427868"/>
                  <a:pt x="464968" y="455491"/>
                  <a:pt x="472587" y="467873"/>
                </a:cubicBezTo>
                <a:cubicBezTo>
                  <a:pt x="481160" y="481208"/>
                  <a:pt x="467825" y="484066"/>
                  <a:pt x="459252" y="486923"/>
                </a:cubicBezTo>
                <a:cubicBezTo>
                  <a:pt x="378290" y="516451"/>
                  <a:pt x="315425" y="568838"/>
                  <a:pt x="266847" y="639323"/>
                </a:cubicBezTo>
                <a:cubicBezTo>
                  <a:pt x="255417" y="654563"/>
                  <a:pt x="248750" y="655516"/>
                  <a:pt x="237320" y="640276"/>
                </a:cubicBezTo>
                <a:cubicBezTo>
                  <a:pt x="206840" y="600271"/>
                  <a:pt x="183980" y="540263"/>
                  <a:pt x="183027" y="491686"/>
                </a:cubicBezTo>
                <a:cubicBezTo>
                  <a:pt x="181122" y="477398"/>
                  <a:pt x="186837" y="469778"/>
                  <a:pt x="204935" y="468826"/>
                </a:cubicBezTo>
                <a:cubicBezTo>
                  <a:pt x="284945" y="465968"/>
                  <a:pt x="364002" y="456443"/>
                  <a:pt x="442108" y="435488"/>
                </a:cubicBezTo>
                <a:close/>
                <a:moveTo>
                  <a:pt x="647133" y="317259"/>
                </a:moveTo>
                <a:cubicBezTo>
                  <a:pt x="651181" y="315950"/>
                  <a:pt x="655468" y="317378"/>
                  <a:pt x="660230" y="324046"/>
                </a:cubicBezTo>
                <a:cubicBezTo>
                  <a:pt x="690710" y="365003"/>
                  <a:pt x="705950" y="411676"/>
                  <a:pt x="711665" y="468826"/>
                </a:cubicBezTo>
                <a:cubicBezTo>
                  <a:pt x="712617" y="476446"/>
                  <a:pt x="704997" y="479303"/>
                  <a:pt x="693567" y="477398"/>
                </a:cubicBezTo>
                <a:cubicBezTo>
                  <a:pt x="641180" y="468826"/>
                  <a:pt x="588792" y="465016"/>
                  <a:pt x="535452" y="470731"/>
                </a:cubicBezTo>
                <a:cubicBezTo>
                  <a:pt x="526880" y="471683"/>
                  <a:pt x="523070" y="465016"/>
                  <a:pt x="519260" y="458348"/>
                </a:cubicBezTo>
                <a:cubicBezTo>
                  <a:pt x="498305" y="419296"/>
                  <a:pt x="498305" y="419296"/>
                  <a:pt x="537357" y="399293"/>
                </a:cubicBezTo>
                <a:cubicBezTo>
                  <a:pt x="573552" y="380243"/>
                  <a:pt x="607842" y="357383"/>
                  <a:pt x="635465" y="326903"/>
                </a:cubicBezTo>
                <a:cubicBezTo>
                  <a:pt x="639275" y="322617"/>
                  <a:pt x="643085" y="318569"/>
                  <a:pt x="647133" y="317259"/>
                </a:cubicBezTo>
                <a:close/>
                <a:moveTo>
                  <a:pt x="334475" y="245226"/>
                </a:moveTo>
                <a:cubicBezTo>
                  <a:pt x="339475" y="246178"/>
                  <a:pt x="343999" y="249750"/>
                  <a:pt x="348762" y="256418"/>
                </a:cubicBezTo>
                <a:cubicBezTo>
                  <a:pt x="375432" y="295470"/>
                  <a:pt x="401149" y="335475"/>
                  <a:pt x="425915" y="376433"/>
                </a:cubicBezTo>
                <a:cubicBezTo>
                  <a:pt x="435440" y="392625"/>
                  <a:pt x="430677" y="398340"/>
                  <a:pt x="414484" y="402150"/>
                </a:cubicBezTo>
                <a:cubicBezTo>
                  <a:pt x="353524" y="416438"/>
                  <a:pt x="291612" y="424058"/>
                  <a:pt x="239224" y="427868"/>
                </a:cubicBezTo>
                <a:cubicBezTo>
                  <a:pt x="184932" y="428820"/>
                  <a:pt x="184932" y="428820"/>
                  <a:pt x="200172" y="387863"/>
                </a:cubicBezTo>
                <a:cubicBezTo>
                  <a:pt x="222080" y="327855"/>
                  <a:pt x="262084" y="282135"/>
                  <a:pt x="317330" y="249750"/>
                </a:cubicBezTo>
                <a:cubicBezTo>
                  <a:pt x="323997" y="245940"/>
                  <a:pt x="329474" y="244273"/>
                  <a:pt x="334475" y="245226"/>
                </a:cubicBezTo>
                <a:close/>
                <a:moveTo>
                  <a:pt x="447822" y="216413"/>
                </a:moveTo>
                <a:cubicBezTo>
                  <a:pt x="507830" y="216413"/>
                  <a:pt x="561170" y="235463"/>
                  <a:pt x="608795" y="271658"/>
                </a:cubicBezTo>
                <a:cubicBezTo>
                  <a:pt x="622130" y="281183"/>
                  <a:pt x="622130" y="288803"/>
                  <a:pt x="611652" y="300233"/>
                </a:cubicBezTo>
                <a:cubicBezTo>
                  <a:pt x="579267" y="334523"/>
                  <a:pt x="540215" y="358336"/>
                  <a:pt x="497352" y="376433"/>
                </a:cubicBezTo>
                <a:cubicBezTo>
                  <a:pt x="487827" y="380243"/>
                  <a:pt x="481160" y="378338"/>
                  <a:pt x="475445" y="368813"/>
                </a:cubicBezTo>
                <a:cubicBezTo>
                  <a:pt x="449727" y="324046"/>
                  <a:pt x="422105" y="280231"/>
                  <a:pt x="392577" y="239273"/>
                </a:cubicBezTo>
                <a:cubicBezTo>
                  <a:pt x="384005" y="227843"/>
                  <a:pt x="387815" y="223081"/>
                  <a:pt x="401150" y="220223"/>
                </a:cubicBezTo>
                <a:cubicBezTo>
                  <a:pt x="416390" y="217366"/>
                  <a:pt x="432582" y="216413"/>
                  <a:pt x="447822" y="216413"/>
                </a:cubicBezTo>
                <a:close/>
                <a:moveTo>
                  <a:pt x="446870" y="177361"/>
                </a:moveTo>
                <a:cubicBezTo>
                  <a:pt x="279230" y="177361"/>
                  <a:pt x="144927" y="310711"/>
                  <a:pt x="143975" y="478351"/>
                </a:cubicBezTo>
                <a:cubicBezTo>
                  <a:pt x="143975" y="646943"/>
                  <a:pt x="280182" y="784103"/>
                  <a:pt x="448775" y="783151"/>
                </a:cubicBezTo>
                <a:cubicBezTo>
                  <a:pt x="613558" y="782198"/>
                  <a:pt x="749765" y="645991"/>
                  <a:pt x="748813" y="481208"/>
                </a:cubicBezTo>
                <a:cubicBezTo>
                  <a:pt x="749765" y="311663"/>
                  <a:pt x="615463" y="177361"/>
                  <a:pt x="446870" y="177361"/>
                </a:cubicBezTo>
                <a:close/>
                <a:moveTo>
                  <a:pt x="765005" y="196"/>
                </a:moveTo>
                <a:cubicBezTo>
                  <a:pt x="849777" y="-3614"/>
                  <a:pt x="929788" y="47821"/>
                  <a:pt x="928835" y="163073"/>
                </a:cubicBezTo>
                <a:cubicBezTo>
                  <a:pt x="927883" y="292613"/>
                  <a:pt x="929788" y="422153"/>
                  <a:pt x="928835" y="551693"/>
                </a:cubicBezTo>
                <a:cubicBezTo>
                  <a:pt x="928835" y="631703"/>
                  <a:pt x="933597" y="710761"/>
                  <a:pt x="925977" y="789818"/>
                </a:cubicBezTo>
                <a:cubicBezTo>
                  <a:pt x="919310" y="873638"/>
                  <a:pt x="862160" y="926026"/>
                  <a:pt x="778340" y="926026"/>
                </a:cubicBezTo>
                <a:cubicBezTo>
                  <a:pt x="569742" y="926978"/>
                  <a:pt x="360192" y="926978"/>
                  <a:pt x="151595" y="926026"/>
                </a:cubicBezTo>
                <a:cubicBezTo>
                  <a:pt x="61107" y="926026"/>
                  <a:pt x="2052" y="866018"/>
                  <a:pt x="1100" y="770768"/>
                </a:cubicBezTo>
                <a:cubicBezTo>
                  <a:pt x="-805" y="566933"/>
                  <a:pt x="147" y="362146"/>
                  <a:pt x="1100" y="157358"/>
                </a:cubicBezTo>
                <a:cubicBezTo>
                  <a:pt x="1100" y="74491"/>
                  <a:pt x="42057" y="22103"/>
                  <a:pt x="111590" y="4006"/>
                </a:cubicBezTo>
                <a:cubicBezTo>
                  <a:pt x="124925" y="1148"/>
                  <a:pt x="139212" y="1148"/>
                  <a:pt x="153500" y="1148"/>
                </a:cubicBezTo>
                <a:cubicBezTo>
                  <a:pt x="257322" y="1148"/>
                  <a:pt x="362097" y="1148"/>
                  <a:pt x="465920" y="1148"/>
                </a:cubicBezTo>
                <a:cubicBezTo>
                  <a:pt x="565933" y="1148"/>
                  <a:pt x="665945" y="4006"/>
                  <a:pt x="765005" y="196"/>
                </a:cubicBezTo>
                <a:close/>
              </a:path>
            </a:pathLst>
          </a:custGeom>
          <a:solidFill>
            <a:schemeClr val="bg1"/>
          </a:solidFill>
          <a:ln w="9525" cap="flat">
            <a:noFill/>
            <a:prstDash val="solid"/>
            <a:miter/>
          </a:ln>
        </p:spPr>
        <p:txBody>
          <a:bodyPr rtlCol="0" anchor="ctr"/>
          <a:lstStyle/>
          <a:p>
            <a:endParaRPr lang="en-US" sz="1350"/>
          </a:p>
        </p:txBody>
      </p:sp>
      <p:sp>
        <p:nvSpPr>
          <p:cNvPr id="96" name="Rounded Rectangle 2">
            <a:extLst>
              <a:ext uri="{FF2B5EF4-FFF2-40B4-BE49-F238E27FC236}">
                <a16:creationId xmlns:a16="http://schemas.microsoft.com/office/drawing/2014/main" id="{72E46098-011B-4A91-862E-DAFBB480EE50}"/>
              </a:ext>
            </a:extLst>
          </p:cNvPr>
          <p:cNvSpPr/>
          <p:nvPr/>
        </p:nvSpPr>
        <p:spPr>
          <a:xfrm>
            <a:off x="2220766" y="2568863"/>
            <a:ext cx="262433" cy="262433"/>
          </a:xfrm>
          <a:custGeom>
            <a:avLst/>
            <a:gdLst>
              <a:gd name="connsiteX0" fmla="*/ 1979373 w 3960440"/>
              <a:gd name="connsiteY0" fmla="*/ 472350 h 3960000"/>
              <a:gd name="connsiteX1" fmla="*/ 813783 w 3960440"/>
              <a:gd name="connsiteY1" fmla="*/ 1434034 h 3960000"/>
              <a:gd name="connsiteX2" fmla="*/ 1171732 w 3960440"/>
              <a:gd name="connsiteY2" fmla="*/ 2285845 h 3960000"/>
              <a:gd name="connsiteX3" fmla="*/ 1338560 w 3960440"/>
              <a:gd name="connsiteY3" fmla="*/ 1981614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71732 w 3960440"/>
              <a:gd name="connsiteY2" fmla="*/ 2285845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328015 w 3960440"/>
              <a:gd name="connsiteY3" fmla="*/ 1812920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328015 w 3960440"/>
              <a:gd name="connsiteY3" fmla="*/ 1812920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960440" h="3960000">
                <a:moveTo>
                  <a:pt x="1979373" y="472350"/>
                </a:moveTo>
                <a:cubicBezTo>
                  <a:pt x="1228307" y="485871"/>
                  <a:pt x="850011" y="1078219"/>
                  <a:pt x="813783" y="1434034"/>
                </a:cubicBezTo>
                <a:cubicBezTo>
                  <a:pt x="787561" y="1781828"/>
                  <a:pt x="889690" y="2005359"/>
                  <a:pt x="1119009" y="2222584"/>
                </a:cubicBezTo>
                <a:cubicBezTo>
                  <a:pt x="1178964" y="2123026"/>
                  <a:pt x="1260199" y="1908547"/>
                  <a:pt x="1328015" y="1812920"/>
                </a:cubicBezTo>
                <a:cubicBezTo>
                  <a:pt x="1222115" y="1647651"/>
                  <a:pt x="1255483" y="1756375"/>
                  <a:pt x="1234998" y="1431771"/>
                </a:cubicBezTo>
                <a:cubicBezTo>
                  <a:pt x="1331609" y="922504"/>
                  <a:pt x="1719145" y="812633"/>
                  <a:pt x="2217373" y="891303"/>
                </a:cubicBezTo>
                <a:cubicBezTo>
                  <a:pt x="2693518" y="1016895"/>
                  <a:pt x="2787642" y="1344599"/>
                  <a:pt x="2783502" y="1606823"/>
                </a:cubicBezTo>
                <a:cubicBezTo>
                  <a:pt x="2771081" y="1743454"/>
                  <a:pt x="2679609" y="2064482"/>
                  <a:pt x="2456028" y="2225955"/>
                </a:cubicBezTo>
                <a:cubicBezTo>
                  <a:pt x="2192422" y="2399851"/>
                  <a:pt x="2004893" y="2209395"/>
                  <a:pt x="2026974" y="2018938"/>
                </a:cubicBezTo>
                <a:cubicBezTo>
                  <a:pt x="2072519" y="1810540"/>
                  <a:pt x="2086043" y="1754994"/>
                  <a:pt x="2135727" y="1554876"/>
                </a:cubicBezTo>
                <a:cubicBezTo>
                  <a:pt x="2195073" y="1382360"/>
                  <a:pt x="2084273" y="1259912"/>
                  <a:pt x="1915898" y="1219889"/>
                </a:cubicBezTo>
                <a:cubicBezTo>
                  <a:pt x="1750283" y="1186766"/>
                  <a:pt x="1626460" y="1331294"/>
                  <a:pt x="1589196" y="1434803"/>
                </a:cubicBezTo>
                <a:cubicBezTo>
                  <a:pt x="1499489" y="1732912"/>
                  <a:pt x="1614533" y="1824000"/>
                  <a:pt x="1574511" y="1939931"/>
                </a:cubicBezTo>
                <a:cubicBezTo>
                  <a:pt x="1332991" y="2671400"/>
                  <a:pt x="1220920" y="3468343"/>
                  <a:pt x="1339611" y="3487664"/>
                </a:cubicBezTo>
                <a:cubicBezTo>
                  <a:pt x="1434840" y="3497327"/>
                  <a:pt x="1730357" y="3129057"/>
                  <a:pt x="1887692" y="2422431"/>
                </a:cubicBezTo>
                <a:cubicBezTo>
                  <a:pt x="1985681" y="2531460"/>
                  <a:pt x="2093439" y="2747804"/>
                  <a:pt x="2336342" y="2720202"/>
                </a:cubicBezTo>
                <a:cubicBezTo>
                  <a:pt x="2693796" y="2666377"/>
                  <a:pt x="3092265" y="2401394"/>
                  <a:pt x="3176454" y="1627140"/>
                </a:cubicBezTo>
                <a:cubicBezTo>
                  <a:pt x="3254038" y="999456"/>
                  <a:pt x="2816023" y="430731"/>
                  <a:pt x="1979373" y="472350"/>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2025">
              <a:solidFill>
                <a:schemeClr val="tx1"/>
              </a:solidFill>
            </a:endParaRPr>
          </a:p>
        </p:txBody>
      </p:sp>
      <p:sp>
        <p:nvSpPr>
          <p:cNvPr id="97" name="Rounded Rectangle 8">
            <a:extLst>
              <a:ext uri="{FF2B5EF4-FFF2-40B4-BE49-F238E27FC236}">
                <a16:creationId xmlns:a16="http://schemas.microsoft.com/office/drawing/2014/main" id="{25F735BE-24D5-4AA4-B326-13BFFC9C08BE}"/>
              </a:ext>
            </a:extLst>
          </p:cNvPr>
          <p:cNvSpPr/>
          <p:nvPr/>
        </p:nvSpPr>
        <p:spPr>
          <a:xfrm>
            <a:off x="3196825" y="1758154"/>
            <a:ext cx="389492" cy="389449"/>
          </a:xfrm>
          <a:custGeom>
            <a:avLst/>
            <a:gdLst>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688485 w 3888432"/>
              <a:gd name="connsiteY5" fmla="*/ 147563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2688485 w 3888432"/>
              <a:gd name="connsiteY17" fmla="*/ 1475633 h 3960440"/>
              <a:gd name="connsiteX18" fmla="*/ 878058 w 3888432"/>
              <a:gd name="connsiteY18" fmla="*/ 648072 h 3960440"/>
              <a:gd name="connsiteX19" fmla="*/ 554477 w 3888432"/>
              <a:gd name="connsiteY19" fmla="*/ 971653 h 3960440"/>
              <a:gd name="connsiteX20" fmla="*/ 878058 w 3888432"/>
              <a:gd name="connsiteY20" fmla="*/ 1295234 h 3960440"/>
              <a:gd name="connsiteX21" fmla="*/ 1201639 w 3888432"/>
              <a:gd name="connsiteY21" fmla="*/ 971653 h 3960440"/>
              <a:gd name="connsiteX22" fmla="*/ 878058 w 3888432"/>
              <a:gd name="connsiteY22" fmla="*/ 648072 h 3960440"/>
              <a:gd name="connsiteX23" fmla="*/ 333511 w 3888432"/>
              <a:gd name="connsiteY23" fmla="*/ 0 h 3960440"/>
              <a:gd name="connsiteX24" fmla="*/ 3554921 w 3888432"/>
              <a:gd name="connsiteY24" fmla="*/ 0 h 3960440"/>
              <a:gd name="connsiteX25" fmla="*/ 3888432 w 3888432"/>
              <a:gd name="connsiteY25" fmla="*/ 333511 h 3960440"/>
              <a:gd name="connsiteX26" fmla="*/ 3888432 w 3888432"/>
              <a:gd name="connsiteY26" fmla="*/ 3626929 h 3960440"/>
              <a:gd name="connsiteX27" fmla="*/ 3554921 w 3888432"/>
              <a:gd name="connsiteY27" fmla="*/ 3960440 h 3960440"/>
              <a:gd name="connsiteX28" fmla="*/ 333511 w 3888432"/>
              <a:gd name="connsiteY28" fmla="*/ 3960440 h 3960440"/>
              <a:gd name="connsiteX29" fmla="*/ 0 w 3888432"/>
              <a:gd name="connsiteY29" fmla="*/ 3626929 h 3960440"/>
              <a:gd name="connsiteX30" fmla="*/ 0 w 3888432"/>
              <a:gd name="connsiteY30" fmla="*/ 333511 h 3960440"/>
              <a:gd name="connsiteX31" fmla="*/ 333511 w 3888432"/>
              <a:gd name="connsiteY31"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88432" h="3960440">
                <a:moveTo>
                  <a:pt x="554477" y="1512168"/>
                </a:moveTo>
                <a:lnTo>
                  <a:pt x="554477" y="3312368"/>
                </a:lnTo>
                <a:lnTo>
                  <a:pt x="1201638" y="3312368"/>
                </a:lnTo>
                <a:lnTo>
                  <a:pt x="1201638" y="1512168"/>
                </a:lnTo>
                <a:lnTo>
                  <a:pt x="554477" y="1512168"/>
                </a:lnTo>
                <a:close/>
                <a:moveTo>
                  <a:pt x="2840340" y="1479943"/>
                </a:moveTo>
                <a:cubicBezTo>
                  <a:pt x="2293254" y="1484797"/>
                  <a:pt x="2254084" y="1780470"/>
                  <a:pt x="2136833" y="1785510"/>
                </a:cubicBezTo>
                <a:lnTo>
                  <a:pt x="2136833" y="1510185"/>
                </a:lnTo>
                <a:lnTo>
                  <a:pt x="1489672" y="1510185"/>
                </a:lnTo>
                <a:lnTo>
                  <a:pt x="1489672" y="3310385"/>
                </a:lnTo>
                <a:lnTo>
                  <a:pt x="2136833" y="3310385"/>
                </a:lnTo>
                <a:cubicBezTo>
                  <a:pt x="2140283" y="2925445"/>
                  <a:pt x="2133383" y="2560917"/>
                  <a:pt x="2147184" y="2155564"/>
                </a:cubicBezTo>
                <a:cubicBezTo>
                  <a:pt x="2187272" y="1842063"/>
                  <a:pt x="2668986" y="1938990"/>
                  <a:pt x="2673919" y="2138897"/>
                </a:cubicBezTo>
                <a:lnTo>
                  <a:pt x="2679688" y="3312366"/>
                </a:lnTo>
                <a:lnTo>
                  <a:pt x="3326849" y="3312366"/>
                </a:lnTo>
                <a:cubicBezTo>
                  <a:pt x="3329155" y="2917782"/>
                  <a:pt x="3331462" y="2523197"/>
                  <a:pt x="3333768" y="2128613"/>
                </a:cubicBezTo>
                <a:cubicBezTo>
                  <a:pt x="3339026" y="1942962"/>
                  <a:pt x="3184753" y="1475890"/>
                  <a:pt x="2840340" y="1479943"/>
                </a:cubicBezTo>
                <a:close/>
                <a:moveTo>
                  <a:pt x="878058" y="648072"/>
                </a:moveTo>
                <a:cubicBezTo>
                  <a:pt x="699349" y="648072"/>
                  <a:pt x="554477" y="792944"/>
                  <a:pt x="554477" y="971653"/>
                </a:cubicBezTo>
                <a:cubicBezTo>
                  <a:pt x="554477" y="1150362"/>
                  <a:pt x="699349" y="1295234"/>
                  <a:pt x="878058" y="1295234"/>
                </a:cubicBezTo>
                <a:cubicBezTo>
                  <a:pt x="1056767" y="1295234"/>
                  <a:pt x="1201639" y="1150362"/>
                  <a:pt x="1201639" y="971653"/>
                </a:cubicBezTo>
                <a:cubicBezTo>
                  <a:pt x="1201639" y="792944"/>
                  <a:pt x="1056767" y="648072"/>
                  <a:pt x="878058" y="648072"/>
                </a:cubicBezTo>
                <a:close/>
                <a:moveTo>
                  <a:pt x="333511" y="0"/>
                </a:moveTo>
                <a:lnTo>
                  <a:pt x="3554921" y="0"/>
                </a:lnTo>
                <a:cubicBezTo>
                  <a:pt x="3739114" y="0"/>
                  <a:pt x="3888432" y="149318"/>
                  <a:pt x="3888432" y="333511"/>
                </a:cubicBezTo>
                <a:lnTo>
                  <a:pt x="3888432" y="3626929"/>
                </a:lnTo>
                <a:cubicBezTo>
                  <a:pt x="3888432" y="3811122"/>
                  <a:pt x="3739114" y="3960440"/>
                  <a:pt x="3554921" y="3960440"/>
                </a:cubicBezTo>
                <a:lnTo>
                  <a:pt x="333511" y="3960440"/>
                </a:lnTo>
                <a:cubicBezTo>
                  <a:pt x="149318" y="3960440"/>
                  <a:pt x="0" y="3811122"/>
                  <a:pt x="0" y="3626929"/>
                </a:cubicBezTo>
                <a:lnTo>
                  <a:pt x="0" y="333511"/>
                </a:lnTo>
                <a:cubicBezTo>
                  <a:pt x="0" y="149318"/>
                  <a:pt x="149318" y="0"/>
                  <a:pt x="33351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2025">
              <a:solidFill>
                <a:schemeClr val="tx1"/>
              </a:solidFill>
            </a:endParaRPr>
          </a:p>
        </p:txBody>
      </p:sp>
      <p:sp>
        <p:nvSpPr>
          <p:cNvPr id="98" name="Rounded Rectangle 2">
            <a:extLst>
              <a:ext uri="{FF2B5EF4-FFF2-40B4-BE49-F238E27FC236}">
                <a16:creationId xmlns:a16="http://schemas.microsoft.com/office/drawing/2014/main" id="{432DA876-42AF-424E-A413-BF8119BBCDB6}"/>
              </a:ext>
            </a:extLst>
          </p:cNvPr>
          <p:cNvSpPr/>
          <p:nvPr/>
        </p:nvSpPr>
        <p:spPr>
          <a:xfrm>
            <a:off x="1812782" y="1758154"/>
            <a:ext cx="389449" cy="389449"/>
          </a:xfrm>
          <a:custGeom>
            <a:avLst/>
            <a:gdLst>
              <a:gd name="connsiteX0" fmla="*/ 3160999 w 3960000"/>
              <a:gd name="connsiteY0" fmla="*/ 1374274 h 3960000"/>
              <a:gd name="connsiteX1" fmla="*/ 3155132 w 3960000"/>
              <a:gd name="connsiteY1" fmla="*/ 1419362 h 3960000"/>
              <a:gd name="connsiteX2" fmla="*/ 3155131 w 3960000"/>
              <a:gd name="connsiteY2" fmla="*/ 1419362 h 3960000"/>
              <a:gd name="connsiteX3" fmla="*/ 3160999 w 3960000"/>
              <a:gd name="connsiteY3" fmla="*/ 1374274 h 3960000"/>
              <a:gd name="connsiteX4" fmla="*/ 2538382 w 3960000"/>
              <a:gd name="connsiteY4" fmla="*/ 802616 h 3960000"/>
              <a:gd name="connsiteX5" fmla="*/ 1921633 w 3960000"/>
              <a:gd name="connsiteY5" fmla="*/ 1419365 h 3960000"/>
              <a:gd name="connsiteX6" fmla="*/ 1942445 w 3960000"/>
              <a:gd name="connsiteY6" fmla="*/ 1570340 h 3960000"/>
              <a:gd name="connsiteX7" fmla="*/ 752016 w 3960000"/>
              <a:gd name="connsiteY7" fmla="*/ 931012 h 3960000"/>
              <a:gd name="connsiteX8" fmla="*/ 934030 w 3960000"/>
              <a:gd name="connsiteY8" fmla="*/ 1745738 h 3960000"/>
              <a:gd name="connsiteX9" fmla="*/ 665343 w 3960000"/>
              <a:gd name="connsiteY9" fmla="*/ 1650397 h 3960000"/>
              <a:gd name="connsiteX10" fmla="*/ 1111709 w 3960000"/>
              <a:gd name="connsiteY10" fmla="*/ 2257108 h 3960000"/>
              <a:gd name="connsiteX11" fmla="*/ 856023 w 3960000"/>
              <a:gd name="connsiteY11" fmla="*/ 2244108 h 3960000"/>
              <a:gd name="connsiteX12" fmla="*/ 1402064 w 3960000"/>
              <a:gd name="connsiteY12" fmla="*/ 2660137 h 3960000"/>
              <a:gd name="connsiteX13" fmla="*/ 552668 w 3960000"/>
              <a:gd name="connsiteY13" fmla="*/ 2902822 h 3960000"/>
              <a:gd name="connsiteX14" fmla="*/ 1978439 w 3960000"/>
              <a:gd name="connsiteY14" fmla="*/ 3093502 h 3960000"/>
              <a:gd name="connsiteX15" fmla="*/ 3053184 w 3960000"/>
              <a:gd name="connsiteY15" fmla="*/ 2031759 h 3960000"/>
              <a:gd name="connsiteX16" fmla="*/ 3155131 w 3960000"/>
              <a:gd name="connsiteY16" fmla="*/ 1419365 h 3960000"/>
              <a:gd name="connsiteX17" fmla="*/ 3207849 w 3960000"/>
              <a:gd name="connsiteY17" fmla="*/ 1493166 h 3960000"/>
              <a:gd name="connsiteX18" fmla="*/ 3407333 w 3960000"/>
              <a:gd name="connsiteY18" fmla="*/ 1117847 h 3960000"/>
              <a:gd name="connsiteX19" fmla="*/ 3108461 w 3960000"/>
              <a:gd name="connsiteY19" fmla="*/ 1185086 h 3960000"/>
              <a:gd name="connsiteX20" fmla="*/ 3334650 w 3960000"/>
              <a:gd name="connsiteY20" fmla="*/ 883134 h 3960000"/>
              <a:gd name="connsiteX21" fmla="*/ 2995677 w 3960000"/>
              <a:gd name="connsiteY21" fmla="*/ 1008938 h 3960000"/>
              <a:gd name="connsiteX22" fmla="*/ 2538382 w 3960000"/>
              <a:gd name="connsiteY22" fmla="*/ 802616 h 3960000"/>
              <a:gd name="connsiteX23" fmla="*/ 308009 w 3960000"/>
              <a:gd name="connsiteY23" fmla="*/ 0 h 3960000"/>
              <a:gd name="connsiteX24" fmla="*/ 3651991 w 3960000"/>
              <a:gd name="connsiteY24" fmla="*/ 0 h 3960000"/>
              <a:gd name="connsiteX25" fmla="*/ 3960000 w 3960000"/>
              <a:gd name="connsiteY25" fmla="*/ 308009 h 3960000"/>
              <a:gd name="connsiteX26" fmla="*/ 3960000 w 3960000"/>
              <a:gd name="connsiteY26" fmla="*/ 3651991 h 3960000"/>
              <a:gd name="connsiteX27" fmla="*/ 3651991 w 3960000"/>
              <a:gd name="connsiteY27" fmla="*/ 3960000 h 3960000"/>
              <a:gd name="connsiteX28" fmla="*/ 308009 w 3960000"/>
              <a:gd name="connsiteY28" fmla="*/ 3960000 h 3960000"/>
              <a:gd name="connsiteX29" fmla="*/ 0 w 3960000"/>
              <a:gd name="connsiteY29" fmla="*/ 3651991 h 3960000"/>
              <a:gd name="connsiteX30" fmla="*/ 0 w 3960000"/>
              <a:gd name="connsiteY30" fmla="*/ 308009 h 3960000"/>
              <a:gd name="connsiteX31" fmla="*/ 308009 w 3960000"/>
              <a:gd name="connsiteY31" fmla="*/ 0 h 3960000"/>
              <a:gd name="connsiteX0" fmla="*/ 3160999 w 3960000"/>
              <a:gd name="connsiteY0" fmla="*/ 1374274 h 3960000"/>
              <a:gd name="connsiteX1" fmla="*/ 3155132 w 3960000"/>
              <a:gd name="connsiteY1" fmla="*/ 1419362 h 3960000"/>
              <a:gd name="connsiteX2" fmla="*/ 3155131 w 3960000"/>
              <a:gd name="connsiteY2" fmla="*/ 1419362 h 3960000"/>
              <a:gd name="connsiteX3" fmla="*/ 3160999 w 3960000"/>
              <a:gd name="connsiteY3" fmla="*/ 1374274 h 3960000"/>
              <a:gd name="connsiteX4" fmla="*/ 2538382 w 3960000"/>
              <a:gd name="connsiteY4" fmla="*/ 802616 h 3960000"/>
              <a:gd name="connsiteX5" fmla="*/ 1921633 w 3960000"/>
              <a:gd name="connsiteY5" fmla="*/ 1419365 h 3960000"/>
              <a:gd name="connsiteX6" fmla="*/ 1942445 w 3960000"/>
              <a:gd name="connsiteY6" fmla="*/ 1570340 h 3960000"/>
              <a:gd name="connsiteX7" fmla="*/ 752016 w 3960000"/>
              <a:gd name="connsiteY7" fmla="*/ 931012 h 3960000"/>
              <a:gd name="connsiteX8" fmla="*/ 934030 w 3960000"/>
              <a:gd name="connsiteY8" fmla="*/ 1745738 h 3960000"/>
              <a:gd name="connsiteX9" fmla="*/ 665343 w 3960000"/>
              <a:gd name="connsiteY9" fmla="*/ 1650397 h 3960000"/>
              <a:gd name="connsiteX10" fmla="*/ 1111709 w 3960000"/>
              <a:gd name="connsiteY10" fmla="*/ 2257108 h 3960000"/>
              <a:gd name="connsiteX11" fmla="*/ 856023 w 3960000"/>
              <a:gd name="connsiteY11" fmla="*/ 2244108 h 3960000"/>
              <a:gd name="connsiteX12" fmla="*/ 1402064 w 3960000"/>
              <a:gd name="connsiteY12" fmla="*/ 2660137 h 3960000"/>
              <a:gd name="connsiteX13" fmla="*/ 552668 w 3960000"/>
              <a:gd name="connsiteY13" fmla="*/ 2902822 h 3960000"/>
              <a:gd name="connsiteX14" fmla="*/ 1978439 w 3960000"/>
              <a:gd name="connsiteY14" fmla="*/ 3093502 h 3960000"/>
              <a:gd name="connsiteX15" fmla="*/ 3053184 w 3960000"/>
              <a:gd name="connsiteY15" fmla="*/ 2031759 h 3960000"/>
              <a:gd name="connsiteX16" fmla="*/ 3207849 w 3960000"/>
              <a:gd name="connsiteY16" fmla="*/ 1493166 h 3960000"/>
              <a:gd name="connsiteX17" fmla="*/ 3407333 w 3960000"/>
              <a:gd name="connsiteY17" fmla="*/ 1117847 h 3960000"/>
              <a:gd name="connsiteX18" fmla="*/ 3108461 w 3960000"/>
              <a:gd name="connsiteY18" fmla="*/ 1185086 h 3960000"/>
              <a:gd name="connsiteX19" fmla="*/ 3334650 w 3960000"/>
              <a:gd name="connsiteY19" fmla="*/ 883134 h 3960000"/>
              <a:gd name="connsiteX20" fmla="*/ 2995677 w 3960000"/>
              <a:gd name="connsiteY20" fmla="*/ 1008938 h 3960000"/>
              <a:gd name="connsiteX21" fmla="*/ 2538382 w 3960000"/>
              <a:gd name="connsiteY21" fmla="*/ 802616 h 3960000"/>
              <a:gd name="connsiteX22" fmla="*/ 308009 w 3960000"/>
              <a:gd name="connsiteY22" fmla="*/ 0 h 3960000"/>
              <a:gd name="connsiteX23" fmla="*/ 3651991 w 3960000"/>
              <a:gd name="connsiteY23" fmla="*/ 0 h 3960000"/>
              <a:gd name="connsiteX24" fmla="*/ 3960000 w 3960000"/>
              <a:gd name="connsiteY24" fmla="*/ 308009 h 3960000"/>
              <a:gd name="connsiteX25" fmla="*/ 3960000 w 3960000"/>
              <a:gd name="connsiteY25" fmla="*/ 3651991 h 3960000"/>
              <a:gd name="connsiteX26" fmla="*/ 3651991 w 3960000"/>
              <a:gd name="connsiteY26" fmla="*/ 3960000 h 3960000"/>
              <a:gd name="connsiteX27" fmla="*/ 308009 w 3960000"/>
              <a:gd name="connsiteY27" fmla="*/ 3960000 h 3960000"/>
              <a:gd name="connsiteX28" fmla="*/ 0 w 3960000"/>
              <a:gd name="connsiteY28" fmla="*/ 3651991 h 3960000"/>
              <a:gd name="connsiteX29" fmla="*/ 0 w 3960000"/>
              <a:gd name="connsiteY29" fmla="*/ 308009 h 3960000"/>
              <a:gd name="connsiteX30" fmla="*/ 308009 w 3960000"/>
              <a:gd name="connsiteY30"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07333 w 3960000"/>
              <a:gd name="connsiteY16" fmla="*/ 1117847 h 3960000"/>
              <a:gd name="connsiteX17" fmla="*/ 3108461 w 3960000"/>
              <a:gd name="connsiteY17" fmla="*/ 1185086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07333 w 3960000"/>
              <a:gd name="connsiteY16" fmla="*/ 1117847 h 3960000"/>
              <a:gd name="connsiteX17" fmla="*/ 3140091 w 3960000"/>
              <a:gd name="connsiteY17" fmla="*/ 1227260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34030 w 3960000"/>
              <a:gd name="connsiteY7" fmla="*/ 1745738 h 3960000"/>
              <a:gd name="connsiteX8" fmla="*/ 644257 w 3960000"/>
              <a:gd name="connsiteY8" fmla="*/ 1555506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56023 w 3960000"/>
              <a:gd name="connsiteY10" fmla="*/ 2244108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60000" h="3960000">
                <a:moveTo>
                  <a:pt x="3160999" y="1374274"/>
                </a:moveTo>
                <a:lnTo>
                  <a:pt x="3155132" y="1419362"/>
                </a:lnTo>
                <a:lnTo>
                  <a:pt x="3160999" y="1374274"/>
                </a:lnTo>
                <a:close/>
                <a:moveTo>
                  <a:pt x="2496208" y="770986"/>
                </a:moveTo>
                <a:cubicBezTo>
                  <a:pt x="2113414" y="770986"/>
                  <a:pt x="1929581" y="1106902"/>
                  <a:pt x="1921633" y="1292845"/>
                </a:cubicBezTo>
                <a:cubicBezTo>
                  <a:pt x="1914712" y="1454769"/>
                  <a:pt x="1928136" y="1522392"/>
                  <a:pt x="1942445" y="1570340"/>
                </a:cubicBezTo>
                <a:cubicBezTo>
                  <a:pt x="1547199" y="1510736"/>
                  <a:pt x="1237189" y="1330681"/>
                  <a:pt x="815277" y="836121"/>
                </a:cubicBezTo>
                <a:cubicBezTo>
                  <a:pt x="618819" y="1229038"/>
                  <a:pt x="733086" y="1558961"/>
                  <a:pt x="965659" y="1735195"/>
                </a:cubicBezTo>
                <a:cubicBezTo>
                  <a:pt x="864541" y="1716416"/>
                  <a:pt x="662904" y="1695759"/>
                  <a:pt x="570453" y="1629310"/>
                </a:cubicBezTo>
                <a:cubicBezTo>
                  <a:pt x="597898" y="2016450"/>
                  <a:pt x="990931" y="2177657"/>
                  <a:pt x="1196057" y="2257108"/>
                </a:cubicBezTo>
                <a:cubicBezTo>
                  <a:pt x="1113718" y="2275887"/>
                  <a:pt x="943857" y="2321380"/>
                  <a:pt x="813848" y="2296824"/>
                </a:cubicBezTo>
                <a:cubicBezTo>
                  <a:pt x="926523" y="2634848"/>
                  <a:pt x="1326064" y="2611755"/>
                  <a:pt x="1486410" y="2607420"/>
                </a:cubicBezTo>
                <a:cubicBezTo>
                  <a:pt x="1297174" y="2749708"/>
                  <a:pt x="1000058" y="2795794"/>
                  <a:pt x="489408" y="2829018"/>
                </a:cubicBezTo>
                <a:cubicBezTo>
                  <a:pt x="914827" y="3139596"/>
                  <a:pt x="1734874" y="3242281"/>
                  <a:pt x="2062787" y="3146219"/>
                </a:cubicBezTo>
                <a:cubicBezTo>
                  <a:pt x="2763394" y="2903535"/>
                  <a:pt x="2915370" y="2621267"/>
                  <a:pt x="3074271" y="2105563"/>
                </a:cubicBezTo>
                <a:cubicBezTo>
                  <a:pt x="3173740" y="1733406"/>
                  <a:pt x="3145310" y="1648999"/>
                  <a:pt x="3207849" y="1493166"/>
                </a:cubicBezTo>
                <a:cubicBezTo>
                  <a:pt x="3270388" y="1337333"/>
                  <a:pt x="3414210" y="1276468"/>
                  <a:pt x="3449507" y="1170564"/>
                </a:cubicBezTo>
                <a:cubicBezTo>
                  <a:pt x="3349883" y="1192977"/>
                  <a:pt x="3252716" y="1239516"/>
                  <a:pt x="3140091" y="1227260"/>
                </a:cubicBezTo>
                <a:cubicBezTo>
                  <a:pt x="3219995" y="1183499"/>
                  <a:pt x="3274317" y="996523"/>
                  <a:pt x="3324107" y="851504"/>
                </a:cubicBezTo>
                <a:cubicBezTo>
                  <a:pt x="3215037" y="921165"/>
                  <a:pt x="3152155" y="998691"/>
                  <a:pt x="2995677" y="1008938"/>
                </a:cubicBezTo>
                <a:cubicBezTo>
                  <a:pt x="2884471" y="881691"/>
                  <a:pt x="2678487" y="770986"/>
                  <a:pt x="2496208" y="770986"/>
                </a:cubicBez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2025">
              <a:solidFill>
                <a:schemeClr val="tx1"/>
              </a:solidFill>
            </a:endParaRPr>
          </a:p>
        </p:txBody>
      </p:sp>
      <p:sp>
        <p:nvSpPr>
          <p:cNvPr id="99" name="Rounded Rectangle 3">
            <a:extLst>
              <a:ext uri="{FF2B5EF4-FFF2-40B4-BE49-F238E27FC236}">
                <a16:creationId xmlns:a16="http://schemas.microsoft.com/office/drawing/2014/main" id="{E6A384FC-1990-4234-8CB4-4E1632F8421F}"/>
              </a:ext>
            </a:extLst>
          </p:cNvPr>
          <p:cNvSpPr>
            <a:spLocks noChangeAspect="1"/>
          </p:cNvSpPr>
          <p:nvPr/>
        </p:nvSpPr>
        <p:spPr>
          <a:xfrm>
            <a:off x="811903" y="2700080"/>
            <a:ext cx="389449" cy="389449"/>
          </a:xfrm>
          <a:custGeom>
            <a:avLst/>
            <a:gdLst>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59137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60000" h="3960000">
                <a:moveTo>
                  <a:pt x="2841893" y="181064"/>
                </a:moveTo>
                <a:cubicBezTo>
                  <a:pt x="2485731" y="190239"/>
                  <a:pt x="2106781" y="339266"/>
                  <a:pt x="2105790" y="859562"/>
                </a:cubicBezTo>
                <a:lnTo>
                  <a:pt x="2106860" y="863292"/>
                </a:lnTo>
                <a:lnTo>
                  <a:pt x="2106860" y="1248172"/>
                </a:lnTo>
                <a:lnTo>
                  <a:pt x="1691968" y="1248172"/>
                </a:lnTo>
                <a:lnTo>
                  <a:pt x="1691968" y="1824236"/>
                </a:lnTo>
                <a:lnTo>
                  <a:pt x="2106860" y="1824236"/>
                </a:lnTo>
                <a:lnTo>
                  <a:pt x="2106860" y="3779396"/>
                </a:lnTo>
                <a:lnTo>
                  <a:pt x="2754932" y="3779396"/>
                </a:lnTo>
                <a:lnTo>
                  <a:pt x="2754932" y="1824236"/>
                </a:lnTo>
                <a:lnTo>
                  <a:pt x="3305869" y="1813665"/>
                </a:lnTo>
                <a:lnTo>
                  <a:pt x="3348152" y="1248172"/>
                </a:lnTo>
                <a:lnTo>
                  <a:pt x="2754932" y="1248172"/>
                </a:lnTo>
                <a:lnTo>
                  <a:pt x="2754932" y="907124"/>
                </a:lnTo>
                <a:cubicBezTo>
                  <a:pt x="2746287" y="682909"/>
                  <a:pt x="3126764" y="685506"/>
                  <a:pt x="3369037" y="704441"/>
                </a:cubicBezTo>
                <a:cubicBezTo>
                  <a:pt x="3391941" y="556446"/>
                  <a:pt x="3409927" y="381656"/>
                  <a:pt x="3410216" y="195189"/>
                </a:cubicBezTo>
                <a:cubicBezTo>
                  <a:pt x="3239930" y="163882"/>
                  <a:pt x="3118909" y="173928"/>
                  <a:pt x="2841893" y="181064"/>
                </a:cubicBez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2025">
              <a:solidFill>
                <a:schemeClr val="tx1"/>
              </a:solidFill>
            </a:endParaRPr>
          </a:p>
        </p:txBody>
      </p:sp>
      <p:sp>
        <p:nvSpPr>
          <p:cNvPr id="100" name="Rounded Rectangle 10">
            <a:extLst>
              <a:ext uri="{FF2B5EF4-FFF2-40B4-BE49-F238E27FC236}">
                <a16:creationId xmlns:a16="http://schemas.microsoft.com/office/drawing/2014/main" id="{3E1E5515-BBE7-49DD-AF9B-0756A7BB4BBB}"/>
              </a:ext>
            </a:extLst>
          </p:cNvPr>
          <p:cNvSpPr>
            <a:spLocks/>
          </p:cNvSpPr>
          <p:nvPr/>
        </p:nvSpPr>
        <p:spPr>
          <a:xfrm>
            <a:off x="2432430" y="3017929"/>
            <a:ext cx="155447" cy="155475"/>
          </a:xfrm>
          <a:custGeom>
            <a:avLst/>
            <a:gdLst/>
            <a:ahLst/>
            <a:cxnLst/>
            <a:rect l="l" t="t" r="r" b="b"/>
            <a:pathLst>
              <a:path w="3186824" h="3240000">
                <a:moveTo>
                  <a:pt x="2141174" y="1384899"/>
                </a:moveTo>
                <a:lnTo>
                  <a:pt x="2141174" y="1528887"/>
                </a:lnTo>
                <a:lnTo>
                  <a:pt x="1997174" y="1528887"/>
                </a:lnTo>
                <a:lnTo>
                  <a:pt x="1997174" y="1744911"/>
                </a:lnTo>
                <a:lnTo>
                  <a:pt x="2141174" y="1744911"/>
                </a:lnTo>
                <a:lnTo>
                  <a:pt x="2141174" y="1888899"/>
                </a:lnTo>
                <a:lnTo>
                  <a:pt x="2357174" y="1888899"/>
                </a:lnTo>
                <a:lnTo>
                  <a:pt x="2357174" y="1744911"/>
                </a:lnTo>
                <a:lnTo>
                  <a:pt x="2501174" y="1744911"/>
                </a:lnTo>
                <a:lnTo>
                  <a:pt x="2501174" y="1528887"/>
                </a:lnTo>
                <a:lnTo>
                  <a:pt x="2357174" y="1528887"/>
                </a:lnTo>
                <a:lnTo>
                  <a:pt x="2357174" y="1384899"/>
                </a:lnTo>
                <a:close/>
                <a:moveTo>
                  <a:pt x="1286582" y="1008157"/>
                </a:moveTo>
                <a:cubicBezTo>
                  <a:pt x="1148208" y="1006486"/>
                  <a:pt x="1009270" y="1051569"/>
                  <a:pt x="894997" y="1143711"/>
                </a:cubicBezTo>
                <a:cubicBezTo>
                  <a:pt x="666451" y="1327995"/>
                  <a:pt x="600947" y="1648602"/>
                  <a:pt x="738892" y="1907765"/>
                </a:cubicBezTo>
                <a:cubicBezTo>
                  <a:pt x="876837" y="2166928"/>
                  <a:pt x="1179371" y="2291639"/>
                  <a:pt x="1459875" y="2204971"/>
                </a:cubicBezTo>
                <a:cubicBezTo>
                  <a:pt x="1676459" y="2138053"/>
                  <a:pt x="1832801" y="1959669"/>
                  <a:pt x="1876637" y="1747242"/>
                </a:cubicBezTo>
                <a:lnTo>
                  <a:pt x="1879565" y="1747242"/>
                </a:lnTo>
                <a:lnTo>
                  <a:pt x="1879565" y="1728291"/>
                </a:lnTo>
                <a:cubicBezTo>
                  <a:pt x="1891883" y="1671800"/>
                  <a:pt x="1894168" y="1612713"/>
                  <a:pt x="1887545" y="1552862"/>
                </a:cubicBezTo>
                <a:lnTo>
                  <a:pt x="1879565" y="1553745"/>
                </a:lnTo>
                <a:lnTo>
                  <a:pt x="1879565" y="1531218"/>
                </a:lnTo>
                <a:lnTo>
                  <a:pt x="1231565" y="1531218"/>
                </a:lnTo>
                <a:lnTo>
                  <a:pt x="1231565" y="1747242"/>
                </a:lnTo>
                <a:lnTo>
                  <a:pt x="1565835" y="1747242"/>
                </a:lnTo>
                <a:cubicBezTo>
                  <a:pt x="1530201" y="1827940"/>
                  <a:pt x="1460959" y="1892348"/>
                  <a:pt x="1371795" y="1919897"/>
                </a:cubicBezTo>
                <a:cubicBezTo>
                  <a:pt x="1228031" y="1964316"/>
                  <a:pt x="1072976" y="1900399"/>
                  <a:pt x="1002277" y="1767573"/>
                </a:cubicBezTo>
                <a:cubicBezTo>
                  <a:pt x="931578" y="1634747"/>
                  <a:pt x="965150" y="1470429"/>
                  <a:pt x="1082284" y="1375980"/>
                </a:cubicBezTo>
                <a:cubicBezTo>
                  <a:pt x="1199418" y="1281531"/>
                  <a:pt x="1367118" y="1283556"/>
                  <a:pt x="1481937" y="1380807"/>
                </a:cubicBezTo>
                <a:lnTo>
                  <a:pt x="1674778" y="1153129"/>
                </a:lnTo>
                <a:cubicBezTo>
                  <a:pt x="1562764" y="1058254"/>
                  <a:pt x="1424955" y="1009828"/>
                  <a:pt x="1286582" y="1008157"/>
                </a:cubicBezTo>
                <a:close/>
                <a:moveTo>
                  <a:pt x="293028" y="0"/>
                </a:moveTo>
                <a:lnTo>
                  <a:pt x="2893796" y="0"/>
                </a:lnTo>
                <a:cubicBezTo>
                  <a:pt x="3055631" y="0"/>
                  <a:pt x="3186824" y="131193"/>
                  <a:pt x="3186824" y="293028"/>
                </a:cubicBezTo>
                <a:lnTo>
                  <a:pt x="3186824" y="2946972"/>
                </a:lnTo>
                <a:cubicBezTo>
                  <a:pt x="3186824" y="3108807"/>
                  <a:pt x="3055631" y="3240000"/>
                  <a:pt x="2893796" y="3240000"/>
                </a:cubicBezTo>
                <a:lnTo>
                  <a:pt x="293028" y="3240000"/>
                </a:lnTo>
                <a:cubicBezTo>
                  <a:pt x="131193" y="3240000"/>
                  <a:pt x="0" y="3108807"/>
                  <a:pt x="0" y="2946972"/>
                </a:cubicBezTo>
                <a:lnTo>
                  <a:pt x="0" y="293028"/>
                </a:lnTo>
                <a:cubicBezTo>
                  <a:pt x="0" y="131193"/>
                  <a:pt x="131193" y="0"/>
                  <a:pt x="29302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a:p>
        </p:txBody>
      </p:sp>
      <p:sp>
        <p:nvSpPr>
          <p:cNvPr id="101" name="Rounded Rectangle 1">
            <a:extLst>
              <a:ext uri="{FF2B5EF4-FFF2-40B4-BE49-F238E27FC236}">
                <a16:creationId xmlns:a16="http://schemas.microsoft.com/office/drawing/2014/main" id="{2763C34D-53BB-4009-A034-E5B14FAB9432}"/>
              </a:ext>
            </a:extLst>
          </p:cNvPr>
          <p:cNvSpPr>
            <a:spLocks noChangeAspect="1"/>
          </p:cNvSpPr>
          <p:nvPr/>
        </p:nvSpPr>
        <p:spPr>
          <a:xfrm>
            <a:off x="1692034" y="3035922"/>
            <a:ext cx="277280" cy="277279"/>
          </a:xfrm>
          <a:custGeom>
            <a:avLst/>
            <a:gdLst/>
            <a:ahLst/>
            <a:cxnLst/>
            <a:rect l="l" t="t" r="r" b="b"/>
            <a:pathLst>
              <a:path w="3960000" h="3960000">
                <a:moveTo>
                  <a:pt x="1353873" y="744319"/>
                </a:moveTo>
                <a:cubicBezTo>
                  <a:pt x="1178332" y="744319"/>
                  <a:pt x="1087406" y="796788"/>
                  <a:pt x="1036028" y="1062163"/>
                </a:cubicBezTo>
                <a:lnTo>
                  <a:pt x="1045607" y="2336569"/>
                </a:lnTo>
                <a:cubicBezTo>
                  <a:pt x="1103001" y="2818885"/>
                  <a:pt x="1426013" y="3108291"/>
                  <a:pt x="1837234" y="3193792"/>
                </a:cubicBezTo>
                <a:cubicBezTo>
                  <a:pt x="1872334" y="3208215"/>
                  <a:pt x="1910797" y="3215681"/>
                  <a:pt x="1951004" y="3215681"/>
                </a:cubicBezTo>
                <a:lnTo>
                  <a:pt x="2606128" y="3215681"/>
                </a:lnTo>
                <a:cubicBezTo>
                  <a:pt x="2781668" y="3215681"/>
                  <a:pt x="2923972" y="3073377"/>
                  <a:pt x="2923972" y="2897837"/>
                </a:cubicBezTo>
                <a:cubicBezTo>
                  <a:pt x="2923972" y="2722297"/>
                  <a:pt x="2781668" y="2579993"/>
                  <a:pt x="2606128" y="2579993"/>
                </a:cubicBezTo>
                <a:lnTo>
                  <a:pt x="1988542" y="2579993"/>
                </a:lnTo>
                <a:cubicBezTo>
                  <a:pt x="1825168" y="2556513"/>
                  <a:pt x="1683745" y="2426764"/>
                  <a:pt x="1671717" y="2258106"/>
                </a:cubicBezTo>
                <a:lnTo>
                  <a:pt x="1671717" y="1984920"/>
                </a:lnTo>
                <a:lnTo>
                  <a:pt x="2606125" y="1984920"/>
                </a:lnTo>
                <a:cubicBezTo>
                  <a:pt x="2781665" y="1984920"/>
                  <a:pt x="2923969" y="1842616"/>
                  <a:pt x="2923969" y="1667076"/>
                </a:cubicBezTo>
                <a:cubicBezTo>
                  <a:pt x="2923969" y="1491536"/>
                  <a:pt x="2781665" y="1349232"/>
                  <a:pt x="2606125" y="1349232"/>
                </a:cubicBezTo>
                <a:lnTo>
                  <a:pt x="1671717" y="1349232"/>
                </a:lnTo>
                <a:lnTo>
                  <a:pt x="1671717" y="1062163"/>
                </a:lnTo>
                <a:cubicBezTo>
                  <a:pt x="1671717" y="886623"/>
                  <a:pt x="1529413" y="744319"/>
                  <a:pt x="1353873" y="744319"/>
                </a:cubicBez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1350">
              <a:solidFill>
                <a:schemeClr val="tx1"/>
              </a:solidFill>
            </a:endParaRPr>
          </a:p>
        </p:txBody>
      </p:sp>
      <p:sp>
        <p:nvSpPr>
          <p:cNvPr id="102" name="Rounded Rectangle 2">
            <a:extLst>
              <a:ext uri="{FF2B5EF4-FFF2-40B4-BE49-F238E27FC236}">
                <a16:creationId xmlns:a16="http://schemas.microsoft.com/office/drawing/2014/main" id="{8756BC4A-6D05-40CF-B2CD-2BE27DBB49DA}"/>
              </a:ext>
            </a:extLst>
          </p:cNvPr>
          <p:cNvSpPr>
            <a:spLocks noChangeAspect="1"/>
          </p:cNvSpPr>
          <p:nvPr/>
        </p:nvSpPr>
        <p:spPr>
          <a:xfrm>
            <a:off x="2152474" y="3228232"/>
            <a:ext cx="163658" cy="163658"/>
          </a:xfrm>
          <a:custGeom>
            <a:avLst/>
            <a:gdLst/>
            <a:ahLst/>
            <a:cxnLst/>
            <a:rect l="l" t="t" r="r" b="b"/>
            <a:pathLst>
              <a:path w="3960000" h="3960000">
                <a:moveTo>
                  <a:pt x="2784484" y="2487854"/>
                </a:moveTo>
                <a:cubicBezTo>
                  <a:pt x="2774989" y="2487391"/>
                  <a:pt x="2765365" y="2488860"/>
                  <a:pt x="2756439" y="2492301"/>
                </a:cubicBezTo>
                <a:cubicBezTo>
                  <a:pt x="2734854" y="2500620"/>
                  <a:pt x="2720969" y="2519027"/>
                  <a:pt x="2720969" y="2539323"/>
                </a:cubicBezTo>
                <a:lnTo>
                  <a:pt x="2718062" y="2539323"/>
                </a:lnTo>
                <a:lnTo>
                  <a:pt x="2718062" y="2636901"/>
                </a:lnTo>
                <a:lnTo>
                  <a:pt x="2844095" y="2636901"/>
                </a:lnTo>
                <a:lnTo>
                  <a:pt x="2844095" y="2547101"/>
                </a:lnTo>
                <a:lnTo>
                  <a:pt x="2840575" y="2546667"/>
                </a:lnTo>
                <a:cubicBezTo>
                  <a:pt x="2844038" y="2526031"/>
                  <a:pt x="2832667" y="2505637"/>
                  <a:pt x="2811763" y="2494994"/>
                </a:cubicBezTo>
                <a:cubicBezTo>
                  <a:pt x="2803348" y="2490709"/>
                  <a:pt x="2793980" y="2488316"/>
                  <a:pt x="2784484" y="2487854"/>
                </a:cubicBezTo>
                <a:close/>
                <a:moveTo>
                  <a:pt x="2218919" y="2459568"/>
                </a:moveTo>
                <a:cubicBezTo>
                  <a:pt x="2198232" y="2462191"/>
                  <a:pt x="2177586" y="2476073"/>
                  <a:pt x="2165645" y="2505359"/>
                </a:cubicBezTo>
                <a:lnTo>
                  <a:pt x="2165645" y="2981896"/>
                </a:lnTo>
                <a:cubicBezTo>
                  <a:pt x="2176061" y="3034481"/>
                  <a:pt x="2243614" y="3053730"/>
                  <a:pt x="2282578" y="2996778"/>
                </a:cubicBezTo>
                <a:lnTo>
                  <a:pt x="2282578" y="2521099"/>
                </a:lnTo>
                <a:cubicBezTo>
                  <a:pt x="2287988" y="2482101"/>
                  <a:pt x="2253397" y="2455196"/>
                  <a:pt x="2218919" y="2459568"/>
                </a:cubicBezTo>
                <a:close/>
                <a:moveTo>
                  <a:pt x="1724507" y="2341658"/>
                </a:moveTo>
                <a:lnTo>
                  <a:pt x="1886507" y="2341658"/>
                </a:lnTo>
                <a:lnTo>
                  <a:pt x="1886507" y="3157984"/>
                </a:lnTo>
                <a:lnTo>
                  <a:pt x="1724507" y="3157984"/>
                </a:lnTo>
                <a:lnTo>
                  <a:pt x="1724507" y="3071637"/>
                </a:lnTo>
                <a:cubicBezTo>
                  <a:pt x="1508936" y="3302583"/>
                  <a:pt x="1432071" y="3083964"/>
                  <a:pt x="1448980" y="3019402"/>
                </a:cubicBezTo>
                <a:cubicBezTo>
                  <a:pt x="1449173" y="3019371"/>
                  <a:pt x="1449367" y="3019341"/>
                  <a:pt x="1449560" y="3019310"/>
                </a:cubicBezTo>
                <a:lnTo>
                  <a:pt x="1449560" y="2341867"/>
                </a:lnTo>
                <a:lnTo>
                  <a:pt x="1611560" y="2341867"/>
                </a:lnTo>
                <a:lnTo>
                  <a:pt x="1611560" y="3005106"/>
                </a:lnTo>
                <a:cubicBezTo>
                  <a:pt x="1619060" y="3048622"/>
                  <a:pt x="1686890" y="2980715"/>
                  <a:pt x="1724507" y="2960399"/>
                </a:cubicBezTo>
                <a:close/>
                <a:moveTo>
                  <a:pt x="2794634" y="2323257"/>
                </a:moveTo>
                <a:cubicBezTo>
                  <a:pt x="2833672" y="2325523"/>
                  <a:pt x="2872097" y="2337568"/>
                  <a:pt x="2905793" y="2359152"/>
                </a:cubicBezTo>
                <a:cubicBezTo>
                  <a:pt x="2968205" y="2399130"/>
                  <a:pt x="3005231" y="2465918"/>
                  <a:pt x="3003877" y="2536796"/>
                </a:cubicBezTo>
                <a:lnTo>
                  <a:pt x="3006095" y="2536796"/>
                </a:lnTo>
                <a:lnTo>
                  <a:pt x="3006095" y="2785572"/>
                </a:lnTo>
                <a:lnTo>
                  <a:pt x="2925095" y="2785572"/>
                </a:lnTo>
                <a:lnTo>
                  <a:pt x="2844095" y="2785572"/>
                </a:lnTo>
                <a:lnTo>
                  <a:pt x="2718062" y="2785572"/>
                </a:lnTo>
                <a:lnTo>
                  <a:pt x="2718062" y="2967727"/>
                </a:lnTo>
                <a:lnTo>
                  <a:pt x="2721583" y="2968162"/>
                </a:lnTo>
                <a:cubicBezTo>
                  <a:pt x="2718120" y="2988798"/>
                  <a:pt x="2729491" y="3009192"/>
                  <a:pt x="2750395" y="3019835"/>
                </a:cubicBezTo>
                <a:cubicBezTo>
                  <a:pt x="2767225" y="3028404"/>
                  <a:pt x="2787866" y="3029409"/>
                  <a:pt x="2805719" y="3022528"/>
                </a:cubicBezTo>
                <a:cubicBezTo>
                  <a:pt x="2827304" y="3014209"/>
                  <a:pt x="2841189" y="2995802"/>
                  <a:pt x="2841189" y="2975506"/>
                </a:cubicBezTo>
                <a:lnTo>
                  <a:pt x="2843676" y="2975506"/>
                </a:lnTo>
                <a:lnTo>
                  <a:pt x="2843676" y="2857044"/>
                </a:lnTo>
                <a:lnTo>
                  <a:pt x="3005676" y="2857044"/>
                </a:lnTo>
                <a:lnTo>
                  <a:pt x="3005676" y="2975506"/>
                </a:lnTo>
                <a:lnTo>
                  <a:pt x="3006096" y="2975506"/>
                </a:lnTo>
                <a:lnTo>
                  <a:pt x="3005676" y="2978387"/>
                </a:lnTo>
                <a:lnTo>
                  <a:pt x="3005676" y="2981431"/>
                </a:lnTo>
                <a:lnTo>
                  <a:pt x="3005233" y="2981431"/>
                </a:lnTo>
                <a:cubicBezTo>
                  <a:pt x="3003752" y="3060853"/>
                  <a:pt x="2956391" y="3132900"/>
                  <a:pt x="2882363" y="3168797"/>
                </a:cubicBezTo>
                <a:cubicBezTo>
                  <a:pt x="2810063" y="3203855"/>
                  <a:pt x="2723757" y="3198845"/>
                  <a:pt x="2656365" y="3155677"/>
                </a:cubicBezTo>
                <a:cubicBezTo>
                  <a:pt x="2604277" y="3122312"/>
                  <a:pt x="2569872" y="3070275"/>
                  <a:pt x="2559993" y="3012681"/>
                </a:cubicBezTo>
                <a:lnTo>
                  <a:pt x="2556062" y="3012681"/>
                </a:lnTo>
                <a:lnTo>
                  <a:pt x="2556062" y="2539323"/>
                </a:lnTo>
                <a:cubicBezTo>
                  <a:pt x="2556062" y="2457588"/>
                  <a:pt x="2603922" y="2382823"/>
                  <a:pt x="2679795" y="2346032"/>
                </a:cubicBezTo>
                <a:cubicBezTo>
                  <a:pt x="2715945" y="2328503"/>
                  <a:pt x="2755596" y="2320991"/>
                  <a:pt x="2794634" y="2323257"/>
                </a:cubicBezTo>
                <a:close/>
                <a:moveTo>
                  <a:pt x="921754" y="2059382"/>
                </a:moveTo>
                <a:lnTo>
                  <a:pt x="1461754" y="2059382"/>
                </a:lnTo>
                <a:lnTo>
                  <a:pt x="1461754" y="2221382"/>
                </a:lnTo>
                <a:lnTo>
                  <a:pt x="1263754" y="2221382"/>
                </a:lnTo>
                <a:lnTo>
                  <a:pt x="1263754" y="3160488"/>
                </a:lnTo>
                <a:lnTo>
                  <a:pt x="1101754" y="3160488"/>
                </a:lnTo>
                <a:lnTo>
                  <a:pt x="1101754" y="2221382"/>
                </a:lnTo>
                <a:lnTo>
                  <a:pt x="921754" y="2221382"/>
                </a:lnTo>
                <a:close/>
                <a:moveTo>
                  <a:pt x="2003645" y="2056877"/>
                </a:moveTo>
                <a:lnTo>
                  <a:pt x="2165645" y="2056877"/>
                </a:lnTo>
                <a:lnTo>
                  <a:pt x="2165645" y="2406047"/>
                </a:lnTo>
                <a:cubicBezTo>
                  <a:pt x="2295483" y="2259477"/>
                  <a:pt x="2455251" y="2328666"/>
                  <a:pt x="2444578" y="2520484"/>
                </a:cubicBezTo>
                <a:cubicBezTo>
                  <a:pt x="2454106" y="2682617"/>
                  <a:pt x="2444578" y="2839987"/>
                  <a:pt x="2444578" y="2999738"/>
                </a:cubicBezTo>
                <a:cubicBezTo>
                  <a:pt x="2437328" y="3271827"/>
                  <a:pt x="2180048" y="3158151"/>
                  <a:pt x="2165645" y="3094482"/>
                </a:cubicBezTo>
                <a:lnTo>
                  <a:pt x="2165645" y="3157983"/>
                </a:lnTo>
                <a:lnTo>
                  <a:pt x="2003645" y="3157983"/>
                </a:lnTo>
                <a:close/>
                <a:moveTo>
                  <a:pt x="1082145" y="1835984"/>
                </a:moveTo>
                <a:cubicBezTo>
                  <a:pt x="901872" y="1835984"/>
                  <a:pt x="755732" y="1982124"/>
                  <a:pt x="755732" y="2162397"/>
                </a:cubicBezTo>
                <a:lnTo>
                  <a:pt x="755732" y="3086444"/>
                </a:lnTo>
                <a:cubicBezTo>
                  <a:pt x="755732" y="3266717"/>
                  <a:pt x="901872" y="3412857"/>
                  <a:pt x="1082145" y="3412857"/>
                </a:cubicBezTo>
                <a:lnTo>
                  <a:pt x="2845706" y="3412857"/>
                </a:lnTo>
                <a:cubicBezTo>
                  <a:pt x="3025979" y="3412857"/>
                  <a:pt x="3172119" y="3266717"/>
                  <a:pt x="3172119" y="3086444"/>
                </a:cubicBezTo>
                <a:lnTo>
                  <a:pt x="3172119" y="2162397"/>
                </a:lnTo>
                <a:cubicBezTo>
                  <a:pt x="3172119" y="1982124"/>
                  <a:pt x="3025979" y="1835984"/>
                  <a:pt x="2845706" y="1835984"/>
                </a:cubicBezTo>
                <a:close/>
                <a:moveTo>
                  <a:pt x="1918669" y="998231"/>
                </a:moveTo>
                <a:cubicBezTo>
                  <a:pt x="1949783" y="998231"/>
                  <a:pt x="1975005" y="1022442"/>
                  <a:pt x="1975005" y="1052309"/>
                </a:cubicBezTo>
                <a:cubicBezTo>
                  <a:pt x="1975005" y="1200582"/>
                  <a:pt x="1975004" y="1348856"/>
                  <a:pt x="1975004" y="1497129"/>
                </a:cubicBezTo>
                <a:cubicBezTo>
                  <a:pt x="1975004" y="1526996"/>
                  <a:pt x="1949782" y="1551207"/>
                  <a:pt x="1918668" y="1551207"/>
                </a:cubicBezTo>
                <a:lnTo>
                  <a:pt x="1918669" y="1551206"/>
                </a:lnTo>
                <a:cubicBezTo>
                  <a:pt x="1887555" y="1551206"/>
                  <a:pt x="1862333" y="1526995"/>
                  <a:pt x="1862333" y="1497128"/>
                </a:cubicBezTo>
                <a:lnTo>
                  <a:pt x="1862333" y="1052309"/>
                </a:lnTo>
                <a:cubicBezTo>
                  <a:pt x="1862333" y="1022442"/>
                  <a:pt x="1887555" y="998231"/>
                  <a:pt x="1918669" y="998231"/>
                </a:cubicBezTo>
                <a:close/>
                <a:moveTo>
                  <a:pt x="2539373" y="865097"/>
                </a:moveTo>
                <a:lnTo>
                  <a:pt x="2539373" y="1483838"/>
                </a:lnTo>
                <a:cubicBezTo>
                  <a:pt x="2501756" y="1504154"/>
                  <a:pt x="2433926" y="1572061"/>
                  <a:pt x="2426426" y="1528545"/>
                </a:cubicBezTo>
                <a:lnTo>
                  <a:pt x="2426426" y="865306"/>
                </a:lnTo>
                <a:lnTo>
                  <a:pt x="2264426" y="865306"/>
                </a:lnTo>
                <a:lnTo>
                  <a:pt x="2264426" y="1542749"/>
                </a:lnTo>
                <a:cubicBezTo>
                  <a:pt x="2264233" y="1542780"/>
                  <a:pt x="2264039" y="1542810"/>
                  <a:pt x="2263846" y="1542841"/>
                </a:cubicBezTo>
                <a:cubicBezTo>
                  <a:pt x="2246937" y="1607403"/>
                  <a:pt x="2323802" y="1826022"/>
                  <a:pt x="2539373" y="1595076"/>
                </a:cubicBezTo>
                <a:lnTo>
                  <a:pt x="2539373" y="1681423"/>
                </a:lnTo>
                <a:lnTo>
                  <a:pt x="2701373" y="1681423"/>
                </a:lnTo>
                <a:lnTo>
                  <a:pt x="2701373" y="865097"/>
                </a:lnTo>
                <a:close/>
                <a:moveTo>
                  <a:pt x="1918668" y="840143"/>
                </a:moveTo>
                <a:cubicBezTo>
                  <a:pt x="1799361" y="840143"/>
                  <a:pt x="1702644" y="932984"/>
                  <a:pt x="1702644" y="1047509"/>
                </a:cubicBezTo>
                <a:lnTo>
                  <a:pt x="1702644" y="1501930"/>
                </a:lnTo>
                <a:cubicBezTo>
                  <a:pt x="1702644" y="1616455"/>
                  <a:pt x="1799361" y="1709295"/>
                  <a:pt x="1918668" y="1709295"/>
                </a:cubicBezTo>
                <a:cubicBezTo>
                  <a:pt x="2037975" y="1709295"/>
                  <a:pt x="2134692" y="1616455"/>
                  <a:pt x="2134692" y="1501930"/>
                </a:cubicBezTo>
                <a:lnTo>
                  <a:pt x="2134692" y="1047509"/>
                </a:lnTo>
                <a:cubicBezTo>
                  <a:pt x="2134692" y="932984"/>
                  <a:pt x="2037975" y="840143"/>
                  <a:pt x="1918668" y="840143"/>
                </a:cubicBezTo>
                <a:close/>
                <a:moveTo>
                  <a:pt x="1544554" y="609793"/>
                </a:moveTo>
                <a:lnTo>
                  <a:pt x="1425758" y="1008757"/>
                </a:lnTo>
                <a:lnTo>
                  <a:pt x="1311048" y="623516"/>
                </a:lnTo>
                <a:lnTo>
                  <a:pt x="1152958" y="623516"/>
                </a:lnTo>
                <a:lnTo>
                  <a:pt x="1345929" y="1271588"/>
                </a:lnTo>
                <a:lnTo>
                  <a:pt x="1347249" y="1271588"/>
                </a:lnTo>
                <a:lnTo>
                  <a:pt x="1347249" y="1698532"/>
                </a:lnTo>
                <a:lnTo>
                  <a:pt x="1509249" y="1698532"/>
                </a:lnTo>
                <a:lnTo>
                  <a:pt x="1509249" y="1257865"/>
                </a:lnTo>
                <a:lnTo>
                  <a:pt x="1509673" y="1257865"/>
                </a:lnTo>
                <a:lnTo>
                  <a:pt x="1702644" y="609793"/>
                </a:ln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1350">
              <a:solidFill>
                <a:schemeClr val="tx1"/>
              </a:solidFill>
            </a:endParaRPr>
          </a:p>
        </p:txBody>
      </p:sp>
      <p:sp>
        <p:nvSpPr>
          <p:cNvPr id="103" name="Rounded Rectangle 9">
            <a:extLst>
              <a:ext uri="{FF2B5EF4-FFF2-40B4-BE49-F238E27FC236}">
                <a16:creationId xmlns:a16="http://schemas.microsoft.com/office/drawing/2014/main" id="{0839C8FB-69B8-445E-8244-7B4D679C0837}"/>
              </a:ext>
            </a:extLst>
          </p:cNvPr>
          <p:cNvSpPr>
            <a:spLocks noChangeAspect="1"/>
          </p:cNvSpPr>
          <p:nvPr/>
        </p:nvSpPr>
        <p:spPr>
          <a:xfrm>
            <a:off x="3084831" y="3234021"/>
            <a:ext cx="163676" cy="163658"/>
          </a:xfrm>
          <a:custGeom>
            <a:avLst/>
            <a:gdLst/>
            <a:ahLst/>
            <a:cxnLst/>
            <a:rect l="l" t="t" r="r" b="b"/>
            <a:pathLst>
              <a:path w="3960440" h="3960000">
                <a:moveTo>
                  <a:pt x="1687947" y="1482692"/>
                </a:moveTo>
                <a:cubicBezTo>
                  <a:pt x="1926534" y="1482692"/>
                  <a:pt x="2119947" y="1676105"/>
                  <a:pt x="2119947" y="1914692"/>
                </a:cubicBezTo>
                <a:cubicBezTo>
                  <a:pt x="2119947" y="2153279"/>
                  <a:pt x="1926534" y="2346692"/>
                  <a:pt x="1687947" y="2346692"/>
                </a:cubicBezTo>
                <a:cubicBezTo>
                  <a:pt x="1449360" y="2346692"/>
                  <a:pt x="1255947" y="2153279"/>
                  <a:pt x="1255947" y="1914692"/>
                </a:cubicBezTo>
                <a:cubicBezTo>
                  <a:pt x="1255947" y="1676105"/>
                  <a:pt x="1449360" y="1482692"/>
                  <a:pt x="1687947" y="1482692"/>
                </a:cubicBezTo>
                <a:close/>
                <a:moveTo>
                  <a:pt x="2089252" y="1089590"/>
                </a:moveTo>
                <a:cubicBezTo>
                  <a:pt x="1416116" y="1089590"/>
                  <a:pt x="870432" y="1635274"/>
                  <a:pt x="870432" y="2308410"/>
                </a:cubicBezTo>
                <a:cubicBezTo>
                  <a:pt x="870432" y="2981546"/>
                  <a:pt x="1416116" y="3527230"/>
                  <a:pt x="2089252" y="3527230"/>
                </a:cubicBezTo>
                <a:cubicBezTo>
                  <a:pt x="2762388" y="3527230"/>
                  <a:pt x="3308072" y="2981546"/>
                  <a:pt x="3308072" y="2308410"/>
                </a:cubicBezTo>
                <a:cubicBezTo>
                  <a:pt x="3308072" y="1635274"/>
                  <a:pt x="2762388" y="1089590"/>
                  <a:pt x="2089252" y="1089590"/>
                </a:cubicBezTo>
                <a:close/>
                <a:moveTo>
                  <a:pt x="3117438" y="1065385"/>
                </a:moveTo>
                <a:cubicBezTo>
                  <a:pt x="3018027" y="1065385"/>
                  <a:pt x="2937438" y="1145974"/>
                  <a:pt x="2937438" y="1245385"/>
                </a:cubicBezTo>
                <a:cubicBezTo>
                  <a:pt x="2937438" y="1344796"/>
                  <a:pt x="3018027" y="1425385"/>
                  <a:pt x="3117438" y="1425385"/>
                </a:cubicBezTo>
                <a:cubicBezTo>
                  <a:pt x="3216849" y="1425385"/>
                  <a:pt x="3297438" y="1344796"/>
                  <a:pt x="3297438" y="1245385"/>
                </a:cubicBezTo>
                <a:cubicBezTo>
                  <a:pt x="3297438" y="1145974"/>
                  <a:pt x="3216849" y="1065385"/>
                  <a:pt x="3117438" y="1065385"/>
                </a:cubicBezTo>
                <a:close/>
                <a:moveTo>
                  <a:pt x="881213" y="737332"/>
                </a:moveTo>
                <a:cubicBezTo>
                  <a:pt x="662508" y="737332"/>
                  <a:pt x="485213" y="914627"/>
                  <a:pt x="485213" y="1133332"/>
                </a:cubicBezTo>
                <a:cubicBezTo>
                  <a:pt x="485213" y="1352037"/>
                  <a:pt x="662508" y="1529332"/>
                  <a:pt x="881213" y="1529332"/>
                </a:cubicBezTo>
                <a:cubicBezTo>
                  <a:pt x="1099918" y="1529332"/>
                  <a:pt x="1277213" y="1352037"/>
                  <a:pt x="1277213" y="1133332"/>
                </a:cubicBezTo>
                <a:cubicBezTo>
                  <a:pt x="1277213" y="914627"/>
                  <a:pt x="1099918" y="737332"/>
                  <a:pt x="881213" y="737332"/>
                </a:cubicBezTo>
                <a:close/>
                <a:moveTo>
                  <a:pt x="2760704" y="694800"/>
                </a:moveTo>
                <a:cubicBezTo>
                  <a:pt x="2631469" y="694800"/>
                  <a:pt x="2526704" y="799565"/>
                  <a:pt x="2526704" y="928800"/>
                </a:cubicBezTo>
                <a:cubicBezTo>
                  <a:pt x="2526704" y="1058035"/>
                  <a:pt x="2631469" y="1162800"/>
                  <a:pt x="2760704" y="1162800"/>
                </a:cubicBezTo>
                <a:cubicBezTo>
                  <a:pt x="2889939" y="1162800"/>
                  <a:pt x="2994704" y="1058035"/>
                  <a:pt x="2994704" y="928800"/>
                </a:cubicBezTo>
                <a:cubicBezTo>
                  <a:pt x="2994704" y="799565"/>
                  <a:pt x="2889939" y="694800"/>
                  <a:pt x="2760704" y="694800"/>
                </a:cubicBezTo>
                <a:close/>
                <a:moveTo>
                  <a:pt x="2224849" y="428066"/>
                </a:moveTo>
                <a:cubicBezTo>
                  <a:pt x="2075732" y="428066"/>
                  <a:pt x="1954849" y="548949"/>
                  <a:pt x="1954849" y="698066"/>
                </a:cubicBezTo>
                <a:cubicBezTo>
                  <a:pt x="1954849" y="847183"/>
                  <a:pt x="2075732" y="968066"/>
                  <a:pt x="2224849" y="968066"/>
                </a:cubicBezTo>
                <a:cubicBezTo>
                  <a:pt x="2373966" y="968066"/>
                  <a:pt x="2494849" y="847183"/>
                  <a:pt x="2494849" y="698066"/>
                </a:cubicBezTo>
                <a:cubicBezTo>
                  <a:pt x="2494849" y="548949"/>
                  <a:pt x="2373966" y="428066"/>
                  <a:pt x="2224849" y="428066"/>
                </a:cubicBezTo>
                <a:close/>
                <a:moveTo>
                  <a:pt x="1567937" y="406752"/>
                </a:moveTo>
                <a:cubicBezTo>
                  <a:pt x="1388997" y="406752"/>
                  <a:pt x="1243937" y="551812"/>
                  <a:pt x="1243937" y="730752"/>
                </a:cubicBezTo>
                <a:cubicBezTo>
                  <a:pt x="1243937" y="909692"/>
                  <a:pt x="1388997" y="1054752"/>
                  <a:pt x="1567937" y="1054752"/>
                </a:cubicBezTo>
                <a:cubicBezTo>
                  <a:pt x="1746877" y="1054752"/>
                  <a:pt x="1891937" y="909692"/>
                  <a:pt x="1891937" y="730752"/>
                </a:cubicBezTo>
                <a:cubicBezTo>
                  <a:pt x="1891937" y="551812"/>
                  <a:pt x="1746877" y="406752"/>
                  <a:pt x="1567937" y="406752"/>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1350">
              <a:solidFill>
                <a:schemeClr val="tx1"/>
              </a:solidFill>
            </a:endParaRPr>
          </a:p>
        </p:txBody>
      </p:sp>
      <p:sp>
        <p:nvSpPr>
          <p:cNvPr id="104" name="Rounded Rectangle 5">
            <a:extLst>
              <a:ext uri="{FF2B5EF4-FFF2-40B4-BE49-F238E27FC236}">
                <a16:creationId xmlns:a16="http://schemas.microsoft.com/office/drawing/2014/main" id="{6662E94C-C013-4780-B856-0541F9D5258F}"/>
              </a:ext>
            </a:extLst>
          </p:cNvPr>
          <p:cNvSpPr>
            <a:spLocks noChangeAspect="1"/>
          </p:cNvSpPr>
          <p:nvPr/>
        </p:nvSpPr>
        <p:spPr>
          <a:xfrm>
            <a:off x="4129805" y="2700080"/>
            <a:ext cx="389020" cy="388977"/>
          </a:xfrm>
          <a:custGeom>
            <a:avLst/>
            <a:gdLst/>
            <a:ahLst/>
            <a:cxnLst/>
            <a:rect l="l" t="t" r="r" b="b"/>
            <a:pathLst>
              <a:path w="3960440" h="3960000">
                <a:moveTo>
                  <a:pt x="330865" y="1988701"/>
                </a:moveTo>
                <a:lnTo>
                  <a:pt x="330865" y="3294924"/>
                </a:lnTo>
                <a:cubicBezTo>
                  <a:pt x="330865" y="3484431"/>
                  <a:pt x="484490" y="3638056"/>
                  <a:pt x="673997" y="3638056"/>
                </a:cubicBezTo>
                <a:lnTo>
                  <a:pt x="3286444" y="3638056"/>
                </a:lnTo>
                <a:cubicBezTo>
                  <a:pt x="3475951" y="3638056"/>
                  <a:pt x="3629576" y="3484431"/>
                  <a:pt x="3629576" y="3294924"/>
                </a:cubicBezTo>
                <a:lnTo>
                  <a:pt x="3629576" y="1988701"/>
                </a:lnTo>
                <a:lnTo>
                  <a:pt x="3007776" y="1988701"/>
                </a:lnTo>
                <a:cubicBezTo>
                  <a:pt x="3003504" y="2552442"/>
                  <a:pt x="2545062" y="3007995"/>
                  <a:pt x="1980221" y="3007995"/>
                </a:cubicBezTo>
                <a:cubicBezTo>
                  <a:pt x="1415380" y="3007995"/>
                  <a:pt x="956938" y="2552442"/>
                  <a:pt x="952666" y="1988701"/>
                </a:cubicBezTo>
                <a:close/>
                <a:moveTo>
                  <a:pt x="1980221" y="1247520"/>
                </a:moveTo>
                <a:cubicBezTo>
                  <a:pt x="1575683" y="1247520"/>
                  <a:pt x="1247740" y="1575463"/>
                  <a:pt x="1247740" y="1980001"/>
                </a:cubicBezTo>
                <a:cubicBezTo>
                  <a:pt x="1247740" y="2384539"/>
                  <a:pt x="1575683" y="2712482"/>
                  <a:pt x="1980221" y="2712482"/>
                </a:cubicBezTo>
                <a:cubicBezTo>
                  <a:pt x="2384759" y="2712482"/>
                  <a:pt x="2712702" y="2384539"/>
                  <a:pt x="2712702" y="1980001"/>
                </a:cubicBezTo>
                <a:cubicBezTo>
                  <a:pt x="2712702" y="1575463"/>
                  <a:pt x="2384759" y="1247520"/>
                  <a:pt x="1980221" y="1247520"/>
                </a:cubicBezTo>
                <a:close/>
                <a:moveTo>
                  <a:pt x="3164915" y="346755"/>
                </a:moveTo>
                <a:cubicBezTo>
                  <a:pt x="3096058" y="346755"/>
                  <a:pt x="3040238" y="402575"/>
                  <a:pt x="3040238" y="471432"/>
                </a:cubicBezTo>
                <a:lnTo>
                  <a:pt x="3040238" y="733595"/>
                </a:lnTo>
                <a:cubicBezTo>
                  <a:pt x="3040238" y="802452"/>
                  <a:pt x="3096058" y="858272"/>
                  <a:pt x="3164915" y="858272"/>
                </a:cubicBezTo>
                <a:lnTo>
                  <a:pt x="3427135" y="858272"/>
                </a:lnTo>
                <a:cubicBezTo>
                  <a:pt x="3495992" y="858272"/>
                  <a:pt x="3551812" y="802452"/>
                  <a:pt x="3551812" y="733595"/>
                </a:cubicBezTo>
                <a:lnTo>
                  <a:pt x="3551812" y="471432"/>
                </a:lnTo>
                <a:cubicBezTo>
                  <a:pt x="3551812" y="402575"/>
                  <a:pt x="3495992" y="346755"/>
                  <a:pt x="3427135" y="346755"/>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ko-KR" altLang="en-US" sz="1350" dirty="0">
              <a:solidFill>
                <a:schemeClr val="tx1"/>
              </a:solidFill>
            </a:endParaRPr>
          </a:p>
        </p:txBody>
      </p:sp>
      <p:sp>
        <p:nvSpPr>
          <p:cNvPr id="115" name="TextBox 114">
            <a:extLst>
              <a:ext uri="{FF2B5EF4-FFF2-40B4-BE49-F238E27FC236}">
                <a16:creationId xmlns:a16="http://schemas.microsoft.com/office/drawing/2014/main" id="{2C82C5A8-0B36-45F8-BFB0-A4850576B520}"/>
              </a:ext>
            </a:extLst>
          </p:cNvPr>
          <p:cNvSpPr txBox="1"/>
          <p:nvPr/>
        </p:nvSpPr>
        <p:spPr>
          <a:xfrm>
            <a:off x="4667570" y="987574"/>
            <a:ext cx="4476430" cy="3608488"/>
          </a:xfrm>
          <a:prstGeom prst="rect">
            <a:avLst/>
          </a:prstGeom>
          <a:noFill/>
        </p:spPr>
        <p:txBody>
          <a:bodyPr wrap="square" rtlCol="0">
            <a:spAutoFit/>
          </a:bodyPr>
          <a:lstStyle/>
          <a:p>
            <a:pPr algn="just">
              <a:lnSpc>
                <a:spcPct val="150000"/>
              </a:lnSpc>
            </a:pPr>
            <a:r>
              <a:rPr lang="en-US" altLang="ko-KR" sz="1400" b="1" dirty="0">
                <a:solidFill>
                  <a:schemeClr val="tx1">
                    <a:lumMod val="75000"/>
                    <a:lumOff val="25000"/>
                  </a:schemeClr>
                </a:solidFill>
                <a:latin typeface="Times New Roman" panose="02020603050405020304" pitchFamily="18" charset="0"/>
                <a:cs typeface="Times New Roman" panose="02020603050405020304" pitchFamily="18" charset="0"/>
              </a:rPr>
              <a:t>Building Community and Trust: </a:t>
            </a:r>
          </a:p>
          <a:p>
            <a:pPr marL="285750" indent="-285750" algn="just">
              <a:lnSpc>
                <a:spcPct val="150000"/>
              </a:lnSpc>
              <a:buFont typeface="Arial" panose="020B0604020202020204" pitchFamily="34" charset="0"/>
              <a:buChar char="•"/>
            </a:pP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Tesco leverages social media platforms to connect with customers, fostering a sense of community and transparency. Regular engagement builds trust and enhances customer loyalty.</a:t>
            </a:r>
          </a:p>
          <a:p>
            <a:pPr algn="just">
              <a:lnSpc>
                <a:spcPct val="150000"/>
              </a:lnSpc>
            </a:pPr>
            <a:r>
              <a:rPr lang="en-US" altLang="ko-KR" sz="1400" b="1" dirty="0">
                <a:solidFill>
                  <a:schemeClr val="tx1">
                    <a:lumMod val="75000"/>
                    <a:lumOff val="25000"/>
                  </a:schemeClr>
                </a:solidFill>
                <a:latin typeface="Times New Roman" panose="02020603050405020304" pitchFamily="18" charset="0"/>
                <a:cs typeface="Times New Roman" panose="02020603050405020304" pitchFamily="18" charset="0"/>
              </a:rPr>
              <a:t>Diverse Content Types: </a:t>
            </a:r>
          </a:p>
          <a:p>
            <a:pPr marL="285750" indent="-285750" algn="just">
              <a:lnSpc>
                <a:spcPct val="150000"/>
              </a:lnSpc>
              <a:buFont typeface="Arial" panose="020B0604020202020204" pitchFamily="34" charset="0"/>
              <a:buChar char="•"/>
            </a:pPr>
            <a:r>
              <a:rPr lang="en-US" altLang="ko-KR" sz="1400" dirty="0">
                <a:solidFill>
                  <a:schemeClr val="tx1">
                    <a:lumMod val="85000"/>
                    <a:lumOff val="15000"/>
                  </a:schemeClr>
                </a:solidFill>
                <a:latin typeface="Times New Roman" panose="02020603050405020304" pitchFamily="18" charset="0"/>
                <a:cs typeface="Times New Roman" panose="02020603050405020304" pitchFamily="18" charset="0"/>
              </a:rPr>
              <a:t>Tesco shares a mix of promotional offers, educational content on sustainability, and interactive posts inviting customer feedback (</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Jones and Comfort, 2020).</a:t>
            </a:r>
            <a:r>
              <a:rPr lang="en-US" altLang="ko-KR" sz="1400" dirty="0">
                <a:solidFill>
                  <a:schemeClr val="tx1">
                    <a:lumMod val="85000"/>
                    <a:lumOff val="15000"/>
                  </a:schemeClr>
                </a:solidFill>
                <a:latin typeface="Times New Roman" panose="02020603050405020304" pitchFamily="18" charset="0"/>
                <a:cs typeface="Times New Roman" panose="02020603050405020304" pitchFamily="18" charset="0"/>
              </a:rPr>
              <a:t> This variety keeps followers engaged and aligns Tesco with customer values, enhancing brand loyalty.</a:t>
            </a:r>
          </a:p>
        </p:txBody>
      </p:sp>
      <p:sp>
        <p:nvSpPr>
          <p:cNvPr id="127" name="Isosceles Triangle 20">
            <a:extLst>
              <a:ext uri="{FF2B5EF4-FFF2-40B4-BE49-F238E27FC236}">
                <a16:creationId xmlns:a16="http://schemas.microsoft.com/office/drawing/2014/main" id="{ACA86F30-9B33-40FF-8B65-CB98AA63350A}"/>
              </a:ext>
            </a:extLst>
          </p:cNvPr>
          <p:cNvSpPr>
            <a:spLocks noChangeAspect="1"/>
          </p:cNvSpPr>
          <p:nvPr/>
        </p:nvSpPr>
        <p:spPr>
          <a:xfrm rot="8201235">
            <a:off x="5661879" y="4128551"/>
            <a:ext cx="242222" cy="267070"/>
          </a:xfrm>
          <a:custGeom>
            <a:avLst/>
            <a:gdLst/>
            <a:ahLst/>
            <a:cxnLst/>
            <a:rect l="l" t="t" r="r" b="b"/>
            <a:pathLst>
              <a:path w="4285801" h="4725490">
                <a:moveTo>
                  <a:pt x="1428251" y="4622752"/>
                </a:moveTo>
                <a:cubicBezTo>
                  <a:pt x="1313180" y="4505074"/>
                  <a:pt x="1240588" y="4345285"/>
                  <a:pt x="1235771" y="4167715"/>
                </a:cubicBezTo>
                <a:cubicBezTo>
                  <a:pt x="1227835" y="3875156"/>
                  <a:pt x="1406218" y="3620819"/>
                  <a:pt x="1664050" y="3520754"/>
                </a:cubicBezTo>
                <a:lnTo>
                  <a:pt x="1635892" y="2482688"/>
                </a:lnTo>
                <a:lnTo>
                  <a:pt x="1044642" y="2469039"/>
                </a:lnTo>
                <a:lnTo>
                  <a:pt x="1044642" y="2667331"/>
                </a:lnTo>
                <a:cubicBezTo>
                  <a:pt x="1044642" y="2727000"/>
                  <a:pt x="996271" y="2775371"/>
                  <a:pt x="936601" y="2775372"/>
                </a:cubicBezTo>
                <a:lnTo>
                  <a:pt x="657382" y="2775371"/>
                </a:lnTo>
                <a:cubicBezTo>
                  <a:pt x="637755" y="2823613"/>
                  <a:pt x="630101" y="2874237"/>
                  <a:pt x="622448" y="2945800"/>
                </a:cubicBezTo>
                <a:lnTo>
                  <a:pt x="252030" y="2945800"/>
                </a:lnTo>
                <a:cubicBezTo>
                  <a:pt x="256275" y="2883407"/>
                  <a:pt x="252593" y="2828938"/>
                  <a:pt x="235967" y="2775370"/>
                </a:cubicBezTo>
                <a:lnTo>
                  <a:pt x="7267" y="2775370"/>
                </a:lnTo>
                <a:cubicBezTo>
                  <a:pt x="1003" y="2679903"/>
                  <a:pt x="-1109" y="2594661"/>
                  <a:pt x="535" y="2514852"/>
                </a:cubicBezTo>
                <a:cubicBezTo>
                  <a:pt x="5466" y="2275424"/>
                  <a:pt x="44187" y="2084887"/>
                  <a:pt x="105917" y="1813823"/>
                </a:cubicBezTo>
                <a:cubicBezTo>
                  <a:pt x="258635" y="1288584"/>
                  <a:pt x="488046" y="911620"/>
                  <a:pt x="870837" y="570445"/>
                </a:cubicBezTo>
                <a:cubicBezTo>
                  <a:pt x="674179" y="1284154"/>
                  <a:pt x="622718" y="1497188"/>
                  <a:pt x="741752" y="1669956"/>
                </a:cubicBezTo>
                <a:cubicBezTo>
                  <a:pt x="882751" y="1699943"/>
                  <a:pt x="788174" y="1674807"/>
                  <a:pt x="936601" y="1710419"/>
                </a:cubicBezTo>
                <a:cubicBezTo>
                  <a:pt x="1001384" y="1730870"/>
                  <a:pt x="1044642" y="1758791"/>
                  <a:pt x="1044642" y="1818460"/>
                </a:cubicBezTo>
                <a:lnTo>
                  <a:pt x="1044642" y="1970448"/>
                </a:lnTo>
                <a:lnTo>
                  <a:pt x="1621635" y="1957128"/>
                </a:lnTo>
                <a:lnTo>
                  <a:pt x="1601569" y="1217379"/>
                </a:lnTo>
                <a:cubicBezTo>
                  <a:pt x="1338692" y="1131438"/>
                  <a:pt x="1146783" y="887145"/>
                  <a:pt x="1138847" y="594588"/>
                </a:cubicBezTo>
                <a:cubicBezTo>
                  <a:pt x="1132425" y="357828"/>
                  <a:pt x="1248029" y="146099"/>
                  <a:pt x="1428910" y="20243"/>
                </a:cubicBezTo>
                <a:lnTo>
                  <a:pt x="1447318" y="698863"/>
                </a:lnTo>
                <a:lnTo>
                  <a:pt x="2193594" y="678620"/>
                </a:lnTo>
                <a:lnTo>
                  <a:pt x="2175185" y="0"/>
                </a:lnTo>
                <a:cubicBezTo>
                  <a:pt x="2362624" y="115865"/>
                  <a:pt x="2489536" y="321015"/>
                  <a:pt x="2495958" y="557775"/>
                </a:cubicBezTo>
                <a:cubicBezTo>
                  <a:pt x="2503894" y="850332"/>
                  <a:pt x="2325511" y="1104670"/>
                  <a:pt x="2067679" y="1204735"/>
                </a:cubicBezTo>
                <a:lnTo>
                  <a:pt x="2087796" y="1946367"/>
                </a:lnTo>
                <a:lnTo>
                  <a:pt x="4285801" y="1895627"/>
                </a:lnTo>
                <a:lnTo>
                  <a:pt x="4285801" y="2543859"/>
                </a:lnTo>
                <a:lnTo>
                  <a:pt x="2102637" y="2493462"/>
                </a:lnTo>
                <a:lnTo>
                  <a:pt x="2130160" y="3508110"/>
                </a:lnTo>
                <a:cubicBezTo>
                  <a:pt x="2393037" y="3594051"/>
                  <a:pt x="2584946" y="3838344"/>
                  <a:pt x="2592882" y="4130902"/>
                </a:cubicBezTo>
                <a:cubicBezTo>
                  <a:pt x="2599304" y="4367662"/>
                  <a:pt x="2483700" y="4579391"/>
                  <a:pt x="2302820" y="4705247"/>
                </a:cubicBezTo>
                <a:lnTo>
                  <a:pt x="2284411" y="4026626"/>
                </a:lnTo>
                <a:lnTo>
                  <a:pt x="1538135" y="4046869"/>
                </a:lnTo>
                <a:lnTo>
                  <a:pt x="1556544" y="4725490"/>
                </a:lnTo>
                <a:cubicBezTo>
                  <a:pt x="1509684" y="4696524"/>
                  <a:pt x="1466607" y="4661977"/>
                  <a:pt x="1428251" y="4622752"/>
                </a:cubicBezTo>
                <a:close/>
                <a:moveTo>
                  <a:pt x="44807" y="3562389"/>
                </a:moveTo>
                <a:cubicBezTo>
                  <a:pt x="25255" y="3542837"/>
                  <a:pt x="13162" y="3515827"/>
                  <a:pt x="13162" y="3485992"/>
                </a:cubicBezTo>
                <a:lnTo>
                  <a:pt x="13162" y="3053842"/>
                </a:lnTo>
                <a:cubicBezTo>
                  <a:pt x="13162" y="2994173"/>
                  <a:pt x="61534" y="2945801"/>
                  <a:pt x="121203" y="2945801"/>
                </a:cubicBezTo>
                <a:lnTo>
                  <a:pt x="757287" y="2945801"/>
                </a:lnTo>
                <a:cubicBezTo>
                  <a:pt x="816956" y="2945801"/>
                  <a:pt x="865328" y="2994173"/>
                  <a:pt x="865328" y="3053842"/>
                </a:cubicBezTo>
                <a:lnTo>
                  <a:pt x="865328" y="3485992"/>
                </a:lnTo>
                <a:cubicBezTo>
                  <a:pt x="865328" y="3545662"/>
                  <a:pt x="816956" y="3594033"/>
                  <a:pt x="757287" y="3594033"/>
                </a:cubicBezTo>
                <a:lnTo>
                  <a:pt x="121203" y="3594033"/>
                </a:lnTo>
                <a:cubicBezTo>
                  <a:pt x="91368" y="3594033"/>
                  <a:pt x="64358" y="3581940"/>
                  <a:pt x="44807" y="356238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350"/>
          </a:p>
        </p:txBody>
      </p:sp>
      <p:sp>
        <p:nvSpPr>
          <p:cNvPr id="178" name="Freeform: Shape 177">
            <a:extLst>
              <a:ext uri="{FF2B5EF4-FFF2-40B4-BE49-F238E27FC236}">
                <a16:creationId xmlns:a16="http://schemas.microsoft.com/office/drawing/2014/main" id="{9D8B12F9-89D0-4EC4-91C2-06EE7D6C9D75}"/>
              </a:ext>
            </a:extLst>
          </p:cNvPr>
          <p:cNvSpPr>
            <a:spLocks/>
          </p:cNvSpPr>
          <p:nvPr/>
        </p:nvSpPr>
        <p:spPr bwMode="auto">
          <a:xfrm rot="470941">
            <a:off x="1746167" y="3264763"/>
            <a:ext cx="2320431" cy="1918401"/>
          </a:xfrm>
          <a:custGeom>
            <a:avLst/>
            <a:gdLst>
              <a:gd name="connsiteX0" fmla="*/ 1380104 w 3093908"/>
              <a:gd name="connsiteY0" fmla="*/ 960640 h 2557868"/>
              <a:gd name="connsiteX1" fmla="*/ 1404926 w 3093908"/>
              <a:gd name="connsiteY1" fmla="*/ 974839 h 2557868"/>
              <a:gd name="connsiteX2" fmla="*/ 1419110 w 3093908"/>
              <a:gd name="connsiteY2" fmla="*/ 987262 h 2557868"/>
              <a:gd name="connsiteX3" fmla="*/ 1426202 w 3093908"/>
              <a:gd name="connsiteY3" fmla="*/ 994361 h 2557868"/>
              <a:gd name="connsiteX4" fmla="*/ 1426202 w 3093908"/>
              <a:gd name="connsiteY4" fmla="*/ 997911 h 2557868"/>
              <a:gd name="connsiteX5" fmla="*/ 1419110 w 3093908"/>
              <a:gd name="connsiteY5" fmla="*/ 1026307 h 2557868"/>
              <a:gd name="connsiteX6" fmla="*/ 1417337 w 3093908"/>
              <a:gd name="connsiteY6" fmla="*/ 1045830 h 2557868"/>
              <a:gd name="connsiteX7" fmla="*/ 1413791 w 3093908"/>
              <a:gd name="connsiteY7" fmla="*/ 1058253 h 2557868"/>
              <a:gd name="connsiteX8" fmla="*/ 1413791 w 3093908"/>
              <a:gd name="connsiteY8" fmla="*/ 1065352 h 2557868"/>
              <a:gd name="connsiteX9" fmla="*/ 1413791 w 3093908"/>
              <a:gd name="connsiteY9" fmla="*/ 1067128 h 2557868"/>
              <a:gd name="connsiteX10" fmla="*/ 1420883 w 3093908"/>
              <a:gd name="connsiteY10" fmla="*/ 1090200 h 2557868"/>
              <a:gd name="connsiteX11" fmla="*/ 1427975 w 3093908"/>
              <a:gd name="connsiteY11" fmla="*/ 1120371 h 2557868"/>
              <a:gd name="connsiteX12" fmla="*/ 1442159 w 3093908"/>
              <a:gd name="connsiteY12" fmla="*/ 1143443 h 2557868"/>
              <a:gd name="connsiteX13" fmla="*/ 1452797 w 3093908"/>
              <a:gd name="connsiteY13" fmla="*/ 1161191 h 2557868"/>
              <a:gd name="connsiteX14" fmla="*/ 1461662 w 3093908"/>
              <a:gd name="connsiteY14" fmla="*/ 1175389 h 2557868"/>
              <a:gd name="connsiteX15" fmla="*/ 1466982 w 3093908"/>
              <a:gd name="connsiteY15" fmla="*/ 1177164 h 2557868"/>
              <a:gd name="connsiteX16" fmla="*/ 1491804 w 3093908"/>
              <a:gd name="connsiteY16" fmla="*/ 1205561 h 2557868"/>
              <a:gd name="connsiteX17" fmla="*/ 1507761 w 3093908"/>
              <a:gd name="connsiteY17" fmla="*/ 1223308 h 2557868"/>
              <a:gd name="connsiteX18" fmla="*/ 1518399 w 3093908"/>
              <a:gd name="connsiteY18" fmla="*/ 1237507 h 2557868"/>
              <a:gd name="connsiteX19" fmla="*/ 1520172 w 3093908"/>
              <a:gd name="connsiteY19" fmla="*/ 1241056 h 2557868"/>
              <a:gd name="connsiteX20" fmla="*/ 1543221 w 3093908"/>
              <a:gd name="connsiteY20" fmla="*/ 1290751 h 2557868"/>
              <a:gd name="connsiteX21" fmla="*/ 1566271 w 3093908"/>
              <a:gd name="connsiteY21" fmla="*/ 1342219 h 2557868"/>
              <a:gd name="connsiteX22" fmla="*/ 1589320 w 3093908"/>
              <a:gd name="connsiteY22" fmla="*/ 1395463 h 2557868"/>
              <a:gd name="connsiteX23" fmla="*/ 1608823 w 3093908"/>
              <a:gd name="connsiteY23" fmla="*/ 1448707 h 2557868"/>
              <a:gd name="connsiteX24" fmla="*/ 1628326 w 3093908"/>
              <a:gd name="connsiteY24" fmla="*/ 1501950 h 2557868"/>
              <a:gd name="connsiteX25" fmla="*/ 1646057 w 3093908"/>
              <a:gd name="connsiteY25" fmla="*/ 1551644 h 2557868"/>
              <a:gd name="connsiteX26" fmla="*/ 1662014 w 3093908"/>
              <a:gd name="connsiteY26" fmla="*/ 1597789 h 2557868"/>
              <a:gd name="connsiteX27" fmla="*/ 1676198 w 3093908"/>
              <a:gd name="connsiteY27" fmla="*/ 1638609 h 2557868"/>
              <a:gd name="connsiteX28" fmla="*/ 1685063 w 3093908"/>
              <a:gd name="connsiteY28" fmla="*/ 1674105 h 2557868"/>
              <a:gd name="connsiteX29" fmla="*/ 1693928 w 3093908"/>
              <a:gd name="connsiteY29" fmla="*/ 1698952 h 2557868"/>
              <a:gd name="connsiteX30" fmla="*/ 1699247 w 3093908"/>
              <a:gd name="connsiteY30" fmla="*/ 1714925 h 2557868"/>
              <a:gd name="connsiteX31" fmla="*/ 1701020 w 3093908"/>
              <a:gd name="connsiteY31" fmla="*/ 1722024 h 2557868"/>
              <a:gd name="connsiteX32" fmla="*/ 1715204 w 3093908"/>
              <a:gd name="connsiteY32" fmla="*/ 1762844 h 2557868"/>
              <a:gd name="connsiteX33" fmla="*/ 1725842 w 3093908"/>
              <a:gd name="connsiteY33" fmla="*/ 1814313 h 2557868"/>
              <a:gd name="connsiteX34" fmla="*/ 1740026 w 3093908"/>
              <a:gd name="connsiteY34" fmla="*/ 1871106 h 2557868"/>
              <a:gd name="connsiteX35" fmla="*/ 1752438 w 3093908"/>
              <a:gd name="connsiteY35" fmla="*/ 1933224 h 2557868"/>
              <a:gd name="connsiteX36" fmla="*/ 1763076 w 3093908"/>
              <a:gd name="connsiteY36" fmla="*/ 2000666 h 2557868"/>
              <a:gd name="connsiteX37" fmla="*/ 1775487 w 3093908"/>
              <a:gd name="connsiteY37" fmla="*/ 2066333 h 2557868"/>
              <a:gd name="connsiteX38" fmla="*/ 1784352 w 3093908"/>
              <a:gd name="connsiteY38" fmla="*/ 2135550 h 2557868"/>
              <a:gd name="connsiteX39" fmla="*/ 1793217 w 3093908"/>
              <a:gd name="connsiteY39" fmla="*/ 2199442 h 2557868"/>
              <a:gd name="connsiteX40" fmla="*/ 1802082 w 3093908"/>
              <a:gd name="connsiteY40" fmla="*/ 2265109 h 2557868"/>
              <a:gd name="connsiteX41" fmla="*/ 1810947 w 3093908"/>
              <a:gd name="connsiteY41" fmla="*/ 2321902 h 2557868"/>
              <a:gd name="connsiteX42" fmla="*/ 1816266 w 3093908"/>
              <a:gd name="connsiteY42" fmla="*/ 2371596 h 2557868"/>
              <a:gd name="connsiteX43" fmla="*/ 1822384 w 3093908"/>
              <a:gd name="connsiteY43" fmla="*/ 2409869 h 2557868"/>
              <a:gd name="connsiteX44" fmla="*/ 1568614 w 3093908"/>
              <a:gd name="connsiteY44" fmla="*/ 2444853 h 2557868"/>
              <a:gd name="connsiteX45" fmla="*/ 1560952 w 3093908"/>
              <a:gd name="connsiteY45" fmla="*/ 2376921 h 2557868"/>
              <a:gd name="connsiteX46" fmla="*/ 1550313 w 3093908"/>
              <a:gd name="connsiteY46" fmla="*/ 2218965 h 2557868"/>
              <a:gd name="connsiteX47" fmla="*/ 1544994 w 3093908"/>
              <a:gd name="connsiteY47" fmla="*/ 2146198 h 2557868"/>
              <a:gd name="connsiteX48" fmla="*/ 1537902 w 3093908"/>
              <a:gd name="connsiteY48" fmla="*/ 2078757 h 2557868"/>
              <a:gd name="connsiteX49" fmla="*/ 1534356 w 3093908"/>
              <a:gd name="connsiteY49" fmla="*/ 2018414 h 2557868"/>
              <a:gd name="connsiteX50" fmla="*/ 1527264 w 3093908"/>
              <a:gd name="connsiteY50" fmla="*/ 1963395 h 2557868"/>
              <a:gd name="connsiteX51" fmla="*/ 1521945 w 3093908"/>
              <a:gd name="connsiteY51" fmla="*/ 1919025 h 2557868"/>
              <a:gd name="connsiteX52" fmla="*/ 1518399 w 3093908"/>
              <a:gd name="connsiteY52" fmla="*/ 1885305 h 2557868"/>
              <a:gd name="connsiteX53" fmla="*/ 1514853 w 3093908"/>
              <a:gd name="connsiteY53" fmla="*/ 1864007 h 2557868"/>
              <a:gd name="connsiteX54" fmla="*/ 1514853 w 3093908"/>
              <a:gd name="connsiteY54" fmla="*/ 1855133 h 2557868"/>
              <a:gd name="connsiteX55" fmla="*/ 1507761 w 3093908"/>
              <a:gd name="connsiteY55" fmla="*/ 1817863 h 2557868"/>
              <a:gd name="connsiteX56" fmla="*/ 1500669 w 3093908"/>
              <a:gd name="connsiteY56" fmla="*/ 1778817 h 2557868"/>
              <a:gd name="connsiteX57" fmla="*/ 1491804 w 3093908"/>
              <a:gd name="connsiteY57" fmla="*/ 1739772 h 2557868"/>
              <a:gd name="connsiteX58" fmla="*/ 1482939 w 3093908"/>
              <a:gd name="connsiteY58" fmla="*/ 1706051 h 2557868"/>
              <a:gd name="connsiteX59" fmla="*/ 1474074 w 3093908"/>
              <a:gd name="connsiteY59" fmla="*/ 1674105 h 2557868"/>
              <a:gd name="connsiteX60" fmla="*/ 1466982 w 3093908"/>
              <a:gd name="connsiteY60" fmla="*/ 1651033 h 2557868"/>
              <a:gd name="connsiteX61" fmla="*/ 1461662 w 3093908"/>
              <a:gd name="connsiteY61" fmla="*/ 1635059 h 2557868"/>
              <a:gd name="connsiteX62" fmla="*/ 1461662 w 3093908"/>
              <a:gd name="connsiteY62" fmla="*/ 1627960 h 2557868"/>
              <a:gd name="connsiteX63" fmla="*/ 1410245 w 3093908"/>
              <a:gd name="connsiteY63" fmla="*/ 1471779 h 2557868"/>
              <a:gd name="connsiteX64" fmla="*/ 1360601 w 3093908"/>
              <a:gd name="connsiteY64" fmla="*/ 1331571 h 2557868"/>
              <a:gd name="connsiteX65" fmla="*/ 1349962 w 3093908"/>
              <a:gd name="connsiteY65" fmla="*/ 1297850 h 2557868"/>
              <a:gd name="connsiteX66" fmla="*/ 1342870 w 3093908"/>
              <a:gd name="connsiteY66" fmla="*/ 1260579 h 2557868"/>
              <a:gd name="connsiteX67" fmla="*/ 1341097 w 3093908"/>
              <a:gd name="connsiteY67" fmla="*/ 1223309 h 2557868"/>
              <a:gd name="connsiteX68" fmla="*/ 1339324 w 3093908"/>
              <a:gd name="connsiteY68" fmla="*/ 1189588 h 2557868"/>
              <a:gd name="connsiteX69" fmla="*/ 1341097 w 3093908"/>
              <a:gd name="connsiteY69" fmla="*/ 1157641 h 2557868"/>
              <a:gd name="connsiteX70" fmla="*/ 1342870 w 3093908"/>
              <a:gd name="connsiteY70" fmla="*/ 1131020 h 2557868"/>
              <a:gd name="connsiteX71" fmla="*/ 1342870 w 3093908"/>
              <a:gd name="connsiteY71" fmla="*/ 1115047 h 2557868"/>
              <a:gd name="connsiteX72" fmla="*/ 1344643 w 3093908"/>
              <a:gd name="connsiteY72" fmla="*/ 1107948 h 2557868"/>
              <a:gd name="connsiteX73" fmla="*/ 1325140 w 3093908"/>
              <a:gd name="connsiteY73" fmla="*/ 1090200 h 2557868"/>
              <a:gd name="connsiteX74" fmla="*/ 1303864 w 3093908"/>
              <a:gd name="connsiteY74" fmla="*/ 1072451 h 2557868"/>
              <a:gd name="connsiteX75" fmla="*/ 1286134 w 3093908"/>
              <a:gd name="connsiteY75" fmla="*/ 1052929 h 2557868"/>
              <a:gd name="connsiteX76" fmla="*/ 1271949 w 3093908"/>
              <a:gd name="connsiteY76" fmla="*/ 1040506 h 2557868"/>
              <a:gd name="connsiteX77" fmla="*/ 1261312 w 3093908"/>
              <a:gd name="connsiteY77" fmla="*/ 1029857 h 2557868"/>
              <a:gd name="connsiteX78" fmla="*/ 1257765 w 3093908"/>
              <a:gd name="connsiteY78" fmla="*/ 1026307 h 2557868"/>
              <a:gd name="connsiteX79" fmla="*/ 1273723 w 3093908"/>
              <a:gd name="connsiteY79" fmla="*/ 1003235 h 2557868"/>
              <a:gd name="connsiteX80" fmla="*/ 1287907 w 3093908"/>
              <a:gd name="connsiteY80" fmla="*/ 983712 h 2557868"/>
              <a:gd name="connsiteX81" fmla="*/ 1294999 w 3093908"/>
              <a:gd name="connsiteY81" fmla="*/ 978388 h 2557868"/>
              <a:gd name="connsiteX82" fmla="*/ 1300318 w 3093908"/>
              <a:gd name="connsiteY82" fmla="*/ 973064 h 2557868"/>
              <a:gd name="connsiteX83" fmla="*/ 1328686 w 3093908"/>
              <a:gd name="connsiteY83" fmla="*/ 974838 h 2557868"/>
              <a:gd name="connsiteX84" fmla="*/ 1351735 w 3093908"/>
              <a:gd name="connsiteY84" fmla="*/ 973063 h 2557868"/>
              <a:gd name="connsiteX85" fmla="*/ 1365920 w 3093908"/>
              <a:gd name="connsiteY85" fmla="*/ 971289 h 2557868"/>
              <a:gd name="connsiteX86" fmla="*/ 1374785 w 3093908"/>
              <a:gd name="connsiteY86" fmla="*/ 965965 h 2557868"/>
              <a:gd name="connsiteX87" fmla="*/ 1380104 w 3093908"/>
              <a:gd name="connsiteY87" fmla="*/ 964190 h 2557868"/>
              <a:gd name="connsiteX88" fmla="*/ 992526 w 3093908"/>
              <a:gd name="connsiteY88" fmla="*/ 897010 h 2557868"/>
              <a:gd name="connsiteX89" fmla="*/ 1002426 w 3093908"/>
              <a:gd name="connsiteY89" fmla="*/ 933418 h 2557868"/>
              <a:gd name="connsiteX90" fmla="*/ 1019133 w 3093908"/>
              <a:gd name="connsiteY90" fmla="*/ 967943 h 2557868"/>
              <a:gd name="connsiteX91" fmla="*/ 1040791 w 3093908"/>
              <a:gd name="connsiteY91" fmla="*/ 999329 h 2557868"/>
              <a:gd name="connsiteX92" fmla="*/ 1062139 w 3093908"/>
              <a:gd name="connsiteY92" fmla="*/ 1031343 h 2557868"/>
              <a:gd name="connsiteX93" fmla="*/ 1080393 w 3093908"/>
              <a:gd name="connsiteY93" fmla="*/ 1060846 h 2557868"/>
              <a:gd name="connsiteX94" fmla="*/ 1116901 w 3093908"/>
              <a:gd name="connsiteY94" fmla="*/ 1130523 h 2557868"/>
              <a:gd name="connsiteX95" fmla="*/ 1150006 w 3093908"/>
              <a:gd name="connsiteY95" fmla="*/ 1206478 h 2557868"/>
              <a:gd name="connsiteX96" fmla="*/ 1180017 w 3093908"/>
              <a:gd name="connsiteY96" fmla="*/ 1283061 h 2557868"/>
              <a:gd name="connsiteX97" fmla="*/ 1218072 w 3093908"/>
              <a:gd name="connsiteY97" fmla="*/ 1407351 h 2557868"/>
              <a:gd name="connsiteX98" fmla="*/ 1252723 w 3093908"/>
              <a:gd name="connsiteY98" fmla="*/ 1536662 h 2557868"/>
              <a:gd name="connsiteX99" fmla="*/ 1280878 w 3093908"/>
              <a:gd name="connsiteY99" fmla="*/ 1665346 h 2557868"/>
              <a:gd name="connsiteX100" fmla="*/ 1305939 w 3093908"/>
              <a:gd name="connsiteY100" fmla="*/ 1798424 h 2557868"/>
              <a:gd name="connsiteX101" fmla="*/ 1334093 w 3093908"/>
              <a:gd name="connsiteY101" fmla="*/ 1935896 h 2557868"/>
              <a:gd name="connsiteX102" fmla="*/ 1363795 w 3093908"/>
              <a:gd name="connsiteY102" fmla="*/ 2074623 h 2557868"/>
              <a:gd name="connsiteX103" fmla="*/ 1383596 w 3093908"/>
              <a:gd name="connsiteY103" fmla="*/ 2157482 h 2557868"/>
              <a:gd name="connsiteX104" fmla="*/ 1403706 w 3093908"/>
              <a:gd name="connsiteY104" fmla="*/ 2242225 h 2557868"/>
              <a:gd name="connsiteX105" fmla="*/ 1418557 w 3093908"/>
              <a:gd name="connsiteY105" fmla="*/ 2328224 h 2557868"/>
              <a:gd name="connsiteX106" fmla="*/ 1431861 w 3093908"/>
              <a:gd name="connsiteY106" fmla="*/ 2416106 h 2557868"/>
              <a:gd name="connsiteX107" fmla="*/ 1436794 w 3093908"/>
              <a:gd name="connsiteY107" fmla="*/ 2463025 h 2557868"/>
              <a:gd name="connsiteX108" fmla="*/ 748798 w 3093908"/>
              <a:gd name="connsiteY108" fmla="*/ 2557868 h 2557868"/>
              <a:gd name="connsiteX109" fmla="*/ 745632 w 3093908"/>
              <a:gd name="connsiteY109" fmla="*/ 2527213 h 2557868"/>
              <a:gd name="connsiteX110" fmla="*/ 749035 w 3093908"/>
              <a:gd name="connsiteY110" fmla="*/ 2460674 h 2557868"/>
              <a:gd name="connsiteX111" fmla="*/ 752438 w 3093908"/>
              <a:gd name="connsiteY111" fmla="*/ 2387858 h 2557868"/>
              <a:gd name="connsiteX112" fmla="*/ 757389 w 3093908"/>
              <a:gd name="connsiteY112" fmla="*/ 2313159 h 2557868"/>
              <a:gd name="connsiteX113" fmla="*/ 758936 w 3093908"/>
              <a:gd name="connsiteY113" fmla="*/ 2235321 h 2557868"/>
              <a:gd name="connsiteX114" fmla="*/ 757389 w 3093908"/>
              <a:gd name="connsiteY114" fmla="*/ 2162505 h 2557868"/>
              <a:gd name="connsiteX115" fmla="*/ 749035 w 3093908"/>
              <a:gd name="connsiteY115" fmla="*/ 2096593 h 2557868"/>
              <a:gd name="connsiteX116" fmla="*/ 730781 w 3093908"/>
              <a:gd name="connsiteY116" fmla="*/ 1899487 h 2557868"/>
              <a:gd name="connsiteX117" fmla="*/ 727378 w 3093908"/>
              <a:gd name="connsiteY117" fmla="*/ 1930873 h 2557868"/>
              <a:gd name="connsiteX118" fmla="*/ 715930 w 3093908"/>
              <a:gd name="connsiteY118" fmla="*/ 1954099 h 2557868"/>
              <a:gd name="connsiteX119" fmla="*/ 706030 w 3093908"/>
              <a:gd name="connsiteY119" fmla="*/ 1973559 h 2557868"/>
              <a:gd name="connsiteX120" fmla="*/ 697676 w 3093908"/>
              <a:gd name="connsiteY120" fmla="*/ 1990507 h 2557868"/>
              <a:gd name="connsiteX121" fmla="*/ 692726 w 3093908"/>
              <a:gd name="connsiteY121" fmla="*/ 2008711 h 2557868"/>
              <a:gd name="connsiteX122" fmla="*/ 691798 w 3093908"/>
              <a:gd name="connsiteY122" fmla="*/ 2025032 h 2557868"/>
              <a:gd name="connsiteX123" fmla="*/ 685920 w 3093908"/>
              <a:gd name="connsiteY123" fmla="*/ 2036959 h 2557868"/>
              <a:gd name="connsiteX124" fmla="*/ 676019 w 3093908"/>
              <a:gd name="connsiteY124" fmla="*/ 2058302 h 2557868"/>
              <a:gd name="connsiteX125" fmla="*/ 664571 w 3093908"/>
              <a:gd name="connsiteY125" fmla="*/ 2083411 h 2557868"/>
              <a:gd name="connsiteX126" fmla="*/ 657765 w 3093908"/>
              <a:gd name="connsiteY126" fmla="*/ 2111031 h 2557868"/>
              <a:gd name="connsiteX127" fmla="*/ 651268 w 3093908"/>
              <a:gd name="connsiteY127" fmla="*/ 2141161 h 2557868"/>
              <a:gd name="connsiteX128" fmla="*/ 647864 w 3093908"/>
              <a:gd name="connsiteY128" fmla="*/ 2164388 h 2557868"/>
              <a:gd name="connsiteX129" fmla="*/ 646317 w 3093908"/>
              <a:gd name="connsiteY129" fmla="*/ 2182592 h 2557868"/>
              <a:gd name="connsiteX130" fmla="*/ 642914 w 3093908"/>
              <a:gd name="connsiteY130" fmla="*/ 2188869 h 2557868"/>
              <a:gd name="connsiteX131" fmla="*/ 609809 w 3093908"/>
              <a:gd name="connsiteY131" fmla="*/ 2220883 h 2557868"/>
              <a:gd name="connsiteX132" fmla="*/ 578251 w 3093908"/>
              <a:gd name="connsiteY132" fmla="*/ 2247247 h 2557868"/>
              <a:gd name="connsiteX133" fmla="*/ 548550 w 3093908"/>
              <a:gd name="connsiteY133" fmla="*/ 2271729 h 2557868"/>
              <a:gd name="connsiteX134" fmla="*/ 518539 w 3093908"/>
              <a:gd name="connsiteY134" fmla="*/ 2293699 h 2557868"/>
              <a:gd name="connsiteX135" fmla="*/ 482340 w 3093908"/>
              <a:gd name="connsiteY135" fmla="*/ 2313158 h 2557868"/>
              <a:gd name="connsiteX136" fmla="*/ 437479 w 3093908"/>
              <a:gd name="connsiteY136" fmla="*/ 2330107 h 2557868"/>
              <a:gd name="connsiteX137" fmla="*/ 400971 w 3093908"/>
              <a:gd name="connsiteY137" fmla="*/ 2336384 h 2557868"/>
              <a:gd name="connsiteX138" fmla="*/ 369413 w 3093908"/>
              <a:gd name="connsiteY138" fmla="*/ 2331362 h 2557868"/>
              <a:gd name="connsiteX139" fmla="*/ 338164 w 3093908"/>
              <a:gd name="connsiteY139" fmla="*/ 2321947 h 2557868"/>
              <a:gd name="connsiteX140" fmla="*/ 311557 w 3093908"/>
              <a:gd name="connsiteY140" fmla="*/ 2301859 h 2557868"/>
              <a:gd name="connsiteX141" fmla="*/ 284949 w 3093908"/>
              <a:gd name="connsiteY141" fmla="*/ 2280517 h 2557868"/>
              <a:gd name="connsiteX142" fmla="*/ 261745 w 3093908"/>
              <a:gd name="connsiteY142" fmla="*/ 2255408 h 2557868"/>
              <a:gd name="connsiteX143" fmla="*/ 240397 w 3093908"/>
              <a:gd name="connsiteY143" fmla="*/ 2227160 h 2557868"/>
              <a:gd name="connsiteX144" fmla="*/ 222143 w 3093908"/>
              <a:gd name="connsiteY144" fmla="*/ 2200796 h 2557868"/>
              <a:gd name="connsiteX145" fmla="*/ 205435 w 3093908"/>
              <a:gd name="connsiteY145" fmla="*/ 2177570 h 2557868"/>
              <a:gd name="connsiteX146" fmla="*/ 192132 w 3093908"/>
              <a:gd name="connsiteY146" fmla="*/ 2157482 h 2557868"/>
              <a:gd name="connsiteX147" fmla="*/ 180684 w 3093908"/>
              <a:gd name="connsiteY147" fmla="*/ 2146183 h 2557868"/>
              <a:gd name="connsiteX148" fmla="*/ 147579 w 3093908"/>
              <a:gd name="connsiteY148" fmla="*/ 2106009 h 2557868"/>
              <a:gd name="connsiteX149" fmla="*/ 119425 w 3093908"/>
              <a:gd name="connsiteY149" fmla="*/ 2060185 h 2557868"/>
              <a:gd name="connsiteX150" fmla="*/ 96220 w 3093908"/>
              <a:gd name="connsiteY150" fmla="*/ 2003690 h 2557868"/>
              <a:gd name="connsiteX151" fmla="*/ 79513 w 3093908"/>
              <a:gd name="connsiteY151" fmla="*/ 1944056 h 2557868"/>
              <a:gd name="connsiteX152" fmla="*/ 66210 w 3093908"/>
              <a:gd name="connsiteY152" fmla="*/ 1877517 h 2557868"/>
              <a:gd name="connsiteX153" fmla="*/ 61259 w 3093908"/>
              <a:gd name="connsiteY153" fmla="*/ 1807839 h 2557868"/>
              <a:gd name="connsiteX154" fmla="*/ 61259 w 3093908"/>
              <a:gd name="connsiteY154" fmla="*/ 1740045 h 2557868"/>
              <a:gd name="connsiteX155" fmla="*/ 69613 w 3093908"/>
              <a:gd name="connsiteY155" fmla="*/ 1672250 h 2557868"/>
              <a:gd name="connsiteX156" fmla="*/ 74563 w 3093908"/>
              <a:gd name="connsiteY156" fmla="*/ 1640864 h 2557868"/>
              <a:gd name="connsiteX157" fmla="*/ 73016 w 3093908"/>
              <a:gd name="connsiteY157" fmla="*/ 1610733 h 2557868"/>
              <a:gd name="connsiteX158" fmla="*/ 73016 w 3093908"/>
              <a:gd name="connsiteY158" fmla="*/ 1581230 h 2557868"/>
              <a:gd name="connsiteX159" fmla="*/ 73016 w 3093908"/>
              <a:gd name="connsiteY159" fmla="*/ 1552983 h 2557868"/>
              <a:gd name="connsiteX160" fmla="*/ 76110 w 3093908"/>
              <a:gd name="connsiteY160" fmla="*/ 1529757 h 2557868"/>
              <a:gd name="connsiteX161" fmla="*/ 59713 w 3093908"/>
              <a:gd name="connsiteY161" fmla="*/ 1478283 h 2557868"/>
              <a:gd name="connsiteX162" fmla="*/ 39911 w 3093908"/>
              <a:gd name="connsiteY162" fmla="*/ 1421788 h 2557868"/>
              <a:gd name="connsiteX163" fmla="*/ 23204 w 3093908"/>
              <a:gd name="connsiteY163" fmla="*/ 1364038 h 2557868"/>
              <a:gd name="connsiteX164" fmla="*/ 8354 w 3093908"/>
              <a:gd name="connsiteY164" fmla="*/ 1307542 h 2557868"/>
              <a:gd name="connsiteX165" fmla="*/ 0 w 3093908"/>
              <a:gd name="connsiteY165" fmla="*/ 1251675 h 2557868"/>
              <a:gd name="connsiteX166" fmla="*/ 33105 w 3093908"/>
              <a:gd name="connsiteY166" fmla="*/ 1218405 h 2557868"/>
              <a:gd name="connsiteX167" fmla="*/ 79513 w 3093908"/>
              <a:gd name="connsiteY167" fmla="*/ 1192040 h 2557868"/>
              <a:gd name="connsiteX168" fmla="*/ 127469 w 3093908"/>
              <a:gd name="connsiteY168" fmla="*/ 1170070 h 2557868"/>
              <a:gd name="connsiteX169" fmla="*/ 184088 w 3093908"/>
              <a:gd name="connsiteY169" fmla="*/ 1155632 h 2557868"/>
              <a:gd name="connsiteX170" fmla="*/ 240397 w 3093908"/>
              <a:gd name="connsiteY170" fmla="*/ 1148727 h 2557868"/>
              <a:gd name="connsiteX171" fmla="*/ 255247 w 3093908"/>
              <a:gd name="connsiteY171" fmla="*/ 1158771 h 2557868"/>
              <a:gd name="connsiteX172" fmla="*/ 271645 w 3093908"/>
              <a:gd name="connsiteY172" fmla="*/ 1165048 h 2557868"/>
              <a:gd name="connsiteX173" fmla="*/ 289899 w 3093908"/>
              <a:gd name="connsiteY173" fmla="*/ 1170070 h 2557868"/>
              <a:gd name="connsiteX174" fmla="*/ 306606 w 3093908"/>
              <a:gd name="connsiteY174" fmla="*/ 1178231 h 2557868"/>
              <a:gd name="connsiteX175" fmla="*/ 321457 w 3093908"/>
              <a:gd name="connsiteY175" fmla="*/ 1192040 h 2557868"/>
              <a:gd name="connsiteX176" fmla="*/ 338164 w 3093908"/>
              <a:gd name="connsiteY176" fmla="*/ 1216522 h 2557868"/>
              <a:gd name="connsiteX177" fmla="*/ 349612 w 3093908"/>
              <a:gd name="connsiteY177" fmla="*/ 1244770 h 2557868"/>
              <a:gd name="connsiteX178" fmla="*/ 336308 w 3093908"/>
              <a:gd name="connsiteY178" fmla="*/ 1266112 h 2557868"/>
              <a:gd name="connsiteX179" fmla="*/ 331358 w 3093908"/>
              <a:gd name="connsiteY179" fmla="*/ 1288083 h 2557868"/>
              <a:gd name="connsiteX180" fmla="*/ 336308 w 3093908"/>
              <a:gd name="connsiteY180" fmla="*/ 1309425 h 2557868"/>
              <a:gd name="connsiteX181" fmla="*/ 341258 w 3093908"/>
              <a:gd name="connsiteY181" fmla="*/ 1330768 h 2557868"/>
              <a:gd name="connsiteX182" fmla="*/ 344661 w 3093908"/>
              <a:gd name="connsiteY182" fmla="*/ 1353994 h 2557868"/>
              <a:gd name="connsiteX183" fmla="*/ 343114 w 3093908"/>
              <a:gd name="connsiteY183" fmla="*/ 1377220 h 2557868"/>
              <a:gd name="connsiteX184" fmla="*/ 331358 w 3093908"/>
              <a:gd name="connsiteY184" fmla="*/ 1403584 h 2557868"/>
              <a:gd name="connsiteX185" fmla="*/ 278452 w 3093908"/>
              <a:gd name="connsiteY185" fmla="*/ 1425555 h 2557868"/>
              <a:gd name="connsiteX186" fmla="*/ 278452 w 3093908"/>
              <a:gd name="connsiteY186" fmla="*/ 1448781 h 2557868"/>
              <a:gd name="connsiteX187" fmla="*/ 279999 w 3093908"/>
              <a:gd name="connsiteY187" fmla="*/ 1472006 h 2557868"/>
              <a:gd name="connsiteX188" fmla="*/ 283402 w 3093908"/>
              <a:gd name="connsiteY188" fmla="*/ 1498371 h 2557868"/>
              <a:gd name="connsiteX189" fmla="*/ 283402 w 3093908"/>
              <a:gd name="connsiteY189" fmla="*/ 1522852 h 2557868"/>
              <a:gd name="connsiteX190" fmla="*/ 279999 w 3093908"/>
              <a:gd name="connsiteY190" fmla="*/ 1547961 h 2557868"/>
              <a:gd name="connsiteX191" fmla="*/ 275048 w 3093908"/>
              <a:gd name="connsiteY191" fmla="*/ 1568048 h 2557868"/>
              <a:gd name="connsiteX192" fmla="*/ 261745 w 3093908"/>
              <a:gd name="connsiteY192" fmla="*/ 1584369 h 2557868"/>
              <a:gd name="connsiteX193" fmla="*/ 275048 w 3093908"/>
              <a:gd name="connsiteY193" fmla="*/ 1609478 h 2557868"/>
              <a:gd name="connsiteX194" fmla="*/ 289899 w 3093908"/>
              <a:gd name="connsiteY194" fmla="*/ 1632704 h 2557868"/>
              <a:gd name="connsiteX195" fmla="*/ 306606 w 3093908"/>
              <a:gd name="connsiteY195" fmla="*/ 1654047 h 2557868"/>
              <a:gd name="connsiteX196" fmla="*/ 323004 w 3093908"/>
              <a:gd name="connsiteY196" fmla="*/ 1669112 h 2557868"/>
              <a:gd name="connsiteX197" fmla="*/ 338164 w 3093908"/>
              <a:gd name="connsiteY197" fmla="*/ 1675389 h 2557868"/>
              <a:gd name="connsiteX198" fmla="*/ 349612 w 3093908"/>
              <a:gd name="connsiteY198" fmla="*/ 1659068 h 2557868"/>
              <a:gd name="connsiteX199" fmla="*/ 357965 w 3093908"/>
              <a:gd name="connsiteY199" fmla="*/ 1630821 h 2557868"/>
              <a:gd name="connsiteX200" fmla="*/ 369413 w 3093908"/>
              <a:gd name="connsiteY200" fmla="*/ 1596296 h 2557868"/>
              <a:gd name="connsiteX201" fmla="*/ 379622 w 3093908"/>
              <a:gd name="connsiteY201" fmla="*/ 1556122 h 2557868"/>
              <a:gd name="connsiteX202" fmla="*/ 386120 w 3093908"/>
              <a:gd name="connsiteY202" fmla="*/ 1513436 h 2557868"/>
              <a:gd name="connsiteX203" fmla="*/ 394473 w 3093908"/>
              <a:gd name="connsiteY203" fmla="*/ 1472006 h 2557868"/>
              <a:gd name="connsiteX204" fmla="*/ 399423 w 3093908"/>
              <a:gd name="connsiteY204" fmla="*/ 1433715 h 2557868"/>
              <a:gd name="connsiteX205" fmla="*/ 400970 w 3093908"/>
              <a:gd name="connsiteY205" fmla="*/ 1403584 h 2557868"/>
              <a:gd name="connsiteX206" fmla="*/ 399424 w 3093908"/>
              <a:gd name="connsiteY206" fmla="*/ 1382241 h 2557868"/>
              <a:gd name="connsiteX207" fmla="*/ 407777 w 3093908"/>
              <a:gd name="connsiteY207" fmla="*/ 1380358 h 2557868"/>
              <a:gd name="connsiteX208" fmla="*/ 410871 w 3093908"/>
              <a:gd name="connsiteY208" fmla="*/ 1377220 h 2557868"/>
              <a:gd name="connsiteX209" fmla="*/ 415821 w 3093908"/>
              <a:gd name="connsiteY209" fmla="*/ 1374081 h 2557868"/>
              <a:gd name="connsiteX210" fmla="*/ 417678 w 3093908"/>
              <a:gd name="connsiteY210" fmla="*/ 1370942 h 2557868"/>
              <a:gd name="connsiteX211" fmla="*/ 420771 w 3093908"/>
              <a:gd name="connsiteY211" fmla="*/ 1367176 h 2557868"/>
              <a:gd name="connsiteX212" fmla="*/ 422628 w 3093908"/>
              <a:gd name="connsiteY212" fmla="*/ 1362154 h 2557868"/>
              <a:gd name="connsiteX213" fmla="*/ 426031 w 3093908"/>
              <a:gd name="connsiteY213" fmla="*/ 1353994 h 2557868"/>
              <a:gd name="connsiteX214" fmla="*/ 422628 w 3093908"/>
              <a:gd name="connsiteY214" fmla="*/ 1332651 h 2557868"/>
              <a:gd name="connsiteX215" fmla="*/ 426031 w 3093908"/>
              <a:gd name="connsiteY215" fmla="*/ 1302520 h 2557868"/>
              <a:gd name="connsiteX216" fmla="*/ 432528 w 3093908"/>
              <a:gd name="connsiteY216" fmla="*/ 1271134 h 2557868"/>
              <a:gd name="connsiteX217" fmla="*/ 442429 w 3093908"/>
              <a:gd name="connsiteY217" fmla="*/ 1239748 h 2557868"/>
              <a:gd name="connsiteX218" fmla="*/ 452329 w 3093908"/>
              <a:gd name="connsiteY218" fmla="*/ 1215266 h 2557868"/>
              <a:gd name="connsiteX219" fmla="*/ 465633 w 3093908"/>
              <a:gd name="connsiteY219" fmla="*/ 1195179 h 2557868"/>
              <a:gd name="connsiteX220" fmla="*/ 487290 w 3093908"/>
              <a:gd name="connsiteY220" fmla="*/ 1178231 h 2557868"/>
              <a:gd name="connsiteX221" fmla="*/ 515445 w 3093908"/>
              <a:gd name="connsiteY221" fmla="*/ 1166932 h 2557868"/>
              <a:gd name="connsiteX222" fmla="*/ 545147 w 3093908"/>
              <a:gd name="connsiteY222" fmla="*/ 1161910 h 2557868"/>
              <a:gd name="connsiteX223" fmla="*/ 576704 w 3093908"/>
              <a:gd name="connsiteY223" fmla="*/ 1155632 h 2557868"/>
              <a:gd name="connsiteX224" fmla="*/ 609809 w 3093908"/>
              <a:gd name="connsiteY224" fmla="*/ 1148727 h 2557868"/>
              <a:gd name="connsiteX225" fmla="*/ 639511 w 3093908"/>
              <a:gd name="connsiteY225" fmla="*/ 1135545 h 2557868"/>
              <a:gd name="connsiteX226" fmla="*/ 701080 w 3093908"/>
              <a:gd name="connsiteY226" fmla="*/ 1105414 h 2557868"/>
              <a:gd name="connsiteX227" fmla="*/ 767289 w 3093908"/>
              <a:gd name="connsiteY227" fmla="*/ 1072773 h 2557868"/>
              <a:gd name="connsiteX228" fmla="*/ 835355 w 3093908"/>
              <a:gd name="connsiteY228" fmla="*/ 1039503 h 2557868"/>
              <a:gd name="connsiteX229" fmla="*/ 894758 w 3093908"/>
              <a:gd name="connsiteY229" fmla="*/ 1004351 h 2557868"/>
              <a:gd name="connsiteX230" fmla="*/ 883311 w 3093908"/>
              <a:gd name="connsiteY230" fmla="*/ 994935 h 2557868"/>
              <a:gd name="connsiteX231" fmla="*/ 908062 w 3093908"/>
              <a:gd name="connsiteY231" fmla="*/ 984891 h 2557868"/>
              <a:gd name="connsiteX232" fmla="*/ 926316 w 3093908"/>
              <a:gd name="connsiteY232" fmla="*/ 969826 h 2557868"/>
              <a:gd name="connsiteX233" fmla="*/ 944570 w 3093908"/>
              <a:gd name="connsiteY233" fmla="*/ 951622 h 2557868"/>
              <a:gd name="connsiteX234" fmla="*/ 959421 w 3093908"/>
              <a:gd name="connsiteY234" fmla="*/ 931534 h 2557868"/>
              <a:gd name="connsiteX235" fmla="*/ 976128 w 3093908"/>
              <a:gd name="connsiteY235" fmla="*/ 912075 h 2557868"/>
              <a:gd name="connsiteX236" fmla="*/ 2691081 w 3093908"/>
              <a:gd name="connsiteY236" fmla="*/ 204628 h 2557868"/>
              <a:gd name="connsiteX237" fmla="*/ 2716142 w 3093908"/>
              <a:gd name="connsiteY237" fmla="*/ 202745 h 2557868"/>
              <a:gd name="connsiteX238" fmla="*/ 2745843 w 3093908"/>
              <a:gd name="connsiteY238" fmla="*/ 202745 h 2557868"/>
              <a:gd name="connsiteX239" fmla="*/ 2782351 w 3093908"/>
              <a:gd name="connsiteY239" fmla="*/ 204628 h 2557868"/>
              <a:gd name="connsiteX240" fmla="*/ 2818860 w 3093908"/>
              <a:gd name="connsiteY240" fmla="*/ 209650 h 2557868"/>
              <a:gd name="connsiteX241" fmla="*/ 2858462 w 3093908"/>
              <a:gd name="connsiteY241" fmla="*/ 217810 h 2557868"/>
              <a:gd name="connsiteX242" fmla="*/ 2891876 w 3093908"/>
              <a:gd name="connsiteY242" fmla="*/ 225971 h 2557868"/>
              <a:gd name="connsiteX243" fmla="*/ 2923124 w 3093908"/>
              <a:gd name="connsiteY243" fmla="*/ 239153 h 2557868"/>
              <a:gd name="connsiteX244" fmla="*/ 2943235 w 3093908"/>
              <a:gd name="connsiteY244" fmla="*/ 252336 h 2557868"/>
              <a:gd name="connsiteX245" fmla="*/ 2956229 w 3093908"/>
              <a:gd name="connsiteY245" fmla="*/ 269284 h 2557868"/>
              <a:gd name="connsiteX246" fmla="*/ 2961489 w 3093908"/>
              <a:gd name="connsiteY246" fmla="*/ 278700 h 2557868"/>
              <a:gd name="connsiteX247" fmla="*/ 2963036 w 3093908"/>
              <a:gd name="connsiteY247" fmla="*/ 300670 h 2557868"/>
              <a:gd name="connsiteX248" fmla="*/ 2967986 w 3093908"/>
              <a:gd name="connsiteY248" fmla="*/ 328918 h 2557868"/>
              <a:gd name="connsiteX249" fmla="*/ 2971389 w 3093908"/>
              <a:gd name="connsiteY249" fmla="*/ 358421 h 2557868"/>
              <a:gd name="connsiteX250" fmla="*/ 2976340 w 3093908"/>
              <a:gd name="connsiteY250" fmla="*/ 393573 h 2557868"/>
              <a:gd name="connsiteX251" fmla="*/ 2977886 w 3093908"/>
              <a:gd name="connsiteY251" fmla="*/ 423077 h 2557868"/>
              <a:gd name="connsiteX252" fmla="*/ 2981290 w 3093908"/>
              <a:gd name="connsiteY252" fmla="*/ 451324 h 2557868"/>
              <a:gd name="connsiteX253" fmla="*/ 2981290 w 3093908"/>
              <a:gd name="connsiteY253" fmla="*/ 471412 h 2557868"/>
              <a:gd name="connsiteX254" fmla="*/ 2969533 w 3093908"/>
              <a:gd name="connsiteY254" fmla="*/ 515980 h 2557868"/>
              <a:gd name="connsiteX255" fmla="*/ 2974483 w 3093908"/>
              <a:gd name="connsiteY255" fmla="*/ 537323 h 2557868"/>
              <a:gd name="connsiteX256" fmla="*/ 2981290 w 3093908"/>
              <a:gd name="connsiteY256" fmla="*/ 567453 h 2557868"/>
              <a:gd name="connsiteX257" fmla="*/ 2989643 w 3093908"/>
              <a:gd name="connsiteY257" fmla="*/ 596956 h 2557868"/>
              <a:gd name="connsiteX258" fmla="*/ 2996140 w 3093908"/>
              <a:gd name="connsiteY258" fmla="*/ 623321 h 2557868"/>
              <a:gd name="connsiteX259" fmla="*/ 2999544 w 3093908"/>
              <a:gd name="connsiteY259" fmla="*/ 653452 h 2557868"/>
              <a:gd name="connsiteX260" fmla="*/ 2999544 w 3093908"/>
              <a:gd name="connsiteY260" fmla="*/ 684838 h 2557868"/>
              <a:gd name="connsiteX261" fmla="*/ 2997687 w 3093908"/>
              <a:gd name="connsiteY261" fmla="*/ 714969 h 2557868"/>
              <a:gd name="connsiteX262" fmla="*/ 2996140 w 3093908"/>
              <a:gd name="connsiteY262" fmla="*/ 742589 h 2557868"/>
              <a:gd name="connsiteX263" fmla="*/ 2996141 w 3093908"/>
              <a:gd name="connsiteY263" fmla="*/ 769581 h 2557868"/>
              <a:gd name="connsiteX264" fmla="*/ 3001091 w 3093908"/>
              <a:gd name="connsiteY264" fmla="*/ 787785 h 2557868"/>
              <a:gd name="connsiteX265" fmla="*/ 3012848 w 3093908"/>
              <a:gd name="connsiteY265" fmla="*/ 802223 h 2557868"/>
              <a:gd name="connsiteX266" fmla="*/ 3027698 w 3093908"/>
              <a:gd name="connsiteY266" fmla="*/ 817288 h 2557868"/>
              <a:gd name="connsiteX267" fmla="*/ 3044096 w 3093908"/>
              <a:gd name="connsiteY267" fmla="*/ 830470 h 2557868"/>
              <a:gd name="connsiteX268" fmla="*/ 3059256 w 3093908"/>
              <a:gd name="connsiteY268" fmla="*/ 842397 h 2557868"/>
              <a:gd name="connsiteX269" fmla="*/ 3074107 w 3093908"/>
              <a:gd name="connsiteY269" fmla="*/ 853697 h 2557868"/>
              <a:gd name="connsiteX270" fmla="*/ 3087411 w 3093908"/>
              <a:gd name="connsiteY270" fmla="*/ 871900 h 2557868"/>
              <a:gd name="connsiteX271" fmla="*/ 3093908 w 3093908"/>
              <a:gd name="connsiteY271" fmla="*/ 897009 h 2557868"/>
              <a:gd name="connsiteX272" fmla="*/ 3062350 w 3093908"/>
              <a:gd name="connsiteY272" fmla="*/ 954760 h 2557868"/>
              <a:gd name="connsiteX273" fmla="*/ 3037599 w 3093908"/>
              <a:gd name="connsiteY273" fmla="*/ 1019416 h 2557868"/>
              <a:gd name="connsiteX274" fmla="*/ 3017798 w 3093908"/>
              <a:gd name="connsiteY274" fmla="*/ 1085955 h 2557868"/>
              <a:gd name="connsiteX275" fmla="*/ 2997687 w 3093908"/>
              <a:gd name="connsiteY275" fmla="*/ 1155632 h 2557868"/>
              <a:gd name="connsiteX276" fmla="*/ 2976340 w 3093908"/>
              <a:gd name="connsiteY276" fmla="*/ 1223427 h 2557868"/>
              <a:gd name="connsiteX277" fmla="*/ 2953135 w 3093908"/>
              <a:gd name="connsiteY277" fmla="*/ 1289338 h 2557868"/>
              <a:gd name="connsiteX278" fmla="*/ 2941378 w 3093908"/>
              <a:gd name="connsiteY278" fmla="*/ 1324491 h 2557868"/>
              <a:gd name="connsiteX279" fmla="*/ 2931478 w 3093908"/>
              <a:gd name="connsiteY279" fmla="*/ 1362154 h 2557868"/>
              <a:gd name="connsiteX280" fmla="*/ 2924981 w 3093908"/>
              <a:gd name="connsiteY280" fmla="*/ 1400446 h 2557868"/>
              <a:gd name="connsiteX281" fmla="*/ 2913224 w 3093908"/>
              <a:gd name="connsiteY281" fmla="*/ 1441875 h 2557868"/>
              <a:gd name="connsiteX282" fmla="*/ 2901776 w 3093908"/>
              <a:gd name="connsiteY282" fmla="*/ 1480167 h 2557868"/>
              <a:gd name="connsiteX283" fmla="*/ 2881666 w 3093908"/>
              <a:gd name="connsiteY283" fmla="*/ 1513436 h 2557868"/>
              <a:gd name="connsiteX284" fmla="*/ 2858461 w 3093908"/>
              <a:gd name="connsiteY284" fmla="*/ 1534779 h 2557868"/>
              <a:gd name="connsiteX285" fmla="*/ 2828760 w 3093908"/>
              <a:gd name="connsiteY285" fmla="*/ 1549844 h 2557868"/>
              <a:gd name="connsiteX286" fmla="*/ 2795655 w 3093908"/>
              <a:gd name="connsiteY286" fmla="*/ 1559888 h 2557868"/>
              <a:gd name="connsiteX287" fmla="*/ 2759147 w 3093908"/>
              <a:gd name="connsiteY287" fmla="*/ 1568048 h 2557868"/>
              <a:gd name="connsiteX288" fmla="*/ 2721092 w 3093908"/>
              <a:gd name="connsiteY288" fmla="*/ 1574325 h 2557868"/>
              <a:gd name="connsiteX289" fmla="*/ 2684584 w 3093908"/>
              <a:gd name="connsiteY289" fmla="*/ 1584369 h 2557868"/>
              <a:gd name="connsiteX290" fmla="*/ 2619921 w 3093908"/>
              <a:gd name="connsiteY290" fmla="*/ 1596296 h 2557868"/>
              <a:gd name="connsiteX291" fmla="*/ 2546905 w 3093908"/>
              <a:gd name="connsiteY291" fmla="*/ 1609478 h 2557868"/>
              <a:gd name="connsiteX292" fmla="*/ 2467392 w 3093908"/>
              <a:gd name="connsiteY292" fmla="*/ 1615756 h 2557868"/>
              <a:gd name="connsiteX293" fmla="*/ 2382928 w 3093908"/>
              <a:gd name="connsiteY293" fmla="*/ 1622660 h 2557868"/>
              <a:gd name="connsiteX294" fmla="*/ 2298464 w 3093908"/>
              <a:gd name="connsiteY294" fmla="*/ 1623916 h 2557868"/>
              <a:gd name="connsiteX295" fmla="*/ 2210597 w 3093908"/>
              <a:gd name="connsiteY295" fmla="*/ 1625799 h 2557868"/>
              <a:gd name="connsiteX296" fmla="*/ 2122730 w 3093908"/>
              <a:gd name="connsiteY296" fmla="*/ 1625799 h 2557868"/>
              <a:gd name="connsiteX297" fmla="*/ 2124586 w 3093908"/>
              <a:gd name="connsiteY297" fmla="*/ 1740045 h 2557868"/>
              <a:gd name="connsiteX298" fmla="*/ 2132631 w 3093908"/>
              <a:gd name="connsiteY298" fmla="*/ 1858058 h 2557868"/>
              <a:gd name="connsiteX299" fmla="*/ 2145935 w 3093908"/>
              <a:gd name="connsiteY299" fmla="*/ 1973559 h 2557868"/>
              <a:gd name="connsiteX300" fmla="*/ 2162642 w 3093908"/>
              <a:gd name="connsiteY300" fmla="*/ 2083411 h 2557868"/>
              <a:gd name="connsiteX301" fmla="*/ 2183990 w 3093908"/>
              <a:gd name="connsiteY301" fmla="*/ 2185730 h 2557868"/>
              <a:gd name="connsiteX302" fmla="*/ 2205647 w 3093908"/>
              <a:gd name="connsiteY302" fmla="*/ 2276750 h 2557868"/>
              <a:gd name="connsiteX303" fmla="*/ 2220498 w 3093908"/>
              <a:gd name="connsiteY303" fmla="*/ 2351450 h 2557868"/>
              <a:gd name="connsiteX304" fmla="*/ 2221212 w 3093908"/>
              <a:gd name="connsiteY304" fmla="*/ 2354889 h 2557868"/>
              <a:gd name="connsiteX305" fmla="*/ 2010605 w 3093908"/>
              <a:gd name="connsiteY305" fmla="*/ 2383922 h 2557868"/>
              <a:gd name="connsiteX306" fmla="*/ 2010112 w 3093908"/>
              <a:gd name="connsiteY306" fmla="*/ 2381580 h 2557868"/>
              <a:gd name="connsiteX307" fmla="*/ 1991858 w 3093908"/>
              <a:gd name="connsiteY307" fmla="*/ 2323202 h 2557868"/>
              <a:gd name="connsiteX308" fmla="*/ 1967107 w 3093908"/>
              <a:gd name="connsiteY308" fmla="*/ 2266707 h 2557868"/>
              <a:gd name="connsiteX309" fmla="*/ 1942046 w 3093908"/>
              <a:gd name="connsiteY309" fmla="*/ 2213978 h 2557868"/>
              <a:gd name="connsiteX310" fmla="*/ 1915748 w 3093908"/>
              <a:gd name="connsiteY310" fmla="*/ 2161249 h 2557868"/>
              <a:gd name="connsiteX311" fmla="*/ 1894091 w 3093908"/>
              <a:gd name="connsiteY311" fmla="*/ 2112914 h 2557868"/>
              <a:gd name="connsiteX312" fmla="*/ 1827881 w 3093908"/>
              <a:gd name="connsiteY312" fmla="*/ 1950333 h 2557868"/>
              <a:gd name="connsiteX313" fmla="*/ 1766622 w 3093908"/>
              <a:gd name="connsiteY313" fmla="*/ 1791519 h 2557868"/>
              <a:gd name="connsiteX314" fmla="*/ 1708456 w 3093908"/>
              <a:gd name="connsiteY314" fmla="*/ 1625799 h 2557868"/>
              <a:gd name="connsiteX315" fmla="*/ 1609142 w 3093908"/>
              <a:gd name="connsiteY315" fmla="*/ 1273017 h 2557868"/>
              <a:gd name="connsiteX316" fmla="*/ 1579131 w 3093908"/>
              <a:gd name="connsiteY316" fmla="*/ 1208361 h 2557868"/>
              <a:gd name="connsiteX317" fmla="*/ 1544479 w 3093908"/>
              <a:gd name="connsiteY317" fmla="*/ 1141823 h 2557868"/>
              <a:gd name="connsiteX318" fmla="*/ 1509518 w 3093908"/>
              <a:gd name="connsiteY318" fmla="*/ 1077794 h 2557868"/>
              <a:gd name="connsiteX319" fmla="*/ 1478269 w 3093908"/>
              <a:gd name="connsiteY319" fmla="*/ 1017533 h 2557868"/>
              <a:gd name="connsiteX320" fmla="*/ 1451662 w 3093908"/>
              <a:gd name="connsiteY320" fmla="*/ 923374 h 2557868"/>
              <a:gd name="connsiteX321" fmla="*/ 1468369 w 3093908"/>
              <a:gd name="connsiteY321" fmla="*/ 912075 h 2557868"/>
              <a:gd name="connsiteX322" fmla="*/ 1479816 w 3093908"/>
              <a:gd name="connsiteY322" fmla="*/ 926513 h 2557868"/>
              <a:gd name="connsiteX323" fmla="*/ 1499617 w 3093908"/>
              <a:gd name="connsiteY323" fmla="*/ 939695 h 2557868"/>
              <a:gd name="connsiteX324" fmla="*/ 1516324 w 3093908"/>
              <a:gd name="connsiteY324" fmla="*/ 951622 h 2557868"/>
              <a:gd name="connsiteX325" fmla="*/ 1534578 w 3093908"/>
              <a:gd name="connsiteY325" fmla="*/ 961665 h 2557868"/>
              <a:gd name="connsiteX326" fmla="*/ 1527772 w 3093908"/>
              <a:gd name="connsiteY326" fmla="*/ 977986 h 2557868"/>
              <a:gd name="connsiteX327" fmla="*/ 1577584 w 3093908"/>
              <a:gd name="connsiteY327" fmla="*/ 1011256 h 2557868"/>
              <a:gd name="connsiteX328" fmla="*/ 1610689 w 3093908"/>
              <a:gd name="connsiteY328" fmla="*/ 1011256 h 2557868"/>
              <a:gd name="connsiteX329" fmla="*/ 1653694 w 3093908"/>
              <a:gd name="connsiteY329" fmla="*/ 1009372 h 2557868"/>
              <a:gd name="connsiteX330" fmla="*/ 1703506 w 3093908"/>
              <a:gd name="connsiteY330" fmla="*/ 1006234 h 2557868"/>
              <a:gd name="connsiteX331" fmla="*/ 1754865 w 3093908"/>
              <a:gd name="connsiteY331" fmla="*/ 1006234 h 2557868"/>
              <a:gd name="connsiteX332" fmla="*/ 1806224 w 3093908"/>
              <a:gd name="connsiteY332" fmla="*/ 1006234 h 2557868"/>
              <a:gd name="connsiteX333" fmla="*/ 1854488 w 3093908"/>
              <a:gd name="connsiteY333" fmla="*/ 1006234 h 2557868"/>
              <a:gd name="connsiteX334" fmla="*/ 1897494 w 3093908"/>
              <a:gd name="connsiteY334" fmla="*/ 1011256 h 2557868"/>
              <a:gd name="connsiteX335" fmla="*/ 1930599 w 3093908"/>
              <a:gd name="connsiteY335" fmla="*/ 1014394 h 2557868"/>
              <a:gd name="connsiteX336" fmla="*/ 1953803 w 3093908"/>
              <a:gd name="connsiteY336" fmla="*/ 1021299 h 2557868"/>
              <a:gd name="connsiteX337" fmla="*/ 1978554 w 3093908"/>
              <a:gd name="connsiteY337" fmla="*/ 1036365 h 2557868"/>
              <a:gd name="connsiteX338" fmla="*/ 1993405 w 3093908"/>
              <a:gd name="connsiteY338" fmla="*/ 1054569 h 2557868"/>
              <a:gd name="connsiteX339" fmla="*/ 2001758 w 3093908"/>
              <a:gd name="connsiteY339" fmla="*/ 1069007 h 2557868"/>
              <a:gd name="connsiteX340" fmla="*/ 2008565 w 3093908"/>
              <a:gd name="connsiteY340" fmla="*/ 1087211 h 2557868"/>
              <a:gd name="connsiteX341" fmla="*/ 2016609 w 3093908"/>
              <a:gd name="connsiteY341" fmla="*/ 1107298 h 2557868"/>
              <a:gd name="connsiteX342" fmla="*/ 2029913 w 3093908"/>
              <a:gd name="connsiteY342" fmla="*/ 1130523 h 2557868"/>
              <a:gd name="connsiteX343" fmla="*/ 2039814 w 3093908"/>
              <a:gd name="connsiteY343" fmla="*/ 1140567 h 2557868"/>
              <a:gd name="connsiteX344" fmla="*/ 2053117 w 3093908"/>
              <a:gd name="connsiteY344" fmla="*/ 1143706 h 2557868"/>
              <a:gd name="connsiteX345" fmla="*/ 2068277 w 3093908"/>
              <a:gd name="connsiteY345" fmla="*/ 1145589 h 2557868"/>
              <a:gd name="connsiteX346" fmla="*/ 2084675 w 3093908"/>
              <a:gd name="connsiteY346" fmla="*/ 1148728 h 2557868"/>
              <a:gd name="connsiteX347" fmla="*/ 2101382 w 3093908"/>
              <a:gd name="connsiteY347" fmla="*/ 1151866 h 2557868"/>
              <a:gd name="connsiteX348" fmla="*/ 2117780 w 3093908"/>
              <a:gd name="connsiteY348" fmla="*/ 1185136 h 2557868"/>
              <a:gd name="connsiteX349" fmla="*/ 2127681 w 3093908"/>
              <a:gd name="connsiteY349" fmla="*/ 1188274 h 2557868"/>
              <a:gd name="connsiteX350" fmla="*/ 2149338 w 3093908"/>
              <a:gd name="connsiteY350" fmla="*/ 1188274 h 2557868"/>
              <a:gd name="connsiteX351" fmla="*/ 2177492 w 3093908"/>
              <a:gd name="connsiteY351" fmla="*/ 1192040 h 2557868"/>
              <a:gd name="connsiteX352" fmla="*/ 2207194 w 3093908"/>
              <a:gd name="connsiteY352" fmla="*/ 1192041 h 2557868"/>
              <a:gd name="connsiteX353" fmla="*/ 2235349 w 3093908"/>
              <a:gd name="connsiteY353" fmla="*/ 1193296 h 2557868"/>
              <a:gd name="connsiteX354" fmla="*/ 2258553 w 3093908"/>
              <a:gd name="connsiteY354" fmla="*/ 1195179 h 2557868"/>
              <a:gd name="connsiteX355" fmla="*/ 2287017 w 3093908"/>
              <a:gd name="connsiteY355" fmla="*/ 1203340 h 2557868"/>
              <a:gd name="connsiteX356" fmla="*/ 2321669 w 3093908"/>
              <a:gd name="connsiteY356" fmla="*/ 1213383 h 2557868"/>
              <a:gd name="connsiteX357" fmla="*/ 2356320 w 3093908"/>
              <a:gd name="connsiteY357" fmla="*/ 1221544 h 2557868"/>
              <a:gd name="connsiteX358" fmla="*/ 2389735 w 3093908"/>
              <a:gd name="connsiteY358" fmla="*/ 1229704 h 2557868"/>
              <a:gd name="connsiteX359" fmla="*/ 2417889 w 3093908"/>
              <a:gd name="connsiteY359" fmla="*/ 1234726 h 2557868"/>
              <a:gd name="connsiteX360" fmla="*/ 2450994 w 3093908"/>
              <a:gd name="connsiteY360" fmla="*/ 1236609 h 2557868"/>
              <a:gd name="connsiteX361" fmla="*/ 2487502 w 3093908"/>
              <a:gd name="connsiteY361" fmla="*/ 1236609 h 2557868"/>
              <a:gd name="connsiteX362" fmla="*/ 2525557 w 3093908"/>
              <a:gd name="connsiteY362" fmla="*/ 1234726 h 2557868"/>
              <a:gd name="connsiteX363" fmla="*/ 2560209 w 3093908"/>
              <a:gd name="connsiteY363" fmla="*/ 1234726 h 2557868"/>
              <a:gd name="connsiteX364" fmla="*/ 2591767 w 3093908"/>
              <a:gd name="connsiteY364" fmla="*/ 1239748 h 2557868"/>
              <a:gd name="connsiteX365" fmla="*/ 2600120 w 3093908"/>
              <a:gd name="connsiteY365" fmla="*/ 1221543 h 2557868"/>
              <a:gd name="connsiteX366" fmla="*/ 2613424 w 3093908"/>
              <a:gd name="connsiteY366" fmla="*/ 1208362 h 2557868"/>
              <a:gd name="connsiteX367" fmla="*/ 2626728 w 3093908"/>
              <a:gd name="connsiteY367" fmla="*/ 1193296 h 2557868"/>
              <a:gd name="connsiteX368" fmla="*/ 2634772 w 3093908"/>
              <a:gd name="connsiteY368" fmla="*/ 1180114 h 2557868"/>
              <a:gd name="connsiteX369" fmla="*/ 2643125 w 3093908"/>
              <a:gd name="connsiteY369" fmla="*/ 1161910 h 2557868"/>
              <a:gd name="connsiteX370" fmla="*/ 2644672 w 3093908"/>
              <a:gd name="connsiteY370" fmla="*/ 1143706 h 2557868"/>
              <a:gd name="connsiteX371" fmla="*/ 2643126 w 3093908"/>
              <a:gd name="connsiteY371" fmla="*/ 1130523 h 2557868"/>
              <a:gd name="connsiteX372" fmla="*/ 2643126 w 3093908"/>
              <a:gd name="connsiteY372" fmla="*/ 1115458 h 2557868"/>
              <a:gd name="connsiteX373" fmla="*/ 2644673 w 3093908"/>
              <a:gd name="connsiteY373" fmla="*/ 1097254 h 2557868"/>
              <a:gd name="connsiteX374" fmla="*/ 2651479 w 3093908"/>
              <a:gd name="connsiteY374" fmla="*/ 1070889 h 2557868"/>
              <a:gd name="connsiteX375" fmla="*/ 2669734 w 3093908"/>
              <a:gd name="connsiteY375" fmla="*/ 1031343 h 2557868"/>
              <a:gd name="connsiteX376" fmla="*/ 2691081 w 3093908"/>
              <a:gd name="connsiteY376" fmla="*/ 991168 h 2557868"/>
              <a:gd name="connsiteX377" fmla="*/ 2706241 w 3093908"/>
              <a:gd name="connsiteY377" fmla="*/ 951621 h 2557868"/>
              <a:gd name="connsiteX378" fmla="*/ 2712738 w 3093908"/>
              <a:gd name="connsiteY378" fmla="*/ 923374 h 2557868"/>
              <a:gd name="connsiteX379" fmla="*/ 2719545 w 3093908"/>
              <a:gd name="connsiteY379" fmla="*/ 888849 h 2557868"/>
              <a:gd name="connsiteX380" fmla="*/ 2722639 w 3093908"/>
              <a:gd name="connsiteY380" fmla="*/ 853697 h 2557868"/>
              <a:gd name="connsiteX381" fmla="*/ 2729446 w 3093908"/>
              <a:gd name="connsiteY381" fmla="*/ 820427 h 2557868"/>
              <a:gd name="connsiteX382" fmla="*/ 2735943 w 3093908"/>
              <a:gd name="connsiteY382" fmla="*/ 790924 h 2557868"/>
              <a:gd name="connsiteX383" fmla="*/ 2744297 w 3093908"/>
              <a:gd name="connsiteY383" fmla="*/ 765815 h 2557868"/>
              <a:gd name="connsiteX384" fmla="*/ 2757600 w 3093908"/>
              <a:gd name="connsiteY384" fmla="*/ 747611 h 2557868"/>
              <a:gd name="connsiteX385" fmla="*/ 2772451 w 3093908"/>
              <a:gd name="connsiteY385" fmla="*/ 728152 h 2557868"/>
              <a:gd name="connsiteX386" fmla="*/ 2782351 w 3093908"/>
              <a:gd name="connsiteY386" fmla="*/ 706181 h 2557868"/>
              <a:gd name="connsiteX387" fmla="*/ 2788849 w 3093908"/>
              <a:gd name="connsiteY387" fmla="*/ 677933 h 2557868"/>
              <a:gd name="connsiteX388" fmla="*/ 2788849 w 3093908"/>
              <a:gd name="connsiteY388" fmla="*/ 656591 h 2557868"/>
              <a:gd name="connsiteX389" fmla="*/ 2788849 w 3093908"/>
              <a:gd name="connsiteY389" fmla="*/ 638387 h 2557868"/>
              <a:gd name="connsiteX390" fmla="*/ 2787302 w 3093908"/>
              <a:gd name="connsiteY390" fmla="*/ 618299 h 2557868"/>
              <a:gd name="connsiteX391" fmla="*/ 2785754 w 3093908"/>
              <a:gd name="connsiteY391" fmla="*/ 598840 h 2557868"/>
              <a:gd name="connsiteX392" fmla="*/ 2788849 w 3093908"/>
              <a:gd name="connsiteY392" fmla="*/ 575614 h 2557868"/>
              <a:gd name="connsiteX393" fmla="*/ 2749247 w 3093908"/>
              <a:gd name="connsiteY393" fmla="*/ 540461 h 2557868"/>
              <a:gd name="connsiteX394" fmla="*/ 2709335 w 3093908"/>
              <a:gd name="connsiteY394" fmla="*/ 502798 h 2557868"/>
              <a:gd name="connsiteX395" fmla="*/ 2676230 w 3093908"/>
              <a:gd name="connsiteY395" fmla="*/ 461368 h 2557868"/>
              <a:gd name="connsiteX396" fmla="*/ 2648076 w 3093908"/>
              <a:gd name="connsiteY396" fmla="*/ 414916 h 2557868"/>
              <a:gd name="connsiteX397" fmla="*/ 2624872 w 3093908"/>
              <a:gd name="connsiteY397" fmla="*/ 361559 h 2557868"/>
              <a:gd name="connsiteX398" fmla="*/ 2598573 w 3093908"/>
              <a:gd name="connsiteY398" fmla="*/ 275561 h 2557868"/>
              <a:gd name="connsiteX399" fmla="*/ 2619921 w 3093908"/>
              <a:gd name="connsiteY399" fmla="*/ 260496 h 2557868"/>
              <a:gd name="connsiteX400" fmla="*/ 2644673 w 3093908"/>
              <a:gd name="connsiteY400" fmla="*/ 254219 h 2557868"/>
              <a:gd name="connsiteX401" fmla="*/ 2673137 w 3093908"/>
              <a:gd name="connsiteY401" fmla="*/ 241036 h 2557868"/>
              <a:gd name="connsiteX402" fmla="*/ 1148920 w 3093908"/>
              <a:gd name="connsiteY402" fmla="*/ 0 h 2557868"/>
              <a:gd name="connsiteX403" fmla="*/ 1238794 w 3093908"/>
              <a:gd name="connsiteY403" fmla="*/ 28794 h 2557868"/>
              <a:gd name="connsiteX404" fmla="*/ 1257447 w 3093908"/>
              <a:gd name="connsiteY404" fmla="*/ 42343 h 2557868"/>
              <a:gd name="connsiteX405" fmla="*/ 1267621 w 3093908"/>
              <a:gd name="connsiteY405" fmla="*/ 62668 h 2557868"/>
              <a:gd name="connsiteX406" fmla="*/ 1276100 w 3093908"/>
              <a:gd name="connsiteY406" fmla="*/ 81299 h 2557868"/>
              <a:gd name="connsiteX407" fmla="*/ 1286274 w 3093908"/>
              <a:gd name="connsiteY407" fmla="*/ 103318 h 2557868"/>
              <a:gd name="connsiteX408" fmla="*/ 1294753 w 3093908"/>
              <a:gd name="connsiteY408" fmla="*/ 123643 h 2557868"/>
              <a:gd name="connsiteX409" fmla="*/ 1350712 w 3093908"/>
              <a:gd name="connsiteY409" fmla="*/ 155824 h 2557868"/>
              <a:gd name="connsiteX410" fmla="*/ 1371061 w 3093908"/>
              <a:gd name="connsiteY410" fmla="*/ 176149 h 2557868"/>
              <a:gd name="connsiteX411" fmla="*/ 1393105 w 3093908"/>
              <a:gd name="connsiteY411" fmla="*/ 204942 h 2557868"/>
              <a:gd name="connsiteX412" fmla="*/ 1413454 w 3093908"/>
              <a:gd name="connsiteY412" fmla="*/ 237123 h 2557868"/>
              <a:gd name="connsiteX413" fmla="*/ 1428715 w 3093908"/>
              <a:gd name="connsiteY413" fmla="*/ 270998 h 2557868"/>
              <a:gd name="connsiteX414" fmla="*/ 1442281 w 3093908"/>
              <a:gd name="connsiteY414" fmla="*/ 296404 h 2557868"/>
              <a:gd name="connsiteX415" fmla="*/ 1442281 w 3093908"/>
              <a:gd name="connsiteY415" fmla="*/ 379397 h 2557868"/>
              <a:gd name="connsiteX416" fmla="*/ 1447368 w 3093908"/>
              <a:gd name="connsiteY416" fmla="*/ 406497 h 2557868"/>
              <a:gd name="connsiteX417" fmla="*/ 1457543 w 3093908"/>
              <a:gd name="connsiteY417" fmla="*/ 425129 h 2557868"/>
              <a:gd name="connsiteX418" fmla="*/ 1466021 w 3093908"/>
              <a:gd name="connsiteY418" fmla="*/ 443760 h 2557868"/>
              <a:gd name="connsiteX419" fmla="*/ 1472804 w 3093908"/>
              <a:gd name="connsiteY419" fmla="*/ 460697 h 2557868"/>
              <a:gd name="connsiteX420" fmla="*/ 1479587 w 3093908"/>
              <a:gd name="connsiteY420" fmla="*/ 475941 h 2557868"/>
              <a:gd name="connsiteX421" fmla="*/ 1482979 w 3093908"/>
              <a:gd name="connsiteY421" fmla="*/ 494572 h 2557868"/>
              <a:gd name="connsiteX422" fmla="*/ 1482979 w 3093908"/>
              <a:gd name="connsiteY422" fmla="*/ 516590 h 2557868"/>
              <a:gd name="connsiteX423" fmla="*/ 1481283 w 3093908"/>
              <a:gd name="connsiteY423" fmla="*/ 543690 h 2557868"/>
              <a:gd name="connsiteX424" fmla="*/ 1474500 w 3093908"/>
              <a:gd name="connsiteY424" fmla="*/ 580952 h 2557868"/>
              <a:gd name="connsiteX425" fmla="*/ 1467717 w 3093908"/>
              <a:gd name="connsiteY425" fmla="*/ 618215 h 2557868"/>
              <a:gd name="connsiteX426" fmla="*/ 1467717 w 3093908"/>
              <a:gd name="connsiteY426" fmla="*/ 652089 h 2557868"/>
              <a:gd name="connsiteX427" fmla="*/ 1467717 w 3093908"/>
              <a:gd name="connsiteY427" fmla="*/ 677495 h 2557868"/>
              <a:gd name="connsiteX428" fmla="*/ 1469413 w 3093908"/>
              <a:gd name="connsiteY428" fmla="*/ 699514 h 2557868"/>
              <a:gd name="connsiteX429" fmla="*/ 1469413 w 3093908"/>
              <a:gd name="connsiteY429" fmla="*/ 721533 h 2557868"/>
              <a:gd name="connsiteX430" fmla="*/ 1466021 w 3093908"/>
              <a:gd name="connsiteY430" fmla="*/ 740164 h 2557868"/>
              <a:gd name="connsiteX431" fmla="*/ 1457543 w 3093908"/>
              <a:gd name="connsiteY431" fmla="*/ 758795 h 2557868"/>
              <a:gd name="connsiteX432" fmla="*/ 1437194 w 3093908"/>
              <a:gd name="connsiteY432" fmla="*/ 779120 h 2557868"/>
              <a:gd name="connsiteX433" fmla="*/ 1406671 w 3093908"/>
              <a:gd name="connsiteY433" fmla="*/ 802832 h 2557868"/>
              <a:gd name="connsiteX434" fmla="*/ 1406671 w 3093908"/>
              <a:gd name="connsiteY434" fmla="*/ 860419 h 2557868"/>
              <a:gd name="connsiteX435" fmla="*/ 1420237 w 3093908"/>
              <a:gd name="connsiteY435" fmla="*/ 863807 h 2557868"/>
              <a:gd name="connsiteX436" fmla="*/ 1423628 w 3093908"/>
              <a:gd name="connsiteY436" fmla="*/ 870582 h 2557868"/>
              <a:gd name="connsiteX437" fmla="*/ 1423628 w 3093908"/>
              <a:gd name="connsiteY437" fmla="*/ 882438 h 2557868"/>
              <a:gd name="connsiteX438" fmla="*/ 1423628 w 3093908"/>
              <a:gd name="connsiteY438" fmla="*/ 897682 h 2557868"/>
              <a:gd name="connsiteX439" fmla="*/ 1410062 w 3093908"/>
              <a:gd name="connsiteY439" fmla="*/ 912925 h 2557868"/>
              <a:gd name="connsiteX440" fmla="*/ 1401584 w 3093908"/>
              <a:gd name="connsiteY440" fmla="*/ 926475 h 2557868"/>
              <a:gd name="connsiteX441" fmla="*/ 1388018 w 3093908"/>
              <a:gd name="connsiteY441" fmla="*/ 938332 h 2557868"/>
              <a:gd name="connsiteX442" fmla="*/ 1372756 w 3093908"/>
              <a:gd name="connsiteY442" fmla="*/ 948494 h 2557868"/>
              <a:gd name="connsiteX443" fmla="*/ 1345625 w 3093908"/>
              <a:gd name="connsiteY443" fmla="*/ 934944 h 2557868"/>
              <a:gd name="connsiteX444" fmla="*/ 1308319 w 3093908"/>
              <a:gd name="connsiteY444" fmla="*/ 923088 h 2557868"/>
              <a:gd name="connsiteX445" fmla="*/ 1264230 w 3093908"/>
              <a:gd name="connsiteY445" fmla="*/ 912925 h 2557868"/>
              <a:gd name="connsiteX446" fmla="*/ 1216749 w 3093908"/>
              <a:gd name="connsiteY446" fmla="*/ 901069 h 2557868"/>
              <a:gd name="connsiteX447" fmla="*/ 1169269 w 3093908"/>
              <a:gd name="connsiteY447" fmla="*/ 890907 h 2557868"/>
              <a:gd name="connsiteX448" fmla="*/ 1123484 w 3093908"/>
              <a:gd name="connsiteY448" fmla="*/ 879050 h 2557868"/>
              <a:gd name="connsiteX449" fmla="*/ 1079395 w 3093908"/>
              <a:gd name="connsiteY449" fmla="*/ 867194 h 2557868"/>
              <a:gd name="connsiteX450" fmla="*/ 1043785 w 3093908"/>
              <a:gd name="connsiteY450" fmla="*/ 851951 h 2557868"/>
              <a:gd name="connsiteX451" fmla="*/ 1014957 w 3093908"/>
              <a:gd name="connsiteY451" fmla="*/ 836707 h 2557868"/>
              <a:gd name="connsiteX452" fmla="*/ 999696 w 3093908"/>
              <a:gd name="connsiteY452" fmla="*/ 814688 h 2557868"/>
              <a:gd name="connsiteX453" fmla="*/ 996304 w 3093908"/>
              <a:gd name="connsiteY453" fmla="*/ 802832 h 2557868"/>
              <a:gd name="connsiteX454" fmla="*/ 996304 w 3093908"/>
              <a:gd name="connsiteY454" fmla="*/ 787588 h 2557868"/>
              <a:gd name="connsiteX455" fmla="*/ 996304 w 3093908"/>
              <a:gd name="connsiteY455" fmla="*/ 774039 h 2557868"/>
              <a:gd name="connsiteX456" fmla="*/ 992913 w 3093908"/>
              <a:gd name="connsiteY456" fmla="*/ 763876 h 2557868"/>
              <a:gd name="connsiteX457" fmla="*/ 970868 w 3093908"/>
              <a:gd name="connsiteY457" fmla="*/ 730002 h 2557868"/>
              <a:gd name="connsiteX458" fmla="*/ 938650 w 3093908"/>
              <a:gd name="connsiteY458" fmla="*/ 696127 h 2557868"/>
              <a:gd name="connsiteX459" fmla="*/ 903039 w 3093908"/>
              <a:gd name="connsiteY459" fmla="*/ 660558 h 2557868"/>
              <a:gd name="connsiteX460" fmla="*/ 865733 w 3093908"/>
              <a:gd name="connsiteY460" fmla="*/ 628377 h 2557868"/>
              <a:gd name="connsiteX461" fmla="*/ 836906 w 3093908"/>
              <a:gd name="connsiteY461" fmla="*/ 596196 h 2557868"/>
              <a:gd name="connsiteX462" fmla="*/ 813166 w 3093908"/>
              <a:gd name="connsiteY462" fmla="*/ 562321 h 2557868"/>
              <a:gd name="connsiteX463" fmla="*/ 796208 w 3093908"/>
              <a:gd name="connsiteY463" fmla="*/ 519978 h 2557868"/>
              <a:gd name="connsiteX464" fmla="*/ 782642 w 3093908"/>
              <a:gd name="connsiteY464" fmla="*/ 472553 h 2557868"/>
              <a:gd name="connsiteX465" fmla="*/ 775860 w 3093908"/>
              <a:gd name="connsiteY465" fmla="*/ 420047 h 2557868"/>
              <a:gd name="connsiteX466" fmla="*/ 775860 w 3093908"/>
              <a:gd name="connsiteY466" fmla="*/ 365847 h 2557868"/>
              <a:gd name="connsiteX467" fmla="*/ 782642 w 3093908"/>
              <a:gd name="connsiteY467" fmla="*/ 316729 h 2557868"/>
              <a:gd name="connsiteX468" fmla="*/ 794513 w 3093908"/>
              <a:gd name="connsiteY468" fmla="*/ 267611 h 2557868"/>
              <a:gd name="connsiteX469" fmla="*/ 809774 w 3093908"/>
              <a:gd name="connsiteY469" fmla="*/ 228655 h 2557868"/>
              <a:gd name="connsiteX470" fmla="*/ 831819 w 3093908"/>
              <a:gd name="connsiteY470" fmla="*/ 196474 h 2557868"/>
              <a:gd name="connsiteX471" fmla="*/ 819949 w 3093908"/>
              <a:gd name="connsiteY471" fmla="*/ 177843 h 2557868"/>
              <a:gd name="connsiteX472" fmla="*/ 826731 w 3093908"/>
              <a:gd name="connsiteY472" fmla="*/ 177842 h 2557868"/>
              <a:gd name="connsiteX473" fmla="*/ 841993 w 3093908"/>
              <a:gd name="connsiteY473" fmla="*/ 171067 h 2557868"/>
              <a:gd name="connsiteX474" fmla="*/ 852167 w 3093908"/>
              <a:gd name="connsiteY474" fmla="*/ 157517 h 2557868"/>
              <a:gd name="connsiteX475" fmla="*/ 862342 w 3093908"/>
              <a:gd name="connsiteY475" fmla="*/ 142274 h 2557868"/>
              <a:gd name="connsiteX476" fmla="*/ 870821 w 3093908"/>
              <a:gd name="connsiteY476" fmla="*/ 130418 h 2557868"/>
              <a:gd name="connsiteX477" fmla="*/ 880995 w 3093908"/>
              <a:gd name="connsiteY477" fmla="*/ 118562 h 2557868"/>
              <a:gd name="connsiteX478" fmla="*/ 916605 w 3093908"/>
              <a:gd name="connsiteY478" fmla="*/ 99931 h 2557868"/>
              <a:gd name="connsiteX479" fmla="*/ 952215 w 3093908"/>
              <a:gd name="connsiteY479" fmla="*/ 86381 h 2557868"/>
              <a:gd name="connsiteX480" fmla="*/ 989521 w 3093908"/>
              <a:gd name="connsiteY480" fmla="*/ 67749 h 2557868"/>
              <a:gd name="connsiteX481" fmla="*/ 992913 w 3093908"/>
              <a:gd name="connsiteY481" fmla="*/ 67749 h 2557868"/>
              <a:gd name="connsiteX482" fmla="*/ 999696 w 3093908"/>
              <a:gd name="connsiteY482" fmla="*/ 40650 h 2557868"/>
              <a:gd name="connsiteX483" fmla="*/ 1014957 w 3093908"/>
              <a:gd name="connsiteY483" fmla="*/ 42343 h 2557868"/>
              <a:gd name="connsiteX484" fmla="*/ 1026827 w 3093908"/>
              <a:gd name="connsiteY484" fmla="*/ 44037 h 2557868"/>
              <a:gd name="connsiteX485" fmla="*/ 1037002 w 3093908"/>
              <a:gd name="connsiteY485" fmla="*/ 45731 h 2557868"/>
              <a:gd name="connsiteX486" fmla="*/ 1050568 w 3093908"/>
              <a:gd name="connsiteY486" fmla="*/ 50812 h 2557868"/>
              <a:gd name="connsiteX487" fmla="*/ 1052263 w 3093908"/>
              <a:gd name="connsiteY487" fmla="*/ 42343 h 2557868"/>
              <a:gd name="connsiteX488" fmla="*/ 1055655 w 3093908"/>
              <a:gd name="connsiteY488" fmla="*/ 35568 h 2557868"/>
              <a:gd name="connsiteX489" fmla="*/ 1057351 w 3093908"/>
              <a:gd name="connsiteY489" fmla="*/ 30487 h 2557868"/>
              <a:gd name="connsiteX490" fmla="*/ 1060742 w 3093908"/>
              <a:gd name="connsiteY490" fmla="*/ 28793 h 2557868"/>
              <a:gd name="connsiteX491" fmla="*/ 1065829 w 3093908"/>
              <a:gd name="connsiteY491" fmla="*/ 27100 h 2557868"/>
              <a:gd name="connsiteX492" fmla="*/ 1072612 w 3093908"/>
              <a:gd name="connsiteY492" fmla="*/ 25406 h 2557868"/>
              <a:gd name="connsiteX493" fmla="*/ 1082786 w 3093908"/>
              <a:gd name="connsiteY493" fmla="*/ 22018 h 2557868"/>
              <a:gd name="connsiteX494" fmla="*/ 1104831 w 3093908"/>
              <a:gd name="connsiteY494" fmla="*/ 15243 h 2557868"/>
              <a:gd name="connsiteX495" fmla="*/ 1126875 w 3093908"/>
              <a:gd name="connsiteY495" fmla="*/ 8469 h 255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Lst>
            <a:rect l="l" t="t" r="r" b="b"/>
            <a:pathLst>
              <a:path w="3093908" h="2557868">
                <a:moveTo>
                  <a:pt x="1380104" y="960640"/>
                </a:moveTo>
                <a:lnTo>
                  <a:pt x="1404926" y="974839"/>
                </a:lnTo>
                <a:lnTo>
                  <a:pt x="1419110" y="987262"/>
                </a:lnTo>
                <a:lnTo>
                  <a:pt x="1426202" y="994361"/>
                </a:lnTo>
                <a:lnTo>
                  <a:pt x="1426202" y="997911"/>
                </a:lnTo>
                <a:lnTo>
                  <a:pt x="1419110" y="1026307"/>
                </a:lnTo>
                <a:lnTo>
                  <a:pt x="1417337" y="1045830"/>
                </a:lnTo>
                <a:lnTo>
                  <a:pt x="1413791" y="1058253"/>
                </a:lnTo>
                <a:lnTo>
                  <a:pt x="1413791" y="1065352"/>
                </a:lnTo>
                <a:lnTo>
                  <a:pt x="1413791" y="1067128"/>
                </a:lnTo>
                <a:lnTo>
                  <a:pt x="1420883" y="1090200"/>
                </a:lnTo>
                <a:lnTo>
                  <a:pt x="1427975" y="1120371"/>
                </a:lnTo>
                <a:lnTo>
                  <a:pt x="1442159" y="1143443"/>
                </a:lnTo>
                <a:lnTo>
                  <a:pt x="1452797" y="1161191"/>
                </a:lnTo>
                <a:lnTo>
                  <a:pt x="1461662" y="1175389"/>
                </a:lnTo>
                <a:lnTo>
                  <a:pt x="1466982" y="1177164"/>
                </a:lnTo>
                <a:lnTo>
                  <a:pt x="1491804" y="1205561"/>
                </a:lnTo>
                <a:lnTo>
                  <a:pt x="1507761" y="1223308"/>
                </a:lnTo>
                <a:lnTo>
                  <a:pt x="1518399" y="1237507"/>
                </a:lnTo>
                <a:lnTo>
                  <a:pt x="1520172" y="1241056"/>
                </a:lnTo>
                <a:lnTo>
                  <a:pt x="1543221" y="1290751"/>
                </a:lnTo>
                <a:lnTo>
                  <a:pt x="1566271" y="1342219"/>
                </a:lnTo>
                <a:lnTo>
                  <a:pt x="1589320" y="1395463"/>
                </a:lnTo>
                <a:lnTo>
                  <a:pt x="1608823" y="1448707"/>
                </a:lnTo>
                <a:lnTo>
                  <a:pt x="1628326" y="1501950"/>
                </a:lnTo>
                <a:lnTo>
                  <a:pt x="1646057" y="1551644"/>
                </a:lnTo>
                <a:lnTo>
                  <a:pt x="1662014" y="1597789"/>
                </a:lnTo>
                <a:lnTo>
                  <a:pt x="1676198" y="1638609"/>
                </a:lnTo>
                <a:lnTo>
                  <a:pt x="1685063" y="1674105"/>
                </a:lnTo>
                <a:lnTo>
                  <a:pt x="1693928" y="1698952"/>
                </a:lnTo>
                <a:lnTo>
                  <a:pt x="1699247" y="1714925"/>
                </a:lnTo>
                <a:lnTo>
                  <a:pt x="1701020" y="1722024"/>
                </a:lnTo>
                <a:lnTo>
                  <a:pt x="1715204" y="1762844"/>
                </a:lnTo>
                <a:lnTo>
                  <a:pt x="1725842" y="1814313"/>
                </a:lnTo>
                <a:lnTo>
                  <a:pt x="1740026" y="1871106"/>
                </a:lnTo>
                <a:lnTo>
                  <a:pt x="1752438" y="1933224"/>
                </a:lnTo>
                <a:lnTo>
                  <a:pt x="1763076" y="2000666"/>
                </a:lnTo>
                <a:lnTo>
                  <a:pt x="1775487" y="2066333"/>
                </a:lnTo>
                <a:lnTo>
                  <a:pt x="1784352" y="2135550"/>
                </a:lnTo>
                <a:lnTo>
                  <a:pt x="1793217" y="2199442"/>
                </a:lnTo>
                <a:lnTo>
                  <a:pt x="1802082" y="2265109"/>
                </a:lnTo>
                <a:lnTo>
                  <a:pt x="1810947" y="2321902"/>
                </a:lnTo>
                <a:lnTo>
                  <a:pt x="1816266" y="2371596"/>
                </a:lnTo>
                <a:lnTo>
                  <a:pt x="1822384" y="2409869"/>
                </a:lnTo>
                <a:lnTo>
                  <a:pt x="1568614" y="2444853"/>
                </a:lnTo>
                <a:lnTo>
                  <a:pt x="1560952" y="2376921"/>
                </a:lnTo>
                <a:lnTo>
                  <a:pt x="1550313" y="2218965"/>
                </a:lnTo>
                <a:lnTo>
                  <a:pt x="1544994" y="2146198"/>
                </a:lnTo>
                <a:lnTo>
                  <a:pt x="1537902" y="2078757"/>
                </a:lnTo>
                <a:lnTo>
                  <a:pt x="1534356" y="2018414"/>
                </a:lnTo>
                <a:lnTo>
                  <a:pt x="1527264" y="1963395"/>
                </a:lnTo>
                <a:lnTo>
                  <a:pt x="1521945" y="1919025"/>
                </a:lnTo>
                <a:lnTo>
                  <a:pt x="1518399" y="1885305"/>
                </a:lnTo>
                <a:lnTo>
                  <a:pt x="1514853" y="1864007"/>
                </a:lnTo>
                <a:lnTo>
                  <a:pt x="1514853" y="1855133"/>
                </a:lnTo>
                <a:lnTo>
                  <a:pt x="1507761" y="1817863"/>
                </a:lnTo>
                <a:lnTo>
                  <a:pt x="1500669" y="1778817"/>
                </a:lnTo>
                <a:lnTo>
                  <a:pt x="1491804" y="1739772"/>
                </a:lnTo>
                <a:lnTo>
                  <a:pt x="1482939" y="1706051"/>
                </a:lnTo>
                <a:lnTo>
                  <a:pt x="1474074" y="1674105"/>
                </a:lnTo>
                <a:lnTo>
                  <a:pt x="1466982" y="1651033"/>
                </a:lnTo>
                <a:lnTo>
                  <a:pt x="1461662" y="1635059"/>
                </a:lnTo>
                <a:lnTo>
                  <a:pt x="1461662" y="1627960"/>
                </a:lnTo>
                <a:lnTo>
                  <a:pt x="1410245" y="1471779"/>
                </a:lnTo>
                <a:lnTo>
                  <a:pt x="1360601" y="1331571"/>
                </a:lnTo>
                <a:lnTo>
                  <a:pt x="1349962" y="1297850"/>
                </a:lnTo>
                <a:lnTo>
                  <a:pt x="1342870" y="1260579"/>
                </a:lnTo>
                <a:lnTo>
                  <a:pt x="1341097" y="1223309"/>
                </a:lnTo>
                <a:lnTo>
                  <a:pt x="1339324" y="1189588"/>
                </a:lnTo>
                <a:lnTo>
                  <a:pt x="1341097" y="1157641"/>
                </a:lnTo>
                <a:lnTo>
                  <a:pt x="1342870" y="1131020"/>
                </a:lnTo>
                <a:lnTo>
                  <a:pt x="1342870" y="1115047"/>
                </a:lnTo>
                <a:lnTo>
                  <a:pt x="1344643" y="1107948"/>
                </a:lnTo>
                <a:lnTo>
                  <a:pt x="1325140" y="1090200"/>
                </a:lnTo>
                <a:lnTo>
                  <a:pt x="1303864" y="1072451"/>
                </a:lnTo>
                <a:lnTo>
                  <a:pt x="1286134" y="1052929"/>
                </a:lnTo>
                <a:lnTo>
                  <a:pt x="1271949" y="1040506"/>
                </a:lnTo>
                <a:lnTo>
                  <a:pt x="1261312" y="1029857"/>
                </a:lnTo>
                <a:lnTo>
                  <a:pt x="1257765" y="1026307"/>
                </a:lnTo>
                <a:lnTo>
                  <a:pt x="1273723" y="1003235"/>
                </a:lnTo>
                <a:lnTo>
                  <a:pt x="1287907" y="983712"/>
                </a:lnTo>
                <a:lnTo>
                  <a:pt x="1294999" y="978388"/>
                </a:lnTo>
                <a:lnTo>
                  <a:pt x="1300318" y="973064"/>
                </a:lnTo>
                <a:lnTo>
                  <a:pt x="1328686" y="974838"/>
                </a:lnTo>
                <a:lnTo>
                  <a:pt x="1351735" y="973063"/>
                </a:lnTo>
                <a:lnTo>
                  <a:pt x="1365920" y="971289"/>
                </a:lnTo>
                <a:lnTo>
                  <a:pt x="1374785" y="965965"/>
                </a:lnTo>
                <a:lnTo>
                  <a:pt x="1380104" y="964190"/>
                </a:lnTo>
                <a:close/>
                <a:moveTo>
                  <a:pt x="992526" y="897010"/>
                </a:moveTo>
                <a:cubicBezTo>
                  <a:pt x="995929" y="908936"/>
                  <a:pt x="999023" y="921491"/>
                  <a:pt x="1002426" y="933418"/>
                </a:cubicBezTo>
                <a:cubicBezTo>
                  <a:pt x="1007995" y="944716"/>
                  <a:pt x="1013564" y="956643"/>
                  <a:pt x="1019133" y="967943"/>
                </a:cubicBezTo>
                <a:cubicBezTo>
                  <a:pt x="1026249" y="978614"/>
                  <a:pt x="1033675" y="988657"/>
                  <a:pt x="1040791" y="999329"/>
                </a:cubicBezTo>
                <a:lnTo>
                  <a:pt x="1062139" y="1031343"/>
                </a:lnTo>
                <a:lnTo>
                  <a:pt x="1080393" y="1060846"/>
                </a:lnTo>
                <a:lnTo>
                  <a:pt x="1116901" y="1130523"/>
                </a:lnTo>
                <a:cubicBezTo>
                  <a:pt x="1128039" y="1155632"/>
                  <a:pt x="1138867" y="1181369"/>
                  <a:pt x="1150006" y="1206478"/>
                </a:cubicBezTo>
                <a:cubicBezTo>
                  <a:pt x="1159906" y="1232215"/>
                  <a:pt x="1170116" y="1257324"/>
                  <a:pt x="1180017" y="1283061"/>
                </a:cubicBezTo>
                <a:lnTo>
                  <a:pt x="1218072" y="1407351"/>
                </a:lnTo>
                <a:cubicBezTo>
                  <a:pt x="1229519" y="1450664"/>
                  <a:pt x="1241276" y="1493349"/>
                  <a:pt x="1252723" y="1536662"/>
                </a:cubicBezTo>
                <a:cubicBezTo>
                  <a:pt x="1262005" y="1579347"/>
                  <a:pt x="1271596" y="1622660"/>
                  <a:pt x="1280878" y="1665346"/>
                </a:cubicBezTo>
                <a:cubicBezTo>
                  <a:pt x="1289231" y="1709914"/>
                  <a:pt x="1297585" y="1753855"/>
                  <a:pt x="1305939" y="1798424"/>
                </a:cubicBezTo>
                <a:cubicBezTo>
                  <a:pt x="1315220" y="1844247"/>
                  <a:pt x="1324811" y="1890071"/>
                  <a:pt x="1334093" y="1935896"/>
                </a:cubicBezTo>
                <a:cubicBezTo>
                  <a:pt x="1343994" y="1982347"/>
                  <a:pt x="1353894" y="2028171"/>
                  <a:pt x="1363795" y="2074623"/>
                </a:cubicBezTo>
                <a:cubicBezTo>
                  <a:pt x="1370292" y="2102243"/>
                  <a:pt x="1377099" y="2129863"/>
                  <a:pt x="1383596" y="2157482"/>
                </a:cubicBezTo>
                <a:cubicBezTo>
                  <a:pt x="1390402" y="2185730"/>
                  <a:pt x="1396900" y="2213978"/>
                  <a:pt x="1403706" y="2242225"/>
                </a:cubicBezTo>
                <a:cubicBezTo>
                  <a:pt x="1408656" y="2271101"/>
                  <a:pt x="1413607" y="2299348"/>
                  <a:pt x="1418557" y="2328224"/>
                </a:cubicBezTo>
                <a:cubicBezTo>
                  <a:pt x="1422888" y="2357727"/>
                  <a:pt x="1427529" y="2386602"/>
                  <a:pt x="1431861" y="2416106"/>
                </a:cubicBezTo>
                <a:lnTo>
                  <a:pt x="1436794" y="2463025"/>
                </a:lnTo>
                <a:lnTo>
                  <a:pt x="748798" y="2557868"/>
                </a:lnTo>
                <a:lnTo>
                  <a:pt x="745632" y="2527213"/>
                </a:lnTo>
                <a:cubicBezTo>
                  <a:pt x="746869" y="2505243"/>
                  <a:pt x="747798" y="2482645"/>
                  <a:pt x="749035" y="2460674"/>
                </a:cubicBezTo>
                <a:cubicBezTo>
                  <a:pt x="750273" y="2436193"/>
                  <a:pt x="751201" y="2412339"/>
                  <a:pt x="752438" y="2387858"/>
                </a:cubicBezTo>
                <a:cubicBezTo>
                  <a:pt x="753985" y="2362749"/>
                  <a:pt x="755842" y="2338268"/>
                  <a:pt x="757389" y="2313159"/>
                </a:cubicBezTo>
                <a:cubicBezTo>
                  <a:pt x="758008" y="2287422"/>
                  <a:pt x="758317" y="2261057"/>
                  <a:pt x="758936" y="2235321"/>
                </a:cubicBezTo>
                <a:cubicBezTo>
                  <a:pt x="758317" y="2210839"/>
                  <a:pt x="758007" y="2186985"/>
                  <a:pt x="757389" y="2162505"/>
                </a:cubicBezTo>
                <a:lnTo>
                  <a:pt x="749035" y="2096593"/>
                </a:lnTo>
                <a:cubicBezTo>
                  <a:pt x="742847" y="2030682"/>
                  <a:pt x="736969" y="1965399"/>
                  <a:pt x="730781" y="1899487"/>
                </a:cubicBezTo>
                <a:cubicBezTo>
                  <a:pt x="729543" y="1910159"/>
                  <a:pt x="728615" y="1920202"/>
                  <a:pt x="727378" y="1930873"/>
                </a:cubicBezTo>
                <a:lnTo>
                  <a:pt x="715930" y="1954099"/>
                </a:lnTo>
                <a:cubicBezTo>
                  <a:pt x="712527" y="1960376"/>
                  <a:pt x="709433" y="1967282"/>
                  <a:pt x="706030" y="1973559"/>
                </a:cubicBezTo>
                <a:lnTo>
                  <a:pt x="697676" y="1990507"/>
                </a:lnTo>
                <a:cubicBezTo>
                  <a:pt x="696129" y="1996785"/>
                  <a:pt x="694273" y="2002434"/>
                  <a:pt x="692726" y="2008711"/>
                </a:cubicBezTo>
                <a:cubicBezTo>
                  <a:pt x="692417" y="2014361"/>
                  <a:pt x="692107" y="2019383"/>
                  <a:pt x="691798" y="2025032"/>
                </a:cubicBezTo>
                <a:lnTo>
                  <a:pt x="685920" y="2036959"/>
                </a:lnTo>
                <a:cubicBezTo>
                  <a:pt x="682516" y="2043864"/>
                  <a:pt x="679422" y="2051397"/>
                  <a:pt x="676019" y="2058302"/>
                </a:cubicBezTo>
                <a:lnTo>
                  <a:pt x="664571" y="2083411"/>
                </a:lnTo>
                <a:cubicBezTo>
                  <a:pt x="662406" y="2092827"/>
                  <a:pt x="659931" y="2101615"/>
                  <a:pt x="657765" y="2111031"/>
                </a:cubicBezTo>
                <a:lnTo>
                  <a:pt x="651268" y="2141161"/>
                </a:lnTo>
                <a:cubicBezTo>
                  <a:pt x="650030" y="2148694"/>
                  <a:pt x="649102" y="2156855"/>
                  <a:pt x="647864" y="2164388"/>
                </a:cubicBezTo>
                <a:cubicBezTo>
                  <a:pt x="647246" y="2170665"/>
                  <a:pt x="646936" y="2176314"/>
                  <a:pt x="646317" y="2182592"/>
                </a:cubicBezTo>
                <a:cubicBezTo>
                  <a:pt x="645080" y="2184475"/>
                  <a:pt x="644151" y="2186985"/>
                  <a:pt x="642914" y="2188869"/>
                </a:cubicBezTo>
                <a:lnTo>
                  <a:pt x="609809" y="2220883"/>
                </a:lnTo>
                <a:lnTo>
                  <a:pt x="578251" y="2247247"/>
                </a:lnTo>
                <a:lnTo>
                  <a:pt x="548550" y="2271729"/>
                </a:lnTo>
                <a:cubicBezTo>
                  <a:pt x="538649" y="2279261"/>
                  <a:pt x="528440" y="2286166"/>
                  <a:pt x="518539" y="2293699"/>
                </a:cubicBezTo>
                <a:lnTo>
                  <a:pt x="482340" y="2313158"/>
                </a:lnTo>
                <a:lnTo>
                  <a:pt x="437479" y="2330107"/>
                </a:lnTo>
                <a:lnTo>
                  <a:pt x="400971" y="2336384"/>
                </a:lnTo>
                <a:lnTo>
                  <a:pt x="369413" y="2331362"/>
                </a:lnTo>
                <a:lnTo>
                  <a:pt x="338164" y="2321947"/>
                </a:lnTo>
                <a:lnTo>
                  <a:pt x="311557" y="2301859"/>
                </a:lnTo>
                <a:cubicBezTo>
                  <a:pt x="302584" y="2294954"/>
                  <a:pt x="293921" y="2287422"/>
                  <a:pt x="284949" y="2280517"/>
                </a:cubicBezTo>
                <a:cubicBezTo>
                  <a:pt x="277214" y="2272356"/>
                  <a:pt x="269479" y="2263568"/>
                  <a:pt x="261745" y="2255408"/>
                </a:cubicBezTo>
                <a:lnTo>
                  <a:pt x="240397" y="2227160"/>
                </a:lnTo>
                <a:cubicBezTo>
                  <a:pt x="234209" y="2218372"/>
                  <a:pt x="228330" y="2209584"/>
                  <a:pt x="222143" y="2200796"/>
                </a:cubicBezTo>
                <a:cubicBezTo>
                  <a:pt x="216574" y="2193263"/>
                  <a:pt x="211005" y="2185103"/>
                  <a:pt x="205435" y="2177570"/>
                </a:cubicBezTo>
                <a:cubicBezTo>
                  <a:pt x="201104" y="2170665"/>
                  <a:pt x="196463" y="2164387"/>
                  <a:pt x="192132" y="2157482"/>
                </a:cubicBezTo>
                <a:cubicBezTo>
                  <a:pt x="188419" y="2153716"/>
                  <a:pt x="184397" y="2149950"/>
                  <a:pt x="180684" y="2146183"/>
                </a:cubicBezTo>
                <a:cubicBezTo>
                  <a:pt x="169546" y="2133001"/>
                  <a:pt x="158717" y="2119191"/>
                  <a:pt x="147579" y="2106009"/>
                </a:cubicBezTo>
                <a:lnTo>
                  <a:pt x="119425" y="2060185"/>
                </a:lnTo>
                <a:lnTo>
                  <a:pt x="96220" y="2003690"/>
                </a:lnTo>
                <a:cubicBezTo>
                  <a:pt x="90652" y="1983602"/>
                  <a:pt x="85082" y="1964143"/>
                  <a:pt x="79513" y="1944056"/>
                </a:cubicBezTo>
                <a:cubicBezTo>
                  <a:pt x="75182" y="1922085"/>
                  <a:pt x="70541" y="1899487"/>
                  <a:pt x="66210" y="1877517"/>
                </a:cubicBezTo>
                <a:cubicBezTo>
                  <a:pt x="64663" y="1854291"/>
                  <a:pt x="62806" y="1831065"/>
                  <a:pt x="61259" y="1807839"/>
                </a:cubicBezTo>
                <a:lnTo>
                  <a:pt x="61259" y="1740045"/>
                </a:lnTo>
                <a:lnTo>
                  <a:pt x="69613" y="1672250"/>
                </a:lnTo>
                <a:cubicBezTo>
                  <a:pt x="71160" y="1661579"/>
                  <a:pt x="73016" y="1651536"/>
                  <a:pt x="74563" y="1640864"/>
                </a:cubicBezTo>
                <a:cubicBezTo>
                  <a:pt x="73944" y="1630821"/>
                  <a:pt x="73635" y="1620777"/>
                  <a:pt x="73016" y="1610733"/>
                </a:cubicBezTo>
                <a:lnTo>
                  <a:pt x="73016" y="1581230"/>
                </a:lnTo>
                <a:lnTo>
                  <a:pt x="73016" y="1552983"/>
                </a:lnTo>
                <a:cubicBezTo>
                  <a:pt x="73944" y="1545450"/>
                  <a:pt x="75182" y="1537289"/>
                  <a:pt x="76110" y="1529757"/>
                </a:cubicBezTo>
                <a:cubicBezTo>
                  <a:pt x="70541" y="1512808"/>
                  <a:pt x="65282" y="1495232"/>
                  <a:pt x="59713" y="1478283"/>
                </a:cubicBezTo>
                <a:cubicBezTo>
                  <a:pt x="53215" y="1459452"/>
                  <a:pt x="46409" y="1440620"/>
                  <a:pt x="39911" y="1421788"/>
                </a:cubicBezTo>
                <a:cubicBezTo>
                  <a:pt x="34342" y="1402329"/>
                  <a:pt x="28773" y="1383497"/>
                  <a:pt x="23204" y="1364038"/>
                </a:cubicBezTo>
                <a:lnTo>
                  <a:pt x="8354" y="1307542"/>
                </a:lnTo>
                <a:cubicBezTo>
                  <a:pt x="5569" y="1288710"/>
                  <a:pt x="2785" y="1270506"/>
                  <a:pt x="0" y="1251675"/>
                </a:cubicBezTo>
                <a:lnTo>
                  <a:pt x="33105" y="1218405"/>
                </a:lnTo>
                <a:lnTo>
                  <a:pt x="79513" y="1192040"/>
                </a:lnTo>
                <a:lnTo>
                  <a:pt x="127469" y="1170070"/>
                </a:lnTo>
                <a:lnTo>
                  <a:pt x="184088" y="1155632"/>
                </a:lnTo>
                <a:lnTo>
                  <a:pt x="240397" y="1148727"/>
                </a:lnTo>
                <a:cubicBezTo>
                  <a:pt x="245347" y="1151866"/>
                  <a:pt x="250297" y="1155633"/>
                  <a:pt x="255247" y="1158771"/>
                </a:cubicBezTo>
                <a:cubicBezTo>
                  <a:pt x="260816" y="1160654"/>
                  <a:pt x="266076" y="1163165"/>
                  <a:pt x="271645" y="1165048"/>
                </a:cubicBezTo>
                <a:cubicBezTo>
                  <a:pt x="277833" y="1166932"/>
                  <a:pt x="283711" y="1168187"/>
                  <a:pt x="289899" y="1170070"/>
                </a:cubicBezTo>
                <a:cubicBezTo>
                  <a:pt x="295468" y="1172581"/>
                  <a:pt x="301037" y="1175720"/>
                  <a:pt x="306606" y="1178231"/>
                </a:cubicBezTo>
                <a:cubicBezTo>
                  <a:pt x="311557" y="1182625"/>
                  <a:pt x="316507" y="1187646"/>
                  <a:pt x="321457" y="1192040"/>
                </a:cubicBezTo>
                <a:lnTo>
                  <a:pt x="338164" y="1216522"/>
                </a:lnTo>
                <a:cubicBezTo>
                  <a:pt x="341877" y="1225938"/>
                  <a:pt x="345899" y="1235354"/>
                  <a:pt x="349612" y="1244770"/>
                </a:cubicBezTo>
                <a:lnTo>
                  <a:pt x="336308" y="1266112"/>
                </a:lnTo>
                <a:cubicBezTo>
                  <a:pt x="334761" y="1273645"/>
                  <a:pt x="332905" y="1280550"/>
                  <a:pt x="331358" y="1288083"/>
                </a:cubicBezTo>
                <a:cubicBezTo>
                  <a:pt x="332905" y="1294988"/>
                  <a:pt x="334761" y="1302520"/>
                  <a:pt x="336308" y="1309425"/>
                </a:cubicBezTo>
                <a:cubicBezTo>
                  <a:pt x="337855" y="1316330"/>
                  <a:pt x="339711" y="1323863"/>
                  <a:pt x="341258" y="1330768"/>
                </a:cubicBezTo>
                <a:cubicBezTo>
                  <a:pt x="342496" y="1338301"/>
                  <a:pt x="343424" y="1346461"/>
                  <a:pt x="344661" y="1353994"/>
                </a:cubicBezTo>
                <a:cubicBezTo>
                  <a:pt x="344043" y="1361526"/>
                  <a:pt x="343733" y="1369687"/>
                  <a:pt x="343114" y="1377220"/>
                </a:cubicBezTo>
                <a:cubicBezTo>
                  <a:pt x="339092" y="1386008"/>
                  <a:pt x="335380" y="1394796"/>
                  <a:pt x="331358" y="1403584"/>
                </a:cubicBezTo>
                <a:lnTo>
                  <a:pt x="278452" y="1425555"/>
                </a:lnTo>
                <a:lnTo>
                  <a:pt x="278452" y="1448781"/>
                </a:lnTo>
                <a:cubicBezTo>
                  <a:pt x="279071" y="1456313"/>
                  <a:pt x="279380" y="1464473"/>
                  <a:pt x="279999" y="1472006"/>
                </a:cubicBezTo>
                <a:cubicBezTo>
                  <a:pt x="281236" y="1480794"/>
                  <a:pt x="282164" y="1489582"/>
                  <a:pt x="283402" y="1498371"/>
                </a:cubicBezTo>
                <a:lnTo>
                  <a:pt x="283402" y="1522852"/>
                </a:lnTo>
                <a:cubicBezTo>
                  <a:pt x="282164" y="1531013"/>
                  <a:pt x="281236" y="1539801"/>
                  <a:pt x="279999" y="1547961"/>
                </a:cubicBezTo>
                <a:cubicBezTo>
                  <a:pt x="278452" y="1554866"/>
                  <a:pt x="276595" y="1561143"/>
                  <a:pt x="275048" y="1568048"/>
                </a:cubicBezTo>
                <a:cubicBezTo>
                  <a:pt x="270717" y="1573698"/>
                  <a:pt x="266076" y="1578720"/>
                  <a:pt x="261745" y="1584369"/>
                </a:cubicBezTo>
                <a:lnTo>
                  <a:pt x="275048" y="1609478"/>
                </a:lnTo>
                <a:cubicBezTo>
                  <a:pt x="279999" y="1617011"/>
                  <a:pt x="284949" y="1625171"/>
                  <a:pt x="289899" y="1632704"/>
                </a:cubicBezTo>
                <a:cubicBezTo>
                  <a:pt x="295468" y="1639609"/>
                  <a:pt x="301037" y="1647142"/>
                  <a:pt x="306606" y="1654047"/>
                </a:cubicBezTo>
                <a:lnTo>
                  <a:pt x="323004" y="1669112"/>
                </a:lnTo>
                <a:cubicBezTo>
                  <a:pt x="327954" y="1670995"/>
                  <a:pt x="333214" y="1673506"/>
                  <a:pt x="338164" y="1675389"/>
                </a:cubicBezTo>
                <a:cubicBezTo>
                  <a:pt x="341877" y="1669740"/>
                  <a:pt x="345899" y="1664718"/>
                  <a:pt x="349612" y="1659068"/>
                </a:cubicBezTo>
                <a:lnTo>
                  <a:pt x="357965" y="1630821"/>
                </a:lnTo>
                <a:cubicBezTo>
                  <a:pt x="361678" y="1619522"/>
                  <a:pt x="365700" y="1607595"/>
                  <a:pt x="369413" y="1596296"/>
                </a:cubicBezTo>
                <a:cubicBezTo>
                  <a:pt x="372816" y="1583113"/>
                  <a:pt x="376219" y="1569304"/>
                  <a:pt x="379622" y="1556122"/>
                </a:cubicBezTo>
                <a:cubicBezTo>
                  <a:pt x="381788" y="1541684"/>
                  <a:pt x="383954" y="1527874"/>
                  <a:pt x="386120" y="1513436"/>
                </a:cubicBezTo>
                <a:lnTo>
                  <a:pt x="394473" y="1472006"/>
                </a:lnTo>
                <a:cubicBezTo>
                  <a:pt x="396020" y="1459452"/>
                  <a:pt x="397877" y="1446270"/>
                  <a:pt x="399423" y="1433715"/>
                </a:cubicBezTo>
                <a:cubicBezTo>
                  <a:pt x="400042" y="1423671"/>
                  <a:pt x="400352" y="1413628"/>
                  <a:pt x="400970" y="1403584"/>
                </a:cubicBezTo>
                <a:cubicBezTo>
                  <a:pt x="400352" y="1396679"/>
                  <a:pt x="400042" y="1389146"/>
                  <a:pt x="399424" y="1382241"/>
                </a:cubicBezTo>
                <a:lnTo>
                  <a:pt x="407777" y="1380358"/>
                </a:lnTo>
                <a:cubicBezTo>
                  <a:pt x="408705" y="1379103"/>
                  <a:pt x="409943" y="1378475"/>
                  <a:pt x="410871" y="1377220"/>
                </a:cubicBezTo>
                <a:cubicBezTo>
                  <a:pt x="412418" y="1375964"/>
                  <a:pt x="414274" y="1375336"/>
                  <a:pt x="415821" y="1374081"/>
                </a:cubicBezTo>
                <a:cubicBezTo>
                  <a:pt x="416440" y="1372825"/>
                  <a:pt x="417059" y="1372198"/>
                  <a:pt x="417678" y="1370942"/>
                </a:cubicBezTo>
                <a:cubicBezTo>
                  <a:pt x="418606" y="1369687"/>
                  <a:pt x="419843" y="1368431"/>
                  <a:pt x="420771" y="1367176"/>
                </a:cubicBezTo>
                <a:cubicBezTo>
                  <a:pt x="421390" y="1365293"/>
                  <a:pt x="422009" y="1364038"/>
                  <a:pt x="422628" y="1362154"/>
                </a:cubicBezTo>
                <a:cubicBezTo>
                  <a:pt x="423866" y="1359643"/>
                  <a:pt x="424794" y="1356505"/>
                  <a:pt x="426031" y="1353994"/>
                </a:cubicBezTo>
                <a:cubicBezTo>
                  <a:pt x="424793" y="1347089"/>
                  <a:pt x="423865" y="1339556"/>
                  <a:pt x="422628" y="1332651"/>
                </a:cubicBezTo>
                <a:cubicBezTo>
                  <a:pt x="423865" y="1322607"/>
                  <a:pt x="424794" y="1312564"/>
                  <a:pt x="426031" y="1302520"/>
                </a:cubicBezTo>
                <a:cubicBezTo>
                  <a:pt x="428197" y="1291849"/>
                  <a:pt x="430363" y="1281805"/>
                  <a:pt x="432528" y="1271134"/>
                </a:cubicBezTo>
                <a:cubicBezTo>
                  <a:pt x="435932" y="1260462"/>
                  <a:pt x="439026" y="1250419"/>
                  <a:pt x="442429" y="1239748"/>
                </a:cubicBezTo>
                <a:cubicBezTo>
                  <a:pt x="445832" y="1231587"/>
                  <a:pt x="448926" y="1223427"/>
                  <a:pt x="452329" y="1215266"/>
                </a:cubicBezTo>
                <a:cubicBezTo>
                  <a:pt x="456661" y="1208361"/>
                  <a:pt x="461302" y="1202084"/>
                  <a:pt x="465633" y="1195179"/>
                </a:cubicBezTo>
                <a:lnTo>
                  <a:pt x="487290" y="1178231"/>
                </a:lnTo>
                <a:lnTo>
                  <a:pt x="515445" y="1166932"/>
                </a:lnTo>
                <a:cubicBezTo>
                  <a:pt x="525346" y="1165048"/>
                  <a:pt x="535246" y="1163793"/>
                  <a:pt x="545147" y="1161910"/>
                </a:cubicBezTo>
                <a:lnTo>
                  <a:pt x="576704" y="1155632"/>
                </a:lnTo>
                <a:lnTo>
                  <a:pt x="609809" y="1148727"/>
                </a:lnTo>
                <a:lnTo>
                  <a:pt x="639511" y="1135545"/>
                </a:lnTo>
                <a:lnTo>
                  <a:pt x="701080" y="1105414"/>
                </a:lnTo>
                <a:lnTo>
                  <a:pt x="767289" y="1072773"/>
                </a:lnTo>
                <a:lnTo>
                  <a:pt x="835355" y="1039503"/>
                </a:lnTo>
                <a:lnTo>
                  <a:pt x="894758" y="1004351"/>
                </a:lnTo>
                <a:cubicBezTo>
                  <a:pt x="891046" y="1001212"/>
                  <a:pt x="887023" y="998073"/>
                  <a:pt x="883311" y="994935"/>
                </a:cubicBezTo>
                <a:cubicBezTo>
                  <a:pt x="891664" y="991796"/>
                  <a:pt x="899708" y="988030"/>
                  <a:pt x="908062" y="984891"/>
                </a:cubicBezTo>
                <a:lnTo>
                  <a:pt x="926316" y="969826"/>
                </a:lnTo>
                <a:lnTo>
                  <a:pt x="944570" y="951622"/>
                </a:lnTo>
                <a:cubicBezTo>
                  <a:pt x="949520" y="944717"/>
                  <a:pt x="954471" y="938439"/>
                  <a:pt x="959421" y="931534"/>
                </a:cubicBezTo>
                <a:cubicBezTo>
                  <a:pt x="964990" y="925257"/>
                  <a:pt x="970559" y="918352"/>
                  <a:pt x="976128" y="912075"/>
                </a:cubicBezTo>
                <a:close/>
                <a:moveTo>
                  <a:pt x="2691081" y="204628"/>
                </a:moveTo>
                <a:lnTo>
                  <a:pt x="2716142" y="202745"/>
                </a:lnTo>
                <a:lnTo>
                  <a:pt x="2745843" y="202745"/>
                </a:lnTo>
                <a:lnTo>
                  <a:pt x="2782351" y="204628"/>
                </a:lnTo>
                <a:lnTo>
                  <a:pt x="2818860" y="209650"/>
                </a:lnTo>
                <a:lnTo>
                  <a:pt x="2858462" y="217810"/>
                </a:lnTo>
                <a:lnTo>
                  <a:pt x="2891876" y="225971"/>
                </a:lnTo>
                <a:lnTo>
                  <a:pt x="2923124" y="239153"/>
                </a:lnTo>
                <a:lnTo>
                  <a:pt x="2943235" y="252336"/>
                </a:lnTo>
                <a:lnTo>
                  <a:pt x="2956229" y="269284"/>
                </a:lnTo>
                <a:cubicBezTo>
                  <a:pt x="2958085" y="272423"/>
                  <a:pt x="2959633" y="275561"/>
                  <a:pt x="2961489" y="278700"/>
                </a:cubicBezTo>
                <a:cubicBezTo>
                  <a:pt x="2962108" y="286232"/>
                  <a:pt x="2962417" y="293138"/>
                  <a:pt x="2963036" y="300670"/>
                </a:cubicBezTo>
                <a:cubicBezTo>
                  <a:pt x="2964583" y="310086"/>
                  <a:pt x="2966439" y="319502"/>
                  <a:pt x="2967986" y="328918"/>
                </a:cubicBezTo>
                <a:cubicBezTo>
                  <a:pt x="2969224" y="338961"/>
                  <a:pt x="2970152" y="348377"/>
                  <a:pt x="2971389" y="358421"/>
                </a:cubicBezTo>
                <a:cubicBezTo>
                  <a:pt x="2972936" y="370348"/>
                  <a:pt x="2974792" y="381647"/>
                  <a:pt x="2976340" y="393573"/>
                </a:cubicBezTo>
                <a:cubicBezTo>
                  <a:pt x="2976958" y="403617"/>
                  <a:pt x="2977268" y="413033"/>
                  <a:pt x="2977886" y="423077"/>
                </a:cubicBezTo>
                <a:cubicBezTo>
                  <a:pt x="2979124" y="432493"/>
                  <a:pt x="2980052" y="441909"/>
                  <a:pt x="2981290" y="451324"/>
                </a:cubicBezTo>
                <a:lnTo>
                  <a:pt x="2981290" y="471412"/>
                </a:lnTo>
                <a:cubicBezTo>
                  <a:pt x="2977268" y="486477"/>
                  <a:pt x="2973555" y="500915"/>
                  <a:pt x="2969533" y="515980"/>
                </a:cubicBezTo>
                <a:cubicBezTo>
                  <a:pt x="2971080" y="522885"/>
                  <a:pt x="2972936" y="530418"/>
                  <a:pt x="2974483" y="537323"/>
                </a:cubicBezTo>
                <a:cubicBezTo>
                  <a:pt x="2976649" y="547366"/>
                  <a:pt x="2979124" y="557410"/>
                  <a:pt x="2981290" y="567453"/>
                </a:cubicBezTo>
                <a:cubicBezTo>
                  <a:pt x="2984074" y="577497"/>
                  <a:pt x="2986859" y="586913"/>
                  <a:pt x="2989643" y="596956"/>
                </a:cubicBezTo>
                <a:lnTo>
                  <a:pt x="2996140" y="623321"/>
                </a:lnTo>
                <a:cubicBezTo>
                  <a:pt x="2997378" y="633365"/>
                  <a:pt x="2998306" y="643409"/>
                  <a:pt x="2999544" y="653452"/>
                </a:cubicBezTo>
                <a:lnTo>
                  <a:pt x="2999544" y="684838"/>
                </a:lnTo>
                <a:lnTo>
                  <a:pt x="2997687" y="714969"/>
                </a:lnTo>
                <a:cubicBezTo>
                  <a:pt x="2997069" y="724385"/>
                  <a:pt x="2996759" y="733173"/>
                  <a:pt x="2996140" y="742589"/>
                </a:cubicBezTo>
                <a:lnTo>
                  <a:pt x="2996141" y="769581"/>
                </a:lnTo>
                <a:cubicBezTo>
                  <a:pt x="2997688" y="775858"/>
                  <a:pt x="2999544" y="781508"/>
                  <a:pt x="3001091" y="787785"/>
                </a:cubicBezTo>
                <a:cubicBezTo>
                  <a:pt x="3005113" y="792807"/>
                  <a:pt x="3008826" y="797201"/>
                  <a:pt x="3012848" y="802223"/>
                </a:cubicBezTo>
                <a:lnTo>
                  <a:pt x="3027698" y="817288"/>
                </a:lnTo>
                <a:lnTo>
                  <a:pt x="3044096" y="830470"/>
                </a:lnTo>
                <a:cubicBezTo>
                  <a:pt x="3049046" y="834237"/>
                  <a:pt x="3054306" y="838631"/>
                  <a:pt x="3059256" y="842397"/>
                </a:cubicBezTo>
                <a:lnTo>
                  <a:pt x="3074107" y="853697"/>
                </a:lnTo>
                <a:cubicBezTo>
                  <a:pt x="3078438" y="859974"/>
                  <a:pt x="3083079" y="865623"/>
                  <a:pt x="3087411" y="871900"/>
                </a:cubicBezTo>
                <a:cubicBezTo>
                  <a:pt x="3089576" y="880061"/>
                  <a:pt x="3091742" y="888849"/>
                  <a:pt x="3093908" y="897009"/>
                </a:cubicBezTo>
                <a:lnTo>
                  <a:pt x="3062350" y="954760"/>
                </a:lnTo>
                <a:cubicBezTo>
                  <a:pt x="3053996" y="976103"/>
                  <a:pt x="3045952" y="998073"/>
                  <a:pt x="3037599" y="1019416"/>
                </a:cubicBezTo>
                <a:cubicBezTo>
                  <a:pt x="3031102" y="1041386"/>
                  <a:pt x="3024295" y="1063985"/>
                  <a:pt x="3017798" y="1085955"/>
                </a:cubicBezTo>
                <a:cubicBezTo>
                  <a:pt x="3010991" y="1109181"/>
                  <a:pt x="3004494" y="1132407"/>
                  <a:pt x="2997687" y="1155632"/>
                </a:cubicBezTo>
                <a:lnTo>
                  <a:pt x="2976340" y="1223427"/>
                </a:lnTo>
                <a:lnTo>
                  <a:pt x="2953135" y="1289338"/>
                </a:lnTo>
                <a:cubicBezTo>
                  <a:pt x="2949113" y="1301265"/>
                  <a:pt x="2945401" y="1312564"/>
                  <a:pt x="2941378" y="1324491"/>
                </a:cubicBezTo>
                <a:cubicBezTo>
                  <a:pt x="2937975" y="1337045"/>
                  <a:pt x="2934881" y="1349600"/>
                  <a:pt x="2931478" y="1362154"/>
                </a:cubicBezTo>
                <a:cubicBezTo>
                  <a:pt x="2929312" y="1374709"/>
                  <a:pt x="2927146" y="1387891"/>
                  <a:pt x="2924981" y="1400446"/>
                </a:cubicBezTo>
                <a:cubicBezTo>
                  <a:pt x="2920958" y="1414255"/>
                  <a:pt x="2917245" y="1428065"/>
                  <a:pt x="2913224" y="1441875"/>
                </a:cubicBezTo>
                <a:cubicBezTo>
                  <a:pt x="2909511" y="1454430"/>
                  <a:pt x="2905489" y="1467612"/>
                  <a:pt x="2901776" y="1480167"/>
                </a:cubicBezTo>
                <a:lnTo>
                  <a:pt x="2881666" y="1513436"/>
                </a:lnTo>
                <a:cubicBezTo>
                  <a:pt x="2873931" y="1520341"/>
                  <a:pt x="2866196" y="1527874"/>
                  <a:pt x="2858461" y="1534779"/>
                </a:cubicBezTo>
                <a:lnTo>
                  <a:pt x="2828760" y="1549844"/>
                </a:lnTo>
                <a:cubicBezTo>
                  <a:pt x="2817622" y="1552983"/>
                  <a:pt x="2806793" y="1556749"/>
                  <a:pt x="2795655" y="1559888"/>
                </a:cubicBezTo>
                <a:lnTo>
                  <a:pt x="2759147" y="1568048"/>
                </a:lnTo>
                <a:lnTo>
                  <a:pt x="2721092" y="1574325"/>
                </a:lnTo>
                <a:lnTo>
                  <a:pt x="2684584" y="1584369"/>
                </a:lnTo>
                <a:lnTo>
                  <a:pt x="2619921" y="1596296"/>
                </a:lnTo>
                <a:lnTo>
                  <a:pt x="2546905" y="1609478"/>
                </a:lnTo>
                <a:lnTo>
                  <a:pt x="2467392" y="1615756"/>
                </a:lnTo>
                <a:lnTo>
                  <a:pt x="2382928" y="1622660"/>
                </a:lnTo>
                <a:lnTo>
                  <a:pt x="2298464" y="1623916"/>
                </a:lnTo>
                <a:lnTo>
                  <a:pt x="2210597" y="1625799"/>
                </a:lnTo>
                <a:lnTo>
                  <a:pt x="2122730" y="1625799"/>
                </a:lnTo>
                <a:cubicBezTo>
                  <a:pt x="2123349" y="1664090"/>
                  <a:pt x="2123968" y="1701754"/>
                  <a:pt x="2124586" y="1740045"/>
                </a:cubicBezTo>
                <a:cubicBezTo>
                  <a:pt x="2127371" y="1779592"/>
                  <a:pt x="2129846" y="1818511"/>
                  <a:pt x="2132631" y="1858058"/>
                </a:cubicBezTo>
                <a:cubicBezTo>
                  <a:pt x="2136962" y="1896349"/>
                  <a:pt x="2141603" y="1935268"/>
                  <a:pt x="2145935" y="1973559"/>
                </a:cubicBezTo>
                <a:cubicBezTo>
                  <a:pt x="2151503" y="2009967"/>
                  <a:pt x="2157073" y="2047003"/>
                  <a:pt x="2162642" y="2083411"/>
                </a:cubicBezTo>
                <a:cubicBezTo>
                  <a:pt x="2169758" y="2117308"/>
                  <a:pt x="2176874" y="2151833"/>
                  <a:pt x="2183990" y="2185730"/>
                </a:cubicBezTo>
                <a:cubicBezTo>
                  <a:pt x="2191106" y="2215861"/>
                  <a:pt x="2198531" y="2246619"/>
                  <a:pt x="2205647" y="2276750"/>
                </a:cubicBezTo>
                <a:cubicBezTo>
                  <a:pt x="2210597" y="2301860"/>
                  <a:pt x="2215547" y="2326341"/>
                  <a:pt x="2220498" y="2351450"/>
                </a:cubicBezTo>
                <a:lnTo>
                  <a:pt x="2221212" y="2354889"/>
                </a:lnTo>
                <a:lnTo>
                  <a:pt x="2010605" y="2383922"/>
                </a:lnTo>
                <a:lnTo>
                  <a:pt x="2010112" y="2381580"/>
                </a:lnTo>
                <a:cubicBezTo>
                  <a:pt x="2003924" y="2362121"/>
                  <a:pt x="1998046" y="2342661"/>
                  <a:pt x="1991858" y="2323202"/>
                </a:cubicBezTo>
                <a:cubicBezTo>
                  <a:pt x="1983504" y="2304370"/>
                  <a:pt x="1975460" y="2285539"/>
                  <a:pt x="1967107" y="2266707"/>
                </a:cubicBezTo>
                <a:lnTo>
                  <a:pt x="1942046" y="2213978"/>
                </a:lnTo>
                <a:cubicBezTo>
                  <a:pt x="1933383" y="2196402"/>
                  <a:pt x="1924411" y="2178825"/>
                  <a:pt x="1915748" y="2161249"/>
                </a:cubicBezTo>
                <a:cubicBezTo>
                  <a:pt x="1908632" y="2144928"/>
                  <a:pt x="1901207" y="2129235"/>
                  <a:pt x="1894091" y="2112914"/>
                </a:cubicBezTo>
                <a:lnTo>
                  <a:pt x="1827881" y="1950333"/>
                </a:lnTo>
                <a:lnTo>
                  <a:pt x="1766622" y="1791519"/>
                </a:lnTo>
                <a:lnTo>
                  <a:pt x="1708456" y="1625799"/>
                </a:lnTo>
                <a:lnTo>
                  <a:pt x="1609142" y="1273017"/>
                </a:lnTo>
                <a:lnTo>
                  <a:pt x="1579131" y="1208361"/>
                </a:lnTo>
                <a:lnTo>
                  <a:pt x="1544479" y="1141823"/>
                </a:lnTo>
                <a:lnTo>
                  <a:pt x="1509518" y="1077794"/>
                </a:lnTo>
                <a:lnTo>
                  <a:pt x="1478269" y="1017533"/>
                </a:lnTo>
                <a:cubicBezTo>
                  <a:pt x="1469297" y="986146"/>
                  <a:pt x="1460634" y="954760"/>
                  <a:pt x="1451662" y="923374"/>
                </a:cubicBezTo>
                <a:lnTo>
                  <a:pt x="1468369" y="912075"/>
                </a:lnTo>
                <a:cubicBezTo>
                  <a:pt x="1472081" y="917097"/>
                  <a:pt x="1476104" y="921491"/>
                  <a:pt x="1479816" y="926513"/>
                </a:cubicBezTo>
                <a:lnTo>
                  <a:pt x="1499617" y="939695"/>
                </a:lnTo>
                <a:cubicBezTo>
                  <a:pt x="1505186" y="943461"/>
                  <a:pt x="1510755" y="947855"/>
                  <a:pt x="1516324" y="951622"/>
                </a:cubicBezTo>
                <a:cubicBezTo>
                  <a:pt x="1522512" y="954760"/>
                  <a:pt x="1528390" y="958527"/>
                  <a:pt x="1534578" y="961665"/>
                </a:cubicBezTo>
                <a:cubicBezTo>
                  <a:pt x="1532413" y="967315"/>
                  <a:pt x="1529938" y="972337"/>
                  <a:pt x="1527772" y="977986"/>
                </a:cubicBezTo>
                <a:lnTo>
                  <a:pt x="1577584" y="1011256"/>
                </a:lnTo>
                <a:lnTo>
                  <a:pt x="1610689" y="1011256"/>
                </a:lnTo>
                <a:lnTo>
                  <a:pt x="1653694" y="1009372"/>
                </a:lnTo>
                <a:lnTo>
                  <a:pt x="1703506" y="1006234"/>
                </a:lnTo>
                <a:lnTo>
                  <a:pt x="1754865" y="1006234"/>
                </a:lnTo>
                <a:lnTo>
                  <a:pt x="1806224" y="1006234"/>
                </a:lnTo>
                <a:lnTo>
                  <a:pt x="1854488" y="1006234"/>
                </a:lnTo>
                <a:lnTo>
                  <a:pt x="1897494" y="1011256"/>
                </a:lnTo>
                <a:lnTo>
                  <a:pt x="1930599" y="1014394"/>
                </a:lnTo>
                <a:cubicBezTo>
                  <a:pt x="1938333" y="1016905"/>
                  <a:pt x="1946068" y="1018788"/>
                  <a:pt x="1953803" y="1021299"/>
                </a:cubicBezTo>
                <a:lnTo>
                  <a:pt x="1978554" y="1036365"/>
                </a:lnTo>
                <a:cubicBezTo>
                  <a:pt x="1983505" y="1042642"/>
                  <a:pt x="1988454" y="1048291"/>
                  <a:pt x="1993405" y="1054569"/>
                </a:cubicBezTo>
                <a:cubicBezTo>
                  <a:pt x="1996189" y="1059590"/>
                  <a:pt x="1998974" y="1063985"/>
                  <a:pt x="2001758" y="1069007"/>
                </a:cubicBezTo>
                <a:cubicBezTo>
                  <a:pt x="2003924" y="1075284"/>
                  <a:pt x="2006399" y="1080933"/>
                  <a:pt x="2008565" y="1087211"/>
                </a:cubicBezTo>
                <a:lnTo>
                  <a:pt x="2016609" y="1107298"/>
                </a:lnTo>
                <a:lnTo>
                  <a:pt x="2029913" y="1130523"/>
                </a:lnTo>
                <a:cubicBezTo>
                  <a:pt x="2033316" y="1133662"/>
                  <a:pt x="2036410" y="1137428"/>
                  <a:pt x="2039814" y="1140567"/>
                </a:cubicBezTo>
                <a:cubicBezTo>
                  <a:pt x="2044145" y="1141822"/>
                  <a:pt x="2048786" y="1142450"/>
                  <a:pt x="2053117" y="1143706"/>
                </a:cubicBezTo>
                <a:lnTo>
                  <a:pt x="2068277" y="1145589"/>
                </a:lnTo>
                <a:cubicBezTo>
                  <a:pt x="2073847" y="1146844"/>
                  <a:pt x="2079106" y="1147472"/>
                  <a:pt x="2084675" y="1148728"/>
                </a:cubicBezTo>
                <a:cubicBezTo>
                  <a:pt x="2090244" y="1149983"/>
                  <a:pt x="2095813" y="1150611"/>
                  <a:pt x="2101382" y="1151866"/>
                </a:cubicBezTo>
                <a:lnTo>
                  <a:pt x="2117780" y="1185136"/>
                </a:lnTo>
                <a:cubicBezTo>
                  <a:pt x="2121183" y="1186391"/>
                  <a:pt x="2124277" y="1187019"/>
                  <a:pt x="2127681" y="1188274"/>
                </a:cubicBezTo>
                <a:lnTo>
                  <a:pt x="2149338" y="1188274"/>
                </a:lnTo>
                <a:lnTo>
                  <a:pt x="2177492" y="1192040"/>
                </a:lnTo>
                <a:lnTo>
                  <a:pt x="2207194" y="1192041"/>
                </a:lnTo>
                <a:cubicBezTo>
                  <a:pt x="2216476" y="1192668"/>
                  <a:pt x="2226067" y="1192668"/>
                  <a:pt x="2235349" y="1193296"/>
                </a:cubicBezTo>
                <a:lnTo>
                  <a:pt x="2258553" y="1195179"/>
                </a:lnTo>
                <a:cubicBezTo>
                  <a:pt x="2268144" y="1197690"/>
                  <a:pt x="2277426" y="1200829"/>
                  <a:pt x="2287017" y="1203340"/>
                </a:cubicBezTo>
                <a:lnTo>
                  <a:pt x="2321669" y="1213383"/>
                </a:lnTo>
                <a:lnTo>
                  <a:pt x="2356320" y="1221544"/>
                </a:lnTo>
                <a:lnTo>
                  <a:pt x="2389735" y="1229704"/>
                </a:lnTo>
                <a:cubicBezTo>
                  <a:pt x="2399016" y="1231587"/>
                  <a:pt x="2408608" y="1232843"/>
                  <a:pt x="2417889" y="1234726"/>
                </a:cubicBezTo>
                <a:lnTo>
                  <a:pt x="2450994" y="1236609"/>
                </a:lnTo>
                <a:lnTo>
                  <a:pt x="2487502" y="1236609"/>
                </a:lnTo>
                <a:lnTo>
                  <a:pt x="2525557" y="1234726"/>
                </a:lnTo>
                <a:lnTo>
                  <a:pt x="2560209" y="1234726"/>
                </a:lnTo>
                <a:lnTo>
                  <a:pt x="2591767" y="1239748"/>
                </a:lnTo>
                <a:cubicBezTo>
                  <a:pt x="2594551" y="1233470"/>
                  <a:pt x="2597336" y="1227821"/>
                  <a:pt x="2600120" y="1221543"/>
                </a:cubicBezTo>
                <a:cubicBezTo>
                  <a:pt x="2604452" y="1217150"/>
                  <a:pt x="2609093" y="1212755"/>
                  <a:pt x="2613424" y="1208362"/>
                </a:cubicBezTo>
                <a:cubicBezTo>
                  <a:pt x="2617755" y="1203340"/>
                  <a:pt x="2622397" y="1198318"/>
                  <a:pt x="2626728" y="1193296"/>
                </a:cubicBezTo>
                <a:cubicBezTo>
                  <a:pt x="2629512" y="1188902"/>
                  <a:pt x="2631988" y="1184508"/>
                  <a:pt x="2634772" y="1180114"/>
                </a:cubicBezTo>
                <a:cubicBezTo>
                  <a:pt x="2637556" y="1173837"/>
                  <a:pt x="2640341" y="1168187"/>
                  <a:pt x="2643125" y="1161910"/>
                </a:cubicBezTo>
                <a:cubicBezTo>
                  <a:pt x="2643744" y="1155633"/>
                  <a:pt x="2644054" y="1149983"/>
                  <a:pt x="2644672" y="1143706"/>
                </a:cubicBezTo>
                <a:cubicBezTo>
                  <a:pt x="2644054" y="1139312"/>
                  <a:pt x="2643744" y="1134917"/>
                  <a:pt x="2643126" y="1130523"/>
                </a:cubicBezTo>
                <a:lnTo>
                  <a:pt x="2643126" y="1115458"/>
                </a:lnTo>
                <a:cubicBezTo>
                  <a:pt x="2643744" y="1109181"/>
                  <a:pt x="2644054" y="1103531"/>
                  <a:pt x="2644673" y="1097254"/>
                </a:cubicBezTo>
                <a:cubicBezTo>
                  <a:pt x="2646838" y="1088466"/>
                  <a:pt x="2649313" y="1079678"/>
                  <a:pt x="2651479" y="1070889"/>
                </a:cubicBezTo>
                <a:cubicBezTo>
                  <a:pt x="2657667" y="1057707"/>
                  <a:pt x="2663546" y="1044525"/>
                  <a:pt x="2669734" y="1031343"/>
                </a:cubicBezTo>
                <a:cubicBezTo>
                  <a:pt x="2676849" y="1018161"/>
                  <a:pt x="2683965" y="1004351"/>
                  <a:pt x="2691081" y="991168"/>
                </a:cubicBezTo>
                <a:cubicBezTo>
                  <a:pt x="2696031" y="977986"/>
                  <a:pt x="2701291" y="964804"/>
                  <a:pt x="2706241" y="951621"/>
                </a:cubicBezTo>
                <a:lnTo>
                  <a:pt x="2712738" y="923374"/>
                </a:lnTo>
                <a:cubicBezTo>
                  <a:pt x="2714904" y="912075"/>
                  <a:pt x="2717380" y="900148"/>
                  <a:pt x="2719545" y="888849"/>
                </a:cubicBezTo>
                <a:cubicBezTo>
                  <a:pt x="2720473" y="876923"/>
                  <a:pt x="2721711" y="865623"/>
                  <a:pt x="2722639" y="853697"/>
                </a:cubicBezTo>
                <a:cubicBezTo>
                  <a:pt x="2724805" y="842398"/>
                  <a:pt x="2727280" y="831726"/>
                  <a:pt x="2729446" y="820427"/>
                </a:cubicBezTo>
                <a:cubicBezTo>
                  <a:pt x="2731611" y="810384"/>
                  <a:pt x="2733777" y="800968"/>
                  <a:pt x="2735943" y="790924"/>
                </a:cubicBezTo>
                <a:cubicBezTo>
                  <a:pt x="2738727" y="782764"/>
                  <a:pt x="2741512" y="773975"/>
                  <a:pt x="2744297" y="765815"/>
                </a:cubicBezTo>
                <a:cubicBezTo>
                  <a:pt x="2748628" y="759537"/>
                  <a:pt x="2753269" y="753888"/>
                  <a:pt x="2757600" y="747611"/>
                </a:cubicBezTo>
                <a:cubicBezTo>
                  <a:pt x="2762550" y="741334"/>
                  <a:pt x="2767501" y="734428"/>
                  <a:pt x="2772451" y="728152"/>
                </a:cubicBezTo>
                <a:lnTo>
                  <a:pt x="2782351" y="706181"/>
                </a:lnTo>
                <a:lnTo>
                  <a:pt x="2788849" y="677933"/>
                </a:lnTo>
                <a:lnTo>
                  <a:pt x="2788849" y="656591"/>
                </a:lnTo>
                <a:lnTo>
                  <a:pt x="2788849" y="638387"/>
                </a:lnTo>
                <a:cubicBezTo>
                  <a:pt x="2788230" y="631482"/>
                  <a:pt x="2787921" y="625204"/>
                  <a:pt x="2787302" y="618299"/>
                </a:cubicBezTo>
                <a:cubicBezTo>
                  <a:pt x="2786683" y="612022"/>
                  <a:pt x="2786374" y="605117"/>
                  <a:pt x="2785754" y="598840"/>
                </a:cubicBezTo>
                <a:cubicBezTo>
                  <a:pt x="2786683" y="591307"/>
                  <a:pt x="2787921" y="583147"/>
                  <a:pt x="2788849" y="575614"/>
                </a:cubicBezTo>
                <a:lnTo>
                  <a:pt x="2749247" y="540461"/>
                </a:lnTo>
                <a:lnTo>
                  <a:pt x="2709335" y="502798"/>
                </a:lnTo>
                <a:lnTo>
                  <a:pt x="2676230" y="461368"/>
                </a:lnTo>
                <a:cubicBezTo>
                  <a:pt x="2666949" y="445675"/>
                  <a:pt x="2657358" y="430609"/>
                  <a:pt x="2648076" y="414916"/>
                </a:cubicBezTo>
                <a:cubicBezTo>
                  <a:pt x="2640341" y="397340"/>
                  <a:pt x="2632606" y="379136"/>
                  <a:pt x="2624872" y="361559"/>
                </a:cubicBezTo>
                <a:cubicBezTo>
                  <a:pt x="2616209" y="332684"/>
                  <a:pt x="2607236" y="304437"/>
                  <a:pt x="2598573" y="275561"/>
                </a:cubicBezTo>
                <a:lnTo>
                  <a:pt x="2619921" y="260496"/>
                </a:lnTo>
                <a:cubicBezTo>
                  <a:pt x="2628275" y="258613"/>
                  <a:pt x="2636319" y="256102"/>
                  <a:pt x="2644673" y="254219"/>
                </a:cubicBezTo>
                <a:lnTo>
                  <a:pt x="2673137" y="241036"/>
                </a:lnTo>
                <a:close/>
                <a:moveTo>
                  <a:pt x="1148920" y="0"/>
                </a:moveTo>
                <a:lnTo>
                  <a:pt x="1238794" y="28794"/>
                </a:lnTo>
                <a:lnTo>
                  <a:pt x="1257447" y="42343"/>
                </a:lnTo>
                <a:lnTo>
                  <a:pt x="1267621" y="62668"/>
                </a:lnTo>
                <a:lnTo>
                  <a:pt x="1276100" y="81299"/>
                </a:lnTo>
                <a:lnTo>
                  <a:pt x="1286274" y="103318"/>
                </a:lnTo>
                <a:lnTo>
                  <a:pt x="1294753" y="123643"/>
                </a:lnTo>
                <a:lnTo>
                  <a:pt x="1350712" y="155824"/>
                </a:lnTo>
                <a:lnTo>
                  <a:pt x="1371061" y="176149"/>
                </a:lnTo>
                <a:lnTo>
                  <a:pt x="1393105" y="204942"/>
                </a:lnTo>
                <a:lnTo>
                  <a:pt x="1413454" y="237123"/>
                </a:lnTo>
                <a:lnTo>
                  <a:pt x="1428715" y="270998"/>
                </a:lnTo>
                <a:lnTo>
                  <a:pt x="1442281" y="296404"/>
                </a:lnTo>
                <a:lnTo>
                  <a:pt x="1442281" y="379397"/>
                </a:lnTo>
                <a:lnTo>
                  <a:pt x="1447368" y="406497"/>
                </a:lnTo>
                <a:lnTo>
                  <a:pt x="1457543" y="425129"/>
                </a:lnTo>
                <a:lnTo>
                  <a:pt x="1466021" y="443760"/>
                </a:lnTo>
                <a:lnTo>
                  <a:pt x="1472804" y="460697"/>
                </a:lnTo>
                <a:lnTo>
                  <a:pt x="1479587" y="475941"/>
                </a:lnTo>
                <a:lnTo>
                  <a:pt x="1482979" y="494572"/>
                </a:lnTo>
                <a:lnTo>
                  <a:pt x="1482979" y="516590"/>
                </a:lnTo>
                <a:lnTo>
                  <a:pt x="1481283" y="543690"/>
                </a:lnTo>
                <a:lnTo>
                  <a:pt x="1474500" y="580952"/>
                </a:lnTo>
                <a:lnTo>
                  <a:pt x="1467717" y="618215"/>
                </a:lnTo>
                <a:lnTo>
                  <a:pt x="1467717" y="652089"/>
                </a:lnTo>
                <a:lnTo>
                  <a:pt x="1467717" y="677495"/>
                </a:lnTo>
                <a:lnTo>
                  <a:pt x="1469413" y="699514"/>
                </a:lnTo>
                <a:lnTo>
                  <a:pt x="1469413" y="721533"/>
                </a:lnTo>
                <a:lnTo>
                  <a:pt x="1466021" y="740164"/>
                </a:lnTo>
                <a:lnTo>
                  <a:pt x="1457543" y="758795"/>
                </a:lnTo>
                <a:lnTo>
                  <a:pt x="1437194" y="779120"/>
                </a:lnTo>
                <a:lnTo>
                  <a:pt x="1406671" y="802832"/>
                </a:lnTo>
                <a:lnTo>
                  <a:pt x="1406671" y="860419"/>
                </a:lnTo>
                <a:lnTo>
                  <a:pt x="1420237" y="863807"/>
                </a:lnTo>
                <a:lnTo>
                  <a:pt x="1423628" y="870582"/>
                </a:lnTo>
                <a:lnTo>
                  <a:pt x="1423628" y="882438"/>
                </a:lnTo>
                <a:lnTo>
                  <a:pt x="1423628" y="897682"/>
                </a:lnTo>
                <a:lnTo>
                  <a:pt x="1410062" y="912925"/>
                </a:lnTo>
                <a:lnTo>
                  <a:pt x="1401584" y="926475"/>
                </a:lnTo>
                <a:lnTo>
                  <a:pt x="1388018" y="938332"/>
                </a:lnTo>
                <a:lnTo>
                  <a:pt x="1372756" y="948494"/>
                </a:lnTo>
                <a:lnTo>
                  <a:pt x="1345625" y="934944"/>
                </a:lnTo>
                <a:lnTo>
                  <a:pt x="1308319" y="923088"/>
                </a:lnTo>
                <a:lnTo>
                  <a:pt x="1264230" y="912925"/>
                </a:lnTo>
                <a:lnTo>
                  <a:pt x="1216749" y="901069"/>
                </a:lnTo>
                <a:lnTo>
                  <a:pt x="1169269" y="890907"/>
                </a:lnTo>
                <a:lnTo>
                  <a:pt x="1123484" y="879050"/>
                </a:lnTo>
                <a:lnTo>
                  <a:pt x="1079395" y="867194"/>
                </a:lnTo>
                <a:lnTo>
                  <a:pt x="1043785" y="851951"/>
                </a:lnTo>
                <a:lnTo>
                  <a:pt x="1014957" y="836707"/>
                </a:lnTo>
                <a:lnTo>
                  <a:pt x="999696" y="814688"/>
                </a:lnTo>
                <a:lnTo>
                  <a:pt x="996304" y="802832"/>
                </a:lnTo>
                <a:lnTo>
                  <a:pt x="996304" y="787588"/>
                </a:lnTo>
                <a:lnTo>
                  <a:pt x="996304" y="774039"/>
                </a:lnTo>
                <a:lnTo>
                  <a:pt x="992913" y="763876"/>
                </a:lnTo>
                <a:lnTo>
                  <a:pt x="970868" y="730002"/>
                </a:lnTo>
                <a:lnTo>
                  <a:pt x="938650" y="696127"/>
                </a:lnTo>
                <a:lnTo>
                  <a:pt x="903039" y="660558"/>
                </a:lnTo>
                <a:lnTo>
                  <a:pt x="865733" y="628377"/>
                </a:lnTo>
                <a:lnTo>
                  <a:pt x="836906" y="596196"/>
                </a:lnTo>
                <a:lnTo>
                  <a:pt x="813166" y="562321"/>
                </a:lnTo>
                <a:lnTo>
                  <a:pt x="796208" y="519978"/>
                </a:lnTo>
                <a:lnTo>
                  <a:pt x="782642" y="472553"/>
                </a:lnTo>
                <a:lnTo>
                  <a:pt x="775860" y="420047"/>
                </a:lnTo>
                <a:lnTo>
                  <a:pt x="775860" y="365847"/>
                </a:lnTo>
                <a:lnTo>
                  <a:pt x="782642" y="316729"/>
                </a:lnTo>
                <a:lnTo>
                  <a:pt x="794513" y="267611"/>
                </a:lnTo>
                <a:lnTo>
                  <a:pt x="809774" y="228655"/>
                </a:lnTo>
                <a:lnTo>
                  <a:pt x="831819" y="196474"/>
                </a:lnTo>
                <a:lnTo>
                  <a:pt x="819949" y="177843"/>
                </a:lnTo>
                <a:lnTo>
                  <a:pt x="826731" y="177842"/>
                </a:lnTo>
                <a:lnTo>
                  <a:pt x="841993" y="171067"/>
                </a:lnTo>
                <a:lnTo>
                  <a:pt x="852167" y="157517"/>
                </a:lnTo>
                <a:lnTo>
                  <a:pt x="862342" y="142274"/>
                </a:lnTo>
                <a:lnTo>
                  <a:pt x="870821" y="130418"/>
                </a:lnTo>
                <a:lnTo>
                  <a:pt x="880995" y="118562"/>
                </a:lnTo>
                <a:lnTo>
                  <a:pt x="916605" y="99931"/>
                </a:lnTo>
                <a:lnTo>
                  <a:pt x="952215" y="86381"/>
                </a:lnTo>
                <a:lnTo>
                  <a:pt x="989521" y="67749"/>
                </a:lnTo>
                <a:lnTo>
                  <a:pt x="992913" y="67749"/>
                </a:lnTo>
                <a:lnTo>
                  <a:pt x="999696" y="40650"/>
                </a:lnTo>
                <a:lnTo>
                  <a:pt x="1014957" y="42343"/>
                </a:lnTo>
                <a:lnTo>
                  <a:pt x="1026827" y="44037"/>
                </a:lnTo>
                <a:lnTo>
                  <a:pt x="1037002" y="45731"/>
                </a:lnTo>
                <a:lnTo>
                  <a:pt x="1050568" y="50812"/>
                </a:lnTo>
                <a:lnTo>
                  <a:pt x="1052263" y="42343"/>
                </a:lnTo>
                <a:lnTo>
                  <a:pt x="1055655" y="35568"/>
                </a:lnTo>
                <a:lnTo>
                  <a:pt x="1057351" y="30487"/>
                </a:lnTo>
                <a:lnTo>
                  <a:pt x="1060742" y="28793"/>
                </a:lnTo>
                <a:lnTo>
                  <a:pt x="1065829" y="27100"/>
                </a:lnTo>
                <a:lnTo>
                  <a:pt x="1072612" y="25406"/>
                </a:lnTo>
                <a:lnTo>
                  <a:pt x="1082786" y="22018"/>
                </a:lnTo>
                <a:lnTo>
                  <a:pt x="1104831" y="15243"/>
                </a:lnTo>
                <a:lnTo>
                  <a:pt x="1126875" y="8469"/>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noAutofit/>
          </a:bodyPr>
          <a:lstStyle/>
          <a:p>
            <a:endParaRPr lang="ko-KR" altLang="en-US" sz="1350" dirty="0">
              <a:solidFill>
                <a:schemeClr val="bg1"/>
              </a:solidFill>
            </a:endParaRPr>
          </a:p>
        </p:txBody>
      </p:sp>
      <p:grpSp>
        <p:nvGrpSpPr>
          <p:cNvPr id="171" name="Group 29">
            <a:extLst>
              <a:ext uri="{FF2B5EF4-FFF2-40B4-BE49-F238E27FC236}">
                <a16:creationId xmlns:a16="http://schemas.microsoft.com/office/drawing/2014/main" id="{9E61CFE3-8D7B-4C1A-B3C1-39EC5BB75B86}"/>
              </a:ext>
            </a:extLst>
          </p:cNvPr>
          <p:cNvGrpSpPr/>
          <p:nvPr/>
        </p:nvGrpSpPr>
        <p:grpSpPr>
          <a:xfrm rot="470941">
            <a:off x="1805888" y="3726124"/>
            <a:ext cx="2206115" cy="965805"/>
            <a:chOff x="911314" y="1822937"/>
            <a:chExt cx="2306669" cy="1009826"/>
          </a:xfrm>
          <a:solidFill>
            <a:schemeClr val="accent2"/>
          </a:solidFill>
        </p:grpSpPr>
        <p:sp>
          <p:nvSpPr>
            <p:cNvPr id="172" name="Freeform 46">
              <a:extLst>
                <a:ext uri="{FF2B5EF4-FFF2-40B4-BE49-F238E27FC236}">
                  <a16:creationId xmlns:a16="http://schemas.microsoft.com/office/drawing/2014/main" id="{00E5A67F-7A6C-4157-8ED2-38B6B71DD9A2}"/>
                </a:ext>
              </a:extLst>
            </p:cNvPr>
            <p:cNvSpPr>
              <a:spLocks/>
            </p:cNvSpPr>
            <p:nvPr/>
          </p:nvSpPr>
          <p:spPr bwMode="auto">
            <a:xfrm>
              <a:off x="911314" y="2573932"/>
              <a:ext cx="184880" cy="258831"/>
            </a:xfrm>
            <a:custGeom>
              <a:avLst/>
              <a:gdLst>
                <a:gd name="T0" fmla="*/ 115 w 149"/>
                <a:gd name="T1" fmla="*/ 0 h 209"/>
                <a:gd name="T2" fmla="*/ 128 w 149"/>
                <a:gd name="T3" fmla="*/ 19 h 209"/>
                <a:gd name="T4" fmla="*/ 137 w 149"/>
                <a:gd name="T5" fmla="*/ 39 h 209"/>
                <a:gd name="T6" fmla="*/ 142 w 149"/>
                <a:gd name="T7" fmla="*/ 55 h 209"/>
                <a:gd name="T8" fmla="*/ 146 w 149"/>
                <a:gd name="T9" fmla="*/ 70 h 209"/>
                <a:gd name="T10" fmla="*/ 147 w 149"/>
                <a:gd name="T11" fmla="*/ 79 h 209"/>
                <a:gd name="T12" fmla="*/ 149 w 149"/>
                <a:gd name="T13" fmla="*/ 83 h 209"/>
                <a:gd name="T14" fmla="*/ 146 w 149"/>
                <a:gd name="T15" fmla="*/ 99 h 209"/>
                <a:gd name="T16" fmla="*/ 142 w 149"/>
                <a:gd name="T17" fmla="*/ 117 h 209"/>
                <a:gd name="T18" fmla="*/ 138 w 149"/>
                <a:gd name="T19" fmla="*/ 133 h 209"/>
                <a:gd name="T20" fmla="*/ 133 w 149"/>
                <a:gd name="T21" fmla="*/ 146 h 209"/>
                <a:gd name="T22" fmla="*/ 131 w 149"/>
                <a:gd name="T23" fmla="*/ 155 h 209"/>
                <a:gd name="T24" fmla="*/ 129 w 149"/>
                <a:gd name="T25" fmla="*/ 158 h 209"/>
                <a:gd name="T26" fmla="*/ 118 w 149"/>
                <a:gd name="T27" fmla="*/ 178 h 209"/>
                <a:gd name="T28" fmla="*/ 107 w 149"/>
                <a:gd name="T29" fmla="*/ 193 h 209"/>
                <a:gd name="T30" fmla="*/ 97 w 149"/>
                <a:gd name="T31" fmla="*/ 202 h 209"/>
                <a:gd name="T32" fmla="*/ 88 w 149"/>
                <a:gd name="T33" fmla="*/ 207 h 209"/>
                <a:gd name="T34" fmla="*/ 79 w 149"/>
                <a:gd name="T35" fmla="*/ 209 h 209"/>
                <a:gd name="T36" fmla="*/ 72 w 149"/>
                <a:gd name="T37" fmla="*/ 209 h 209"/>
                <a:gd name="T38" fmla="*/ 67 w 149"/>
                <a:gd name="T39" fmla="*/ 208 h 209"/>
                <a:gd name="T40" fmla="*/ 66 w 149"/>
                <a:gd name="T41" fmla="*/ 207 h 209"/>
                <a:gd name="T42" fmla="*/ 42 w 149"/>
                <a:gd name="T43" fmla="*/ 185 h 209"/>
                <a:gd name="T44" fmla="*/ 26 w 149"/>
                <a:gd name="T45" fmla="*/ 163 h 209"/>
                <a:gd name="T46" fmla="*/ 14 w 149"/>
                <a:gd name="T47" fmla="*/ 139 h 209"/>
                <a:gd name="T48" fmla="*/ 8 w 149"/>
                <a:gd name="T49" fmla="*/ 119 h 209"/>
                <a:gd name="T50" fmla="*/ 4 w 149"/>
                <a:gd name="T51" fmla="*/ 101 h 209"/>
                <a:gd name="T52" fmla="*/ 4 w 149"/>
                <a:gd name="T53" fmla="*/ 85 h 209"/>
                <a:gd name="T54" fmla="*/ 4 w 149"/>
                <a:gd name="T55" fmla="*/ 76 h 209"/>
                <a:gd name="T56" fmla="*/ 4 w 149"/>
                <a:gd name="T57" fmla="*/ 72 h 209"/>
                <a:gd name="T58" fmla="*/ 0 w 149"/>
                <a:gd name="T59" fmla="*/ 6 h 209"/>
                <a:gd name="T60" fmla="*/ 6 w 149"/>
                <a:gd name="T61" fmla="*/ 32 h 209"/>
                <a:gd name="T62" fmla="*/ 13 w 149"/>
                <a:gd name="T63" fmla="*/ 50 h 209"/>
                <a:gd name="T64" fmla="*/ 19 w 149"/>
                <a:gd name="T65" fmla="*/ 63 h 209"/>
                <a:gd name="T66" fmla="*/ 26 w 149"/>
                <a:gd name="T67" fmla="*/ 70 h 209"/>
                <a:gd name="T68" fmla="*/ 31 w 149"/>
                <a:gd name="T69" fmla="*/ 73 h 209"/>
                <a:gd name="T70" fmla="*/ 35 w 149"/>
                <a:gd name="T71" fmla="*/ 76 h 209"/>
                <a:gd name="T72" fmla="*/ 36 w 149"/>
                <a:gd name="T73" fmla="*/ 76 h 209"/>
                <a:gd name="T74" fmla="*/ 36 w 149"/>
                <a:gd name="T75" fmla="*/ 85 h 209"/>
                <a:gd name="T76" fmla="*/ 42 w 149"/>
                <a:gd name="T77" fmla="*/ 88 h 209"/>
                <a:gd name="T78" fmla="*/ 52 w 149"/>
                <a:gd name="T79" fmla="*/ 89 h 209"/>
                <a:gd name="T80" fmla="*/ 62 w 149"/>
                <a:gd name="T81" fmla="*/ 89 h 209"/>
                <a:gd name="T82" fmla="*/ 70 w 149"/>
                <a:gd name="T83" fmla="*/ 89 h 209"/>
                <a:gd name="T84" fmla="*/ 72 w 149"/>
                <a:gd name="T85" fmla="*/ 89 h 209"/>
                <a:gd name="T86" fmla="*/ 88 w 149"/>
                <a:gd name="T87" fmla="*/ 86 h 209"/>
                <a:gd name="T88" fmla="*/ 98 w 149"/>
                <a:gd name="T89" fmla="*/ 80 h 209"/>
                <a:gd name="T90" fmla="*/ 107 w 149"/>
                <a:gd name="T91" fmla="*/ 70 h 209"/>
                <a:gd name="T92" fmla="*/ 112 w 149"/>
                <a:gd name="T93" fmla="*/ 57 h 209"/>
                <a:gd name="T94" fmla="*/ 115 w 149"/>
                <a:gd name="T95" fmla="*/ 44 h 209"/>
                <a:gd name="T96" fmla="*/ 116 w 149"/>
                <a:gd name="T97" fmla="*/ 31 h 209"/>
                <a:gd name="T98" fmla="*/ 116 w 149"/>
                <a:gd name="T99" fmla="*/ 19 h 209"/>
                <a:gd name="T100" fmla="*/ 116 w 149"/>
                <a:gd name="T101" fmla="*/ 9 h 209"/>
                <a:gd name="T102" fmla="*/ 116 w 149"/>
                <a:gd name="T103" fmla="*/ 2 h 209"/>
                <a:gd name="T104" fmla="*/ 115 w 149"/>
                <a:gd name="T105" fmla="*/ 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9" h="209">
                  <a:moveTo>
                    <a:pt x="115" y="0"/>
                  </a:moveTo>
                  <a:lnTo>
                    <a:pt x="128" y="19"/>
                  </a:lnTo>
                  <a:lnTo>
                    <a:pt x="137" y="39"/>
                  </a:lnTo>
                  <a:lnTo>
                    <a:pt x="142" y="55"/>
                  </a:lnTo>
                  <a:lnTo>
                    <a:pt x="146" y="70"/>
                  </a:lnTo>
                  <a:lnTo>
                    <a:pt x="147" y="79"/>
                  </a:lnTo>
                  <a:lnTo>
                    <a:pt x="149" y="83"/>
                  </a:lnTo>
                  <a:lnTo>
                    <a:pt x="146" y="99"/>
                  </a:lnTo>
                  <a:lnTo>
                    <a:pt x="142" y="117"/>
                  </a:lnTo>
                  <a:lnTo>
                    <a:pt x="138" y="133"/>
                  </a:lnTo>
                  <a:lnTo>
                    <a:pt x="133" y="146"/>
                  </a:lnTo>
                  <a:lnTo>
                    <a:pt x="131" y="155"/>
                  </a:lnTo>
                  <a:lnTo>
                    <a:pt x="129" y="158"/>
                  </a:lnTo>
                  <a:lnTo>
                    <a:pt x="118" y="178"/>
                  </a:lnTo>
                  <a:lnTo>
                    <a:pt x="107" y="193"/>
                  </a:lnTo>
                  <a:lnTo>
                    <a:pt x="97" y="202"/>
                  </a:lnTo>
                  <a:lnTo>
                    <a:pt x="88" y="207"/>
                  </a:lnTo>
                  <a:lnTo>
                    <a:pt x="79" y="209"/>
                  </a:lnTo>
                  <a:lnTo>
                    <a:pt x="72" y="209"/>
                  </a:lnTo>
                  <a:lnTo>
                    <a:pt x="67" y="208"/>
                  </a:lnTo>
                  <a:lnTo>
                    <a:pt x="66" y="207"/>
                  </a:lnTo>
                  <a:lnTo>
                    <a:pt x="42" y="185"/>
                  </a:lnTo>
                  <a:lnTo>
                    <a:pt x="26" y="163"/>
                  </a:lnTo>
                  <a:lnTo>
                    <a:pt x="14" y="139"/>
                  </a:lnTo>
                  <a:lnTo>
                    <a:pt x="8" y="119"/>
                  </a:lnTo>
                  <a:lnTo>
                    <a:pt x="4" y="101"/>
                  </a:lnTo>
                  <a:lnTo>
                    <a:pt x="4" y="85"/>
                  </a:lnTo>
                  <a:lnTo>
                    <a:pt x="4" y="76"/>
                  </a:lnTo>
                  <a:lnTo>
                    <a:pt x="4" y="72"/>
                  </a:lnTo>
                  <a:lnTo>
                    <a:pt x="0" y="6"/>
                  </a:lnTo>
                  <a:lnTo>
                    <a:pt x="6" y="32"/>
                  </a:lnTo>
                  <a:lnTo>
                    <a:pt x="13" y="50"/>
                  </a:lnTo>
                  <a:lnTo>
                    <a:pt x="19" y="63"/>
                  </a:lnTo>
                  <a:lnTo>
                    <a:pt x="26" y="70"/>
                  </a:lnTo>
                  <a:lnTo>
                    <a:pt x="31" y="73"/>
                  </a:lnTo>
                  <a:lnTo>
                    <a:pt x="35" y="76"/>
                  </a:lnTo>
                  <a:lnTo>
                    <a:pt x="36" y="76"/>
                  </a:lnTo>
                  <a:lnTo>
                    <a:pt x="36" y="85"/>
                  </a:lnTo>
                  <a:lnTo>
                    <a:pt x="42" y="88"/>
                  </a:lnTo>
                  <a:lnTo>
                    <a:pt x="52" y="89"/>
                  </a:lnTo>
                  <a:lnTo>
                    <a:pt x="62" y="89"/>
                  </a:lnTo>
                  <a:lnTo>
                    <a:pt x="70" y="89"/>
                  </a:lnTo>
                  <a:lnTo>
                    <a:pt x="72" y="89"/>
                  </a:lnTo>
                  <a:lnTo>
                    <a:pt x="88" y="86"/>
                  </a:lnTo>
                  <a:lnTo>
                    <a:pt x="98" y="80"/>
                  </a:lnTo>
                  <a:lnTo>
                    <a:pt x="107" y="70"/>
                  </a:lnTo>
                  <a:lnTo>
                    <a:pt x="112" y="57"/>
                  </a:lnTo>
                  <a:lnTo>
                    <a:pt x="115" y="44"/>
                  </a:lnTo>
                  <a:lnTo>
                    <a:pt x="116" y="31"/>
                  </a:lnTo>
                  <a:lnTo>
                    <a:pt x="116" y="19"/>
                  </a:lnTo>
                  <a:lnTo>
                    <a:pt x="116" y="9"/>
                  </a:lnTo>
                  <a:lnTo>
                    <a:pt x="116" y="2"/>
                  </a:lnTo>
                  <a:lnTo>
                    <a:pt x="115" y="0"/>
                  </a:lnTo>
                  <a:close/>
                </a:path>
              </a:pathLst>
            </a:custGeom>
            <a:grpFill/>
            <a:ln>
              <a:noFill/>
            </a:ln>
          </p:spPr>
          <p:txBody>
            <a:bodyPr vert="horz" wrap="square" lIns="68580" tIns="34290" rIns="68580" bIns="34290" numCol="1" anchor="t" anchorCtr="0" compatLnSpc="1">
              <a:prstTxWarp prst="textNoShape">
                <a:avLst/>
              </a:prstTxWarp>
            </a:bodyPr>
            <a:lstStyle/>
            <a:p>
              <a:endParaRPr lang="ko-KR" altLang="en-US" sz="1350">
                <a:solidFill>
                  <a:schemeClr val="bg1"/>
                </a:solidFill>
              </a:endParaRPr>
            </a:p>
          </p:txBody>
        </p:sp>
        <p:sp>
          <p:nvSpPr>
            <p:cNvPr id="173" name="Freeform 55">
              <a:extLst>
                <a:ext uri="{FF2B5EF4-FFF2-40B4-BE49-F238E27FC236}">
                  <a16:creationId xmlns:a16="http://schemas.microsoft.com/office/drawing/2014/main" id="{3FE1FA03-F14F-4BA0-A846-0D593434B464}"/>
                </a:ext>
              </a:extLst>
            </p:cNvPr>
            <p:cNvSpPr>
              <a:spLocks/>
            </p:cNvSpPr>
            <p:nvPr/>
          </p:nvSpPr>
          <p:spPr bwMode="auto">
            <a:xfrm>
              <a:off x="3014447" y="1822937"/>
              <a:ext cx="203536" cy="186807"/>
            </a:xfrm>
            <a:custGeom>
              <a:avLst/>
              <a:gdLst>
                <a:gd name="T0" fmla="*/ 11 w 145"/>
                <a:gd name="T1" fmla="*/ 0 h 134"/>
                <a:gd name="T2" fmla="*/ 30 w 145"/>
                <a:gd name="T3" fmla="*/ 14 h 134"/>
                <a:gd name="T4" fmla="*/ 51 w 145"/>
                <a:gd name="T5" fmla="*/ 24 h 134"/>
                <a:gd name="T6" fmla="*/ 71 w 145"/>
                <a:gd name="T7" fmla="*/ 29 h 134"/>
                <a:gd name="T8" fmla="*/ 92 w 145"/>
                <a:gd name="T9" fmla="*/ 32 h 134"/>
                <a:gd name="T10" fmla="*/ 110 w 145"/>
                <a:gd name="T11" fmla="*/ 32 h 134"/>
                <a:gd name="T12" fmla="*/ 126 w 145"/>
                <a:gd name="T13" fmla="*/ 31 h 134"/>
                <a:gd name="T14" fmla="*/ 135 w 145"/>
                <a:gd name="T15" fmla="*/ 29 h 134"/>
                <a:gd name="T16" fmla="*/ 139 w 145"/>
                <a:gd name="T17" fmla="*/ 29 h 134"/>
                <a:gd name="T18" fmla="*/ 138 w 145"/>
                <a:gd name="T19" fmla="*/ 58 h 134"/>
                <a:gd name="T20" fmla="*/ 139 w 145"/>
                <a:gd name="T21" fmla="*/ 82 h 134"/>
                <a:gd name="T22" fmla="*/ 141 w 145"/>
                <a:gd name="T23" fmla="*/ 104 h 134"/>
                <a:gd name="T24" fmla="*/ 143 w 145"/>
                <a:gd name="T25" fmla="*/ 120 h 134"/>
                <a:gd name="T26" fmla="*/ 145 w 145"/>
                <a:gd name="T27" fmla="*/ 130 h 134"/>
                <a:gd name="T28" fmla="*/ 145 w 145"/>
                <a:gd name="T29" fmla="*/ 134 h 134"/>
                <a:gd name="T30" fmla="*/ 106 w 145"/>
                <a:gd name="T31" fmla="*/ 125 h 134"/>
                <a:gd name="T32" fmla="*/ 75 w 145"/>
                <a:gd name="T33" fmla="*/ 115 h 134"/>
                <a:gd name="T34" fmla="*/ 51 w 145"/>
                <a:gd name="T35" fmla="*/ 103 h 134"/>
                <a:gd name="T36" fmla="*/ 33 w 145"/>
                <a:gd name="T37" fmla="*/ 91 h 134"/>
                <a:gd name="T38" fmla="*/ 20 w 145"/>
                <a:gd name="T39" fmla="*/ 81 h 134"/>
                <a:gd name="T40" fmla="*/ 11 w 145"/>
                <a:gd name="T41" fmla="*/ 72 h 134"/>
                <a:gd name="T42" fmla="*/ 4 w 145"/>
                <a:gd name="T43" fmla="*/ 66 h 134"/>
                <a:gd name="T44" fmla="*/ 2 w 145"/>
                <a:gd name="T45" fmla="*/ 60 h 134"/>
                <a:gd name="T46" fmla="*/ 0 w 145"/>
                <a:gd name="T47" fmla="*/ 58 h 134"/>
                <a:gd name="T48" fmla="*/ 11 w 145"/>
                <a:gd name="T49" fmla="*/ 0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5" h="134">
                  <a:moveTo>
                    <a:pt x="11" y="0"/>
                  </a:moveTo>
                  <a:lnTo>
                    <a:pt x="30" y="14"/>
                  </a:lnTo>
                  <a:lnTo>
                    <a:pt x="51" y="24"/>
                  </a:lnTo>
                  <a:lnTo>
                    <a:pt x="71" y="29"/>
                  </a:lnTo>
                  <a:lnTo>
                    <a:pt x="92" y="32"/>
                  </a:lnTo>
                  <a:lnTo>
                    <a:pt x="110" y="32"/>
                  </a:lnTo>
                  <a:lnTo>
                    <a:pt x="126" y="31"/>
                  </a:lnTo>
                  <a:lnTo>
                    <a:pt x="135" y="29"/>
                  </a:lnTo>
                  <a:lnTo>
                    <a:pt x="139" y="29"/>
                  </a:lnTo>
                  <a:lnTo>
                    <a:pt x="138" y="58"/>
                  </a:lnTo>
                  <a:lnTo>
                    <a:pt x="139" y="82"/>
                  </a:lnTo>
                  <a:lnTo>
                    <a:pt x="141" y="104"/>
                  </a:lnTo>
                  <a:lnTo>
                    <a:pt x="143" y="120"/>
                  </a:lnTo>
                  <a:lnTo>
                    <a:pt x="145" y="130"/>
                  </a:lnTo>
                  <a:lnTo>
                    <a:pt x="145" y="134"/>
                  </a:lnTo>
                  <a:lnTo>
                    <a:pt x="106" y="125"/>
                  </a:lnTo>
                  <a:lnTo>
                    <a:pt x="75" y="115"/>
                  </a:lnTo>
                  <a:lnTo>
                    <a:pt x="51" y="103"/>
                  </a:lnTo>
                  <a:lnTo>
                    <a:pt x="33" y="91"/>
                  </a:lnTo>
                  <a:lnTo>
                    <a:pt x="20" y="81"/>
                  </a:lnTo>
                  <a:lnTo>
                    <a:pt x="11" y="72"/>
                  </a:lnTo>
                  <a:lnTo>
                    <a:pt x="4" y="66"/>
                  </a:lnTo>
                  <a:lnTo>
                    <a:pt x="2" y="60"/>
                  </a:lnTo>
                  <a:lnTo>
                    <a:pt x="0" y="58"/>
                  </a:lnTo>
                  <a:lnTo>
                    <a:pt x="11" y="0"/>
                  </a:lnTo>
                  <a:close/>
                </a:path>
              </a:pathLst>
            </a:custGeom>
            <a:grpFill/>
            <a:ln>
              <a:noFill/>
            </a:ln>
          </p:spPr>
          <p:txBody>
            <a:bodyPr vert="horz" wrap="square" lIns="68580" tIns="34290" rIns="68580" bIns="34290" numCol="1" anchor="t" anchorCtr="0" compatLnSpc="1">
              <a:prstTxWarp prst="textNoShape">
                <a:avLst/>
              </a:prstTxWarp>
            </a:bodyPr>
            <a:lstStyle/>
            <a:p>
              <a:endParaRPr lang="ko-KR" altLang="en-US" sz="1350">
                <a:solidFill>
                  <a:schemeClr val="bg1"/>
                </a:solidFill>
              </a:endParaRPr>
            </a:p>
          </p:txBody>
        </p:sp>
      </p:grpSp>
    </p:spTree>
    <p:extLst>
      <p:ext uri="{BB962C8B-B14F-4D97-AF65-F5344CB8AC3E}">
        <p14:creationId xmlns:p14="http://schemas.microsoft.com/office/powerpoint/2010/main" val="55532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5928" y="0"/>
            <a:ext cx="9144000" cy="828723"/>
          </a:xfrm>
        </p:spPr>
        <p:txBody>
          <a:bodyPr/>
          <a:lstStyle/>
          <a:p>
            <a:r>
              <a:rPr lang="en-US" altLang="ko-KR" sz="2800" b="1" dirty="0">
                <a:latin typeface="Times New Roman" panose="02020603050405020304" pitchFamily="18" charset="0"/>
                <a:cs typeface="Times New Roman" panose="02020603050405020304" pitchFamily="18" charset="0"/>
              </a:rPr>
              <a:t>Tesco’s Use of Analytics for Customer Insights</a:t>
            </a:r>
            <a:endParaRPr lang="ko-KR" altLang="en-US" sz="2800" b="1" dirty="0">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FA45E867-A341-4A1F-94A0-3D8AF33C4CA8}"/>
              </a:ext>
            </a:extLst>
          </p:cNvPr>
          <p:cNvSpPr/>
          <p:nvPr/>
        </p:nvSpPr>
        <p:spPr>
          <a:xfrm>
            <a:off x="-15928" y="2024465"/>
            <a:ext cx="9159928" cy="39667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1" name="Rectangle 10">
            <a:extLst>
              <a:ext uri="{FF2B5EF4-FFF2-40B4-BE49-F238E27FC236}">
                <a16:creationId xmlns:a16="http://schemas.microsoft.com/office/drawing/2014/main" id="{F4402C7D-F4A0-41C5-AE80-3E894E58AEC1}"/>
              </a:ext>
            </a:extLst>
          </p:cNvPr>
          <p:cNvSpPr/>
          <p:nvPr/>
        </p:nvSpPr>
        <p:spPr>
          <a:xfrm>
            <a:off x="15928" y="3616882"/>
            <a:ext cx="9144000" cy="39667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2" name="Text Placeholder 1">
            <a:extLst>
              <a:ext uri="{FF2B5EF4-FFF2-40B4-BE49-F238E27FC236}">
                <a16:creationId xmlns:a16="http://schemas.microsoft.com/office/drawing/2014/main" id="{8E0EB5AB-57CD-4FB4-BEB7-21A4B8965071}"/>
              </a:ext>
            </a:extLst>
          </p:cNvPr>
          <p:cNvSpPr txBox="1">
            <a:spLocks/>
          </p:cNvSpPr>
          <p:nvPr/>
        </p:nvSpPr>
        <p:spPr>
          <a:xfrm>
            <a:off x="-15928" y="828723"/>
            <a:ext cx="9052424" cy="798505"/>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bg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ko-KR" sz="1400" b="1" dirty="0">
                <a:latin typeface="Times New Roman" panose="02020603050405020304" pitchFamily="18" charset="0"/>
                <a:cs typeface="Times New Roman" panose="02020603050405020304" pitchFamily="18" charset="0"/>
              </a:rPr>
              <a:t>Data-Driven Customer Engagement: </a:t>
            </a:r>
          </a:p>
          <a:p>
            <a:pPr marL="285750" indent="-285750" algn="just">
              <a:buFont typeface="Arial" panose="020B0604020202020204" pitchFamily="34" charset="0"/>
              <a:buChar char="•"/>
            </a:pPr>
            <a:r>
              <a:rPr lang="en-US" altLang="ko-KR" sz="1400" dirty="0">
                <a:latin typeface="Times New Roman" panose="02020603050405020304" pitchFamily="18" charset="0"/>
                <a:cs typeface="Times New Roman" panose="02020603050405020304" pitchFamily="18" charset="0"/>
              </a:rPr>
              <a:t>Tesco uses advanced analytics to examine customer purchasing patterns, preferences, and behaviors, enabling highly targeted marketing and personalized shopping experiences (</a:t>
            </a:r>
            <a:r>
              <a:rPr lang="en-US" sz="1400" dirty="0">
                <a:latin typeface="Times New Roman" panose="02020603050405020304" pitchFamily="18" charset="0"/>
                <a:cs typeface="Times New Roman" panose="02020603050405020304" pitchFamily="18" charset="0"/>
              </a:rPr>
              <a:t>Meng, 2024).</a:t>
            </a:r>
            <a:endParaRPr lang="ko-KR" altLang="en-US" sz="1400" dirty="0">
              <a:latin typeface="Times New Roman" panose="02020603050405020304" pitchFamily="18" charset="0"/>
              <a:cs typeface="Times New Roman" panose="02020603050405020304" pitchFamily="18" charset="0"/>
            </a:endParaRPr>
          </a:p>
        </p:txBody>
      </p:sp>
      <p:sp>
        <p:nvSpPr>
          <p:cNvPr id="14" name="Text Placeholder 1">
            <a:extLst>
              <a:ext uri="{FF2B5EF4-FFF2-40B4-BE49-F238E27FC236}">
                <a16:creationId xmlns:a16="http://schemas.microsoft.com/office/drawing/2014/main" id="{6115E2F1-9092-408D-AF26-3EBDA3F8F590}"/>
              </a:ext>
            </a:extLst>
          </p:cNvPr>
          <p:cNvSpPr txBox="1">
            <a:spLocks/>
          </p:cNvSpPr>
          <p:nvPr/>
        </p:nvSpPr>
        <p:spPr>
          <a:xfrm>
            <a:off x="251520" y="4122584"/>
            <a:ext cx="8640960" cy="897438"/>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bg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gn="l"/>
            <a:r>
              <a:rPr lang="en-US" sz="1400" b="1" dirty="0">
                <a:latin typeface="Times New Roman" panose="02020603050405020304" pitchFamily="18" charset="0"/>
                <a:cs typeface="Times New Roman" panose="02020603050405020304" pitchFamily="18" charset="0"/>
              </a:rPr>
              <a:t>Inventory Management: </a:t>
            </a:r>
          </a:p>
          <a:p>
            <a:pPr marL="171450" indent="-171450" algn="l">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Data insights on purchasing trends and seasonal demands enable Tesco to optimize inventory levels, ensuring popular items are in stock while reducing waste, thus enhancing operational efficiency (Ramanathan et al., 2022).</a:t>
            </a:r>
            <a:endParaRPr lang="ko-KR" altLang="en-US" sz="1400" dirty="0">
              <a:latin typeface="Times New Roman" panose="02020603050405020304" pitchFamily="18" charset="0"/>
              <a:cs typeface="Times New Roman" panose="02020603050405020304" pitchFamily="18" charset="0"/>
            </a:endParaRPr>
          </a:p>
        </p:txBody>
      </p:sp>
      <p:sp>
        <p:nvSpPr>
          <p:cNvPr id="15" name="Text Placeholder 1">
            <a:extLst>
              <a:ext uri="{FF2B5EF4-FFF2-40B4-BE49-F238E27FC236}">
                <a16:creationId xmlns:a16="http://schemas.microsoft.com/office/drawing/2014/main" id="{ED8D5885-0EFC-4B9C-8432-10F331344606}"/>
              </a:ext>
            </a:extLst>
          </p:cNvPr>
          <p:cNvSpPr txBox="1">
            <a:spLocks/>
          </p:cNvSpPr>
          <p:nvPr/>
        </p:nvSpPr>
        <p:spPr>
          <a:xfrm>
            <a:off x="251520" y="2149901"/>
            <a:ext cx="8208912" cy="1357953"/>
          </a:xfrm>
          <a:prstGeom prst="rect">
            <a:avLst/>
          </a:prstGeom>
        </p:spPr>
        <p:txBody>
          <a:bodyPr anchor="ctr"/>
          <a:lstStyle>
            <a:lvl1pPr marL="0" indent="0" algn="ctr" defTabSz="914400" rtl="0" eaLnBrk="1" latinLnBrk="1" hangingPunct="1">
              <a:spcBef>
                <a:spcPct val="20000"/>
              </a:spcBef>
              <a:buFont typeface="Arial" pitchFamily="34" charset="0"/>
              <a:buNone/>
              <a:defRPr sz="3600" b="0" kern="1200" baseline="0">
                <a:solidFill>
                  <a:schemeClr val="bg1"/>
                </a:solidFill>
                <a:latin typeface="+mj-lt"/>
                <a:ea typeface="+mn-ea"/>
                <a:cs typeface="Arial" pitchFamily="34" charset="0"/>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gn="l"/>
            <a:r>
              <a:rPr lang="en-US" sz="1400" b="1" dirty="0">
                <a:latin typeface="Times New Roman" panose="02020603050405020304" pitchFamily="18" charset="0"/>
                <a:cs typeface="Times New Roman" panose="02020603050405020304" pitchFamily="18" charset="0"/>
              </a:rPr>
              <a:t>Marketing Optimization</a:t>
            </a:r>
            <a:r>
              <a:rPr lang="en-US" sz="14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Analytics help Tesco refine marketing campaigns by identifying what resonates with different customer segments. This allows for tailored promotions and more effective advertising (</a:t>
            </a:r>
            <a:r>
              <a:rPr lang="en-US" sz="1400" dirty="0" err="1">
                <a:latin typeface="Times New Roman" panose="02020603050405020304" pitchFamily="18" charset="0"/>
                <a:cs typeface="Times New Roman" panose="02020603050405020304" pitchFamily="18" charset="0"/>
              </a:rPr>
              <a:t>Stanikzai</a:t>
            </a:r>
            <a:r>
              <a:rPr lang="en-US" sz="1400" dirty="0">
                <a:latin typeface="Times New Roman" panose="02020603050405020304" pitchFamily="18" charset="0"/>
                <a:cs typeface="Times New Roman" panose="02020603050405020304" pitchFamily="18" charset="0"/>
              </a:rPr>
              <a:t> and Ali, 2024).</a:t>
            </a:r>
            <a:endParaRPr lang="ko-KR" altLang="en-US"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665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2800" b="1" dirty="0">
                <a:solidFill>
                  <a:schemeClr val="accent2"/>
                </a:solidFill>
                <a:latin typeface="Times New Roman" panose="02020603050405020304" pitchFamily="18" charset="0"/>
                <a:cs typeface="Times New Roman" panose="02020603050405020304" pitchFamily="18" charset="0"/>
              </a:rPr>
              <a:t>Case Study: Successful Social Media Campaign</a:t>
            </a:r>
          </a:p>
        </p:txBody>
      </p:sp>
      <p:sp>
        <p:nvSpPr>
          <p:cNvPr id="179" name="Rounded Rectangle 1">
            <a:extLst>
              <a:ext uri="{FF2B5EF4-FFF2-40B4-BE49-F238E27FC236}">
                <a16:creationId xmlns:a16="http://schemas.microsoft.com/office/drawing/2014/main" id="{26861DA0-347E-491E-A717-492B4718DC0B}"/>
              </a:ext>
            </a:extLst>
          </p:cNvPr>
          <p:cNvSpPr/>
          <p:nvPr/>
        </p:nvSpPr>
        <p:spPr>
          <a:xfrm>
            <a:off x="712208" y="2873347"/>
            <a:ext cx="7749000" cy="72293"/>
          </a:xfrm>
          <a:prstGeom prst="roundRect">
            <a:avLst>
              <a:gd name="adj" fmla="val 50000"/>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dirty="0"/>
          </a:p>
        </p:txBody>
      </p:sp>
      <p:sp>
        <p:nvSpPr>
          <p:cNvPr id="180" name="Oval 179">
            <a:extLst>
              <a:ext uri="{FF2B5EF4-FFF2-40B4-BE49-F238E27FC236}">
                <a16:creationId xmlns:a16="http://schemas.microsoft.com/office/drawing/2014/main" id="{9B9FC5C4-973B-432A-BC28-D57C1982EAA3}"/>
              </a:ext>
            </a:extLst>
          </p:cNvPr>
          <p:cNvSpPr/>
          <p:nvPr/>
        </p:nvSpPr>
        <p:spPr>
          <a:xfrm flipH="1">
            <a:off x="1595855" y="2827740"/>
            <a:ext cx="276756" cy="191038"/>
          </a:xfrm>
          <a:prstGeom prst="ellipse">
            <a:avLst/>
          </a:prstGeom>
          <a:solidFill>
            <a:schemeClr val="accent5"/>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100" dirty="0">
              <a:solidFill>
                <a:schemeClr val="tx1">
                  <a:lumMod val="65000"/>
                  <a:lumOff val="35000"/>
                </a:schemeClr>
              </a:solidFill>
            </a:endParaRPr>
          </a:p>
        </p:txBody>
      </p:sp>
      <p:sp>
        <p:nvSpPr>
          <p:cNvPr id="181" name="Rounded Rectangle 8">
            <a:extLst>
              <a:ext uri="{FF2B5EF4-FFF2-40B4-BE49-F238E27FC236}">
                <a16:creationId xmlns:a16="http://schemas.microsoft.com/office/drawing/2014/main" id="{203E7020-EB72-4D35-A018-1B39E3554A79}"/>
              </a:ext>
            </a:extLst>
          </p:cNvPr>
          <p:cNvSpPr/>
          <p:nvPr/>
        </p:nvSpPr>
        <p:spPr>
          <a:xfrm>
            <a:off x="364646" y="3158288"/>
            <a:ext cx="2767193" cy="1549443"/>
          </a:xfrm>
          <a:custGeom>
            <a:avLst/>
            <a:gdLst/>
            <a:ahLst/>
            <a:cxnLst/>
            <a:rect l="l" t="t" r="r" b="b"/>
            <a:pathLst>
              <a:path w="1260140" h="1872209">
                <a:moveTo>
                  <a:pt x="630071" y="0"/>
                </a:moveTo>
                <a:lnTo>
                  <a:pt x="799749" y="292548"/>
                </a:lnTo>
                <a:lnTo>
                  <a:pt x="1107260" y="292548"/>
                </a:lnTo>
                <a:cubicBezTo>
                  <a:pt x="1191693" y="292548"/>
                  <a:pt x="1260140" y="360995"/>
                  <a:pt x="1260140" y="445428"/>
                </a:cubicBezTo>
                <a:lnTo>
                  <a:pt x="1260140" y="1719329"/>
                </a:lnTo>
                <a:cubicBezTo>
                  <a:pt x="1260140" y="1803762"/>
                  <a:pt x="1191693" y="1872209"/>
                  <a:pt x="1107260" y="1872209"/>
                </a:cubicBezTo>
                <a:lnTo>
                  <a:pt x="152880" y="1872209"/>
                </a:lnTo>
                <a:cubicBezTo>
                  <a:pt x="68447" y="1872209"/>
                  <a:pt x="0" y="1803762"/>
                  <a:pt x="0" y="1719329"/>
                </a:cubicBezTo>
                <a:lnTo>
                  <a:pt x="0" y="445428"/>
                </a:lnTo>
                <a:cubicBezTo>
                  <a:pt x="0" y="360995"/>
                  <a:pt x="68447" y="292548"/>
                  <a:pt x="152880" y="292548"/>
                </a:cubicBezTo>
                <a:lnTo>
                  <a:pt x="460393" y="292548"/>
                </a:lnTo>
                <a:close/>
              </a:path>
            </a:pathLst>
          </a:custGeom>
          <a:solidFill>
            <a:schemeClr val="accent5"/>
          </a:solidFill>
          <a:ln w="12700">
            <a:gradFill flip="none" rotWithShape="1">
              <a:gsLst>
                <a:gs pos="0">
                  <a:schemeClr val="bg1"/>
                </a:gs>
                <a:gs pos="100000">
                  <a:schemeClr val="bg1">
                    <a:alpha val="98000"/>
                    <a:lumMod val="0"/>
                    <a:lumOff val="100000"/>
                  </a:schemeClr>
                </a:gs>
              </a:gsLst>
              <a:lin ang="810000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dirty="0"/>
          </a:p>
        </p:txBody>
      </p:sp>
      <p:sp>
        <p:nvSpPr>
          <p:cNvPr id="184" name="TextBox 183">
            <a:extLst>
              <a:ext uri="{FF2B5EF4-FFF2-40B4-BE49-F238E27FC236}">
                <a16:creationId xmlns:a16="http://schemas.microsoft.com/office/drawing/2014/main" id="{CAB4D319-D7EF-4117-A13E-0A56EFEFA7C4}"/>
              </a:ext>
            </a:extLst>
          </p:cNvPr>
          <p:cNvSpPr txBox="1"/>
          <p:nvPr/>
        </p:nvSpPr>
        <p:spPr>
          <a:xfrm>
            <a:off x="364647" y="3527718"/>
            <a:ext cx="2668366" cy="1015663"/>
          </a:xfrm>
          <a:prstGeom prst="rect">
            <a:avLst/>
          </a:prstGeom>
          <a:noFill/>
        </p:spPr>
        <p:txBody>
          <a:bodyPr wrap="square" rtlCol="0">
            <a:spAutoFit/>
          </a:bodyPr>
          <a:lstStyle/>
          <a:p>
            <a:pPr algn="ctr"/>
            <a:r>
              <a:rPr lang="en-US" altLang="ko-KR" sz="1200" dirty="0">
                <a:solidFill>
                  <a:schemeClr val="bg1"/>
                </a:solidFill>
                <a:latin typeface="Times New Roman" panose="02020603050405020304" pitchFamily="18" charset="0"/>
                <a:cs typeface="Times New Roman" panose="02020603050405020304" pitchFamily="18" charset="0"/>
              </a:rPr>
              <a:t>The campaign sought to deepen brand connection, showcase Tesco’s product range, and inspire customers with meal ideas, aligning the brand with everyday moments and customer values.</a:t>
            </a:r>
            <a:endParaRPr lang="ko-KR" altLang="en-US" sz="1200" dirty="0">
              <a:solidFill>
                <a:schemeClr val="bg1"/>
              </a:solidFill>
              <a:latin typeface="Times New Roman" panose="02020603050405020304" pitchFamily="18" charset="0"/>
              <a:cs typeface="Times New Roman" panose="02020603050405020304" pitchFamily="18" charset="0"/>
            </a:endParaRPr>
          </a:p>
        </p:txBody>
      </p:sp>
      <p:sp>
        <p:nvSpPr>
          <p:cNvPr id="186" name="Oval 185">
            <a:extLst>
              <a:ext uri="{FF2B5EF4-FFF2-40B4-BE49-F238E27FC236}">
                <a16:creationId xmlns:a16="http://schemas.microsoft.com/office/drawing/2014/main" id="{3D456F3C-8D0D-4099-9DA0-CB834FD8DFCE}"/>
              </a:ext>
            </a:extLst>
          </p:cNvPr>
          <p:cNvSpPr/>
          <p:nvPr/>
        </p:nvSpPr>
        <p:spPr>
          <a:xfrm flipH="1">
            <a:off x="5126235" y="2767376"/>
            <a:ext cx="196287" cy="196287"/>
          </a:xfrm>
          <a:prstGeom prst="ellipse">
            <a:avLst/>
          </a:prstGeom>
          <a:solidFill>
            <a:schemeClr val="accent2"/>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100" dirty="0">
              <a:solidFill>
                <a:schemeClr val="tx1">
                  <a:lumMod val="65000"/>
                  <a:lumOff val="35000"/>
                </a:schemeClr>
              </a:solidFill>
            </a:endParaRPr>
          </a:p>
        </p:txBody>
      </p:sp>
      <p:sp>
        <p:nvSpPr>
          <p:cNvPr id="187" name="Rounded Rectangle 8">
            <a:extLst>
              <a:ext uri="{FF2B5EF4-FFF2-40B4-BE49-F238E27FC236}">
                <a16:creationId xmlns:a16="http://schemas.microsoft.com/office/drawing/2014/main" id="{5484C237-B792-4B1D-BCB7-632A6B77319B}"/>
              </a:ext>
            </a:extLst>
          </p:cNvPr>
          <p:cNvSpPr/>
          <p:nvPr/>
        </p:nvSpPr>
        <p:spPr>
          <a:xfrm>
            <a:off x="3919858" y="3053737"/>
            <a:ext cx="2668366" cy="1549443"/>
          </a:xfrm>
          <a:custGeom>
            <a:avLst/>
            <a:gdLst/>
            <a:ahLst/>
            <a:cxnLst/>
            <a:rect l="l" t="t" r="r" b="b"/>
            <a:pathLst>
              <a:path w="1260140" h="1872209">
                <a:moveTo>
                  <a:pt x="630071" y="0"/>
                </a:moveTo>
                <a:lnTo>
                  <a:pt x="799749" y="292548"/>
                </a:lnTo>
                <a:lnTo>
                  <a:pt x="1107260" y="292548"/>
                </a:lnTo>
                <a:cubicBezTo>
                  <a:pt x="1191693" y="292548"/>
                  <a:pt x="1260140" y="360995"/>
                  <a:pt x="1260140" y="445428"/>
                </a:cubicBezTo>
                <a:lnTo>
                  <a:pt x="1260140" y="1719329"/>
                </a:lnTo>
                <a:cubicBezTo>
                  <a:pt x="1260140" y="1803762"/>
                  <a:pt x="1191693" y="1872209"/>
                  <a:pt x="1107260" y="1872209"/>
                </a:cubicBezTo>
                <a:lnTo>
                  <a:pt x="152880" y="1872209"/>
                </a:lnTo>
                <a:cubicBezTo>
                  <a:pt x="68447" y="1872209"/>
                  <a:pt x="0" y="1803762"/>
                  <a:pt x="0" y="1719329"/>
                </a:cubicBezTo>
                <a:lnTo>
                  <a:pt x="0" y="445428"/>
                </a:lnTo>
                <a:cubicBezTo>
                  <a:pt x="0" y="360995"/>
                  <a:pt x="68447" y="292548"/>
                  <a:pt x="152880" y="292548"/>
                </a:cubicBezTo>
                <a:lnTo>
                  <a:pt x="460393" y="292548"/>
                </a:lnTo>
                <a:close/>
              </a:path>
            </a:pathLst>
          </a:custGeom>
          <a:solidFill>
            <a:schemeClr val="accent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dirty="0"/>
          </a:p>
        </p:txBody>
      </p:sp>
      <p:sp>
        <p:nvSpPr>
          <p:cNvPr id="190" name="TextBox 189">
            <a:extLst>
              <a:ext uri="{FF2B5EF4-FFF2-40B4-BE49-F238E27FC236}">
                <a16:creationId xmlns:a16="http://schemas.microsoft.com/office/drawing/2014/main" id="{0FB30913-C0F5-4C24-8113-2E0AA4A19ECC}"/>
              </a:ext>
            </a:extLst>
          </p:cNvPr>
          <p:cNvSpPr txBox="1"/>
          <p:nvPr/>
        </p:nvSpPr>
        <p:spPr>
          <a:xfrm>
            <a:off x="3995936" y="3407127"/>
            <a:ext cx="2520280" cy="1200329"/>
          </a:xfrm>
          <a:prstGeom prst="rect">
            <a:avLst/>
          </a:prstGeom>
          <a:noFill/>
        </p:spPr>
        <p:txBody>
          <a:bodyPr wrap="square" rtlCol="0">
            <a:spAutoFit/>
          </a:bodyPr>
          <a:lstStyle/>
          <a:p>
            <a:pPr algn="ctr"/>
            <a:r>
              <a:rPr lang="en-US" altLang="ko-KR" sz="1200" dirty="0">
                <a:solidFill>
                  <a:schemeClr val="bg1"/>
                </a:solidFill>
                <a:latin typeface="Times New Roman" panose="02020603050405020304" pitchFamily="18" charset="0"/>
                <a:cs typeface="Times New Roman" panose="02020603050405020304" pitchFamily="18" charset="0"/>
              </a:rPr>
              <a:t>The campaign significantly boosted customer loyalty and engagement, strengthening emotional connections with the brand and positioning Tesco as a trusted companion in customers’ lives.</a:t>
            </a:r>
            <a:endParaRPr lang="ko-KR" altLang="en-US" sz="1200" dirty="0">
              <a:solidFill>
                <a:schemeClr val="bg1"/>
              </a:solidFill>
              <a:latin typeface="Times New Roman" panose="02020603050405020304" pitchFamily="18" charset="0"/>
              <a:cs typeface="Times New Roman" panose="02020603050405020304" pitchFamily="18" charset="0"/>
            </a:endParaRPr>
          </a:p>
        </p:txBody>
      </p:sp>
      <p:sp>
        <p:nvSpPr>
          <p:cNvPr id="198" name="Oval 197">
            <a:extLst>
              <a:ext uri="{FF2B5EF4-FFF2-40B4-BE49-F238E27FC236}">
                <a16:creationId xmlns:a16="http://schemas.microsoft.com/office/drawing/2014/main" id="{ADE8540B-E2A1-4508-A1E6-5F5EF544977B}"/>
              </a:ext>
            </a:extLst>
          </p:cNvPr>
          <p:cNvSpPr/>
          <p:nvPr/>
        </p:nvSpPr>
        <p:spPr>
          <a:xfrm rot="10800000" flipH="1">
            <a:off x="3033014" y="2820975"/>
            <a:ext cx="215711" cy="249329"/>
          </a:xfrm>
          <a:prstGeom prst="ellipse">
            <a:avLst/>
          </a:prstGeom>
          <a:solidFill>
            <a:schemeClr val="accent1"/>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100" dirty="0">
              <a:solidFill>
                <a:schemeClr val="tx1">
                  <a:lumMod val="65000"/>
                  <a:lumOff val="35000"/>
                </a:schemeClr>
              </a:solidFill>
            </a:endParaRPr>
          </a:p>
        </p:txBody>
      </p:sp>
      <p:sp>
        <p:nvSpPr>
          <p:cNvPr id="199" name="Rounded Rectangle 8">
            <a:extLst>
              <a:ext uri="{FF2B5EF4-FFF2-40B4-BE49-F238E27FC236}">
                <a16:creationId xmlns:a16="http://schemas.microsoft.com/office/drawing/2014/main" id="{C7B57B69-F8FE-4A19-A7DE-6F7A380F8454}"/>
              </a:ext>
            </a:extLst>
          </p:cNvPr>
          <p:cNvSpPr/>
          <p:nvPr/>
        </p:nvSpPr>
        <p:spPr>
          <a:xfrm rot="10800000">
            <a:off x="1522022" y="1208913"/>
            <a:ext cx="3240359" cy="1549443"/>
          </a:xfrm>
          <a:custGeom>
            <a:avLst/>
            <a:gdLst/>
            <a:ahLst/>
            <a:cxnLst/>
            <a:rect l="l" t="t" r="r" b="b"/>
            <a:pathLst>
              <a:path w="1260140" h="1872209">
                <a:moveTo>
                  <a:pt x="630071" y="0"/>
                </a:moveTo>
                <a:lnTo>
                  <a:pt x="799749" y="292548"/>
                </a:lnTo>
                <a:lnTo>
                  <a:pt x="1107260" y="292548"/>
                </a:lnTo>
                <a:cubicBezTo>
                  <a:pt x="1191693" y="292548"/>
                  <a:pt x="1260140" y="360995"/>
                  <a:pt x="1260140" y="445428"/>
                </a:cubicBezTo>
                <a:lnTo>
                  <a:pt x="1260140" y="1719329"/>
                </a:lnTo>
                <a:cubicBezTo>
                  <a:pt x="1260140" y="1803762"/>
                  <a:pt x="1191693" y="1872209"/>
                  <a:pt x="1107260" y="1872209"/>
                </a:cubicBezTo>
                <a:lnTo>
                  <a:pt x="152880" y="1872209"/>
                </a:lnTo>
                <a:cubicBezTo>
                  <a:pt x="68447" y="1872209"/>
                  <a:pt x="0" y="1803762"/>
                  <a:pt x="0" y="1719329"/>
                </a:cubicBezTo>
                <a:lnTo>
                  <a:pt x="0" y="445428"/>
                </a:lnTo>
                <a:cubicBezTo>
                  <a:pt x="0" y="360995"/>
                  <a:pt x="68447" y="292548"/>
                  <a:pt x="152880" y="292548"/>
                </a:cubicBezTo>
                <a:lnTo>
                  <a:pt x="460393" y="292548"/>
                </a:lnTo>
                <a:close/>
              </a:path>
            </a:pathLst>
          </a:custGeom>
          <a:solidFill>
            <a:schemeClr val="accent1"/>
          </a:solidFill>
          <a:ln w="12700">
            <a:gradFill flip="none" rotWithShape="1">
              <a:gsLst>
                <a:gs pos="0">
                  <a:schemeClr val="bg1">
                    <a:alpha val="0"/>
                  </a:schemeClr>
                </a:gs>
                <a:gs pos="100000">
                  <a:schemeClr val="bg1">
                    <a:lumMod val="0"/>
                    <a:lumOff val="100000"/>
                  </a:schemeClr>
                </a:gs>
              </a:gsLst>
              <a:lin ang="8100000" scaled="1"/>
              <a:tileRec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dirty="0"/>
          </a:p>
        </p:txBody>
      </p:sp>
      <p:sp>
        <p:nvSpPr>
          <p:cNvPr id="202" name="TextBox 201">
            <a:extLst>
              <a:ext uri="{FF2B5EF4-FFF2-40B4-BE49-F238E27FC236}">
                <a16:creationId xmlns:a16="http://schemas.microsoft.com/office/drawing/2014/main" id="{A4147C10-1E5F-4416-A9C9-3BFA832EA69F}"/>
              </a:ext>
            </a:extLst>
          </p:cNvPr>
          <p:cNvSpPr txBox="1"/>
          <p:nvPr/>
        </p:nvSpPr>
        <p:spPr>
          <a:xfrm>
            <a:off x="1691680" y="1275606"/>
            <a:ext cx="3024336" cy="1015663"/>
          </a:xfrm>
          <a:prstGeom prst="rect">
            <a:avLst/>
          </a:prstGeom>
          <a:noFill/>
        </p:spPr>
        <p:txBody>
          <a:bodyPr wrap="square" rtlCol="0">
            <a:spAutoFit/>
          </a:bodyPr>
          <a:lstStyle/>
          <a:p>
            <a:pPr algn="just"/>
            <a:r>
              <a:rPr lang="en-US" sz="1200" dirty="0">
                <a:solidFill>
                  <a:schemeClr val="bg1"/>
                </a:solidFill>
                <a:latin typeface="Times New Roman" panose="02020603050405020304" pitchFamily="18" charset="0"/>
                <a:cs typeface="Times New Roman" panose="02020603050405020304" pitchFamily="18" charset="0"/>
              </a:rPr>
              <a:t>Tesco’s #</a:t>
            </a:r>
            <a:r>
              <a:rPr lang="en-US" sz="1200" dirty="0" err="1">
                <a:solidFill>
                  <a:schemeClr val="bg1"/>
                </a:solidFill>
                <a:latin typeface="Times New Roman" panose="02020603050405020304" pitchFamily="18" charset="0"/>
                <a:cs typeface="Times New Roman" panose="02020603050405020304" pitchFamily="18" charset="0"/>
              </a:rPr>
              <a:t>FoodLoveStories</a:t>
            </a:r>
            <a:r>
              <a:rPr lang="en-US" sz="1200" dirty="0">
                <a:solidFill>
                  <a:schemeClr val="bg1"/>
                </a:solidFill>
                <a:latin typeface="Times New Roman" panose="02020603050405020304" pitchFamily="18" charset="0"/>
                <a:cs typeface="Times New Roman" panose="02020603050405020304" pitchFamily="18" charset="0"/>
              </a:rPr>
              <a:t> campaign on </a:t>
            </a:r>
          </a:p>
          <a:p>
            <a:pPr algn="just"/>
            <a:r>
              <a:rPr lang="en-US" sz="1200" dirty="0">
                <a:solidFill>
                  <a:schemeClr val="bg1"/>
                </a:solidFill>
                <a:latin typeface="Times New Roman" panose="02020603050405020304" pitchFamily="18" charset="0"/>
                <a:cs typeface="Times New Roman" panose="02020603050405020304" pitchFamily="18" charset="0"/>
              </a:rPr>
              <a:t>social media aimed to connect with customers by sharing relatable, heartwarming stories </a:t>
            </a:r>
          </a:p>
          <a:p>
            <a:pPr algn="just"/>
            <a:r>
              <a:rPr lang="en-US" sz="1200" dirty="0">
                <a:solidFill>
                  <a:schemeClr val="bg1"/>
                </a:solidFill>
                <a:latin typeface="Times New Roman" panose="02020603050405020304" pitchFamily="18" charset="0"/>
                <a:cs typeface="Times New Roman" panose="02020603050405020304" pitchFamily="18" charset="0"/>
              </a:rPr>
              <a:t>about food, encouraging customers to see </a:t>
            </a:r>
          </a:p>
          <a:p>
            <a:pPr algn="just"/>
            <a:r>
              <a:rPr lang="en-US" sz="1200" dirty="0">
                <a:solidFill>
                  <a:schemeClr val="bg1"/>
                </a:solidFill>
                <a:latin typeface="Times New Roman" panose="02020603050405020304" pitchFamily="18" charset="0"/>
                <a:cs typeface="Times New Roman" panose="02020603050405020304" pitchFamily="18" charset="0"/>
              </a:rPr>
              <a:t>Tesco as a part of their daily lives.</a:t>
            </a:r>
            <a:endParaRPr lang="ko-KR" altLang="en-US" sz="1200" dirty="0">
              <a:solidFill>
                <a:schemeClr val="bg1"/>
              </a:solidFill>
              <a:latin typeface="Times New Roman" panose="02020603050405020304" pitchFamily="18" charset="0"/>
              <a:cs typeface="Times New Roman" panose="02020603050405020304" pitchFamily="18" charset="0"/>
            </a:endParaRPr>
          </a:p>
        </p:txBody>
      </p:sp>
      <p:sp>
        <p:nvSpPr>
          <p:cNvPr id="204" name="Oval 203">
            <a:extLst>
              <a:ext uri="{FF2B5EF4-FFF2-40B4-BE49-F238E27FC236}">
                <a16:creationId xmlns:a16="http://schemas.microsoft.com/office/drawing/2014/main" id="{C7E0D45A-53D9-4D15-BE69-5ED8F2962C11}"/>
              </a:ext>
            </a:extLst>
          </p:cNvPr>
          <p:cNvSpPr/>
          <p:nvPr/>
        </p:nvSpPr>
        <p:spPr>
          <a:xfrm rot="10800000" flipH="1">
            <a:off x="6983025" y="2791825"/>
            <a:ext cx="196287" cy="196287"/>
          </a:xfrm>
          <a:prstGeom prst="ellipse">
            <a:avLst/>
          </a:prstGeom>
          <a:solidFill>
            <a:schemeClr val="accent4"/>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100" dirty="0">
              <a:solidFill>
                <a:schemeClr val="tx1">
                  <a:lumMod val="65000"/>
                  <a:lumOff val="35000"/>
                </a:schemeClr>
              </a:solidFill>
            </a:endParaRPr>
          </a:p>
        </p:txBody>
      </p:sp>
      <p:sp>
        <p:nvSpPr>
          <p:cNvPr id="205" name="Rounded Rectangle 8">
            <a:extLst>
              <a:ext uri="{FF2B5EF4-FFF2-40B4-BE49-F238E27FC236}">
                <a16:creationId xmlns:a16="http://schemas.microsoft.com/office/drawing/2014/main" id="{8E464A0F-8E57-41CB-BD36-84568D147685}"/>
              </a:ext>
            </a:extLst>
          </p:cNvPr>
          <p:cNvSpPr/>
          <p:nvPr/>
        </p:nvSpPr>
        <p:spPr>
          <a:xfrm rot="10800000">
            <a:off x="5724128" y="1114283"/>
            <a:ext cx="2880320" cy="1549443"/>
          </a:xfrm>
          <a:custGeom>
            <a:avLst/>
            <a:gdLst/>
            <a:ahLst/>
            <a:cxnLst/>
            <a:rect l="l" t="t" r="r" b="b"/>
            <a:pathLst>
              <a:path w="1260140" h="1872209">
                <a:moveTo>
                  <a:pt x="630071" y="0"/>
                </a:moveTo>
                <a:lnTo>
                  <a:pt x="799749" y="292548"/>
                </a:lnTo>
                <a:lnTo>
                  <a:pt x="1107260" y="292548"/>
                </a:lnTo>
                <a:cubicBezTo>
                  <a:pt x="1191693" y="292548"/>
                  <a:pt x="1260140" y="360995"/>
                  <a:pt x="1260140" y="445428"/>
                </a:cubicBezTo>
                <a:lnTo>
                  <a:pt x="1260140" y="1719329"/>
                </a:lnTo>
                <a:cubicBezTo>
                  <a:pt x="1260140" y="1803762"/>
                  <a:pt x="1191693" y="1872209"/>
                  <a:pt x="1107260" y="1872209"/>
                </a:cubicBezTo>
                <a:lnTo>
                  <a:pt x="152880" y="1872209"/>
                </a:lnTo>
                <a:cubicBezTo>
                  <a:pt x="68447" y="1872209"/>
                  <a:pt x="0" y="1803762"/>
                  <a:pt x="0" y="1719329"/>
                </a:cubicBezTo>
                <a:lnTo>
                  <a:pt x="0" y="445428"/>
                </a:lnTo>
                <a:cubicBezTo>
                  <a:pt x="0" y="360995"/>
                  <a:pt x="68447" y="292548"/>
                  <a:pt x="152880" y="292548"/>
                </a:cubicBezTo>
                <a:lnTo>
                  <a:pt x="460393" y="292548"/>
                </a:lnTo>
                <a:close/>
              </a:path>
            </a:pathLst>
          </a:custGeom>
          <a:solidFill>
            <a:schemeClr val="accent4"/>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025" dirty="0"/>
          </a:p>
        </p:txBody>
      </p:sp>
      <p:sp>
        <p:nvSpPr>
          <p:cNvPr id="208" name="TextBox 207">
            <a:extLst>
              <a:ext uri="{FF2B5EF4-FFF2-40B4-BE49-F238E27FC236}">
                <a16:creationId xmlns:a16="http://schemas.microsoft.com/office/drawing/2014/main" id="{1FCAE4F0-CC2A-498D-9308-AD52F5F01B4B}"/>
              </a:ext>
            </a:extLst>
          </p:cNvPr>
          <p:cNvSpPr txBox="1"/>
          <p:nvPr/>
        </p:nvSpPr>
        <p:spPr>
          <a:xfrm>
            <a:off x="5652120" y="1208913"/>
            <a:ext cx="2809088" cy="1015663"/>
          </a:xfrm>
          <a:prstGeom prst="rect">
            <a:avLst/>
          </a:prstGeom>
          <a:noFill/>
        </p:spPr>
        <p:txBody>
          <a:bodyPr wrap="square" rtlCol="0">
            <a:spAutoFit/>
          </a:bodyPr>
          <a:lstStyle/>
          <a:p>
            <a:pPr algn="ctr"/>
            <a:r>
              <a:rPr lang="en-US" altLang="ko-KR" sz="1200" dirty="0">
                <a:solidFill>
                  <a:schemeClr val="bg1"/>
                </a:solidFill>
                <a:latin typeface="Times New Roman" panose="02020603050405020304" pitchFamily="18" charset="0"/>
                <a:cs typeface="Times New Roman" panose="02020603050405020304" pitchFamily="18" charset="0"/>
              </a:rPr>
              <a:t>Through interactive posts and user-generated content, Tesco encouraged customers to share their own food stories, fostering a sense of community and active engagement (</a:t>
            </a:r>
            <a:r>
              <a:rPr lang="en-US" sz="1200" dirty="0" err="1">
                <a:solidFill>
                  <a:schemeClr val="bg1"/>
                </a:solidFill>
                <a:latin typeface="Times New Roman" panose="02020603050405020304" pitchFamily="18" charset="0"/>
                <a:cs typeface="Times New Roman" panose="02020603050405020304" pitchFamily="18" charset="0"/>
              </a:rPr>
              <a:t>Schiro</a:t>
            </a:r>
            <a:r>
              <a:rPr lang="en-US" sz="1200" dirty="0">
                <a:solidFill>
                  <a:schemeClr val="bg1"/>
                </a:solidFill>
                <a:latin typeface="Times New Roman" panose="02020603050405020304" pitchFamily="18" charset="0"/>
                <a:cs typeface="Times New Roman" panose="02020603050405020304" pitchFamily="18" charset="0"/>
              </a:rPr>
              <a:t> et al., 2022).</a:t>
            </a:r>
            <a:endParaRPr lang="ko-KR" altLang="en-US" sz="12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F1F68DF-3A26-476D-AB0B-AA5CDD8C9C5E}"/>
              </a:ext>
            </a:extLst>
          </p:cNvPr>
          <p:cNvPicPr>
            <a:picLocks noChangeAspect="1"/>
          </p:cNvPicPr>
          <p:nvPr/>
        </p:nvPicPr>
        <p:blipFill>
          <a:blip r:embed="rId2"/>
          <a:stretch>
            <a:fillRect/>
          </a:stretch>
        </p:blipFill>
        <p:spPr>
          <a:xfrm>
            <a:off x="6732240" y="3021468"/>
            <a:ext cx="2411760" cy="1999702"/>
          </a:xfrm>
          <a:prstGeom prst="rect">
            <a:avLst/>
          </a:prstGeom>
        </p:spPr>
      </p:pic>
    </p:spTree>
    <p:extLst>
      <p:ext uri="{BB962C8B-B14F-4D97-AF65-F5344CB8AC3E}">
        <p14:creationId xmlns:p14="http://schemas.microsoft.com/office/powerpoint/2010/main" val="3685677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p:txBody>
          <a:bodyPr/>
          <a:lstStyle/>
          <a:p>
            <a:r>
              <a:rPr lang="en-US" sz="2400" b="1" dirty="0">
                <a:latin typeface="Times New Roman" panose="02020603050405020304" pitchFamily="18" charset="0"/>
                <a:cs typeface="Times New Roman" panose="02020603050405020304" pitchFamily="18" charset="0"/>
              </a:rPr>
              <a:t>Measuring CRM Success through Digital Metrics</a:t>
            </a:r>
            <a:endParaRPr lang="ko-KR" altLang="en-US" sz="2400" b="1" dirty="0">
              <a:latin typeface="Times New Roman" panose="02020603050405020304" pitchFamily="18" charset="0"/>
              <a:cs typeface="Times New Roman" panose="02020603050405020304" pitchFamily="18" charset="0"/>
            </a:endParaRPr>
          </a:p>
        </p:txBody>
      </p:sp>
      <p:sp>
        <p:nvSpPr>
          <p:cNvPr id="41" name="TextBox 40"/>
          <p:cNvSpPr txBox="1"/>
          <p:nvPr/>
        </p:nvSpPr>
        <p:spPr>
          <a:xfrm>
            <a:off x="395536" y="483612"/>
            <a:ext cx="4824536" cy="4254819"/>
          </a:xfrm>
          <a:prstGeom prst="rect">
            <a:avLst/>
          </a:prstGeom>
          <a:noFill/>
        </p:spPr>
        <p:txBody>
          <a:bodyPr wrap="square" rtlCol="0" anchor="ctr">
            <a:spAutoFit/>
          </a:bodyPr>
          <a:lstStyle/>
          <a:p>
            <a:pPr marL="285750" indent="-285750" algn="just" latinLnBrk="0">
              <a:lnSpc>
                <a:spcPct val="150000"/>
              </a:lnSpc>
              <a:buFont typeface="Arial" panose="020B0604020202020204" pitchFamily="34" charset="0"/>
              <a:buChar char="•"/>
              <a:defRPr/>
            </a:pPr>
            <a:r>
              <a:rPr lang="en-US" altLang="ko-KR" sz="1400" b="1" dirty="0">
                <a:solidFill>
                  <a:schemeClr val="bg1"/>
                </a:solidFill>
                <a:latin typeface="Times New Roman" panose="02020603050405020304" pitchFamily="18" charset="0"/>
                <a:cs typeface="Times New Roman" panose="02020603050405020304" pitchFamily="18" charset="0"/>
              </a:rPr>
              <a:t>Engagement Rate: </a:t>
            </a:r>
          </a:p>
          <a:p>
            <a:pPr algn="just" latinLnBrk="0">
              <a:lnSpc>
                <a:spcPct val="150000"/>
              </a:lnSpc>
              <a:defRPr/>
            </a:pPr>
            <a:r>
              <a:rPr lang="en-US" altLang="ko-KR" sz="1400" dirty="0">
                <a:solidFill>
                  <a:schemeClr val="bg1"/>
                </a:solidFill>
                <a:latin typeface="Times New Roman" panose="02020603050405020304" pitchFamily="18" charset="0"/>
                <a:cs typeface="Times New Roman" panose="02020603050405020304" pitchFamily="18" charset="0"/>
              </a:rPr>
              <a:t>Tesco tracks metrics like click-through rates, likes, shares, and comments on digital content to gauge customer interest and interaction and help refine engagement strategies.</a:t>
            </a:r>
          </a:p>
          <a:p>
            <a:pPr marL="285750" indent="-285750" algn="just" latinLnBrk="0">
              <a:lnSpc>
                <a:spcPct val="150000"/>
              </a:lnSpc>
              <a:buFont typeface="Arial" panose="020B0604020202020204" pitchFamily="34" charset="0"/>
              <a:buChar char="•"/>
              <a:defRPr/>
            </a:pPr>
            <a:r>
              <a:rPr lang="en-US" altLang="ko-KR" sz="1400" b="1" dirty="0">
                <a:solidFill>
                  <a:schemeClr val="bg1"/>
                </a:solidFill>
                <a:latin typeface="Times New Roman" panose="02020603050405020304" pitchFamily="18" charset="0"/>
                <a:cs typeface="Times New Roman" panose="02020603050405020304" pitchFamily="18" charset="0"/>
              </a:rPr>
              <a:t>Customer Satisfaction: </a:t>
            </a:r>
          </a:p>
          <a:p>
            <a:pPr algn="just" latinLnBrk="0">
              <a:lnSpc>
                <a:spcPct val="150000"/>
              </a:lnSpc>
              <a:defRPr/>
            </a:pPr>
            <a:r>
              <a:rPr lang="en-US" altLang="ko-KR" sz="1400" dirty="0">
                <a:solidFill>
                  <a:schemeClr val="bg1"/>
                </a:solidFill>
                <a:latin typeface="Times New Roman" panose="02020603050405020304" pitchFamily="18" charset="0"/>
                <a:cs typeface="Times New Roman" panose="02020603050405020304" pitchFamily="18" charset="0"/>
              </a:rPr>
              <a:t>Feedback collected through surveys and social media interactions allows Tesco to monitor customer satisfaction levels, providing insights into areas needing improvement.</a:t>
            </a:r>
          </a:p>
          <a:p>
            <a:pPr marL="285750" indent="-285750" algn="just" latinLnBrk="0">
              <a:lnSpc>
                <a:spcPct val="150000"/>
              </a:lnSpc>
              <a:buFont typeface="Arial" panose="020B0604020202020204" pitchFamily="34" charset="0"/>
              <a:buChar char="•"/>
              <a:defRPr/>
            </a:pPr>
            <a:r>
              <a:rPr lang="en-US" altLang="ko-KR" sz="1400" b="1" dirty="0">
                <a:solidFill>
                  <a:schemeClr val="bg1"/>
                </a:solidFill>
                <a:latin typeface="Times New Roman" panose="02020603050405020304" pitchFamily="18" charset="0"/>
                <a:cs typeface="Times New Roman" panose="02020603050405020304" pitchFamily="18" charset="0"/>
              </a:rPr>
              <a:t>Data-Driven Strategy: </a:t>
            </a:r>
          </a:p>
          <a:p>
            <a:pPr algn="just" latinLnBrk="0">
              <a:lnSpc>
                <a:spcPct val="150000"/>
              </a:lnSpc>
              <a:defRPr/>
            </a:pPr>
            <a:r>
              <a:rPr lang="en-US" altLang="ko-KR" sz="1400" dirty="0">
                <a:solidFill>
                  <a:schemeClr val="bg1"/>
                </a:solidFill>
                <a:latin typeface="Times New Roman" panose="02020603050405020304" pitchFamily="18" charset="0"/>
                <a:cs typeface="Times New Roman" panose="02020603050405020304" pitchFamily="18" charset="0"/>
              </a:rPr>
              <a:t>These metrics inform Tesco’s future strategies by highlighting effective campaigns and areas for growth. They enable Tesco to continuously adapt and personalize its CRM approach based on customer preferences and behavior.</a:t>
            </a:r>
            <a:endParaRPr lang="en-JM" altLang="ko-KR" sz="14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71387AF4-11B6-48D3-BAF7-32D7F9CB8D15}"/>
              </a:ext>
            </a:extLst>
          </p:cNvPr>
          <p:cNvPicPr>
            <a:picLocks noChangeAspect="1"/>
          </p:cNvPicPr>
          <p:nvPr/>
        </p:nvPicPr>
        <p:blipFill>
          <a:blip r:embed="rId2"/>
          <a:stretch>
            <a:fillRect/>
          </a:stretch>
        </p:blipFill>
        <p:spPr>
          <a:xfrm>
            <a:off x="5292080" y="676940"/>
            <a:ext cx="3669027" cy="4254819"/>
          </a:xfrm>
          <a:prstGeom prst="rect">
            <a:avLst/>
          </a:prstGeom>
        </p:spPr>
      </p:pic>
    </p:spTree>
    <p:extLst>
      <p:ext uri="{BB962C8B-B14F-4D97-AF65-F5344CB8AC3E}">
        <p14:creationId xmlns:p14="http://schemas.microsoft.com/office/powerpoint/2010/main" val="3047684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sz="2800" b="1" dirty="0">
                <a:latin typeface="Times New Roman" panose="02020603050405020304" pitchFamily="18" charset="0"/>
                <a:cs typeface="Times New Roman" panose="02020603050405020304" pitchFamily="18" charset="0"/>
              </a:rPr>
              <a:t>Strategic Recommendations for Enhanced CRM</a:t>
            </a:r>
            <a:endParaRPr lang="ko-KR" altLang="en-US" sz="28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2980" y="978045"/>
            <a:ext cx="8195380" cy="3187411"/>
          </a:xfrm>
          <a:prstGeom prst="rect">
            <a:avLst/>
          </a:prstGeom>
          <a:solidFill>
            <a:schemeClr val="bg1"/>
          </a:solidFill>
          <a:ln w="38100">
            <a:solidFill>
              <a:schemeClr val="accent4"/>
            </a:solidFill>
          </a:ln>
        </p:spPr>
        <p:txBody>
          <a:bodyPr wrap="square" rtlCol="0" anchor="ctr">
            <a:spAutoFit/>
          </a:bodyPr>
          <a:lstStyle/>
          <a:p>
            <a:pPr marL="285750" indent="-285750" algn="just">
              <a:lnSpc>
                <a:spcPct val="150000"/>
              </a:lnSpc>
              <a:buFont typeface="Arial" panose="020B0604020202020204" pitchFamily="34" charset="0"/>
              <a:buChar char="•"/>
            </a:pPr>
            <a:r>
              <a:rPr lang="en-US" altLang="ko-KR" sz="1600" b="1" dirty="0">
                <a:solidFill>
                  <a:schemeClr val="accent4"/>
                </a:solidFill>
                <a:latin typeface="Times New Roman" panose="02020603050405020304" pitchFamily="18" charset="0"/>
                <a:cs typeface="Times New Roman" panose="02020603050405020304" pitchFamily="18" charset="0"/>
              </a:rPr>
              <a:t>Enhanced Personalization: </a:t>
            </a:r>
          </a:p>
          <a:p>
            <a:pPr algn="just">
              <a:lnSpc>
                <a:spcPct val="150000"/>
              </a:lnSpc>
            </a:pPr>
            <a:r>
              <a:rPr lang="en-US" altLang="ko-KR" sz="1400" b="1" dirty="0">
                <a:solidFill>
                  <a:schemeClr val="accent4"/>
                </a:solidFill>
                <a:latin typeface="Times New Roman" panose="02020603050405020304" pitchFamily="18" charset="0"/>
                <a:cs typeface="Times New Roman" panose="02020603050405020304" pitchFamily="18" charset="0"/>
              </a:rPr>
              <a:t>Tesco could deepen CRM by integrating AI-driven recommendations and </a:t>
            </a:r>
            <a:r>
              <a:rPr lang="en-US" altLang="ko-KR" sz="1400" b="1" dirty="0" err="1">
                <a:solidFill>
                  <a:schemeClr val="accent4"/>
                </a:solidFill>
                <a:latin typeface="Times New Roman" panose="02020603050405020304" pitchFamily="18" charset="0"/>
                <a:cs typeface="Times New Roman" panose="02020603050405020304" pitchFamily="18" charset="0"/>
              </a:rPr>
              <a:t>personalised</a:t>
            </a:r>
            <a:r>
              <a:rPr lang="en-US" altLang="ko-KR" sz="1400" b="1" dirty="0">
                <a:solidFill>
                  <a:schemeClr val="accent4"/>
                </a:solidFill>
                <a:latin typeface="Times New Roman" panose="02020603050405020304" pitchFamily="18" charset="0"/>
                <a:cs typeface="Times New Roman" panose="02020603050405020304" pitchFamily="18" charset="0"/>
              </a:rPr>
              <a:t> shopping experiences across digital channels, tailoring content even further to individual preferences.</a:t>
            </a:r>
          </a:p>
          <a:p>
            <a:pPr marL="285750" indent="-285750" algn="just">
              <a:lnSpc>
                <a:spcPct val="150000"/>
              </a:lnSpc>
              <a:buFont typeface="Arial" panose="020B0604020202020204" pitchFamily="34" charset="0"/>
              <a:buChar char="•"/>
            </a:pPr>
            <a:r>
              <a:rPr lang="en-US" altLang="ko-KR" sz="1600" b="1" dirty="0">
                <a:solidFill>
                  <a:schemeClr val="accent4"/>
                </a:solidFill>
                <a:latin typeface="Times New Roman" panose="02020603050405020304" pitchFamily="18" charset="0"/>
                <a:cs typeface="Times New Roman" panose="02020603050405020304" pitchFamily="18" charset="0"/>
              </a:rPr>
              <a:t>Exploring New Platforms:</a:t>
            </a:r>
          </a:p>
          <a:p>
            <a:pPr algn="just">
              <a:lnSpc>
                <a:spcPct val="150000"/>
              </a:lnSpc>
            </a:pPr>
            <a:r>
              <a:rPr lang="en-US" altLang="ko-KR" sz="1600" b="1" dirty="0">
                <a:solidFill>
                  <a:schemeClr val="accent4"/>
                </a:solidFill>
                <a:latin typeface="Times New Roman" panose="02020603050405020304" pitchFamily="18" charset="0"/>
                <a:cs typeface="Times New Roman" panose="02020603050405020304" pitchFamily="18" charset="0"/>
              </a:rPr>
              <a:t> </a:t>
            </a:r>
            <a:r>
              <a:rPr lang="en-US" altLang="ko-KR" sz="1400" b="1" dirty="0">
                <a:solidFill>
                  <a:schemeClr val="accent4"/>
                </a:solidFill>
                <a:latin typeface="Times New Roman" panose="02020603050405020304" pitchFamily="18" charset="0"/>
                <a:cs typeface="Times New Roman" panose="02020603050405020304" pitchFamily="18" charset="0"/>
              </a:rPr>
              <a:t>Expanding engagement to platforms like </a:t>
            </a:r>
            <a:r>
              <a:rPr lang="en-US" altLang="ko-KR" sz="1400" b="1" dirty="0" err="1">
                <a:solidFill>
                  <a:schemeClr val="accent4"/>
                </a:solidFill>
                <a:latin typeface="Times New Roman" panose="02020603050405020304" pitchFamily="18" charset="0"/>
                <a:cs typeface="Times New Roman" panose="02020603050405020304" pitchFamily="18" charset="0"/>
              </a:rPr>
              <a:t>TikTok</a:t>
            </a:r>
            <a:r>
              <a:rPr lang="en-US" altLang="ko-KR" sz="1400" b="1" dirty="0">
                <a:solidFill>
                  <a:schemeClr val="accent4"/>
                </a:solidFill>
                <a:latin typeface="Times New Roman" panose="02020603050405020304" pitchFamily="18" charset="0"/>
                <a:cs typeface="Times New Roman" panose="02020603050405020304" pitchFamily="18" charset="0"/>
              </a:rPr>
              <a:t> or using chatbots for real-time customer support could attract younger demographics and improve customer service, fostering a more interactive brand experience.</a:t>
            </a:r>
          </a:p>
          <a:p>
            <a:pPr algn="just">
              <a:lnSpc>
                <a:spcPct val="150000"/>
              </a:lnSpc>
            </a:pPr>
            <a:endParaRPr lang="en-US" altLang="ko-KR" sz="1600" b="1" dirty="0">
              <a:solidFill>
                <a:schemeClr val="accent4"/>
              </a:solidFill>
              <a:latin typeface="Times New Roman" panose="02020603050405020304" pitchFamily="18" charset="0"/>
              <a:cs typeface="Times New Roman" panose="02020603050405020304" pitchFamily="18" charset="0"/>
            </a:endParaRPr>
          </a:p>
          <a:p>
            <a:pPr algn="just">
              <a:lnSpc>
                <a:spcPct val="150000"/>
              </a:lnSpc>
            </a:pPr>
            <a:endParaRPr lang="ko-KR" altLang="en-US" sz="1600" b="1" dirty="0">
              <a:solidFill>
                <a:schemeClr val="accent4"/>
              </a:solidFill>
              <a:latin typeface="Times New Roman" panose="02020603050405020304" pitchFamily="18" charset="0"/>
              <a:cs typeface="Times New Roman" panose="02020603050405020304" pitchFamily="18" charset="0"/>
            </a:endParaRPr>
          </a:p>
        </p:txBody>
      </p:sp>
      <p:sp>
        <p:nvSpPr>
          <p:cNvPr id="8" name="Rectangle 7"/>
          <p:cNvSpPr/>
          <p:nvPr/>
        </p:nvSpPr>
        <p:spPr>
          <a:xfrm>
            <a:off x="2807804" y="5020022"/>
            <a:ext cx="3528392" cy="12347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bg1"/>
              </a:solidFill>
            </a:endParaRPr>
          </a:p>
        </p:txBody>
      </p:sp>
    </p:spTree>
    <p:extLst>
      <p:ext uri="{BB962C8B-B14F-4D97-AF65-F5344CB8AC3E}">
        <p14:creationId xmlns:p14="http://schemas.microsoft.com/office/powerpoint/2010/main" val="415267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sz="2800" b="1" dirty="0">
                <a:latin typeface="Times New Roman" panose="02020603050405020304" pitchFamily="18" charset="0"/>
                <a:cs typeface="Times New Roman" panose="02020603050405020304" pitchFamily="18" charset="0"/>
              </a:rPr>
              <a:t>Conclusion and Summary of Tesco’s CRM Impact</a:t>
            </a:r>
            <a:endParaRPr lang="ko-KR" altLang="en-US" sz="28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sz="quarter" idx="11"/>
          </p:nvPr>
        </p:nvSpPr>
        <p:spPr>
          <a:xfrm>
            <a:off x="0" y="699542"/>
            <a:ext cx="9144000" cy="3096344"/>
          </a:xfrm>
        </p:spPr>
        <p:txBody>
          <a:bodyPr/>
          <a:lstStyle/>
          <a:p>
            <a:pPr lvl="0" algn="just">
              <a:lnSpc>
                <a:spcPct val="150000"/>
              </a:lnSpc>
            </a:pPr>
            <a:r>
              <a:rPr lang="en-US" altLang="ko-KR" sz="1400" dirty="0" err="1">
                <a:latin typeface="Times New Roman" panose="02020603050405020304" pitchFamily="18" charset="0"/>
                <a:cs typeface="Times New Roman" panose="02020603050405020304" pitchFamily="18" charset="0"/>
              </a:rPr>
              <a:t>Personalised</a:t>
            </a:r>
            <a:r>
              <a:rPr lang="en-US" altLang="ko-KR" sz="1400" dirty="0">
                <a:latin typeface="Times New Roman" panose="02020603050405020304" pitchFamily="18" charset="0"/>
                <a:cs typeface="Times New Roman" panose="02020603050405020304" pitchFamily="18" charset="0"/>
              </a:rPr>
              <a:t> marketing, data-driven insights, and the Clubcard loyalty program are the three pillars that support Tesco's digital customer relationship management (CRM) strategy. Consequently, this has resulted in increased consumer loyalty and engagement across all digital channels. By continually coming up with new methods to </a:t>
            </a:r>
            <a:r>
              <a:rPr lang="en-US" altLang="ko-KR" sz="1400" dirty="0" err="1">
                <a:latin typeface="Times New Roman" panose="02020603050405020304" pitchFamily="18" charset="0"/>
                <a:cs typeface="Times New Roman" panose="02020603050405020304" pitchFamily="18" charset="0"/>
              </a:rPr>
              <a:t>customise</a:t>
            </a:r>
            <a:r>
              <a:rPr lang="en-US" altLang="ko-KR" sz="1400" dirty="0">
                <a:latin typeface="Times New Roman" panose="02020603050405020304" pitchFamily="18" charset="0"/>
                <a:cs typeface="Times New Roman" panose="02020603050405020304" pitchFamily="18" charset="0"/>
              </a:rPr>
              <a:t> digitally and finding new ways to connect with customers, Tesco is in an excellent position to develop customer connections, generate loyalty, and remain competitive in the changing retail market. This is because Tesco is always expanding its digital </a:t>
            </a:r>
            <a:r>
              <a:rPr lang="en-US" altLang="ko-KR" sz="1400" dirty="0" err="1">
                <a:latin typeface="Times New Roman" panose="02020603050405020304" pitchFamily="18" charset="0"/>
                <a:cs typeface="Times New Roman" panose="02020603050405020304" pitchFamily="18" charset="0"/>
              </a:rPr>
              <a:t>personalisation</a:t>
            </a:r>
            <a:r>
              <a:rPr lang="en-US" altLang="ko-KR" sz="1400" dirty="0">
                <a:latin typeface="Times New Roman" panose="02020603050405020304" pitchFamily="18" charset="0"/>
                <a:cs typeface="Times New Roman" panose="02020603050405020304" pitchFamily="18" charset="0"/>
              </a:rPr>
              <a:t> capabilities.</a:t>
            </a:r>
          </a:p>
          <a:p>
            <a:pPr lvl="0"/>
            <a:endParaRPr lang="en-US" altLang="ko-KR" dirty="0"/>
          </a:p>
        </p:txBody>
      </p:sp>
      <p:pic>
        <p:nvPicPr>
          <p:cNvPr id="27" name="Picture 26">
            <a:extLst>
              <a:ext uri="{FF2B5EF4-FFF2-40B4-BE49-F238E27FC236}">
                <a16:creationId xmlns:a16="http://schemas.microsoft.com/office/drawing/2014/main" id="{E80A1B64-80DC-426E-B783-BACE4695EDA4}"/>
              </a:ext>
            </a:extLst>
          </p:cNvPr>
          <p:cNvPicPr>
            <a:picLocks noChangeAspect="1"/>
          </p:cNvPicPr>
          <p:nvPr/>
        </p:nvPicPr>
        <p:blipFill>
          <a:blip r:embed="rId3"/>
          <a:stretch>
            <a:fillRect/>
          </a:stretch>
        </p:blipFill>
        <p:spPr>
          <a:xfrm>
            <a:off x="2555776" y="3334914"/>
            <a:ext cx="3744416" cy="1808586"/>
          </a:xfrm>
          <a:prstGeom prst="rect">
            <a:avLst/>
          </a:prstGeom>
        </p:spPr>
      </p:pic>
    </p:spTree>
    <p:extLst>
      <p:ext uri="{BB962C8B-B14F-4D97-AF65-F5344CB8AC3E}">
        <p14:creationId xmlns:p14="http://schemas.microsoft.com/office/powerpoint/2010/main" val="1974267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b="1" dirty="0">
                <a:latin typeface="Times New Roman" panose="02020603050405020304" pitchFamily="18" charset="0"/>
                <a:cs typeface="Times New Roman" panose="02020603050405020304" pitchFamily="18" charset="0"/>
              </a:rPr>
              <a:t>References</a:t>
            </a:r>
            <a:endParaRPr lang="ko-KR" altLang="en-US" b="1" dirty="0">
              <a:latin typeface="Times New Roman" panose="02020603050405020304" pitchFamily="18" charset="0"/>
              <a:cs typeface="Times New Roman" panose="02020603050405020304" pitchFamily="18" charset="0"/>
            </a:endParaRPr>
          </a:p>
        </p:txBody>
      </p:sp>
      <p:sp>
        <p:nvSpPr>
          <p:cNvPr id="7" name="TextBox 6"/>
          <p:cNvSpPr txBox="1"/>
          <p:nvPr/>
        </p:nvSpPr>
        <p:spPr>
          <a:xfrm>
            <a:off x="2123728" y="676713"/>
            <a:ext cx="6624736" cy="4426020"/>
          </a:xfrm>
          <a:prstGeom prst="rect">
            <a:avLst/>
          </a:prstGeom>
          <a:noFill/>
        </p:spPr>
        <p:txBody>
          <a:bodyPr wrap="square" rtlCol="0" anchor="ctr">
            <a:spAutoFit/>
          </a:bodyPr>
          <a:lstStyle/>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Raman, P.K., 2022. Omnichannel Commerce in the Grocery Sector: A Comparative Study of India, UK, and US with Technological Insights on APIs and Headless Commerce. Journal of Science &amp; Technology, 3(3), pp.136-200.</a:t>
            </a:r>
          </a:p>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Kapoor, K., 2022. Implications of Big Data in Execution of Social CRM Techniques: Cases from Developed and Emerging Economies. Big Data: A Road Map for Successful Digital Marketing, p.119. https://doi.org/10.1515/9783110733716-009</a:t>
            </a:r>
          </a:p>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Farooq, H., 2024. Customer Loyalty Programs: Maximizing Engagement and Profitability. Liberal Journal of Management &amp; Social Science, 1(4), pp.56-73.</a:t>
            </a:r>
          </a:p>
          <a:p>
            <a:pPr marL="171450" indent="-171450" algn="just">
              <a:lnSpc>
                <a:spcPct val="150000"/>
              </a:lnSpc>
              <a:buFont typeface="Arial" panose="020B0604020202020204" pitchFamily="34" charset="0"/>
              <a:buChar char="•"/>
            </a:pPr>
            <a:r>
              <a:rPr lang="en-US" altLang="ko-KR" sz="1050" dirty="0" err="1">
                <a:solidFill>
                  <a:schemeClr val="tx1">
                    <a:lumMod val="75000"/>
                    <a:lumOff val="25000"/>
                  </a:schemeClr>
                </a:solidFill>
                <a:latin typeface="Times New Roman" panose="02020603050405020304" pitchFamily="18" charset="0"/>
                <a:cs typeface="Times New Roman" panose="02020603050405020304" pitchFamily="18" charset="0"/>
              </a:rPr>
              <a:t>Koerniawan</a:t>
            </a: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 N., 2022. The Use of </a:t>
            </a:r>
            <a:r>
              <a:rPr lang="en-US" altLang="ko-KR" sz="1050" dirty="0" err="1">
                <a:solidFill>
                  <a:schemeClr val="tx1">
                    <a:lumMod val="75000"/>
                    <a:lumOff val="25000"/>
                  </a:schemeClr>
                </a:solidFill>
                <a:latin typeface="Times New Roman" panose="02020603050405020304" pitchFamily="18" charset="0"/>
                <a:cs typeface="Times New Roman" panose="02020603050405020304" pitchFamily="18" charset="0"/>
              </a:rPr>
              <a:t>Customised</a:t>
            </a: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 Market Intelligence by Small Food and Drink Producers: The Role of Strategic Orientations and Commitment (Doctoral dissertation, University of East Anglia). https://ueaeprints.uea.ac.uk/id/eprint/97288</a:t>
            </a:r>
          </a:p>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Hartfield, T.R., 2024. Overcoming Data Barriers: Strategies for New Entrants to Achieve Differentiation in the UK Food Retail Market. Journal of World Economy, 3(3), pp.68-83. https://www.pioneerpublisher.com/jwe/article/view/992</a:t>
            </a:r>
          </a:p>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Alexander, I.N., 2020. The influence of technological innovations on organization's competitive advantage: Case study on Irish food retail company (Tesco) (Doctoral dissertation, Dublin, National College of Ireland).</a:t>
            </a:r>
          </a:p>
          <a:p>
            <a:pPr marL="171450" indent="-171450" algn="just">
              <a:lnSpc>
                <a:spcPct val="150000"/>
              </a:lnSpc>
              <a:buFont typeface="Arial" panose="020B0604020202020204" pitchFamily="34" charset="0"/>
              <a:buChar char="•"/>
            </a:pP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Heinemann, G., 2023. Forms of online trade. In The new online trade: Business models, business systems and benchmarks in e-commerce (pp. 179-260). Wiesbaden: Springer </a:t>
            </a:r>
            <a:r>
              <a:rPr lang="en-US" altLang="ko-KR" sz="1050" dirty="0" err="1">
                <a:solidFill>
                  <a:schemeClr val="tx1">
                    <a:lumMod val="75000"/>
                    <a:lumOff val="25000"/>
                  </a:schemeClr>
                </a:solidFill>
                <a:latin typeface="Times New Roman" panose="02020603050405020304" pitchFamily="18" charset="0"/>
                <a:cs typeface="Times New Roman" panose="02020603050405020304" pitchFamily="18" charset="0"/>
              </a:rPr>
              <a:t>Fachmedien</a:t>
            </a:r>
            <a:r>
              <a:rPr lang="en-US" altLang="ko-KR" sz="1050" dirty="0">
                <a:solidFill>
                  <a:schemeClr val="tx1">
                    <a:lumMod val="75000"/>
                    <a:lumOff val="25000"/>
                  </a:schemeClr>
                </a:solidFill>
                <a:latin typeface="Times New Roman" panose="02020603050405020304" pitchFamily="18" charset="0"/>
                <a:cs typeface="Times New Roman" panose="02020603050405020304" pitchFamily="18" charset="0"/>
              </a:rPr>
              <a:t> Wiesbaden. https://doi.org/10.1007/978-3-658-40757-5_3</a:t>
            </a:r>
          </a:p>
        </p:txBody>
      </p:sp>
    </p:spTree>
    <p:extLst>
      <p:ext uri="{BB962C8B-B14F-4D97-AF65-F5344CB8AC3E}">
        <p14:creationId xmlns:p14="http://schemas.microsoft.com/office/powerpoint/2010/main" val="841548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907704" y="0"/>
            <a:ext cx="7416824" cy="699542"/>
          </a:xfrm>
        </p:spPr>
        <p:txBody>
          <a:bodyPr/>
          <a:lstStyle/>
          <a:p>
            <a:r>
              <a:rPr lang="en-US" altLang="ko-KR" b="1" dirty="0">
                <a:latin typeface="Times New Roman" panose="02020603050405020304" pitchFamily="18" charset="0"/>
                <a:cs typeface="Times New Roman" panose="02020603050405020304" pitchFamily="18" charset="0"/>
              </a:rPr>
              <a:t>Continued….</a:t>
            </a:r>
            <a:endParaRPr lang="ko-KR" altLang="en-US" b="1" dirty="0">
              <a:latin typeface="Times New Roman" panose="02020603050405020304" pitchFamily="18" charset="0"/>
              <a:cs typeface="Times New Roman" panose="02020603050405020304" pitchFamily="18" charset="0"/>
            </a:endParaRPr>
          </a:p>
        </p:txBody>
      </p:sp>
      <p:sp>
        <p:nvSpPr>
          <p:cNvPr id="7" name="TextBox 6"/>
          <p:cNvSpPr txBox="1"/>
          <p:nvPr/>
        </p:nvSpPr>
        <p:spPr>
          <a:xfrm>
            <a:off x="1907704" y="483518"/>
            <a:ext cx="7236296" cy="4746878"/>
          </a:xfrm>
          <a:prstGeom prst="rect">
            <a:avLst/>
          </a:prstGeom>
          <a:noFill/>
        </p:spPr>
        <p:txBody>
          <a:bodyPr wrap="square" rtlCol="0" anchor="ctr">
            <a:spAutoFit/>
          </a:bodyPr>
          <a:lstStyle/>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Wolniak</a:t>
            </a:r>
            <a:r>
              <a:rPr lang="en-US" altLang="ko-KR" sz="1000" dirty="0">
                <a:latin typeface="Times New Roman" panose="02020603050405020304" pitchFamily="18" charset="0"/>
                <a:cs typeface="Times New Roman" panose="02020603050405020304" pitchFamily="18" charset="0"/>
              </a:rPr>
              <a:t>, R., </a:t>
            </a:r>
            <a:r>
              <a:rPr lang="en-US" altLang="ko-KR" sz="1000" dirty="0" err="1">
                <a:latin typeface="Times New Roman" panose="02020603050405020304" pitchFamily="18" charset="0"/>
                <a:cs typeface="Times New Roman" panose="02020603050405020304" pitchFamily="18" charset="0"/>
              </a:rPr>
              <a:t>Stecuła</a:t>
            </a:r>
            <a:r>
              <a:rPr lang="en-US" altLang="ko-KR" sz="1000" dirty="0">
                <a:latin typeface="Times New Roman" panose="02020603050405020304" pitchFamily="18" charset="0"/>
                <a:cs typeface="Times New Roman" panose="02020603050405020304" pitchFamily="18" charset="0"/>
              </a:rPr>
              <a:t>, K. and </a:t>
            </a:r>
            <a:r>
              <a:rPr lang="en-US" altLang="ko-KR" sz="1000" dirty="0" err="1">
                <a:latin typeface="Times New Roman" panose="02020603050405020304" pitchFamily="18" charset="0"/>
                <a:cs typeface="Times New Roman" panose="02020603050405020304" pitchFamily="18" charset="0"/>
              </a:rPr>
              <a:t>Aydın</a:t>
            </a:r>
            <a:r>
              <a:rPr lang="en-US" altLang="ko-KR" sz="1000" dirty="0">
                <a:latin typeface="Times New Roman" panose="02020603050405020304" pitchFamily="18" charset="0"/>
                <a:cs typeface="Times New Roman" panose="02020603050405020304" pitchFamily="18" charset="0"/>
              </a:rPr>
              <a:t>, B., 2024. Digital Transformation of Grocery In-Store Shopping-Scanners, Artificial Intelligence, Augmented Reality and Beyond: A Review. Foods, 13(18), p.2948. https://doi.org/10.3390/foods13182948</a:t>
            </a:r>
          </a:p>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Ologunebi</a:t>
            </a:r>
            <a:r>
              <a:rPr lang="en-US" altLang="ko-KR" sz="1000" dirty="0">
                <a:latin typeface="Times New Roman" panose="02020603050405020304" pitchFamily="18" charset="0"/>
                <a:cs typeface="Times New Roman" panose="02020603050405020304" pitchFamily="18" charset="0"/>
              </a:rPr>
              <a:t>, J., 2023. An analysis of customer retention strategies in e-commerce fashion business in the UK: A case study of Primark. Available at SSRN 4628521. https://dx.doi.org/10.2139/ssrn.4628521</a:t>
            </a:r>
          </a:p>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Mustak</a:t>
            </a:r>
            <a:r>
              <a:rPr lang="en-US" altLang="ko-KR" sz="1000" dirty="0">
                <a:latin typeface="Times New Roman" panose="02020603050405020304" pitchFamily="18" charset="0"/>
                <a:cs typeface="Times New Roman" panose="02020603050405020304" pitchFamily="18" charset="0"/>
              </a:rPr>
              <a:t>, M., </a:t>
            </a:r>
            <a:r>
              <a:rPr lang="en-US" altLang="ko-KR" sz="1000" dirty="0" err="1">
                <a:latin typeface="Times New Roman" panose="02020603050405020304" pitchFamily="18" charset="0"/>
                <a:cs typeface="Times New Roman" panose="02020603050405020304" pitchFamily="18" charset="0"/>
              </a:rPr>
              <a:t>Hallikainen</a:t>
            </a:r>
            <a:r>
              <a:rPr lang="en-US" altLang="ko-KR" sz="1000" dirty="0">
                <a:latin typeface="Times New Roman" panose="02020603050405020304" pitchFamily="18" charset="0"/>
                <a:cs typeface="Times New Roman" panose="02020603050405020304" pitchFamily="18" charset="0"/>
              </a:rPr>
              <a:t>, H., Laukkanen, T., </a:t>
            </a:r>
            <a:r>
              <a:rPr lang="en-US" altLang="ko-KR" sz="1000" dirty="0" err="1">
                <a:latin typeface="Times New Roman" panose="02020603050405020304" pitchFamily="18" charset="0"/>
                <a:cs typeface="Times New Roman" panose="02020603050405020304" pitchFamily="18" charset="0"/>
              </a:rPr>
              <a:t>Plé</a:t>
            </a:r>
            <a:r>
              <a:rPr lang="en-US" altLang="ko-KR" sz="1000" dirty="0">
                <a:latin typeface="Times New Roman" panose="02020603050405020304" pitchFamily="18" charset="0"/>
                <a:cs typeface="Times New Roman" panose="02020603050405020304" pitchFamily="18" charset="0"/>
              </a:rPr>
              <a:t>, L., </a:t>
            </a:r>
            <a:r>
              <a:rPr lang="en-US" altLang="ko-KR" sz="1000" dirty="0" err="1">
                <a:latin typeface="Times New Roman" panose="02020603050405020304" pitchFamily="18" charset="0"/>
                <a:cs typeface="Times New Roman" panose="02020603050405020304" pitchFamily="18" charset="0"/>
              </a:rPr>
              <a:t>Hollebeek</a:t>
            </a:r>
            <a:r>
              <a:rPr lang="en-US" altLang="ko-KR" sz="1000" dirty="0">
                <a:latin typeface="Times New Roman" panose="02020603050405020304" pitchFamily="18" charset="0"/>
                <a:cs typeface="Times New Roman" panose="02020603050405020304" pitchFamily="18" charset="0"/>
              </a:rPr>
              <a:t>, L.D. and Aleem, M., 2024. Using machine learning to develop customer insights from user-generated content. Journal of Retailing and Consumer Services, 81, p.104034. https://doi.org/10.1016/j.jretconser.2024.104034</a:t>
            </a:r>
          </a:p>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Mohammadi</a:t>
            </a:r>
            <a:r>
              <a:rPr lang="en-US" altLang="ko-KR" sz="1000" dirty="0">
                <a:latin typeface="Times New Roman" panose="02020603050405020304" pitchFamily="18" charset="0"/>
                <a:cs typeface="Times New Roman" panose="02020603050405020304" pitchFamily="18" charset="0"/>
              </a:rPr>
              <a:t>, S., 2020. Gamification as a motivational tool: Extending loyalty programs with gamification. Unpublished Master Degree. SARAJEVO school of science and technology, pp.66-67.</a:t>
            </a:r>
          </a:p>
          <a:p>
            <a:pPr marL="171450" indent="-171450" algn="just">
              <a:lnSpc>
                <a:spcPct val="150000"/>
              </a:lnSpc>
              <a:buFont typeface="Arial" panose="020B0604020202020204" pitchFamily="34" charset="0"/>
              <a:buChar char="•"/>
            </a:pPr>
            <a:r>
              <a:rPr lang="en-US" altLang="ko-KR" sz="1000" dirty="0">
                <a:latin typeface="Times New Roman" panose="02020603050405020304" pitchFamily="18" charset="0"/>
                <a:cs typeface="Times New Roman" panose="02020603050405020304" pitchFamily="18" charset="0"/>
              </a:rPr>
              <a:t>Jones, P. and Comfort, D., 2020. Customer Engagement: Storytelling and the UK's Leading Retailers. In Handbook of Research on Contemporary Consumerism (pp. 57-71). IGI Global. DOI: 10.4018/978-1-5225-8270-0.ch004</a:t>
            </a:r>
          </a:p>
          <a:p>
            <a:pPr marL="171450" indent="-171450" algn="just">
              <a:lnSpc>
                <a:spcPct val="150000"/>
              </a:lnSpc>
              <a:buFont typeface="Arial" panose="020B0604020202020204" pitchFamily="34" charset="0"/>
              <a:buChar char="•"/>
            </a:pPr>
            <a:r>
              <a:rPr lang="en-US" altLang="ko-KR" sz="1000" dirty="0">
                <a:latin typeface="Times New Roman" panose="02020603050405020304" pitchFamily="18" charset="0"/>
                <a:cs typeface="Times New Roman" panose="02020603050405020304" pitchFamily="18" charset="0"/>
              </a:rPr>
              <a:t>Meng, S., 2024. Operation Management of Grocery Retailer in the UK: A Case of Tesco. Pacific International Journal, 7(2), pp.136-142. https://doi.org/10.55014/pij.v7i2.586</a:t>
            </a:r>
          </a:p>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Stanikzai</a:t>
            </a:r>
            <a:r>
              <a:rPr lang="en-US" altLang="ko-KR" sz="1000" dirty="0">
                <a:latin typeface="Times New Roman" panose="02020603050405020304" pitchFamily="18" charset="0"/>
                <a:cs typeface="Times New Roman" panose="02020603050405020304" pitchFamily="18" charset="0"/>
              </a:rPr>
              <a:t>, I.U. and Ali, H., 2024. The Influence of Social Media Platform Marketing on the Global Reach And Performance of the UK Retail Sector </a:t>
            </a:r>
            <a:r>
              <a:rPr lang="en-US" altLang="ko-KR" sz="1000" dirty="0" err="1">
                <a:latin typeface="Times New Roman" panose="02020603050405020304" pitchFamily="18" charset="0"/>
                <a:cs typeface="Times New Roman" panose="02020603050405020304" pitchFamily="18" charset="0"/>
              </a:rPr>
              <a:t>Organisation</a:t>
            </a:r>
            <a:r>
              <a:rPr lang="en-US" altLang="ko-KR" sz="1000" dirty="0">
                <a:latin typeface="Times New Roman" panose="02020603050405020304" pitchFamily="18" charset="0"/>
                <a:cs typeface="Times New Roman" panose="02020603050405020304" pitchFamily="18" charset="0"/>
              </a:rPr>
              <a:t>.” A Case Study on Tesco Plc. https://doi.org/10.59890/ijbmp.v2i3.1903</a:t>
            </a:r>
          </a:p>
          <a:p>
            <a:pPr marL="171450" indent="-171450" algn="just">
              <a:lnSpc>
                <a:spcPct val="150000"/>
              </a:lnSpc>
              <a:buFont typeface="Arial" panose="020B0604020202020204" pitchFamily="34" charset="0"/>
              <a:buChar char="•"/>
            </a:pPr>
            <a:r>
              <a:rPr lang="en-US" altLang="ko-KR" sz="1000" dirty="0">
                <a:latin typeface="Times New Roman" panose="02020603050405020304" pitchFamily="18" charset="0"/>
                <a:cs typeface="Times New Roman" panose="02020603050405020304" pitchFamily="18" charset="0"/>
              </a:rPr>
              <a:t>Ramanathan, U., Ramanathan, R., </a:t>
            </a:r>
            <a:r>
              <a:rPr lang="en-US" altLang="ko-KR" sz="1000" dirty="0" err="1">
                <a:latin typeface="Times New Roman" panose="02020603050405020304" pitchFamily="18" charset="0"/>
                <a:cs typeface="Times New Roman" panose="02020603050405020304" pitchFamily="18" charset="0"/>
              </a:rPr>
              <a:t>Adefisan</a:t>
            </a:r>
            <a:r>
              <a:rPr lang="en-US" altLang="ko-KR" sz="1000" dirty="0">
                <a:latin typeface="Times New Roman" panose="02020603050405020304" pitchFamily="18" charset="0"/>
                <a:cs typeface="Times New Roman" panose="02020603050405020304" pitchFamily="18" charset="0"/>
              </a:rPr>
              <a:t>, A., Da Costa, T., </a:t>
            </a:r>
            <a:r>
              <a:rPr lang="en-US" altLang="ko-KR" sz="1000" dirty="0" err="1">
                <a:latin typeface="Times New Roman" panose="02020603050405020304" pitchFamily="18" charset="0"/>
                <a:cs typeface="Times New Roman" panose="02020603050405020304" pitchFamily="18" charset="0"/>
              </a:rPr>
              <a:t>Cama-Moncunill</a:t>
            </a:r>
            <a:r>
              <a:rPr lang="en-US" altLang="ko-KR" sz="1000" dirty="0">
                <a:latin typeface="Times New Roman" panose="02020603050405020304" pitchFamily="18" charset="0"/>
                <a:cs typeface="Times New Roman" panose="02020603050405020304" pitchFamily="18" charset="0"/>
              </a:rPr>
              <a:t>, X. and </a:t>
            </a:r>
            <a:r>
              <a:rPr lang="en-US" altLang="ko-KR" sz="1000" dirty="0" err="1">
                <a:latin typeface="Times New Roman" panose="02020603050405020304" pitchFamily="18" charset="0"/>
                <a:cs typeface="Times New Roman" panose="02020603050405020304" pitchFamily="18" charset="0"/>
              </a:rPr>
              <a:t>Samriya</a:t>
            </a:r>
            <a:r>
              <a:rPr lang="en-US" altLang="ko-KR" sz="1000" dirty="0">
                <a:latin typeface="Times New Roman" panose="02020603050405020304" pitchFamily="18" charset="0"/>
                <a:cs typeface="Times New Roman" panose="02020603050405020304" pitchFamily="18" charset="0"/>
              </a:rPr>
              <a:t>, G., 2022. Adapting digital technologies to reduce food waste and improve operational efficiency of a frozen food company—The case of </a:t>
            </a:r>
            <a:r>
              <a:rPr lang="en-US" altLang="ko-KR" sz="1000" dirty="0" err="1">
                <a:latin typeface="Times New Roman" panose="02020603050405020304" pitchFamily="18" charset="0"/>
                <a:cs typeface="Times New Roman" panose="02020603050405020304" pitchFamily="18" charset="0"/>
              </a:rPr>
              <a:t>Yumchop</a:t>
            </a:r>
            <a:r>
              <a:rPr lang="en-US" altLang="ko-KR" sz="1000" dirty="0">
                <a:latin typeface="Times New Roman" panose="02020603050405020304" pitchFamily="18" charset="0"/>
                <a:cs typeface="Times New Roman" panose="02020603050405020304" pitchFamily="18" charset="0"/>
              </a:rPr>
              <a:t> Foods in the UK. Sustainability, 14(24), p.16614. https://doi.org/10.3390/su142416614</a:t>
            </a:r>
          </a:p>
          <a:p>
            <a:pPr marL="171450" indent="-171450" algn="just">
              <a:lnSpc>
                <a:spcPct val="150000"/>
              </a:lnSpc>
              <a:buFont typeface="Arial" panose="020B0604020202020204" pitchFamily="34" charset="0"/>
              <a:buChar char="•"/>
            </a:pPr>
            <a:r>
              <a:rPr lang="en-US" altLang="ko-KR" sz="1000" dirty="0" err="1">
                <a:latin typeface="Times New Roman" panose="02020603050405020304" pitchFamily="18" charset="0"/>
                <a:cs typeface="Times New Roman" panose="02020603050405020304" pitchFamily="18" charset="0"/>
              </a:rPr>
              <a:t>Schiro</a:t>
            </a:r>
            <a:r>
              <a:rPr lang="en-US" altLang="ko-KR" sz="1000" dirty="0">
                <a:latin typeface="Times New Roman" panose="02020603050405020304" pitchFamily="18" charset="0"/>
                <a:cs typeface="Times New Roman" panose="02020603050405020304" pitchFamily="18" charset="0"/>
              </a:rPr>
              <a:t>, J.L., Shan, L.C., </a:t>
            </a:r>
            <a:r>
              <a:rPr lang="en-US" altLang="ko-KR" sz="1000" dirty="0" err="1">
                <a:latin typeface="Times New Roman" panose="02020603050405020304" pitchFamily="18" charset="0"/>
                <a:cs typeface="Times New Roman" panose="02020603050405020304" pitchFamily="18" charset="0"/>
              </a:rPr>
              <a:t>Tatlow</a:t>
            </a:r>
            <a:r>
              <a:rPr lang="en-US" altLang="ko-KR" sz="1000" dirty="0">
                <a:latin typeface="Times New Roman" panose="02020603050405020304" pitchFamily="18" charset="0"/>
                <a:cs typeface="Times New Roman" panose="02020603050405020304" pitchFamily="18" charset="0"/>
              </a:rPr>
              <a:t>-Golden, M., Li, C. and Wall, P., 2020. # Healthy: smart digital food safety and nutrition communication strategies—a critical commentary. NPJ science of food, 4(1), p.14.</a:t>
            </a:r>
          </a:p>
        </p:txBody>
      </p:sp>
    </p:spTree>
    <p:extLst>
      <p:ext uri="{BB962C8B-B14F-4D97-AF65-F5344CB8AC3E}">
        <p14:creationId xmlns:p14="http://schemas.microsoft.com/office/powerpoint/2010/main" val="267998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sz="4000" b="1" dirty="0">
                <a:latin typeface="Times New Roman" panose="02020603050405020304" pitchFamily="18" charset="0"/>
                <a:cs typeface="Times New Roman" panose="02020603050405020304" pitchFamily="18" charset="0"/>
              </a:rPr>
              <a:t>Thank you</a:t>
            </a:r>
            <a:endParaRPr lang="ko-KR" altLang="en-US" sz="4000" b="1" dirty="0">
              <a:latin typeface="Times New Roman" panose="02020603050405020304" pitchFamily="18" charset="0"/>
              <a:cs typeface="Times New Roman" panose="02020603050405020304" pitchFamily="18" charset="0"/>
            </a:endParaRPr>
          </a:p>
        </p:txBody>
      </p:sp>
      <p:sp>
        <p:nvSpPr>
          <p:cNvPr id="4" name="Oval 3"/>
          <p:cNvSpPr/>
          <p:nvPr/>
        </p:nvSpPr>
        <p:spPr>
          <a:xfrm>
            <a:off x="2824628" y="819150"/>
            <a:ext cx="3499972" cy="3499972"/>
          </a:xfrm>
          <a:prstGeom prst="ellipse">
            <a:avLst/>
          </a:prstGeom>
          <a:noFill/>
          <a:ln w="12700">
            <a:solidFill>
              <a:schemeClr val="tx1">
                <a:alpha val="4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61455909"/>
      </p:ext>
    </p:extLst>
  </p:cSld>
  <p:clrMapOvr>
    <a:masterClrMapping/>
  </p:clrMapOvr>
</p:sld>
</file>

<file path=ppt/theme/theme1.xml><?xml version="1.0" encoding="utf-8"?>
<a:theme xmlns:a="http://schemas.openxmlformats.org/drawingml/2006/main" name="Cover and End Slide Master">
  <a:themeElements>
    <a:clrScheme name="ALLPPT-COLOR-A26">
      <a:dk1>
        <a:sysClr val="windowText" lastClr="000000"/>
      </a:dk1>
      <a:lt1>
        <a:sysClr val="window" lastClr="FFFFFF"/>
      </a:lt1>
      <a:dk2>
        <a:srgbClr val="1F497D"/>
      </a:dk2>
      <a:lt2>
        <a:srgbClr val="EEECE1"/>
      </a:lt2>
      <a:accent1>
        <a:srgbClr val="E46C0A"/>
      </a:accent1>
      <a:accent2>
        <a:srgbClr val="E46C0A"/>
      </a:accent2>
      <a:accent3>
        <a:srgbClr val="E46C0A"/>
      </a:accent3>
      <a:accent4>
        <a:srgbClr val="E46C0A"/>
      </a:accent4>
      <a:accent5>
        <a:srgbClr val="E46C0A"/>
      </a:accent5>
      <a:accent6>
        <a:srgbClr val="E46C0A"/>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26">
      <a:dk1>
        <a:sysClr val="windowText" lastClr="000000"/>
      </a:dk1>
      <a:lt1>
        <a:sysClr val="window" lastClr="FFFFFF"/>
      </a:lt1>
      <a:dk2>
        <a:srgbClr val="1F497D"/>
      </a:dk2>
      <a:lt2>
        <a:srgbClr val="EEECE1"/>
      </a:lt2>
      <a:accent1>
        <a:srgbClr val="E46C0A"/>
      </a:accent1>
      <a:accent2>
        <a:srgbClr val="E46C0A"/>
      </a:accent2>
      <a:accent3>
        <a:srgbClr val="E46C0A"/>
      </a:accent3>
      <a:accent4>
        <a:srgbClr val="E46C0A"/>
      </a:accent4>
      <a:accent5>
        <a:srgbClr val="E46C0A"/>
      </a:accent5>
      <a:accent6>
        <a:srgbClr val="E46C0A"/>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46C0A"/>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26">
      <a:dk1>
        <a:sysClr val="windowText" lastClr="000000"/>
      </a:dk1>
      <a:lt1>
        <a:sysClr val="window" lastClr="FFFFFF"/>
      </a:lt1>
      <a:dk2>
        <a:srgbClr val="1F497D"/>
      </a:dk2>
      <a:lt2>
        <a:srgbClr val="EEECE1"/>
      </a:lt2>
      <a:accent1>
        <a:srgbClr val="E46C0A"/>
      </a:accent1>
      <a:accent2>
        <a:srgbClr val="E46C0A"/>
      </a:accent2>
      <a:accent3>
        <a:srgbClr val="E46C0A"/>
      </a:accent3>
      <a:accent4>
        <a:srgbClr val="E46C0A"/>
      </a:accent4>
      <a:accent5>
        <a:srgbClr val="E46C0A"/>
      </a:accent5>
      <a:accent6>
        <a:srgbClr val="E46C0A"/>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1351</TotalTime>
  <Words>2138</Words>
  <Application>Microsoft Office PowerPoint</Application>
  <PresentationFormat>On-screen Show (16:9)</PresentationFormat>
  <Paragraphs>104</Paragraphs>
  <Slides>17</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17</vt:i4>
      </vt:variant>
    </vt:vector>
  </HeadingPairs>
  <TitlesOfParts>
    <vt:vector size="24" baseType="lpstr">
      <vt:lpstr>맑은 고딕</vt:lpstr>
      <vt:lpstr>-apple-system</vt:lpstr>
      <vt:lpstr>Arial</vt:lpstr>
      <vt:lpstr>Times New Roman</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GoogleSlidesPPT.com;Allppt.com</dc:creator>
  <cp:lastModifiedBy>Sandra Gorolova (2311229)</cp:lastModifiedBy>
  <cp:revision>110</cp:revision>
  <dcterms:created xsi:type="dcterms:W3CDTF">2016-12-05T23:26:54Z</dcterms:created>
  <dcterms:modified xsi:type="dcterms:W3CDTF">2024-12-04T09:31:12Z</dcterms:modified>
</cp:coreProperties>
</file>