
<file path=[Content_Types].xml><?xml version="1.0" encoding="utf-8"?>
<Types xmlns="http://schemas.openxmlformats.org/package/2006/content-types">
  <Default Extension="emf" ContentType="image/x-emf"/>
  <Default Extension="glb" ContentType="model/gltf.binary"/>
  <Default Extension="jpe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wav" ContentType="audio/x-wa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</p:sldMasterIdLst>
  <p:notesMasterIdLst>
    <p:notesMasterId r:id="rId33"/>
  </p:notesMasterIdLst>
  <p:handoutMasterIdLst>
    <p:handoutMasterId r:id="rId34"/>
  </p:handoutMasterIdLst>
  <p:sldIdLst>
    <p:sldId id="474" r:id="rId4"/>
    <p:sldId id="272" r:id="rId5"/>
    <p:sldId id="273" r:id="rId6"/>
    <p:sldId id="503" r:id="rId7"/>
    <p:sldId id="882" r:id="rId8"/>
    <p:sldId id="1445" r:id="rId9"/>
    <p:sldId id="1462" r:id="rId10"/>
    <p:sldId id="1446" r:id="rId11"/>
    <p:sldId id="1463" r:id="rId12"/>
    <p:sldId id="1447" r:id="rId13"/>
    <p:sldId id="499" r:id="rId14"/>
    <p:sldId id="274" r:id="rId15"/>
    <p:sldId id="507" r:id="rId16"/>
    <p:sldId id="508" r:id="rId17"/>
    <p:sldId id="415" r:id="rId18"/>
    <p:sldId id="1464" r:id="rId19"/>
    <p:sldId id="1457" r:id="rId20"/>
    <p:sldId id="505" r:id="rId21"/>
    <p:sldId id="1461" r:id="rId22"/>
    <p:sldId id="506" r:id="rId23"/>
    <p:sldId id="276" r:id="rId24"/>
    <p:sldId id="416" r:id="rId25"/>
    <p:sldId id="509" r:id="rId26"/>
    <p:sldId id="413" r:id="rId27"/>
    <p:sldId id="1477" r:id="rId28"/>
    <p:sldId id="1476" r:id="rId29"/>
    <p:sldId id="319" r:id="rId30"/>
    <p:sldId id="261" r:id="rId31"/>
    <p:sldId id="1080" r:id="rId32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B3ECE5"/>
    <a:srgbClr val="FF5AF9"/>
    <a:srgbClr val="FFE8F3"/>
    <a:srgbClr val="FFFFD3"/>
    <a:srgbClr val="BDCFA4"/>
    <a:srgbClr val="FFCA94"/>
    <a:srgbClr val="E3FAC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43516"/>
    <p:restoredTop sz="79301" autoAdjust="0"/>
  </p:normalViewPr>
  <p:slideViewPr>
    <p:cSldViewPr snapToGrid="0" snapToObjects="1">
      <p:cViewPr varScale="1">
        <p:scale>
          <a:sx n="32" d="100"/>
          <a:sy n="32" d="100"/>
        </p:scale>
        <p:origin x="168" y="9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21" Type="http://schemas.openxmlformats.org/officeDocument/2006/relationships/slide" Target="slides/slide18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presProps" Target="presProps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0-25T11:23:55.89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24575,'0'0'0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0-25T11:23:56.45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24575,'0'0'0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0-25T11:23:57.05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24575,'0'0'0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0-25T11:23:57.45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24575,'0'0'0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0-25T11:23:57.63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0 394 24575,'0'11'0,"0"-78"0,0-32 0,0 42 0,0-34 0,0 1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0-25T11:23:57.88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0 300 24575,'0'43'0,"0"-26"-1639,0-77 1,0-26-1,0 39 1,0-37 0,0 1-1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0-25T11:24:04.55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21 12 20723,'-10'-5'0,"4"3"0,1-3 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0-25T11:24:09.27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0 21979,'4'4'0,"-1"-1"0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11/7/22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01455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62847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***  Heb</a:t>
            </a:r>
            <a:r>
              <a:rPr lang="en-US" baseline="0" dirty="0"/>
              <a:t> </a:t>
            </a:r>
            <a:r>
              <a:rPr lang="en-US" baseline="0" dirty="0" err="1"/>
              <a:t>wneud</a:t>
            </a:r>
            <a:r>
              <a:rPr lang="en-US" baseline="0" dirty="0"/>
              <a:t> </a:t>
            </a:r>
            <a:r>
              <a:rPr lang="en-US" baseline="0" dirty="0" err="1"/>
              <a:t>hwn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A5D56F-8357-F04C-B3EC-979F3EFAFFDE}" type="slidenum">
              <a:rPr lang="en-US" smtClean="0"/>
              <a:pPr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47020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11/7/22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99592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11/7/22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11/7/22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11/7/22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127054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B7A7FCD-4FBB-C540-A035-61436D08E2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07/11/22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434B23-AC59-DB4D-A905-F3ECE990D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44AD9B-F4CE-2F41-93BA-30BC4229F9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3508879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01E664-3B10-B74E-9DDC-0191CB905C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00FCF1-F39B-294E-873C-F97454DAE48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05D8BA-357B-7E40-A496-18E4054F62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3F606B-6F0E-D94D-8C16-1DFD2FF9AB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07/11/22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30F347-1F4F-0349-ADEB-782B463EBA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64EE60-1354-3743-B062-C9272D6971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0568712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D0688-DF66-C241-8BE9-9EA3463255D3}" type="datetimeFigureOut">
              <a:rPr lang="en-US" smtClean="0"/>
              <a:t>11/7/22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27DC31-3421-464B-B875-DF9FF90E6C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370592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4351724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11/7/22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7351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0.xml"/><Relationship Id="rId21" Type="http://schemas.openxmlformats.org/officeDocument/2006/relationships/theme" Target="../theme/theme2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30.xml"/><Relationship Id="rId7" Type="http://schemas.openxmlformats.org/officeDocument/2006/relationships/slideLayout" Target="../slideLayouts/slideLayout34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6" Type="http://schemas.openxmlformats.org/officeDocument/2006/relationships/slideLayout" Target="../slideLayouts/slideLayout33.xml"/><Relationship Id="rId5" Type="http://schemas.openxmlformats.org/officeDocument/2006/relationships/slideLayout" Target="../slideLayouts/slideLayout32.xml"/><Relationship Id="rId4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55000">
              <a:schemeClr val="accent4">
                <a:lumMod val="20000"/>
                <a:lumOff val="80000"/>
              </a:schemeClr>
            </a:gs>
            <a:gs pos="0">
              <a:schemeClr val="accent1">
                <a:lumMod val="5000"/>
                <a:lumOff val="95000"/>
              </a:schemeClr>
            </a:gs>
            <a:gs pos="51000">
              <a:schemeClr val="accent2">
                <a:lumMod val="20000"/>
                <a:lumOff val="80000"/>
              </a:schemeClr>
            </a:gs>
            <a:gs pos="52000">
              <a:schemeClr val="accent6">
                <a:lumMod val="20000"/>
                <a:lumOff val="80000"/>
              </a:schemeClr>
            </a:gs>
            <a:gs pos="54000">
              <a:schemeClr val="accent2">
                <a:lumMod val="20000"/>
                <a:lumOff val="80000"/>
              </a:schemeClr>
            </a:gs>
            <a:gs pos="100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4" r:id="rId3"/>
    <p:sldLayoutId id="2147484085" r:id="rId4"/>
    <p:sldLayoutId id="2147484086" r:id="rId5"/>
    <p:sldLayoutId id="2147484087" r:id="rId6"/>
    <p:sldLayoutId id="21474840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55000">
              <a:schemeClr val="accent4">
                <a:lumMod val="20000"/>
                <a:lumOff val="80000"/>
              </a:schemeClr>
            </a:gs>
            <a:gs pos="0">
              <a:schemeClr val="accent1">
                <a:lumMod val="5000"/>
                <a:lumOff val="95000"/>
              </a:schemeClr>
            </a:gs>
            <a:gs pos="51000">
              <a:schemeClr val="accent2">
                <a:lumMod val="20000"/>
                <a:lumOff val="80000"/>
              </a:schemeClr>
            </a:gs>
            <a:gs pos="52000">
              <a:schemeClr val="accent6">
                <a:lumMod val="20000"/>
                <a:lumOff val="80000"/>
              </a:schemeClr>
            </a:gs>
            <a:gs pos="54000">
              <a:schemeClr val="accent2">
                <a:lumMod val="20000"/>
                <a:lumOff val="80000"/>
              </a:schemeClr>
            </a:gs>
            <a:gs pos="100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55000">
              <a:schemeClr val="accent4">
                <a:lumMod val="20000"/>
                <a:lumOff val="80000"/>
              </a:schemeClr>
            </a:gs>
            <a:gs pos="0">
              <a:schemeClr val="accent1">
                <a:lumMod val="5000"/>
                <a:lumOff val="95000"/>
              </a:schemeClr>
            </a:gs>
            <a:gs pos="51000">
              <a:schemeClr val="accent2">
                <a:lumMod val="20000"/>
                <a:lumOff val="80000"/>
              </a:schemeClr>
            </a:gs>
            <a:gs pos="52000">
              <a:schemeClr val="accent6">
                <a:lumMod val="20000"/>
                <a:lumOff val="80000"/>
              </a:schemeClr>
            </a:gs>
            <a:gs pos="54000">
              <a:schemeClr val="accent2">
                <a:lumMod val="20000"/>
                <a:lumOff val="80000"/>
              </a:schemeClr>
            </a:gs>
            <a:gs pos="100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15" r:id="rId2"/>
    <p:sldLayoutId id="2147484119" r:id="rId3"/>
    <p:sldLayoutId id="2147484121" r:id="rId4"/>
    <p:sldLayoutId id="2147484122" r:id="rId5"/>
    <p:sldLayoutId id="2147484123" r:id="rId6"/>
    <p:sldLayoutId id="2147484124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0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tiff"/><Relationship Id="rId3" Type="http://schemas.openxmlformats.org/officeDocument/2006/relationships/image" Target="../media/image5.tiff"/><Relationship Id="rId7" Type="http://schemas.openxmlformats.org/officeDocument/2006/relationships/image" Target="../media/image9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3.xml"/><Relationship Id="rId6" Type="http://schemas.openxmlformats.org/officeDocument/2006/relationships/image" Target="../media/image8.tiff"/><Relationship Id="rId5" Type="http://schemas.openxmlformats.org/officeDocument/2006/relationships/image" Target="../media/image7.tiff"/><Relationship Id="rId4" Type="http://schemas.openxmlformats.org/officeDocument/2006/relationships/image" Target="../media/image6.tif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10.tiff"/><Relationship Id="rId5" Type="http://schemas.openxmlformats.org/officeDocument/2006/relationships/image" Target="../media/image9.tiff"/><Relationship Id="rId4" Type="http://schemas.openxmlformats.org/officeDocument/2006/relationships/image" Target="../media/image8.tif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3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iff"/><Relationship Id="rId7" Type="http://schemas.openxmlformats.org/officeDocument/2006/relationships/image" Target="../media/image11.tiff"/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16.tiff"/><Relationship Id="rId5" Type="http://schemas.openxmlformats.org/officeDocument/2006/relationships/image" Target="../media/image15.tiff"/><Relationship Id="rId4" Type="http://schemas.openxmlformats.org/officeDocument/2006/relationships/image" Target="../media/image14.tif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3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tiff"/><Relationship Id="rId2" Type="http://schemas.openxmlformats.org/officeDocument/2006/relationships/image" Target="../media/image18.tiff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17.jpeg"/><Relationship Id="rId5" Type="http://schemas.openxmlformats.org/officeDocument/2006/relationships/image" Target="../media/image21.tiff"/><Relationship Id="rId4" Type="http://schemas.openxmlformats.org/officeDocument/2006/relationships/image" Target="../media/image20.tif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7" Type="http://schemas.openxmlformats.org/officeDocument/2006/relationships/image" Target="../media/image25.sv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4.png"/><Relationship Id="rId5" Type="http://schemas.openxmlformats.org/officeDocument/2006/relationships/image" Target="../media/image23.emf"/><Relationship Id="rId4" Type="http://schemas.openxmlformats.org/officeDocument/2006/relationships/image" Target="../media/image2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2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3.emf"/><Relationship Id="rId4" Type="http://schemas.openxmlformats.org/officeDocument/2006/relationships/image" Target="../media/image28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3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tiff"/><Relationship Id="rId2" Type="http://schemas.openxmlformats.org/officeDocument/2006/relationships/image" Target="../media/image18.tiff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29.jpeg"/><Relationship Id="rId5" Type="http://schemas.openxmlformats.org/officeDocument/2006/relationships/image" Target="../media/image21.tiff"/><Relationship Id="rId4" Type="http://schemas.openxmlformats.org/officeDocument/2006/relationships/image" Target="../media/image20.tiff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0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customXml" Target="../ink/ink5.xml"/><Relationship Id="rId13" Type="http://schemas.openxmlformats.org/officeDocument/2006/relationships/image" Target="../media/image19.png"/><Relationship Id="rId3" Type="http://schemas.openxmlformats.org/officeDocument/2006/relationships/customXml" Target="../ink/ink1.xml"/><Relationship Id="rId7" Type="http://schemas.openxmlformats.org/officeDocument/2006/relationships/customXml" Target="../ink/ink4.xml"/><Relationship Id="rId12" Type="http://schemas.openxmlformats.org/officeDocument/2006/relationships/customXml" Target="../ink/ink7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32.xml"/><Relationship Id="rId6" Type="http://schemas.openxmlformats.org/officeDocument/2006/relationships/customXml" Target="../ink/ink3.xml"/><Relationship Id="rId11" Type="http://schemas.openxmlformats.org/officeDocument/2006/relationships/image" Target="../media/image18.png"/><Relationship Id="rId5" Type="http://schemas.openxmlformats.org/officeDocument/2006/relationships/customXml" Target="../ink/ink2.xml"/><Relationship Id="rId15" Type="http://schemas.openxmlformats.org/officeDocument/2006/relationships/image" Target="../media/image20.png"/><Relationship Id="rId10" Type="http://schemas.openxmlformats.org/officeDocument/2006/relationships/customXml" Target="../ink/ink6.xml"/><Relationship Id="rId4" Type="http://schemas.openxmlformats.org/officeDocument/2006/relationships/image" Target="../media/image16.png"/><Relationship Id="rId9" Type="http://schemas.openxmlformats.org/officeDocument/2006/relationships/image" Target="../media/image17.png"/><Relationship Id="rId14" Type="http://schemas.openxmlformats.org/officeDocument/2006/relationships/customXml" Target="../ink/ink8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sv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36.png"/><Relationship Id="rId4" Type="http://schemas.microsoft.com/office/2017/06/relationships/model3d" Target="../media/model3d1.glb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9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8DFE55-F09E-4349-84B6-DD79C9E2D226}"/>
              </a:ext>
            </a:extLst>
          </p:cNvPr>
          <p:cNvSpPr txBox="1"/>
          <p:nvPr/>
        </p:nvSpPr>
        <p:spPr>
          <a:xfrm>
            <a:off x="2338385" y="4162535"/>
            <a:ext cx="7515225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Grŵp</a:t>
            </a:r>
            <a:r>
              <a:rPr lang="en-US" sz="2400" b="1" dirty="0">
                <a:solidFill>
                  <a:srgbClr val="002060"/>
                </a:solidFill>
              </a:rPr>
              <a:t> 3 – </a:t>
            </a:r>
            <a:r>
              <a:rPr lang="en-US" sz="2400" b="1" dirty="0" err="1">
                <a:solidFill>
                  <a:srgbClr val="002060"/>
                </a:solidFill>
              </a:rPr>
              <a:t>Darlith</a:t>
            </a:r>
            <a:r>
              <a:rPr lang="en-US" sz="2400" b="1" dirty="0">
                <a:solidFill>
                  <a:srgbClr val="002060"/>
                </a:solidFill>
              </a:rPr>
              <a:t>/Lecture 5</a:t>
            </a: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r>
              <a:rPr lang="en-US" sz="2400" b="1" dirty="0">
                <a:solidFill>
                  <a:srgbClr val="002060"/>
                </a:solidFill>
              </a:rPr>
              <a:t>Catrin Evans-Thomas</a:t>
            </a:r>
          </a:p>
          <a:p>
            <a:pPr algn="ctr"/>
            <a:endParaRPr lang="en-US" sz="2400" b="1" dirty="0">
              <a:solidFill>
                <a:srgbClr val="002060"/>
              </a:solidFill>
            </a:endParaRPr>
          </a:p>
          <a:p>
            <a:pPr algn="ctr"/>
            <a:r>
              <a:rPr lang="en-US" sz="2000" dirty="0" err="1">
                <a:solidFill>
                  <a:srgbClr val="002060"/>
                </a:solidFill>
              </a:rPr>
              <a:t>c.evans-thomas@pcydds.ac.uk</a:t>
            </a:r>
            <a:endParaRPr lang="en-US" sz="2000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endParaRPr lang="en-US" sz="2400" dirty="0">
              <a:solidFill>
                <a:srgbClr val="002060"/>
              </a:solidFill>
            </a:endParaRP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E273542-738C-2840-8EA5-C7BAF9C959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5885671"/>
            <a:ext cx="12192000" cy="97232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0720946-4206-1940-8F5F-5E3C5CD5D0C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72600" y="178038"/>
            <a:ext cx="2641600" cy="1196975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C82D3D0-9179-3847-A910-CA32BDE8CA1B}"/>
              </a:ext>
            </a:extLst>
          </p:cNvPr>
          <p:cNvSpPr txBox="1">
            <a:spLocks/>
          </p:cNvSpPr>
          <p:nvPr/>
        </p:nvSpPr>
        <p:spPr>
          <a:xfrm>
            <a:off x="2908298" y="1589986"/>
            <a:ext cx="6375400" cy="2384187"/>
          </a:xfrm>
          <a:prstGeom prst="rect">
            <a:avLst/>
          </a:prstGeom>
          <a:solidFill>
            <a:srgbClr val="B3ECE5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4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BA3 2022-23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E523007-EA4E-29B7-2EB3-6C975938BF8A}"/>
              </a:ext>
            </a:extLst>
          </p:cNvPr>
          <p:cNvSpPr/>
          <p:nvPr/>
        </p:nvSpPr>
        <p:spPr>
          <a:xfrm>
            <a:off x="9273652" y="2189413"/>
            <a:ext cx="283949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10.11.22</a:t>
            </a:r>
          </a:p>
        </p:txBody>
      </p:sp>
    </p:spTree>
    <p:extLst>
      <p:ext uri="{BB962C8B-B14F-4D97-AF65-F5344CB8AC3E}">
        <p14:creationId xmlns:p14="http://schemas.microsoft.com/office/powerpoint/2010/main" val="170001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3936FB0-3690-794E-9652-64A5B6D1128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303" t="20813" r="18234" b="11870"/>
          <a:stretch/>
        </p:blipFill>
        <p:spPr>
          <a:xfrm>
            <a:off x="1345580" y="225948"/>
            <a:ext cx="9500839" cy="6406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0921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DC3F5B4-B881-6C41-A858-09B16F44625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923" t="23415" r="18648" b="7642"/>
          <a:stretch/>
        </p:blipFill>
        <p:spPr>
          <a:xfrm>
            <a:off x="1628077" y="334536"/>
            <a:ext cx="8959271" cy="6289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77162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B27D8A96-AF50-D447-9A94-1B8D7B5A8E30}"/>
              </a:ext>
            </a:extLst>
          </p:cNvPr>
          <p:cNvSpPr txBox="1">
            <a:spLocks/>
          </p:cNvSpPr>
          <p:nvPr/>
        </p:nvSpPr>
        <p:spPr>
          <a:xfrm>
            <a:off x="221160" y="-192039"/>
            <a:ext cx="6026048" cy="2904348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800" b="1" dirty="0" err="1">
                <a:latin typeface="Ink Free" panose="03080402000500000000" pitchFamily="66" charset="0"/>
              </a:rPr>
              <a:t>Eisiau</a:t>
            </a:r>
            <a:r>
              <a:rPr lang="en-US" sz="4800" b="1" dirty="0">
                <a:latin typeface="Ink Free" panose="03080402000500000000" pitchFamily="66" charset="0"/>
              </a:rPr>
              <a:t> = ‘to want’</a:t>
            </a: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B4F4AC7-5484-0047-BA00-C96BB73ECB8F}"/>
              </a:ext>
            </a:extLst>
          </p:cNvPr>
          <p:cNvSpPr txBox="1"/>
          <p:nvPr/>
        </p:nvSpPr>
        <p:spPr>
          <a:xfrm>
            <a:off x="9873548" y="192572"/>
            <a:ext cx="2030309" cy="919401"/>
          </a:xfrm>
          <a:prstGeom prst="wedgeRoundRectCallout">
            <a:avLst>
              <a:gd name="adj1" fmla="val -45404"/>
              <a:gd name="adj2" fmla="val 81428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E2C1FF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1600" b="1" i="1" dirty="0" err="1"/>
              <a:t>ishe</a:t>
            </a:r>
            <a:endParaRPr lang="en-US" sz="1600" b="1" i="1" dirty="0"/>
          </a:p>
          <a:p>
            <a:pPr>
              <a:defRPr/>
            </a:pPr>
            <a:r>
              <a:rPr lang="en-US" sz="1600" b="1" i="1" dirty="0" err="1"/>
              <a:t>eishe</a:t>
            </a:r>
            <a:endParaRPr lang="en-US" sz="1600" b="1" i="1" dirty="0"/>
          </a:p>
          <a:p>
            <a:pPr>
              <a:defRPr/>
            </a:pPr>
            <a:r>
              <a:rPr lang="en-US" sz="1600" b="1" i="1" dirty="0" err="1"/>
              <a:t>mo’yn</a:t>
            </a:r>
            <a:endParaRPr lang="en-US" sz="1600" b="1" i="1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85CD05D5-F72B-DC43-AEE9-48D639CEFC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90161" y="252342"/>
            <a:ext cx="548240" cy="68546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39CCA10-0F66-0A66-8CBA-B092B787D104}"/>
              </a:ext>
            </a:extLst>
          </p:cNvPr>
          <p:cNvSpPr txBox="1"/>
          <p:nvPr/>
        </p:nvSpPr>
        <p:spPr>
          <a:xfrm>
            <a:off x="678358" y="1650544"/>
            <a:ext cx="6329597" cy="738664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200" b="1" dirty="0"/>
              <a:t>Beth </a:t>
            </a:r>
            <a:r>
              <a:rPr lang="en-US" sz="4200" b="1" dirty="0" err="1"/>
              <a:t>rwyt</a:t>
            </a:r>
            <a:r>
              <a:rPr lang="en-US" sz="4200" b="1" dirty="0"/>
              <a:t> </a:t>
            </a:r>
            <a:r>
              <a:rPr lang="en-US" sz="4200" b="1" dirty="0" err="1"/>
              <a:t>ti</a:t>
            </a:r>
            <a:r>
              <a:rPr lang="en-US" sz="4200" b="1" dirty="0"/>
              <a:t> </a:t>
            </a:r>
            <a:r>
              <a:rPr lang="en-US" sz="4200" b="1" dirty="0" err="1"/>
              <a:t>eisiau</a:t>
            </a:r>
            <a:r>
              <a:rPr lang="en-US" sz="4200" b="1" dirty="0"/>
              <a:t>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FF1B5E2-DF57-4880-A35C-C8F95F9E34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3189" y="2682508"/>
            <a:ext cx="2068386" cy="219108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CAF9A051-6AC0-7897-21F1-297A37983C3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9659" y="2787623"/>
            <a:ext cx="2895380" cy="144769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30D9F3B1-3BDB-878C-D934-3B5FB4D81EA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35276" y="2591042"/>
            <a:ext cx="2598657" cy="1670565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57F83A7D-3753-6289-A634-8787F7FBEB6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09513" y="4738525"/>
            <a:ext cx="2318912" cy="184040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AFE74D53-BD1F-4DAF-9500-BF6B8F8758B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99107" y="4654713"/>
            <a:ext cx="2617695" cy="1814935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691721CC-DB4E-6DA6-2007-74E78B5BE99B}"/>
              </a:ext>
            </a:extLst>
          </p:cNvPr>
          <p:cNvSpPr txBox="1"/>
          <p:nvPr/>
        </p:nvSpPr>
        <p:spPr>
          <a:xfrm>
            <a:off x="453599" y="2673904"/>
            <a:ext cx="399179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1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6F31F42-7B88-10C4-D04A-89D137622C6E}"/>
              </a:ext>
            </a:extLst>
          </p:cNvPr>
          <p:cNvSpPr txBox="1"/>
          <p:nvPr/>
        </p:nvSpPr>
        <p:spPr>
          <a:xfrm>
            <a:off x="4531141" y="2594048"/>
            <a:ext cx="399179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2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2DF287C-B545-C464-156F-E037F14A8B4B}"/>
              </a:ext>
            </a:extLst>
          </p:cNvPr>
          <p:cNvSpPr txBox="1"/>
          <p:nvPr/>
        </p:nvSpPr>
        <p:spPr>
          <a:xfrm>
            <a:off x="8501735" y="2490881"/>
            <a:ext cx="399179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3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0C8B68D-7858-ECB3-B96F-DFF4F70AB591}"/>
              </a:ext>
            </a:extLst>
          </p:cNvPr>
          <p:cNvSpPr txBox="1"/>
          <p:nvPr/>
        </p:nvSpPr>
        <p:spPr>
          <a:xfrm>
            <a:off x="2718690" y="4507692"/>
            <a:ext cx="399179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4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6E070A1-DD31-8668-F0D1-CACE3A423BBC}"/>
              </a:ext>
            </a:extLst>
          </p:cNvPr>
          <p:cNvSpPr txBox="1"/>
          <p:nvPr/>
        </p:nvSpPr>
        <p:spPr>
          <a:xfrm>
            <a:off x="5833577" y="6117267"/>
            <a:ext cx="399179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5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B06EDFC-5010-732D-2A2E-561923EBE849}"/>
              </a:ext>
            </a:extLst>
          </p:cNvPr>
          <p:cNvSpPr txBox="1"/>
          <p:nvPr/>
        </p:nvSpPr>
        <p:spPr>
          <a:xfrm>
            <a:off x="9563781" y="4323932"/>
            <a:ext cx="217462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sz="2400" b="1" dirty="0" err="1"/>
              <a:t>afal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/>
              <a:t>banana</a:t>
            </a:r>
          </a:p>
          <a:p>
            <a:pPr marL="342900" indent="-342900">
              <a:buAutoNum type="arabicPeriod"/>
            </a:pPr>
            <a:r>
              <a:rPr lang="en-US" sz="2400" b="1" dirty="0" err="1"/>
              <a:t>mefus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 err="1"/>
              <a:t>grawnwin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/>
              <a:t>melon</a:t>
            </a:r>
            <a:endParaRPr lang="en-US" b="1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00FBAE98-197B-ADAC-102C-E5EECFFCE868}"/>
              </a:ext>
            </a:extLst>
          </p:cNvPr>
          <p:cNvSpPr txBox="1"/>
          <p:nvPr/>
        </p:nvSpPr>
        <p:spPr>
          <a:xfrm>
            <a:off x="7600340" y="1639217"/>
            <a:ext cx="3981582" cy="738664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200" b="1" dirty="0" err="1"/>
              <a:t>Dw</a:t>
            </a:r>
            <a:r>
              <a:rPr lang="en-US" sz="4200" b="1" dirty="0"/>
              <a:t> </a:t>
            </a:r>
            <a:r>
              <a:rPr lang="en-US" sz="4200" b="1" dirty="0" err="1"/>
              <a:t>i</a:t>
            </a:r>
            <a:r>
              <a:rPr lang="en-US" sz="4200" b="1" dirty="0"/>
              <a:t> </a:t>
            </a:r>
            <a:r>
              <a:rPr lang="en-US" sz="4200" b="1" dirty="0" err="1"/>
              <a:t>eisiau</a:t>
            </a:r>
            <a:r>
              <a:rPr lang="en-US" sz="4200" b="1" dirty="0"/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445504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2963186" y="713261"/>
            <a:ext cx="632959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3200" b="1" dirty="0"/>
          </a:p>
          <a:p>
            <a:pPr algn="ctr"/>
            <a:r>
              <a:rPr lang="en-US" sz="3200" b="1" dirty="0"/>
              <a:t>Do </a:t>
            </a:r>
            <a:r>
              <a:rPr lang="en-US" sz="3200" b="1" dirty="0">
                <a:solidFill>
                  <a:srgbClr val="0070C0"/>
                </a:solidFill>
              </a:rPr>
              <a:t>you</a:t>
            </a:r>
            <a:r>
              <a:rPr lang="en-US" sz="3200" b="1" dirty="0"/>
              <a:t> want …?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33C3C58-1CAB-9444-A959-293F05E7FEF9}"/>
              </a:ext>
            </a:extLst>
          </p:cNvPr>
          <p:cNvSpPr txBox="1"/>
          <p:nvPr/>
        </p:nvSpPr>
        <p:spPr>
          <a:xfrm>
            <a:off x="-624898" y="3487427"/>
            <a:ext cx="6048225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Ydw</a:t>
            </a:r>
            <a:r>
              <a:rPr lang="en-US" sz="4400" b="1" dirty="0"/>
              <a:t>, </a:t>
            </a:r>
          </a:p>
          <a:p>
            <a:pPr algn="ctr"/>
            <a:r>
              <a:rPr lang="en-US" sz="4400" b="1" dirty="0" err="1"/>
              <a:t>dw</a:t>
            </a:r>
            <a:r>
              <a:rPr lang="en-US" sz="4400" b="1" dirty="0"/>
              <a:t> </a:t>
            </a:r>
            <a:r>
              <a:rPr lang="en-US" sz="4400" b="1" dirty="0" err="1">
                <a:solidFill>
                  <a:srgbClr val="0070C0"/>
                </a:solidFill>
              </a:rPr>
              <a:t>i</a:t>
            </a:r>
            <a:r>
              <a:rPr lang="en-US" sz="4400" b="1" dirty="0"/>
              <a:t> </a:t>
            </a:r>
            <a:r>
              <a:rPr lang="en-US" sz="4400" b="1" dirty="0" err="1"/>
              <a:t>eisiau</a:t>
            </a:r>
            <a:r>
              <a:rPr lang="en-US" sz="4400" b="1" dirty="0"/>
              <a:t>…</a:t>
            </a:r>
          </a:p>
          <a:p>
            <a:pPr algn="ctr"/>
            <a:r>
              <a:rPr lang="en-US" sz="4400" b="1" dirty="0">
                <a:sym typeface="Wingdings" pitchFamily="2" charset="2"/>
              </a:rPr>
              <a:t> </a:t>
            </a:r>
            <a:endParaRPr lang="en-US" sz="44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A7B27C1-EFAF-B744-A8C4-31CD8CBA0637}"/>
              </a:ext>
            </a:extLst>
          </p:cNvPr>
          <p:cNvSpPr txBox="1"/>
          <p:nvPr/>
        </p:nvSpPr>
        <p:spPr>
          <a:xfrm>
            <a:off x="6268670" y="3548021"/>
            <a:ext cx="6048225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Nac</a:t>
            </a:r>
            <a:r>
              <a:rPr lang="en-US" sz="4400" b="1" dirty="0"/>
              <a:t> </a:t>
            </a:r>
            <a:r>
              <a:rPr lang="en-US" sz="4400" b="1" dirty="0" err="1"/>
              <a:t>ydw</a:t>
            </a:r>
            <a:r>
              <a:rPr lang="en-US" sz="4400" b="1" dirty="0"/>
              <a:t>, </a:t>
            </a:r>
          </a:p>
          <a:p>
            <a:pPr algn="ctr"/>
            <a:r>
              <a:rPr lang="en-US" sz="4400" b="1" dirty="0" err="1"/>
              <a:t>dydw</a:t>
            </a:r>
            <a:r>
              <a:rPr lang="en-US" sz="4400" b="1" dirty="0"/>
              <a:t> </a:t>
            </a:r>
            <a:r>
              <a:rPr lang="en-US" sz="4400" b="1" dirty="0" err="1">
                <a:solidFill>
                  <a:srgbClr val="0070C0"/>
                </a:solidFill>
              </a:rPr>
              <a:t>i</a:t>
            </a:r>
            <a:r>
              <a:rPr lang="en-US" sz="4400" b="1" dirty="0"/>
              <a:t> </a:t>
            </a:r>
            <a:r>
              <a:rPr lang="en-US" sz="4400" b="1" dirty="0" err="1"/>
              <a:t>ddim</a:t>
            </a:r>
            <a:r>
              <a:rPr lang="en-US" sz="4400" b="1" dirty="0"/>
              <a:t> </a:t>
            </a:r>
            <a:r>
              <a:rPr lang="en-US" sz="4400" b="1" dirty="0" err="1"/>
              <a:t>eisiau</a:t>
            </a:r>
            <a:r>
              <a:rPr lang="en-US" sz="4400" b="1" dirty="0"/>
              <a:t>…</a:t>
            </a:r>
          </a:p>
          <a:p>
            <a:pPr algn="ctr"/>
            <a:r>
              <a:rPr lang="en-US" sz="4400" b="1" dirty="0">
                <a:sym typeface="Wingdings" pitchFamily="2" charset="2"/>
              </a:rPr>
              <a:t> </a:t>
            </a:r>
            <a:endParaRPr lang="en-US" sz="4400" b="1" dirty="0"/>
          </a:p>
        </p:txBody>
      </p:sp>
      <p:sp>
        <p:nvSpPr>
          <p:cNvPr id="5" name="Down Arrow 4">
            <a:extLst>
              <a:ext uri="{FF2B5EF4-FFF2-40B4-BE49-F238E27FC236}">
                <a16:creationId xmlns:a16="http://schemas.microsoft.com/office/drawing/2014/main" id="{FB9EEF23-A6B3-EB4E-A39E-1C1D3C5B159B}"/>
              </a:ext>
            </a:extLst>
          </p:cNvPr>
          <p:cNvSpPr/>
          <p:nvPr/>
        </p:nvSpPr>
        <p:spPr>
          <a:xfrm rot="2645501">
            <a:off x="2569614" y="1204251"/>
            <a:ext cx="577819" cy="2299447"/>
          </a:xfrm>
          <a:prstGeom prst="down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Down Arrow 13">
            <a:extLst>
              <a:ext uri="{FF2B5EF4-FFF2-40B4-BE49-F238E27FC236}">
                <a16:creationId xmlns:a16="http://schemas.microsoft.com/office/drawing/2014/main" id="{79D7EFB8-5454-2242-AE41-3E9B154A5EA8}"/>
              </a:ext>
            </a:extLst>
          </p:cNvPr>
          <p:cNvSpPr/>
          <p:nvPr/>
        </p:nvSpPr>
        <p:spPr>
          <a:xfrm rot="19138443">
            <a:off x="8585372" y="1437848"/>
            <a:ext cx="695629" cy="2342246"/>
          </a:xfrm>
          <a:prstGeom prst="down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E8164DFB-EF8A-944A-AE13-8EA9BA51ED28}"/>
              </a:ext>
            </a:extLst>
          </p:cNvPr>
          <p:cNvSpPr/>
          <p:nvPr/>
        </p:nvSpPr>
        <p:spPr>
          <a:xfrm>
            <a:off x="2374219" y="5210155"/>
            <a:ext cx="7098223" cy="1385081"/>
          </a:xfrm>
          <a:prstGeom prst="star12">
            <a:avLst/>
          </a:prstGeom>
          <a:solidFill>
            <a:srgbClr val="FF5A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>
                <a:solidFill>
                  <a:schemeClr val="tx1"/>
                </a:solidFill>
              </a:rPr>
              <a:t>Rule:</a:t>
            </a:r>
          </a:p>
          <a:p>
            <a:pPr algn="ctr"/>
            <a:r>
              <a:rPr lang="en-US" b="1" dirty="0">
                <a:solidFill>
                  <a:schemeClr val="bg1"/>
                </a:solidFill>
              </a:rPr>
              <a:t>Does dim “</a:t>
            </a:r>
            <a:r>
              <a:rPr lang="en-US" b="1" dirty="0" err="1">
                <a:solidFill>
                  <a:schemeClr val="bg1"/>
                </a:solidFill>
              </a:rPr>
              <a:t>yn</a:t>
            </a:r>
            <a:r>
              <a:rPr lang="en-US" b="1" dirty="0">
                <a:solidFill>
                  <a:schemeClr val="bg1"/>
                </a:solidFill>
              </a:rPr>
              <a:t>” o </a:t>
            </a:r>
            <a:r>
              <a:rPr lang="en-US" b="1" dirty="0" err="1">
                <a:solidFill>
                  <a:schemeClr val="bg1"/>
                </a:solidFill>
              </a:rPr>
              <a:t>flaen</a:t>
            </a:r>
            <a:r>
              <a:rPr lang="en-US" b="1" dirty="0">
                <a:solidFill>
                  <a:schemeClr val="bg1"/>
                </a:solidFill>
              </a:rPr>
              <a:t> “</a:t>
            </a:r>
            <a:r>
              <a:rPr lang="en-US" b="1" dirty="0" err="1">
                <a:solidFill>
                  <a:schemeClr val="bg1"/>
                </a:solidFill>
              </a:rPr>
              <a:t>eisiau</a:t>
            </a:r>
            <a:r>
              <a:rPr lang="en-US" b="1" dirty="0">
                <a:solidFill>
                  <a:schemeClr val="bg1"/>
                </a:solidFill>
              </a:rPr>
              <a:t>”.</a:t>
            </a:r>
          </a:p>
          <a:p>
            <a:pPr algn="ctr"/>
            <a:r>
              <a:rPr lang="en-US" i="1" dirty="0">
                <a:solidFill>
                  <a:schemeClr val="bg1"/>
                </a:solidFill>
              </a:rPr>
              <a:t>There’s no “</a:t>
            </a:r>
            <a:r>
              <a:rPr lang="en-US" i="1" dirty="0" err="1">
                <a:solidFill>
                  <a:schemeClr val="bg1"/>
                </a:solidFill>
              </a:rPr>
              <a:t>yn</a:t>
            </a:r>
            <a:r>
              <a:rPr lang="en-US" i="1" dirty="0">
                <a:solidFill>
                  <a:schemeClr val="bg1"/>
                </a:solidFill>
              </a:rPr>
              <a:t>” in front of “</a:t>
            </a:r>
            <a:r>
              <a:rPr lang="en-US" i="1" dirty="0" err="1">
                <a:solidFill>
                  <a:schemeClr val="bg1"/>
                </a:solidFill>
              </a:rPr>
              <a:t>eisiau</a:t>
            </a:r>
            <a:r>
              <a:rPr lang="en-US" i="1" dirty="0">
                <a:solidFill>
                  <a:schemeClr val="bg1"/>
                </a:solidFill>
              </a:rPr>
              <a:t>”.</a:t>
            </a:r>
          </a:p>
          <a:p>
            <a:pPr algn="ctr"/>
            <a:endParaRPr lang="en-US" b="1" u="sng" dirty="0">
              <a:solidFill>
                <a:schemeClr val="tx1"/>
              </a:solidFill>
            </a:endParaRPr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72927773-2EE7-BC4C-83FC-934DCF6B3EB0}"/>
              </a:ext>
            </a:extLst>
          </p:cNvPr>
          <p:cNvSpPr/>
          <p:nvPr/>
        </p:nvSpPr>
        <p:spPr>
          <a:xfrm>
            <a:off x="8933187" y="112038"/>
            <a:ext cx="3182012" cy="3169920"/>
          </a:xfrm>
          <a:prstGeom prst="star12">
            <a:avLst/>
          </a:prstGeom>
          <a:solidFill>
            <a:srgbClr val="FF5A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>
                <a:solidFill>
                  <a:schemeClr val="tx1"/>
                </a:solidFill>
              </a:rPr>
              <a:t>Rule:</a:t>
            </a:r>
          </a:p>
          <a:p>
            <a:pPr algn="ctr"/>
            <a:r>
              <a:rPr lang="en-US" sz="2000" b="1" dirty="0" err="1">
                <a:solidFill>
                  <a:schemeClr val="bg1"/>
                </a:solidFill>
              </a:rPr>
              <a:t>Ti</a:t>
            </a:r>
            <a:r>
              <a:rPr lang="en-US" sz="2000" b="1" dirty="0">
                <a:solidFill>
                  <a:schemeClr val="bg1"/>
                </a:solidFill>
              </a:rPr>
              <a:t> in the question = FI / I in the answer</a:t>
            </a:r>
            <a:endParaRPr lang="en-US" sz="2000" b="1" dirty="0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31B5EC8-7B29-BBBC-13DD-A19598F76CC8}"/>
              </a:ext>
            </a:extLst>
          </p:cNvPr>
          <p:cNvSpPr txBox="1"/>
          <p:nvPr/>
        </p:nvSpPr>
        <p:spPr>
          <a:xfrm>
            <a:off x="2963186" y="297937"/>
            <a:ext cx="6329597" cy="738664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200" b="1" dirty="0" err="1"/>
              <a:t>Wyt</a:t>
            </a:r>
            <a:r>
              <a:rPr lang="en-US" sz="4200" b="1" dirty="0"/>
              <a:t> </a:t>
            </a:r>
            <a:r>
              <a:rPr lang="en-US" sz="4200" b="1" dirty="0" err="1"/>
              <a:t>ti</a:t>
            </a:r>
            <a:r>
              <a:rPr lang="en-US" sz="4200" b="1" dirty="0"/>
              <a:t> </a:t>
            </a:r>
            <a:r>
              <a:rPr lang="en-US" sz="4200" b="1" dirty="0" err="1"/>
              <a:t>eisiau</a:t>
            </a:r>
            <a:r>
              <a:rPr lang="en-US" sz="4200" b="1" dirty="0"/>
              <a:t>…?</a:t>
            </a:r>
          </a:p>
        </p:txBody>
      </p:sp>
    </p:spTree>
    <p:extLst>
      <p:ext uri="{BB962C8B-B14F-4D97-AF65-F5344CB8AC3E}">
        <p14:creationId xmlns:p14="http://schemas.microsoft.com/office/powerpoint/2010/main" val="31730145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FC1EDF7A-E028-4549-AA02-DD018349C744}"/>
              </a:ext>
            </a:extLst>
          </p:cNvPr>
          <p:cNvSpPr txBox="1"/>
          <p:nvPr/>
        </p:nvSpPr>
        <p:spPr>
          <a:xfrm>
            <a:off x="2940425" y="123454"/>
            <a:ext cx="6651810" cy="830997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 err="1"/>
              <a:t>Wyt</a:t>
            </a:r>
            <a:r>
              <a:rPr lang="en-US" sz="4800" b="1" dirty="0"/>
              <a:t> </a:t>
            </a:r>
            <a:r>
              <a:rPr lang="en-US" sz="4800" b="1" dirty="0" err="1"/>
              <a:t>ti</a:t>
            </a:r>
            <a:r>
              <a:rPr lang="en-US" sz="4800" b="1" dirty="0"/>
              <a:t> </a:t>
            </a:r>
            <a:r>
              <a:rPr lang="en-US" sz="4800" b="1" dirty="0" err="1"/>
              <a:t>eisiau</a:t>
            </a:r>
            <a:r>
              <a:rPr lang="en-US" sz="4800" b="1" dirty="0"/>
              <a:t> … ?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9C8535E-C644-5A41-92AE-EC3F0D228E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9200" y="1224138"/>
            <a:ext cx="2322575" cy="246035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F420C66-6486-B845-8EC2-2E6996A723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6965" y="1916953"/>
            <a:ext cx="3251200" cy="16256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8EAF40A-F208-514A-9BD3-BF1E6DDDBE6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33229" y="1666688"/>
            <a:ext cx="2918012" cy="187586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620A93E-ACD4-D348-B5A9-84BB95EF8CB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40425" y="3754217"/>
            <a:ext cx="2603889" cy="2066579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DD48560-F8B9-A146-8E96-06EDD153D2D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52564" y="3782819"/>
            <a:ext cx="2939390" cy="203797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C57129A2-47BF-0B41-9E43-172F18F12954}"/>
              </a:ext>
            </a:extLst>
          </p:cNvPr>
          <p:cNvSpPr txBox="1"/>
          <p:nvPr/>
        </p:nvSpPr>
        <p:spPr>
          <a:xfrm>
            <a:off x="986118" y="954451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1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259A147-60A1-7A44-840C-9F930E264674}"/>
              </a:ext>
            </a:extLst>
          </p:cNvPr>
          <p:cNvSpPr txBox="1"/>
          <p:nvPr/>
        </p:nvSpPr>
        <p:spPr>
          <a:xfrm>
            <a:off x="5728447" y="1723378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2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3D213D5-15DF-474D-A2E5-7835620070E6}"/>
              </a:ext>
            </a:extLst>
          </p:cNvPr>
          <p:cNvSpPr txBox="1"/>
          <p:nvPr/>
        </p:nvSpPr>
        <p:spPr>
          <a:xfrm>
            <a:off x="10058400" y="1416116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3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80A9061-9447-8141-A7A5-9D97D735B117}"/>
              </a:ext>
            </a:extLst>
          </p:cNvPr>
          <p:cNvSpPr txBox="1"/>
          <p:nvPr/>
        </p:nvSpPr>
        <p:spPr>
          <a:xfrm>
            <a:off x="3349603" y="3523384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4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2E2D51C-C784-A54A-BB75-59FED33BF264}"/>
              </a:ext>
            </a:extLst>
          </p:cNvPr>
          <p:cNvSpPr txBox="1"/>
          <p:nvPr/>
        </p:nvSpPr>
        <p:spPr>
          <a:xfrm>
            <a:off x="6087034" y="5245373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5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E312F43-0E75-1642-BD89-7EC6E77A1167}"/>
              </a:ext>
            </a:extLst>
          </p:cNvPr>
          <p:cNvSpPr txBox="1"/>
          <p:nvPr/>
        </p:nvSpPr>
        <p:spPr>
          <a:xfrm>
            <a:off x="9963931" y="3922806"/>
            <a:ext cx="217462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sz="2400" b="1" dirty="0" err="1"/>
              <a:t>afal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/>
              <a:t>banana</a:t>
            </a:r>
          </a:p>
          <a:p>
            <a:pPr marL="342900" indent="-342900">
              <a:buAutoNum type="arabicPeriod"/>
            </a:pPr>
            <a:r>
              <a:rPr lang="en-US" sz="2400" b="1" dirty="0" err="1"/>
              <a:t>mefus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 err="1"/>
              <a:t>grawnwin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/>
              <a:t>melon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514423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2963186" y="713261"/>
            <a:ext cx="632959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3200" b="1" dirty="0"/>
          </a:p>
          <a:p>
            <a:pPr algn="ctr"/>
            <a:r>
              <a:rPr lang="en-US" sz="3200" b="1" dirty="0"/>
              <a:t>Does </a:t>
            </a:r>
            <a:r>
              <a:rPr lang="en-US" sz="3200" b="1" dirty="0">
                <a:solidFill>
                  <a:srgbClr val="0070C0"/>
                </a:solidFill>
              </a:rPr>
              <a:t>he</a:t>
            </a:r>
            <a:r>
              <a:rPr lang="en-US" sz="3200" b="1" dirty="0"/>
              <a:t> want …?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33C3C58-1CAB-9444-A959-293F05E7FEF9}"/>
              </a:ext>
            </a:extLst>
          </p:cNvPr>
          <p:cNvSpPr txBox="1"/>
          <p:nvPr/>
        </p:nvSpPr>
        <p:spPr>
          <a:xfrm>
            <a:off x="-624898" y="3487427"/>
            <a:ext cx="6048225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Ydy</a:t>
            </a:r>
            <a:r>
              <a:rPr lang="en-US" sz="4400" b="1" dirty="0"/>
              <a:t>, </a:t>
            </a:r>
          </a:p>
          <a:p>
            <a:pPr algn="ctr"/>
            <a:r>
              <a:rPr lang="en-US" sz="4400" b="1" dirty="0" err="1"/>
              <a:t>mae</a:t>
            </a:r>
            <a:r>
              <a:rPr lang="en-US" sz="4400" b="1" dirty="0"/>
              <a:t> </a:t>
            </a:r>
            <a:r>
              <a:rPr lang="en-US" sz="4400" b="1" dirty="0">
                <a:solidFill>
                  <a:srgbClr val="0070C0"/>
                </a:solidFill>
              </a:rPr>
              <a:t>e</a:t>
            </a:r>
            <a:r>
              <a:rPr lang="en-US" sz="4400" b="1" dirty="0"/>
              <a:t> </a:t>
            </a:r>
            <a:r>
              <a:rPr lang="en-US" sz="4400" b="1" dirty="0" err="1"/>
              <a:t>eisiau</a:t>
            </a:r>
            <a:r>
              <a:rPr lang="en-US" sz="4400" b="1" dirty="0"/>
              <a:t>…</a:t>
            </a:r>
          </a:p>
          <a:p>
            <a:pPr algn="ctr"/>
            <a:r>
              <a:rPr lang="en-US" sz="4400" b="1" dirty="0">
                <a:sym typeface="Wingdings" pitchFamily="2" charset="2"/>
              </a:rPr>
              <a:t> </a:t>
            </a:r>
            <a:endParaRPr lang="en-US" sz="44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A7B27C1-EFAF-B744-A8C4-31CD8CBA0637}"/>
              </a:ext>
            </a:extLst>
          </p:cNvPr>
          <p:cNvSpPr txBox="1"/>
          <p:nvPr/>
        </p:nvSpPr>
        <p:spPr>
          <a:xfrm>
            <a:off x="6268670" y="3548021"/>
            <a:ext cx="6048225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Nac</a:t>
            </a:r>
            <a:r>
              <a:rPr lang="en-US" sz="4400" b="1" dirty="0"/>
              <a:t> </a:t>
            </a:r>
            <a:r>
              <a:rPr lang="en-US" sz="4400" b="1" dirty="0" err="1"/>
              <a:t>ydy</a:t>
            </a:r>
            <a:r>
              <a:rPr lang="en-US" sz="4400" b="1" dirty="0"/>
              <a:t>, </a:t>
            </a:r>
          </a:p>
          <a:p>
            <a:pPr algn="ctr"/>
            <a:r>
              <a:rPr lang="en-US" sz="4400" b="1" dirty="0" err="1"/>
              <a:t>dydy</a:t>
            </a:r>
            <a:r>
              <a:rPr lang="en-US" sz="4400" b="1" dirty="0"/>
              <a:t> </a:t>
            </a:r>
            <a:r>
              <a:rPr lang="en-US" sz="4400" b="1" dirty="0">
                <a:solidFill>
                  <a:srgbClr val="0070C0"/>
                </a:solidFill>
              </a:rPr>
              <a:t>e</a:t>
            </a:r>
            <a:r>
              <a:rPr lang="en-US" sz="4400" b="1" dirty="0"/>
              <a:t> </a:t>
            </a:r>
            <a:r>
              <a:rPr lang="en-US" sz="4400" b="1" dirty="0" err="1"/>
              <a:t>ddim</a:t>
            </a:r>
            <a:r>
              <a:rPr lang="en-US" sz="4400" b="1" dirty="0"/>
              <a:t> </a:t>
            </a:r>
            <a:r>
              <a:rPr lang="en-US" sz="4400" b="1" dirty="0" err="1"/>
              <a:t>eisiau</a:t>
            </a:r>
            <a:r>
              <a:rPr lang="en-US" sz="4400" b="1" dirty="0"/>
              <a:t>…</a:t>
            </a:r>
          </a:p>
          <a:p>
            <a:pPr algn="ctr"/>
            <a:r>
              <a:rPr lang="en-US" sz="4400" b="1" dirty="0">
                <a:sym typeface="Wingdings" pitchFamily="2" charset="2"/>
              </a:rPr>
              <a:t> </a:t>
            </a:r>
            <a:endParaRPr lang="en-US" sz="4400" b="1" dirty="0"/>
          </a:p>
        </p:txBody>
      </p:sp>
      <p:sp>
        <p:nvSpPr>
          <p:cNvPr id="5" name="Down Arrow 4">
            <a:extLst>
              <a:ext uri="{FF2B5EF4-FFF2-40B4-BE49-F238E27FC236}">
                <a16:creationId xmlns:a16="http://schemas.microsoft.com/office/drawing/2014/main" id="{FB9EEF23-A6B3-EB4E-A39E-1C1D3C5B159B}"/>
              </a:ext>
            </a:extLst>
          </p:cNvPr>
          <p:cNvSpPr/>
          <p:nvPr/>
        </p:nvSpPr>
        <p:spPr>
          <a:xfrm rot="2645501">
            <a:off x="2569614" y="1204251"/>
            <a:ext cx="577819" cy="2299447"/>
          </a:xfrm>
          <a:prstGeom prst="down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Down Arrow 13">
            <a:extLst>
              <a:ext uri="{FF2B5EF4-FFF2-40B4-BE49-F238E27FC236}">
                <a16:creationId xmlns:a16="http://schemas.microsoft.com/office/drawing/2014/main" id="{79D7EFB8-5454-2242-AE41-3E9B154A5EA8}"/>
              </a:ext>
            </a:extLst>
          </p:cNvPr>
          <p:cNvSpPr/>
          <p:nvPr/>
        </p:nvSpPr>
        <p:spPr>
          <a:xfrm rot="19138443">
            <a:off x="8585372" y="1437848"/>
            <a:ext cx="695629" cy="2342246"/>
          </a:xfrm>
          <a:prstGeom prst="down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E8164DFB-EF8A-944A-AE13-8EA9BA51ED28}"/>
              </a:ext>
            </a:extLst>
          </p:cNvPr>
          <p:cNvSpPr/>
          <p:nvPr/>
        </p:nvSpPr>
        <p:spPr>
          <a:xfrm>
            <a:off x="2374219" y="5210155"/>
            <a:ext cx="7098223" cy="1385081"/>
          </a:xfrm>
          <a:prstGeom prst="star12">
            <a:avLst/>
          </a:prstGeom>
          <a:solidFill>
            <a:srgbClr val="FF5A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>
                <a:solidFill>
                  <a:schemeClr val="tx1"/>
                </a:solidFill>
              </a:rPr>
              <a:t>Rule:</a:t>
            </a:r>
          </a:p>
          <a:p>
            <a:pPr algn="ctr"/>
            <a:r>
              <a:rPr lang="en-US" b="1" dirty="0">
                <a:solidFill>
                  <a:schemeClr val="bg1"/>
                </a:solidFill>
              </a:rPr>
              <a:t>Does dim “</a:t>
            </a:r>
            <a:r>
              <a:rPr lang="en-US" b="1" dirty="0" err="1">
                <a:solidFill>
                  <a:schemeClr val="bg1"/>
                </a:solidFill>
              </a:rPr>
              <a:t>yn</a:t>
            </a:r>
            <a:r>
              <a:rPr lang="en-US" b="1" dirty="0">
                <a:solidFill>
                  <a:schemeClr val="bg1"/>
                </a:solidFill>
              </a:rPr>
              <a:t>” o </a:t>
            </a:r>
            <a:r>
              <a:rPr lang="en-US" b="1" dirty="0" err="1">
                <a:solidFill>
                  <a:schemeClr val="bg1"/>
                </a:solidFill>
              </a:rPr>
              <a:t>flaen</a:t>
            </a:r>
            <a:r>
              <a:rPr lang="en-US" b="1" dirty="0">
                <a:solidFill>
                  <a:schemeClr val="bg1"/>
                </a:solidFill>
              </a:rPr>
              <a:t> “</a:t>
            </a:r>
            <a:r>
              <a:rPr lang="en-US" b="1" dirty="0" err="1">
                <a:solidFill>
                  <a:schemeClr val="bg1"/>
                </a:solidFill>
              </a:rPr>
              <a:t>eisiau</a:t>
            </a:r>
            <a:r>
              <a:rPr lang="en-US" b="1" dirty="0">
                <a:solidFill>
                  <a:schemeClr val="bg1"/>
                </a:solidFill>
              </a:rPr>
              <a:t>”.</a:t>
            </a:r>
          </a:p>
          <a:p>
            <a:pPr algn="ctr"/>
            <a:r>
              <a:rPr lang="en-US" i="1" dirty="0">
                <a:solidFill>
                  <a:schemeClr val="bg1"/>
                </a:solidFill>
              </a:rPr>
              <a:t>There’s no “</a:t>
            </a:r>
            <a:r>
              <a:rPr lang="en-US" i="1" dirty="0" err="1">
                <a:solidFill>
                  <a:schemeClr val="bg1"/>
                </a:solidFill>
              </a:rPr>
              <a:t>yn</a:t>
            </a:r>
            <a:r>
              <a:rPr lang="en-US" i="1" dirty="0">
                <a:solidFill>
                  <a:schemeClr val="bg1"/>
                </a:solidFill>
              </a:rPr>
              <a:t>” in front of “</a:t>
            </a:r>
            <a:r>
              <a:rPr lang="en-US" i="1" dirty="0" err="1">
                <a:solidFill>
                  <a:schemeClr val="bg1"/>
                </a:solidFill>
              </a:rPr>
              <a:t>eisiau</a:t>
            </a:r>
            <a:r>
              <a:rPr lang="en-US" i="1" dirty="0">
                <a:solidFill>
                  <a:schemeClr val="bg1"/>
                </a:solidFill>
              </a:rPr>
              <a:t>”.</a:t>
            </a:r>
          </a:p>
          <a:p>
            <a:pPr algn="ctr"/>
            <a:endParaRPr lang="en-US" b="1" u="sng" dirty="0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31B5EC8-7B29-BBBC-13DD-A19598F76CC8}"/>
              </a:ext>
            </a:extLst>
          </p:cNvPr>
          <p:cNvSpPr txBox="1"/>
          <p:nvPr/>
        </p:nvSpPr>
        <p:spPr>
          <a:xfrm>
            <a:off x="2963186" y="297937"/>
            <a:ext cx="6329597" cy="738664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200" b="1" dirty="0" err="1"/>
              <a:t>Ydy</a:t>
            </a:r>
            <a:r>
              <a:rPr lang="en-US" sz="4200" b="1" dirty="0"/>
              <a:t> e </a:t>
            </a:r>
            <a:r>
              <a:rPr lang="en-US" sz="4200" b="1" dirty="0" err="1"/>
              <a:t>eisiau</a:t>
            </a:r>
            <a:r>
              <a:rPr lang="en-US" sz="4200" b="1" dirty="0"/>
              <a:t>…?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15516B7-32E2-7B74-27DE-172D8F8004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89930" y="2020676"/>
            <a:ext cx="1066799" cy="2375406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2269540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FC1EDF7A-E028-4549-AA02-DD018349C744}"/>
              </a:ext>
            </a:extLst>
          </p:cNvPr>
          <p:cNvSpPr txBox="1"/>
          <p:nvPr/>
        </p:nvSpPr>
        <p:spPr>
          <a:xfrm>
            <a:off x="2940425" y="123454"/>
            <a:ext cx="6651810" cy="830997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 err="1"/>
              <a:t>Ydy</a:t>
            </a:r>
            <a:r>
              <a:rPr lang="en-US" sz="4800" b="1" dirty="0"/>
              <a:t> e </a:t>
            </a:r>
            <a:r>
              <a:rPr lang="en-US" sz="4800" b="1" dirty="0" err="1"/>
              <a:t>eisiau</a:t>
            </a:r>
            <a:r>
              <a:rPr lang="en-US" sz="4800" b="1" dirty="0"/>
              <a:t> … 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57129A2-47BF-0B41-9E43-172F18F12954}"/>
              </a:ext>
            </a:extLst>
          </p:cNvPr>
          <p:cNvSpPr txBox="1"/>
          <p:nvPr/>
        </p:nvSpPr>
        <p:spPr>
          <a:xfrm>
            <a:off x="1093695" y="1416116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1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3D213D5-15DF-474D-A2E5-7835620070E6}"/>
              </a:ext>
            </a:extLst>
          </p:cNvPr>
          <p:cNvSpPr txBox="1"/>
          <p:nvPr/>
        </p:nvSpPr>
        <p:spPr>
          <a:xfrm>
            <a:off x="8174911" y="1251151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3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80A9061-9447-8141-A7A5-9D97D735B117}"/>
              </a:ext>
            </a:extLst>
          </p:cNvPr>
          <p:cNvSpPr txBox="1"/>
          <p:nvPr/>
        </p:nvSpPr>
        <p:spPr>
          <a:xfrm>
            <a:off x="1093695" y="4183988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4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2E2D51C-C784-A54A-BB75-59FED33BF264}"/>
              </a:ext>
            </a:extLst>
          </p:cNvPr>
          <p:cNvSpPr txBox="1"/>
          <p:nvPr/>
        </p:nvSpPr>
        <p:spPr>
          <a:xfrm>
            <a:off x="5368234" y="4849575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5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E312F43-0E75-1642-BD89-7EC6E77A1167}"/>
              </a:ext>
            </a:extLst>
          </p:cNvPr>
          <p:cNvSpPr txBox="1"/>
          <p:nvPr/>
        </p:nvSpPr>
        <p:spPr>
          <a:xfrm>
            <a:off x="8859426" y="3922806"/>
            <a:ext cx="327912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sz="2400" b="1" dirty="0" err="1"/>
              <a:t>te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 err="1"/>
              <a:t>coffi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 err="1"/>
              <a:t>sudd</a:t>
            </a:r>
            <a:r>
              <a:rPr lang="en-US" sz="2400" b="1" dirty="0"/>
              <a:t> </a:t>
            </a:r>
            <a:r>
              <a:rPr lang="en-US" sz="2400" b="1" dirty="0" err="1"/>
              <a:t>afal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 err="1"/>
              <a:t>siocled</a:t>
            </a:r>
            <a:r>
              <a:rPr lang="en-US" sz="2400" b="1" dirty="0"/>
              <a:t> </a:t>
            </a:r>
            <a:r>
              <a:rPr lang="en-US" sz="2400" b="1" dirty="0" err="1"/>
              <a:t>poeth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 err="1"/>
              <a:t>dwr</a:t>
            </a:r>
            <a:endParaRPr lang="en-US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80C392D-B2EA-A44D-84DE-DA076695FD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2644" y="1039123"/>
            <a:ext cx="2351474" cy="206593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D78206B-2277-964F-AFCD-25D85D8480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1956" y="1039123"/>
            <a:ext cx="2393352" cy="260350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3D1A6FD3-5E60-934F-A67D-3427FD1CB2BC}"/>
              </a:ext>
            </a:extLst>
          </p:cNvPr>
          <p:cNvSpPr txBox="1"/>
          <p:nvPr/>
        </p:nvSpPr>
        <p:spPr>
          <a:xfrm>
            <a:off x="5368236" y="1185283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2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4157140-BCDF-9845-9313-440FF4DB030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1486" r="14190"/>
          <a:stretch/>
        </p:blipFill>
        <p:spPr>
          <a:xfrm>
            <a:off x="8859426" y="1039123"/>
            <a:ext cx="1700365" cy="271011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2CA1CA2-4CE9-7F47-BFD9-8F5DCB566CE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82644" y="3491657"/>
            <a:ext cx="2351474" cy="2351474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D4B42E32-8F97-A741-BF3A-1B4DBFDAD09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57759" y="3869205"/>
            <a:ext cx="741745" cy="204619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F61C427-602B-3F4F-0880-32F8CA73BC5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926353" y="204734"/>
            <a:ext cx="1066799" cy="2375406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5190742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2963186" y="713261"/>
            <a:ext cx="632959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3200" b="1" dirty="0"/>
          </a:p>
          <a:p>
            <a:pPr algn="ctr"/>
            <a:r>
              <a:rPr lang="en-US" sz="3200" b="1" dirty="0"/>
              <a:t>Does </a:t>
            </a:r>
            <a:r>
              <a:rPr lang="en-US" sz="3200" b="1" dirty="0">
                <a:solidFill>
                  <a:srgbClr val="0070C0"/>
                </a:solidFill>
              </a:rPr>
              <a:t>she</a:t>
            </a:r>
            <a:r>
              <a:rPr lang="en-US" sz="3200" b="1" dirty="0"/>
              <a:t> want …?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33C3C58-1CAB-9444-A959-293F05E7FEF9}"/>
              </a:ext>
            </a:extLst>
          </p:cNvPr>
          <p:cNvSpPr txBox="1"/>
          <p:nvPr/>
        </p:nvSpPr>
        <p:spPr>
          <a:xfrm>
            <a:off x="-624898" y="3487427"/>
            <a:ext cx="6048225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Ydy</a:t>
            </a:r>
            <a:r>
              <a:rPr lang="en-US" sz="4400" b="1" dirty="0"/>
              <a:t>, </a:t>
            </a:r>
          </a:p>
          <a:p>
            <a:pPr algn="ctr"/>
            <a:r>
              <a:rPr lang="en-US" sz="4400" b="1" dirty="0" err="1"/>
              <a:t>mae</a:t>
            </a:r>
            <a:r>
              <a:rPr lang="en-US" sz="4400" b="1" dirty="0"/>
              <a:t> </a:t>
            </a:r>
            <a:r>
              <a:rPr lang="en-US" sz="4400" b="1" dirty="0">
                <a:solidFill>
                  <a:srgbClr val="0070C0"/>
                </a:solidFill>
              </a:rPr>
              <a:t>hi</a:t>
            </a:r>
            <a:r>
              <a:rPr lang="en-US" sz="4400" b="1" dirty="0"/>
              <a:t> </a:t>
            </a:r>
            <a:r>
              <a:rPr lang="en-US" sz="4400" b="1" dirty="0" err="1"/>
              <a:t>eisiau</a:t>
            </a:r>
            <a:r>
              <a:rPr lang="en-US" sz="4400" b="1" dirty="0"/>
              <a:t>…</a:t>
            </a:r>
          </a:p>
          <a:p>
            <a:pPr algn="ctr"/>
            <a:r>
              <a:rPr lang="en-US" sz="4400" b="1" dirty="0">
                <a:sym typeface="Wingdings" pitchFamily="2" charset="2"/>
              </a:rPr>
              <a:t> </a:t>
            </a:r>
            <a:endParaRPr lang="en-US" sz="44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A7B27C1-EFAF-B744-A8C4-31CD8CBA0637}"/>
              </a:ext>
            </a:extLst>
          </p:cNvPr>
          <p:cNvSpPr txBox="1"/>
          <p:nvPr/>
        </p:nvSpPr>
        <p:spPr>
          <a:xfrm>
            <a:off x="6268670" y="3548021"/>
            <a:ext cx="6048225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Nac</a:t>
            </a:r>
            <a:r>
              <a:rPr lang="en-US" sz="4400" b="1" dirty="0"/>
              <a:t> </a:t>
            </a:r>
            <a:r>
              <a:rPr lang="en-US" sz="4400" b="1" dirty="0" err="1"/>
              <a:t>ydy</a:t>
            </a:r>
            <a:r>
              <a:rPr lang="en-US" sz="4400" b="1" dirty="0"/>
              <a:t>, </a:t>
            </a:r>
          </a:p>
          <a:p>
            <a:pPr algn="ctr"/>
            <a:r>
              <a:rPr lang="en-US" sz="4400" b="1" dirty="0" err="1"/>
              <a:t>dydy</a:t>
            </a:r>
            <a:r>
              <a:rPr lang="en-US" sz="4400" b="1" dirty="0"/>
              <a:t> </a:t>
            </a:r>
            <a:r>
              <a:rPr lang="en-US" sz="4400" b="1" dirty="0">
                <a:solidFill>
                  <a:srgbClr val="0070C0"/>
                </a:solidFill>
              </a:rPr>
              <a:t>hi</a:t>
            </a:r>
            <a:r>
              <a:rPr lang="en-US" sz="4400" b="1" dirty="0"/>
              <a:t> </a:t>
            </a:r>
            <a:r>
              <a:rPr lang="en-US" sz="4400" b="1" dirty="0" err="1"/>
              <a:t>ddim</a:t>
            </a:r>
            <a:r>
              <a:rPr lang="en-US" sz="4400" b="1" dirty="0"/>
              <a:t> </a:t>
            </a:r>
            <a:r>
              <a:rPr lang="en-US" sz="4400" b="1" dirty="0" err="1"/>
              <a:t>eisiau</a:t>
            </a:r>
            <a:r>
              <a:rPr lang="en-US" sz="4400" b="1" dirty="0"/>
              <a:t>…</a:t>
            </a:r>
          </a:p>
          <a:p>
            <a:pPr algn="ctr"/>
            <a:r>
              <a:rPr lang="en-US" sz="4400" b="1" dirty="0">
                <a:sym typeface="Wingdings" pitchFamily="2" charset="2"/>
              </a:rPr>
              <a:t> </a:t>
            </a:r>
            <a:endParaRPr lang="en-US" sz="4400" b="1" dirty="0"/>
          </a:p>
        </p:txBody>
      </p:sp>
      <p:sp>
        <p:nvSpPr>
          <p:cNvPr id="5" name="Down Arrow 4">
            <a:extLst>
              <a:ext uri="{FF2B5EF4-FFF2-40B4-BE49-F238E27FC236}">
                <a16:creationId xmlns:a16="http://schemas.microsoft.com/office/drawing/2014/main" id="{FB9EEF23-A6B3-EB4E-A39E-1C1D3C5B159B}"/>
              </a:ext>
            </a:extLst>
          </p:cNvPr>
          <p:cNvSpPr/>
          <p:nvPr/>
        </p:nvSpPr>
        <p:spPr>
          <a:xfrm rot="2645501">
            <a:off x="2569614" y="1204251"/>
            <a:ext cx="577819" cy="2299447"/>
          </a:xfrm>
          <a:prstGeom prst="down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Down Arrow 13">
            <a:extLst>
              <a:ext uri="{FF2B5EF4-FFF2-40B4-BE49-F238E27FC236}">
                <a16:creationId xmlns:a16="http://schemas.microsoft.com/office/drawing/2014/main" id="{79D7EFB8-5454-2242-AE41-3E9B154A5EA8}"/>
              </a:ext>
            </a:extLst>
          </p:cNvPr>
          <p:cNvSpPr/>
          <p:nvPr/>
        </p:nvSpPr>
        <p:spPr>
          <a:xfrm rot="19138443">
            <a:off x="8585372" y="1437848"/>
            <a:ext cx="695629" cy="2342246"/>
          </a:xfrm>
          <a:prstGeom prst="down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E8164DFB-EF8A-944A-AE13-8EA9BA51ED28}"/>
              </a:ext>
            </a:extLst>
          </p:cNvPr>
          <p:cNvSpPr/>
          <p:nvPr/>
        </p:nvSpPr>
        <p:spPr>
          <a:xfrm>
            <a:off x="2374219" y="5210155"/>
            <a:ext cx="7098223" cy="1385081"/>
          </a:xfrm>
          <a:prstGeom prst="star12">
            <a:avLst/>
          </a:prstGeom>
          <a:solidFill>
            <a:srgbClr val="FF5A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>
                <a:solidFill>
                  <a:schemeClr val="tx1"/>
                </a:solidFill>
              </a:rPr>
              <a:t>Rule:</a:t>
            </a:r>
          </a:p>
          <a:p>
            <a:pPr algn="ctr"/>
            <a:r>
              <a:rPr lang="en-US" b="1" dirty="0">
                <a:solidFill>
                  <a:schemeClr val="bg1"/>
                </a:solidFill>
              </a:rPr>
              <a:t>Does dim “</a:t>
            </a:r>
            <a:r>
              <a:rPr lang="en-US" b="1" dirty="0" err="1">
                <a:solidFill>
                  <a:schemeClr val="bg1"/>
                </a:solidFill>
              </a:rPr>
              <a:t>yn</a:t>
            </a:r>
            <a:r>
              <a:rPr lang="en-US" b="1" dirty="0">
                <a:solidFill>
                  <a:schemeClr val="bg1"/>
                </a:solidFill>
              </a:rPr>
              <a:t>” o </a:t>
            </a:r>
            <a:r>
              <a:rPr lang="en-US" b="1" dirty="0" err="1">
                <a:solidFill>
                  <a:schemeClr val="bg1"/>
                </a:solidFill>
              </a:rPr>
              <a:t>flaen</a:t>
            </a:r>
            <a:r>
              <a:rPr lang="en-US" b="1" dirty="0">
                <a:solidFill>
                  <a:schemeClr val="bg1"/>
                </a:solidFill>
              </a:rPr>
              <a:t> “</a:t>
            </a:r>
            <a:r>
              <a:rPr lang="en-US" b="1" dirty="0" err="1">
                <a:solidFill>
                  <a:schemeClr val="bg1"/>
                </a:solidFill>
              </a:rPr>
              <a:t>eisiau</a:t>
            </a:r>
            <a:r>
              <a:rPr lang="en-US" b="1" dirty="0">
                <a:solidFill>
                  <a:schemeClr val="bg1"/>
                </a:solidFill>
              </a:rPr>
              <a:t>”.</a:t>
            </a:r>
          </a:p>
          <a:p>
            <a:pPr algn="ctr"/>
            <a:r>
              <a:rPr lang="en-US" i="1" dirty="0">
                <a:solidFill>
                  <a:schemeClr val="bg1"/>
                </a:solidFill>
              </a:rPr>
              <a:t>There’s no “</a:t>
            </a:r>
            <a:r>
              <a:rPr lang="en-US" i="1" dirty="0" err="1">
                <a:solidFill>
                  <a:schemeClr val="bg1"/>
                </a:solidFill>
              </a:rPr>
              <a:t>yn</a:t>
            </a:r>
            <a:r>
              <a:rPr lang="en-US" i="1" dirty="0">
                <a:solidFill>
                  <a:schemeClr val="bg1"/>
                </a:solidFill>
              </a:rPr>
              <a:t>” in front of “</a:t>
            </a:r>
            <a:r>
              <a:rPr lang="en-US" i="1" dirty="0" err="1">
                <a:solidFill>
                  <a:schemeClr val="bg1"/>
                </a:solidFill>
              </a:rPr>
              <a:t>eisiau</a:t>
            </a:r>
            <a:r>
              <a:rPr lang="en-US" i="1" dirty="0">
                <a:solidFill>
                  <a:schemeClr val="bg1"/>
                </a:solidFill>
              </a:rPr>
              <a:t>”.</a:t>
            </a:r>
          </a:p>
          <a:p>
            <a:pPr algn="ctr"/>
            <a:endParaRPr lang="en-US" b="1" u="sng" dirty="0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31B5EC8-7B29-BBBC-13DD-A19598F76CC8}"/>
              </a:ext>
            </a:extLst>
          </p:cNvPr>
          <p:cNvSpPr txBox="1"/>
          <p:nvPr/>
        </p:nvSpPr>
        <p:spPr>
          <a:xfrm>
            <a:off x="2963186" y="297937"/>
            <a:ext cx="6329597" cy="738664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200" b="1" dirty="0" err="1"/>
              <a:t>Ydy</a:t>
            </a:r>
            <a:r>
              <a:rPr lang="en-US" sz="4200" b="1" dirty="0"/>
              <a:t> hi </a:t>
            </a:r>
            <a:r>
              <a:rPr lang="en-US" sz="4200" b="1" dirty="0" err="1"/>
              <a:t>eisiau</a:t>
            </a:r>
            <a:r>
              <a:rPr lang="en-US" sz="4200" b="1" dirty="0"/>
              <a:t>…?</a:t>
            </a:r>
          </a:p>
        </p:txBody>
      </p:sp>
      <p:pic>
        <p:nvPicPr>
          <p:cNvPr id="1026" name="Picture 2" descr="Little girl Vectors &amp; Illustrations for Free Download | Freepik">
            <a:extLst>
              <a:ext uri="{FF2B5EF4-FFF2-40B4-BE49-F238E27FC236}">
                <a16:creationId xmlns:a16="http://schemas.microsoft.com/office/drawing/2014/main" id="{95A4A196-772D-0378-1842-CF89EDC030A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665" t="10401" r="23664" b="4344"/>
          <a:stretch/>
        </p:blipFill>
        <p:spPr bwMode="auto">
          <a:xfrm>
            <a:off x="5042570" y="1798998"/>
            <a:ext cx="1536828" cy="2487600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07779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FC1EDF7A-E028-4549-AA02-DD018349C744}"/>
              </a:ext>
            </a:extLst>
          </p:cNvPr>
          <p:cNvSpPr txBox="1"/>
          <p:nvPr/>
        </p:nvSpPr>
        <p:spPr>
          <a:xfrm>
            <a:off x="2940425" y="123454"/>
            <a:ext cx="6651810" cy="830997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 err="1"/>
              <a:t>Ydy</a:t>
            </a:r>
            <a:r>
              <a:rPr lang="en-US" sz="4800" b="1" dirty="0"/>
              <a:t> hi </a:t>
            </a:r>
            <a:r>
              <a:rPr lang="en-US" sz="4800" b="1" dirty="0" err="1"/>
              <a:t>eisiau</a:t>
            </a:r>
            <a:r>
              <a:rPr lang="en-US" sz="4800" b="1" dirty="0"/>
              <a:t> … ?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E312F43-0E75-1642-BD89-7EC6E77A1167}"/>
              </a:ext>
            </a:extLst>
          </p:cNvPr>
          <p:cNvSpPr txBox="1"/>
          <p:nvPr/>
        </p:nvSpPr>
        <p:spPr>
          <a:xfrm>
            <a:off x="8117100" y="4828167"/>
            <a:ext cx="4106175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sz="2400" b="1" dirty="0" err="1"/>
              <a:t>chwarae</a:t>
            </a:r>
            <a:r>
              <a:rPr lang="en-US" sz="2400" b="1" dirty="0"/>
              <a:t> </a:t>
            </a:r>
            <a:r>
              <a:rPr lang="en-US" sz="2400" b="1" dirty="0" err="1"/>
              <a:t>gemau</a:t>
            </a:r>
            <a:r>
              <a:rPr lang="en-US" sz="2400" b="1" dirty="0"/>
              <a:t> </a:t>
            </a:r>
            <a:r>
              <a:rPr lang="en-US" sz="2400" b="1" dirty="0" err="1"/>
              <a:t>bwrdd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 err="1"/>
              <a:t>nofio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 err="1"/>
              <a:t>mynd</a:t>
            </a:r>
            <a:r>
              <a:rPr lang="en-US" sz="2400" b="1" dirty="0"/>
              <a:t> </a:t>
            </a:r>
            <a:r>
              <a:rPr lang="en-US" sz="2400" b="1" dirty="0" err="1"/>
              <a:t>i’r</a:t>
            </a:r>
            <a:r>
              <a:rPr lang="en-US" sz="2400" b="1" dirty="0"/>
              <a:t> </a:t>
            </a:r>
            <a:r>
              <a:rPr lang="en-US" sz="2400" b="1" dirty="0" err="1"/>
              <a:t>parc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 err="1"/>
              <a:t>mynd</a:t>
            </a:r>
            <a:r>
              <a:rPr lang="en-US" sz="2400" b="1" dirty="0"/>
              <a:t> </a:t>
            </a:r>
            <a:r>
              <a:rPr lang="en-US" sz="2400" b="1" dirty="0" err="1"/>
              <a:t>i’r</a:t>
            </a:r>
            <a:r>
              <a:rPr lang="en-US" sz="2400" b="1" dirty="0"/>
              <a:t> </a:t>
            </a:r>
            <a:r>
              <a:rPr lang="en-US" sz="2400" b="1" dirty="0" err="1"/>
              <a:t>sinema</a:t>
            </a:r>
            <a:endParaRPr lang="en-US" sz="2400" b="1" dirty="0"/>
          </a:p>
          <a:p>
            <a:pPr marL="342900" indent="-342900">
              <a:buAutoNum type="arabicPeriod"/>
            </a:pPr>
            <a:endParaRPr lang="en-US" sz="2400" b="1" dirty="0"/>
          </a:p>
          <a:p>
            <a:pPr marL="342900" indent="-342900">
              <a:buAutoNum type="arabicPeriod"/>
            </a:pPr>
            <a:endParaRPr lang="en-US" sz="2400" b="1" dirty="0"/>
          </a:p>
          <a:p>
            <a:pPr marL="342900" indent="-342900">
              <a:buAutoNum type="arabicPeriod"/>
            </a:pPr>
            <a:endParaRPr lang="en-US" sz="2400" b="1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A98688F-AC38-7145-9563-2831231B2B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4768" y="1628457"/>
            <a:ext cx="3411313" cy="1850637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341EEC39-11F1-BC47-97CC-CFE149632A5E}"/>
              </a:ext>
            </a:extLst>
          </p:cNvPr>
          <p:cNvSpPr txBox="1"/>
          <p:nvPr/>
        </p:nvSpPr>
        <p:spPr>
          <a:xfrm>
            <a:off x="1093695" y="1416116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1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C458446-34E9-6F49-957D-E16CBA67AE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5459" y="4651482"/>
            <a:ext cx="3281081" cy="1870216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76621DA1-2FC1-8A45-B4B8-DDAA2CA10D3F}"/>
              </a:ext>
            </a:extLst>
          </p:cNvPr>
          <p:cNvSpPr txBox="1"/>
          <p:nvPr/>
        </p:nvSpPr>
        <p:spPr>
          <a:xfrm>
            <a:off x="4231341" y="4420649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4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6825367-A125-524D-8255-9D98F1DAAA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4176" y="4060144"/>
            <a:ext cx="3358996" cy="2461554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F9B086BA-0112-3D49-BB85-F229D32587ED}"/>
              </a:ext>
            </a:extLst>
          </p:cNvPr>
          <p:cNvSpPr txBox="1"/>
          <p:nvPr/>
        </p:nvSpPr>
        <p:spPr>
          <a:xfrm>
            <a:off x="208397" y="3988297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3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8D9E6C1-6B79-C447-9292-1D261A8C9D8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1980" y="1998066"/>
            <a:ext cx="3572811" cy="2125006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B693CFBC-BB0C-0D49-A214-427EF3EEDA27}"/>
              </a:ext>
            </a:extLst>
          </p:cNvPr>
          <p:cNvSpPr txBox="1"/>
          <p:nvPr/>
        </p:nvSpPr>
        <p:spPr>
          <a:xfrm>
            <a:off x="5147789" y="1790200"/>
            <a:ext cx="440893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2</a:t>
            </a:r>
          </a:p>
        </p:txBody>
      </p:sp>
      <p:pic>
        <p:nvPicPr>
          <p:cNvPr id="2" name="Picture 2" descr="Little girl Vectors &amp; Illustrations for Free Download | Freepik">
            <a:extLst>
              <a:ext uri="{FF2B5EF4-FFF2-40B4-BE49-F238E27FC236}">
                <a16:creationId xmlns:a16="http://schemas.microsoft.com/office/drawing/2014/main" id="{A745EA9B-A156-F1C4-C1FB-3DAC03EE1D0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665" t="10401" r="23664" b="4344"/>
          <a:stretch/>
        </p:blipFill>
        <p:spPr bwMode="auto">
          <a:xfrm>
            <a:off x="10170187" y="212956"/>
            <a:ext cx="1536828" cy="2487600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1320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9886E01A-E296-0940-8089-9D94FFFC0A05}"/>
              </a:ext>
            </a:extLst>
          </p:cNvPr>
          <p:cNvSpPr txBox="1">
            <a:spLocks/>
          </p:cNvSpPr>
          <p:nvPr/>
        </p:nvSpPr>
        <p:spPr>
          <a:xfrm>
            <a:off x="335065" y="772358"/>
            <a:ext cx="8220119" cy="5597817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dirty="0" err="1">
                <a:latin typeface="Ink Free" panose="03080402000500000000" pitchFamily="66" charset="0"/>
              </a:rPr>
              <a:t>Eisiau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cy-GB" sz="4000" b="1" dirty="0">
                <a:latin typeface="MV Boli"/>
                <a:cs typeface="Aldhabi"/>
              </a:rPr>
              <a:t>Tasg Wrando 1 :</a:t>
            </a: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r>
              <a:rPr lang="en-US" sz="4000" b="1" dirty="0">
                <a:latin typeface="Ink Free" panose="03080402000500000000" pitchFamily="66" charset="0"/>
              </a:rPr>
              <a:t>Beth </a:t>
            </a:r>
            <a:r>
              <a:rPr lang="en-US" sz="4000" b="1" dirty="0" err="1">
                <a:latin typeface="Ink Free" panose="03080402000500000000" pitchFamily="66" charset="0"/>
              </a:rPr>
              <a:t>mae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Siân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eisiau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i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fwyta</a:t>
            </a:r>
            <a:r>
              <a:rPr lang="en-US" sz="4000" b="1" dirty="0">
                <a:latin typeface="Ink Free" panose="03080402000500000000" pitchFamily="66" charset="0"/>
              </a:rPr>
              <a:t>?</a:t>
            </a: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r>
              <a:rPr lang="en-US" sz="4000" b="1" dirty="0">
                <a:latin typeface="Ink Free" panose="03080402000500000000" pitchFamily="66" charset="0"/>
              </a:rPr>
              <a:t>Beth </a:t>
            </a:r>
            <a:r>
              <a:rPr lang="en-US" sz="4000" b="1" dirty="0" err="1">
                <a:latin typeface="Ink Free" panose="03080402000500000000" pitchFamily="66" charset="0"/>
              </a:rPr>
              <a:t>mae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Siân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eisiau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i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yfed</a:t>
            </a:r>
            <a:r>
              <a:rPr lang="en-US" sz="4000" b="1" dirty="0">
                <a:latin typeface="Ink Free" panose="03080402000500000000" pitchFamily="66" charset="0"/>
              </a:rPr>
              <a:t>?</a:t>
            </a: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r>
              <a:rPr lang="en-US" sz="4000" b="1" dirty="0">
                <a:latin typeface="Ink Free" panose="03080402000500000000" pitchFamily="66" charset="0"/>
              </a:rPr>
              <a:t>Beth </a:t>
            </a:r>
            <a:r>
              <a:rPr lang="en-US" sz="4000" b="1" dirty="0" err="1">
                <a:latin typeface="Ink Free" panose="03080402000500000000" pitchFamily="66" charset="0"/>
              </a:rPr>
              <a:t>mae</a:t>
            </a:r>
            <a:r>
              <a:rPr lang="en-US" sz="4000" b="1" dirty="0">
                <a:latin typeface="Ink Free" panose="03080402000500000000" pitchFamily="66" charset="0"/>
              </a:rPr>
              <a:t> Macs </a:t>
            </a:r>
            <a:r>
              <a:rPr lang="en-US" sz="4000" b="1" dirty="0" err="1">
                <a:latin typeface="Ink Free" panose="03080402000500000000" pitchFamily="66" charset="0"/>
              </a:rPr>
              <a:t>eisiau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i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fwyta</a:t>
            </a:r>
            <a:r>
              <a:rPr lang="en-US" sz="4000" b="1" dirty="0">
                <a:latin typeface="Ink Free" panose="03080402000500000000" pitchFamily="66" charset="0"/>
              </a:rPr>
              <a:t>?</a:t>
            </a: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r>
              <a:rPr lang="en-US" sz="4000" b="1" dirty="0">
                <a:latin typeface="Ink Free" panose="03080402000500000000" pitchFamily="66" charset="0"/>
              </a:rPr>
              <a:t>Beth </a:t>
            </a:r>
            <a:r>
              <a:rPr lang="en-US" sz="4000" b="1" dirty="0" err="1">
                <a:latin typeface="Ink Free" panose="03080402000500000000" pitchFamily="66" charset="0"/>
              </a:rPr>
              <a:t>mae</a:t>
            </a:r>
            <a:r>
              <a:rPr lang="en-US" sz="4000" b="1" dirty="0">
                <a:latin typeface="Ink Free" panose="03080402000500000000" pitchFamily="66" charset="0"/>
              </a:rPr>
              <a:t> Macs </a:t>
            </a:r>
            <a:r>
              <a:rPr lang="en-US" sz="4000" b="1" dirty="0" err="1">
                <a:latin typeface="Ink Free" panose="03080402000500000000" pitchFamily="66" charset="0"/>
              </a:rPr>
              <a:t>eisiau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i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yfed</a:t>
            </a:r>
            <a:r>
              <a:rPr lang="en-US" sz="4000" b="1" dirty="0">
                <a:latin typeface="Ink Free" panose="03080402000500000000" pitchFamily="66" charset="0"/>
              </a:rPr>
              <a:t>?</a:t>
            </a: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</p:txBody>
      </p:sp>
      <p:pic>
        <p:nvPicPr>
          <p:cNvPr id="2" name="CMB Gwrando Eisiau U9 " descr="CMB Gwrando Eisiau U9 ">
            <a:hlinkClick r:id="" action="ppaction://media"/>
            <a:extLst>
              <a:ext uri="{FF2B5EF4-FFF2-40B4-BE49-F238E27FC236}">
                <a16:creationId xmlns:a16="http://schemas.microsoft.com/office/drawing/2014/main" id="{2C8E80D0-F8EC-AF43-A5DE-983A02A83F9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54292" y="198616"/>
            <a:ext cx="2923309" cy="259391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E592289-438C-2247-8BDD-ADCF24CA13DC}"/>
              </a:ext>
            </a:extLst>
          </p:cNvPr>
          <p:cNvPicPr/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897" t="80747"/>
          <a:stretch/>
        </p:blipFill>
        <p:spPr bwMode="auto">
          <a:xfrm>
            <a:off x="8683337" y="317795"/>
            <a:ext cx="2265217" cy="2189297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9" name="Speech Bubble: Rectangle with Corners Rounded 4">
            <a:extLst>
              <a:ext uri="{FF2B5EF4-FFF2-40B4-BE49-F238E27FC236}">
                <a16:creationId xmlns:a16="http://schemas.microsoft.com/office/drawing/2014/main" id="{C9FA2F70-534F-7E48-831F-F6424DD60A43}"/>
              </a:ext>
            </a:extLst>
          </p:cNvPr>
          <p:cNvSpPr/>
          <p:nvPr/>
        </p:nvSpPr>
        <p:spPr>
          <a:xfrm>
            <a:off x="7523308" y="4280659"/>
            <a:ext cx="4308930" cy="1225446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Gwrandewch ar y clip sain. </a:t>
            </a:r>
          </a:p>
          <a:p>
            <a:pPr algn="ctr"/>
            <a:r>
              <a:rPr lang="cy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Listen to the sound clip.</a:t>
            </a:r>
          </a:p>
          <a:p>
            <a:pPr algn="ctr"/>
            <a:endParaRPr lang="cy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cy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Beth mae Siân a Macs eisiau?</a:t>
            </a:r>
            <a:endParaRPr lang="cy-GB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A655D1D8-3D5B-B546-A5CB-3E97D15231C9}"/>
              </a:ext>
            </a:extLst>
          </p:cNvPr>
          <p:cNvSpPr txBox="1">
            <a:spLocks/>
          </p:cNvSpPr>
          <p:nvPr/>
        </p:nvSpPr>
        <p:spPr>
          <a:xfrm>
            <a:off x="7894871" y="2747374"/>
            <a:ext cx="3636622" cy="1246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Bef>
                <a:spcPct val="0"/>
              </a:spcBef>
              <a:spcAft>
                <a:spcPts val="600"/>
              </a:spcAft>
              <a:buNone/>
            </a:pPr>
            <a:r>
              <a:rPr lang="en-US" sz="4400" b="1" dirty="0" err="1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Cliciwch</a:t>
            </a:r>
            <a:r>
              <a:rPr lang="en-US" sz="4400" b="1" dirty="0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 </a:t>
            </a:r>
            <a:r>
              <a:rPr lang="en-US" sz="4400" b="1" dirty="0" err="1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yma</a:t>
            </a:r>
            <a:r>
              <a:rPr lang="en-US" sz="4400" b="1" dirty="0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 </a:t>
            </a:r>
          </a:p>
        </p:txBody>
      </p:sp>
      <p:pic>
        <p:nvPicPr>
          <p:cNvPr id="13" name="Graphic 12" descr="Cursor">
            <a:extLst>
              <a:ext uri="{FF2B5EF4-FFF2-40B4-BE49-F238E27FC236}">
                <a16:creationId xmlns:a16="http://schemas.microsoft.com/office/drawing/2014/main" id="{CC5C42A0-BF9C-B442-8E04-DC978DBF76F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491354" y="2049892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6472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63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ubtitle 2">
            <a:extLst>
              <a:ext uri="{FF2B5EF4-FFF2-40B4-BE49-F238E27FC236}">
                <a16:creationId xmlns:a16="http://schemas.microsoft.com/office/drawing/2014/main" id="{14C99051-69CF-3F41-8C7E-3F8805EE4F16}"/>
              </a:ext>
            </a:extLst>
          </p:cNvPr>
          <p:cNvSpPr txBox="1">
            <a:spLocks/>
          </p:cNvSpPr>
          <p:nvPr/>
        </p:nvSpPr>
        <p:spPr>
          <a:xfrm>
            <a:off x="5116878" y="629266"/>
            <a:ext cx="6422849" cy="167660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Bef>
                <a:spcPct val="0"/>
              </a:spcBef>
              <a:spcAft>
                <a:spcPts val="600"/>
              </a:spcAft>
              <a:buNone/>
            </a:pPr>
            <a:r>
              <a:rPr lang="en-US" sz="4400" b="1" dirty="0" err="1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Tasg</a:t>
            </a:r>
            <a:r>
              <a:rPr lang="en-US" sz="4400" b="1" dirty="0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 </a:t>
            </a:r>
            <a:r>
              <a:rPr lang="en-US" sz="4400" b="1" dirty="0" err="1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Wrando</a:t>
            </a:r>
            <a:r>
              <a:rPr lang="en-US" sz="4400" b="1" dirty="0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 </a:t>
            </a:r>
          </a:p>
          <a:p>
            <a:pPr marL="0" indent="0" algn="ctr">
              <a:spcBef>
                <a:spcPct val="0"/>
              </a:spcBef>
              <a:spcAft>
                <a:spcPts val="600"/>
              </a:spcAft>
              <a:buNone/>
            </a:pPr>
            <a:r>
              <a:rPr lang="en-US" sz="4400" b="1" dirty="0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- </a:t>
            </a:r>
            <a:r>
              <a:rPr lang="en-US" sz="4400" b="1" dirty="0" err="1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Geiriau</a:t>
            </a:r>
            <a:r>
              <a:rPr lang="en-US" sz="4400" b="1" dirty="0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 </a:t>
            </a:r>
            <a:r>
              <a:rPr lang="en-US" sz="4400" b="1" dirty="0" err="1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anghywir</a:t>
            </a:r>
            <a:r>
              <a:rPr lang="en-US" sz="4400" b="1" dirty="0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!  </a:t>
            </a:r>
          </a:p>
        </p:txBody>
      </p:sp>
      <p:pic>
        <p:nvPicPr>
          <p:cNvPr id="14" name="Graphic 13" descr="Headphones">
            <a:extLst>
              <a:ext uri="{FF2B5EF4-FFF2-40B4-BE49-F238E27FC236}">
                <a16:creationId xmlns:a16="http://schemas.microsoft.com/office/drawing/2014/main" id="{C36C444B-3199-CB4E-A29C-DE604CF48A6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82631" y="906050"/>
            <a:ext cx="2470743" cy="2470743"/>
          </a:xfrm>
          <a:prstGeom prst="rect">
            <a:avLst/>
          </a:prstGeom>
        </p:spPr>
      </p:pic>
      <p:pic>
        <p:nvPicPr>
          <p:cNvPr id="12" name="CMB Gwrando Eisiau U9 " descr="CMB Gwrando Eisiau U9 ">
            <a:hlinkClick r:id="" action="ppaction://media"/>
            <a:extLst>
              <a:ext uri="{FF2B5EF4-FFF2-40B4-BE49-F238E27FC236}">
                <a16:creationId xmlns:a16="http://schemas.microsoft.com/office/drawing/2014/main" id="{9E79245F-D93C-D14F-8A74-085949D4388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04672" y="3199375"/>
            <a:ext cx="3026663" cy="1702498"/>
          </a:xfrm>
          <a:prstGeom prst="rect">
            <a:avLst/>
          </a:prstGeom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F2AA9A-B66A-D049-B526-01159178597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105835" y="2438400"/>
            <a:ext cx="8086165" cy="378541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200" dirty="0" err="1"/>
              <a:t>Gwrandewch</a:t>
            </a:r>
            <a:r>
              <a:rPr lang="en-US" sz="3200" dirty="0"/>
              <a:t> </a:t>
            </a:r>
            <a:r>
              <a:rPr lang="en-US" sz="3200" dirty="0" err="1"/>
              <a:t>ar</a:t>
            </a:r>
            <a:r>
              <a:rPr lang="en-US" sz="3200" dirty="0"/>
              <a:t> y </a:t>
            </a:r>
            <a:r>
              <a:rPr lang="en-US" sz="3200" u="sng" dirty="0"/>
              <a:t>trac </a:t>
            </a:r>
            <a:r>
              <a:rPr lang="en-US" sz="3200" u="sng" dirty="0" err="1"/>
              <a:t>sain</a:t>
            </a:r>
            <a:r>
              <a:rPr lang="en-US" sz="3200" dirty="0"/>
              <a:t> </a:t>
            </a:r>
            <a:r>
              <a:rPr lang="en-US" sz="3200" i="1" dirty="0"/>
              <a:t>(audio track) </a:t>
            </a:r>
            <a:r>
              <a:rPr lang="en-US" sz="3200" i="1" dirty="0" err="1"/>
              <a:t>eto</a:t>
            </a:r>
            <a:r>
              <a:rPr lang="en-US" sz="3200" dirty="0"/>
              <a:t>.</a:t>
            </a:r>
          </a:p>
          <a:p>
            <a:pPr marL="0" indent="0">
              <a:buNone/>
            </a:pPr>
            <a:r>
              <a:rPr lang="en-US" sz="3200" dirty="0"/>
              <a:t> </a:t>
            </a:r>
          </a:p>
          <a:p>
            <a:r>
              <a:rPr lang="en-US" sz="3200" dirty="0"/>
              <a:t>Mae </a:t>
            </a:r>
            <a:r>
              <a:rPr lang="en-US" sz="3200" u="sng" dirty="0" err="1"/>
              <a:t>rhai</a:t>
            </a:r>
            <a:r>
              <a:rPr lang="en-US" sz="3200" dirty="0"/>
              <a:t> </a:t>
            </a:r>
            <a:r>
              <a:rPr lang="en-US" sz="3200" i="1" dirty="0"/>
              <a:t>(some) </a:t>
            </a:r>
            <a:r>
              <a:rPr lang="en-US" sz="3200" dirty="0" err="1"/>
              <a:t>geiriau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u="sng" dirty="0" err="1"/>
              <a:t>anghywir</a:t>
            </a:r>
            <a:r>
              <a:rPr lang="en-US" sz="3200" i="1" dirty="0"/>
              <a:t> (incorrect)</a:t>
            </a:r>
            <a:r>
              <a:rPr lang="en-US" sz="3200" dirty="0"/>
              <a:t>!</a:t>
            </a:r>
          </a:p>
          <a:p>
            <a:pPr marL="0" indent="0">
              <a:buNone/>
            </a:pPr>
            <a:endParaRPr lang="en-US" sz="3200" dirty="0"/>
          </a:p>
          <a:p>
            <a:r>
              <a:rPr lang="en-US" sz="3200" u="sng" dirty="0" err="1"/>
              <a:t>Uwcholeuwch</a:t>
            </a:r>
            <a:r>
              <a:rPr lang="en-US" sz="3200" dirty="0"/>
              <a:t> (</a:t>
            </a:r>
            <a:r>
              <a:rPr lang="en-US" sz="3200" i="1" dirty="0"/>
              <a:t>highlight) </a:t>
            </a:r>
            <a:r>
              <a:rPr lang="en-US" sz="3200" dirty="0"/>
              <a:t>y </a:t>
            </a:r>
            <a:r>
              <a:rPr lang="en-US" sz="3200" dirty="0" err="1"/>
              <a:t>geiriau</a:t>
            </a:r>
            <a:r>
              <a:rPr lang="en-US" sz="3200" dirty="0"/>
              <a:t> </a:t>
            </a:r>
            <a:r>
              <a:rPr lang="en-US" sz="3200" dirty="0" err="1"/>
              <a:t>hyn</a:t>
            </a:r>
            <a:r>
              <a:rPr lang="en-US" sz="3200" dirty="0"/>
              <a:t>.</a:t>
            </a:r>
          </a:p>
          <a:p>
            <a:pPr marL="0"/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941514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630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E8BAA95E-44DD-A548-A97F-E4DBCCEEA64C}"/>
              </a:ext>
            </a:extLst>
          </p:cNvPr>
          <p:cNvGraphicFramePr>
            <a:graphicFrameLocks noGrp="1"/>
          </p:cNvGraphicFramePr>
          <p:nvPr/>
        </p:nvGraphicFramePr>
        <p:xfrm>
          <a:off x="1128408" y="175097"/>
          <a:ext cx="10077855" cy="6530346"/>
        </p:xfrm>
        <a:graphic>
          <a:graphicData uri="http://schemas.openxmlformats.org/drawingml/2006/table">
            <a:tbl>
              <a:tblPr firstRow="1" firstCol="1" bandRow="1" bandCol="1"/>
              <a:tblGrid>
                <a:gridCol w="1761932">
                  <a:extLst>
                    <a:ext uri="{9D8B030D-6E8A-4147-A177-3AD203B41FA5}">
                      <a16:colId xmlns:a16="http://schemas.microsoft.com/office/drawing/2014/main" val="3311833676"/>
                    </a:ext>
                  </a:extLst>
                </a:gridCol>
                <a:gridCol w="8315923">
                  <a:extLst>
                    <a:ext uri="{9D8B030D-6E8A-4147-A177-3AD203B41FA5}">
                      <a16:colId xmlns:a16="http://schemas.microsoft.com/office/drawing/2014/main" val="723581030"/>
                    </a:ext>
                  </a:extLst>
                </a:gridCol>
              </a:tblGrid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Beth wyt ti eisiau Sian?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91487454"/>
                  </a:ext>
                </a:extLst>
              </a:tr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Sian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Rydw i eisiau cawl llysiau.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66578771"/>
                  </a:ext>
                </a:extLst>
              </a:tr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Wyt ti eisiau rhywbeth i yfed?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19653766"/>
                  </a:ext>
                </a:extLst>
              </a:tr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Sian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Ydw, plîs,  Rydw i eisiau sudd oren.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77482109"/>
                  </a:ext>
                </a:extLst>
              </a:tr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Beth amdanat ti Dafydd?  Wyt ti eisiau sudd oren hefyd?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35006037"/>
                  </a:ext>
                </a:extLst>
              </a:tr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Macs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Nac ydw, rydw i eisiau lemoned plîs.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10799143"/>
                  </a:ext>
                </a:extLst>
              </a:tr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Ac i fwyta?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88327730"/>
                  </a:ext>
                </a:extLst>
              </a:tr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Macs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Rydw i eisiau brechdan domato.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57822307"/>
                  </a:ext>
                </a:extLst>
              </a:tr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Iawn.  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81234297"/>
                  </a:ext>
                </a:extLst>
              </a:tr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48531918"/>
                  </a:ext>
                </a:extLst>
              </a:tr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Gweinydd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Ydych chi eisiau archebu?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05091728"/>
                  </a:ext>
                </a:extLst>
              </a:tr>
              <a:tr h="1119921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Ydyn, os gwelwch yn dda.  Mae hi eisiau baget tiwna ac Orangina.  Mae e eisiau cawl madarch ac ysgytlaeth siocled, ac rydw i eisiau cwpanaid o de a chacen sbwng.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367833"/>
                  </a:ext>
                </a:extLst>
              </a:tr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Gweinydd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Diolch yn fawr.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3165982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599619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E8BAA95E-44DD-A548-A97F-E4DBCCEEA64C}"/>
              </a:ext>
            </a:extLst>
          </p:cNvPr>
          <p:cNvGraphicFramePr>
            <a:graphicFrameLocks noGrp="1"/>
          </p:cNvGraphicFramePr>
          <p:nvPr/>
        </p:nvGraphicFramePr>
        <p:xfrm>
          <a:off x="1796990" y="1032576"/>
          <a:ext cx="8846786" cy="5571068"/>
        </p:xfrm>
        <a:graphic>
          <a:graphicData uri="http://schemas.openxmlformats.org/drawingml/2006/table">
            <a:tbl>
              <a:tblPr firstRow="1" firstCol="1" bandRow="1" bandCol="1"/>
              <a:tblGrid>
                <a:gridCol w="1546702">
                  <a:extLst>
                    <a:ext uri="{9D8B030D-6E8A-4147-A177-3AD203B41FA5}">
                      <a16:colId xmlns:a16="http://schemas.microsoft.com/office/drawing/2014/main" val="3311833676"/>
                    </a:ext>
                  </a:extLst>
                </a:gridCol>
                <a:gridCol w="7300084">
                  <a:extLst>
                    <a:ext uri="{9D8B030D-6E8A-4147-A177-3AD203B41FA5}">
                      <a16:colId xmlns:a16="http://schemas.microsoft.com/office/drawing/2014/main" val="723581030"/>
                    </a:ext>
                  </a:extLst>
                </a:gridCol>
              </a:tblGrid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Beth wyt ti eisiau Sian?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91487454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Sian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Rydw i eisiau brechdanau caws a ham.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66578771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Wyt ti eisiau rhywbeth i yfed?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19653766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Sian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Ydw, plîs,  Rydw i eisiau sudd afal.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77482109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Beth amdanat ti Macs?  Wyt ti eisiau sudd afal hefyd?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35006037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Macs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Nac ydw, rydw i eisiau ysgytlaeth mefus plîs.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10799143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Ac i fwyta?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88327730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Macs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Rydw i eisiau ffa pob ar dost.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57822307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Iawn.  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81234297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 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 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48531918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Gweinydd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Ydych chi eisiau archebu?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05091728"/>
                  </a:ext>
                </a:extLst>
              </a:tr>
              <a:tr h="971792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Ydyn, os gwelwch yn dda.  Mae hi eisiau brechdanau caws a ham a sudd afal.  Mae e eisiau ffa pob ar dost ac ysgytlaeth mefus, ac rydw i eisiau cwpanaid o goffi a bara brith.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367833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Gweinydd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Diolch yn fawr.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31659828"/>
                  </a:ext>
                </a:extLst>
              </a:tr>
            </a:tbl>
          </a:graphicData>
        </a:graphic>
      </p:graphicFrame>
      <p:sp>
        <p:nvSpPr>
          <p:cNvPr id="14" name="Title 1">
            <a:extLst>
              <a:ext uri="{FF2B5EF4-FFF2-40B4-BE49-F238E27FC236}">
                <a16:creationId xmlns:a16="http://schemas.microsoft.com/office/drawing/2014/main" id="{F4C9E8AF-539B-DF4E-9B8F-F980D98FB1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8728" y="254356"/>
            <a:ext cx="5093043" cy="1325563"/>
          </a:xfrm>
        </p:spPr>
        <p:txBody>
          <a:bodyPr/>
          <a:lstStyle/>
          <a:p>
            <a:r>
              <a:rPr lang="en-US" b="1" dirty="0" err="1"/>
              <a:t>Atebion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5351955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9B9155E6-54F5-7540-B850-0CA11079B73F}"/>
              </a:ext>
            </a:extLst>
          </p:cNvPr>
          <p:cNvGraphicFramePr>
            <a:graphicFrameLocks noGrp="1"/>
          </p:cNvGraphicFramePr>
          <p:nvPr/>
        </p:nvGraphicFramePr>
        <p:xfrm>
          <a:off x="466742" y="2190691"/>
          <a:ext cx="9542543" cy="5094570"/>
        </p:xfrm>
        <a:graphic>
          <a:graphicData uri="http://schemas.openxmlformats.org/drawingml/2006/table">
            <a:tbl>
              <a:tblPr firstRow="1" firstCol="1" bandRow="1" bandCol="1">
                <a:tableStyleId>{2D5ABB26-0587-4C30-8999-92F81FD0307C}</a:tableStyleId>
              </a:tblPr>
              <a:tblGrid>
                <a:gridCol w="707505">
                  <a:extLst>
                    <a:ext uri="{9D8B030D-6E8A-4147-A177-3AD203B41FA5}">
                      <a16:colId xmlns:a16="http://schemas.microsoft.com/office/drawing/2014/main" val="3687694714"/>
                    </a:ext>
                  </a:extLst>
                </a:gridCol>
                <a:gridCol w="8835038">
                  <a:extLst>
                    <a:ext uri="{9D8B030D-6E8A-4147-A177-3AD203B41FA5}">
                      <a16:colId xmlns:a16="http://schemas.microsoft.com/office/drawing/2014/main" val="702584791"/>
                    </a:ext>
                  </a:extLst>
                </a:gridCol>
              </a:tblGrid>
              <a:tr h="473159"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</a:rPr>
                        <a:t>1</a:t>
                      </a:r>
                      <a:endParaRPr lang="en-GB" sz="3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effectLst/>
                        </a:rPr>
                        <a:t>Beth wyt ti eisiau wneud </a:t>
                      </a:r>
                      <a:r>
                        <a:rPr lang="cy-GB" sz="2500" b="1" dirty="0">
                          <a:solidFill>
                            <a:srgbClr val="FF0000"/>
                          </a:solidFill>
                          <a:effectLst/>
                        </a:rPr>
                        <a:t>heddiw</a:t>
                      </a:r>
                      <a:r>
                        <a:rPr lang="cy-GB" sz="2500" dirty="0">
                          <a:effectLst/>
                        </a:rPr>
                        <a:t>? </a:t>
                      </a:r>
                      <a:endParaRPr lang="en-GB" sz="3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extLst>
                  <a:ext uri="{0D108BD9-81ED-4DB2-BD59-A6C34878D82A}">
                    <a16:rowId xmlns:a16="http://schemas.microsoft.com/office/drawing/2014/main" val="808483808"/>
                  </a:ext>
                </a:extLst>
              </a:tr>
              <a:tr h="473159"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</a:rPr>
                        <a:t>2</a:t>
                      </a:r>
                      <a:endParaRPr lang="en-GB" sz="3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</a:rPr>
                        <a:t>Rydw i eisiau mynd i’r sinema.</a:t>
                      </a:r>
                      <a:endParaRPr lang="en-GB" sz="3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extLst>
                  <a:ext uri="{0D108BD9-81ED-4DB2-BD59-A6C34878D82A}">
                    <a16:rowId xmlns:a16="http://schemas.microsoft.com/office/drawing/2014/main" val="4162936199"/>
                  </a:ext>
                </a:extLst>
              </a:tr>
              <a:tr h="473159"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</a:rPr>
                        <a:t>1</a:t>
                      </a:r>
                      <a:endParaRPr lang="en-GB" sz="3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</a:rPr>
                        <a:t>Beth wyt ti eisiau weld?</a:t>
                      </a:r>
                      <a:endParaRPr lang="en-GB" sz="3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extLst>
                  <a:ext uri="{0D108BD9-81ED-4DB2-BD59-A6C34878D82A}">
                    <a16:rowId xmlns:a16="http://schemas.microsoft.com/office/drawing/2014/main" val="4174093599"/>
                  </a:ext>
                </a:extLst>
              </a:tr>
              <a:tr h="473159"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</a:rPr>
                        <a:t>2</a:t>
                      </a:r>
                      <a:endParaRPr lang="en-GB" sz="3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effectLst/>
                        </a:rPr>
                        <a:t>Rydw i eisiau gweld y ffilm </a:t>
                      </a:r>
                      <a:r>
                        <a:rPr lang="cy-GB" sz="2500" b="1" dirty="0">
                          <a:solidFill>
                            <a:srgbClr val="FF0000"/>
                          </a:solidFill>
                          <a:effectLst/>
                        </a:rPr>
                        <a:t>Star Wars </a:t>
                      </a:r>
                      <a:r>
                        <a:rPr lang="cy-GB" sz="2500" dirty="0">
                          <a:effectLst/>
                        </a:rPr>
                        <a:t>newydd.</a:t>
                      </a:r>
                      <a:endParaRPr lang="en-GB" sz="3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extLst>
                  <a:ext uri="{0D108BD9-81ED-4DB2-BD59-A6C34878D82A}">
                    <a16:rowId xmlns:a16="http://schemas.microsoft.com/office/drawing/2014/main" val="4050052132"/>
                  </a:ext>
                </a:extLst>
              </a:tr>
              <a:tr h="473159"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</a:rPr>
                        <a:t>1</a:t>
                      </a:r>
                      <a:endParaRPr lang="en-GB" sz="3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effectLst/>
                        </a:rPr>
                        <a:t>Ble mae’r ffilm?</a:t>
                      </a:r>
                      <a:endParaRPr lang="en-GB" sz="3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extLst>
                  <a:ext uri="{0D108BD9-81ED-4DB2-BD59-A6C34878D82A}">
                    <a16:rowId xmlns:a16="http://schemas.microsoft.com/office/drawing/2014/main" val="3374269222"/>
                  </a:ext>
                </a:extLst>
              </a:tr>
              <a:tr h="473159"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</a:rPr>
                        <a:t>2</a:t>
                      </a:r>
                      <a:endParaRPr lang="en-GB" sz="3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effectLst/>
                        </a:rPr>
                        <a:t>Mae hi yn y sinema </a:t>
                      </a:r>
                      <a:r>
                        <a:rPr lang="cy-GB" sz="2500" b="1" dirty="0">
                          <a:solidFill>
                            <a:srgbClr val="FF0000"/>
                          </a:solidFill>
                          <a:effectLst/>
                        </a:rPr>
                        <a:t>yng Nghaerfyrddin</a:t>
                      </a:r>
                      <a:r>
                        <a:rPr lang="cy-GB" sz="2500" dirty="0">
                          <a:effectLst/>
                        </a:rPr>
                        <a:t>.  Wyt ti eisiau dod hefyd?</a:t>
                      </a:r>
                      <a:endParaRPr lang="en-GB" sz="3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extLst>
                  <a:ext uri="{0D108BD9-81ED-4DB2-BD59-A6C34878D82A}">
                    <a16:rowId xmlns:a16="http://schemas.microsoft.com/office/drawing/2014/main" val="191413123"/>
                  </a:ext>
                </a:extLst>
              </a:tr>
              <a:tr h="473159"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</a:rPr>
                        <a:t>1</a:t>
                      </a:r>
                      <a:endParaRPr lang="en-GB" sz="3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effectLst/>
                        </a:rPr>
                        <a:t>Diolch yn fawr.  Wyt ti eisiau mynd </a:t>
                      </a:r>
                      <a:r>
                        <a:rPr lang="cy-GB" sz="2500" b="1" dirty="0">
                          <a:solidFill>
                            <a:srgbClr val="FF0000"/>
                          </a:solidFill>
                          <a:effectLst/>
                        </a:rPr>
                        <a:t>ar y bws</a:t>
                      </a:r>
                      <a:r>
                        <a:rPr lang="cy-GB" sz="2500" dirty="0">
                          <a:effectLst/>
                        </a:rPr>
                        <a:t>? </a:t>
                      </a:r>
                      <a:endParaRPr lang="en-GB" sz="3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extLst>
                  <a:ext uri="{0D108BD9-81ED-4DB2-BD59-A6C34878D82A}">
                    <a16:rowId xmlns:a16="http://schemas.microsoft.com/office/drawing/2014/main" val="2565142707"/>
                  </a:ext>
                </a:extLst>
              </a:tr>
              <a:tr h="473159"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</a:rPr>
                        <a:t>2</a:t>
                      </a:r>
                      <a:endParaRPr lang="en-GB" sz="3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effectLst/>
                        </a:rPr>
                        <a:t>Ydw.  Dw i ddim eisiau gyrru achos </a:t>
                      </a:r>
                      <a:r>
                        <a:rPr lang="cy-GB" sz="2500" b="1" dirty="0">
                          <a:solidFill>
                            <a:srgbClr val="FF0000"/>
                          </a:solidFill>
                          <a:effectLst/>
                        </a:rPr>
                        <a:t>rydw i wedi blino</a:t>
                      </a:r>
                      <a:r>
                        <a:rPr lang="cy-GB" sz="2500" dirty="0">
                          <a:effectLst/>
                        </a:rPr>
                        <a:t>.</a:t>
                      </a:r>
                      <a:endParaRPr lang="en-GB" sz="3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extLst>
                  <a:ext uri="{0D108BD9-81ED-4DB2-BD59-A6C34878D82A}">
                    <a16:rowId xmlns:a16="http://schemas.microsoft.com/office/drawing/2014/main" val="1311038243"/>
                  </a:ext>
                </a:extLst>
              </a:tr>
              <a:tr h="547298"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</a:rPr>
                        <a:t>1</a:t>
                      </a:r>
                      <a:endParaRPr lang="en-GB" sz="3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effectLst/>
                        </a:rPr>
                        <a:t>Syniad da.</a:t>
                      </a:r>
                      <a:endParaRPr lang="en-GB" sz="2500" dirty="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extLst>
                  <a:ext uri="{0D108BD9-81ED-4DB2-BD59-A6C34878D82A}">
                    <a16:rowId xmlns:a16="http://schemas.microsoft.com/office/drawing/2014/main" val="2656015032"/>
                  </a:ext>
                </a:extLst>
              </a:tr>
              <a:tr h="473159">
                <a:tc>
                  <a:txBody>
                    <a:bodyPr/>
                    <a:lstStyle/>
                    <a:p>
                      <a:endParaRPr lang="en-GB" sz="3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tc>
                  <a:txBody>
                    <a:bodyPr/>
                    <a:lstStyle/>
                    <a:p>
                      <a:endParaRPr lang="en-GB" sz="3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extLst>
                  <a:ext uri="{0D108BD9-81ED-4DB2-BD59-A6C34878D82A}">
                    <a16:rowId xmlns:a16="http://schemas.microsoft.com/office/drawing/2014/main" val="1372054695"/>
                  </a:ext>
                </a:extLst>
              </a:tr>
            </a:tbl>
          </a:graphicData>
        </a:graphic>
      </p:graphicFrame>
      <p:sp>
        <p:nvSpPr>
          <p:cNvPr id="12" name="Subtitle 2">
            <a:extLst>
              <a:ext uri="{FF2B5EF4-FFF2-40B4-BE49-F238E27FC236}">
                <a16:creationId xmlns:a16="http://schemas.microsoft.com/office/drawing/2014/main" id="{13104F8A-005A-1C43-A7F5-86EB274D1431}"/>
              </a:ext>
            </a:extLst>
          </p:cNvPr>
          <p:cNvSpPr txBox="1">
            <a:spLocks/>
          </p:cNvSpPr>
          <p:nvPr/>
        </p:nvSpPr>
        <p:spPr>
          <a:xfrm>
            <a:off x="269518" y="200311"/>
            <a:ext cx="12445104" cy="107684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600"/>
              </a:spcAft>
              <a:buNone/>
            </a:pPr>
            <a:r>
              <a:rPr lang="en-US" sz="4800" b="1" dirty="0" err="1">
                <a:latin typeface="Ink Free" panose="03080402000500000000" pitchFamily="66" charset="0"/>
              </a:rPr>
              <a:t>Eisiau</a:t>
            </a:r>
            <a:r>
              <a:rPr lang="en-US" sz="4800" b="1" dirty="0">
                <a:latin typeface="Ink Free" panose="03080402000500000000" pitchFamily="66" charset="0"/>
              </a:rPr>
              <a:t> </a:t>
            </a:r>
            <a:r>
              <a:rPr lang="cy-GB" sz="4800" b="1" dirty="0">
                <a:latin typeface="MV Boli"/>
                <a:cs typeface="Aldhabi"/>
              </a:rPr>
              <a:t>Tasg Wrando 1 :</a:t>
            </a:r>
          </a:p>
          <a:p>
            <a:pPr marL="0" indent="0">
              <a:buNone/>
            </a:pPr>
            <a:r>
              <a:rPr lang="cy-GB" sz="2500" dirty="0">
                <a:latin typeface="MV Boli"/>
                <a:cs typeface="Aldhabi"/>
              </a:rPr>
              <a:t>* Gwrandewch ar (listen to) y sgwrs.</a:t>
            </a:r>
          </a:p>
          <a:p>
            <a:r>
              <a:rPr lang="cy-GB" sz="2500" dirty="0">
                <a:latin typeface="MV Boli"/>
                <a:cs typeface="Aldhabi"/>
              </a:rPr>
              <a:t>Ysgrifennwch y sgwrs eto, newidiwch (change)y geiriau mewn coch. </a:t>
            </a:r>
          </a:p>
        </p:txBody>
      </p:sp>
      <p:pic>
        <p:nvPicPr>
          <p:cNvPr id="5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441B0325-FDAD-FB4F-8928-D250A366BE1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610965" y="1951663"/>
            <a:ext cx="2114293" cy="2114293"/>
          </a:xfrm>
          <a:prstGeom prst="rect">
            <a:avLst/>
          </a:prstGeom>
          <a:effectLst>
            <a:innerShdw blurRad="63500" dist="50800" dir="13500000">
              <a:prstClr val="black">
                <a:alpha val="50000"/>
              </a:prstClr>
            </a:innerShdw>
          </a:effec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C85F6F9D-B03F-6741-9C59-90CD5BA89896}"/>
              </a:ext>
            </a:extLst>
          </p:cNvPr>
          <p:cNvPicPr/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897" t="80747"/>
          <a:stretch/>
        </p:blipFill>
        <p:spPr bwMode="auto">
          <a:xfrm>
            <a:off x="10148047" y="-209422"/>
            <a:ext cx="1978629" cy="1751352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8990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423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3087220" y="1364679"/>
            <a:ext cx="632959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3200" b="1" dirty="0"/>
          </a:p>
          <a:p>
            <a:pPr algn="ctr"/>
            <a:r>
              <a:rPr lang="en-US" sz="3200" b="1" dirty="0"/>
              <a:t>Do </a:t>
            </a:r>
            <a:r>
              <a:rPr lang="en-US" sz="3200" b="1" dirty="0">
                <a:solidFill>
                  <a:srgbClr val="0070C0"/>
                </a:solidFill>
              </a:rPr>
              <a:t>the children </a:t>
            </a:r>
            <a:r>
              <a:rPr lang="en-US" sz="3200" b="1" dirty="0"/>
              <a:t>want …?</a:t>
            </a:r>
          </a:p>
          <a:p>
            <a:pPr algn="ctr"/>
            <a:r>
              <a:rPr lang="en-US" sz="3200" b="1" dirty="0"/>
              <a:t>Do </a:t>
            </a:r>
            <a:r>
              <a:rPr lang="en-US" sz="3200" b="1" dirty="0">
                <a:solidFill>
                  <a:srgbClr val="0070C0"/>
                </a:solidFill>
              </a:rPr>
              <a:t>they</a:t>
            </a:r>
            <a:r>
              <a:rPr lang="en-US" sz="3200" b="1" dirty="0"/>
              <a:t> want…?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33C3C58-1CAB-9444-A959-293F05E7FEF9}"/>
              </a:ext>
            </a:extLst>
          </p:cNvPr>
          <p:cNvSpPr txBox="1"/>
          <p:nvPr/>
        </p:nvSpPr>
        <p:spPr>
          <a:xfrm>
            <a:off x="1042006" y="3418258"/>
            <a:ext cx="604822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 err="1"/>
              <a:t>Ydyn</a:t>
            </a:r>
            <a:r>
              <a:rPr lang="en-US" sz="3200" b="1" dirty="0"/>
              <a:t>, </a:t>
            </a:r>
          </a:p>
          <a:p>
            <a:r>
              <a:rPr lang="en-US" sz="3200" b="1" dirty="0" err="1"/>
              <a:t>mae’r</a:t>
            </a:r>
            <a:r>
              <a:rPr lang="en-US" sz="3200" b="1" dirty="0"/>
              <a:t> plant </a:t>
            </a:r>
            <a:r>
              <a:rPr lang="en-US" sz="3200" b="1" dirty="0" err="1"/>
              <a:t>eisiau</a:t>
            </a:r>
            <a:r>
              <a:rPr lang="en-US" sz="3200" b="1" dirty="0"/>
              <a:t>…</a:t>
            </a:r>
          </a:p>
          <a:p>
            <a:endParaRPr lang="en-US" sz="3200" b="1" dirty="0"/>
          </a:p>
          <a:p>
            <a:r>
              <a:rPr lang="en-US" sz="3200" b="1" dirty="0" err="1"/>
              <a:t>Ydyn</a:t>
            </a:r>
            <a:r>
              <a:rPr lang="en-US" sz="3200" b="1" dirty="0"/>
              <a:t>, </a:t>
            </a:r>
          </a:p>
          <a:p>
            <a:r>
              <a:rPr lang="en-US" sz="3200" b="1" dirty="0" err="1"/>
              <a:t>maen</a:t>
            </a:r>
            <a:r>
              <a:rPr lang="en-US" sz="3200" b="1" dirty="0"/>
              <a:t> </a:t>
            </a:r>
            <a:r>
              <a:rPr lang="en-US" sz="3200" b="1" dirty="0" err="1"/>
              <a:t>nhw</a:t>
            </a:r>
            <a:r>
              <a:rPr lang="en-US" sz="3200" b="1" dirty="0"/>
              <a:t> </a:t>
            </a:r>
            <a:r>
              <a:rPr lang="en-US" sz="3200" b="1" dirty="0" err="1"/>
              <a:t>eisiau</a:t>
            </a:r>
            <a:r>
              <a:rPr lang="en-US" sz="3200" b="1" dirty="0"/>
              <a:t>…</a:t>
            </a:r>
          </a:p>
          <a:p>
            <a:pPr algn="ctr"/>
            <a:r>
              <a:rPr lang="en-US" sz="3200" b="1" dirty="0">
                <a:sym typeface="Wingdings" pitchFamily="2" charset="2"/>
              </a:rPr>
              <a:t> </a:t>
            </a:r>
            <a:endParaRPr lang="en-US" sz="32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A7B27C1-EFAF-B744-A8C4-31CD8CBA0637}"/>
              </a:ext>
            </a:extLst>
          </p:cNvPr>
          <p:cNvSpPr txBox="1"/>
          <p:nvPr/>
        </p:nvSpPr>
        <p:spPr>
          <a:xfrm>
            <a:off x="6929120" y="3492015"/>
            <a:ext cx="6871135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b="1" dirty="0" err="1"/>
              <a:t>Nac</a:t>
            </a:r>
            <a:r>
              <a:rPr lang="en-US" sz="3000" b="1" dirty="0"/>
              <a:t> </a:t>
            </a:r>
            <a:r>
              <a:rPr lang="en-US" sz="3000" b="1" dirty="0" err="1"/>
              <a:t>ydyn</a:t>
            </a:r>
            <a:r>
              <a:rPr lang="en-US" sz="3000" b="1" dirty="0"/>
              <a:t>, </a:t>
            </a:r>
          </a:p>
          <a:p>
            <a:r>
              <a:rPr lang="en-US" sz="3000" b="1" dirty="0" err="1"/>
              <a:t>dydy’r</a:t>
            </a:r>
            <a:r>
              <a:rPr lang="en-US" sz="3000" b="1" dirty="0"/>
              <a:t> plant </a:t>
            </a:r>
            <a:r>
              <a:rPr lang="en-US" sz="3000" b="1" dirty="0" err="1"/>
              <a:t>ddim</a:t>
            </a:r>
            <a:r>
              <a:rPr lang="en-US" sz="3000" b="1" dirty="0"/>
              <a:t> </a:t>
            </a:r>
            <a:r>
              <a:rPr lang="en-US" sz="3000" b="1" dirty="0" err="1"/>
              <a:t>eisiau</a:t>
            </a:r>
            <a:r>
              <a:rPr lang="en-US" sz="3000" b="1" dirty="0"/>
              <a:t>…</a:t>
            </a:r>
          </a:p>
          <a:p>
            <a:endParaRPr lang="en-US" sz="3000" b="1" dirty="0"/>
          </a:p>
          <a:p>
            <a:r>
              <a:rPr lang="en-US" sz="3000" b="1" dirty="0" err="1"/>
              <a:t>Nac</a:t>
            </a:r>
            <a:r>
              <a:rPr lang="en-US" sz="3000" b="1" dirty="0"/>
              <a:t> </a:t>
            </a:r>
            <a:r>
              <a:rPr lang="en-US" sz="3000" b="1" dirty="0" err="1"/>
              <a:t>ydyn</a:t>
            </a:r>
            <a:r>
              <a:rPr lang="en-US" sz="3000" b="1" dirty="0"/>
              <a:t>, </a:t>
            </a:r>
          </a:p>
          <a:p>
            <a:r>
              <a:rPr lang="en-US" sz="3000" b="1" dirty="0" err="1"/>
              <a:t>dydyn</a:t>
            </a:r>
            <a:r>
              <a:rPr lang="en-US" sz="3000" b="1" dirty="0"/>
              <a:t> </a:t>
            </a:r>
            <a:r>
              <a:rPr lang="en-US" sz="3000" b="1" dirty="0" err="1"/>
              <a:t>nhw</a:t>
            </a:r>
            <a:r>
              <a:rPr lang="en-US" sz="3000" b="1" dirty="0"/>
              <a:t> </a:t>
            </a:r>
            <a:r>
              <a:rPr lang="en-US" sz="3000" b="1" dirty="0" err="1"/>
              <a:t>ddim</a:t>
            </a:r>
            <a:r>
              <a:rPr lang="en-US" sz="3000" b="1" dirty="0"/>
              <a:t> </a:t>
            </a:r>
            <a:r>
              <a:rPr lang="en-US" sz="3000" b="1" dirty="0" err="1"/>
              <a:t>eisiau</a:t>
            </a:r>
            <a:r>
              <a:rPr lang="en-US" sz="3000" b="1" dirty="0"/>
              <a:t>…</a:t>
            </a:r>
          </a:p>
          <a:p>
            <a:r>
              <a:rPr lang="en-US" sz="3000" b="1" dirty="0">
                <a:sym typeface="Wingdings" pitchFamily="2" charset="2"/>
              </a:rPr>
              <a:t>           </a:t>
            </a:r>
            <a:endParaRPr lang="en-US" sz="3000" b="1" dirty="0"/>
          </a:p>
          <a:p>
            <a:pPr algn="ctr"/>
            <a:r>
              <a:rPr lang="en-US" sz="4400" b="1" dirty="0">
                <a:sym typeface="Wingdings" pitchFamily="2" charset="2"/>
              </a:rPr>
              <a:t> </a:t>
            </a:r>
            <a:endParaRPr lang="en-US" sz="4400" b="1" dirty="0"/>
          </a:p>
        </p:txBody>
      </p:sp>
      <p:sp>
        <p:nvSpPr>
          <p:cNvPr id="5" name="Down Arrow 4">
            <a:extLst>
              <a:ext uri="{FF2B5EF4-FFF2-40B4-BE49-F238E27FC236}">
                <a16:creationId xmlns:a16="http://schemas.microsoft.com/office/drawing/2014/main" id="{FB9EEF23-A6B3-EB4E-A39E-1C1D3C5B159B}"/>
              </a:ext>
            </a:extLst>
          </p:cNvPr>
          <p:cNvSpPr/>
          <p:nvPr/>
        </p:nvSpPr>
        <p:spPr>
          <a:xfrm rot="2645501">
            <a:off x="2569614" y="1509051"/>
            <a:ext cx="577819" cy="2299447"/>
          </a:xfrm>
          <a:prstGeom prst="down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Down Arrow 13">
            <a:extLst>
              <a:ext uri="{FF2B5EF4-FFF2-40B4-BE49-F238E27FC236}">
                <a16:creationId xmlns:a16="http://schemas.microsoft.com/office/drawing/2014/main" id="{79D7EFB8-5454-2242-AE41-3E9B154A5EA8}"/>
              </a:ext>
            </a:extLst>
          </p:cNvPr>
          <p:cNvSpPr/>
          <p:nvPr/>
        </p:nvSpPr>
        <p:spPr>
          <a:xfrm rot="19138443">
            <a:off x="9274068" y="1552052"/>
            <a:ext cx="695629" cy="2342246"/>
          </a:xfrm>
          <a:prstGeom prst="down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31B5EC8-7B29-BBBC-13DD-A19598F76CC8}"/>
              </a:ext>
            </a:extLst>
          </p:cNvPr>
          <p:cNvSpPr txBox="1"/>
          <p:nvPr/>
        </p:nvSpPr>
        <p:spPr>
          <a:xfrm>
            <a:off x="2931201" y="226365"/>
            <a:ext cx="6329597" cy="1384995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200" b="1" dirty="0" err="1"/>
              <a:t>Ydy’r</a:t>
            </a:r>
            <a:r>
              <a:rPr lang="en-US" sz="4200" b="1" dirty="0"/>
              <a:t> plant </a:t>
            </a:r>
            <a:r>
              <a:rPr lang="en-US" sz="4200" b="1" dirty="0" err="1"/>
              <a:t>eisiau</a:t>
            </a:r>
            <a:r>
              <a:rPr lang="en-US" sz="4200" b="1" dirty="0"/>
              <a:t>…?</a:t>
            </a:r>
          </a:p>
          <a:p>
            <a:pPr algn="ctr"/>
            <a:r>
              <a:rPr lang="en-US" sz="4200" b="1" dirty="0" err="1"/>
              <a:t>Ydyn</a:t>
            </a:r>
            <a:r>
              <a:rPr lang="en-US" sz="4200" b="1" dirty="0"/>
              <a:t> </a:t>
            </a:r>
            <a:r>
              <a:rPr lang="en-US" sz="4200" b="1" dirty="0" err="1"/>
              <a:t>nhw</a:t>
            </a:r>
            <a:r>
              <a:rPr lang="en-US" sz="4200" b="1" dirty="0"/>
              <a:t> </a:t>
            </a:r>
            <a:r>
              <a:rPr lang="en-US" sz="4200" b="1" dirty="0" err="1"/>
              <a:t>eisiau</a:t>
            </a:r>
            <a:r>
              <a:rPr lang="en-US" sz="4200" b="1" dirty="0"/>
              <a:t>…?</a:t>
            </a:r>
          </a:p>
        </p:txBody>
      </p:sp>
      <p:pic>
        <p:nvPicPr>
          <p:cNvPr id="3074" name="Picture 2" descr="Kids cartoon Images | Free Vectors, Stock Photos &amp; PSD">
            <a:extLst>
              <a:ext uri="{FF2B5EF4-FFF2-40B4-BE49-F238E27FC236}">
                <a16:creationId xmlns:a16="http://schemas.microsoft.com/office/drawing/2014/main" id="{13822CD3-516C-D47B-DA87-F06360468D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50914" y="197200"/>
            <a:ext cx="2551818" cy="1472400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737359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FC1EDF7A-E028-4549-AA02-DD018349C744}"/>
              </a:ext>
            </a:extLst>
          </p:cNvPr>
          <p:cNvSpPr txBox="1"/>
          <p:nvPr/>
        </p:nvSpPr>
        <p:spPr>
          <a:xfrm>
            <a:off x="1131480" y="204632"/>
            <a:ext cx="6651810" cy="830997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 err="1"/>
              <a:t>Ydy’</a:t>
            </a:r>
            <a:r>
              <a:rPr lang="en-US" sz="4800" b="1" dirty="0" err="1">
                <a:solidFill>
                  <a:srgbClr val="0070C0"/>
                </a:solidFill>
              </a:rPr>
              <a:t>r</a:t>
            </a:r>
            <a:r>
              <a:rPr lang="en-US" sz="4800" b="1" dirty="0">
                <a:solidFill>
                  <a:srgbClr val="0070C0"/>
                </a:solidFill>
              </a:rPr>
              <a:t> plant </a:t>
            </a:r>
            <a:r>
              <a:rPr lang="en-US" sz="4800" b="1" dirty="0" err="1"/>
              <a:t>eisiau</a:t>
            </a:r>
            <a:r>
              <a:rPr lang="en-US" sz="4800" b="1" dirty="0"/>
              <a:t> … ?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E312F43-0E75-1642-BD89-7EC6E77A1167}"/>
              </a:ext>
            </a:extLst>
          </p:cNvPr>
          <p:cNvSpPr txBox="1"/>
          <p:nvPr/>
        </p:nvSpPr>
        <p:spPr>
          <a:xfrm>
            <a:off x="8085825" y="4843101"/>
            <a:ext cx="4106175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sz="2400" b="1" dirty="0" err="1"/>
              <a:t>chwarae</a:t>
            </a:r>
            <a:r>
              <a:rPr lang="en-US" sz="2400" b="1" dirty="0"/>
              <a:t> </a:t>
            </a:r>
            <a:r>
              <a:rPr lang="en-US" sz="2400" b="1" dirty="0" err="1"/>
              <a:t>gemau</a:t>
            </a:r>
            <a:r>
              <a:rPr lang="en-US" sz="2400" b="1" dirty="0"/>
              <a:t> </a:t>
            </a:r>
            <a:r>
              <a:rPr lang="en-US" sz="2400" b="1" dirty="0" err="1"/>
              <a:t>bwrdd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 err="1"/>
              <a:t>nofio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 err="1"/>
              <a:t>mynd</a:t>
            </a:r>
            <a:r>
              <a:rPr lang="en-US" sz="2400" b="1" dirty="0"/>
              <a:t> </a:t>
            </a:r>
            <a:r>
              <a:rPr lang="en-US" sz="2400" b="1" dirty="0" err="1"/>
              <a:t>i’r</a:t>
            </a:r>
            <a:r>
              <a:rPr lang="en-US" sz="2400" b="1" dirty="0"/>
              <a:t> </a:t>
            </a:r>
            <a:r>
              <a:rPr lang="en-US" sz="2400" b="1" dirty="0" err="1"/>
              <a:t>parc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 err="1"/>
              <a:t>mynd</a:t>
            </a:r>
            <a:r>
              <a:rPr lang="en-US" sz="2400" b="1" dirty="0"/>
              <a:t> </a:t>
            </a:r>
            <a:r>
              <a:rPr lang="en-US" sz="2400" b="1" dirty="0" err="1"/>
              <a:t>i’r</a:t>
            </a:r>
            <a:r>
              <a:rPr lang="en-US" sz="2400" b="1" dirty="0"/>
              <a:t> </a:t>
            </a:r>
            <a:r>
              <a:rPr lang="en-US" sz="2400" b="1" dirty="0" err="1"/>
              <a:t>sinema</a:t>
            </a:r>
            <a:endParaRPr lang="en-US" sz="2400" b="1" dirty="0"/>
          </a:p>
          <a:p>
            <a:pPr marL="342900" indent="-342900">
              <a:buAutoNum type="arabicPeriod"/>
            </a:pPr>
            <a:endParaRPr lang="en-US" sz="2400" b="1" dirty="0"/>
          </a:p>
          <a:p>
            <a:pPr marL="342900" indent="-342900">
              <a:buAutoNum type="arabicPeriod"/>
            </a:pPr>
            <a:endParaRPr lang="en-US" sz="2400" b="1" dirty="0"/>
          </a:p>
          <a:p>
            <a:pPr marL="342900" indent="-342900">
              <a:buAutoNum type="arabicPeriod"/>
            </a:pPr>
            <a:endParaRPr lang="en-US" sz="2400" b="1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A98688F-AC38-7145-9563-2831231B2B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387" y="1292132"/>
            <a:ext cx="3411313" cy="1850637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341EEC39-11F1-BC47-97CC-CFE149632A5E}"/>
              </a:ext>
            </a:extLst>
          </p:cNvPr>
          <p:cNvSpPr txBox="1"/>
          <p:nvPr/>
        </p:nvSpPr>
        <p:spPr>
          <a:xfrm>
            <a:off x="342314" y="1079791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1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C458446-34E9-6F49-957D-E16CBA67AE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3387" y="3907993"/>
            <a:ext cx="3281081" cy="1870216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76621DA1-2FC1-8A45-B4B8-DDAA2CA10D3F}"/>
              </a:ext>
            </a:extLst>
          </p:cNvPr>
          <p:cNvSpPr txBox="1"/>
          <p:nvPr/>
        </p:nvSpPr>
        <p:spPr>
          <a:xfrm>
            <a:off x="259269" y="3677160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4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6825367-A125-524D-8255-9D98F1DAAA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23889" y="3979840"/>
            <a:ext cx="3358996" cy="2461554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F9B086BA-0112-3D49-BB85-F229D32587ED}"/>
              </a:ext>
            </a:extLst>
          </p:cNvPr>
          <p:cNvSpPr txBox="1"/>
          <p:nvPr/>
        </p:nvSpPr>
        <p:spPr>
          <a:xfrm>
            <a:off x="4008110" y="3907993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3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8D9E6C1-6B79-C447-9292-1D261A8C9D8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0479" y="1349666"/>
            <a:ext cx="3572811" cy="2125006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B693CFBC-BB0C-0D49-A214-427EF3EEDA27}"/>
              </a:ext>
            </a:extLst>
          </p:cNvPr>
          <p:cNvSpPr txBox="1"/>
          <p:nvPr/>
        </p:nvSpPr>
        <p:spPr>
          <a:xfrm>
            <a:off x="4576288" y="1141800"/>
            <a:ext cx="440893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2</a:t>
            </a:r>
          </a:p>
        </p:txBody>
      </p:sp>
      <p:pic>
        <p:nvPicPr>
          <p:cNvPr id="2" name="Picture 2" descr="Kids cartoon Images | Free Vectors, Stock Photos &amp; PSD">
            <a:extLst>
              <a:ext uri="{FF2B5EF4-FFF2-40B4-BE49-F238E27FC236}">
                <a16:creationId xmlns:a16="http://schemas.microsoft.com/office/drawing/2014/main" id="{7EA4F311-09A8-58A5-AF70-6A789FB557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56795" y="224952"/>
            <a:ext cx="2551818" cy="1472400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3737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EC31013-199B-794D-ABDE-762D22F3D4D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737" t="41939" r="30127" b="43031"/>
          <a:stretch/>
        </p:blipFill>
        <p:spPr>
          <a:xfrm>
            <a:off x="249382" y="1895302"/>
            <a:ext cx="11759827" cy="29759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058679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8462D859-1D82-FB42-A9D4-AC83855EF059}"/>
              </a:ext>
            </a:extLst>
          </p:cNvPr>
          <p:cNvSpPr txBox="1"/>
          <p:nvPr/>
        </p:nvSpPr>
        <p:spPr>
          <a:xfrm>
            <a:off x="2316480" y="199489"/>
            <a:ext cx="8268970" cy="64633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5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ea typeface="Ayuthaya" pitchFamily="2" charset="-34"/>
                <a:cs typeface="Ayuthaya" pitchFamily="2" charset="-34"/>
              </a:rPr>
              <a:t>Tasg</a:t>
            </a:r>
            <a:r>
              <a:rPr lang="en-US" sz="3600" b="1" dirty="0">
                <a:ea typeface="Ayuthaya" pitchFamily="2" charset="-34"/>
                <a:cs typeface="Ayuthaya" pitchFamily="2" charset="-34"/>
              </a:rPr>
              <a:t>:  </a:t>
            </a:r>
            <a:r>
              <a:rPr lang="en-US" sz="3600" dirty="0" err="1"/>
              <a:t>Atebwch</a:t>
            </a:r>
            <a:r>
              <a:rPr lang="en-US" sz="3600" dirty="0"/>
              <a:t> y </a:t>
            </a:r>
            <a:r>
              <a:rPr lang="en-US" sz="3600" dirty="0" err="1"/>
              <a:t>cwestiynau</a:t>
            </a:r>
            <a:r>
              <a:rPr lang="en-US" sz="3600" dirty="0"/>
              <a:t>.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7E171A9-9F2F-614C-85FC-6F296818619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66126203"/>
              </p:ext>
            </p:extLst>
          </p:nvPr>
        </p:nvGraphicFramePr>
        <p:xfrm>
          <a:off x="1041717" y="1164179"/>
          <a:ext cx="10108566" cy="4114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44566">
                  <a:extLst>
                    <a:ext uri="{9D8B030D-6E8A-4147-A177-3AD203B41FA5}">
                      <a16:colId xmlns:a16="http://schemas.microsoft.com/office/drawing/2014/main" val="1013905945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402194550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CWESTIWN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5AF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ATEB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5A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95259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Pwy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sy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eisiau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cinio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Sara, Rhys, Jack a Chloe.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8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418369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Pwy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sy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eisiau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brechdanau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Luke, Gareth a Rhydian.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8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21482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Pwy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sy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eisiau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chwarae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y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tywod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Grwp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Coch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8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958509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Pwy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sy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eisiau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darllen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Megan, Cai ac Ethan.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8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471266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Pwy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sy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eisiau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mynd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allan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chwarae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Pawb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!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8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604479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Pwy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sy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eisiau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gweithio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gyda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fi?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Blwyddyn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3.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8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614558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Pwy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sy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eisiau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afal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Hi.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8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3649707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Pwy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sy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eisiau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mynd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i’r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llyfrgell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Y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bechgyn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8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15433276"/>
                  </a:ext>
                </a:extLst>
              </a:tr>
            </a:tbl>
          </a:graphicData>
        </a:graphic>
      </p:graphicFrame>
      <p:sp>
        <p:nvSpPr>
          <p:cNvPr id="3" name="12-Point Star 9">
            <a:extLst>
              <a:ext uri="{FF2B5EF4-FFF2-40B4-BE49-F238E27FC236}">
                <a16:creationId xmlns:a16="http://schemas.microsoft.com/office/drawing/2014/main" id="{FD4E719B-EC57-2738-C345-D49A7AFD7DED}"/>
              </a:ext>
            </a:extLst>
          </p:cNvPr>
          <p:cNvSpPr/>
          <p:nvPr/>
        </p:nvSpPr>
        <p:spPr>
          <a:xfrm>
            <a:off x="0" y="5338014"/>
            <a:ext cx="8052658" cy="1519986"/>
          </a:xfrm>
          <a:prstGeom prst="star12">
            <a:avLst/>
          </a:prstGeom>
          <a:solidFill>
            <a:srgbClr val="FF5A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tx1"/>
                </a:solidFill>
              </a:rPr>
              <a:t>Rhowch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rhain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mewn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brawddegau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llawn</a:t>
            </a:r>
            <a:r>
              <a:rPr lang="en-US" dirty="0">
                <a:solidFill>
                  <a:schemeClr val="tx1"/>
                </a:solidFill>
              </a:rPr>
              <a:t>. </a:t>
            </a:r>
          </a:p>
          <a:p>
            <a:pPr algn="ctr"/>
            <a:r>
              <a:rPr lang="en-US" i="1" dirty="0">
                <a:solidFill>
                  <a:schemeClr val="tx1"/>
                </a:solidFill>
              </a:rPr>
              <a:t>Put these in full sentences.</a:t>
            </a:r>
            <a:endParaRPr lang="en-US" i="1" dirty="0">
              <a:solidFill>
                <a:schemeClr val="bg1"/>
              </a:solidFill>
            </a:endParaRPr>
          </a:p>
          <a:p>
            <a:pPr algn="ctr"/>
            <a:endParaRPr lang="en-US" b="1" u="sng" dirty="0">
              <a:solidFill>
                <a:schemeClr val="tx1"/>
              </a:solidFill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2616A0B7-E2FA-97EE-24EB-DBC1E847BABC}"/>
              </a:ext>
            </a:extLst>
          </p:cNvPr>
          <p:cNvSpPr/>
          <p:nvPr/>
        </p:nvSpPr>
        <p:spPr>
          <a:xfrm rot="13595758">
            <a:off x="6659228" y="5063384"/>
            <a:ext cx="493331" cy="1260875"/>
          </a:xfrm>
          <a:prstGeom prst="down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346613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EFE54B9-328A-E941-B499-7A61A600CE8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220" t="56486" r="40988" b="11999"/>
          <a:stretch/>
        </p:blipFill>
        <p:spPr>
          <a:xfrm>
            <a:off x="1533698" y="534973"/>
            <a:ext cx="8815648" cy="5788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29402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571874" y="500422"/>
            <a:ext cx="9398746" cy="793750"/>
          </a:xfrm>
          <a:prstGeom prst="rect">
            <a:avLst/>
          </a:prstGeom>
        </p:spPr>
        <p:txBody>
          <a:bodyPr vert="horz" wrap="square" lIns="0" tIns="0" rIns="0" bIns="0" rtlCol="0" anchor="t">
            <a:noAutofit/>
          </a:bodyPr>
          <a:lstStyle/>
          <a:p>
            <a:pPr marL="12700">
              <a:tabLst>
                <a:tab pos="1212215" algn="l"/>
                <a:tab pos="2411095" algn="l"/>
                <a:tab pos="3490595" algn="l"/>
              </a:tabLst>
            </a:pPr>
            <a:r>
              <a:rPr lang="cy-GB" sz="5000" dirty="0">
                <a:solidFill>
                  <a:srgbClr val="7030A0"/>
                </a:solidFill>
                <a:latin typeface="Calibri"/>
                <a:cs typeface="Calibri"/>
              </a:rPr>
              <a:t>Dysgu cyfeiriol </a:t>
            </a:r>
          </a:p>
          <a:p>
            <a:pPr marL="12700">
              <a:tabLst>
                <a:tab pos="1212215" algn="l"/>
                <a:tab pos="2411095" algn="l"/>
                <a:tab pos="3490595" algn="l"/>
              </a:tabLst>
            </a:pPr>
            <a:r>
              <a:rPr lang="cy-GB" sz="5000" dirty="0">
                <a:solidFill>
                  <a:srgbClr val="7030A0"/>
                </a:solidFill>
                <a:latin typeface="Calibri"/>
                <a:cs typeface="Calibri"/>
              </a:rPr>
              <a:t>(Directed learning</a:t>
            </a:r>
            <a:r>
              <a:rPr lang="cy-GB" sz="5000" dirty="0">
                <a:solidFill>
                  <a:srgbClr val="7030A0"/>
                </a:solidFill>
                <a:latin typeface="Calibri"/>
                <a:cs typeface="Calibri"/>
                <a:sym typeface="Wingdings" pitchFamily="2" charset="2"/>
              </a:rPr>
              <a:t>: ) </a:t>
            </a:r>
          </a:p>
          <a:p>
            <a:pPr marL="12700">
              <a:tabLst>
                <a:tab pos="1212215" algn="l"/>
                <a:tab pos="2411095" algn="l"/>
                <a:tab pos="3490595" algn="l"/>
              </a:tabLst>
            </a:pPr>
            <a:endParaRPr lang="en-US" sz="5000" dirty="0">
              <a:solidFill>
                <a:srgbClr val="7030A0"/>
              </a:solidFill>
              <a:latin typeface="Calibri"/>
              <a:cs typeface="Calibri"/>
            </a:endParaRPr>
          </a:p>
          <a:p>
            <a:pPr marL="12700">
              <a:tabLst>
                <a:tab pos="1212215" algn="l"/>
                <a:tab pos="2411095" algn="l"/>
                <a:tab pos="3490595" algn="l"/>
              </a:tabLst>
            </a:pPr>
            <a:endParaRPr sz="5000" dirty="0">
              <a:solidFill>
                <a:srgbClr val="04617A"/>
              </a:solidFill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70007" y="1586410"/>
            <a:ext cx="4701240" cy="385348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287020" indent="-274320">
              <a:buClr>
                <a:srgbClr val="0BD0D9"/>
              </a:buClr>
              <a:buSzPct val="96153"/>
              <a:buFont typeface="Arial"/>
              <a:buChar char="●"/>
              <a:tabLst>
                <a:tab pos="287020" algn="l"/>
              </a:tabLst>
            </a:pPr>
            <a:endParaRPr sz="2600">
              <a:latin typeface="Constantia"/>
              <a:cs typeface="Constantia"/>
            </a:endParaRP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77DAE281-9A5A-4547-9AFC-946D13B6960F}"/>
              </a:ext>
            </a:extLst>
          </p:cNvPr>
          <p:cNvSpPr txBox="1">
            <a:spLocks/>
          </p:cNvSpPr>
          <p:nvPr/>
        </p:nvSpPr>
        <p:spPr>
          <a:xfrm>
            <a:off x="-156978" y="2628153"/>
            <a:ext cx="6155209" cy="126958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y-GB" sz="1600" b="1" dirty="0">
              <a:latin typeface="MV Boli"/>
              <a:cs typeface="Aldhabi"/>
            </a:endParaRPr>
          </a:p>
          <a:p>
            <a:pPr marL="0" indent="0" algn="ctr">
              <a:buNone/>
            </a:pPr>
            <a:r>
              <a:rPr lang="en-GB" sz="5000" b="1" dirty="0" err="1">
                <a:solidFill>
                  <a:srgbClr val="FF0000"/>
                </a:solidFill>
                <a:latin typeface="MV Boli"/>
                <a:cs typeface="Aldhabi"/>
              </a:rPr>
              <a:t>Atebwch</a:t>
            </a:r>
            <a:r>
              <a:rPr lang="en-GB" sz="5000" b="1" dirty="0">
                <a:solidFill>
                  <a:srgbClr val="FF0000"/>
                </a:solidFill>
                <a:latin typeface="MV Boli"/>
                <a:cs typeface="Aldhabi"/>
              </a:rPr>
              <a:t> </a:t>
            </a:r>
            <a:r>
              <a:rPr lang="en-GB" sz="5000" b="1" dirty="0" err="1">
                <a:solidFill>
                  <a:srgbClr val="FF0000"/>
                </a:solidFill>
                <a:latin typeface="MV Boli"/>
                <a:cs typeface="Aldhabi"/>
              </a:rPr>
              <a:t>rhain</a:t>
            </a:r>
            <a:endParaRPr lang="cy-GB" sz="5000" b="1" dirty="0">
              <a:solidFill>
                <a:srgbClr val="FF0000"/>
              </a:solidFill>
              <a:latin typeface="MV Boli"/>
              <a:cs typeface="MV Boli"/>
            </a:endParaRPr>
          </a:p>
        </p:txBody>
      </p:sp>
      <p:pic>
        <p:nvPicPr>
          <p:cNvPr id="15" name="Picture 14" descr="A screenshot of a cell phone&#10;&#10;Description automatically generated">
            <a:extLst>
              <a:ext uri="{FF2B5EF4-FFF2-40B4-BE49-F238E27FC236}">
                <a16:creationId xmlns:a16="http://schemas.microsoft.com/office/drawing/2014/main" id="{6C95A4A3-CAA1-9342-B800-601215681B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4380" y="436710"/>
            <a:ext cx="4701240" cy="6064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489085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Battleship | World of Warships Wiki | Fandom">
            <a:extLst>
              <a:ext uri="{FF2B5EF4-FFF2-40B4-BE49-F238E27FC236}">
                <a16:creationId xmlns:a16="http://schemas.microsoft.com/office/drawing/2014/main" id="{B99C7725-A7EA-4547-8E3B-43984B2B65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4801835" cy="2485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EDDA7954-E8C8-794E-AA4B-FBC4E1D61370}"/>
              </a:ext>
            </a:extLst>
          </p:cNvPr>
          <p:cNvSpPr txBox="1">
            <a:spLocks/>
          </p:cNvSpPr>
          <p:nvPr/>
        </p:nvSpPr>
        <p:spPr>
          <a:xfrm>
            <a:off x="3807922" y="158584"/>
            <a:ext cx="10038052" cy="1454051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500" b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Cadlongau</a:t>
            </a:r>
            <a:endParaRPr lang="en-US" sz="6500" b="1" dirty="0">
              <a:solidFill>
                <a:schemeClr val="tx1">
                  <a:lumMod val="75000"/>
                  <a:lumOff val="25000"/>
                </a:schemeClr>
              </a:solidFill>
              <a:latin typeface="American Typewriter" panose="02090604020004020304" pitchFamily="18" charset="77"/>
              <a:cs typeface="Cavolini" panose="03000502040302020204" pitchFamily="66" charset="0"/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3DF44485-FDF0-5347-A5E7-5F2BB3132B9A}"/>
              </a:ext>
            </a:extLst>
          </p:cNvPr>
          <p:cNvSpPr txBox="1">
            <a:spLocks/>
          </p:cNvSpPr>
          <p:nvPr/>
        </p:nvSpPr>
        <p:spPr>
          <a:xfrm>
            <a:off x="894521" y="1168025"/>
            <a:ext cx="11072191" cy="5531391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2200" dirty="0">
              <a:solidFill>
                <a:srgbClr val="000000"/>
              </a:solidFill>
            </a:endParaRPr>
          </a:p>
          <a:p>
            <a:pPr marL="0" indent="0" algn="r">
              <a:buNone/>
            </a:pPr>
            <a:r>
              <a:rPr lang="en-US" sz="2000" dirty="0" err="1">
                <a:solidFill>
                  <a:srgbClr val="000000"/>
                </a:solidFill>
                <a:latin typeface="Avenir Book" panose="02000503020000020003" pitchFamily="2" charset="0"/>
              </a:rPr>
              <a:t>Ar</a:t>
            </a:r>
            <a:r>
              <a:rPr lang="en-US" sz="2000" dirty="0">
                <a:solidFill>
                  <a:srgbClr val="000000"/>
                </a:solidFill>
                <a:latin typeface="Avenir Book" panose="02000503020000020003" pitchFamily="2" charset="0"/>
              </a:rPr>
              <a:t> y </a:t>
            </a:r>
            <a:r>
              <a:rPr lang="en-US" sz="2000" dirty="0" err="1">
                <a:solidFill>
                  <a:srgbClr val="000000"/>
                </a:solidFill>
                <a:latin typeface="Avenir Book" panose="02000503020000020003" pitchFamily="2" charset="0"/>
              </a:rPr>
              <a:t>sleid</a:t>
            </a:r>
            <a:r>
              <a:rPr lang="en-US" sz="20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Avenir Book" panose="02000503020000020003" pitchFamily="2" charset="0"/>
              </a:rPr>
              <a:t>nesaf</a:t>
            </a:r>
            <a:r>
              <a:rPr lang="en-US" sz="20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Avenir Book" panose="02000503020000020003" pitchFamily="2" charset="0"/>
              </a:rPr>
              <a:t>mae</a:t>
            </a:r>
            <a:r>
              <a:rPr lang="en-US" sz="20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Avenir Book" panose="02000503020000020003" pitchFamily="2" charset="0"/>
              </a:rPr>
              <a:t>gêm</a:t>
            </a:r>
            <a:r>
              <a:rPr lang="en-US" sz="20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Avenir Book" panose="02000503020000020003" pitchFamily="2" charset="0"/>
              </a:rPr>
              <a:t>Cadlongau</a:t>
            </a:r>
            <a:r>
              <a:rPr lang="en-US" sz="2000" dirty="0">
                <a:solidFill>
                  <a:srgbClr val="000000"/>
                </a:solidFill>
                <a:latin typeface="Avenir Book" panose="02000503020000020003" pitchFamily="2" charset="0"/>
              </a:rPr>
              <a:t>. </a:t>
            </a:r>
            <a:r>
              <a:rPr lang="en-US" sz="2000" dirty="0" err="1">
                <a:solidFill>
                  <a:srgbClr val="000000"/>
                </a:solidFill>
                <a:latin typeface="Avenir Book" panose="02000503020000020003" pitchFamily="2" charset="0"/>
              </a:rPr>
              <a:t>Dewiswch</a:t>
            </a:r>
            <a:r>
              <a:rPr lang="en-US" sz="2000" dirty="0">
                <a:solidFill>
                  <a:srgbClr val="000000"/>
                </a:solidFill>
                <a:latin typeface="Avenir Book" panose="02000503020000020003" pitchFamily="2" charset="0"/>
              </a:rPr>
              <a:t> 5 </a:t>
            </a:r>
            <a:r>
              <a:rPr lang="en-US" sz="2000" dirty="0" err="1">
                <a:solidFill>
                  <a:srgbClr val="000000"/>
                </a:solidFill>
                <a:latin typeface="Avenir Book" panose="02000503020000020003" pitchFamily="2" charset="0"/>
              </a:rPr>
              <a:t>peth</a:t>
            </a:r>
            <a:r>
              <a:rPr lang="en-US" sz="20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Avenir Book" panose="02000503020000020003" pitchFamily="2" charset="0"/>
              </a:rPr>
              <a:t>rydych</a:t>
            </a:r>
            <a:r>
              <a:rPr lang="en-US" sz="2000" dirty="0">
                <a:solidFill>
                  <a:srgbClr val="000000"/>
                </a:solidFill>
                <a:latin typeface="Avenir Book" panose="02000503020000020003" pitchFamily="2" charset="0"/>
              </a:rPr>
              <a:t> chi </a:t>
            </a:r>
            <a:r>
              <a:rPr lang="en-US" sz="2000" b="1" dirty="0" err="1">
                <a:solidFill>
                  <a:srgbClr val="000000"/>
                </a:solidFill>
                <a:latin typeface="Avenir Book" panose="02000503020000020003" pitchFamily="2" charset="0"/>
              </a:rPr>
              <a:t>eisiau</a:t>
            </a:r>
            <a:r>
              <a:rPr lang="en-US" sz="2000" dirty="0">
                <a:solidFill>
                  <a:srgbClr val="000000"/>
                </a:solidFill>
                <a:latin typeface="Avenir Book" panose="02000503020000020003" pitchFamily="2" charset="0"/>
              </a:rPr>
              <a:t>.</a:t>
            </a:r>
          </a:p>
          <a:p>
            <a:pPr marL="0" indent="0" algn="r">
              <a:buNone/>
            </a:pPr>
            <a:r>
              <a:rPr lang="en-US" sz="2000" i="1" dirty="0">
                <a:solidFill>
                  <a:srgbClr val="000000"/>
                </a:solidFill>
                <a:latin typeface="Avenir Book" panose="02000503020000020003" pitchFamily="2" charset="0"/>
              </a:rPr>
              <a:t>On the next slide is a game of Battleships. Choose 5 things you want.</a:t>
            </a:r>
            <a:r>
              <a:rPr lang="en-US" sz="20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</a:p>
          <a:p>
            <a:pPr marL="0" indent="0" algn="r">
              <a:buNone/>
            </a:pPr>
            <a:endParaRPr lang="en-US" sz="2000" dirty="0">
              <a:solidFill>
                <a:srgbClr val="000000"/>
              </a:solidFill>
              <a:latin typeface="Avenir Book" panose="02000503020000020003" pitchFamily="2" charset="0"/>
            </a:endParaRPr>
          </a:p>
          <a:p>
            <a:pPr marL="0" indent="0" algn="r">
              <a:buNone/>
            </a:pPr>
            <a:r>
              <a:rPr lang="en-US" sz="2000" dirty="0" err="1">
                <a:solidFill>
                  <a:srgbClr val="000000"/>
                </a:solidFill>
                <a:latin typeface="Avenir Book" panose="02000503020000020003" pitchFamily="2" charset="0"/>
              </a:rPr>
              <a:t>Yr</a:t>
            </a:r>
            <a:r>
              <a:rPr lang="en-US" sz="20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Avenir Book" panose="02000503020000020003" pitchFamily="2" charset="0"/>
              </a:rPr>
              <a:t>enillydd</a:t>
            </a:r>
            <a:r>
              <a:rPr lang="en-US" sz="20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Avenir Book" panose="02000503020000020003" pitchFamily="2" charset="0"/>
              </a:rPr>
              <a:t>yw’r</a:t>
            </a:r>
            <a:r>
              <a:rPr lang="en-US" sz="2000" dirty="0">
                <a:solidFill>
                  <a:srgbClr val="000000"/>
                </a:solidFill>
                <a:latin typeface="Avenir Book" panose="02000503020000020003" pitchFamily="2" charset="0"/>
              </a:rPr>
              <a:t> person </a:t>
            </a:r>
            <a:r>
              <a:rPr lang="en-US" sz="2000" dirty="0" err="1">
                <a:solidFill>
                  <a:srgbClr val="000000"/>
                </a:solidFill>
                <a:latin typeface="Avenir Book" panose="02000503020000020003" pitchFamily="2" charset="0"/>
              </a:rPr>
              <a:t>cyntaf</a:t>
            </a:r>
            <a:r>
              <a:rPr lang="en-US" sz="20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Avenir Book" panose="02000503020000020003" pitchFamily="2" charset="0"/>
              </a:rPr>
              <a:t>i</a:t>
            </a:r>
            <a:r>
              <a:rPr lang="en-US" sz="20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Avenir Book" panose="02000503020000020003" pitchFamily="2" charset="0"/>
              </a:rPr>
              <a:t>ddyfalu</a:t>
            </a:r>
            <a:r>
              <a:rPr lang="en-US" sz="2000" dirty="0">
                <a:solidFill>
                  <a:srgbClr val="000000"/>
                </a:solidFill>
                <a:latin typeface="Avenir Book" panose="02000503020000020003" pitchFamily="2" charset="0"/>
              </a:rPr>
              <a:t> 5 </a:t>
            </a:r>
            <a:r>
              <a:rPr lang="en-US" sz="2000" dirty="0" err="1">
                <a:solidFill>
                  <a:srgbClr val="000000"/>
                </a:solidFill>
                <a:latin typeface="Avenir Book" panose="02000503020000020003" pitchFamily="2" charset="0"/>
              </a:rPr>
              <a:t>peth</a:t>
            </a:r>
            <a:r>
              <a:rPr lang="en-US" sz="2000" dirty="0">
                <a:solidFill>
                  <a:srgbClr val="000000"/>
                </a:solidFill>
                <a:latin typeface="Avenir Book" panose="02000503020000020003" pitchFamily="2" charset="0"/>
              </a:rPr>
              <a:t> y person </a:t>
            </a:r>
            <a:r>
              <a:rPr lang="en-US" sz="2000" dirty="0" err="1">
                <a:solidFill>
                  <a:srgbClr val="000000"/>
                </a:solidFill>
                <a:latin typeface="Avenir Book" panose="02000503020000020003" pitchFamily="2" charset="0"/>
              </a:rPr>
              <a:t>arall</a:t>
            </a:r>
            <a:r>
              <a:rPr lang="en-US" sz="2000" dirty="0">
                <a:solidFill>
                  <a:srgbClr val="000000"/>
                </a:solidFill>
                <a:latin typeface="Avenir Book" panose="02000503020000020003" pitchFamily="2" charset="0"/>
              </a:rPr>
              <a:t>.</a:t>
            </a:r>
          </a:p>
          <a:p>
            <a:pPr marL="0" indent="0" algn="r">
              <a:buNone/>
            </a:pPr>
            <a:r>
              <a:rPr lang="en-US" sz="2000" i="1" dirty="0">
                <a:solidFill>
                  <a:srgbClr val="000000"/>
                </a:solidFill>
                <a:latin typeface="Avenir Book" panose="02000503020000020003" pitchFamily="2" charset="0"/>
              </a:rPr>
              <a:t>The winner is the first person to guess all 5 choices of the other person</a:t>
            </a:r>
            <a:r>
              <a:rPr lang="en-US" sz="2600" i="1" dirty="0">
                <a:solidFill>
                  <a:srgbClr val="000000"/>
                </a:solidFill>
                <a:latin typeface="Avenir Book" panose="02000503020000020003" pitchFamily="2" charset="0"/>
              </a:rPr>
              <a:t>.</a:t>
            </a:r>
          </a:p>
          <a:p>
            <a:pPr marL="0" indent="0">
              <a:buNone/>
            </a:pPr>
            <a:endParaRPr lang="en-US" sz="3500" dirty="0">
              <a:solidFill>
                <a:srgbClr val="000000"/>
              </a:solidFill>
              <a:latin typeface="Avenir Book" panose="02000503020000020003" pitchFamily="2" charset="0"/>
            </a:endParaRPr>
          </a:p>
          <a:p>
            <a:pPr marL="0" indent="0">
              <a:buNone/>
            </a:pPr>
            <a:r>
              <a:rPr lang="en-US" sz="2500" b="1" dirty="0" err="1">
                <a:solidFill>
                  <a:srgbClr val="FFFF00"/>
                </a:solidFill>
                <a:highlight>
                  <a:srgbClr val="FF00FF"/>
                </a:highlight>
                <a:latin typeface="Avenir Book" panose="02000503020000020003" pitchFamily="2" charset="0"/>
              </a:rPr>
              <a:t>Gêm</a:t>
            </a:r>
            <a:r>
              <a:rPr lang="en-US" sz="2500" b="1" dirty="0">
                <a:solidFill>
                  <a:srgbClr val="FFFF00"/>
                </a:solidFill>
                <a:highlight>
                  <a:srgbClr val="FF00FF"/>
                </a:highlight>
                <a:latin typeface="Avenir Book" panose="02000503020000020003" pitchFamily="2" charset="0"/>
              </a:rPr>
              <a:t> 1</a:t>
            </a:r>
            <a:r>
              <a:rPr lang="en-US" sz="2500" dirty="0">
                <a:solidFill>
                  <a:srgbClr val="000000"/>
                </a:solidFill>
                <a:latin typeface="Avenir Book" panose="02000503020000020003" pitchFamily="2" charset="0"/>
              </a:rPr>
              <a:t>– </a:t>
            </a:r>
            <a:r>
              <a:rPr lang="en-US" sz="2500" dirty="0" err="1">
                <a:solidFill>
                  <a:srgbClr val="000000"/>
                </a:solidFill>
                <a:latin typeface="Avenir Book" panose="02000503020000020003" pitchFamily="2" charset="0"/>
              </a:rPr>
              <a:t>Gofynnwch</a:t>
            </a:r>
            <a:r>
              <a:rPr lang="en-US" sz="25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500" dirty="0" err="1">
                <a:solidFill>
                  <a:srgbClr val="000000"/>
                </a:solidFill>
                <a:latin typeface="Avenir Book" panose="02000503020000020003" pitchFamily="2" charset="0"/>
              </a:rPr>
              <a:t>i’ch</a:t>
            </a:r>
            <a:r>
              <a:rPr lang="en-US" sz="25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500" dirty="0" err="1">
                <a:solidFill>
                  <a:srgbClr val="000000"/>
                </a:solidFill>
                <a:latin typeface="Avenir Book" panose="02000503020000020003" pitchFamily="2" charset="0"/>
              </a:rPr>
              <a:t>gilydd</a:t>
            </a:r>
            <a:r>
              <a:rPr lang="en-US" sz="2500" dirty="0">
                <a:solidFill>
                  <a:srgbClr val="000000"/>
                </a:solidFill>
                <a:latin typeface="Avenir Book" panose="02000503020000020003" pitchFamily="2" charset="0"/>
              </a:rPr>
              <a:t>. </a:t>
            </a:r>
            <a:r>
              <a:rPr lang="en-US" sz="2500" i="1" dirty="0">
                <a:solidFill>
                  <a:srgbClr val="000000"/>
                </a:solidFill>
                <a:latin typeface="Avenir Book" panose="02000503020000020003" pitchFamily="2" charset="0"/>
              </a:rPr>
              <a:t>/ Ask </a:t>
            </a:r>
            <a:r>
              <a:rPr lang="en-US" sz="2500" i="1" dirty="0" err="1">
                <a:solidFill>
                  <a:srgbClr val="000000"/>
                </a:solidFill>
                <a:latin typeface="Avenir Book" panose="02000503020000020003" pitchFamily="2" charset="0"/>
              </a:rPr>
              <a:t>eachother</a:t>
            </a:r>
            <a:r>
              <a:rPr lang="en-US" sz="2500" i="1" dirty="0">
                <a:solidFill>
                  <a:srgbClr val="000000"/>
                </a:solidFill>
                <a:latin typeface="Avenir Book" panose="02000503020000020003" pitchFamily="2" charset="0"/>
              </a:rPr>
              <a:t> : </a:t>
            </a:r>
          </a:p>
          <a:p>
            <a:pPr marL="0" indent="0">
              <a:buNone/>
            </a:pPr>
            <a:r>
              <a:rPr lang="en-US" sz="2500" b="1" i="1" dirty="0">
                <a:solidFill>
                  <a:srgbClr val="FF0000"/>
                </a:solidFill>
                <a:latin typeface="Avenir Book" panose="02000503020000020003" pitchFamily="2" charset="0"/>
              </a:rPr>
              <a:t>“</a:t>
            </a:r>
            <a:r>
              <a:rPr lang="en-US" sz="2500" b="1" i="1" dirty="0" err="1">
                <a:solidFill>
                  <a:srgbClr val="FF0000"/>
                </a:solidFill>
                <a:latin typeface="Avenir Book" panose="02000503020000020003" pitchFamily="2" charset="0"/>
              </a:rPr>
              <a:t>Wyt</a:t>
            </a:r>
            <a:r>
              <a:rPr lang="en-US" sz="2500" b="1" i="1" dirty="0">
                <a:solidFill>
                  <a:srgbClr val="FF0000"/>
                </a:solidFill>
                <a:latin typeface="Avenir Book" panose="02000503020000020003" pitchFamily="2" charset="0"/>
              </a:rPr>
              <a:t> </a:t>
            </a:r>
            <a:r>
              <a:rPr lang="en-US" sz="2500" b="1" i="1" dirty="0" err="1">
                <a:solidFill>
                  <a:srgbClr val="FF0000"/>
                </a:solidFill>
                <a:latin typeface="Avenir Book" panose="02000503020000020003" pitchFamily="2" charset="0"/>
              </a:rPr>
              <a:t>ti</a:t>
            </a:r>
            <a:r>
              <a:rPr lang="en-US" sz="2500" b="1" i="1" dirty="0">
                <a:solidFill>
                  <a:srgbClr val="FF0000"/>
                </a:solidFill>
                <a:latin typeface="Avenir Book" panose="02000503020000020003" pitchFamily="2" charset="0"/>
              </a:rPr>
              <a:t> </a:t>
            </a:r>
            <a:r>
              <a:rPr lang="en-US" sz="2500" b="1" i="1" dirty="0" err="1">
                <a:solidFill>
                  <a:srgbClr val="FF0000"/>
                </a:solidFill>
                <a:latin typeface="Avenir Book" panose="02000503020000020003" pitchFamily="2" charset="0"/>
              </a:rPr>
              <a:t>eisiau</a:t>
            </a:r>
            <a:r>
              <a:rPr lang="en-US" sz="2500" b="1" i="1" dirty="0">
                <a:solidFill>
                  <a:srgbClr val="FF0000"/>
                </a:solidFill>
                <a:latin typeface="Avenir Book" panose="02000503020000020003" pitchFamily="2" charset="0"/>
              </a:rPr>
              <a:t>…?” </a:t>
            </a:r>
            <a:r>
              <a:rPr lang="en-US" sz="2500" b="1" i="1" dirty="0">
                <a:solidFill>
                  <a:srgbClr val="FF0000"/>
                </a:solidFill>
                <a:latin typeface="Avenir Book" panose="02000503020000020003" pitchFamily="2" charset="0"/>
                <a:sym typeface="Wingdings" pitchFamily="2" charset="2"/>
              </a:rPr>
              <a:t> </a:t>
            </a:r>
            <a:r>
              <a:rPr lang="en-US" sz="2500" b="1" i="1" dirty="0" err="1">
                <a:solidFill>
                  <a:srgbClr val="FF0000"/>
                </a:solidFill>
                <a:latin typeface="Avenir Book" panose="02000503020000020003" pitchFamily="2" charset="0"/>
                <a:sym typeface="Wingdings" pitchFamily="2" charset="2"/>
              </a:rPr>
              <a:t>Ydw</a:t>
            </a:r>
            <a:r>
              <a:rPr lang="en-US" sz="2500" b="1" i="1" dirty="0">
                <a:solidFill>
                  <a:srgbClr val="FF0000"/>
                </a:solidFill>
                <a:latin typeface="Avenir Book" panose="02000503020000020003" pitchFamily="2" charset="0"/>
                <a:sym typeface="Wingdings" pitchFamily="2" charset="2"/>
              </a:rPr>
              <a:t> / </a:t>
            </a:r>
            <a:r>
              <a:rPr lang="en-US" sz="2500" b="1" i="1" dirty="0" err="1">
                <a:solidFill>
                  <a:srgbClr val="FF0000"/>
                </a:solidFill>
                <a:latin typeface="Avenir Book" panose="02000503020000020003" pitchFamily="2" charset="0"/>
                <a:sym typeface="Wingdings" pitchFamily="2" charset="2"/>
              </a:rPr>
              <a:t>Nac</a:t>
            </a:r>
            <a:r>
              <a:rPr lang="en-US" sz="2500" b="1" i="1" dirty="0">
                <a:solidFill>
                  <a:srgbClr val="FF0000"/>
                </a:solidFill>
                <a:latin typeface="Avenir Book" panose="02000503020000020003" pitchFamily="2" charset="0"/>
                <a:sym typeface="Wingdings" pitchFamily="2" charset="2"/>
              </a:rPr>
              <a:t> </a:t>
            </a:r>
            <a:r>
              <a:rPr lang="en-US" sz="2500" b="1" i="1" dirty="0" err="1">
                <a:solidFill>
                  <a:srgbClr val="FF0000"/>
                </a:solidFill>
                <a:latin typeface="Avenir Book" panose="02000503020000020003" pitchFamily="2" charset="0"/>
                <a:sym typeface="Wingdings" pitchFamily="2" charset="2"/>
              </a:rPr>
              <a:t>ydw</a:t>
            </a:r>
            <a:endParaRPr lang="en-US" sz="2500" b="1" i="1" dirty="0">
              <a:solidFill>
                <a:srgbClr val="FF0000"/>
              </a:solidFill>
              <a:latin typeface="Avenir Book" panose="02000503020000020003" pitchFamily="2" charset="0"/>
              <a:sym typeface="Wingdings" pitchFamily="2" charset="2"/>
            </a:endParaRPr>
          </a:p>
          <a:p>
            <a:pPr marL="0" indent="0">
              <a:buNone/>
            </a:pPr>
            <a:r>
              <a:rPr lang="en-US" sz="2500" b="1" i="1" dirty="0">
                <a:solidFill>
                  <a:srgbClr val="FF0000"/>
                </a:solidFill>
                <a:latin typeface="Avenir Book" panose="02000503020000020003" pitchFamily="2" charset="0"/>
              </a:rPr>
              <a:t>“</a:t>
            </a:r>
            <a:r>
              <a:rPr lang="en-US" sz="2500" b="1" i="1" dirty="0" err="1">
                <a:solidFill>
                  <a:srgbClr val="FF0000"/>
                </a:solidFill>
                <a:latin typeface="Avenir Book" panose="02000503020000020003" pitchFamily="2" charset="0"/>
              </a:rPr>
              <a:t>Ydy</a:t>
            </a:r>
            <a:r>
              <a:rPr lang="en-US" sz="2500" b="1" i="1" dirty="0">
                <a:solidFill>
                  <a:srgbClr val="FF0000"/>
                </a:solidFill>
                <a:latin typeface="Avenir Book" panose="02000503020000020003" pitchFamily="2" charset="0"/>
              </a:rPr>
              <a:t> e </a:t>
            </a:r>
            <a:r>
              <a:rPr lang="en-US" sz="2500" b="1" i="1" dirty="0" err="1">
                <a:solidFill>
                  <a:srgbClr val="FF0000"/>
                </a:solidFill>
                <a:latin typeface="Avenir Book" panose="02000503020000020003" pitchFamily="2" charset="0"/>
              </a:rPr>
              <a:t>eisiau</a:t>
            </a:r>
            <a:r>
              <a:rPr lang="en-US" sz="2500" b="1" i="1" dirty="0">
                <a:solidFill>
                  <a:srgbClr val="FF0000"/>
                </a:solidFill>
                <a:latin typeface="Avenir Book" panose="02000503020000020003" pitchFamily="2" charset="0"/>
              </a:rPr>
              <a:t>…?” </a:t>
            </a:r>
            <a:r>
              <a:rPr lang="en-US" sz="2500" b="1" i="1" dirty="0">
                <a:solidFill>
                  <a:srgbClr val="FF0000"/>
                </a:solidFill>
                <a:latin typeface="Avenir Book" panose="02000503020000020003" pitchFamily="2" charset="0"/>
                <a:sym typeface="Wingdings" pitchFamily="2" charset="2"/>
              </a:rPr>
              <a:t> </a:t>
            </a:r>
            <a:r>
              <a:rPr lang="en-US" sz="2500" b="1" i="1" dirty="0" err="1">
                <a:solidFill>
                  <a:srgbClr val="FF0000"/>
                </a:solidFill>
                <a:latin typeface="Avenir Book" panose="02000503020000020003" pitchFamily="2" charset="0"/>
                <a:sym typeface="Wingdings" pitchFamily="2" charset="2"/>
              </a:rPr>
              <a:t>Ydy</a:t>
            </a:r>
            <a:r>
              <a:rPr lang="en-US" sz="2500" b="1" i="1" dirty="0">
                <a:solidFill>
                  <a:srgbClr val="FF0000"/>
                </a:solidFill>
                <a:latin typeface="Avenir Book" panose="02000503020000020003" pitchFamily="2" charset="0"/>
                <a:sym typeface="Wingdings" pitchFamily="2" charset="2"/>
              </a:rPr>
              <a:t> / </a:t>
            </a:r>
            <a:r>
              <a:rPr lang="en-US" sz="2500" b="1" i="1" dirty="0" err="1">
                <a:solidFill>
                  <a:srgbClr val="FF0000"/>
                </a:solidFill>
                <a:latin typeface="Avenir Book" panose="02000503020000020003" pitchFamily="2" charset="0"/>
                <a:sym typeface="Wingdings" pitchFamily="2" charset="2"/>
              </a:rPr>
              <a:t>Nac</a:t>
            </a:r>
            <a:r>
              <a:rPr lang="en-US" sz="2500" b="1" i="1" dirty="0">
                <a:solidFill>
                  <a:srgbClr val="FF0000"/>
                </a:solidFill>
                <a:latin typeface="Avenir Book" panose="02000503020000020003" pitchFamily="2" charset="0"/>
                <a:sym typeface="Wingdings" pitchFamily="2" charset="2"/>
              </a:rPr>
              <a:t> </a:t>
            </a:r>
            <a:r>
              <a:rPr lang="en-US" sz="2500" b="1" i="1" dirty="0" err="1">
                <a:solidFill>
                  <a:srgbClr val="FF0000"/>
                </a:solidFill>
                <a:latin typeface="Avenir Book" panose="02000503020000020003" pitchFamily="2" charset="0"/>
                <a:sym typeface="Wingdings" pitchFamily="2" charset="2"/>
              </a:rPr>
              <a:t>ydy</a:t>
            </a:r>
            <a:endParaRPr lang="en-US" sz="2500" b="1" i="1" dirty="0">
              <a:solidFill>
                <a:srgbClr val="FF0000"/>
              </a:solidFill>
              <a:latin typeface="Avenir Book" panose="02000503020000020003" pitchFamily="2" charset="0"/>
              <a:sym typeface="Wingdings" pitchFamily="2" charset="2"/>
            </a:endParaRPr>
          </a:p>
          <a:p>
            <a:pPr marL="0" indent="0">
              <a:buNone/>
            </a:pPr>
            <a:r>
              <a:rPr lang="en-US" sz="2500" b="1" i="1" dirty="0">
                <a:solidFill>
                  <a:srgbClr val="FF0000"/>
                </a:solidFill>
                <a:latin typeface="Avenir Book" panose="02000503020000020003" pitchFamily="2" charset="0"/>
              </a:rPr>
              <a:t>“</a:t>
            </a:r>
            <a:r>
              <a:rPr lang="en-US" sz="2500" b="1" i="1" dirty="0" err="1">
                <a:solidFill>
                  <a:srgbClr val="FF0000"/>
                </a:solidFill>
                <a:latin typeface="Avenir Book" panose="02000503020000020003" pitchFamily="2" charset="0"/>
              </a:rPr>
              <a:t>Ydy</a:t>
            </a:r>
            <a:r>
              <a:rPr lang="en-US" sz="2500" b="1" i="1" dirty="0">
                <a:solidFill>
                  <a:srgbClr val="FF0000"/>
                </a:solidFill>
                <a:latin typeface="Avenir Book" panose="02000503020000020003" pitchFamily="2" charset="0"/>
              </a:rPr>
              <a:t> hi </a:t>
            </a:r>
            <a:r>
              <a:rPr lang="en-US" sz="2500" b="1" i="1" dirty="0" err="1">
                <a:solidFill>
                  <a:srgbClr val="FF0000"/>
                </a:solidFill>
                <a:latin typeface="Avenir Book" panose="02000503020000020003" pitchFamily="2" charset="0"/>
              </a:rPr>
              <a:t>eisiau</a:t>
            </a:r>
            <a:r>
              <a:rPr lang="en-US" sz="2500" b="1" i="1" dirty="0">
                <a:solidFill>
                  <a:srgbClr val="FF0000"/>
                </a:solidFill>
                <a:latin typeface="Avenir Book" panose="02000503020000020003" pitchFamily="2" charset="0"/>
              </a:rPr>
              <a:t>…?” </a:t>
            </a:r>
            <a:r>
              <a:rPr lang="en-US" sz="2500" b="1" i="1" dirty="0">
                <a:solidFill>
                  <a:srgbClr val="FF0000"/>
                </a:solidFill>
                <a:latin typeface="Avenir Book" panose="02000503020000020003" pitchFamily="2" charset="0"/>
                <a:sym typeface="Wingdings" pitchFamily="2" charset="2"/>
              </a:rPr>
              <a:t> </a:t>
            </a:r>
            <a:r>
              <a:rPr lang="en-US" sz="2500" b="1" i="1" dirty="0" err="1">
                <a:solidFill>
                  <a:srgbClr val="FF0000"/>
                </a:solidFill>
                <a:latin typeface="Avenir Book" panose="02000503020000020003" pitchFamily="2" charset="0"/>
                <a:sym typeface="Wingdings" pitchFamily="2" charset="2"/>
              </a:rPr>
              <a:t>Ydy</a:t>
            </a:r>
            <a:r>
              <a:rPr lang="en-US" sz="2500" b="1" i="1" dirty="0">
                <a:solidFill>
                  <a:srgbClr val="FF0000"/>
                </a:solidFill>
                <a:latin typeface="Avenir Book" panose="02000503020000020003" pitchFamily="2" charset="0"/>
                <a:sym typeface="Wingdings" pitchFamily="2" charset="2"/>
              </a:rPr>
              <a:t> / </a:t>
            </a:r>
            <a:r>
              <a:rPr lang="en-US" sz="2500" b="1" i="1" dirty="0" err="1">
                <a:solidFill>
                  <a:srgbClr val="FF0000"/>
                </a:solidFill>
                <a:latin typeface="Avenir Book" panose="02000503020000020003" pitchFamily="2" charset="0"/>
                <a:sym typeface="Wingdings" pitchFamily="2" charset="2"/>
              </a:rPr>
              <a:t>Nac</a:t>
            </a:r>
            <a:r>
              <a:rPr lang="en-US" sz="2500" b="1" i="1" dirty="0">
                <a:solidFill>
                  <a:srgbClr val="FF0000"/>
                </a:solidFill>
                <a:latin typeface="Avenir Book" panose="02000503020000020003" pitchFamily="2" charset="0"/>
                <a:sym typeface="Wingdings" pitchFamily="2" charset="2"/>
              </a:rPr>
              <a:t> </a:t>
            </a:r>
            <a:r>
              <a:rPr lang="en-US" sz="2500" b="1" i="1" dirty="0" err="1">
                <a:solidFill>
                  <a:srgbClr val="FF0000"/>
                </a:solidFill>
                <a:latin typeface="Avenir Book" panose="02000503020000020003" pitchFamily="2" charset="0"/>
                <a:sym typeface="Wingdings" pitchFamily="2" charset="2"/>
              </a:rPr>
              <a:t>ydy</a:t>
            </a:r>
            <a:endParaRPr lang="en-US" sz="2500" b="1" i="1" dirty="0">
              <a:solidFill>
                <a:srgbClr val="FF0000"/>
              </a:solidFill>
              <a:latin typeface="Avenir Book" panose="02000503020000020003" pitchFamily="2" charset="0"/>
              <a:sym typeface="Wingdings" pitchFamily="2" charset="2"/>
            </a:endParaRPr>
          </a:p>
          <a:p>
            <a:pPr marL="0" indent="0">
              <a:buNone/>
            </a:pPr>
            <a:r>
              <a:rPr lang="en-US" sz="2500" b="1" i="1" dirty="0">
                <a:solidFill>
                  <a:srgbClr val="FF0000"/>
                </a:solidFill>
                <a:latin typeface="Avenir Book" panose="02000503020000020003" pitchFamily="2" charset="0"/>
              </a:rPr>
              <a:t>“</a:t>
            </a:r>
            <a:r>
              <a:rPr lang="en-US" sz="2500" b="1" i="1" dirty="0" err="1">
                <a:solidFill>
                  <a:srgbClr val="FF0000"/>
                </a:solidFill>
                <a:latin typeface="Avenir Book" panose="02000503020000020003" pitchFamily="2" charset="0"/>
              </a:rPr>
              <a:t>Ydyn</a:t>
            </a:r>
            <a:r>
              <a:rPr lang="en-US" sz="2500" b="1" i="1" dirty="0">
                <a:solidFill>
                  <a:srgbClr val="FF0000"/>
                </a:solidFill>
                <a:latin typeface="Avenir Book" panose="02000503020000020003" pitchFamily="2" charset="0"/>
              </a:rPr>
              <a:t> </a:t>
            </a:r>
            <a:r>
              <a:rPr lang="en-US" sz="2500" b="1" i="1" dirty="0" err="1">
                <a:solidFill>
                  <a:srgbClr val="FF0000"/>
                </a:solidFill>
                <a:latin typeface="Avenir Book" panose="02000503020000020003" pitchFamily="2" charset="0"/>
              </a:rPr>
              <a:t>nhw</a:t>
            </a:r>
            <a:r>
              <a:rPr lang="en-US" sz="2500" b="1" i="1" dirty="0">
                <a:solidFill>
                  <a:srgbClr val="FF0000"/>
                </a:solidFill>
                <a:latin typeface="Avenir Book" panose="02000503020000020003" pitchFamily="2" charset="0"/>
              </a:rPr>
              <a:t> </a:t>
            </a:r>
            <a:r>
              <a:rPr lang="en-US" sz="2500" b="1" i="1" dirty="0" err="1">
                <a:solidFill>
                  <a:srgbClr val="FF0000"/>
                </a:solidFill>
                <a:latin typeface="Avenir Book" panose="02000503020000020003" pitchFamily="2" charset="0"/>
              </a:rPr>
              <a:t>eisiau</a:t>
            </a:r>
            <a:r>
              <a:rPr lang="en-US" sz="2500" b="1" i="1" dirty="0">
                <a:solidFill>
                  <a:srgbClr val="FF0000"/>
                </a:solidFill>
                <a:latin typeface="Avenir Book" panose="02000503020000020003" pitchFamily="2" charset="0"/>
              </a:rPr>
              <a:t>…?” </a:t>
            </a:r>
            <a:r>
              <a:rPr lang="en-US" sz="2500" b="1" i="1" dirty="0">
                <a:solidFill>
                  <a:srgbClr val="FF0000"/>
                </a:solidFill>
                <a:latin typeface="Avenir Book" panose="02000503020000020003" pitchFamily="2" charset="0"/>
                <a:sym typeface="Wingdings" pitchFamily="2" charset="2"/>
              </a:rPr>
              <a:t> </a:t>
            </a:r>
            <a:r>
              <a:rPr lang="en-US" sz="2500" b="1" i="1" dirty="0" err="1">
                <a:solidFill>
                  <a:srgbClr val="FF0000"/>
                </a:solidFill>
                <a:latin typeface="Avenir Book" panose="02000503020000020003" pitchFamily="2" charset="0"/>
                <a:sym typeface="Wingdings" pitchFamily="2" charset="2"/>
              </a:rPr>
              <a:t>Ydyn</a:t>
            </a:r>
            <a:r>
              <a:rPr lang="en-US" sz="2500" b="1" i="1" dirty="0">
                <a:solidFill>
                  <a:srgbClr val="FF0000"/>
                </a:solidFill>
                <a:latin typeface="Avenir Book" panose="02000503020000020003" pitchFamily="2" charset="0"/>
                <a:sym typeface="Wingdings" pitchFamily="2" charset="2"/>
              </a:rPr>
              <a:t> / </a:t>
            </a:r>
            <a:r>
              <a:rPr lang="en-US" sz="2500" b="1" i="1" dirty="0" err="1">
                <a:solidFill>
                  <a:srgbClr val="FF0000"/>
                </a:solidFill>
                <a:latin typeface="Avenir Book" panose="02000503020000020003" pitchFamily="2" charset="0"/>
                <a:sym typeface="Wingdings" pitchFamily="2" charset="2"/>
              </a:rPr>
              <a:t>Nac</a:t>
            </a:r>
            <a:r>
              <a:rPr lang="en-US" sz="2500" b="1" i="1" dirty="0">
                <a:solidFill>
                  <a:srgbClr val="FF0000"/>
                </a:solidFill>
                <a:latin typeface="Avenir Book" panose="02000503020000020003" pitchFamily="2" charset="0"/>
                <a:sym typeface="Wingdings" pitchFamily="2" charset="2"/>
              </a:rPr>
              <a:t> </a:t>
            </a:r>
            <a:r>
              <a:rPr lang="en-US" sz="2500" b="1" i="1" dirty="0" err="1">
                <a:solidFill>
                  <a:srgbClr val="FF0000"/>
                </a:solidFill>
                <a:latin typeface="Avenir Book" panose="02000503020000020003" pitchFamily="2" charset="0"/>
                <a:sym typeface="Wingdings" pitchFamily="2" charset="2"/>
              </a:rPr>
              <a:t>ydyn</a:t>
            </a:r>
            <a:endParaRPr lang="en-US" sz="2500" b="1" i="1" dirty="0">
              <a:solidFill>
                <a:srgbClr val="FF0000"/>
              </a:solidFill>
              <a:latin typeface="Avenir Book" panose="02000503020000020003" pitchFamily="2" charset="0"/>
              <a:sym typeface="Wingdings" pitchFamily="2" charset="2"/>
            </a:endParaRPr>
          </a:p>
          <a:p>
            <a:pPr marL="0" indent="0">
              <a:buNone/>
            </a:pPr>
            <a:endParaRPr lang="en-US" sz="2500" i="1" dirty="0">
              <a:solidFill>
                <a:schemeClr val="accent6">
                  <a:lumMod val="60000"/>
                  <a:lumOff val="40000"/>
                </a:schemeClr>
              </a:solidFill>
              <a:latin typeface="Avenir Book" panose="02000503020000020003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738050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Backboard"/>
          <p:cNvSpPr/>
          <p:nvPr/>
        </p:nvSpPr>
        <p:spPr>
          <a:xfrm>
            <a:off x="0" y="-1"/>
            <a:ext cx="12192000" cy="6848475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89" name="Cruiser"/>
          <p:cNvGrpSpPr/>
          <p:nvPr/>
        </p:nvGrpSpPr>
        <p:grpSpPr>
          <a:xfrm>
            <a:off x="8254084" y="3020114"/>
            <a:ext cx="1080000" cy="3600000"/>
            <a:chOff x="3320999" y="3291179"/>
            <a:chExt cx="1080000" cy="3441713"/>
          </a:xfrm>
          <a:solidFill>
            <a:srgbClr val="FF5AF9"/>
          </a:solidFill>
        </p:grpSpPr>
        <p:sp>
          <p:nvSpPr>
            <p:cNvPr id="90" name="Base"/>
            <p:cNvSpPr/>
            <p:nvPr/>
          </p:nvSpPr>
          <p:spPr>
            <a:xfrm>
              <a:off x="3320999" y="3291179"/>
              <a:ext cx="1080000" cy="3441713"/>
            </a:xfrm>
            <a:prstGeom prst="ellipse">
              <a:avLst/>
            </a:prstGeom>
            <a:solidFill>
              <a:srgbClr val="FFE8F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grpSp>
          <p:nvGrpSpPr>
            <p:cNvPr id="91" name="Points"/>
            <p:cNvGrpSpPr/>
            <p:nvPr/>
          </p:nvGrpSpPr>
          <p:grpSpPr>
            <a:xfrm>
              <a:off x="3597946" y="3511576"/>
              <a:ext cx="540000" cy="2984954"/>
              <a:chOff x="3597946" y="3510937"/>
              <a:chExt cx="540000" cy="2984954"/>
            </a:xfrm>
            <a:grpFill/>
          </p:grpSpPr>
          <p:sp>
            <p:nvSpPr>
              <p:cNvPr id="92" name="1 Point"/>
              <p:cNvSpPr/>
              <p:nvPr/>
            </p:nvSpPr>
            <p:spPr>
              <a:xfrm>
                <a:off x="3667054" y="3510937"/>
                <a:ext cx="360000" cy="360000"/>
              </a:xfrm>
              <a:prstGeom prst="ellipse">
                <a:avLst/>
              </a:prstGeom>
              <a:grpFill/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94" name="1 Point"/>
              <p:cNvSpPr/>
              <p:nvPr/>
            </p:nvSpPr>
            <p:spPr>
              <a:xfrm>
                <a:off x="3597946" y="4717938"/>
                <a:ext cx="540000" cy="540000"/>
              </a:xfrm>
              <a:prstGeom prst="ellipse">
                <a:avLst/>
              </a:prstGeom>
              <a:grpFill/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95" name="1 Point"/>
              <p:cNvSpPr/>
              <p:nvPr/>
            </p:nvSpPr>
            <p:spPr>
              <a:xfrm>
                <a:off x="3680999" y="6135891"/>
                <a:ext cx="360000" cy="360000"/>
              </a:xfrm>
              <a:prstGeom prst="ellipse">
                <a:avLst/>
              </a:prstGeom>
              <a:grpFill/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grpSp>
        <p:nvGrpSpPr>
          <p:cNvPr id="96" name="Destroyer_1"/>
          <p:cNvGrpSpPr/>
          <p:nvPr/>
        </p:nvGrpSpPr>
        <p:grpSpPr>
          <a:xfrm rot="5400000">
            <a:off x="4820180" y="3692212"/>
            <a:ext cx="1080000" cy="2258700"/>
            <a:chOff x="3333245" y="4696582"/>
            <a:chExt cx="1080000" cy="1943207"/>
          </a:xfrm>
          <a:solidFill>
            <a:srgbClr val="FF5AF9"/>
          </a:solidFill>
        </p:grpSpPr>
        <p:sp>
          <p:nvSpPr>
            <p:cNvPr id="97" name="Base"/>
            <p:cNvSpPr/>
            <p:nvPr/>
          </p:nvSpPr>
          <p:spPr>
            <a:xfrm>
              <a:off x="3333245" y="4696582"/>
              <a:ext cx="1080000" cy="1943207"/>
            </a:xfrm>
            <a:prstGeom prst="ellipse">
              <a:avLst/>
            </a:prstGeom>
            <a:solidFill>
              <a:srgbClr val="FFCA9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98" name="Points"/>
            <p:cNvGrpSpPr/>
            <p:nvPr/>
          </p:nvGrpSpPr>
          <p:grpSpPr>
            <a:xfrm>
              <a:off x="3678287" y="4936355"/>
              <a:ext cx="373900" cy="1476510"/>
              <a:chOff x="3678287" y="4935716"/>
              <a:chExt cx="373900" cy="1476510"/>
            </a:xfrm>
            <a:grpFill/>
          </p:grpSpPr>
          <p:sp>
            <p:nvSpPr>
              <p:cNvPr id="99" name="1 Point"/>
              <p:cNvSpPr/>
              <p:nvPr/>
            </p:nvSpPr>
            <p:spPr>
              <a:xfrm>
                <a:off x="3678287" y="4935716"/>
                <a:ext cx="360000" cy="309715"/>
              </a:xfrm>
              <a:prstGeom prst="ellipse">
                <a:avLst/>
              </a:prstGeom>
              <a:grpFill/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01" name="1 Point"/>
              <p:cNvSpPr/>
              <p:nvPr/>
            </p:nvSpPr>
            <p:spPr>
              <a:xfrm>
                <a:off x="3692187" y="6102511"/>
                <a:ext cx="360000" cy="309715"/>
              </a:xfrm>
              <a:prstGeom prst="ellipse">
                <a:avLst/>
              </a:prstGeom>
              <a:grpFill/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grpSp>
        <p:nvGrpSpPr>
          <p:cNvPr id="228" name="Destroyer_2"/>
          <p:cNvGrpSpPr/>
          <p:nvPr/>
        </p:nvGrpSpPr>
        <p:grpSpPr>
          <a:xfrm rot="5400000">
            <a:off x="3415593" y="5117354"/>
            <a:ext cx="1080000" cy="2258700"/>
            <a:chOff x="3333245" y="4696582"/>
            <a:chExt cx="1080000" cy="1943207"/>
          </a:xfrm>
          <a:solidFill>
            <a:srgbClr val="E3FAC8"/>
          </a:solidFill>
        </p:grpSpPr>
        <p:sp>
          <p:nvSpPr>
            <p:cNvPr id="229" name="Base"/>
            <p:cNvSpPr/>
            <p:nvPr/>
          </p:nvSpPr>
          <p:spPr>
            <a:xfrm>
              <a:off x="3333245" y="4696582"/>
              <a:ext cx="1080000" cy="1943207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230" name="Points"/>
            <p:cNvGrpSpPr/>
            <p:nvPr/>
          </p:nvGrpSpPr>
          <p:grpSpPr>
            <a:xfrm>
              <a:off x="3678287" y="4936355"/>
              <a:ext cx="373900" cy="1476510"/>
              <a:chOff x="3678287" y="4935716"/>
              <a:chExt cx="373900" cy="1476510"/>
            </a:xfrm>
            <a:grpFill/>
          </p:grpSpPr>
          <p:sp>
            <p:nvSpPr>
              <p:cNvPr id="231" name="1 Point"/>
              <p:cNvSpPr/>
              <p:nvPr/>
            </p:nvSpPr>
            <p:spPr>
              <a:xfrm>
                <a:off x="3678287" y="4935716"/>
                <a:ext cx="360000" cy="309715"/>
              </a:xfrm>
              <a:prstGeom prst="ellipse">
                <a:avLst/>
              </a:prstGeom>
              <a:grpFill/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32" name="1 Point"/>
              <p:cNvSpPr/>
              <p:nvPr/>
            </p:nvSpPr>
            <p:spPr>
              <a:xfrm>
                <a:off x="3692187" y="6102511"/>
                <a:ext cx="360000" cy="309715"/>
              </a:xfrm>
              <a:prstGeom prst="ellipse">
                <a:avLst/>
              </a:prstGeom>
              <a:grpFill/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grpSp>
        <p:nvGrpSpPr>
          <p:cNvPr id="233" name="Submarine_1"/>
          <p:cNvGrpSpPr/>
          <p:nvPr/>
        </p:nvGrpSpPr>
        <p:grpSpPr>
          <a:xfrm>
            <a:off x="1524311" y="4333901"/>
            <a:ext cx="1080000" cy="900000"/>
            <a:chOff x="3333245" y="5887526"/>
            <a:chExt cx="1080000" cy="774289"/>
          </a:xfrm>
          <a:solidFill>
            <a:srgbClr val="B3ECE5"/>
          </a:solidFill>
        </p:grpSpPr>
        <p:sp>
          <p:nvSpPr>
            <p:cNvPr id="234" name="Base"/>
            <p:cNvSpPr/>
            <p:nvPr/>
          </p:nvSpPr>
          <p:spPr>
            <a:xfrm>
              <a:off x="3333245" y="5887526"/>
              <a:ext cx="1080000" cy="774289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37" name="1 Point"/>
            <p:cNvSpPr/>
            <p:nvPr/>
          </p:nvSpPr>
          <p:spPr>
            <a:xfrm>
              <a:off x="3693245" y="6119814"/>
              <a:ext cx="360000" cy="309715"/>
            </a:xfrm>
            <a:prstGeom prst="ellipse">
              <a:avLst/>
            </a:prstGeom>
            <a:grpFill/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81" name="Battleship"/>
          <p:cNvGrpSpPr/>
          <p:nvPr/>
        </p:nvGrpSpPr>
        <p:grpSpPr>
          <a:xfrm rot="5400000">
            <a:off x="7415490" y="-539358"/>
            <a:ext cx="1080000" cy="5040000"/>
            <a:chOff x="3320999" y="1651967"/>
            <a:chExt cx="1080000" cy="5040000"/>
          </a:xfrm>
          <a:solidFill>
            <a:srgbClr val="FFFFD3"/>
          </a:solidFill>
        </p:grpSpPr>
        <p:sp>
          <p:nvSpPr>
            <p:cNvPr id="82" name="Base"/>
            <p:cNvSpPr/>
            <p:nvPr/>
          </p:nvSpPr>
          <p:spPr>
            <a:xfrm>
              <a:off x="3320999" y="1651967"/>
              <a:ext cx="1080000" cy="504000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83" name="Points"/>
            <p:cNvGrpSpPr/>
            <p:nvPr/>
          </p:nvGrpSpPr>
          <p:grpSpPr>
            <a:xfrm>
              <a:off x="3575517" y="1989784"/>
              <a:ext cx="561729" cy="4438418"/>
              <a:chOff x="3575517" y="1989145"/>
              <a:chExt cx="561729" cy="4438418"/>
            </a:xfrm>
            <a:grpFill/>
          </p:grpSpPr>
          <p:sp>
            <p:nvSpPr>
              <p:cNvPr id="84" name="1 Point"/>
              <p:cNvSpPr/>
              <p:nvPr/>
            </p:nvSpPr>
            <p:spPr>
              <a:xfrm>
                <a:off x="3680999" y="1989145"/>
                <a:ext cx="360000" cy="360000"/>
              </a:xfrm>
              <a:prstGeom prst="ellipse">
                <a:avLst/>
              </a:prstGeom>
              <a:grpFill/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85" name="1 Point"/>
              <p:cNvSpPr/>
              <p:nvPr/>
            </p:nvSpPr>
            <p:spPr>
              <a:xfrm>
                <a:off x="3597246" y="3235528"/>
                <a:ext cx="540000" cy="540000"/>
              </a:xfrm>
              <a:prstGeom prst="ellipse">
                <a:avLst/>
              </a:prstGeom>
              <a:grpFill/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87" name="1 Point"/>
              <p:cNvSpPr/>
              <p:nvPr/>
            </p:nvSpPr>
            <p:spPr>
              <a:xfrm>
                <a:off x="3575517" y="4595695"/>
                <a:ext cx="540000" cy="540000"/>
              </a:xfrm>
              <a:prstGeom prst="ellipse">
                <a:avLst/>
              </a:prstGeom>
              <a:grpFill/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88" name="1 Point"/>
              <p:cNvSpPr/>
              <p:nvPr/>
            </p:nvSpPr>
            <p:spPr>
              <a:xfrm>
                <a:off x="3680999" y="6067563"/>
                <a:ext cx="360000" cy="360000"/>
              </a:xfrm>
              <a:prstGeom prst="ellipse">
                <a:avLst/>
              </a:prstGeom>
              <a:grpFill/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grpSp>
        <p:nvGrpSpPr>
          <p:cNvPr id="243" name="Submarine_2"/>
          <p:cNvGrpSpPr/>
          <p:nvPr/>
        </p:nvGrpSpPr>
        <p:grpSpPr>
          <a:xfrm>
            <a:off x="9728578" y="5706704"/>
            <a:ext cx="1080000" cy="900000"/>
            <a:chOff x="3333245" y="5887526"/>
            <a:chExt cx="1080000" cy="774289"/>
          </a:xfrm>
          <a:solidFill>
            <a:srgbClr val="BDCFA4"/>
          </a:solidFill>
        </p:grpSpPr>
        <p:sp>
          <p:nvSpPr>
            <p:cNvPr id="244" name="Base"/>
            <p:cNvSpPr/>
            <p:nvPr/>
          </p:nvSpPr>
          <p:spPr>
            <a:xfrm>
              <a:off x="3333245" y="5887526"/>
              <a:ext cx="1080000" cy="774289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5" name="1 Point"/>
            <p:cNvSpPr/>
            <p:nvPr/>
          </p:nvSpPr>
          <p:spPr>
            <a:xfrm>
              <a:off x="3693245" y="6119814"/>
              <a:ext cx="360000" cy="309715"/>
            </a:xfrm>
            <a:prstGeom prst="ellipse">
              <a:avLst/>
            </a:prstGeom>
            <a:grpFill/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8" name="Top-left Corner"/>
          <p:cNvSpPr/>
          <p:nvPr/>
        </p:nvSpPr>
        <p:spPr>
          <a:xfrm>
            <a:off x="0" y="514697"/>
            <a:ext cx="1296000" cy="1333607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A_left"/>
          <p:cNvSpPr/>
          <p:nvPr/>
        </p:nvSpPr>
        <p:spPr>
          <a:xfrm>
            <a:off x="0" y="1328705"/>
            <a:ext cx="129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</a:p>
        </p:txBody>
      </p:sp>
      <p:sp>
        <p:nvSpPr>
          <p:cNvPr id="6" name="B_left"/>
          <p:cNvSpPr/>
          <p:nvPr/>
        </p:nvSpPr>
        <p:spPr>
          <a:xfrm>
            <a:off x="0" y="2709803"/>
            <a:ext cx="129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</a:p>
        </p:txBody>
      </p:sp>
      <p:sp>
        <p:nvSpPr>
          <p:cNvPr id="7" name="C_left"/>
          <p:cNvSpPr/>
          <p:nvPr/>
        </p:nvSpPr>
        <p:spPr>
          <a:xfrm>
            <a:off x="0" y="4090901"/>
            <a:ext cx="129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</a:p>
        </p:txBody>
      </p:sp>
      <p:sp>
        <p:nvSpPr>
          <p:cNvPr id="8" name="D_left"/>
          <p:cNvSpPr/>
          <p:nvPr/>
        </p:nvSpPr>
        <p:spPr>
          <a:xfrm>
            <a:off x="0" y="5472000"/>
            <a:ext cx="129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Ch</a:t>
            </a:r>
          </a:p>
        </p:txBody>
      </p:sp>
      <p:sp>
        <p:nvSpPr>
          <p:cNvPr id="209" name="A_right"/>
          <p:cNvSpPr/>
          <p:nvPr/>
        </p:nvSpPr>
        <p:spPr>
          <a:xfrm>
            <a:off x="10900983" y="1328705"/>
            <a:ext cx="129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</a:p>
        </p:txBody>
      </p:sp>
      <p:sp>
        <p:nvSpPr>
          <p:cNvPr id="210" name="B_right"/>
          <p:cNvSpPr/>
          <p:nvPr/>
        </p:nvSpPr>
        <p:spPr>
          <a:xfrm>
            <a:off x="10876013" y="2735798"/>
            <a:ext cx="129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</a:p>
        </p:txBody>
      </p:sp>
      <p:sp>
        <p:nvSpPr>
          <p:cNvPr id="211" name="C_right"/>
          <p:cNvSpPr/>
          <p:nvPr/>
        </p:nvSpPr>
        <p:spPr>
          <a:xfrm>
            <a:off x="10900983" y="4090901"/>
            <a:ext cx="129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</a:p>
        </p:txBody>
      </p:sp>
      <p:sp>
        <p:nvSpPr>
          <p:cNvPr id="212" name="D_right"/>
          <p:cNvSpPr/>
          <p:nvPr/>
        </p:nvSpPr>
        <p:spPr>
          <a:xfrm>
            <a:off x="10900983" y="5472000"/>
            <a:ext cx="129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Ch</a:t>
            </a:r>
          </a:p>
        </p:txBody>
      </p:sp>
      <p:sp>
        <p:nvSpPr>
          <p:cNvPr id="11" name="1"/>
          <p:cNvSpPr/>
          <p:nvPr/>
        </p:nvSpPr>
        <p:spPr>
          <a:xfrm>
            <a:off x="1221092" y="63277"/>
            <a:ext cx="1386000" cy="134111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</p:txBody>
      </p:sp>
      <p:sp>
        <p:nvSpPr>
          <p:cNvPr id="163" name="2"/>
          <p:cNvSpPr/>
          <p:nvPr/>
        </p:nvSpPr>
        <p:spPr>
          <a:xfrm>
            <a:off x="2665350" y="0"/>
            <a:ext cx="1386000" cy="134111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</a:p>
        </p:txBody>
      </p:sp>
      <p:sp>
        <p:nvSpPr>
          <p:cNvPr id="169" name="3"/>
          <p:cNvSpPr/>
          <p:nvPr/>
        </p:nvSpPr>
        <p:spPr>
          <a:xfrm>
            <a:off x="4037424" y="0"/>
            <a:ext cx="1386000" cy="134111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</a:p>
        </p:txBody>
      </p:sp>
      <p:sp>
        <p:nvSpPr>
          <p:cNvPr id="175" name="4"/>
          <p:cNvSpPr/>
          <p:nvPr/>
        </p:nvSpPr>
        <p:spPr>
          <a:xfrm>
            <a:off x="5409498" y="0"/>
            <a:ext cx="1386000" cy="134111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</a:p>
        </p:txBody>
      </p:sp>
      <p:sp>
        <p:nvSpPr>
          <p:cNvPr id="181" name="5"/>
          <p:cNvSpPr/>
          <p:nvPr/>
        </p:nvSpPr>
        <p:spPr>
          <a:xfrm>
            <a:off x="6781572" y="0"/>
            <a:ext cx="1386000" cy="134111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</a:p>
        </p:txBody>
      </p:sp>
      <p:sp>
        <p:nvSpPr>
          <p:cNvPr id="187" name="6"/>
          <p:cNvSpPr/>
          <p:nvPr/>
        </p:nvSpPr>
        <p:spPr>
          <a:xfrm>
            <a:off x="8153646" y="0"/>
            <a:ext cx="1386000" cy="134111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</a:p>
        </p:txBody>
      </p:sp>
      <p:sp>
        <p:nvSpPr>
          <p:cNvPr id="193" name="7"/>
          <p:cNvSpPr/>
          <p:nvPr/>
        </p:nvSpPr>
        <p:spPr>
          <a:xfrm>
            <a:off x="9525720" y="0"/>
            <a:ext cx="1386000" cy="134111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</a:p>
        </p:txBody>
      </p:sp>
      <p:sp>
        <p:nvSpPr>
          <p:cNvPr id="19" name="Word01"/>
          <p:cNvSpPr/>
          <p:nvPr/>
        </p:nvSpPr>
        <p:spPr>
          <a:xfrm>
            <a:off x="8141699" y="2733083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bwyta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popcorn</a:t>
            </a:r>
          </a:p>
        </p:txBody>
      </p:sp>
      <p:sp>
        <p:nvSpPr>
          <p:cNvPr id="164" name="Word02"/>
          <p:cNvSpPr/>
          <p:nvPr/>
        </p:nvSpPr>
        <p:spPr>
          <a:xfrm>
            <a:off x="2672750" y="4121770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afal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</p:txBody>
      </p:sp>
      <p:sp>
        <p:nvSpPr>
          <p:cNvPr id="170" name="Word03"/>
          <p:cNvSpPr/>
          <p:nvPr/>
        </p:nvSpPr>
        <p:spPr>
          <a:xfrm>
            <a:off x="6790644" y="2732947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ffonio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Mamgu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6" name="Word04"/>
          <p:cNvSpPr/>
          <p:nvPr/>
        </p:nvSpPr>
        <p:spPr>
          <a:xfrm>
            <a:off x="4044852" y="4083343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jam</a:t>
            </a:r>
          </a:p>
        </p:txBody>
      </p:sp>
      <p:sp>
        <p:nvSpPr>
          <p:cNvPr id="182" name="Word05"/>
          <p:cNvSpPr/>
          <p:nvPr/>
        </p:nvSpPr>
        <p:spPr>
          <a:xfrm>
            <a:off x="2636379" y="5462474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te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8" name="Word06"/>
          <p:cNvSpPr/>
          <p:nvPr/>
        </p:nvSpPr>
        <p:spPr>
          <a:xfrm>
            <a:off x="1276030" y="4118946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pasta</a:t>
            </a:r>
          </a:p>
        </p:txBody>
      </p:sp>
      <p:sp>
        <p:nvSpPr>
          <p:cNvPr id="194" name="Word07"/>
          <p:cNvSpPr/>
          <p:nvPr/>
        </p:nvSpPr>
        <p:spPr>
          <a:xfrm>
            <a:off x="6787370" y="4116220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cacen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Word08"/>
          <p:cNvSpPr/>
          <p:nvPr/>
        </p:nvSpPr>
        <p:spPr>
          <a:xfrm>
            <a:off x="9518130" y="2707929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oren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5" name="Word09"/>
          <p:cNvSpPr/>
          <p:nvPr/>
        </p:nvSpPr>
        <p:spPr>
          <a:xfrm>
            <a:off x="8129168" y="4108666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siopa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1" name="Word10"/>
          <p:cNvSpPr/>
          <p:nvPr/>
        </p:nvSpPr>
        <p:spPr>
          <a:xfrm>
            <a:off x="5392951" y="1357868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cwestiwn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7" name="Word11"/>
          <p:cNvSpPr/>
          <p:nvPr/>
        </p:nvSpPr>
        <p:spPr>
          <a:xfrm>
            <a:off x="6765025" y="1357868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3" name="Word12"/>
          <p:cNvSpPr/>
          <p:nvPr/>
        </p:nvSpPr>
        <p:spPr>
          <a:xfrm>
            <a:off x="8137099" y="1357868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canu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carioci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9" name="Word13"/>
          <p:cNvSpPr/>
          <p:nvPr/>
        </p:nvSpPr>
        <p:spPr>
          <a:xfrm>
            <a:off x="9509173" y="1357868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coffi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5" name="Word14"/>
          <p:cNvSpPr/>
          <p:nvPr/>
        </p:nvSpPr>
        <p:spPr>
          <a:xfrm>
            <a:off x="6790031" y="5499908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sudd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afal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Word15"/>
          <p:cNvSpPr/>
          <p:nvPr/>
        </p:nvSpPr>
        <p:spPr>
          <a:xfrm>
            <a:off x="9518130" y="4087150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 fontScale="92500"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gem</a:t>
            </a:r>
          </a:p>
          <a:p>
            <a:pPr algn="ctr"/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6" name="Word16"/>
          <p:cNvSpPr/>
          <p:nvPr/>
        </p:nvSpPr>
        <p:spPr>
          <a:xfrm>
            <a:off x="5409498" y="5477655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mefus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2" name="Word17"/>
          <p:cNvSpPr/>
          <p:nvPr/>
        </p:nvSpPr>
        <p:spPr>
          <a:xfrm>
            <a:off x="8163265" y="5500110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gwylio’r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teledu</a:t>
            </a:r>
          </a:p>
        </p:txBody>
      </p:sp>
      <p:sp>
        <p:nvSpPr>
          <p:cNvPr id="178" name="Word18"/>
          <p:cNvSpPr/>
          <p:nvPr/>
        </p:nvSpPr>
        <p:spPr>
          <a:xfrm>
            <a:off x="5409498" y="4092779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rygbi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4" name="Word19"/>
          <p:cNvSpPr/>
          <p:nvPr/>
        </p:nvSpPr>
        <p:spPr>
          <a:xfrm>
            <a:off x="4045852" y="1347299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banana</a:t>
            </a:r>
          </a:p>
        </p:txBody>
      </p:sp>
      <p:sp>
        <p:nvSpPr>
          <p:cNvPr id="190" name="Word20"/>
          <p:cNvSpPr/>
          <p:nvPr/>
        </p:nvSpPr>
        <p:spPr>
          <a:xfrm>
            <a:off x="1287360" y="1349798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dawnsio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6" name="Word21"/>
          <p:cNvSpPr/>
          <p:nvPr/>
        </p:nvSpPr>
        <p:spPr>
          <a:xfrm>
            <a:off x="2659434" y="1349798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sinema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3" name="Word22"/>
          <p:cNvSpPr/>
          <p:nvPr/>
        </p:nvSpPr>
        <p:spPr>
          <a:xfrm>
            <a:off x="9539646" y="5466371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llaeth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7" name="Word23"/>
          <p:cNvSpPr/>
          <p:nvPr/>
        </p:nvSpPr>
        <p:spPr>
          <a:xfrm>
            <a:off x="1282917" y="5508202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 fontScale="92500"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dro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3" name="Word24"/>
          <p:cNvSpPr/>
          <p:nvPr/>
        </p:nvSpPr>
        <p:spPr>
          <a:xfrm>
            <a:off x="4026666" y="5461242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hufen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ia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9" name="Word25"/>
          <p:cNvSpPr/>
          <p:nvPr/>
        </p:nvSpPr>
        <p:spPr>
          <a:xfrm>
            <a:off x="5419368" y="2708102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mafon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5" name="Word26"/>
          <p:cNvSpPr/>
          <p:nvPr/>
        </p:nvSpPr>
        <p:spPr>
          <a:xfrm>
            <a:off x="4045852" y="2726520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siopa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bwyd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1" name="Word27"/>
          <p:cNvSpPr/>
          <p:nvPr/>
        </p:nvSpPr>
        <p:spPr>
          <a:xfrm>
            <a:off x="1287360" y="2729019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tost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7" name="Word28"/>
          <p:cNvSpPr/>
          <p:nvPr/>
        </p:nvSpPr>
        <p:spPr>
          <a:xfrm>
            <a:off x="2648676" y="2729019"/>
            <a:ext cx="1386000" cy="1386000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paentio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llun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8" name="Top-left Corner"/>
          <p:cNvSpPr/>
          <p:nvPr/>
        </p:nvSpPr>
        <p:spPr>
          <a:xfrm>
            <a:off x="10900983" y="0"/>
            <a:ext cx="1296000" cy="1333607"/>
          </a:xfrm>
          <a:prstGeom prst="rect">
            <a:avLst/>
          </a:prstGeom>
          <a:solidFill>
            <a:srgbClr val="FF5A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27" name="Grid"/>
          <p:cNvGrpSpPr/>
          <p:nvPr/>
        </p:nvGrpSpPr>
        <p:grpSpPr>
          <a:xfrm>
            <a:off x="0" y="0"/>
            <a:ext cx="12192000" cy="6848475"/>
            <a:chOff x="0" y="0"/>
            <a:chExt cx="12192000" cy="6848475"/>
          </a:xfrm>
          <a:solidFill>
            <a:srgbClr val="FF5AF9"/>
          </a:solidFill>
        </p:grpSpPr>
        <p:cxnSp>
          <p:nvCxnSpPr>
            <p:cNvPr id="214" name="VerticalLine1"/>
            <p:cNvCxnSpPr/>
            <p:nvPr/>
          </p:nvCxnSpPr>
          <p:spPr>
            <a:xfrm>
              <a:off x="12900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VerticalLine2"/>
            <p:cNvCxnSpPr/>
            <p:nvPr/>
          </p:nvCxnSpPr>
          <p:spPr>
            <a:xfrm>
              <a:off x="26599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VerticalLine3"/>
            <p:cNvCxnSpPr/>
            <p:nvPr/>
          </p:nvCxnSpPr>
          <p:spPr>
            <a:xfrm>
              <a:off x="40299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VerticalLine4"/>
            <p:cNvCxnSpPr/>
            <p:nvPr/>
          </p:nvCxnSpPr>
          <p:spPr>
            <a:xfrm>
              <a:off x="53998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VerticalLine5"/>
            <p:cNvCxnSpPr/>
            <p:nvPr/>
          </p:nvCxnSpPr>
          <p:spPr>
            <a:xfrm>
              <a:off x="67698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VerticalLine6"/>
            <p:cNvCxnSpPr/>
            <p:nvPr/>
          </p:nvCxnSpPr>
          <p:spPr>
            <a:xfrm>
              <a:off x="81397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VerticalLine7"/>
            <p:cNvCxnSpPr/>
            <p:nvPr/>
          </p:nvCxnSpPr>
          <p:spPr>
            <a:xfrm>
              <a:off x="95097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VerticalLine8"/>
            <p:cNvCxnSpPr/>
            <p:nvPr/>
          </p:nvCxnSpPr>
          <p:spPr>
            <a:xfrm>
              <a:off x="108796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HorizontalLine1"/>
            <p:cNvCxnSpPr/>
            <p:nvPr/>
          </p:nvCxnSpPr>
          <p:spPr>
            <a:xfrm>
              <a:off x="0" y="1328705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HorizontalLine2"/>
            <p:cNvCxnSpPr/>
            <p:nvPr/>
          </p:nvCxnSpPr>
          <p:spPr>
            <a:xfrm>
              <a:off x="0" y="2720333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HorizontalLine3"/>
            <p:cNvCxnSpPr/>
            <p:nvPr/>
          </p:nvCxnSpPr>
          <p:spPr>
            <a:xfrm>
              <a:off x="0" y="4099261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HorizontalLine4"/>
            <p:cNvCxnSpPr/>
            <p:nvPr/>
          </p:nvCxnSpPr>
          <p:spPr>
            <a:xfrm>
              <a:off x="0" y="5478189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B3AE703F-54CD-4705-3AB2-6E09802C9CF3}"/>
                  </a:ext>
                </a:extLst>
              </p14:cNvPr>
              <p14:cNvContentPartPr/>
              <p14:nvPr/>
            </p14:nvContentPartPr>
            <p14:xfrm>
              <a:off x="8628120" y="4564440"/>
              <a:ext cx="360" cy="360"/>
            </p14:xfrm>
          </p:contentPart>
        </mc:Choice>
        <mc:Fallback xmlns=""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B3AE703F-54CD-4705-3AB2-6E09802C9CF3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8619480" y="4555800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32F3B9BA-6FFE-3473-186E-A64C3D292349}"/>
                  </a:ext>
                </a:extLst>
              </p14:cNvPr>
              <p14:cNvContentPartPr/>
              <p14:nvPr/>
            </p14:nvContentPartPr>
            <p14:xfrm>
              <a:off x="1815840" y="606240"/>
              <a:ext cx="360" cy="360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32F3B9BA-6FFE-3473-186E-A64C3D292349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806840" y="597240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602D9F02-45EF-28F0-8FAA-EABD51E6DE9B}"/>
                  </a:ext>
                </a:extLst>
              </p14:cNvPr>
              <p14:cNvContentPartPr/>
              <p14:nvPr/>
            </p14:nvContentPartPr>
            <p14:xfrm>
              <a:off x="2283120" y="606240"/>
              <a:ext cx="360" cy="36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602D9F02-45EF-28F0-8FAA-EABD51E6DE9B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274120" y="597240"/>
                <a:ext cx="18000" cy="18000"/>
              </a:xfrm>
              <a:prstGeom prst="rect">
                <a:avLst/>
              </a:prstGeom>
            </p:spPr>
          </p:pic>
        </mc:Fallback>
      </mc:AlternateContent>
      <p:grpSp>
        <p:nvGrpSpPr>
          <p:cNvPr id="13" name="Group 12">
            <a:extLst>
              <a:ext uri="{FF2B5EF4-FFF2-40B4-BE49-F238E27FC236}">
                <a16:creationId xmlns:a16="http://schemas.microsoft.com/office/drawing/2014/main" id="{8BB00E5E-2AF2-2D60-B92B-3ED48866F169}"/>
              </a:ext>
            </a:extLst>
          </p:cNvPr>
          <p:cNvGrpSpPr/>
          <p:nvPr/>
        </p:nvGrpSpPr>
        <p:grpSpPr>
          <a:xfrm>
            <a:off x="2870640" y="-1159920"/>
            <a:ext cx="360" cy="253800"/>
            <a:chOff x="2870640" y="-1159920"/>
            <a:chExt cx="360" cy="25380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7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885B6276-57D2-B4DB-AA3E-8E076D98D7FF}"/>
                    </a:ext>
                  </a:extLst>
                </p14:cNvPr>
                <p14:cNvContentPartPr/>
                <p14:nvPr/>
              </p14:nvContentPartPr>
              <p14:xfrm>
                <a:off x="2870640" y="-910440"/>
                <a:ext cx="360" cy="360"/>
              </p14:xfrm>
            </p:contentPart>
          </mc:Choice>
          <mc:Fallback xmlns=""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885B6276-57D2-B4DB-AA3E-8E076D98D7FF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861640" y="-919440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3A2CBD35-DE9D-744D-511D-B09B73418BE2}"/>
                    </a:ext>
                  </a:extLst>
                </p14:cNvPr>
                <p14:cNvContentPartPr/>
                <p14:nvPr/>
              </p14:nvContentPartPr>
              <p14:xfrm>
                <a:off x="2870640" y="-1052280"/>
                <a:ext cx="360" cy="146160"/>
              </p14:xfrm>
            </p:contentPart>
          </mc:Choice>
          <mc:Fallback xmlns=""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3A2CBD35-DE9D-744D-511D-B09B73418BE2}"/>
                    </a:ext>
                  </a:extLst>
                </p:cNvPr>
                <p:cNvPicPr/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2861640" y="-1060920"/>
                  <a:ext cx="18000" cy="163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">
              <p14:nvContentPartPr>
                <p14:cNvPr id="12" name="Ink 11">
                  <a:extLst>
                    <a:ext uri="{FF2B5EF4-FFF2-40B4-BE49-F238E27FC236}">
                      <a16:creationId xmlns:a16="http://schemas.microsoft.com/office/drawing/2014/main" id="{C64BCFDA-380D-4072-79E5-A2118241D65B}"/>
                    </a:ext>
                  </a:extLst>
                </p14:cNvPr>
                <p14:cNvContentPartPr/>
                <p14:nvPr/>
              </p14:nvContentPartPr>
              <p14:xfrm>
                <a:off x="2870640" y="-1159920"/>
                <a:ext cx="360" cy="129600"/>
              </p14:xfrm>
            </p:contentPart>
          </mc:Choice>
          <mc:Fallback xmlns="">
            <p:pic>
              <p:nvPicPr>
                <p:cNvPr id="12" name="Ink 11">
                  <a:extLst>
                    <a:ext uri="{FF2B5EF4-FFF2-40B4-BE49-F238E27FC236}">
                      <a16:creationId xmlns:a16="http://schemas.microsoft.com/office/drawing/2014/main" id="{C64BCFDA-380D-4072-79E5-A2118241D65B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2861640" y="-1168920"/>
                  <a:ext cx="18000" cy="14724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5BF66ACB-486A-1700-335C-6FD85B04C12D}"/>
                  </a:ext>
                </a:extLst>
              </p14:cNvPr>
              <p14:cNvContentPartPr/>
              <p14:nvPr/>
            </p14:nvContentPartPr>
            <p14:xfrm>
              <a:off x="5994360" y="-1407960"/>
              <a:ext cx="7920" cy="432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5BF66ACB-486A-1700-335C-6FD85B04C12D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5985360" y="-1416960"/>
                <a:ext cx="25560" cy="21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BDAFED38-2945-2FA6-AB31-EEF4E3DBAF8F}"/>
                  </a:ext>
                </a:extLst>
              </p14:cNvPr>
              <p14:cNvContentPartPr/>
              <p14:nvPr/>
            </p14:nvContentPartPr>
            <p14:xfrm>
              <a:off x="1997249" y="954517"/>
              <a:ext cx="2520" cy="252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BDAFED38-2945-2FA6-AB31-EEF4E3DBAF8F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1988249" y="945517"/>
                <a:ext cx="20160" cy="201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800290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1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8" dur="5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4" dur="500"/>
                                        <p:tgtEl>
                                          <p:spTgt spid="1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0" dur="500"/>
                                        <p:tgtEl>
                                          <p:spTgt spid="1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6" dur="500"/>
                                        <p:tgtEl>
                                          <p:spTgt spid="1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2" dur="500"/>
                                        <p:tgtEl>
                                          <p:spTgt spid="1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4" dur="500"/>
                                        <p:tgtEl>
                                          <p:spTgt spid="1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0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1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6" dur="500"/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7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2" dur="500"/>
                                        <p:tgtEl>
                                          <p:spTgt spid="1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8" dur="500"/>
                                        <p:tgtEl>
                                          <p:spTgt spid="1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9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4" dur="500"/>
                                        <p:tgtEl>
                                          <p:spTgt spid="19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6" dur="500"/>
                                        <p:tgtEl>
                                          <p:spTgt spid="1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6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2" dur="50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2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1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8" dur="5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8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4" dur="500"/>
                                        <p:tgtEl>
                                          <p:spTgt spid="1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4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1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0" dur="5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0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6" dur="500"/>
                                        <p:tgtEl>
                                          <p:spTgt spid="1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6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3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1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38" dur="50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7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1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44" dur="500"/>
                                        <p:tgtEl>
                                          <p:spTgt spid="1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3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1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50" dur="500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9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1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56" dur="500"/>
                                        <p:tgtEl>
                                          <p:spTgt spid="1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5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1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2" dur="500"/>
                                        <p:tgtEl>
                                          <p:spTgt spid="1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1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1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8" dur="500"/>
                                        <p:tgtEl>
                                          <p:spTgt spid="19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7"/>
                  </p:tgtEl>
                </p:cond>
              </p:nextCondLst>
            </p:seq>
          </p:childTnLst>
        </p:cTn>
      </p:par>
    </p:tnLst>
    <p:bldLst>
      <p:bldP spid="19" grpId="0" animBg="1"/>
      <p:bldP spid="164" grpId="0" animBg="1"/>
      <p:bldP spid="170" grpId="0" animBg="1"/>
      <p:bldP spid="176" grpId="0" animBg="1"/>
      <p:bldP spid="182" grpId="0" animBg="1"/>
      <p:bldP spid="188" grpId="0" animBg="1"/>
      <p:bldP spid="194" grpId="0" animBg="1"/>
      <p:bldP spid="31" grpId="0" animBg="1"/>
      <p:bldP spid="165" grpId="0" animBg="1"/>
      <p:bldP spid="171" grpId="0" animBg="1"/>
      <p:bldP spid="177" grpId="0" animBg="1"/>
      <p:bldP spid="183" grpId="0" animBg="1"/>
      <p:bldP spid="189" grpId="0" animBg="1"/>
      <p:bldP spid="195" grpId="0" animBg="1"/>
      <p:bldP spid="37" grpId="0" animBg="1"/>
      <p:bldP spid="166" grpId="0" animBg="1"/>
      <p:bldP spid="172" grpId="0" animBg="1"/>
      <p:bldP spid="178" grpId="0" animBg="1"/>
      <p:bldP spid="184" grpId="0" animBg="1"/>
      <p:bldP spid="190" grpId="0" animBg="1"/>
      <p:bldP spid="196" grpId="0" animBg="1"/>
      <p:bldP spid="43" grpId="0" animBg="1"/>
      <p:bldP spid="167" grpId="0" animBg="1"/>
      <p:bldP spid="173" grpId="0" animBg="1"/>
      <p:bldP spid="179" grpId="0" animBg="1"/>
      <p:bldP spid="185" grpId="0" animBg="1"/>
      <p:bldP spid="191" grpId="0" animBg="1"/>
      <p:bldP spid="197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ADE9F673-C02D-1E46-B95C-B51FC4720BA1}"/>
              </a:ext>
            </a:extLst>
          </p:cNvPr>
          <p:cNvGraphicFramePr>
            <a:graphicFrameLocks noGrp="1"/>
          </p:cNvGraphicFramePr>
          <p:nvPr/>
        </p:nvGraphicFramePr>
        <p:xfrm>
          <a:off x="599268" y="1575888"/>
          <a:ext cx="11096786" cy="5015508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5557694">
                  <a:extLst>
                    <a:ext uri="{9D8B030D-6E8A-4147-A177-3AD203B41FA5}">
                      <a16:colId xmlns:a16="http://schemas.microsoft.com/office/drawing/2014/main" val="363008663"/>
                    </a:ext>
                  </a:extLst>
                </a:gridCol>
                <a:gridCol w="5539092">
                  <a:extLst>
                    <a:ext uri="{9D8B030D-6E8A-4147-A177-3AD203B41FA5}">
                      <a16:colId xmlns:a16="http://schemas.microsoft.com/office/drawing/2014/main" val="2049322217"/>
                    </a:ext>
                  </a:extLst>
                </a:gridCol>
              </a:tblGrid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Wyt ti eisiau mynd i’r gêm?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We want to go to the party.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56516486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Mae hi eisiau mynd i’r tŷ bwyta newydd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They don’t want to go to the park.</a:t>
                      </a:r>
                      <a:endParaRPr lang="cy-GB" sz="1800" b="0" i="0" u="none" strike="noStrike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5961394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Dydw i ddim eisiau mynd allan heno.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I don’t want to go for a walk.</a:t>
                      </a:r>
                      <a:endParaRPr lang="cy-GB" sz="1800" b="0" i="0" u="none" strike="noStrike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63034099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Rydyn ni eisiau mynd i’r parti.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We don’t want to go to school?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55557416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Ydy e eisiau mynd i’r gêm?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She wants to go to the new restaurant.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22724149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Dydyn nhw ddim eisiau mynd i’r parc.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Does he want to go to the game?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99793421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Dydyn ni ddim eisiau mynd i’r ysgol.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I don’t want to go out tonight.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3250754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Dydy hi ddim eisiau mynd i’r garej.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Do you want to go to the game?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12875359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Dydw i ddim eisiau mynd am dro.</a:t>
                      </a:r>
                      <a:endParaRPr lang="cy-GB" sz="1800" b="0" i="0" u="none" strike="noStrike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She doesn’t want to go to the garage.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2707664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Wyt ti eisiau mynd i siopa ’fory?</a:t>
                      </a:r>
                      <a:endParaRPr lang="cy-GB" sz="1800" b="0" i="0" u="none" strike="noStrike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We want to go to the hospital.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28918334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Pwy sy eisiau mynd i weld ffrind.</a:t>
                      </a:r>
                      <a:endParaRPr lang="cy-GB" sz="1800" b="0" i="0" u="none" strike="noStrike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Do you want to go shopping tomorrow?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85798744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Rydyn ni eisiau mynd i’r ysbyty.</a:t>
                      </a:r>
                      <a:endParaRPr lang="cy-GB" sz="1800" b="0" i="0" u="none" strike="noStrike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Who wants to go to see a friend?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80870069"/>
                  </a:ext>
                </a:extLst>
              </a:tr>
            </a:tbl>
          </a:graphicData>
        </a:graphic>
      </p:graphicFrame>
      <p:sp>
        <p:nvSpPr>
          <p:cNvPr id="11" name="Title 1">
            <a:extLst>
              <a:ext uri="{FF2B5EF4-FFF2-40B4-BE49-F238E27FC236}">
                <a16:creationId xmlns:a16="http://schemas.microsoft.com/office/drawing/2014/main" id="{EC774672-DA01-DF47-868F-071D9597DD0F}"/>
              </a:ext>
            </a:extLst>
          </p:cNvPr>
          <p:cNvSpPr txBox="1">
            <a:spLocks/>
          </p:cNvSpPr>
          <p:nvPr/>
        </p:nvSpPr>
        <p:spPr>
          <a:xfrm>
            <a:off x="495946" y="266604"/>
            <a:ext cx="9528003" cy="1454051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500" b="1" dirty="0" err="1">
                <a:solidFill>
                  <a:schemeClr val="accent2">
                    <a:lumMod val="60000"/>
                    <a:lumOff val="4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Cyfatebwch</a:t>
            </a:r>
            <a:r>
              <a:rPr lang="en-US" sz="35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 (</a:t>
            </a:r>
            <a:r>
              <a:rPr lang="en-US" sz="3500" b="1" i="1" dirty="0">
                <a:solidFill>
                  <a:schemeClr val="accent2">
                    <a:lumMod val="60000"/>
                    <a:lumOff val="4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match</a:t>
            </a:r>
            <a:r>
              <a:rPr lang="en-US" sz="35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) y </a:t>
            </a:r>
          </a:p>
          <a:p>
            <a:r>
              <a:rPr lang="en-US" sz="3500" b="1" dirty="0" err="1">
                <a:solidFill>
                  <a:schemeClr val="accent2">
                    <a:lumMod val="60000"/>
                    <a:lumOff val="4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Gymraeg</a:t>
            </a:r>
            <a:r>
              <a:rPr lang="en-US" sz="35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US" sz="3500" b="1" dirty="0" err="1">
                <a:solidFill>
                  <a:schemeClr val="accent2">
                    <a:lumMod val="60000"/>
                    <a:lumOff val="4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a’r</a:t>
            </a:r>
            <a:r>
              <a:rPr lang="en-US" sz="35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US" sz="3500" b="1" dirty="0" err="1">
                <a:solidFill>
                  <a:schemeClr val="accent2">
                    <a:lumMod val="60000"/>
                    <a:lumOff val="4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Saesneg</a:t>
            </a:r>
            <a:endParaRPr lang="en-US" sz="3500" b="1" dirty="0">
              <a:solidFill>
                <a:schemeClr val="accent2">
                  <a:lumMod val="60000"/>
                  <a:lumOff val="40000"/>
                </a:schemeClr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pic>
        <p:nvPicPr>
          <p:cNvPr id="5" name="Graphic 4" descr="Toggle">
            <a:extLst>
              <a:ext uri="{FF2B5EF4-FFF2-40B4-BE49-F238E27FC236}">
                <a16:creationId xmlns:a16="http://schemas.microsoft.com/office/drawing/2014/main" id="{A01D22F1-3241-754A-A78C-A60EE7EA21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75586" y="0"/>
            <a:ext cx="1691899" cy="1691899"/>
          </a:xfrm>
          <a:prstGeom prst="rect">
            <a:avLst/>
          </a:prstGeom>
        </p:spPr>
      </p:pic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6" name="3D Model 5" descr="Ice Cream Van Speakers">
                <a:extLst>
                  <a:ext uri="{FF2B5EF4-FFF2-40B4-BE49-F238E27FC236}">
                    <a16:creationId xmlns:a16="http://schemas.microsoft.com/office/drawing/2014/main" id="{7217E0AD-02BC-2B4B-8623-D4D958EAA662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>
              <a:off x="6201034" y="954442"/>
              <a:ext cx="5241005" cy="561190"/>
            </p:xfrm>
            <a:graphic>
              <a:graphicData uri="http://schemas.microsoft.com/office/drawing/2017/model3d">
                <am3d:model3d r:embed="rId4">
                  <am3d:spPr>
                    <a:xfrm>
                      <a:off x="0" y="0"/>
                      <a:ext cx="5241005" cy="561190"/>
                    </a:xfrm>
                    <a:prstGeom prst="rect">
                      <a:avLst/>
                    </a:prstGeom>
                  </am3d:spPr>
                  <am3d:camera>
                    <am3d:pos x="0" y="0" z="48141506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65767962" d="1000000"/>
                    <am3d:preTrans dx="0" dy="-33227570" dz="-28163829"/>
                    <am3d:scale>
                      <am3d:sx n="1000000" d="1000000"/>
                      <am3d:sy n="1000000" d="1000000"/>
                      <am3d:sz n="1000000" d="1000000"/>
                    </am3d:scale>
                    <am3d:rot/>
                    <am3d:postTrans dx="0" dy="0" dz="0"/>
                  </am3d:trans>
                  <am3d:raster rName="Office3DRenderer" rVer="16.0.8326">
                    <am3d:blip r:embed="rId5"/>
                  </am3d:raster>
                  <am3d:objViewport viewportSz="5418666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6" name="3D Model 5" descr="Ice Cream Van Speakers">
                <a:extLst>
                  <a:ext uri="{FF2B5EF4-FFF2-40B4-BE49-F238E27FC236}">
                    <a16:creationId xmlns:a16="http://schemas.microsoft.com/office/drawing/2014/main" id="{7217E0AD-02BC-2B4B-8623-D4D958EAA662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6201034" y="954442"/>
                <a:ext cx="5241005" cy="56119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79581503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05F94F11-74AC-1977-174F-7E69B1B0AA10}"/>
              </a:ext>
            </a:extLst>
          </p:cNvPr>
          <p:cNvSpPr/>
          <p:nvPr/>
        </p:nvSpPr>
        <p:spPr>
          <a:xfrm>
            <a:off x="2032000" y="914401"/>
            <a:ext cx="8026400" cy="1828800"/>
          </a:xfrm>
          <a:prstGeom prst="rect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402F5F2-98AD-5A28-EE33-0FED146B6725}"/>
              </a:ext>
            </a:extLst>
          </p:cNvPr>
          <p:cNvSpPr/>
          <p:nvPr/>
        </p:nvSpPr>
        <p:spPr>
          <a:xfrm>
            <a:off x="2032000" y="3515359"/>
            <a:ext cx="8026400" cy="1828800"/>
          </a:xfrm>
          <a:prstGeom prst="rect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00AF44-F8C3-2F6E-66E4-9B3957925823}"/>
              </a:ext>
            </a:extLst>
          </p:cNvPr>
          <p:cNvSpPr txBox="1">
            <a:spLocks/>
          </p:cNvSpPr>
          <p:nvPr/>
        </p:nvSpPr>
        <p:spPr>
          <a:xfrm>
            <a:off x="895840" y="706616"/>
            <a:ext cx="10016000" cy="4637543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6000" b="1" dirty="0" err="1">
                <a:solidFill>
                  <a:srgbClr val="FF0000"/>
                </a:solidFill>
                <a:latin typeface="Ink Free" panose="03080402000500000000" pitchFamily="66" charset="0"/>
              </a:rPr>
              <a:t>gwneud</a:t>
            </a:r>
            <a:r>
              <a:rPr lang="en-US" sz="6000" b="1" dirty="0">
                <a:latin typeface="Ink Free" panose="03080402000500000000" pitchFamily="66" charset="0"/>
              </a:rPr>
              <a:t> </a:t>
            </a:r>
          </a:p>
          <a:p>
            <a:pPr algn="ctr">
              <a:spcAft>
                <a:spcPts val="600"/>
              </a:spcAft>
            </a:pPr>
            <a:r>
              <a:rPr lang="en-US" sz="6000" dirty="0">
                <a:latin typeface="Ink Free" panose="03080402000500000000" pitchFamily="66" charset="0"/>
              </a:rPr>
              <a:t>- </a:t>
            </a:r>
            <a:r>
              <a:rPr lang="en-US" sz="4000" i="1" dirty="0">
                <a:latin typeface="Ink Free" panose="03080402000500000000" pitchFamily="66" charset="0"/>
              </a:rPr>
              <a:t>to </a:t>
            </a:r>
            <a:r>
              <a:rPr lang="en-US" sz="4000" i="1" dirty="0">
                <a:solidFill>
                  <a:srgbClr val="FF0000"/>
                </a:solidFill>
                <a:latin typeface="Ink Free" panose="03080402000500000000" pitchFamily="66" charset="0"/>
              </a:rPr>
              <a:t>do</a:t>
            </a:r>
            <a:r>
              <a:rPr lang="en-US" sz="4000" i="1" dirty="0">
                <a:latin typeface="Ink Free" panose="03080402000500000000" pitchFamily="66" charset="0"/>
              </a:rPr>
              <a:t> / to </a:t>
            </a:r>
            <a:r>
              <a:rPr lang="en-US" sz="4000" i="1" dirty="0">
                <a:solidFill>
                  <a:srgbClr val="FF0000"/>
                </a:solidFill>
                <a:latin typeface="Ink Free" panose="03080402000500000000" pitchFamily="66" charset="0"/>
              </a:rPr>
              <a:t>make</a:t>
            </a:r>
          </a:p>
          <a:p>
            <a:pPr marL="857250" indent="-857250" algn="ctr">
              <a:spcAft>
                <a:spcPts val="600"/>
              </a:spcAft>
              <a:buFontTx/>
              <a:buChar char="-"/>
            </a:pPr>
            <a:endParaRPr lang="en-US" sz="6000" b="1" dirty="0">
              <a:latin typeface="Ink Free" panose="03080402000500000000" pitchFamily="66" charset="0"/>
            </a:endParaRPr>
          </a:p>
          <a:p>
            <a:pPr algn="ctr">
              <a:spcAft>
                <a:spcPts val="600"/>
              </a:spcAft>
            </a:pPr>
            <a:r>
              <a:rPr lang="en-US" sz="6000" b="1" dirty="0" err="1">
                <a:solidFill>
                  <a:srgbClr val="00B050"/>
                </a:solidFill>
                <a:latin typeface="Ink Free" panose="03080402000500000000" pitchFamily="66" charset="0"/>
                <a:sym typeface="Wingdings" pitchFamily="2" charset="2"/>
              </a:rPr>
              <a:t>eisiau</a:t>
            </a:r>
            <a:r>
              <a:rPr lang="en-US" sz="6000" b="1" dirty="0">
                <a:latin typeface="Ink Free" panose="03080402000500000000" pitchFamily="66" charset="0"/>
                <a:sym typeface="Wingdings" pitchFamily="2" charset="2"/>
              </a:rPr>
              <a:t> </a:t>
            </a:r>
            <a:r>
              <a:rPr lang="en-US" sz="6000" b="1" dirty="0" err="1">
                <a:solidFill>
                  <a:srgbClr val="FF0000"/>
                </a:solidFill>
                <a:latin typeface="Ink Free" panose="03080402000500000000" pitchFamily="66" charset="0"/>
                <a:sym typeface="Wingdings" pitchFamily="2" charset="2"/>
              </a:rPr>
              <a:t>gwneud</a:t>
            </a:r>
            <a:r>
              <a:rPr lang="en-US" sz="6000" b="1" dirty="0">
                <a:latin typeface="Ink Free" panose="03080402000500000000" pitchFamily="66" charset="0"/>
                <a:sym typeface="Wingdings" pitchFamily="2" charset="2"/>
              </a:rPr>
              <a:t> </a:t>
            </a:r>
          </a:p>
          <a:p>
            <a:pPr algn="ctr">
              <a:spcAft>
                <a:spcPts val="600"/>
              </a:spcAft>
            </a:pPr>
            <a:r>
              <a:rPr lang="en-US" sz="4000" i="1" dirty="0">
                <a:latin typeface="Ink Free" panose="03080402000500000000" pitchFamily="66" charset="0"/>
                <a:sym typeface="Wingdings" pitchFamily="2" charset="2"/>
              </a:rPr>
              <a:t>– </a:t>
            </a:r>
            <a:r>
              <a:rPr lang="en-US" sz="4000" i="1" dirty="0">
                <a:solidFill>
                  <a:srgbClr val="00B050"/>
                </a:solidFill>
                <a:latin typeface="Ink Free" panose="03080402000500000000" pitchFamily="66" charset="0"/>
                <a:sym typeface="Wingdings" pitchFamily="2" charset="2"/>
              </a:rPr>
              <a:t>want</a:t>
            </a:r>
            <a:r>
              <a:rPr lang="en-US" sz="4000" i="1" dirty="0">
                <a:latin typeface="Ink Free" panose="03080402000500000000" pitchFamily="66" charset="0"/>
                <a:sym typeface="Wingdings" pitchFamily="2" charset="2"/>
              </a:rPr>
              <a:t> to </a:t>
            </a:r>
            <a:r>
              <a:rPr lang="en-US" sz="4000" i="1" dirty="0">
                <a:solidFill>
                  <a:srgbClr val="FF0000"/>
                </a:solidFill>
                <a:latin typeface="Ink Free" panose="03080402000500000000" pitchFamily="66" charset="0"/>
                <a:sym typeface="Wingdings" pitchFamily="2" charset="2"/>
              </a:rPr>
              <a:t>do</a:t>
            </a:r>
            <a:r>
              <a:rPr lang="en-US" sz="4000" i="1" dirty="0">
                <a:latin typeface="Ink Free" panose="03080402000500000000" pitchFamily="66" charset="0"/>
                <a:sym typeface="Wingdings" pitchFamily="2" charset="2"/>
              </a:rPr>
              <a:t> / </a:t>
            </a:r>
            <a:r>
              <a:rPr lang="en-US" sz="4000" i="1" dirty="0">
                <a:solidFill>
                  <a:srgbClr val="00B050"/>
                </a:solidFill>
                <a:latin typeface="Ink Free" panose="03080402000500000000" pitchFamily="66" charset="0"/>
                <a:sym typeface="Wingdings" pitchFamily="2" charset="2"/>
              </a:rPr>
              <a:t>want</a:t>
            </a:r>
            <a:r>
              <a:rPr lang="en-US" sz="4000" i="1" dirty="0">
                <a:latin typeface="Ink Free" panose="03080402000500000000" pitchFamily="66" charset="0"/>
                <a:sym typeface="Wingdings" pitchFamily="2" charset="2"/>
              </a:rPr>
              <a:t> to </a:t>
            </a:r>
            <a:r>
              <a:rPr lang="en-US" sz="4000" i="1" dirty="0">
                <a:solidFill>
                  <a:srgbClr val="FF0000"/>
                </a:solidFill>
                <a:latin typeface="Ink Free" panose="03080402000500000000" pitchFamily="66" charset="0"/>
                <a:sym typeface="Wingdings" pitchFamily="2" charset="2"/>
              </a:rPr>
              <a:t>make</a:t>
            </a:r>
          </a:p>
        </p:txBody>
      </p:sp>
    </p:spTree>
    <p:extLst>
      <p:ext uri="{BB962C8B-B14F-4D97-AF65-F5344CB8AC3E}">
        <p14:creationId xmlns:p14="http://schemas.microsoft.com/office/powerpoint/2010/main" val="310082258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4CA29EF1-27F0-0C45-81CC-6CA1EFF9856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0650201"/>
              </p:ext>
            </p:extLst>
          </p:nvPr>
        </p:nvGraphicFramePr>
        <p:xfrm>
          <a:off x="1051010" y="182880"/>
          <a:ext cx="4750350" cy="649224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375175">
                  <a:extLst>
                    <a:ext uri="{9D8B030D-6E8A-4147-A177-3AD203B41FA5}">
                      <a16:colId xmlns:a16="http://schemas.microsoft.com/office/drawing/2014/main" val="3809336919"/>
                    </a:ext>
                  </a:extLst>
                </a:gridCol>
                <a:gridCol w="2375175">
                  <a:extLst>
                    <a:ext uri="{9D8B030D-6E8A-4147-A177-3AD203B41FA5}">
                      <a16:colId xmlns:a16="http://schemas.microsoft.com/office/drawing/2014/main" val="1724580629"/>
                    </a:ext>
                  </a:extLst>
                </a:gridCol>
              </a:tblGrid>
              <a:tr h="520623">
                <a:tc gridSpan="2">
                  <a:txBody>
                    <a:bodyPr/>
                    <a:lstStyle/>
                    <a:p>
                      <a:pPr algn="ctr"/>
                      <a:r>
                        <a:rPr lang="en-US" err="1"/>
                        <a:t>Geirfa</a:t>
                      </a:r>
                      <a:r>
                        <a:rPr lang="en-US"/>
                        <a:t>:  </a:t>
                      </a:r>
                      <a:r>
                        <a:rPr lang="en-US" err="1"/>
                        <a:t>berfenwau</a:t>
                      </a:r>
                      <a:endParaRPr lang="en-US"/>
                    </a:p>
                    <a:p>
                      <a:pPr algn="ctr"/>
                      <a:r>
                        <a:rPr lang="en-US"/>
                        <a:t>verb-nouns</a:t>
                      </a:r>
                      <a:endParaRPr lang="en-US" i="1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541432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cerdded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walk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718426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rhedeg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run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7327837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cweryla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quarrel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922601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chwarae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play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238443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darllen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read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66325814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dawnsio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dance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61783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dringo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climb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9406396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edrych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look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8751791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eistedd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sit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60154374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gweiddi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shout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901640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gwneud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do / to make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62929934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gwrando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listen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0678143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neidio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jump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8429762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sgipio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skip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3291288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siarad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talk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25441882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tacluso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 tidy up</a:t>
                      </a:r>
                      <a:endParaRPr lang="en-US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03358787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893E7A0-5ACB-5449-A0D7-B0FAF22952F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2821799"/>
              </p:ext>
            </p:extLst>
          </p:nvPr>
        </p:nvGraphicFramePr>
        <p:xfrm>
          <a:off x="6300035" y="182880"/>
          <a:ext cx="4750350" cy="649224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2375175">
                  <a:extLst>
                    <a:ext uri="{9D8B030D-6E8A-4147-A177-3AD203B41FA5}">
                      <a16:colId xmlns:a16="http://schemas.microsoft.com/office/drawing/2014/main" val="3809336919"/>
                    </a:ext>
                  </a:extLst>
                </a:gridCol>
                <a:gridCol w="2375175">
                  <a:extLst>
                    <a:ext uri="{9D8B030D-6E8A-4147-A177-3AD203B41FA5}">
                      <a16:colId xmlns:a16="http://schemas.microsoft.com/office/drawing/2014/main" val="1724580629"/>
                    </a:ext>
                  </a:extLst>
                </a:gridCol>
              </a:tblGrid>
              <a:tr h="500303">
                <a:tc gridSpan="2">
                  <a:txBody>
                    <a:bodyPr/>
                    <a:lstStyle/>
                    <a:p>
                      <a:pPr algn="ctr"/>
                      <a:r>
                        <a:rPr lang="en-US" err="1"/>
                        <a:t>Geirfa</a:t>
                      </a:r>
                      <a:r>
                        <a:rPr lang="en-US"/>
                        <a:t>:  </a:t>
                      </a:r>
                      <a:r>
                        <a:rPr lang="en-US" err="1"/>
                        <a:t>berfenwau</a:t>
                      </a:r>
                      <a:endParaRPr lang="en-US"/>
                    </a:p>
                    <a:p>
                      <a:pPr algn="ctr"/>
                      <a:r>
                        <a:rPr lang="en-US"/>
                        <a:t>verb-nouns</a:t>
                      </a:r>
                      <a:endParaRPr lang="en-US" i="1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541432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sefyll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stand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718426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cymryd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take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7327837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plygu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fold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922601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troi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turn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238443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agor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open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66325814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rhoi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put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61783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dod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come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9406396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cymysgu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stir / to mix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8751791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torri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 cut</a:t>
                      </a:r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60154374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dirty="0" err="1"/>
                        <a:t>bwyta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 eat</a:t>
                      </a:r>
                      <a:endParaRPr lang="en-US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901640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dirty="0" err="1"/>
                        <a:t>yfed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 drink</a:t>
                      </a:r>
                      <a:endParaRPr lang="en-US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62929934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dirty="0" err="1"/>
                        <a:t>ysgrifennu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 write</a:t>
                      </a:r>
                      <a:endParaRPr lang="en-US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0678143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dirty="0" err="1"/>
                        <a:t>peintio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 paint</a:t>
                      </a:r>
                      <a:endParaRPr lang="en-US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8429762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3291288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i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25441882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</a:t>
                      </a:r>
                      <a:endParaRPr lang="en-US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033587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3699958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EBD01F4-D0AE-8644-A2BD-9F45239F9F7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89156486"/>
              </p:ext>
            </p:extLst>
          </p:nvPr>
        </p:nvGraphicFramePr>
        <p:xfrm>
          <a:off x="1137765" y="2060786"/>
          <a:ext cx="10261600" cy="353568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181713">
                  <a:extLst>
                    <a:ext uri="{9D8B030D-6E8A-4147-A177-3AD203B41FA5}">
                      <a16:colId xmlns:a16="http://schemas.microsoft.com/office/drawing/2014/main" val="301965323"/>
                    </a:ext>
                  </a:extLst>
                </a:gridCol>
                <a:gridCol w="2217502">
                  <a:extLst>
                    <a:ext uri="{9D8B030D-6E8A-4147-A177-3AD203B41FA5}">
                      <a16:colId xmlns:a16="http://schemas.microsoft.com/office/drawing/2014/main" val="3757481026"/>
                    </a:ext>
                  </a:extLst>
                </a:gridCol>
                <a:gridCol w="2862385">
                  <a:extLst>
                    <a:ext uri="{9D8B030D-6E8A-4147-A177-3AD203B41FA5}">
                      <a16:colId xmlns:a16="http://schemas.microsoft.com/office/drawing/2014/main" val="26575529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800" dirty="0"/>
                        <a:t>CWESTIWN</a:t>
                      </a: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US" sz="2800" dirty="0"/>
                        <a:t>ATEB</a:t>
                      </a:r>
                    </a:p>
                    <a:p>
                      <a:endParaRPr lang="en-US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224857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dirty="0"/>
                        <a:t>Beth </a:t>
                      </a:r>
                      <a:r>
                        <a:rPr lang="en-US" sz="2800" dirty="0" err="1"/>
                        <a:t>wyt</a:t>
                      </a:r>
                      <a:r>
                        <a:rPr lang="en-US" sz="2800" dirty="0"/>
                        <a:t> </a:t>
                      </a:r>
                      <a:r>
                        <a:rPr lang="en-US" sz="2800" b="1" dirty="0" err="1">
                          <a:solidFill>
                            <a:srgbClr val="0070C0"/>
                          </a:solidFill>
                        </a:rPr>
                        <a:t>ti</a:t>
                      </a:r>
                      <a:r>
                        <a:rPr lang="en-US" sz="2800" dirty="0" err="1"/>
                        <a:t>’n</a:t>
                      </a:r>
                      <a:r>
                        <a:rPr lang="en-US" sz="2800" dirty="0"/>
                        <a:t> </a:t>
                      </a:r>
                      <a:r>
                        <a:rPr lang="en-US" sz="2800" dirty="0" err="1"/>
                        <a:t>wneud</a:t>
                      </a:r>
                      <a:r>
                        <a:rPr lang="en-US" sz="2800" dirty="0"/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 err="1"/>
                        <a:t>Dw</a:t>
                      </a:r>
                      <a:r>
                        <a:rPr lang="en-US" sz="2800" dirty="0"/>
                        <a:t> </a:t>
                      </a:r>
                      <a:r>
                        <a:rPr lang="en-US" sz="2800" b="1" dirty="0" err="1">
                          <a:solidFill>
                            <a:srgbClr val="0070C0"/>
                          </a:solidFill>
                        </a:rPr>
                        <a:t>i</a:t>
                      </a:r>
                      <a:r>
                        <a:rPr lang="en-US" sz="2800" dirty="0" err="1"/>
                        <a:t>’n</a:t>
                      </a:r>
                      <a:endParaRPr 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 err="1"/>
                        <a:t>lliwio</a:t>
                      </a:r>
                      <a:r>
                        <a:rPr lang="en-US" sz="2800" dirty="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211741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 err="1"/>
                        <a:t>gludo</a:t>
                      </a:r>
                      <a:r>
                        <a:rPr lang="en-US" sz="2800" dirty="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66012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 err="1"/>
                        <a:t>chwarae</a:t>
                      </a:r>
                      <a:r>
                        <a:rPr lang="en-US" sz="2800" dirty="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36189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 err="1"/>
                        <a:t>peintio</a:t>
                      </a:r>
                      <a:r>
                        <a:rPr lang="en-US" sz="2800" dirty="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28983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 err="1"/>
                        <a:t>ysgrifennu</a:t>
                      </a:r>
                      <a:r>
                        <a:rPr lang="en-US" sz="2800" dirty="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43578017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E772F13B-CC6B-D441-8620-3ADA7F640CCA}"/>
              </a:ext>
            </a:extLst>
          </p:cNvPr>
          <p:cNvSpPr txBox="1"/>
          <p:nvPr/>
        </p:nvSpPr>
        <p:spPr>
          <a:xfrm>
            <a:off x="1195323" y="294453"/>
            <a:ext cx="2122270" cy="1015663"/>
          </a:xfrm>
          <a:prstGeom prst="rect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 err="1"/>
              <a:t>ti</a:t>
            </a:r>
            <a:endParaRPr lang="en-US" sz="6000" b="1" dirty="0"/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9E9ECD12-85A9-3F4D-A171-1F73A820BA73}"/>
              </a:ext>
            </a:extLst>
          </p:cNvPr>
          <p:cNvSpPr/>
          <p:nvPr/>
        </p:nvSpPr>
        <p:spPr>
          <a:xfrm>
            <a:off x="7619690" y="170322"/>
            <a:ext cx="4123765" cy="2256996"/>
          </a:xfrm>
          <a:prstGeom prst="star12">
            <a:avLst/>
          </a:prstGeom>
          <a:solidFill>
            <a:srgbClr val="FF5A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>
                <a:solidFill>
                  <a:schemeClr val="tx1"/>
                </a:solidFill>
              </a:rPr>
              <a:t>Rule:</a:t>
            </a:r>
          </a:p>
          <a:p>
            <a:pPr algn="ctr"/>
            <a:r>
              <a:rPr lang="en-US" sz="2000" b="1" dirty="0" err="1">
                <a:solidFill>
                  <a:schemeClr val="bg1"/>
                </a:solidFill>
              </a:rPr>
              <a:t>Ti</a:t>
            </a:r>
            <a:r>
              <a:rPr lang="en-US" sz="2000" b="1" dirty="0">
                <a:solidFill>
                  <a:schemeClr val="bg1"/>
                </a:solidFill>
              </a:rPr>
              <a:t> in the question = FI / I in the answer</a:t>
            </a:r>
            <a:endParaRPr lang="en-US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715142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Explosion 1 8"/>
          <p:cNvSpPr/>
          <p:nvPr/>
        </p:nvSpPr>
        <p:spPr>
          <a:xfrm>
            <a:off x="687603" y="1681279"/>
            <a:ext cx="2372434" cy="1611731"/>
          </a:xfrm>
          <a:prstGeom prst="irregularSeal1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err="1">
                <a:solidFill>
                  <a:srgbClr val="000000"/>
                </a:solidFill>
                <a:latin typeface="Comic Sans MS"/>
                <a:cs typeface="Comic Sans MS"/>
              </a:rPr>
              <a:t>lliwio</a:t>
            </a:r>
            <a:endParaRPr lang="en-US" sz="2400" dirty="0">
              <a:solidFill>
                <a:srgbClr val="000000"/>
              </a:solidFill>
              <a:latin typeface="Comic Sans MS"/>
              <a:cs typeface="Comic Sans MS"/>
            </a:endParaRPr>
          </a:p>
        </p:txBody>
      </p:sp>
      <p:sp>
        <p:nvSpPr>
          <p:cNvPr id="10" name="Explosion 1 9"/>
          <p:cNvSpPr/>
          <p:nvPr/>
        </p:nvSpPr>
        <p:spPr>
          <a:xfrm>
            <a:off x="3535425" y="2420972"/>
            <a:ext cx="2372434" cy="1611731"/>
          </a:xfrm>
          <a:prstGeom prst="irregularSeal1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err="1">
                <a:solidFill>
                  <a:srgbClr val="000000"/>
                </a:solidFill>
                <a:latin typeface="Comic Sans MS"/>
                <a:cs typeface="Comic Sans MS"/>
              </a:rPr>
              <a:t>mesur</a:t>
            </a:r>
            <a:r>
              <a:rPr lang="en-US" sz="2400" dirty="0">
                <a:solidFill>
                  <a:srgbClr val="000000"/>
                </a:solidFill>
                <a:latin typeface="Comic Sans MS"/>
                <a:cs typeface="Comic Sans M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omic Sans MS"/>
                <a:cs typeface="Comic Sans MS"/>
              </a:rPr>
              <a:t>y</a:t>
            </a:r>
            <a:r>
              <a:rPr lang="en-US" sz="2400" dirty="0">
                <a:solidFill>
                  <a:srgbClr val="000000"/>
                </a:solidFill>
                <a:latin typeface="Comic Sans MS"/>
                <a:cs typeface="Comic Sans M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omic Sans MS"/>
                <a:cs typeface="Comic Sans MS"/>
              </a:rPr>
              <a:t>cerdyn</a:t>
            </a:r>
            <a:endParaRPr lang="en-US" sz="2400" dirty="0">
              <a:solidFill>
                <a:srgbClr val="000000"/>
              </a:solidFill>
              <a:latin typeface="Comic Sans MS"/>
              <a:cs typeface="Comic Sans MS"/>
            </a:endParaRPr>
          </a:p>
        </p:txBody>
      </p:sp>
      <p:sp>
        <p:nvSpPr>
          <p:cNvPr id="11" name="Explosion 1 10"/>
          <p:cNvSpPr/>
          <p:nvPr/>
        </p:nvSpPr>
        <p:spPr>
          <a:xfrm>
            <a:off x="3764392" y="4867481"/>
            <a:ext cx="2372434" cy="1611731"/>
          </a:xfrm>
          <a:prstGeom prst="irregularSeal1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err="1">
                <a:solidFill>
                  <a:srgbClr val="000000"/>
                </a:solidFill>
                <a:latin typeface="Comic Sans MS"/>
                <a:cs typeface="Comic Sans MS"/>
              </a:rPr>
              <a:t>peintio</a:t>
            </a:r>
            <a:endParaRPr lang="en-US" sz="2400" dirty="0">
              <a:solidFill>
                <a:srgbClr val="000000"/>
              </a:solidFill>
              <a:latin typeface="Comic Sans MS"/>
              <a:cs typeface="Comic Sans MS"/>
            </a:endParaRPr>
          </a:p>
        </p:txBody>
      </p:sp>
      <p:sp>
        <p:nvSpPr>
          <p:cNvPr id="12" name="Explosion 1 11"/>
          <p:cNvSpPr/>
          <p:nvPr/>
        </p:nvSpPr>
        <p:spPr>
          <a:xfrm>
            <a:off x="748966" y="3963527"/>
            <a:ext cx="2372434" cy="1611731"/>
          </a:xfrm>
          <a:prstGeom prst="irregularSeal1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err="1">
                <a:solidFill>
                  <a:srgbClr val="000000"/>
                </a:solidFill>
                <a:latin typeface="Comic Sans MS"/>
                <a:cs typeface="Comic Sans MS"/>
              </a:rPr>
              <a:t>tynnu</a:t>
            </a:r>
            <a:r>
              <a:rPr lang="en-US" sz="2400" dirty="0">
                <a:solidFill>
                  <a:srgbClr val="000000"/>
                </a:solidFill>
                <a:latin typeface="Comic Sans MS"/>
                <a:cs typeface="Comic Sans M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omic Sans MS"/>
                <a:cs typeface="Comic Sans MS"/>
              </a:rPr>
              <a:t>llun</a:t>
            </a:r>
            <a:endParaRPr lang="en-US" sz="2400" dirty="0">
              <a:solidFill>
                <a:srgbClr val="000000"/>
              </a:solidFill>
              <a:latin typeface="Comic Sans MS"/>
              <a:cs typeface="Comic Sans MS"/>
            </a:endParaRPr>
          </a:p>
        </p:txBody>
      </p:sp>
      <p:sp>
        <p:nvSpPr>
          <p:cNvPr id="13" name="Explosion 1 12"/>
          <p:cNvSpPr/>
          <p:nvPr/>
        </p:nvSpPr>
        <p:spPr>
          <a:xfrm>
            <a:off x="8308270" y="2006972"/>
            <a:ext cx="2571968" cy="2039521"/>
          </a:xfrm>
          <a:prstGeom prst="irregularSeal1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err="1">
                <a:solidFill>
                  <a:srgbClr val="000000"/>
                </a:solidFill>
                <a:latin typeface="Comic Sans MS"/>
                <a:cs typeface="Comic Sans MS"/>
              </a:rPr>
              <a:t>torri</a:t>
            </a:r>
            <a:r>
              <a:rPr lang="en-US" sz="2400" dirty="0">
                <a:solidFill>
                  <a:srgbClr val="000000"/>
                </a:solidFill>
                <a:latin typeface="Comic Sans MS"/>
                <a:cs typeface="Comic Sans M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omic Sans MS"/>
                <a:cs typeface="Comic Sans MS"/>
              </a:rPr>
              <a:t>allan</a:t>
            </a:r>
            <a:endParaRPr lang="en-US" sz="2400" dirty="0">
              <a:solidFill>
                <a:srgbClr val="000000"/>
              </a:solidFill>
              <a:latin typeface="Comic Sans MS"/>
              <a:cs typeface="Comic Sans MS"/>
            </a:endParaRPr>
          </a:p>
        </p:txBody>
      </p:sp>
      <p:sp>
        <p:nvSpPr>
          <p:cNvPr id="14" name="Explosion 1 13"/>
          <p:cNvSpPr/>
          <p:nvPr/>
        </p:nvSpPr>
        <p:spPr>
          <a:xfrm>
            <a:off x="5935836" y="3632494"/>
            <a:ext cx="2372434" cy="1611731"/>
          </a:xfrm>
          <a:prstGeom prst="irregularSeal1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err="1">
                <a:solidFill>
                  <a:srgbClr val="000000"/>
                </a:solidFill>
                <a:latin typeface="Comic Sans MS"/>
                <a:cs typeface="Comic Sans MS"/>
              </a:rPr>
              <a:t>gludo</a:t>
            </a:r>
            <a:endParaRPr lang="en-US" sz="2400" dirty="0">
              <a:solidFill>
                <a:srgbClr val="000000"/>
              </a:solidFill>
              <a:latin typeface="Comic Sans MS"/>
              <a:cs typeface="Comic Sans MS"/>
            </a:endParaRPr>
          </a:p>
        </p:txBody>
      </p:sp>
      <p:sp>
        <p:nvSpPr>
          <p:cNvPr id="15" name="Explosion 1 14"/>
          <p:cNvSpPr/>
          <p:nvPr/>
        </p:nvSpPr>
        <p:spPr>
          <a:xfrm>
            <a:off x="8510185" y="4438359"/>
            <a:ext cx="3377015" cy="1818105"/>
          </a:xfrm>
          <a:prstGeom prst="irregularSeal1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rgbClr val="000000"/>
                </a:solidFill>
                <a:latin typeface="Comic Sans MS"/>
                <a:cs typeface="Comic Sans MS"/>
              </a:rPr>
              <a:t>gwneud</a:t>
            </a:r>
            <a:r>
              <a:rPr lang="en-US" dirty="0">
                <a:solidFill>
                  <a:srgbClr val="000000"/>
                </a:solidFill>
                <a:latin typeface="Comic Sans MS"/>
                <a:cs typeface="Comic Sans MS"/>
              </a:rPr>
              <a:t> </a:t>
            </a:r>
            <a:r>
              <a:rPr lang="en-US" dirty="0" err="1">
                <a:solidFill>
                  <a:srgbClr val="000000"/>
                </a:solidFill>
                <a:latin typeface="Comic Sans MS"/>
                <a:cs typeface="Comic Sans MS"/>
              </a:rPr>
              <a:t>cerdyn</a:t>
            </a:r>
            <a:endParaRPr lang="en-US" dirty="0">
              <a:solidFill>
                <a:srgbClr val="000000"/>
              </a:solidFill>
              <a:latin typeface="Comic Sans MS"/>
              <a:cs typeface="Comic Sans MS"/>
            </a:endParaRPr>
          </a:p>
          <a:p>
            <a:pPr algn="ctr"/>
            <a:r>
              <a:rPr lang="en-US" dirty="0">
                <a:solidFill>
                  <a:srgbClr val="000000"/>
                </a:solidFill>
                <a:latin typeface="Comic Sans MS"/>
                <a:cs typeface="Comic Sans MS"/>
              </a:rPr>
              <a:t>pen-</a:t>
            </a:r>
            <a:r>
              <a:rPr lang="en-US" dirty="0" err="1">
                <a:solidFill>
                  <a:srgbClr val="000000"/>
                </a:solidFill>
                <a:latin typeface="Comic Sans MS"/>
                <a:cs typeface="Comic Sans MS"/>
              </a:rPr>
              <a:t>blwydd</a:t>
            </a:r>
            <a:endParaRPr lang="en-US" dirty="0">
              <a:solidFill>
                <a:srgbClr val="000000"/>
              </a:solidFill>
              <a:latin typeface="Comic Sans MS"/>
              <a:cs typeface="Comic Sans MS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2280518-41EB-FE4D-B045-81E019531EAD}"/>
              </a:ext>
            </a:extLst>
          </p:cNvPr>
          <p:cNvSpPr txBox="1"/>
          <p:nvPr/>
        </p:nvSpPr>
        <p:spPr>
          <a:xfrm>
            <a:off x="304800" y="170322"/>
            <a:ext cx="11379200" cy="1015663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5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/>
              <a:t>Beth </a:t>
            </a:r>
            <a:r>
              <a:rPr lang="en-US" sz="6000" b="1" dirty="0" err="1">
                <a:solidFill>
                  <a:srgbClr val="0070C0"/>
                </a:solidFill>
              </a:rPr>
              <a:t>wyt</a:t>
            </a:r>
            <a:r>
              <a:rPr lang="en-US" sz="6000" b="1" dirty="0">
                <a:solidFill>
                  <a:srgbClr val="0070C0"/>
                </a:solidFill>
              </a:rPr>
              <a:t> </a:t>
            </a:r>
            <a:r>
              <a:rPr lang="en-US" sz="6000" b="1" dirty="0" err="1">
                <a:solidFill>
                  <a:srgbClr val="0070C0"/>
                </a:solidFill>
              </a:rPr>
              <a:t>ti</a:t>
            </a:r>
            <a:r>
              <a:rPr lang="en-US" sz="6000" b="1" dirty="0" err="1"/>
              <a:t>’n</a:t>
            </a:r>
            <a:r>
              <a:rPr lang="en-US" sz="6000" b="1" dirty="0"/>
              <a:t> </a:t>
            </a:r>
            <a:r>
              <a:rPr lang="en-US" sz="6000" b="1" dirty="0" err="1"/>
              <a:t>wneud</a:t>
            </a:r>
            <a:r>
              <a:rPr lang="en-US" sz="6000" b="1" dirty="0"/>
              <a:t> </a:t>
            </a:r>
            <a:r>
              <a:rPr lang="en-US" sz="6000" b="1" dirty="0" err="1"/>
              <a:t>heddiw</a:t>
            </a:r>
            <a:r>
              <a:rPr lang="en-US" sz="6000" b="1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24892076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56D44B67-E55E-224D-BEFD-D41169E78E64}"/>
              </a:ext>
            </a:extLst>
          </p:cNvPr>
          <p:cNvSpPr txBox="1">
            <a:spLocks/>
          </p:cNvSpPr>
          <p:nvPr/>
        </p:nvSpPr>
        <p:spPr>
          <a:xfrm>
            <a:off x="552744" y="417459"/>
            <a:ext cx="4968380" cy="1110400"/>
          </a:xfrm>
          <a:prstGeom prst="rect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DF0EB8E5-58DB-054F-B3CB-B2CA78828392}"/>
              </a:ext>
            </a:extLst>
          </p:cNvPr>
          <p:cNvSpPr txBox="1">
            <a:spLocks/>
          </p:cNvSpPr>
          <p:nvPr/>
        </p:nvSpPr>
        <p:spPr>
          <a:xfrm>
            <a:off x="1098804" y="612039"/>
            <a:ext cx="4225550" cy="1010603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z="4800" dirty="0">
                <a:latin typeface="Marker Felt Thin" charset="0"/>
                <a:ea typeface="Marker Felt Thin" charset="0"/>
                <a:cs typeface="Marker Felt Thin" charset="0"/>
              </a:rPr>
              <a:t>Darlith nesaf...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D6DBC27C-02D4-B542-A110-CF12D22F5EB8}"/>
              </a:ext>
            </a:extLst>
          </p:cNvPr>
          <p:cNvSpPr/>
          <p:nvPr/>
        </p:nvSpPr>
        <p:spPr>
          <a:xfrm>
            <a:off x="4114385" y="2333417"/>
            <a:ext cx="4343400" cy="2933064"/>
          </a:xfrm>
          <a:prstGeom prst="roundRect">
            <a:avLst/>
          </a:prstGeom>
          <a:solidFill>
            <a:srgbClr val="B3EC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5400" dirty="0">
                <a:solidFill>
                  <a:srgbClr val="00206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17.11.2022</a:t>
            </a:r>
          </a:p>
          <a:p>
            <a:pPr algn="ctr"/>
            <a:r>
              <a:rPr lang="en-GB" sz="5400" dirty="0">
                <a:solidFill>
                  <a:srgbClr val="00206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TL04</a:t>
            </a:r>
          </a:p>
          <a:p>
            <a:pPr algn="ctr"/>
            <a:r>
              <a:rPr lang="en-GB" sz="5400" dirty="0">
                <a:solidFill>
                  <a:srgbClr val="00206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9-11</a:t>
            </a:r>
          </a:p>
          <a:p>
            <a:pPr algn="ctr"/>
            <a:endParaRPr lang="en-GB" sz="2200" dirty="0">
              <a:solidFill>
                <a:srgbClr val="0070C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dirty="0">
              <a:solidFill>
                <a:srgbClr val="0070C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dirty="0">
              <a:solidFill>
                <a:srgbClr val="0070C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713890379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1368</TotalTime>
  <Words>1460</Words>
  <Application>Microsoft Macintosh PowerPoint</Application>
  <PresentationFormat>Widescreen</PresentationFormat>
  <Paragraphs>435</Paragraphs>
  <Slides>29</Slides>
  <Notes>3</Notes>
  <HiddenSlides>0</HiddenSlides>
  <MMClips>3</MMClips>
  <ScaleCrop>false</ScaleCrop>
  <HeadingPairs>
    <vt:vector size="6" baseType="variant">
      <vt:variant>
        <vt:lpstr>Fonts Used</vt:lpstr>
      </vt:variant>
      <vt:variant>
        <vt:i4>14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29</vt:i4>
      </vt:variant>
    </vt:vector>
  </HeadingPairs>
  <TitlesOfParts>
    <vt:vector size="46" baseType="lpstr">
      <vt:lpstr>American Typewriter</vt:lpstr>
      <vt:lpstr>Arial</vt:lpstr>
      <vt:lpstr>Arial Rounded MT Bold</vt:lpstr>
      <vt:lpstr>Avenir Book</vt:lpstr>
      <vt:lpstr>Calibri</vt:lpstr>
      <vt:lpstr>Calibri Light</vt:lpstr>
      <vt:lpstr>Cavolini</vt:lpstr>
      <vt:lpstr>Comic Sans MS</vt:lpstr>
      <vt:lpstr>Constantia</vt:lpstr>
      <vt:lpstr>Ink Free</vt:lpstr>
      <vt:lpstr>Marker Felt Thin</vt:lpstr>
      <vt:lpstr>MV Boli</vt:lpstr>
      <vt:lpstr>Segoe Print</vt:lpstr>
      <vt:lpstr>Times New Roman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Atebion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Catrin Evans-Thomas</dc:creator>
  <cp:keywords/>
  <dc:description/>
  <cp:lastModifiedBy>Catrin Evans-Thomas</cp:lastModifiedBy>
  <cp:revision>46</cp:revision>
  <dcterms:created xsi:type="dcterms:W3CDTF">2020-09-30T16:50:28Z</dcterms:created>
  <dcterms:modified xsi:type="dcterms:W3CDTF">2022-11-07T13:59:36Z</dcterms:modified>
  <cp:category/>
</cp:coreProperties>
</file>