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34"/>
  </p:notesMasterIdLst>
  <p:sldIdLst>
    <p:sldId id="295" r:id="rId2"/>
    <p:sldId id="297" r:id="rId3"/>
    <p:sldId id="298" r:id="rId4"/>
    <p:sldId id="305" r:id="rId5"/>
    <p:sldId id="258" r:id="rId6"/>
    <p:sldId id="259" r:id="rId7"/>
    <p:sldId id="260" r:id="rId8"/>
    <p:sldId id="292" r:id="rId9"/>
    <p:sldId id="261" r:id="rId10"/>
    <p:sldId id="262" r:id="rId11"/>
    <p:sldId id="264" r:id="rId12"/>
    <p:sldId id="265" r:id="rId13"/>
    <p:sldId id="266" r:id="rId14"/>
    <p:sldId id="267" r:id="rId15"/>
    <p:sldId id="268" r:id="rId16"/>
    <p:sldId id="269" r:id="rId17"/>
    <p:sldId id="270" r:id="rId18"/>
    <p:sldId id="302" r:id="rId19"/>
    <p:sldId id="304" r:id="rId20"/>
    <p:sldId id="303" r:id="rId21"/>
    <p:sldId id="273" r:id="rId22"/>
    <p:sldId id="274" r:id="rId23"/>
    <p:sldId id="276" r:id="rId24"/>
    <p:sldId id="277" r:id="rId25"/>
    <p:sldId id="278" r:id="rId26"/>
    <p:sldId id="279" r:id="rId27"/>
    <p:sldId id="282" r:id="rId28"/>
    <p:sldId id="287" r:id="rId29"/>
    <p:sldId id="288" r:id="rId30"/>
    <p:sldId id="289" r:id="rId31"/>
    <p:sldId id="293" r:id="rId32"/>
    <p:sldId id="300"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940" autoAdjust="0"/>
  </p:normalViewPr>
  <p:slideViewPr>
    <p:cSldViewPr>
      <p:cViewPr varScale="1">
        <p:scale>
          <a:sx n="88" d="100"/>
          <a:sy n="88" d="100"/>
        </p:scale>
        <p:origin x="22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D382A68-7E51-44D6-AF39-25FCC6B078D1}" type="datetimeFigureOut">
              <a:rPr lang="en-US" smtClean="0"/>
              <a:t>2/19/2016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0007798-9B15-4CD8-8FA1-A2D2A506AC85}" type="slidenum">
              <a:rPr lang="en-GB" smtClean="0"/>
              <a:t>‹#›</a:t>
            </a:fld>
            <a:endParaRPr lang="en-GB"/>
          </a:p>
        </p:txBody>
      </p:sp>
    </p:spTree>
    <p:extLst>
      <p:ext uri="{BB962C8B-B14F-4D97-AF65-F5344CB8AC3E}">
        <p14:creationId xmlns:p14="http://schemas.microsoft.com/office/powerpoint/2010/main" val="3235856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 </a:t>
            </a:r>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236464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We’ve looked at people, organisations and management and how they all work</a:t>
            </a:r>
            <a:r>
              <a:rPr lang="en-US" baseline="0" dirty="0" smtClean="0"/>
              <a:t> together to operate successfully (or not)</a:t>
            </a:r>
          </a:p>
          <a:p>
            <a:endParaRPr lang="en-US" baseline="0" dirty="0" smtClean="0"/>
          </a:p>
          <a:p>
            <a:r>
              <a:rPr lang="en-US" baseline="0" dirty="0" smtClean="0"/>
              <a:t>But where does the power lie in an </a:t>
            </a:r>
            <a:r>
              <a:rPr lang="en-US" baseline="0" dirty="0" err="1" smtClean="0"/>
              <a:t>organisation</a:t>
            </a:r>
            <a:r>
              <a:rPr lang="en-US" baseline="0" dirty="0" smtClean="0"/>
              <a:t>?  Who’s in control?</a:t>
            </a:r>
          </a:p>
          <a:p>
            <a:endParaRPr lang="en-US" baseline="0" dirty="0" smtClean="0"/>
          </a:p>
          <a:p>
            <a:r>
              <a:rPr lang="en-US" baseline="0" dirty="0" smtClean="0"/>
              <a:t>Q:  what do you think of when I say the word ‘control’ – good/bad feelings?  Big brother watching you?</a:t>
            </a:r>
          </a:p>
          <a:p>
            <a:endParaRPr lang="en-US" baseline="0" dirty="0" smtClean="0"/>
          </a:p>
          <a:p>
            <a:r>
              <a:rPr lang="en-US" baseline="0" dirty="0" smtClean="0"/>
              <a:t>Any other possible terms?  (monitoring, evaluating, maintaining order, regulating)</a:t>
            </a:r>
          </a:p>
          <a:p>
            <a:endParaRPr lang="en-US" baseline="0" dirty="0" smtClean="0"/>
          </a:p>
          <a:p>
            <a:r>
              <a:rPr lang="en-US" baseline="0" dirty="0" smtClean="0"/>
              <a:t>Control is part of what managing an </a:t>
            </a:r>
            <a:r>
              <a:rPr lang="en-US" baseline="0" dirty="0" err="1" smtClean="0"/>
              <a:t>organisation</a:t>
            </a:r>
            <a:r>
              <a:rPr lang="en-US" baseline="0" dirty="0" smtClean="0"/>
              <a:t> is about – it’s a necessary feature of regulating work </a:t>
            </a:r>
            <a:r>
              <a:rPr lang="en-US" baseline="0" dirty="0" err="1" smtClean="0"/>
              <a:t>behaviour</a:t>
            </a:r>
            <a:r>
              <a:rPr lang="en-US" baseline="0" dirty="0" smtClean="0"/>
              <a:t> and effective management.  Organisations are after all complex systems of social relationships, status and power</a:t>
            </a:r>
          </a:p>
          <a:p>
            <a:endParaRPr lang="en-US" baseline="0" dirty="0" smtClean="0"/>
          </a:p>
          <a:p>
            <a:r>
              <a:rPr lang="en-US" baseline="0" dirty="0" smtClean="0"/>
              <a:t>Managers need to understand and use this power and control wisely to improve workplace </a:t>
            </a:r>
            <a:r>
              <a:rPr lang="en-US" baseline="0" dirty="0" err="1" smtClean="0"/>
              <a:t>behaviour</a:t>
            </a:r>
            <a:r>
              <a:rPr lang="en-US" baseline="0" dirty="0" smtClean="0"/>
              <a:t> and </a:t>
            </a:r>
            <a:r>
              <a:rPr lang="en-US" baseline="0" dirty="0" err="1" smtClean="0"/>
              <a:t>organisational</a:t>
            </a:r>
            <a:r>
              <a:rPr lang="en-US" baseline="0" dirty="0" smtClean="0"/>
              <a:t> performance</a:t>
            </a:r>
            <a:endParaRPr lang="en-US" dirty="0" smtClean="0"/>
          </a:p>
          <a:p>
            <a:endParaRPr lang="en-GB" dirty="0"/>
          </a:p>
        </p:txBody>
      </p:sp>
      <p:sp>
        <p:nvSpPr>
          <p:cNvPr id="4" name="Slide Number Placeholder 3"/>
          <p:cNvSpPr>
            <a:spLocks noGrp="1"/>
          </p:cNvSpPr>
          <p:nvPr>
            <p:ph type="sldNum" sz="quarter" idx="10"/>
          </p:nvPr>
        </p:nvSpPr>
        <p:spPr/>
        <p:txBody>
          <a:bodyPr/>
          <a:lstStyle/>
          <a:p>
            <a:fld id="{A3B9A878-BEF9-43DE-B549-ACD46B363C62}" type="slidenum">
              <a:rPr lang="en-GB" smtClean="0"/>
              <a:pPr/>
              <a:t>2</a:t>
            </a:fld>
            <a:endParaRPr lang="en-GB"/>
          </a:p>
        </p:txBody>
      </p:sp>
    </p:spTree>
    <p:extLst>
      <p:ext uri="{BB962C8B-B14F-4D97-AF65-F5344CB8AC3E}">
        <p14:creationId xmlns:p14="http://schemas.microsoft.com/office/powerpoint/2010/main" val="3001318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We’ve looked at management and leadership, but what about power and control ?  What’s control</a:t>
            </a:r>
            <a:r>
              <a:rPr lang="en-GB" baseline="0" dirty="0" smtClean="0"/>
              <a:t> about?</a:t>
            </a:r>
          </a:p>
          <a:p>
            <a:endParaRPr lang="en-GB" baseline="0" dirty="0" smtClean="0"/>
          </a:p>
          <a:p>
            <a:r>
              <a:rPr lang="en-GB" baseline="0" dirty="0" smtClean="0"/>
              <a:t>How’s it done?  </a:t>
            </a:r>
          </a:p>
          <a:p>
            <a:endParaRPr lang="en-GB" baseline="0" dirty="0" smtClean="0"/>
          </a:p>
          <a:p>
            <a:r>
              <a:rPr lang="en-GB" baseline="0" dirty="0" smtClean="0"/>
              <a:t>What do those involved think about it?</a:t>
            </a:r>
          </a:p>
          <a:p>
            <a:endParaRPr lang="en-GB" baseline="0" dirty="0" smtClean="0"/>
          </a:p>
          <a:p>
            <a:r>
              <a:rPr lang="en-GB" baseline="0" dirty="0" smtClean="0"/>
              <a:t>Follow the money – financial controls</a:t>
            </a:r>
          </a:p>
          <a:p>
            <a:endParaRPr lang="en-GB" baseline="0" dirty="0" smtClean="0"/>
          </a:p>
          <a:p>
            <a:r>
              <a:rPr lang="en-GB" baseline="0" dirty="0" smtClean="0"/>
              <a:t>Empowerment, delegation – pros and cons</a:t>
            </a:r>
          </a:p>
          <a:p>
            <a:endParaRPr lang="en-GB" baseline="0" dirty="0" smtClean="0"/>
          </a:p>
          <a:p>
            <a:r>
              <a:rPr lang="en-GB" baseline="0" dirty="0" smtClean="0"/>
              <a:t>What makes us tick as people in the workplace</a:t>
            </a:r>
          </a:p>
          <a:p>
            <a:endParaRPr lang="en-GB" dirty="0"/>
          </a:p>
        </p:txBody>
      </p:sp>
      <p:sp>
        <p:nvSpPr>
          <p:cNvPr id="4" name="Slide Number Placeholder 3"/>
          <p:cNvSpPr>
            <a:spLocks noGrp="1"/>
          </p:cNvSpPr>
          <p:nvPr>
            <p:ph type="sldNum" sz="quarter" idx="10"/>
          </p:nvPr>
        </p:nvSpPr>
        <p:spPr/>
        <p:txBody>
          <a:bodyPr/>
          <a:lstStyle/>
          <a:p>
            <a:fld id="{A3B9A878-BEF9-43DE-B549-ACD46B363C62}" type="slidenum">
              <a:rPr lang="en-GB" smtClean="0"/>
              <a:pPr/>
              <a:t>3</a:t>
            </a:fld>
            <a:endParaRPr lang="en-GB"/>
          </a:p>
        </p:txBody>
      </p:sp>
    </p:spTree>
    <p:extLst>
      <p:ext uri="{BB962C8B-B14F-4D97-AF65-F5344CB8AC3E}">
        <p14:creationId xmlns:p14="http://schemas.microsoft.com/office/powerpoint/2010/main" val="3001318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0007798-9B15-4CD8-8FA1-A2D2A506AC85}" type="slidenum">
              <a:rPr lang="en-GB" smtClean="0"/>
              <a:t>4</a:t>
            </a:fld>
            <a:endParaRPr lang="en-GB"/>
          </a:p>
        </p:txBody>
      </p:sp>
    </p:spTree>
    <p:extLst>
      <p:ext uri="{BB962C8B-B14F-4D97-AF65-F5344CB8AC3E}">
        <p14:creationId xmlns:p14="http://schemas.microsoft.com/office/powerpoint/2010/main" val="479235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Or in other words</a:t>
            </a:r>
            <a:r>
              <a:rPr lang="en-GB" baseline="0" dirty="0" smtClean="0"/>
              <a:t> – it keeps people in their place doing what they’re supposed to be doing  - keeps them in line</a:t>
            </a:r>
          </a:p>
          <a:p>
            <a:endParaRPr lang="en-GB" baseline="0" dirty="0" smtClean="0"/>
          </a:p>
          <a:p>
            <a:r>
              <a:rPr lang="en-GB" baseline="0" dirty="0" smtClean="0"/>
              <a:t>A management tool for the regulation of behaviour – this definition says you’ve got to have it – for workers it’s a trade off between the costs and benefits of belonging to an organisation.  </a:t>
            </a:r>
          </a:p>
          <a:p>
            <a:endParaRPr lang="en-GB" baseline="0" dirty="0" smtClean="0"/>
          </a:p>
          <a:p>
            <a:r>
              <a:rPr lang="en-GB" baseline="0" dirty="0" smtClean="0"/>
              <a:t>Checks/balances – but is it ethical to do this?  </a:t>
            </a:r>
          </a:p>
          <a:p>
            <a:r>
              <a:rPr lang="en-GB" baseline="0" dirty="0" smtClean="0"/>
              <a:t>Some of you didn’t like the term just now and saw it negatively as commanding/giving orders – suspicions of authoritarian management exerting pressure and maintaining discipline?  Exploitation of the masses perhaps?</a:t>
            </a:r>
          </a:p>
          <a:p>
            <a:endParaRPr lang="en-GB" baseline="0" dirty="0" smtClean="0"/>
          </a:p>
          <a:p>
            <a:r>
              <a:rPr lang="en-GB" dirty="0" smtClean="0"/>
              <a:t>It’s a general concept applied to both individual behaviour</a:t>
            </a:r>
            <a:r>
              <a:rPr lang="en-GB" baseline="0" dirty="0" smtClean="0"/>
              <a:t> and organisational performance</a:t>
            </a:r>
          </a:p>
          <a:p>
            <a:endParaRPr lang="en-GB" baseline="0" dirty="0" smtClean="0"/>
          </a:p>
          <a:p>
            <a:r>
              <a:rPr lang="en-GB" baseline="0" dirty="0" smtClean="0"/>
              <a:t>Q:  What’s better – control or chaos?  More or less control?  </a:t>
            </a:r>
          </a:p>
          <a:p>
            <a:endParaRPr lang="en-GB" baseline="0" dirty="0" smtClean="0"/>
          </a:p>
          <a:p>
            <a:r>
              <a:rPr lang="en-GB" baseline="0" dirty="0" smtClean="0"/>
              <a:t>According to Child control is essential to management but has a sinister ring associated with it – people don’t like talking about how they wield power – sensitive subject.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5</a:t>
            </a:fld>
            <a:endParaRPr lang="en-GB"/>
          </a:p>
        </p:txBody>
      </p:sp>
    </p:spTree>
    <p:extLst>
      <p:ext uri="{BB962C8B-B14F-4D97-AF65-F5344CB8AC3E}">
        <p14:creationId xmlns:p14="http://schemas.microsoft.com/office/powerpoint/2010/main" val="3553218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Most people</a:t>
            </a:r>
            <a:r>
              <a:rPr lang="en-GB" baseline="0" dirty="0" smtClean="0"/>
              <a:t> can take or leave control – may not like being controlled but recognise why it’s necessary and useful.</a:t>
            </a:r>
          </a:p>
          <a:p>
            <a:endParaRPr lang="en-GB" baseline="0" dirty="0" smtClean="0"/>
          </a:p>
          <a:p>
            <a:r>
              <a:rPr lang="en-GB" baseline="0" dirty="0" smtClean="0"/>
              <a:t>Sometimes they want to be controlled (see slide) </a:t>
            </a:r>
          </a:p>
          <a:p>
            <a:endParaRPr lang="en-GB" baseline="0" dirty="0" smtClean="0"/>
          </a:p>
          <a:p>
            <a:r>
              <a:rPr lang="en-GB" baseline="0" dirty="0" smtClean="0"/>
              <a:t>Can give reliability, order and stability – need to know what’s expected of us in organisations, how well we’re doing</a:t>
            </a:r>
          </a:p>
          <a:p>
            <a:endParaRPr lang="en-GB" baseline="0" dirty="0" smtClean="0"/>
          </a:p>
          <a:p>
            <a:r>
              <a:rPr lang="en-GB" baseline="0" dirty="0" smtClean="0"/>
              <a:t>Need an information exchange, feedback, actual compared to planned outcomes – can help introduce clarity to the workplace </a:t>
            </a:r>
          </a:p>
          <a:p>
            <a:r>
              <a:rPr lang="en-GB" baseline="0" dirty="0" smtClean="0"/>
              <a:t>relationship</a:t>
            </a:r>
          </a:p>
          <a:p>
            <a:endParaRPr lang="en-GB" baseline="0" dirty="0" smtClean="0"/>
          </a:p>
          <a:p>
            <a:r>
              <a:rPr lang="en-GB" baseline="0" dirty="0" smtClean="0"/>
              <a:t>Not everyone wants to be controlled or to sit there waiting to be controlled – so the ‘old style’ top down organisations of the past need to be replaced by something a little more fitting for the C21st – control itself needs to evolve</a:t>
            </a:r>
          </a:p>
          <a:p>
            <a:endParaRPr lang="en-GB" baseline="0" dirty="0" smtClean="0"/>
          </a:p>
          <a:p>
            <a:endParaRPr lang="en-GB" baseline="0" dirty="0" smtClean="0"/>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6</a:t>
            </a:fld>
            <a:endParaRPr lang="en-GB"/>
          </a:p>
        </p:txBody>
      </p:sp>
    </p:spTree>
    <p:extLst>
      <p:ext uri="{BB962C8B-B14F-4D97-AF65-F5344CB8AC3E}">
        <p14:creationId xmlns:p14="http://schemas.microsoft.com/office/powerpoint/2010/main" val="2799824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Ultimately managers control staff’s behaviour and actions to ensure a satisfactory level of performance. </a:t>
            </a:r>
          </a:p>
          <a:p>
            <a:endParaRPr lang="en-GB" dirty="0" smtClean="0"/>
          </a:p>
          <a:p>
            <a:r>
              <a:rPr lang="en-GB" dirty="0" smtClean="0"/>
              <a:t>Managerial control systems are a means of checking progress</a:t>
            </a:r>
            <a:r>
              <a:rPr lang="en-GB" baseline="0" dirty="0" smtClean="0"/>
              <a:t> designed to show whether organisational objectives are being achieved.  </a:t>
            </a:r>
          </a:p>
          <a:p>
            <a:endParaRPr lang="en-GB" baseline="0" dirty="0" smtClean="0"/>
          </a:p>
          <a:p>
            <a:r>
              <a:rPr lang="en-GB" b="1" baseline="0" dirty="0" smtClean="0"/>
              <a:t>Q:  could you do these things without a control system?</a:t>
            </a:r>
          </a:p>
          <a:p>
            <a:endParaRPr lang="en-GB" baseline="0" dirty="0" smtClean="0"/>
          </a:p>
          <a:p>
            <a:r>
              <a:rPr lang="en-GB" baseline="0" dirty="0" smtClean="0"/>
              <a:t>It completes the cycle of managerial activities  - checks progress and says how well things are going.  </a:t>
            </a:r>
          </a:p>
          <a:p>
            <a:endParaRPr lang="en-GB" baseline="0" dirty="0" smtClean="0"/>
          </a:p>
          <a:p>
            <a:r>
              <a:rPr lang="en-GB" dirty="0" smtClean="0"/>
              <a:t>The purpose of managerial control is </a:t>
            </a:r>
            <a:r>
              <a:rPr lang="en-GB" b="1" dirty="0" smtClean="0"/>
              <a:t>performance improvement</a:t>
            </a:r>
            <a:r>
              <a:rPr lang="en-GB" b="1" baseline="0" dirty="0" smtClean="0"/>
              <a:t> </a:t>
            </a:r>
            <a:r>
              <a:rPr lang="en-GB" baseline="0" dirty="0" smtClean="0"/>
              <a:t>– personal and organisational </a:t>
            </a:r>
          </a:p>
          <a:p>
            <a:endParaRPr lang="en-GB" baseline="0" dirty="0" smtClean="0"/>
          </a:p>
          <a:p>
            <a:r>
              <a:rPr lang="en-GB" baseline="0" dirty="0" smtClean="0"/>
              <a:t>Lack of adequate supervision/control or of an effective risk management system = poor organisational performance possibly causing it to collapse</a:t>
            </a:r>
          </a:p>
          <a:p>
            <a:endParaRPr lang="en-GB" baseline="0" dirty="0" smtClean="0"/>
          </a:p>
          <a:p>
            <a:r>
              <a:rPr lang="en-GB" baseline="0" dirty="0" smtClean="0"/>
              <a:t>Inadequate planning/control and inadequate daily supervision = biggest reason for lost productivity</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7</a:t>
            </a:fld>
            <a:endParaRPr lang="en-GB"/>
          </a:p>
        </p:txBody>
      </p:sp>
    </p:spTree>
    <p:extLst>
      <p:ext uri="{BB962C8B-B14F-4D97-AF65-F5344CB8AC3E}">
        <p14:creationId xmlns:p14="http://schemas.microsoft.com/office/powerpoint/2010/main" val="368242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control</a:t>
            </a:r>
            <a:r>
              <a:rPr lang="en-GB" baseline="0" dirty="0" smtClean="0"/>
              <a:t> is exercised varies – it’s </a:t>
            </a:r>
            <a:r>
              <a:rPr lang="en-GB" b="1" baseline="0" dirty="0" smtClean="0"/>
              <a:t>an expression of management systems and styles of behaviour</a:t>
            </a:r>
            <a:r>
              <a:rPr lang="en-GB" baseline="0" dirty="0" smtClean="0"/>
              <a:t>.  What really matters is what it’s intended to achieve and how it’s done. </a:t>
            </a:r>
          </a:p>
          <a:p>
            <a:endParaRPr lang="en-GB" baseline="0" dirty="0" smtClean="0"/>
          </a:p>
          <a:p>
            <a:r>
              <a:rPr lang="en-GB" baseline="0" dirty="0" smtClean="0"/>
              <a:t>Classical view – control essential feature of formal organisations, </a:t>
            </a:r>
            <a:r>
              <a:rPr lang="en-GB" baseline="0" dirty="0" err="1" smtClean="0"/>
              <a:t>Taylorism</a:t>
            </a:r>
            <a:r>
              <a:rPr lang="en-GB" baseline="0" dirty="0" smtClean="0"/>
              <a:t>/scientific management – close management control over workers and systems of production – managers are controllers, in charge of information flows through a hierarchy conferring status and power on them in their jobs.  </a:t>
            </a:r>
          </a:p>
          <a:p>
            <a:endParaRPr lang="en-GB" baseline="0" dirty="0" smtClean="0"/>
          </a:p>
          <a:p>
            <a:r>
              <a:rPr lang="en-GB" baseline="0" dirty="0" smtClean="0"/>
              <a:t>Human Relations view emphasises the social organisation, importance of groups and informal relationships.  Control = a feature of interpersonal influence and takes place inside a network of interactions/communications </a:t>
            </a:r>
          </a:p>
          <a:p>
            <a:endParaRPr lang="en-GB" baseline="0" dirty="0" smtClean="0"/>
          </a:p>
          <a:p>
            <a:r>
              <a:rPr lang="en-GB" baseline="0" dirty="0" smtClean="0"/>
              <a:t>Contingency view – most appropriate structure/</a:t>
            </a:r>
            <a:r>
              <a:rPr lang="en-GB" baseline="0" dirty="0" err="1" smtClean="0"/>
              <a:t>maangement</a:t>
            </a:r>
            <a:r>
              <a:rPr lang="en-GB" baseline="0" dirty="0" smtClean="0"/>
              <a:t> system depends on the given situation – management control is therefore variable according to the organisation’s structure, culture, environment, etc. </a:t>
            </a:r>
          </a:p>
          <a:p>
            <a:endParaRPr lang="en-GB" baseline="0" dirty="0" smtClean="0"/>
          </a:p>
          <a:p>
            <a:r>
              <a:rPr lang="en-GB" baseline="0" dirty="0" smtClean="0"/>
              <a:t>Flatter organisations today, integrating style of management – see quotes </a:t>
            </a:r>
          </a:p>
          <a:p>
            <a:r>
              <a:rPr lang="en-GB" baseline="0" dirty="0" smtClean="0"/>
              <a:t>Problem if you’ve grown </a:t>
            </a:r>
            <a:r>
              <a:rPr lang="en-GB" baseline="0" dirty="0" err="1" smtClean="0"/>
              <a:t>upin</a:t>
            </a:r>
            <a:r>
              <a:rPr lang="en-GB" baseline="0" dirty="0" smtClean="0"/>
              <a:t> old style hierarchical </a:t>
            </a:r>
            <a:r>
              <a:rPr lang="en-GB" baseline="0" dirty="0" err="1" smtClean="0"/>
              <a:t>organsiations</a:t>
            </a:r>
            <a:r>
              <a:rPr lang="en-GB" baseline="0" dirty="0" smtClean="0"/>
              <a:t> – “it is easier to be an unthinking drone who obeys orders from above than a self-managing team member who is responsible for results.” (</a:t>
            </a:r>
            <a:r>
              <a:rPr lang="en-GB" baseline="0" dirty="0" err="1" smtClean="0"/>
              <a:t>Cloke</a:t>
            </a:r>
            <a:r>
              <a:rPr lang="en-GB" baseline="0" dirty="0" smtClean="0"/>
              <a:t> &amp; Goldsmith, 2002) </a:t>
            </a:r>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8</a:t>
            </a:fld>
            <a:endParaRPr lang="en-GB"/>
          </a:p>
        </p:txBody>
      </p:sp>
    </p:spTree>
    <p:extLst>
      <p:ext uri="{BB962C8B-B14F-4D97-AF65-F5344CB8AC3E}">
        <p14:creationId xmlns:p14="http://schemas.microsoft.com/office/powerpoint/2010/main" val="3356724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Whatever the nature/form of control, any</a:t>
            </a:r>
            <a:r>
              <a:rPr lang="en-GB" baseline="0" dirty="0" smtClean="0"/>
              <a:t> organisational control system has five essential parts.</a:t>
            </a:r>
          </a:p>
          <a:p>
            <a:endParaRPr lang="en-GB" baseline="0" dirty="0" smtClean="0"/>
          </a:p>
          <a:p>
            <a:pPr>
              <a:buFontTx/>
              <a:buChar char="-"/>
            </a:pPr>
            <a:r>
              <a:rPr lang="en-GB" baseline="0" dirty="0" smtClean="0"/>
              <a:t>Planning what’s desired</a:t>
            </a:r>
          </a:p>
          <a:p>
            <a:pPr>
              <a:buFontTx/>
              <a:buChar char="-"/>
            </a:pPr>
            <a:r>
              <a:rPr lang="en-GB" baseline="0" dirty="0" smtClean="0"/>
              <a:t>Establishing performance standards</a:t>
            </a:r>
          </a:p>
          <a:p>
            <a:pPr>
              <a:buFontTx/>
              <a:buChar char="-"/>
            </a:pPr>
            <a:r>
              <a:rPr lang="en-GB" baseline="0" dirty="0" smtClean="0"/>
              <a:t>Monitoring actual performance</a:t>
            </a:r>
          </a:p>
          <a:p>
            <a:pPr>
              <a:buFontTx/>
              <a:buChar char="-"/>
            </a:pPr>
            <a:r>
              <a:rPr lang="en-GB" baseline="0" dirty="0" smtClean="0"/>
              <a:t>Comparing actual achievement against the planned target</a:t>
            </a:r>
          </a:p>
          <a:p>
            <a:pPr>
              <a:buFontTx/>
              <a:buChar char="-"/>
            </a:pPr>
            <a:r>
              <a:rPr lang="en-GB" baseline="0" dirty="0" smtClean="0"/>
              <a:t>Rectifying and taking corrective action </a:t>
            </a:r>
          </a:p>
          <a:p>
            <a:pPr>
              <a:buFontTx/>
              <a:buChar char="-"/>
            </a:pPr>
            <a:endParaRPr lang="en-GB" baseline="0" dirty="0" smtClean="0"/>
          </a:p>
          <a:p>
            <a:pPr>
              <a:buFontTx/>
              <a:buNone/>
            </a:pPr>
            <a:r>
              <a:rPr lang="en-GB" baseline="0" dirty="0" smtClean="0"/>
              <a:t>Q:  how do you do each of these properly and well?</a:t>
            </a:r>
          </a:p>
          <a:p>
            <a:pPr>
              <a:buFontTx/>
              <a:buNone/>
            </a:pPr>
            <a:endParaRPr lang="en-GB" baseline="0" dirty="0" smtClean="0"/>
          </a:p>
          <a:p>
            <a:pPr>
              <a:buFontTx/>
              <a:buChar char="-"/>
            </a:pPr>
            <a:r>
              <a:rPr lang="en-GB" dirty="0" smtClean="0"/>
              <a:t>SMART objectives</a:t>
            </a:r>
          </a:p>
          <a:p>
            <a:pPr>
              <a:buFontTx/>
              <a:buChar char="-"/>
            </a:pPr>
            <a:r>
              <a:rPr lang="en-GB" dirty="0" smtClean="0"/>
              <a:t>Quantitative terms for standards (numbers)</a:t>
            </a:r>
          </a:p>
          <a:p>
            <a:pPr>
              <a:buFontTx/>
              <a:buChar char="-"/>
            </a:pPr>
            <a:r>
              <a:rPr lang="en-GB" dirty="0" smtClean="0"/>
              <a:t>Feedback system needed</a:t>
            </a:r>
          </a:p>
          <a:p>
            <a:pPr>
              <a:buFontTx/>
              <a:buChar char="-"/>
            </a:pPr>
            <a:r>
              <a:rPr lang="en-GB" dirty="0" smtClean="0"/>
              <a:t>Interpret/evaluate information</a:t>
            </a:r>
          </a:p>
          <a:p>
            <a:pPr>
              <a:buFontTx/>
              <a:buChar char="-"/>
            </a:pPr>
            <a:r>
              <a:rPr lang="en-GB" dirty="0" smtClean="0"/>
              <a:t>What can be done to improve</a:t>
            </a:r>
            <a:r>
              <a:rPr lang="en-GB" baseline="0" dirty="0" smtClean="0"/>
              <a:t> things? Needs someone with authority to change either the control process or targets/objectives/performance standards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9</a:t>
            </a:fld>
            <a:endParaRPr lang="en-GB"/>
          </a:p>
        </p:txBody>
      </p:sp>
    </p:spTree>
    <p:extLst>
      <p:ext uri="{BB962C8B-B14F-4D97-AF65-F5344CB8AC3E}">
        <p14:creationId xmlns:p14="http://schemas.microsoft.com/office/powerpoint/2010/main" val="1804280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Control can</a:t>
            </a:r>
            <a:r>
              <a:rPr lang="en-GB" baseline="0" dirty="0" smtClean="0"/>
              <a:t> take many different forms – can be concerned with health and safety compliance, legal obligations, policies, procedures, or anything on this list</a:t>
            </a:r>
          </a:p>
          <a:p>
            <a:endParaRPr lang="en-GB" baseline="0" dirty="0" smtClean="0"/>
          </a:p>
          <a:p>
            <a:r>
              <a:rPr lang="en-GB" baseline="0" dirty="0" smtClean="0"/>
              <a:t>Codes of conduct = ‘live’ the organisation’s values/expected rules of behaviour to be followed by management and employees alike – needs to be followed consistently by everyone if to be accepted  </a:t>
            </a:r>
          </a:p>
          <a:p>
            <a:endParaRPr lang="en-GB" baseline="0" dirty="0" smtClean="0"/>
          </a:p>
          <a:p>
            <a:r>
              <a:rPr lang="en-GB" b="1" baseline="0" dirty="0" smtClean="0"/>
              <a:t>Q:  should you be disciplined at work for something you do wrong in your personal life?</a:t>
            </a:r>
          </a:p>
          <a:p>
            <a:endParaRPr lang="en-GB" baseline="0" dirty="0" smtClean="0"/>
          </a:p>
          <a:p>
            <a:r>
              <a:rPr lang="en-GB" dirty="0" smtClean="0"/>
              <a:t>Special</a:t>
            </a:r>
            <a:r>
              <a:rPr lang="en-GB" baseline="0" dirty="0" smtClean="0"/>
              <a:t> issues with public sector control – public accountability for public money/social or political objectives impact – privatisation/commercialisation has led to new and closer scrutiny – ‘managing in a </a:t>
            </a:r>
            <a:r>
              <a:rPr lang="en-GB" baseline="0" dirty="0" err="1" smtClean="0"/>
              <a:t>goldfishbowl</a:t>
            </a:r>
            <a:r>
              <a:rPr lang="en-GB" baseline="0" dirty="0" smtClean="0"/>
              <a:t>’ – significant control measures in place – political masters want more for less (local government) and things to be done properly e.g. Social services departments getting things wrong &gt; bad publicity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10</a:t>
            </a:fld>
            <a:endParaRPr lang="en-GB"/>
          </a:p>
        </p:txBody>
      </p:sp>
    </p:spTree>
    <p:extLst>
      <p:ext uri="{BB962C8B-B14F-4D97-AF65-F5344CB8AC3E}">
        <p14:creationId xmlns:p14="http://schemas.microsoft.com/office/powerpoint/2010/main" val="771758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6 significant strategies of control are explained by Child – explore some of these</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11</a:t>
            </a:fld>
            <a:endParaRPr lang="en-GB"/>
          </a:p>
        </p:txBody>
      </p:sp>
    </p:spTree>
    <p:extLst>
      <p:ext uri="{BB962C8B-B14F-4D97-AF65-F5344CB8AC3E}">
        <p14:creationId xmlns:p14="http://schemas.microsoft.com/office/powerpoint/2010/main" val="485007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Q:  which</a:t>
            </a:r>
            <a:r>
              <a:rPr lang="en-GB" b="1" baseline="0" dirty="0" smtClean="0"/>
              <a:t> type of business/organisation would tend to use this type most commonly?</a:t>
            </a:r>
          </a:p>
          <a:p>
            <a:endParaRPr lang="en-GB" b="1" baseline="0" dirty="0" smtClean="0"/>
          </a:p>
          <a:p>
            <a:r>
              <a:rPr lang="en-GB" baseline="0" dirty="0" smtClean="0"/>
              <a:t>Small owner-managed organisations – centralised decision making around a leadership figure who’s in personal charge</a:t>
            </a:r>
          </a:p>
          <a:p>
            <a:r>
              <a:rPr lang="en-GB" baseline="0" dirty="0" smtClean="0"/>
              <a:t>All about that person’s right to manage (usually because of ownership), charisma or technical expertise </a:t>
            </a:r>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12</a:t>
            </a:fld>
            <a:endParaRPr lang="en-GB"/>
          </a:p>
        </p:txBody>
      </p:sp>
    </p:spTree>
    <p:extLst>
      <p:ext uri="{BB962C8B-B14F-4D97-AF65-F5344CB8AC3E}">
        <p14:creationId xmlns:p14="http://schemas.microsoft.com/office/powerpoint/2010/main" val="3307082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Q:  best suited to which type of organisation?</a:t>
            </a:r>
          </a:p>
          <a:p>
            <a:endParaRPr lang="en-GB" b="1" dirty="0" smtClean="0"/>
          </a:p>
          <a:p>
            <a:r>
              <a:rPr lang="en-GB" dirty="0" smtClean="0"/>
              <a:t>Public sector/large organisations</a:t>
            </a:r>
          </a:p>
          <a:p>
            <a:r>
              <a:rPr lang="en-GB" dirty="0" smtClean="0"/>
              <a:t>Tries to ensure predictability</a:t>
            </a:r>
            <a:r>
              <a:rPr lang="en-GB" baseline="0" dirty="0" smtClean="0"/>
              <a:t> through formal job descriptions/procedures, standardised approaches to work</a:t>
            </a:r>
          </a:p>
          <a:p>
            <a:r>
              <a:rPr lang="en-GB" baseline="0" dirty="0" smtClean="0"/>
              <a:t>Bureaucratic control – delegation allowed but no control lost</a:t>
            </a:r>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13</a:t>
            </a:fld>
            <a:endParaRPr lang="en-GB"/>
          </a:p>
        </p:txBody>
      </p:sp>
    </p:spTree>
    <p:extLst>
      <p:ext uri="{BB962C8B-B14F-4D97-AF65-F5344CB8AC3E}">
        <p14:creationId xmlns:p14="http://schemas.microsoft.com/office/powerpoint/2010/main" val="2337912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Agree output standards and then</a:t>
            </a:r>
            <a:r>
              <a:rPr lang="en-GB" baseline="0" dirty="0" smtClean="0"/>
              <a:t> let people get on with it taking semi-autonomous responsibility  from management, free from detailed bureaucratic control over how to do things</a:t>
            </a:r>
          </a:p>
          <a:p>
            <a:endParaRPr lang="en-GB" baseline="0" dirty="0" smtClean="0"/>
          </a:p>
          <a:p>
            <a:r>
              <a:rPr lang="en-GB" baseline="0" dirty="0" smtClean="0"/>
              <a:t>Can be challenging to apply but potentially better than pure bureaucratic control</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14</a:t>
            </a:fld>
            <a:endParaRPr lang="en-GB"/>
          </a:p>
        </p:txBody>
      </p:sp>
    </p:spTree>
    <p:extLst>
      <p:ext uri="{BB962C8B-B14F-4D97-AF65-F5344CB8AC3E}">
        <p14:creationId xmlns:p14="http://schemas.microsoft.com/office/powerpoint/2010/main" val="42209012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Precise, quantifiable control</a:t>
            </a:r>
            <a:r>
              <a:rPr lang="en-GB" baseline="0" dirty="0" smtClean="0"/>
              <a:t> data is produced free from management bias – </a:t>
            </a:r>
          </a:p>
          <a:p>
            <a:r>
              <a:rPr lang="en-GB" baseline="0" dirty="0" smtClean="0"/>
              <a:t>ICT used to collect data</a:t>
            </a:r>
          </a:p>
          <a:p>
            <a:endParaRPr lang="en-GB" baseline="0" dirty="0" smtClean="0"/>
          </a:p>
          <a:p>
            <a:r>
              <a:rPr lang="en-GB" b="1" baseline="0" dirty="0" smtClean="0"/>
              <a:t>Q: any examples of this?</a:t>
            </a:r>
          </a:p>
          <a:p>
            <a:endParaRPr lang="en-GB" baseline="0" dirty="0" smtClean="0"/>
          </a:p>
          <a:p>
            <a:r>
              <a:rPr lang="en-GB" baseline="0" dirty="0" smtClean="0"/>
              <a:t>Clocking in/out systems; stats in call centres to show productivity rates</a:t>
            </a:r>
          </a:p>
          <a:p>
            <a:endParaRPr lang="en-GB" baseline="0" dirty="0" smtClean="0"/>
          </a:p>
          <a:p>
            <a:r>
              <a:rPr lang="en-GB" baseline="0" dirty="0" smtClean="0"/>
              <a:t>Can create pressure on people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15</a:t>
            </a:fld>
            <a:endParaRPr lang="en-GB"/>
          </a:p>
        </p:txBody>
      </p:sp>
    </p:spTree>
    <p:extLst>
      <p:ext uri="{BB962C8B-B14F-4D97-AF65-F5344CB8AC3E}">
        <p14:creationId xmlns:p14="http://schemas.microsoft.com/office/powerpoint/2010/main" val="3710161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Whatever the form adopted, an effective control system</a:t>
            </a:r>
            <a:r>
              <a:rPr lang="en-GB" baseline="0" dirty="0" smtClean="0"/>
              <a:t> needs to be effective.</a:t>
            </a:r>
          </a:p>
          <a:p>
            <a:endParaRPr lang="en-GB" baseline="0" dirty="0" smtClean="0"/>
          </a:p>
          <a:p>
            <a:r>
              <a:rPr lang="en-GB" baseline="0" dirty="0" smtClean="0"/>
              <a:t>They can have positive as well as negative effects – need to be designed and implemented in a constructive way.</a:t>
            </a:r>
          </a:p>
          <a:p>
            <a:endParaRPr lang="en-GB" baseline="0" dirty="0" smtClean="0"/>
          </a:p>
          <a:p>
            <a:pPr>
              <a:buFontTx/>
              <a:buChar char="-"/>
            </a:pPr>
            <a:r>
              <a:rPr lang="en-GB" baseline="0" dirty="0" smtClean="0"/>
              <a:t>understood:  purpose of it and the information it provides must be understood by those using the results – presentation of findings therefore important. </a:t>
            </a:r>
          </a:p>
          <a:p>
            <a:pPr>
              <a:buFontTx/>
              <a:buChar char="-"/>
            </a:pPr>
            <a:endParaRPr lang="en-GB" baseline="0" dirty="0" smtClean="0"/>
          </a:p>
          <a:p>
            <a:pPr>
              <a:buFontTx/>
              <a:buChar char="-"/>
            </a:pPr>
            <a:r>
              <a:rPr lang="en-GB" baseline="0" dirty="0" smtClean="0"/>
              <a:t>Structure:  info – be supplied to those managers responsible for a given area/capable of using it most constructively to help the achievement of objectives – should show when things need sorting out</a:t>
            </a:r>
          </a:p>
          <a:p>
            <a:pPr>
              <a:buFontTx/>
              <a:buChar char="-"/>
            </a:pPr>
            <a:endParaRPr lang="en-GB" baseline="0" dirty="0" smtClean="0"/>
          </a:p>
          <a:p>
            <a:pPr>
              <a:buFontTx/>
              <a:buChar char="-"/>
            </a:pPr>
            <a:r>
              <a:rPr lang="en-GB" baseline="0" dirty="0" smtClean="0"/>
              <a:t>Deviations:  shown ideally before they happen so corrective action to fix can follow (</a:t>
            </a:r>
            <a:r>
              <a:rPr lang="en-GB" baseline="0" dirty="0" err="1" smtClean="0"/>
              <a:t>eg</a:t>
            </a:r>
            <a:r>
              <a:rPr lang="en-GB" baseline="0" dirty="0" smtClean="0"/>
              <a:t> budget under/overspend – need to know in good time to do something about it) </a:t>
            </a:r>
          </a:p>
          <a:p>
            <a:pPr>
              <a:buFontTx/>
              <a:buChar char="-"/>
            </a:pPr>
            <a:endParaRPr lang="en-GB" baseline="0" dirty="0" smtClean="0"/>
          </a:p>
          <a:p>
            <a:pPr>
              <a:buFontTx/>
              <a:buChar char="-"/>
            </a:pPr>
            <a:r>
              <a:rPr lang="en-GB" baseline="0" dirty="0" smtClean="0"/>
              <a:t>Critical activities: control what’s really important not every little thing – ‘focus on the knitting’ , what really makes a difference</a:t>
            </a:r>
          </a:p>
          <a:p>
            <a:pPr>
              <a:buFontTx/>
              <a:buChar char="-"/>
            </a:pPr>
            <a:endParaRPr lang="en-GB" baseline="0" dirty="0" smtClean="0"/>
          </a:p>
          <a:p>
            <a:pPr>
              <a:buFontTx/>
              <a:buChar char="-"/>
            </a:pPr>
            <a:r>
              <a:rPr lang="en-GB" baseline="0" dirty="0" smtClean="0"/>
              <a:t>Flexibility:  sometimes needs updating – e.g. Expenditure variance analysis reports need to be in % not £ owing to impact of inflation over time </a:t>
            </a:r>
          </a:p>
          <a:p>
            <a:pPr>
              <a:buFontTx/>
              <a:buChar char="-"/>
            </a:pPr>
            <a:endParaRPr lang="en-GB" baseline="0" dirty="0" smtClean="0"/>
          </a:p>
          <a:p>
            <a:pPr>
              <a:buFontTx/>
              <a:buChar char="-"/>
            </a:pPr>
            <a:r>
              <a:rPr lang="en-GB" baseline="0" dirty="0" smtClean="0"/>
              <a:t>Consistent:  look at causes not just symptoms </a:t>
            </a:r>
          </a:p>
          <a:p>
            <a:pPr>
              <a:buFontTx/>
              <a:buChar char="-"/>
            </a:pPr>
            <a:endParaRPr lang="en-GB" baseline="0" dirty="0" smtClean="0"/>
          </a:p>
          <a:p>
            <a:pPr>
              <a:buFontTx/>
              <a:buChar char="-"/>
            </a:pPr>
            <a:r>
              <a:rPr lang="en-GB" baseline="0" dirty="0" smtClean="0"/>
              <a:t>Corrective action:  management needs to investigate further and decide what’s important and needs tackling – what are the causes of the deviation and how can this be solved</a:t>
            </a:r>
          </a:p>
          <a:p>
            <a:pPr>
              <a:buFontTx/>
              <a:buChar char="-"/>
            </a:pPr>
            <a:endParaRPr lang="en-GB" baseline="0" dirty="0" smtClean="0"/>
          </a:p>
          <a:p>
            <a:pPr>
              <a:buFontTx/>
              <a:buChar char="-"/>
            </a:pPr>
            <a:r>
              <a:rPr lang="en-GB" baseline="0" dirty="0" smtClean="0"/>
              <a:t>Continual review:  to ensure they remain effective and appropriate in terms of the results they produce – needs to do what’s required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16</a:t>
            </a:fld>
            <a:endParaRPr lang="en-GB"/>
          </a:p>
        </p:txBody>
      </p:sp>
    </p:spTree>
    <p:extLst>
      <p:ext uri="{BB962C8B-B14F-4D97-AF65-F5344CB8AC3E}">
        <p14:creationId xmlns:p14="http://schemas.microsoft.com/office/powerpoint/2010/main" val="31193996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Let’s turn to look at power and management control </a:t>
            </a:r>
          </a:p>
          <a:p>
            <a:endParaRPr lang="en-GB" dirty="0" smtClean="0"/>
          </a:p>
          <a:p>
            <a:r>
              <a:rPr lang="en-GB" dirty="0" smtClean="0"/>
              <a:t>Power = difficult to define easily – dynamic and complex.  </a:t>
            </a:r>
          </a:p>
          <a:p>
            <a:endParaRPr lang="en-GB" dirty="0" smtClean="0"/>
          </a:p>
          <a:p>
            <a:pPr>
              <a:buFontTx/>
              <a:buChar char="-"/>
            </a:pPr>
            <a:r>
              <a:rPr lang="en-GB" dirty="0" smtClean="0"/>
              <a:t>Broadly be interpreted</a:t>
            </a:r>
            <a:r>
              <a:rPr lang="en-GB" baseline="0" dirty="0" smtClean="0"/>
              <a:t> in terms of control or influence over the behaviour of other people with or without their consent </a:t>
            </a:r>
          </a:p>
          <a:p>
            <a:pPr>
              <a:buFontTx/>
              <a:buChar char="-"/>
            </a:pPr>
            <a:endParaRPr lang="en-GB" baseline="0" dirty="0" smtClean="0"/>
          </a:p>
          <a:p>
            <a:pPr>
              <a:buFontTx/>
              <a:buNone/>
            </a:pPr>
            <a:r>
              <a:rPr lang="en-GB" baseline="0" dirty="0" smtClean="0"/>
              <a:t>Sometimes defined as the extent of influence that can be exercised over others </a:t>
            </a:r>
          </a:p>
          <a:p>
            <a:pPr>
              <a:buFontTx/>
              <a:buNone/>
            </a:pPr>
            <a:endParaRPr lang="en-GB" baseline="0" dirty="0" smtClean="0"/>
          </a:p>
          <a:p>
            <a:pPr lvl="1">
              <a:buFontTx/>
              <a:buChar char="-"/>
            </a:pPr>
            <a:r>
              <a:rPr lang="en-GB" b="1" baseline="0" dirty="0" smtClean="0"/>
              <a:t>Those in charge, and then subordinates; classes; rulers and ruled.</a:t>
            </a:r>
          </a:p>
          <a:p>
            <a:pPr>
              <a:buFontTx/>
              <a:buChar char="-"/>
            </a:pPr>
            <a:endParaRPr lang="en-GB" baseline="0" dirty="0" smtClean="0"/>
          </a:p>
          <a:p>
            <a:pPr>
              <a:buFontTx/>
              <a:buNone/>
            </a:pPr>
            <a:r>
              <a:rPr lang="en-GB" baseline="0" dirty="0" smtClean="0"/>
              <a:t>Robbins and Judge – different view – power might exist but not be used – </a:t>
            </a:r>
            <a:r>
              <a:rPr lang="en-GB" b="1" baseline="0" dirty="0" smtClean="0"/>
              <a:t>it has the potential </a:t>
            </a:r>
            <a:r>
              <a:rPr lang="en-GB" baseline="0" dirty="0" smtClean="0"/>
              <a:t>to be used, which is what makes it effective – the important point is probably dependency as the quote suggests </a:t>
            </a:r>
          </a:p>
          <a:p>
            <a:pPr>
              <a:buFontTx/>
              <a:buNone/>
            </a:pPr>
            <a:endParaRPr lang="en-GB" baseline="0" dirty="0" smtClean="0"/>
          </a:p>
          <a:p>
            <a:pPr>
              <a:buFontTx/>
              <a:buNone/>
            </a:pPr>
            <a:r>
              <a:rPr lang="en-GB" baseline="0" dirty="0" smtClean="0"/>
              <a:t>Power is inherent in work organisations – really what decision making’s about.  Central to the command/control structure – bureaucracy, policies, procedures.  Lack of power/influence and office politics = main sources of managerial stress in organisations</a:t>
            </a:r>
          </a:p>
          <a:p>
            <a:pPr>
              <a:buFontTx/>
              <a:buNone/>
            </a:pPr>
            <a:endParaRPr lang="en-GB" baseline="0" dirty="0" smtClean="0"/>
          </a:p>
          <a:p>
            <a:pPr>
              <a:buFontTx/>
              <a:buNone/>
            </a:pPr>
            <a:r>
              <a:rPr lang="en-GB" baseline="0" dirty="0" smtClean="0"/>
              <a:t>Management control = main way staff are guided to achieving organisational objectives</a:t>
            </a:r>
          </a:p>
          <a:p>
            <a:pPr>
              <a:buFontTx/>
              <a:buNone/>
            </a:pPr>
            <a:r>
              <a:rPr lang="en-GB" b="1" baseline="0" dirty="0" smtClean="0"/>
              <a:t>Exercising power comes from a position of formal authority within the management structure of an organisation – legitimises control over staff </a:t>
            </a:r>
          </a:p>
          <a:p>
            <a:pPr>
              <a:buFontTx/>
              <a:buNone/>
            </a:pPr>
            <a:endParaRPr lang="en-GB" baseline="0" dirty="0" smtClean="0"/>
          </a:p>
          <a:p>
            <a:pPr>
              <a:buFontTx/>
              <a:buNone/>
            </a:pPr>
            <a:endParaRPr lang="en-GB" baseline="0" dirty="0" smtClean="0"/>
          </a:p>
          <a:p>
            <a:pPr>
              <a:buFontTx/>
              <a:buNone/>
            </a:pPr>
            <a:endParaRPr lang="en-GB" baseline="0" dirty="0" smtClean="0"/>
          </a:p>
          <a:p>
            <a:pPr>
              <a:buFontTx/>
              <a:buNone/>
            </a:pP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17</a:t>
            </a:fld>
            <a:endParaRPr lang="en-GB"/>
          </a:p>
        </p:txBody>
      </p:sp>
    </p:spTree>
    <p:extLst>
      <p:ext uri="{BB962C8B-B14F-4D97-AF65-F5344CB8AC3E}">
        <p14:creationId xmlns:p14="http://schemas.microsoft.com/office/powerpoint/2010/main" val="39855995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fld id="{AEBC6A97-37D4-4D6C-A25D-D79C98F344D3}" type="slidenum">
              <a:rPr lang="en-AU" sz="1200">
                <a:latin typeface="PMingLiU" pitchFamily="18" charset="-120"/>
              </a:rPr>
              <a:pPr eaLnBrk="1" hangingPunct="1"/>
              <a:t>18</a:t>
            </a:fld>
            <a:endParaRPr lang="en-AU" sz="1200">
              <a:latin typeface="PMingLiU" pitchFamily="18" charset="-12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AU" dirty="0" smtClean="0"/>
          </a:p>
        </p:txBody>
      </p:sp>
    </p:spTree>
    <p:extLst>
      <p:ext uri="{BB962C8B-B14F-4D97-AF65-F5344CB8AC3E}">
        <p14:creationId xmlns:p14="http://schemas.microsoft.com/office/powerpoint/2010/main" val="2002656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dirty="0" smtClean="0"/>
              <a:t>Personal Power</a:t>
            </a:r>
          </a:p>
          <a:p>
            <a:r>
              <a:rPr lang="en-AU" sz="1200" dirty="0" smtClean="0"/>
              <a:t>Personal power resides in the individual and is independent of the position the individual holds.  However, the management literature considers that, in essence, the two main bases of personal power are expertise and reference.</a:t>
            </a:r>
          </a:p>
          <a:p>
            <a:r>
              <a:rPr lang="en-AU" sz="1200" u="sng" dirty="0" smtClean="0"/>
              <a:t>Expert power</a:t>
            </a:r>
            <a:r>
              <a:rPr lang="en-AU" sz="1200" dirty="0" smtClean="0"/>
              <a:t> is the ability to control another’s behaviour through the possession of knowledge, experience or judgement that the other person does not have but needs.</a:t>
            </a:r>
          </a:p>
          <a:p>
            <a:r>
              <a:rPr lang="en-AU" sz="1200" u="sng" dirty="0" smtClean="0"/>
              <a:t>Referent power</a:t>
            </a:r>
            <a:r>
              <a:rPr lang="en-AU" sz="1200" dirty="0" smtClean="0"/>
              <a:t> is the ability to control another’s behaviour because the individual wants to identify with the power source.</a:t>
            </a:r>
            <a:endParaRPr lang="en-AU" sz="1200" u="sng" dirty="0" smtClean="0"/>
          </a:p>
          <a:p>
            <a:endParaRPr lang="en-AU"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19</a:t>
            </a:fld>
            <a:endParaRPr lang="en-GB"/>
          </a:p>
        </p:txBody>
      </p:sp>
    </p:spTree>
    <p:extLst>
      <p:ext uri="{BB962C8B-B14F-4D97-AF65-F5344CB8AC3E}">
        <p14:creationId xmlns:p14="http://schemas.microsoft.com/office/powerpoint/2010/main" val="8635207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fld id="{AB012222-043F-4538-9EAA-3C11AB8EDA58}" type="slidenum">
              <a:rPr lang="en-AU" sz="1200">
                <a:latin typeface="PMingLiU" pitchFamily="18" charset="-120"/>
              </a:rPr>
              <a:pPr eaLnBrk="1" hangingPunct="1"/>
              <a:t>20</a:t>
            </a:fld>
            <a:endParaRPr lang="en-AU" sz="1200">
              <a:latin typeface="PMingLiU" pitchFamily="18" charset="-120"/>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xfrm>
            <a:off x="679768" y="4529029"/>
            <a:ext cx="5438140" cy="477891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AU" b="1" smtClean="0"/>
              <a:t>Position Power</a:t>
            </a:r>
          </a:p>
          <a:p>
            <a:pPr>
              <a:lnSpc>
                <a:spcPct val="90000"/>
              </a:lnSpc>
            </a:pPr>
            <a:r>
              <a:rPr lang="en-AU" smtClean="0"/>
              <a:t>Three bases of power are available to managers solely as a result of their position in the organisation: rewards, coercive and legitimate power</a:t>
            </a:r>
            <a:r>
              <a:rPr lang="en-AU" b="1" smtClean="0"/>
              <a:t>.</a:t>
            </a:r>
          </a:p>
          <a:p>
            <a:pPr>
              <a:lnSpc>
                <a:spcPct val="90000"/>
              </a:lnSpc>
            </a:pPr>
            <a:r>
              <a:rPr lang="en-AU" sz="1100" u="sng" smtClean="0"/>
              <a:t>Reward power</a:t>
            </a:r>
            <a:r>
              <a:rPr lang="en-AU" sz="1100" b="1" smtClean="0"/>
              <a:t> </a:t>
            </a:r>
            <a:r>
              <a:rPr lang="en-AU" sz="900" i="1" smtClean="0"/>
              <a:t>is the extent to which a manager can use extrinsic &amp; intrinsic rewards to control other people</a:t>
            </a:r>
          </a:p>
          <a:p>
            <a:pPr>
              <a:lnSpc>
                <a:spcPct val="90000"/>
              </a:lnSpc>
            </a:pPr>
            <a:r>
              <a:rPr lang="en-AU" sz="1100" u="sng" smtClean="0"/>
              <a:t>Coercive power</a:t>
            </a:r>
            <a:r>
              <a:rPr lang="en-AU" sz="1100" b="1" smtClean="0"/>
              <a:t> </a:t>
            </a:r>
            <a:r>
              <a:rPr lang="en-AU" sz="900" i="1" smtClean="0"/>
              <a:t>is the extent to which a manager can deny desired rewards or administer punishment to control other people</a:t>
            </a:r>
          </a:p>
          <a:p>
            <a:pPr>
              <a:lnSpc>
                <a:spcPct val="90000"/>
              </a:lnSpc>
            </a:pPr>
            <a:r>
              <a:rPr lang="en-AU" b="1" smtClean="0"/>
              <a:t>Legitimate Power &amp; formal authority</a:t>
            </a:r>
          </a:p>
          <a:p>
            <a:pPr>
              <a:lnSpc>
                <a:spcPct val="90000"/>
              </a:lnSpc>
            </a:pPr>
            <a:r>
              <a:rPr lang="en-AU" smtClean="0"/>
              <a:t>The capacity to command does not always mean the right to command.  They should not be equated. Legitimate power relates to the right (rather than capacity) to command.</a:t>
            </a:r>
          </a:p>
          <a:p>
            <a:pPr>
              <a:lnSpc>
                <a:spcPct val="90000"/>
              </a:lnSpc>
            </a:pPr>
            <a:r>
              <a:rPr lang="en-AU" sz="1100" u="sng" smtClean="0"/>
              <a:t>Legitimate power</a:t>
            </a:r>
            <a:r>
              <a:rPr lang="en-AU" sz="1100" b="1" smtClean="0"/>
              <a:t> </a:t>
            </a:r>
            <a:r>
              <a:rPr lang="en-AU" sz="900" i="1" smtClean="0"/>
              <a:t>is the extent to which a manager can use the internalised belief of a subordinate that the ‘boss’ has a ‘right of command’ to control other people.</a:t>
            </a:r>
          </a:p>
          <a:p>
            <a:pPr>
              <a:lnSpc>
                <a:spcPct val="90000"/>
              </a:lnSpc>
            </a:pPr>
            <a:r>
              <a:rPr lang="en-AU" sz="1100" u="sng" smtClean="0"/>
              <a:t>Process power</a:t>
            </a:r>
            <a:r>
              <a:rPr lang="en-AU" sz="900" i="1" smtClean="0"/>
              <a:t> is the control over methods of production &amp; analysis.</a:t>
            </a:r>
          </a:p>
          <a:p>
            <a:pPr>
              <a:lnSpc>
                <a:spcPct val="90000"/>
              </a:lnSpc>
            </a:pPr>
            <a:r>
              <a:rPr lang="en-AU" sz="1100" u="sng" smtClean="0"/>
              <a:t>Information power</a:t>
            </a:r>
            <a:r>
              <a:rPr lang="en-AU" sz="900" i="1" smtClean="0"/>
              <a:t> </a:t>
            </a:r>
            <a:r>
              <a:rPr lang="en-AU" sz="1100" smtClean="0"/>
              <a:t>is the extent to which individuals have control over information needed by others.</a:t>
            </a:r>
            <a:endParaRPr lang="en-AU" sz="900" i="1" smtClean="0"/>
          </a:p>
        </p:txBody>
      </p:sp>
    </p:spTree>
    <p:extLst>
      <p:ext uri="{BB962C8B-B14F-4D97-AF65-F5344CB8AC3E}">
        <p14:creationId xmlns:p14="http://schemas.microsoft.com/office/powerpoint/2010/main" val="39862791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Many potential sources of power – used for personal/organisational</a:t>
            </a:r>
            <a:r>
              <a:rPr lang="en-GB" baseline="0" dirty="0" smtClean="0"/>
              <a:t> reasons </a:t>
            </a:r>
          </a:p>
          <a:p>
            <a:endParaRPr lang="en-GB" baseline="0" dirty="0" smtClean="0"/>
          </a:p>
          <a:p>
            <a:r>
              <a:rPr lang="en-GB" baseline="0" dirty="0" smtClean="0"/>
              <a:t>e.g. Structure, authority, rules, standing orders, control of decisions, resources, technology, knowledge, gender, unions.</a:t>
            </a:r>
          </a:p>
          <a:p>
            <a:endParaRPr lang="en-GB" baseline="0" dirty="0" smtClean="0"/>
          </a:p>
          <a:p>
            <a:r>
              <a:rPr lang="en-GB" baseline="0" dirty="0" smtClean="0"/>
              <a:t>Gender – why are there so few female members of Boards of Directors?  </a:t>
            </a:r>
          </a:p>
          <a:p>
            <a:endParaRPr lang="en-GB" baseline="0" dirty="0" smtClean="0"/>
          </a:p>
          <a:p>
            <a:r>
              <a:rPr lang="en-GB" baseline="0" dirty="0" smtClean="0"/>
              <a:t>Can look at power in terms of the different levels at which it is constituted</a:t>
            </a:r>
          </a:p>
          <a:p>
            <a:endParaRPr lang="en-GB" baseline="0" dirty="0" smtClean="0"/>
          </a:p>
          <a:p>
            <a:r>
              <a:rPr lang="en-GB" baseline="0" dirty="0" smtClean="0"/>
              <a:t>3 types as shown here:</a:t>
            </a:r>
          </a:p>
          <a:p>
            <a:endParaRPr lang="en-GB" baseline="0" dirty="0" smtClean="0"/>
          </a:p>
          <a:p>
            <a:r>
              <a:rPr lang="en-GB" baseline="0" dirty="0" err="1" smtClean="0"/>
              <a:t>Processual</a:t>
            </a:r>
            <a:r>
              <a:rPr lang="en-GB" baseline="0" dirty="0" smtClean="0"/>
              <a:t> – focuses on ‘micro politics’ of an organisation – power = negotiation and bargaining, how things are made to happen in practice</a:t>
            </a:r>
          </a:p>
          <a:p>
            <a:endParaRPr lang="en-GB" baseline="0" dirty="0" smtClean="0"/>
          </a:p>
          <a:p>
            <a:r>
              <a:rPr lang="en-GB" baseline="0" dirty="0" smtClean="0"/>
              <a:t>Institutional – power is mandated to the organisation – institutional rules, cultural beliefs about the right to manage</a:t>
            </a:r>
          </a:p>
          <a:p>
            <a:endParaRPr lang="en-GB" baseline="0" dirty="0" smtClean="0"/>
          </a:p>
          <a:p>
            <a:r>
              <a:rPr lang="en-GB" baseline="0" dirty="0" smtClean="0"/>
              <a:t>Organisational – those in authority select others to sustain the existing power structure</a:t>
            </a:r>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21</a:t>
            </a:fld>
            <a:endParaRPr lang="en-GB"/>
          </a:p>
        </p:txBody>
      </p:sp>
    </p:spTree>
    <p:extLst>
      <p:ext uri="{BB962C8B-B14F-4D97-AF65-F5344CB8AC3E}">
        <p14:creationId xmlns:p14="http://schemas.microsoft.com/office/powerpoint/2010/main" val="3922920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GB" dirty="0" smtClean="0"/>
              <a:t>money,</a:t>
            </a:r>
            <a:r>
              <a:rPr lang="en-GB" baseline="0" dirty="0" smtClean="0"/>
              <a:t> rewards</a:t>
            </a:r>
          </a:p>
          <a:p>
            <a:pPr>
              <a:buFontTx/>
              <a:buChar char="-"/>
            </a:pPr>
            <a:r>
              <a:rPr lang="en-GB" baseline="0" dirty="0" smtClean="0"/>
              <a:t>Procedures, reducing uncertainty</a:t>
            </a:r>
          </a:p>
          <a:p>
            <a:pPr>
              <a:buFontTx/>
              <a:buChar char="-"/>
            </a:pPr>
            <a:r>
              <a:rPr lang="en-GB" baseline="0" dirty="0" smtClean="0"/>
              <a:t>Unique knowledge that can’t easily be acquired by others</a:t>
            </a:r>
          </a:p>
          <a:p>
            <a:pPr>
              <a:buFontTx/>
              <a:buChar char="-"/>
            </a:pPr>
            <a:r>
              <a:rPr lang="en-GB" baseline="0" dirty="0" smtClean="0"/>
              <a:t>Controlling alternative choices, ‘loading the dice’</a:t>
            </a:r>
          </a:p>
          <a:p>
            <a:pPr>
              <a:buFontTx/>
              <a:buChar char="-"/>
            </a:pPr>
            <a:r>
              <a:rPr lang="en-GB" baseline="0" dirty="0" smtClean="0"/>
              <a:t>Extent individuals share a common perspective/set of values/consensus about a situation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22</a:t>
            </a:fld>
            <a:endParaRPr lang="en-GB"/>
          </a:p>
        </p:txBody>
      </p:sp>
    </p:spTree>
    <p:extLst>
      <p:ext uri="{BB962C8B-B14F-4D97-AF65-F5344CB8AC3E}">
        <p14:creationId xmlns:p14="http://schemas.microsoft.com/office/powerpoint/2010/main" val="6512297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Dilemma</a:t>
            </a:r>
            <a:r>
              <a:rPr lang="en-GB" baseline="0" dirty="0" smtClean="0"/>
              <a:t> = finding the right balance for present conditions between order and flexibility  - how ‘tight’ and how ‘loose’ control should be</a:t>
            </a:r>
          </a:p>
          <a:p>
            <a:endParaRPr lang="en-GB" baseline="0" dirty="0" smtClean="0"/>
          </a:p>
          <a:p>
            <a:r>
              <a:rPr lang="en-GB" baseline="0" dirty="0" smtClean="0"/>
              <a:t>Direct control - ? Better used/more accepted in a crisis situation – not good in organisations where people are expected to contribute/participate in decision making – unreasonable rules tend to be ignored/worked around </a:t>
            </a:r>
          </a:p>
          <a:p>
            <a:endParaRPr lang="en-GB" baseline="0" dirty="0" smtClean="0"/>
          </a:p>
          <a:p>
            <a:r>
              <a:rPr lang="en-GB" baseline="0" dirty="0" smtClean="0"/>
              <a:t>Standardisation – closely defined inputs, methods and required outputs – bureaucratic control sets parameters of personal action – can be useful in allowing freedom – e.g. Managers in different units may have discretion in how to do the things which must be done</a:t>
            </a:r>
          </a:p>
          <a:p>
            <a:endParaRPr lang="en-GB" baseline="0" dirty="0" smtClean="0"/>
          </a:p>
          <a:p>
            <a:r>
              <a:rPr lang="en-GB" baseline="0" dirty="0" smtClean="0"/>
              <a:t>Influencing – often the most effective methods of exercising control – selective recruitment of people who seem likely to share a similar approach, training or socialisation of people, peer pressure – strength of culture a factor here </a:t>
            </a:r>
          </a:p>
          <a:p>
            <a:endParaRPr lang="en-GB" baseline="0" dirty="0" smtClean="0"/>
          </a:p>
          <a:p>
            <a:r>
              <a:rPr lang="en-GB" baseline="0" dirty="0" smtClean="0"/>
              <a:t>Balance between centralisation and decentralisation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23</a:t>
            </a:fld>
            <a:endParaRPr lang="en-GB"/>
          </a:p>
        </p:txBody>
      </p:sp>
    </p:spTree>
    <p:extLst>
      <p:ext uri="{BB962C8B-B14F-4D97-AF65-F5344CB8AC3E}">
        <p14:creationId xmlns:p14="http://schemas.microsoft.com/office/powerpoint/2010/main" val="6188377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b="1" dirty="0" smtClean="0"/>
              <a:t>Order v flexibility; control v autonomy – how much?</a:t>
            </a:r>
            <a:r>
              <a:rPr lang="en-GB" b="1" baseline="0" dirty="0" smtClean="0"/>
              <a:t>  </a:t>
            </a:r>
          </a:p>
          <a:p>
            <a:r>
              <a:rPr lang="en-GB" baseline="0" dirty="0" smtClean="0"/>
              <a:t>As organisations have ‘modernised’ with managers becoming facilitators, some top managers have found it difficult to let go of hierarchical control.</a:t>
            </a:r>
          </a:p>
          <a:p>
            <a:endParaRPr lang="en-GB" baseline="0" dirty="0" smtClean="0"/>
          </a:p>
          <a:p>
            <a:r>
              <a:rPr lang="en-GB" baseline="0" dirty="0" smtClean="0"/>
              <a:t>Empowerment can be good for employees but if managers ‘let go’ then what are they for?  Empowerment is about giving up control – giving employees more freedom, autonomy and self-control over their work and responsibility for their decision-making.  </a:t>
            </a:r>
          </a:p>
          <a:p>
            <a:r>
              <a:rPr lang="en-GB" baseline="0" dirty="0" smtClean="0"/>
              <a:t> -about the style of management adopted – wider than delegation in terms of broader limits – almost self-managing. </a:t>
            </a:r>
          </a:p>
          <a:p>
            <a:r>
              <a:rPr lang="en-GB" dirty="0" smtClean="0"/>
              <a:t>Key is effective delegation – giving</a:t>
            </a:r>
            <a:r>
              <a:rPr lang="en-GB" baseline="0" dirty="0" smtClean="0"/>
              <a:t> people ownership of tangible results</a:t>
            </a:r>
          </a:p>
          <a:p>
            <a:pPr>
              <a:buFontTx/>
              <a:buChar char="-"/>
            </a:pPr>
            <a:r>
              <a:rPr lang="en-GB" baseline="0" dirty="0" smtClean="0"/>
              <a:t>Entrusting authority and responsibility to others throughout the organisation – things that would otherwise have been done by people higher up in a more senior position</a:t>
            </a:r>
          </a:p>
          <a:p>
            <a:pPr>
              <a:buFontTx/>
              <a:buChar char="-"/>
            </a:pPr>
            <a:endParaRPr lang="en-GB" baseline="0" dirty="0" smtClean="0"/>
          </a:p>
          <a:p>
            <a:pPr>
              <a:buFontTx/>
              <a:buNone/>
            </a:pPr>
            <a:r>
              <a:rPr lang="en-GB" baseline="0" dirty="0" smtClean="0"/>
              <a:t>As organisations have become flatter, there’s more of this going on than in the past – now more of a necessity for the effective working of an organisation.   Need to consider carefully – </a:t>
            </a:r>
          </a:p>
          <a:p>
            <a:pPr>
              <a:buFontTx/>
              <a:buNone/>
            </a:pPr>
            <a:endParaRPr lang="en-GB" baseline="0" dirty="0" smtClean="0"/>
          </a:p>
          <a:p>
            <a:pPr>
              <a:buFontTx/>
              <a:buNone/>
            </a:pPr>
            <a:r>
              <a:rPr lang="en-GB" baseline="0" dirty="0" smtClean="0"/>
              <a:t>Staff could resent being tightly managed on a delegated task as though they can’t be relied upon to think for themselves/exercise their initiative  Or  could be too loosely managed – insufficient guidance/training by manager who still expects the staff member to take responsibility for the outcomes – concept of the ‘</a:t>
            </a:r>
            <a:r>
              <a:rPr lang="en-GB" baseline="0" dirty="0" err="1" smtClean="0"/>
              <a:t>superdelegator</a:t>
            </a:r>
            <a:r>
              <a:rPr lang="en-GB" baseline="0" dirty="0" smtClean="0"/>
              <a:t>’ who misuses delegation to ‘pass the buck’ as an abdication of managerial responsibility</a:t>
            </a:r>
          </a:p>
          <a:p>
            <a:pPr>
              <a:buFontTx/>
              <a:buNone/>
            </a:pPr>
            <a:endParaRPr lang="en-GB" baseline="0" dirty="0" smtClean="0"/>
          </a:p>
          <a:p>
            <a:pPr>
              <a:buFontTx/>
              <a:buNone/>
            </a:pPr>
            <a:r>
              <a:rPr lang="en-GB" baseline="0" dirty="0" smtClean="0"/>
              <a:t>Either form can be stressful for staff – how it’s done can make a big difference to staff morale, motivation and performance – but it can be misused or overdone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24</a:t>
            </a:fld>
            <a:endParaRPr lang="en-GB"/>
          </a:p>
        </p:txBody>
      </p:sp>
    </p:spTree>
    <p:extLst>
      <p:ext uri="{BB962C8B-B14F-4D97-AF65-F5344CB8AC3E}">
        <p14:creationId xmlns:p14="http://schemas.microsoft.com/office/powerpoint/2010/main" val="18239771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Within the formal structure of an organisation, delegation creates a special relationship between the manager and subordinate based on </a:t>
            </a:r>
          </a:p>
          <a:p>
            <a:endParaRPr lang="en-GB" dirty="0" smtClean="0"/>
          </a:p>
          <a:p>
            <a:r>
              <a:rPr lang="en-GB" dirty="0" smtClean="0"/>
              <a:t>Authority</a:t>
            </a:r>
          </a:p>
          <a:p>
            <a:r>
              <a:rPr lang="en-GB" dirty="0" smtClean="0"/>
              <a:t>Responsibility</a:t>
            </a:r>
          </a:p>
          <a:p>
            <a:r>
              <a:rPr lang="en-GB" dirty="0" smtClean="0"/>
              <a:t>Accountability (ultimate</a:t>
            </a:r>
            <a:r>
              <a:rPr lang="en-GB" baseline="0" dirty="0" smtClean="0"/>
              <a:t> responsibility) </a:t>
            </a:r>
          </a:p>
          <a:p>
            <a:endParaRPr lang="en-GB" baseline="0" dirty="0" smtClean="0"/>
          </a:p>
          <a:p>
            <a:r>
              <a:rPr lang="en-GB" baseline="0" dirty="0" smtClean="0"/>
              <a:t>Effective delegation is not an abdication of </a:t>
            </a:r>
            <a:r>
              <a:rPr lang="en-GB" baseline="0" dirty="0" err="1" smtClean="0"/>
              <a:t>responsibiltiy</a:t>
            </a:r>
            <a:endParaRPr lang="en-GB" baseline="0" dirty="0" smtClean="0"/>
          </a:p>
          <a:p>
            <a:r>
              <a:rPr lang="en-GB" baseline="0" dirty="0" smtClean="0"/>
              <a:t>Managers have to accept responsibility for the control of their staff and their actions – ‘the buck stops here’.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25</a:t>
            </a:fld>
            <a:endParaRPr lang="en-GB"/>
          </a:p>
        </p:txBody>
      </p:sp>
    </p:spTree>
    <p:extLst>
      <p:ext uri="{BB962C8B-B14F-4D97-AF65-F5344CB8AC3E}">
        <p14:creationId xmlns:p14="http://schemas.microsoft.com/office/powerpoint/2010/main" val="17494257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Q:  Why delegate?  What’s in it for the manager?</a:t>
            </a:r>
          </a:p>
          <a:p>
            <a:endParaRPr lang="en-GB" dirty="0" smtClean="0"/>
          </a:p>
          <a:p>
            <a:r>
              <a:rPr lang="en-GB" dirty="0" smtClean="0"/>
              <a:t>A</a:t>
            </a:r>
            <a:r>
              <a:rPr lang="en-GB" baseline="0" dirty="0" smtClean="0"/>
              <a:t> manager is responsible to higher management – the responsibility of the superior for the acts of subordinates is absolute</a:t>
            </a:r>
          </a:p>
          <a:p>
            <a:endParaRPr lang="en-GB" baseline="0" dirty="0" smtClean="0"/>
          </a:p>
          <a:p>
            <a:r>
              <a:rPr lang="en-GB" baseline="0" dirty="0" smtClean="0"/>
              <a:t>So</a:t>
            </a:r>
          </a:p>
          <a:p>
            <a:endParaRPr lang="en-GB" baseline="0" dirty="0" smtClean="0"/>
          </a:p>
          <a:p>
            <a:r>
              <a:rPr lang="en-GB" baseline="0" dirty="0" smtClean="0"/>
              <a:t>The subordinate is responsible to the manager for doing the job, while the manager is responsible for seeing that the job gets done.  </a:t>
            </a:r>
          </a:p>
          <a:p>
            <a:endParaRPr lang="en-GB" baseline="0" dirty="0" smtClean="0"/>
          </a:p>
          <a:p>
            <a:r>
              <a:rPr lang="en-GB" baseline="0" dirty="0" smtClean="0"/>
              <a:t>The manager is accountable to a superior for the actions of subordinates. </a:t>
            </a:r>
          </a:p>
          <a:p>
            <a:endParaRPr lang="en-GB" baseline="0" dirty="0" smtClean="0"/>
          </a:p>
          <a:p>
            <a:r>
              <a:rPr lang="en-GB" baseline="0" dirty="0" smtClean="0"/>
              <a:t>Delegation embraces both authority and responsibility – you need both to work effectively – responsibility without authority to make things happen doesn’t work.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26</a:t>
            </a:fld>
            <a:endParaRPr lang="en-GB"/>
          </a:p>
        </p:txBody>
      </p:sp>
    </p:spTree>
    <p:extLst>
      <p:ext uri="{BB962C8B-B14F-4D97-AF65-F5344CB8AC3E}">
        <p14:creationId xmlns:p14="http://schemas.microsoft.com/office/powerpoint/2010/main" val="104985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all needs careful thought</a:t>
            </a:r>
            <a:r>
              <a:rPr lang="en-GB" baseline="0" dirty="0" smtClean="0"/>
              <a:t> and planning – so managers need to ask themselves the following questions</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27</a:t>
            </a:fld>
            <a:endParaRPr lang="en-GB"/>
          </a:p>
        </p:txBody>
      </p:sp>
    </p:spTree>
    <p:extLst>
      <p:ext uri="{BB962C8B-B14F-4D97-AF65-F5344CB8AC3E}">
        <p14:creationId xmlns:p14="http://schemas.microsoft.com/office/powerpoint/2010/main" val="7043174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a:t>
            </a:r>
            <a:r>
              <a:rPr lang="en-GB" baseline="0" dirty="0" smtClean="0"/>
              <a:t> need control systems in organisations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28</a:t>
            </a:fld>
            <a:endParaRPr lang="en-GB"/>
          </a:p>
        </p:txBody>
      </p:sp>
    </p:spTree>
    <p:extLst>
      <p:ext uri="{BB962C8B-B14F-4D97-AF65-F5344CB8AC3E}">
        <p14:creationId xmlns:p14="http://schemas.microsoft.com/office/powerpoint/2010/main" val="3247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People often don’t like systems of managerial</a:t>
            </a:r>
            <a:r>
              <a:rPr lang="en-GB" baseline="0" dirty="0" smtClean="0"/>
              <a:t> control – viewed with suspicion. </a:t>
            </a:r>
          </a:p>
          <a:p>
            <a:endParaRPr lang="en-GB" baseline="0" dirty="0" smtClean="0"/>
          </a:p>
          <a:p>
            <a:r>
              <a:rPr lang="en-GB" baseline="0" dirty="0" smtClean="0"/>
              <a:t>To be successful and help the organisation achieve its objectives they need to be properly managed</a:t>
            </a:r>
          </a:p>
          <a:p>
            <a:endParaRPr lang="en-GB" baseline="0" dirty="0" smtClean="0"/>
          </a:p>
          <a:p>
            <a:pPr>
              <a:buFontTx/>
              <a:buChar char="-"/>
            </a:pPr>
            <a:r>
              <a:rPr lang="en-GB" baseline="0" dirty="0" smtClean="0"/>
              <a:t>Clarify why necessary and give people individual scope over their work</a:t>
            </a:r>
          </a:p>
          <a:p>
            <a:pPr>
              <a:buFontTx/>
              <a:buChar char="-"/>
            </a:pPr>
            <a:r>
              <a:rPr lang="en-GB" baseline="0" dirty="0" smtClean="0"/>
              <a:t>Valence (expected outcomes) influences people – recognition motivates</a:t>
            </a:r>
          </a:p>
          <a:p>
            <a:pPr>
              <a:buFontTx/>
              <a:buChar char="-"/>
            </a:pPr>
            <a:r>
              <a:rPr lang="en-GB" baseline="0" dirty="0" smtClean="0"/>
              <a:t>Mechanistic organisations best suited to traditional control mechanisms; organic less so</a:t>
            </a:r>
          </a:p>
          <a:p>
            <a:pPr>
              <a:buFontTx/>
              <a:buChar char="-"/>
            </a:pPr>
            <a:r>
              <a:rPr lang="en-GB" baseline="0" dirty="0" smtClean="0"/>
              <a:t>Group norms can act as a powerful controlling influence </a:t>
            </a:r>
          </a:p>
          <a:p>
            <a:pPr>
              <a:buFontTx/>
              <a:buChar char="-"/>
            </a:pPr>
            <a:r>
              <a:rPr lang="en-GB" baseline="0" dirty="0" smtClean="0"/>
              <a:t>X/Y;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29</a:t>
            </a:fld>
            <a:endParaRPr lang="en-GB"/>
          </a:p>
        </p:txBody>
      </p:sp>
    </p:spTree>
    <p:extLst>
      <p:ext uri="{BB962C8B-B14F-4D97-AF65-F5344CB8AC3E}">
        <p14:creationId xmlns:p14="http://schemas.microsoft.com/office/powerpoint/2010/main" val="1244757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often think of financial control systems –</a:t>
            </a:r>
            <a:r>
              <a:rPr lang="en-GB" baseline="0" dirty="0" smtClean="0"/>
              <a:t> follow the money </a:t>
            </a:r>
            <a:endParaRPr lang="en-GB" dirty="0"/>
          </a:p>
        </p:txBody>
      </p:sp>
      <p:sp>
        <p:nvSpPr>
          <p:cNvPr id="4" name="Slide Number Placeholder 3"/>
          <p:cNvSpPr>
            <a:spLocks noGrp="1"/>
          </p:cNvSpPr>
          <p:nvPr>
            <p:ph type="sldNum" sz="quarter" idx="10"/>
          </p:nvPr>
        </p:nvSpPr>
        <p:spPr/>
        <p:txBody>
          <a:bodyPr/>
          <a:lstStyle/>
          <a:p>
            <a:fld id="{00007798-9B15-4CD8-8FA1-A2D2A506AC85}" type="slidenum">
              <a:rPr lang="en-GB" smtClean="0"/>
              <a:t>30</a:t>
            </a:fld>
            <a:endParaRPr lang="en-GB"/>
          </a:p>
        </p:txBody>
      </p:sp>
    </p:spTree>
    <p:extLst>
      <p:ext uri="{BB962C8B-B14F-4D97-AF65-F5344CB8AC3E}">
        <p14:creationId xmlns:p14="http://schemas.microsoft.com/office/powerpoint/2010/main" val="40337608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0007798-9B15-4CD8-8FA1-A2D2A506AC85}" type="slidenum">
              <a:rPr lang="en-GB" smtClean="0"/>
              <a:t>31</a:t>
            </a:fld>
            <a:endParaRPr lang="en-GB"/>
          </a:p>
        </p:txBody>
      </p:sp>
    </p:spTree>
    <p:extLst>
      <p:ext uri="{BB962C8B-B14F-4D97-AF65-F5344CB8AC3E}">
        <p14:creationId xmlns:p14="http://schemas.microsoft.com/office/powerpoint/2010/main" val="19418733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What’s control</a:t>
            </a:r>
            <a:r>
              <a:rPr lang="en-GB" baseline="0" dirty="0" smtClean="0"/>
              <a:t> about?</a:t>
            </a:r>
          </a:p>
          <a:p>
            <a:endParaRPr lang="en-GB" baseline="0" dirty="0" smtClean="0"/>
          </a:p>
          <a:p>
            <a:r>
              <a:rPr lang="en-GB" baseline="0" dirty="0" smtClean="0"/>
              <a:t>How’s it done?  </a:t>
            </a:r>
          </a:p>
          <a:p>
            <a:endParaRPr lang="en-GB" baseline="0" dirty="0" smtClean="0"/>
          </a:p>
          <a:p>
            <a:r>
              <a:rPr lang="en-GB" baseline="0" dirty="0" smtClean="0"/>
              <a:t>What do those involved think about it?</a:t>
            </a:r>
          </a:p>
          <a:p>
            <a:endParaRPr lang="en-GB" baseline="0" dirty="0" smtClean="0"/>
          </a:p>
          <a:p>
            <a:r>
              <a:rPr lang="en-GB" baseline="0" dirty="0" smtClean="0"/>
              <a:t>Follow the money – financial controls</a:t>
            </a:r>
          </a:p>
          <a:p>
            <a:endParaRPr lang="en-GB" baseline="0" dirty="0" smtClean="0"/>
          </a:p>
          <a:p>
            <a:r>
              <a:rPr lang="en-GB" baseline="0" dirty="0" smtClean="0"/>
              <a:t>Empowerment, delegation – pros and cons</a:t>
            </a:r>
          </a:p>
          <a:p>
            <a:endParaRPr lang="en-GB" baseline="0" dirty="0" smtClean="0"/>
          </a:p>
          <a:p>
            <a:r>
              <a:rPr lang="en-GB" baseline="0" dirty="0" smtClean="0"/>
              <a:t>What makes us tick as people in the workplace</a:t>
            </a:r>
          </a:p>
          <a:p>
            <a:endParaRPr lang="en-GB" dirty="0"/>
          </a:p>
        </p:txBody>
      </p:sp>
      <p:sp>
        <p:nvSpPr>
          <p:cNvPr id="4" name="Slide Number Placeholder 3"/>
          <p:cNvSpPr>
            <a:spLocks noGrp="1"/>
          </p:cNvSpPr>
          <p:nvPr>
            <p:ph type="sldNum" sz="quarter" idx="10"/>
          </p:nvPr>
        </p:nvSpPr>
        <p:spPr/>
        <p:txBody>
          <a:bodyPr/>
          <a:lstStyle/>
          <a:p>
            <a:fld id="{A3B9A878-BEF9-43DE-B549-ACD46B363C62}" type="slidenum">
              <a:rPr lang="en-GB" smtClean="0"/>
              <a:pPr/>
              <a:t>32</a:t>
            </a:fld>
            <a:endParaRPr lang="en-GB"/>
          </a:p>
        </p:txBody>
      </p:sp>
    </p:spTree>
    <p:extLst>
      <p:ext uri="{BB962C8B-B14F-4D97-AF65-F5344CB8AC3E}">
        <p14:creationId xmlns:p14="http://schemas.microsoft.com/office/powerpoint/2010/main" val="3001318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192826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827867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131542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1282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26DA885-F71A-407F-9C94-7D387E83FB64}" type="datetimeFigureOut">
              <a:rPr lang="en-US" smtClean="0"/>
              <a:pPr/>
              <a:t>2/19/2016</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52032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26DA885-F71A-407F-9C94-7D387E83FB64}" type="datetimeFigureOut">
              <a:rPr lang="en-US" smtClean="0"/>
              <a:pPr/>
              <a:t>2/19/2016</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1474864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6DA885-F71A-407F-9C94-7D387E83FB64}" type="datetimeFigureOut">
              <a:rPr lang="en-US" smtClean="0"/>
              <a:pPr/>
              <a:t>2/19/2016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3762245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116447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2571437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57639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5473A559-AB84-4F7A-97C9-A5284127723B}"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51638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3415719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473A559-AB84-4F7A-97C9-A5284127723B}"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63930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26DA885-F71A-407F-9C94-7D387E83FB64}" type="datetimeFigureOut">
              <a:rPr lang="en-US" smtClean="0"/>
              <a:pPr/>
              <a:t>2/19/2016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2224179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2461207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DA885-F71A-407F-9C94-7D387E83FB64}" type="datetimeFigureOut">
              <a:rPr lang="en-US" smtClean="0"/>
              <a:pPr/>
              <a:t>2/19/2016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73A559-AB84-4F7A-97C9-A5284127723B}" type="slidenum">
              <a:rPr lang="en-GB" smtClean="0"/>
              <a:pPr/>
              <a:t>‹#›</a:t>
            </a:fld>
            <a:endParaRPr lang="en-GB"/>
          </a:p>
        </p:txBody>
      </p:sp>
    </p:spTree>
    <p:extLst>
      <p:ext uri="{BB962C8B-B14F-4D97-AF65-F5344CB8AC3E}">
        <p14:creationId xmlns:p14="http://schemas.microsoft.com/office/powerpoint/2010/main" val="38457323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3048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7526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526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
          <p:cNvSpPr>
            <a:spLocks noGrp="1" noChangeArrowheads="1"/>
          </p:cNvSpPr>
          <p:nvPr>
            <p:ph type="ftr" sz="quarter" idx="10"/>
          </p:nvPr>
        </p:nvSpPr>
        <p:spPr>
          <a:ln/>
        </p:spPr>
        <p:txBody>
          <a:bodyPr/>
          <a:lstStyle>
            <a:lvl1pPr>
              <a:defRPr/>
            </a:lvl1pPr>
          </a:lstStyle>
          <a:p>
            <a:pPr>
              <a:defRPr/>
            </a:pPr>
            <a:r>
              <a:rPr lang="en-US"/>
              <a:t>© 2011 John Wiley &amp; Sons Ltd. www.wileyeurope.com/college/french   </a:t>
            </a:r>
          </a:p>
        </p:txBody>
      </p:sp>
      <p:sp>
        <p:nvSpPr>
          <p:cNvPr id="6" name="Rectangle 6"/>
          <p:cNvSpPr>
            <a:spLocks noGrp="1" noChangeArrowheads="1"/>
          </p:cNvSpPr>
          <p:nvPr>
            <p:ph type="sldNum" sz="quarter" idx="11"/>
          </p:nvPr>
        </p:nvSpPr>
        <p:spPr>
          <a:ln/>
        </p:spPr>
        <p:txBody>
          <a:bodyPr/>
          <a:lstStyle>
            <a:lvl1pPr>
              <a:defRPr/>
            </a:lvl1pPr>
          </a:lstStyle>
          <a:p>
            <a:fld id="{AA4D6548-8597-4D89-A5D7-C7F6E448582F}" type="slidenum">
              <a:rPr lang="en-US"/>
              <a:pPr/>
              <a:t>‹#›</a:t>
            </a:fld>
            <a:endParaRPr lang="en-US"/>
          </a:p>
        </p:txBody>
      </p:sp>
    </p:spTree>
    <p:extLst>
      <p:ext uri="{BB962C8B-B14F-4D97-AF65-F5344CB8AC3E}">
        <p14:creationId xmlns:p14="http://schemas.microsoft.com/office/powerpoint/2010/main" val="303928579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fontAlgn="base">
              <a:spcBef>
                <a:spcPct val="0"/>
              </a:spcBef>
              <a:spcAft>
                <a:spcPct val="0"/>
              </a:spcAft>
            </a:pPr>
            <a:fld id="{47C9B81F-C347-4BEF-BFDF-29C42F48304A}" type="datetimeFigureOut">
              <a:rPr lang="en-US" smtClean="0">
                <a:solidFill>
                  <a:prstClr val="black">
                    <a:tint val="75000"/>
                  </a:prstClr>
                </a:solidFill>
                <a:latin typeface="Arial" charset="0"/>
              </a:rPr>
              <a:pPr fontAlgn="base">
                <a:spcBef>
                  <a:spcPct val="0"/>
                </a:spcBef>
                <a:spcAft>
                  <a:spcPct val="0"/>
                </a:spcAft>
              </a:pPr>
              <a:t>2/19/2016</a:t>
            </a:fld>
            <a:endParaRPr lang="en-US" dirty="0">
              <a:solidFill>
                <a:srgbClr val="1F497D">
                  <a:shade val="90000"/>
                </a:srgbClr>
              </a:solidFill>
              <a:latin typeface="Arial" charset="0"/>
            </a:endParaRPr>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fontAlgn="base">
              <a:spcBef>
                <a:spcPct val="0"/>
              </a:spcBef>
              <a:spcAft>
                <a:spcPct val="0"/>
              </a:spcAft>
            </a:pPr>
            <a:endParaRPr lang="en-US" dirty="0">
              <a:solidFill>
                <a:srgbClr val="1F497D">
                  <a:shade val="90000"/>
                </a:srgbClr>
              </a:solidFill>
              <a:latin typeface="Arial" charset="0"/>
            </a:endParaRPr>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pPr fontAlgn="base">
              <a:spcBef>
                <a:spcPct val="0"/>
              </a:spcBef>
              <a:spcAft>
                <a:spcPct val="0"/>
              </a:spcAft>
            </a:pPr>
            <a:fld id="{042AED99-7FB4-404E-8A97-64753DCE42EC}" type="slidenum">
              <a:rPr lang="en-US" smtClean="0">
                <a:solidFill>
                  <a:prstClr val="black">
                    <a:tint val="75000"/>
                  </a:prstClr>
                </a:solidFill>
                <a:latin typeface="Arial" charset="0"/>
              </a:rPr>
              <a:pPr fontAlgn="base">
                <a:spcBef>
                  <a:spcPct val="0"/>
                </a:spcBef>
                <a:spcAft>
                  <a:spcPct val="0"/>
                </a:spcAft>
              </a:pPr>
              <a:t>‹#›</a:t>
            </a:fld>
            <a:endParaRPr lang="en-US" dirty="0">
              <a:solidFill>
                <a:srgbClr val="1F497D">
                  <a:shade val="90000"/>
                </a:srgbClr>
              </a:solidFill>
              <a:latin typeface="Arial" charset="0"/>
            </a:endParaRPr>
          </a:p>
        </p:txBody>
      </p:sp>
    </p:spTree>
    <p:extLst>
      <p:ext uri="{BB962C8B-B14F-4D97-AF65-F5344CB8AC3E}">
        <p14:creationId xmlns:p14="http://schemas.microsoft.com/office/powerpoint/2010/main" val="30262564"/>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wmf"/><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youtu.be/6wjuXMwGnx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5.wmf"/></Relationships>
</file>

<file path=ppt/slides/_rels/slide23.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youtu.be/RzToNo7A-94"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35.gif"/><Relationship Id="rId4" Type="http://schemas.openxmlformats.org/officeDocument/2006/relationships/image" Target="../media/image34.wmf"/></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normAutofit fontScale="90000"/>
          </a:bodyPr>
          <a:lstStyle/>
          <a:p>
            <a:r>
              <a:rPr lang="en-GB" sz="4400" dirty="0" smtClean="0"/>
              <a:t/>
            </a:r>
            <a:br>
              <a:rPr lang="en-GB" sz="4400" dirty="0" smtClean="0"/>
            </a:br>
            <a:r>
              <a:rPr lang="en-GB" sz="4400" dirty="0" smtClean="0"/>
              <a:t/>
            </a:r>
            <a:br>
              <a:rPr lang="en-GB" sz="4400" dirty="0" smtClean="0"/>
            </a:br>
            <a:r>
              <a:rPr lang="en-GB" sz="3600" dirty="0" smtClean="0"/>
              <a:t>Management Innovation and Sustainability</a:t>
            </a:r>
            <a:endParaRPr lang="en-GB" sz="4400" dirty="0">
              <a:solidFill>
                <a:schemeClr val="tx2"/>
              </a:solidFill>
            </a:endParaRPr>
          </a:p>
        </p:txBody>
      </p:sp>
      <p:sp>
        <p:nvSpPr>
          <p:cNvPr id="73731" name="Rectangle 3"/>
          <p:cNvSpPr>
            <a:spLocks noGrp="1" noChangeArrowheads="1"/>
          </p:cNvSpPr>
          <p:nvPr>
            <p:ph type="subTitle" idx="1"/>
          </p:nvPr>
        </p:nvSpPr>
        <p:spPr>
          <a:xfrm>
            <a:off x="2267744" y="4214818"/>
            <a:ext cx="6590536" cy="2636619"/>
          </a:xfrm>
        </p:spPr>
        <p:txBody>
          <a:bodyPr wrap="square">
            <a:spAutoFit/>
          </a:bodyPr>
          <a:lstStyle/>
          <a:p>
            <a:r>
              <a:rPr lang="en-GB" sz="3600" b="1" dirty="0" smtClean="0">
                <a:solidFill>
                  <a:schemeClr val="tx2">
                    <a:lumMod val="50000"/>
                  </a:schemeClr>
                </a:solidFill>
              </a:rPr>
              <a:t>Organisational </a:t>
            </a:r>
            <a:r>
              <a:rPr lang="en-GB" sz="3600" b="1" dirty="0" smtClean="0">
                <a:solidFill>
                  <a:schemeClr val="tx2">
                    <a:lumMod val="50000"/>
                  </a:schemeClr>
                </a:solidFill>
              </a:rPr>
              <a:t>Control </a:t>
            </a:r>
          </a:p>
          <a:p>
            <a:r>
              <a:rPr lang="en-GB" sz="3600" b="1" dirty="0" smtClean="0">
                <a:solidFill>
                  <a:schemeClr val="tx2">
                    <a:lumMod val="50000"/>
                  </a:schemeClr>
                </a:solidFill>
              </a:rPr>
              <a:t>and Power</a:t>
            </a:r>
          </a:p>
          <a:p>
            <a:endParaRPr lang="en-GB" u="sng" dirty="0" smtClean="0">
              <a:solidFill>
                <a:schemeClr val="tx1"/>
              </a:solidFill>
            </a:endParaRPr>
          </a:p>
          <a:p>
            <a:endParaRPr lang="en-GB" sz="2400" b="1" dirty="0" smtClean="0">
              <a:solidFill>
                <a:schemeClr val="accent2"/>
              </a:solidFill>
            </a:endParaRPr>
          </a:p>
          <a:p>
            <a:endParaRPr lang="en-GB" dirty="0"/>
          </a:p>
        </p:txBody>
      </p:sp>
    </p:spTree>
    <p:extLst>
      <p:ext uri="{BB962C8B-B14F-4D97-AF65-F5344CB8AC3E}">
        <p14:creationId xmlns:p14="http://schemas.microsoft.com/office/powerpoint/2010/main" val="3046012449"/>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smtClean="0">
                <a:solidFill>
                  <a:schemeClr val="accent1"/>
                </a:solidFill>
              </a:rPr>
              <a:t>Previously </a:t>
            </a:r>
            <a:r>
              <a:rPr lang="en-GB" sz="4000" dirty="0" smtClean="0">
                <a:solidFill>
                  <a:schemeClr val="accent1"/>
                </a:solidFill>
              </a:rPr>
              <a:t>we….</a:t>
            </a:r>
            <a:endParaRPr lang="en-GB" sz="4000" dirty="0">
              <a:solidFill>
                <a:schemeClr val="accent1"/>
              </a:solidFill>
            </a:endParaRPr>
          </a:p>
        </p:txBody>
      </p:sp>
      <p:sp>
        <p:nvSpPr>
          <p:cNvPr id="3" name="Content Placeholder 2"/>
          <p:cNvSpPr>
            <a:spLocks noGrp="1"/>
          </p:cNvSpPr>
          <p:nvPr>
            <p:ph idx="1"/>
          </p:nvPr>
        </p:nvSpPr>
        <p:spPr>
          <a:xfrm>
            <a:off x="457200" y="1556792"/>
            <a:ext cx="8229600" cy="4968552"/>
          </a:xfrm>
        </p:spPr>
        <p:txBody>
          <a:bodyPr>
            <a:normAutofit fontScale="92500" lnSpcReduction="10000"/>
          </a:bodyPr>
          <a:lstStyle/>
          <a:p>
            <a:pPr marL="514350" lvl="0" indent="-514350">
              <a:buFont typeface="+mj-lt"/>
              <a:buAutoNum type="arabicPeriod"/>
            </a:pPr>
            <a:r>
              <a:rPr lang="en-GB" sz="2800" dirty="0" smtClean="0">
                <a:solidFill>
                  <a:prstClr val="black"/>
                </a:solidFill>
              </a:rPr>
              <a:t>Explained </a:t>
            </a:r>
            <a:r>
              <a:rPr lang="en-GB" sz="2800" dirty="0">
                <a:solidFill>
                  <a:prstClr val="black"/>
                </a:solidFill>
              </a:rPr>
              <a:t>the meaning and importance of </a:t>
            </a:r>
            <a:r>
              <a:rPr lang="en-GB" sz="2800" dirty="0" smtClean="0">
                <a:solidFill>
                  <a:prstClr val="black"/>
                </a:solidFill>
              </a:rPr>
              <a:t>leadership in </a:t>
            </a:r>
            <a:r>
              <a:rPr lang="en-GB" sz="2800" dirty="0">
                <a:solidFill>
                  <a:prstClr val="black"/>
                </a:solidFill>
              </a:rPr>
              <a:t>the workplace</a:t>
            </a:r>
          </a:p>
          <a:p>
            <a:pPr marL="514350" lvl="0" indent="-514350">
              <a:buFont typeface="+mj-lt"/>
              <a:buAutoNum type="arabicPeriod"/>
            </a:pPr>
            <a:r>
              <a:rPr lang="en-GB" sz="2800" dirty="0" smtClean="0">
                <a:solidFill>
                  <a:prstClr val="black"/>
                </a:solidFill>
              </a:rPr>
              <a:t>Considered </a:t>
            </a:r>
            <a:r>
              <a:rPr lang="en-GB" sz="2800" dirty="0">
                <a:solidFill>
                  <a:prstClr val="black"/>
                </a:solidFill>
              </a:rPr>
              <a:t>how it differs from management</a:t>
            </a:r>
          </a:p>
          <a:p>
            <a:pPr marL="514350" lvl="0" indent="-514350">
              <a:buFont typeface="+mj-lt"/>
              <a:buAutoNum type="arabicPeriod"/>
            </a:pPr>
            <a:r>
              <a:rPr lang="en-GB" sz="2800" dirty="0" smtClean="0">
                <a:solidFill>
                  <a:prstClr val="black"/>
                </a:solidFill>
              </a:rPr>
              <a:t>Contrasted </a:t>
            </a:r>
            <a:r>
              <a:rPr lang="en-GB" sz="2800" dirty="0">
                <a:solidFill>
                  <a:prstClr val="black"/>
                </a:solidFill>
              </a:rPr>
              <a:t>the main approaches to leadership</a:t>
            </a:r>
          </a:p>
          <a:p>
            <a:pPr marL="514350" lvl="0" indent="-514350">
              <a:buFont typeface="+mj-lt"/>
              <a:buAutoNum type="arabicPeriod"/>
            </a:pPr>
            <a:r>
              <a:rPr lang="en-GB" sz="2800" dirty="0" smtClean="0">
                <a:solidFill>
                  <a:prstClr val="black"/>
                </a:solidFill>
              </a:rPr>
              <a:t>Considered </a:t>
            </a:r>
            <a:r>
              <a:rPr lang="en-GB" sz="2800" dirty="0">
                <a:solidFill>
                  <a:prstClr val="black"/>
                </a:solidFill>
              </a:rPr>
              <a:t>different leadership styles and how leaders behave</a:t>
            </a:r>
          </a:p>
          <a:p>
            <a:pPr marL="514350" lvl="0" indent="-514350">
              <a:buFont typeface="+mj-lt"/>
              <a:buAutoNum type="arabicPeriod"/>
            </a:pPr>
            <a:r>
              <a:rPr lang="en-GB" sz="2800" dirty="0" smtClean="0">
                <a:solidFill>
                  <a:prstClr val="black"/>
                </a:solidFill>
              </a:rPr>
              <a:t>Examined </a:t>
            </a:r>
            <a:r>
              <a:rPr lang="en-GB" sz="2800" dirty="0">
                <a:solidFill>
                  <a:prstClr val="black"/>
                </a:solidFill>
              </a:rPr>
              <a:t>how leaders behave and how they exert power and influence</a:t>
            </a:r>
          </a:p>
          <a:p>
            <a:pPr marL="514350" lvl="0" indent="-514350">
              <a:buFont typeface="+mj-lt"/>
              <a:buAutoNum type="arabicPeriod"/>
            </a:pPr>
            <a:r>
              <a:rPr lang="en-GB" sz="2800" dirty="0" smtClean="0">
                <a:solidFill>
                  <a:prstClr val="black"/>
                </a:solidFill>
              </a:rPr>
              <a:t>Assessed </a:t>
            </a:r>
            <a:r>
              <a:rPr lang="en-GB" sz="2800" dirty="0">
                <a:solidFill>
                  <a:prstClr val="black"/>
                </a:solidFill>
              </a:rPr>
              <a:t>what makes leaders effective and how </a:t>
            </a:r>
            <a:r>
              <a:rPr lang="en-GB" sz="2800" dirty="0" smtClean="0">
                <a:solidFill>
                  <a:prstClr val="black"/>
                </a:solidFill>
              </a:rPr>
              <a:t>they can </a:t>
            </a:r>
            <a:r>
              <a:rPr lang="en-GB" sz="2800" dirty="0">
                <a:solidFill>
                  <a:prstClr val="black"/>
                </a:solidFill>
              </a:rPr>
              <a:t>be developed.</a:t>
            </a:r>
          </a:p>
          <a:p>
            <a:pPr marL="514350" indent="-514350">
              <a:buFont typeface="+mj-lt"/>
              <a:buAutoNum type="arabicPeriod"/>
            </a:pPr>
            <a:endParaRPr lang="en-GB" dirty="0"/>
          </a:p>
        </p:txBody>
      </p:sp>
      <p:pic>
        <p:nvPicPr>
          <p:cNvPr id="5" name="Picture 2" descr="C:\Users\Michael\AppData\Local\Microsoft\Windows\Temporary Internet Files\Content.IE5\DTCKYBWZ\MC900441510[1].png"/>
          <p:cNvPicPr>
            <a:picLocks noChangeAspect="1" noChangeArrowheads="1"/>
          </p:cNvPicPr>
          <p:nvPr/>
        </p:nvPicPr>
        <p:blipFill>
          <a:blip r:embed="rId3" cstate="print"/>
          <a:srcRect/>
          <a:stretch>
            <a:fillRect/>
          </a:stretch>
        </p:blipFill>
        <p:spPr bwMode="auto">
          <a:xfrm>
            <a:off x="7596336" y="0"/>
            <a:ext cx="1547664" cy="1547664"/>
          </a:xfrm>
          <a:prstGeom prst="rect">
            <a:avLst/>
          </a:prstGeom>
          <a:noFill/>
        </p:spPr>
      </p:pic>
    </p:spTree>
    <p:extLst>
      <p:ext uri="{BB962C8B-B14F-4D97-AF65-F5344CB8AC3E}">
        <p14:creationId xmlns:p14="http://schemas.microsoft.com/office/powerpoint/2010/main" val="149446371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smtClean="0">
                <a:solidFill>
                  <a:schemeClr val="tx1"/>
                </a:solidFill>
              </a:rPr>
              <a:t>Today’s Objectives</a:t>
            </a:r>
            <a:endParaRPr lang="en-GB" sz="4000" dirty="0">
              <a:solidFill>
                <a:schemeClr val="tx1"/>
              </a:solidFill>
            </a:endParaRPr>
          </a:p>
        </p:txBody>
      </p:sp>
      <p:sp>
        <p:nvSpPr>
          <p:cNvPr id="3" name="Content Placeholder 2"/>
          <p:cNvSpPr>
            <a:spLocks noGrp="1"/>
          </p:cNvSpPr>
          <p:nvPr>
            <p:ph idx="1"/>
          </p:nvPr>
        </p:nvSpPr>
        <p:spPr>
          <a:xfrm>
            <a:off x="457200" y="1196752"/>
            <a:ext cx="8229600" cy="5328592"/>
          </a:xfrm>
        </p:spPr>
        <p:txBody>
          <a:bodyPr>
            <a:normAutofit/>
          </a:bodyPr>
          <a:lstStyle/>
          <a:p>
            <a:pPr marL="514350" indent="-514350">
              <a:buFont typeface="+mj-lt"/>
              <a:buAutoNum type="arabicPeriod"/>
            </a:pPr>
            <a:r>
              <a:rPr lang="en-GB" dirty="0" smtClean="0"/>
              <a:t>To understand the importance of control in organisations</a:t>
            </a:r>
          </a:p>
          <a:p>
            <a:pPr marL="514350" indent="-514350">
              <a:buFont typeface="+mj-lt"/>
              <a:buAutoNum type="arabicPeriod"/>
            </a:pPr>
            <a:r>
              <a:rPr lang="en-GB" dirty="0" smtClean="0"/>
              <a:t>To examine different types of control</a:t>
            </a:r>
          </a:p>
          <a:p>
            <a:pPr marL="514350" indent="-514350">
              <a:buFont typeface="+mj-lt"/>
              <a:buAutoNum type="arabicPeriod"/>
            </a:pPr>
            <a:r>
              <a:rPr lang="en-GB" dirty="0" smtClean="0"/>
              <a:t>To assess what makes an effective management control system</a:t>
            </a:r>
          </a:p>
          <a:p>
            <a:pPr marL="514350" indent="-514350">
              <a:buFont typeface="+mj-lt"/>
              <a:buAutoNum type="arabicPeriod"/>
            </a:pPr>
            <a:r>
              <a:rPr lang="en-GB" dirty="0" smtClean="0"/>
              <a:t>To explain power and management control, and review the different perspectives</a:t>
            </a:r>
          </a:p>
          <a:p>
            <a:pPr marL="514350" indent="-514350">
              <a:buFont typeface="+mj-lt"/>
              <a:buAutoNum type="arabicPeriod"/>
            </a:pPr>
            <a:r>
              <a:rPr lang="en-GB" dirty="0" smtClean="0"/>
              <a:t>To assess the nature and impact of financial and accounting control systems</a:t>
            </a:r>
          </a:p>
          <a:p>
            <a:pPr marL="514350" indent="-514350">
              <a:buFont typeface="+mj-lt"/>
              <a:buAutoNum type="arabicPeriod"/>
            </a:pPr>
            <a:r>
              <a:rPr lang="en-GB" dirty="0" smtClean="0"/>
              <a:t>To explore the concept of empowerment and the manager-subordinate relationship</a:t>
            </a:r>
          </a:p>
          <a:p>
            <a:pPr marL="514350" indent="-514350">
              <a:buFont typeface="+mj-lt"/>
              <a:buAutoNum type="arabicPeriod"/>
            </a:pPr>
            <a:r>
              <a:rPr lang="en-GB" dirty="0" smtClean="0"/>
              <a:t>To examine delegation and its benefits</a:t>
            </a:r>
          </a:p>
          <a:p>
            <a:pPr marL="514350" indent="-514350">
              <a:buFont typeface="+mj-lt"/>
              <a:buAutoNum type="arabicPeriod"/>
            </a:pPr>
            <a:r>
              <a:rPr lang="en-GB" dirty="0" smtClean="0"/>
              <a:t>To recognise the human and social factors that influence how people behave</a:t>
            </a:r>
          </a:p>
          <a:p>
            <a:pPr marL="514350" indent="-514350">
              <a:buFont typeface="+mj-lt"/>
              <a:buAutoNum type="arabicPeriod"/>
            </a:pPr>
            <a:endParaRPr lang="en-GB" dirty="0"/>
          </a:p>
        </p:txBody>
      </p:sp>
      <p:pic>
        <p:nvPicPr>
          <p:cNvPr id="3074" name="Picture 2" descr="C:\Documents and Settings\bus-ad1\Local Settings\Temporary Internet Files\Content.IE5\R6GKA3P0\MP90034141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6336" y="0"/>
            <a:ext cx="1475656" cy="2068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4046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1"/>
                </a:solidFill>
              </a:rPr>
              <a:t>Activity</a:t>
            </a:r>
            <a:endParaRPr lang="en-GB" dirty="0">
              <a:solidFill>
                <a:schemeClr val="tx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What does the word ‘control’ mean to you?</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2996952"/>
            <a:ext cx="2017638" cy="3240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34155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547664" y="393700"/>
            <a:ext cx="7139136" cy="701675"/>
          </a:xfrm>
        </p:spPr>
        <p:txBody>
          <a:bodyPr>
            <a:normAutofit/>
          </a:bodyPr>
          <a:lstStyle/>
          <a:p>
            <a:pPr algn="l"/>
            <a:r>
              <a:rPr lang="en-GB" dirty="0">
                <a:solidFill>
                  <a:schemeClr val="tx1"/>
                </a:solidFill>
              </a:rPr>
              <a:t>The nature of control</a:t>
            </a:r>
          </a:p>
        </p:txBody>
      </p:sp>
      <p:sp>
        <p:nvSpPr>
          <p:cNvPr id="76803" name="Rectangle 3"/>
          <p:cNvSpPr>
            <a:spLocks noGrp="1" noChangeArrowheads="1"/>
          </p:cNvSpPr>
          <p:nvPr>
            <p:ph idx="1"/>
          </p:nvPr>
        </p:nvSpPr>
        <p:spPr>
          <a:xfrm>
            <a:off x="265113" y="1625600"/>
            <a:ext cx="8229600" cy="3951851"/>
          </a:xfrm>
        </p:spPr>
        <p:txBody>
          <a:bodyPr>
            <a:spAutoFit/>
          </a:bodyPr>
          <a:lstStyle/>
          <a:p>
            <a:pPr>
              <a:buFontTx/>
              <a:buNone/>
            </a:pPr>
            <a:r>
              <a:rPr lang="en-GB" sz="3000" i="1" dirty="0" smtClean="0"/>
              <a:t>‘Organisation </a:t>
            </a:r>
            <a:r>
              <a:rPr lang="en-GB" sz="3000" i="1" dirty="0"/>
              <a:t>implies control. A social organisation is an ordered arrangement of individual human interactions. </a:t>
            </a:r>
            <a:endParaRPr lang="en-GB" sz="3000" i="1" dirty="0" smtClean="0"/>
          </a:p>
          <a:p>
            <a:pPr>
              <a:buFontTx/>
              <a:buNone/>
            </a:pPr>
            <a:r>
              <a:rPr lang="en-GB" sz="3000" i="1" dirty="0" smtClean="0"/>
              <a:t>Control </a:t>
            </a:r>
            <a:r>
              <a:rPr lang="en-GB" sz="3000" i="1" dirty="0"/>
              <a:t>processes help circumscribe idiosyncratic </a:t>
            </a:r>
            <a:r>
              <a:rPr lang="en-GB" sz="3000" i="1" dirty="0" smtClean="0"/>
              <a:t>behaviours </a:t>
            </a:r>
            <a:r>
              <a:rPr lang="en-GB" sz="3000" i="1" dirty="0"/>
              <a:t>and keep them conformant to the rational plan of the organisation.’</a:t>
            </a:r>
          </a:p>
          <a:p>
            <a:pPr>
              <a:buFontTx/>
              <a:buNone/>
            </a:pPr>
            <a:endParaRPr lang="en-GB" sz="3000" i="1" dirty="0"/>
          </a:p>
          <a:p>
            <a:pPr>
              <a:buFontTx/>
              <a:buNone/>
            </a:pPr>
            <a:r>
              <a:rPr lang="en-GB" sz="2400" dirty="0" err="1"/>
              <a:t>Tannenbaum</a:t>
            </a:r>
            <a:endParaRPr lang="en-GB" sz="2400" dirty="0"/>
          </a:p>
        </p:txBody>
      </p:sp>
      <p:pic>
        <p:nvPicPr>
          <p:cNvPr id="4098" name="Picture 2" descr="C:\Documents and Settings\bus-ad1\Local Settings\Temporary Internet Files\Content.IE5\Z3G12HBK\MP9003859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13152" y="4005064"/>
            <a:ext cx="1405628" cy="25993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p:cTn id="7" dur="500" fill="hold"/>
                                        <p:tgtEl>
                                          <p:spTgt spid="7680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7680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7680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6803">
                                            <p:txEl>
                                              <p:pRg st="1" end="1"/>
                                            </p:txEl>
                                          </p:spTgt>
                                        </p:tgtEl>
                                        <p:attrNameLst>
                                          <p:attrName>style.visibility</p:attrName>
                                        </p:attrNameLst>
                                      </p:cBhvr>
                                      <p:to>
                                        <p:strVal val="visible"/>
                                      </p:to>
                                    </p:set>
                                    <p:anim calcmode="lin" valueType="num">
                                      <p:cBhvr>
                                        <p:cTn id="14" dur="500" fill="hold"/>
                                        <p:tgtEl>
                                          <p:spTgt spid="7680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7680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7680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6803">
                                            <p:txEl>
                                              <p:pRg st="3" end="3"/>
                                            </p:txEl>
                                          </p:spTgt>
                                        </p:tgtEl>
                                        <p:attrNameLst>
                                          <p:attrName>style.visibility</p:attrName>
                                        </p:attrNameLst>
                                      </p:cBhvr>
                                      <p:to>
                                        <p:strVal val="visible"/>
                                      </p:to>
                                    </p:set>
                                    <p:anim calcmode="lin" valueType="num">
                                      <p:cBhvr>
                                        <p:cTn id="21" dur="500" fill="hold"/>
                                        <p:tgtEl>
                                          <p:spTgt spid="7680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76803">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768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normAutofit/>
          </a:bodyPr>
          <a:lstStyle/>
          <a:p>
            <a:pPr algn="l"/>
            <a:r>
              <a:rPr lang="en-GB" dirty="0">
                <a:solidFill>
                  <a:schemeClr val="tx1"/>
                </a:solidFill>
              </a:rPr>
              <a:t>Individual behaviour </a:t>
            </a:r>
            <a:r>
              <a:rPr lang="en-GB" dirty="0" smtClean="0">
                <a:solidFill>
                  <a:schemeClr val="tx1"/>
                </a:solidFill>
              </a:rPr>
              <a:t/>
            </a:r>
            <a:br>
              <a:rPr lang="en-GB" dirty="0" smtClean="0">
                <a:solidFill>
                  <a:schemeClr val="tx1"/>
                </a:solidFill>
              </a:rPr>
            </a:br>
            <a:r>
              <a:rPr lang="en-GB" dirty="0" smtClean="0">
                <a:solidFill>
                  <a:schemeClr val="tx1"/>
                </a:solidFill>
              </a:rPr>
              <a:t>and </a:t>
            </a:r>
            <a:r>
              <a:rPr lang="en-GB" dirty="0">
                <a:solidFill>
                  <a:schemeClr val="tx1"/>
                </a:solidFill>
              </a:rPr>
              <a:t>control</a:t>
            </a:r>
          </a:p>
        </p:txBody>
      </p:sp>
      <p:sp>
        <p:nvSpPr>
          <p:cNvPr id="77827" name="Rectangle 3"/>
          <p:cNvSpPr>
            <a:spLocks noGrp="1" noChangeArrowheads="1"/>
          </p:cNvSpPr>
          <p:nvPr>
            <p:ph idx="1"/>
          </p:nvPr>
        </p:nvSpPr>
        <p:spPr>
          <a:xfrm>
            <a:off x="419100" y="1608138"/>
            <a:ext cx="8229600" cy="3428631"/>
          </a:xfrm>
        </p:spPr>
        <p:txBody>
          <a:bodyPr>
            <a:spAutoFit/>
          </a:bodyPr>
          <a:lstStyle/>
          <a:p>
            <a:pPr>
              <a:buFontTx/>
              <a:buNone/>
            </a:pPr>
            <a:r>
              <a:rPr lang="en-GB" sz="3000" dirty="0" smtClean="0"/>
              <a:t>	Lawler (1976) :  </a:t>
            </a:r>
            <a:r>
              <a:rPr lang="en-GB" sz="3000" dirty="0"/>
              <a:t>three reasons why employees might want to be subject to a control system:</a:t>
            </a:r>
          </a:p>
          <a:p>
            <a:pPr lvl="1"/>
            <a:r>
              <a:rPr lang="en-GB" dirty="0"/>
              <a:t>To get </a:t>
            </a:r>
            <a:r>
              <a:rPr lang="en-GB" dirty="0">
                <a:solidFill>
                  <a:schemeClr val="accent1"/>
                </a:solidFill>
              </a:rPr>
              <a:t>feedback on task performance</a:t>
            </a:r>
          </a:p>
          <a:p>
            <a:pPr lvl="1"/>
            <a:r>
              <a:rPr lang="en-GB" dirty="0"/>
              <a:t>To receive </a:t>
            </a:r>
            <a:r>
              <a:rPr lang="en-GB" dirty="0">
                <a:solidFill>
                  <a:schemeClr val="accent1"/>
                </a:solidFill>
              </a:rPr>
              <a:t>structure for tasks and performance measurement</a:t>
            </a:r>
          </a:p>
          <a:p>
            <a:pPr lvl="1"/>
            <a:r>
              <a:rPr lang="en-GB" dirty="0">
                <a:solidFill>
                  <a:schemeClr val="accent1"/>
                </a:solidFill>
              </a:rPr>
              <a:t>To receive reward </a:t>
            </a:r>
            <a:r>
              <a:rPr lang="en-GB" dirty="0"/>
              <a:t>where pay is based on performance</a:t>
            </a:r>
          </a:p>
        </p:txBody>
      </p:sp>
      <p:pic>
        <p:nvPicPr>
          <p:cNvPr id="5122" name="Picture 2" descr="C:\Documents and Settings\bus-ad1\Local Settings\Temporary Internet Files\Content.IE5\8G13O92Z\MC90001997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1800" y="5085184"/>
            <a:ext cx="1850599" cy="1590477"/>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Documents and Settings\bus-ad1\Local Settings\Temporary Internet Files\Content.IE5\C3G35BHB\MP90044223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7143750" y="4725144"/>
            <a:ext cx="1599642" cy="21328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Documents and Settings\bus-ad1\Local Settings\Temporary Internet Files\Content.IE5\BOC54UZ2\MC900071062[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38377" y="4869160"/>
            <a:ext cx="1359529" cy="16673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782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78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pPr algn="l"/>
            <a:r>
              <a:rPr lang="en-GB" dirty="0">
                <a:solidFill>
                  <a:schemeClr val="tx1"/>
                </a:solidFill>
              </a:rPr>
              <a:t>The nature of management control</a:t>
            </a:r>
          </a:p>
        </p:txBody>
      </p:sp>
      <p:sp>
        <p:nvSpPr>
          <p:cNvPr id="78852" name="Text Box 4"/>
          <p:cNvSpPr txBox="1">
            <a:spLocks noChangeArrowheads="1"/>
          </p:cNvSpPr>
          <p:nvPr/>
        </p:nvSpPr>
        <p:spPr bwMode="auto">
          <a:xfrm>
            <a:off x="323850" y="5819775"/>
            <a:ext cx="84328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18.1</a:t>
            </a:r>
            <a:r>
              <a:rPr lang="en-GB"/>
              <a:t>  The nature of management control</a:t>
            </a:r>
          </a:p>
        </p:txBody>
      </p:sp>
      <p:pic>
        <p:nvPicPr>
          <p:cNvPr id="78854" name="Picture 6" descr="F:\Powerpoint\pe_uk\PE105-Mullins\Final_Files\GIF\ch18\C18NF001.gif"/>
          <p:cNvPicPr>
            <a:picLocks noChangeAspect="1" noChangeArrowheads="1"/>
          </p:cNvPicPr>
          <p:nvPr/>
        </p:nvPicPr>
        <p:blipFill>
          <a:blip r:embed="rId3"/>
          <a:srcRect/>
          <a:stretch>
            <a:fillRect/>
          </a:stretch>
        </p:blipFill>
        <p:spPr bwMode="auto">
          <a:xfrm>
            <a:off x="515938" y="1905000"/>
            <a:ext cx="8102600" cy="388778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1"/>
                </a:solidFill>
              </a:rPr>
              <a:t>Then and now....</a:t>
            </a:r>
            <a:endParaRPr lang="en-GB" dirty="0">
              <a:solidFill>
                <a:schemeClr val="tx1"/>
              </a:solidFill>
            </a:endParaRPr>
          </a:p>
        </p:txBody>
      </p:sp>
      <p:sp>
        <p:nvSpPr>
          <p:cNvPr id="3" name="Content Placeholder 2"/>
          <p:cNvSpPr>
            <a:spLocks noGrp="1"/>
          </p:cNvSpPr>
          <p:nvPr>
            <p:ph idx="1"/>
          </p:nvPr>
        </p:nvSpPr>
        <p:spPr>
          <a:xfrm>
            <a:off x="457200" y="1340768"/>
            <a:ext cx="8229600" cy="5204705"/>
          </a:xfrm>
        </p:spPr>
        <p:txBody>
          <a:bodyPr>
            <a:normAutofit/>
          </a:bodyPr>
          <a:lstStyle/>
          <a:p>
            <a:pPr>
              <a:buNone/>
            </a:pPr>
            <a:r>
              <a:rPr lang="en-GB" i="1" dirty="0" smtClean="0"/>
              <a:t>‘Control is the hallmark of the Old World  while leadership is a measure of the New’</a:t>
            </a:r>
            <a:r>
              <a:rPr lang="en-GB" dirty="0" smtClean="0"/>
              <a:t>	</a:t>
            </a:r>
          </a:p>
          <a:p>
            <a:pPr>
              <a:buNone/>
            </a:pPr>
            <a:r>
              <a:rPr lang="en-GB" dirty="0" smtClean="0"/>
              <a:t>					</a:t>
            </a:r>
            <a:r>
              <a:rPr lang="en-GB" dirty="0" err="1" smtClean="0"/>
              <a:t>Obeng</a:t>
            </a:r>
            <a:r>
              <a:rPr lang="en-GB" dirty="0" smtClean="0"/>
              <a:t> (2001) </a:t>
            </a:r>
          </a:p>
          <a:p>
            <a:pPr>
              <a:buNone/>
            </a:pPr>
            <a:r>
              <a:rPr lang="en-GB" i="1" dirty="0" smtClean="0"/>
              <a:t>‘Command and control is out.  Consultation and communication is in.......people expect to be consulted not commanded, nurtured not </a:t>
            </a:r>
            <a:r>
              <a:rPr lang="en-GB" i="1" dirty="0" err="1" smtClean="0"/>
              <a:t>nannied</a:t>
            </a:r>
            <a:r>
              <a:rPr lang="en-GB" i="1" dirty="0" smtClean="0"/>
              <a:t>.’		</a:t>
            </a:r>
          </a:p>
          <a:p>
            <a:pPr>
              <a:buNone/>
            </a:pPr>
            <a:r>
              <a:rPr lang="en-GB" i="1" dirty="0" smtClean="0"/>
              <a:t>					</a:t>
            </a:r>
            <a:r>
              <a:rPr lang="en-GB" dirty="0" smtClean="0"/>
              <a:t>Lucas (2000)</a:t>
            </a:r>
          </a:p>
        </p:txBody>
      </p:sp>
      <p:pic>
        <p:nvPicPr>
          <p:cNvPr id="6146" name="Picture 2" descr="C:\Documents and Settings\bus-ad1\Local Settings\Temporary Internet Files\Content.IE5\3IZ7ON3B\MC90007110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2880" y="1916832"/>
            <a:ext cx="997767" cy="1057227"/>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Documents and Settings\bus-ad1\Local Settings\Temporary Internet Files\Content.IE5\TT2KBKDW\MC90002446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72451" y="5373216"/>
            <a:ext cx="2180859" cy="11722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arn(inVertical)">
                                      <p:cBhvr>
                                        <p:cTn id="15" dur="500"/>
                                        <p:tgtEl>
                                          <p:spTgt spid="3">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arn(inVertical)">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547664" y="390525"/>
            <a:ext cx="7208986" cy="701675"/>
          </a:xfrm>
        </p:spPr>
        <p:txBody>
          <a:bodyPr>
            <a:normAutofit fontScale="90000"/>
          </a:bodyPr>
          <a:lstStyle/>
          <a:p>
            <a:pPr algn="l"/>
            <a:r>
              <a:rPr lang="en-GB" dirty="0">
                <a:solidFill>
                  <a:schemeClr val="tx1"/>
                </a:solidFill>
              </a:rPr>
              <a:t>Five stages of organisational control</a:t>
            </a:r>
          </a:p>
        </p:txBody>
      </p:sp>
      <p:sp>
        <p:nvSpPr>
          <p:cNvPr id="79876" name="Text Box 4"/>
          <p:cNvSpPr txBox="1">
            <a:spLocks noChangeArrowheads="1"/>
          </p:cNvSpPr>
          <p:nvPr/>
        </p:nvSpPr>
        <p:spPr bwMode="auto">
          <a:xfrm>
            <a:off x="323850" y="5819775"/>
            <a:ext cx="84328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18.2</a:t>
            </a:r>
            <a:r>
              <a:rPr lang="en-GB"/>
              <a:t>  The five essential stages of organisational control</a:t>
            </a:r>
          </a:p>
        </p:txBody>
      </p:sp>
      <p:pic>
        <p:nvPicPr>
          <p:cNvPr id="79878" name="Picture 6" descr="F:\Powerpoint\pe_uk\PE105-Mullins\Final_Files\GIF\ch18\C18NF002.gif"/>
          <p:cNvPicPr>
            <a:picLocks noChangeAspect="1" noChangeArrowheads="1"/>
          </p:cNvPicPr>
          <p:nvPr/>
        </p:nvPicPr>
        <p:blipFill>
          <a:blip r:embed="rId3"/>
          <a:srcRect/>
          <a:stretch>
            <a:fillRect/>
          </a:stretch>
        </p:blipFill>
        <p:spPr bwMode="auto">
          <a:xfrm>
            <a:off x="481013" y="1556792"/>
            <a:ext cx="8181975" cy="4205833"/>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algn="l"/>
            <a:r>
              <a:rPr lang="en-GB" dirty="0">
                <a:solidFill>
                  <a:schemeClr val="tx1"/>
                </a:solidFill>
              </a:rPr>
              <a:t>Forms of control</a:t>
            </a:r>
          </a:p>
        </p:txBody>
      </p:sp>
      <p:sp>
        <p:nvSpPr>
          <p:cNvPr id="80899" name="Rectangle 3"/>
          <p:cNvSpPr>
            <a:spLocks noGrp="1" noChangeArrowheads="1"/>
          </p:cNvSpPr>
          <p:nvPr>
            <p:ph idx="1"/>
          </p:nvPr>
        </p:nvSpPr>
        <p:spPr>
          <a:xfrm>
            <a:off x="419100" y="1612900"/>
            <a:ext cx="8229600" cy="4247317"/>
          </a:xfrm>
        </p:spPr>
        <p:txBody>
          <a:bodyPr>
            <a:spAutoFit/>
          </a:bodyPr>
          <a:lstStyle/>
          <a:p>
            <a:r>
              <a:rPr lang="en-GB" sz="3000" dirty="0"/>
              <a:t>Focus on </a:t>
            </a:r>
            <a:r>
              <a:rPr lang="en-GB" sz="3000" dirty="0">
                <a:solidFill>
                  <a:schemeClr val="tx2"/>
                </a:solidFill>
              </a:rPr>
              <a:t>measuring</a:t>
            </a:r>
            <a:r>
              <a:rPr lang="en-GB" sz="3000" dirty="0"/>
              <a:t> inputs, outputs, processes or behaviour</a:t>
            </a:r>
          </a:p>
          <a:p>
            <a:r>
              <a:rPr lang="en-GB" sz="3000" dirty="0"/>
              <a:t>Focus on general </a:t>
            </a:r>
            <a:r>
              <a:rPr lang="en-GB" sz="3000" dirty="0">
                <a:solidFill>
                  <a:schemeClr val="tx2"/>
                </a:solidFill>
              </a:rPr>
              <a:t>results</a:t>
            </a:r>
            <a:r>
              <a:rPr lang="en-GB" sz="3000" dirty="0"/>
              <a:t> or specific actions</a:t>
            </a:r>
          </a:p>
          <a:p>
            <a:r>
              <a:rPr lang="en-GB" sz="3000" dirty="0"/>
              <a:t>Focus on </a:t>
            </a:r>
            <a:r>
              <a:rPr lang="en-GB" sz="3000" dirty="0">
                <a:solidFill>
                  <a:schemeClr val="tx2"/>
                </a:solidFill>
              </a:rPr>
              <a:t>evaluation</a:t>
            </a:r>
            <a:r>
              <a:rPr lang="en-GB" sz="3000" dirty="0"/>
              <a:t> of overall or partial organisational performance</a:t>
            </a:r>
          </a:p>
          <a:p>
            <a:r>
              <a:rPr lang="en-GB" sz="3000" dirty="0"/>
              <a:t>Focus on </a:t>
            </a:r>
            <a:r>
              <a:rPr lang="en-GB" sz="3000" dirty="0">
                <a:solidFill>
                  <a:schemeClr val="tx2"/>
                </a:solidFill>
              </a:rPr>
              <a:t>measuring</a:t>
            </a:r>
            <a:r>
              <a:rPr lang="en-GB" sz="3000" dirty="0"/>
              <a:t> day-to-day activities</a:t>
            </a:r>
          </a:p>
          <a:p>
            <a:r>
              <a:rPr lang="en-GB" sz="3000" dirty="0"/>
              <a:t>Focus on </a:t>
            </a:r>
            <a:r>
              <a:rPr lang="en-GB" sz="3000" dirty="0">
                <a:solidFill>
                  <a:schemeClr val="tx2"/>
                </a:solidFill>
              </a:rPr>
              <a:t>codes of conduct </a:t>
            </a:r>
            <a:r>
              <a:rPr lang="en-GB" sz="3000" dirty="0"/>
              <a:t>and </a:t>
            </a:r>
            <a:r>
              <a:rPr lang="en-GB" sz="3000" dirty="0" smtClean="0"/>
              <a:t>behaviour</a:t>
            </a:r>
          </a:p>
          <a:p>
            <a:r>
              <a:rPr lang="en-GB" sz="3000" dirty="0" smtClean="0">
                <a:solidFill>
                  <a:schemeClr val="tx2"/>
                </a:solidFill>
              </a:rPr>
              <a:t>Public sector control</a:t>
            </a:r>
            <a:endParaRPr lang="en-GB" sz="3000" dirty="0">
              <a:solidFill>
                <a:schemeClr val="tx2"/>
              </a:solidFill>
            </a:endParaRPr>
          </a:p>
        </p:txBody>
      </p:sp>
      <p:pic>
        <p:nvPicPr>
          <p:cNvPr id="7170" name="Picture 2" descr="C:\Documents and Settings\bus-ad1\Local Settings\Temporary Internet Files\Content.IE5\3IZ7ON3B\MC9004414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5865" y="5085184"/>
            <a:ext cx="1778135" cy="1778135"/>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C:\Documents and Settings\bus-ad1\Local Settings\Temporary Internet Files\Content.IE5\KCTXA56R\MC90043709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2584" y="0"/>
            <a:ext cx="1628800" cy="1628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08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8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8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08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08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475656" y="285750"/>
            <a:ext cx="7211144" cy="1311275"/>
          </a:xfrm>
        </p:spPr>
        <p:txBody>
          <a:bodyPr>
            <a:normAutofit/>
          </a:bodyPr>
          <a:lstStyle/>
          <a:p>
            <a:pPr algn="l"/>
            <a:r>
              <a:rPr lang="en-GB" dirty="0">
                <a:solidFill>
                  <a:schemeClr val="tx1"/>
                </a:solidFill>
              </a:rPr>
              <a:t>Strategies of control </a:t>
            </a:r>
            <a:r>
              <a:rPr lang="en-GB" dirty="0" smtClean="0">
                <a:solidFill>
                  <a:schemeClr val="tx1"/>
                </a:solidFill>
              </a:rPr>
              <a:t/>
            </a:r>
            <a:br>
              <a:rPr lang="en-GB" dirty="0" smtClean="0">
                <a:solidFill>
                  <a:schemeClr val="tx1"/>
                </a:solidFill>
              </a:rPr>
            </a:br>
            <a:r>
              <a:rPr lang="en-GB" dirty="0" smtClean="0">
                <a:solidFill>
                  <a:schemeClr val="tx1"/>
                </a:solidFill>
              </a:rPr>
              <a:t>in organisations</a:t>
            </a:r>
            <a:r>
              <a:rPr lang="en-GB" dirty="0">
                <a:solidFill>
                  <a:schemeClr val="tx1"/>
                </a:solidFill>
              </a:rPr>
              <a:t>: Child</a:t>
            </a:r>
          </a:p>
        </p:txBody>
      </p:sp>
      <p:sp>
        <p:nvSpPr>
          <p:cNvPr id="82947" name="Rectangle 3"/>
          <p:cNvSpPr>
            <a:spLocks noGrp="1" noChangeArrowheads="1"/>
          </p:cNvSpPr>
          <p:nvPr>
            <p:ph idx="1"/>
          </p:nvPr>
        </p:nvSpPr>
        <p:spPr>
          <a:xfrm>
            <a:off x="423863" y="1892300"/>
            <a:ext cx="8332787" cy="4949047"/>
          </a:xfrm>
        </p:spPr>
        <p:txBody>
          <a:bodyPr>
            <a:spAutoFit/>
          </a:bodyPr>
          <a:lstStyle/>
          <a:p>
            <a:r>
              <a:rPr lang="en-GB" sz="3000" dirty="0"/>
              <a:t>Personal centralised control</a:t>
            </a:r>
          </a:p>
          <a:p>
            <a:r>
              <a:rPr lang="en-GB" sz="3000" dirty="0"/>
              <a:t>Bureaucratic control</a:t>
            </a:r>
          </a:p>
          <a:p>
            <a:r>
              <a:rPr lang="en-GB" sz="3000" dirty="0"/>
              <a:t>Output control</a:t>
            </a:r>
          </a:p>
          <a:p>
            <a:r>
              <a:rPr lang="en-GB" sz="3000" dirty="0"/>
              <a:t>Control through electronic surveillance</a:t>
            </a:r>
          </a:p>
          <a:p>
            <a:r>
              <a:rPr lang="en-GB" sz="3000" dirty="0"/>
              <a:t>HRM control</a:t>
            </a:r>
          </a:p>
          <a:p>
            <a:r>
              <a:rPr lang="en-GB" sz="3000" dirty="0"/>
              <a:t>Cultural </a:t>
            </a:r>
            <a:r>
              <a:rPr lang="en-GB" sz="3000" dirty="0" smtClean="0"/>
              <a:t>control</a:t>
            </a:r>
          </a:p>
          <a:p>
            <a:endParaRPr lang="en-GB" sz="3000" dirty="0"/>
          </a:p>
          <a:p>
            <a:pPr>
              <a:buNone/>
            </a:pPr>
            <a:endParaRPr lang="en-GB" sz="2800" i="1" dirty="0"/>
          </a:p>
          <a:p>
            <a:pPr marL="0" indent="0">
              <a:buNone/>
            </a:pPr>
            <a:endParaRPr lang="en-GB" sz="3000" dirty="0"/>
          </a:p>
        </p:txBody>
      </p:sp>
      <p:pic>
        <p:nvPicPr>
          <p:cNvPr id="8194" name="Picture 2" descr="C:\Documents and Settings\bus-ad1\Local Settings\Temporary Internet Files\Content.IE5\ISXWFGTU\MP90034139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116633"/>
            <a:ext cx="2008176" cy="1775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 calcmode="lin" valueType="num">
                                      <p:cBhvr additive="base">
                                        <p:cTn id="7" dur="5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29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2947">
                                            <p:txEl>
                                              <p:pRg st="1" end="1"/>
                                            </p:txEl>
                                          </p:spTgt>
                                        </p:tgtEl>
                                        <p:attrNameLst>
                                          <p:attrName>style.visibility</p:attrName>
                                        </p:attrNameLst>
                                      </p:cBhvr>
                                      <p:to>
                                        <p:strVal val="visible"/>
                                      </p:to>
                                    </p:set>
                                    <p:anim calcmode="lin" valueType="num">
                                      <p:cBhvr additive="base">
                                        <p:cTn id="13" dur="5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29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2947">
                                            <p:txEl>
                                              <p:pRg st="2" end="2"/>
                                            </p:txEl>
                                          </p:spTgt>
                                        </p:tgtEl>
                                        <p:attrNameLst>
                                          <p:attrName>style.visibility</p:attrName>
                                        </p:attrNameLst>
                                      </p:cBhvr>
                                      <p:to>
                                        <p:strVal val="visible"/>
                                      </p:to>
                                    </p:set>
                                    <p:anim calcmode="lin" valueType="num">
                                      <p:cBhvr additive="base">
                                        <p:cTn id="19" dur="5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29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2947">
                                            <p:txEl>
                                              <p:pRg st="3" end="3"/>
                                            </p:txEl>
                                          </p:spTgt>
                                        </p:tgtEl>
                                        <p:attrNameLst>
                                          <p:attrName>style.visibility</p:attrName>
                                        </p:attrNameLst>
                                      </p:cBhvr>
                                      <p:to>
                                        <p:strVal val="visible"/>
                                      </p:to>
                                    </p:set>
                                    <p:anim calcmode="lin" valueType="num">
                                      <p:cBhvr additive="base">
                                        <p:cTn id="25" dur="5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29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2947">
                                            <p:txEl>
                                              <p:pRg st="4" end="4"/>
                                            </p:txEl>
                                          </p:spTgt>
                                        </p:tgtEl>
                                        <p:attrNameLst>
                                          <p:attrName>style.visibility</p:attrName>
                                        </p:attrNameLst>
                                      </p:cBhvr>
                                      <p:to>
                                        <p:strVal val="visible"/>
                                      </p:to>
                                    </p:set>
                                    <p:anim calcmode="lin" valueType="num">
                                      <p:cBhvr additive="base">
                                        <p:cTn id="31" dur="5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29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2947">
                                            <p:txEl>
                                              <p:pRg st="5" end="5"/>
                                            </p:txEl>
                                          </p:spTgt>
                                        </p:tgtEl>
                                        <p:attrNameLst>
                                          <p:attrName>style.visibility</p:attrName>
                                        </p:attrNameLst>
                                      </p:cBhvr>
                                      <p:to>
                                        <p:strVal val="visible"/>
                                      </p:to>
                                    </p:set>
                                    <p:anim calcmode="lin" valueType="num">
                                      <p:cBhvr additive="base">
                                        <p:cTn id="37" dur="500" fill="hold"/>
                                        <p:tgtEl>
                                          <p:spTgt spid="829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294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algn="l"/>
            <a:r>
              <a:rPr lang="en-GB" dirty="0">
                <a:solidFill>
                  <a:schemeClr val="tx1"/>
                </a:solidFill>
              </a:rPr>
              <a:t>Personal centralised control</a:t>
            </a:r>
          </a:p>
        </p:txBody>
      </p:sp>
      <p:sp>
        <p:nvSpPr>
          <p:cNvPr id="83972" name="Text Box 4"/>
          <p:cNvSpPr txBox="1">
            <a:spLocks noChangeArrowheads="1"/>
          </p:cNvSpPr>
          <p:nvPr/>
        </p:nvSpPr>
        <p:spPr bwMode="auto">
          <a:xfrm>
            <a:off x="323850" y="58197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a:t>Figure 18.3</a:t>
            </a:r>
            <a:r>
              <a:rPr lang="en-GB"/>
              <a:t>  Strategies of organisation control</a:t>
            </a:r>
          </a:p>
          <a:p>
            <a:pPr eaLnBrk="0" hangingPunct="0">
              <a:spcBef>
                <a:spcPct val="50000"/>
              </a:spcBef>
            </a:pPr>
            <a:r>
              <a:rPr lang="en-GB" sz="800" i="1"/>
              <a:t>Source</a:t>
            </a:r>
            <a:r>
              <a:rPr lang="en-GB" sz="800"/>
              <a:t>: Child, J., </a:t>
            </a:r>
            <a:r>
              <a:rPr lang="en-GB" sz="800" i="1"/>
              <a:t>Organization: Contemporary Principles and Practice</a:t>
            </a:r>
            <a:r>
              <a:rPr lang="en-GB" sz="800"/>
              <a:t>, Blackwell Publishing (2005), p. 121. Reproduced with permission from Blackwell Publishing Ltd.</a:t>
            </a:r>
          </a:p>
        </p:txBody>
      </p:sp>
      <p:pic>
        <p:nvPicPr>
          <p:cNvPr id="83974" name="Picture 6" descr="F:\Powerpoint\pe_uk\PE105-Mullins\Final_Files\GIF\ch18\C18NF003A.gif"/>
          <p:cNvPicPr>
            <a:picLocks noChangeAspect="1" noChangeArrowheads="1"/>
          </p:cNvPicPr>
          <p:nvPr/>
        </p:nvPicPr>
        <p:blipFill>
          <a:blip r:embed="rId3"/>
          <a:srcRect/>
          <a:stretch>
            <a:fillRect/>
          </a:stretch>
        </p:blipFill>
        <p:spPr bwMode="auto">
          <a:xfrm>
            <a:off x="392113" y="2601913"/>
            <a:ext cx="8364537" cy="1654175"/>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algn="l"/>
            <a:r>
              <a:rPr lang="en-GB" dirty="0">
                <a:solidFill>
                  <a:schemeClr val="tx1"/>
                </a:solidFill>
              </a:rPr>
              <a:t>Bureaucratic control</a:t>
            </a:r>
          </a:p>
        </p:txBody>
      </p:sp>
      <p:sp>
        <p:nvSpPr>
          <p:cNvPr id="84996" name="Text Box 4"/>
          <p:cNvSpPr txBox="1">
            <a:spLocks noChangeArrowheads="1"/>
          </p:cNvSpPr>
          <p:nvPr/>
        </p:nvSpPr>
        <p:spPr bwMode="auto">
          <a:xfrm>
            <a:off x="323850" y="58197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a:t>Figure 18.3</a:t>
            </a:r>
            <a:r>
              <a:rPr lang="en-GB"/>
              <a:t>  Strategies of organisation control (Continued)</a:t>
            </a:r>
          </a:p>
          <a:p>
            <a:pPr eaLnBrk="0" hangingPunct="0">
              <a:spcBef>
                <a:spcPct val="50000"/>
              </a:spcBef>
            </a:pPr>
            <a:r>
              <a:rPr lang="en-GB" sz="800" i="1"/>
              <a:t>Source</a:t>
            </a:r>
            <a:r>
              <a:rPr lang="en-GB" sz="800"/>
              <a:t>: Child, J., </a:t>
            </a:r>
            <a:r>
              <a:rPr lang="en-GB" sz="800" i="1"/>
              <a:t>Organization: Contemporary Principles and Practice</a:t>
            </a:r>
            <a:r>
              <a:rPr lang="en-GB" sz="800"/>
              <a:t>, Blackwell Publishing (2005), p. 121. Reproduced with permission from Blackwell Publishing Ltd.</a:t>
            </a:r>
          </a:p>
        </p:txBody>
      </p:sp>
      <p:pic>
        <p:nvPicPr>
          <p:cNvPr id="84999" name="Picture 7" descr="F:\Powerpoint\pe_uk\PE105-Mullins\Final_Files\GIF\ch18\C18NF003B.gif"/>
          <p:cNvPicPr>
            <a:picLocks noChangeAspect="1" noChangeArrowheads="1"/>
          </p:cNvPicPr>
          <p:nvPr/>
        </p:nvPicPr>
        <p:blipFill>
          <a:blip r:embed="rId3"/>
          <a:srcRect/>
          <a:stretch>
            <a:fillRect/>
          </a:stretch>
        </p:blipFill>
        <p:spPr bwMode="auto">
          <a:xfrm>
            <a:off x="385763" y="2154238"/>
            <a:ext cx="8370887" cy="2547937"/>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l"/>
            <a:r>
              <a:rPr lang="en-GB" dirty="0">
                <a:solidFill>
                  <a:schemeClr val="tx1"/>
                </a:solidFill>
              </a:rPr>
              <a:t>Output control</a:t>
            </a:r>
          </a:p>
        </p:txBody>
      </p:sp>
      <p:sp>
        <p:nvSpPr>
          <p:cNvPr id="86020" name="Text Box 4"/>
          <p:cNvSpPr txBox="1">
            <a:spLocks noChangeArrowheads="1"/>
          </p:cNvSpPr>
          <p:nvPr/>
        </p:nvSpPr>
        <p:spPr bwMode="auto">
          <a:xfrm>
            <a:off x="323850" y="58197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a:t>Figure 18.3</a:t>
            </a:r>
            <a:r>
              <a:rPr lang="en-GB"/>
              <a:t>  Strategies of organisation control (Continued)</a:t>
            </a:r>
          </a:p>
          <a:p>
            <a:pPr eaLnBrk="0" hangingPunct="0">
              <a:spcBef>
                <a:spcPct val="50000"/>
              </a:spcBef>
            </a:pPr>
            <a:r>
              <a:rPr lang="en-GB" sz="800" i="1"/>
              <a:t>Source</a:t>
            </a:r>
            <a:r>
              <a:rPr lang="en-GB" sz="800"/>
              <a:t>: Child, J., </a:t>
            </a:r>
            <a:r>
              <a:rPr lang="en-GB" sz="800" i="1"/>
              <a:t>Organization: Contemporary Principles and Practice</a:t>
            </a:r>
            <a:r>
              <a:rPr lang="en-GB" sz="800"/>
              <a:t>, Blackwell Publishing (2005), p. 121. Reproduced with permission from Blackwell Publishing Ltd.</a:t>
            </a:r>
          </a:p>
        </p:txBody>
      </p:sp>
      <p:pic>
        <p:nvPicPr>
          <p:cNvPr id="86022" name="Picture 6" descr="F:\Powerpoint\pe_uk\PE105-Mullins\Final_Files\GIF\ch18\C18NF003C.gif"/>
          <p:cNvPicPr>
            <a:picLocks noChangeAspect="1" noChangeArrowheads="1"/>
          </p:cNvPicPr>
          <p:nvPr/>
        </p:nvPicPr>
        <p:blipFill>
          <a:blip r:embed="rId3"/>
          <a:srcRect/>
          <a:stretch>
            <a:fillRect/>
          </a:stretch>
        </p:blipFill>
        <p:spPr bwMode="auto">
          <a:xfrm>
            <a:off x="385763" y="2568575"/>
            <a:ext cx="8378825" cy="1719263"/>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algn="l"/>
            <a:r>
              <a:rPr lang="en-GB" dirty="0" smtClean="0">
                <a:solidFill>
                  <a:schemeClr val="tx1"/>
                </a:solidFill>
              </a:rPr>
              <a:t>Control via electronic surveillance</a:t>
            </a:r>
            <a:endParaRPr lang="en-GB" dirty="0">
              <a:solidFill>
                <a:schemeClr val="tx1"/>
              </a:solidFill>
            </a:endParaRPr>
          </a:p>
        </p:txBody>
      </p:sp>
      <p:sp>
        <p:nvSpPr>
          <p:cNvPr id="87044" name="Text Box 4"/>
          <p:cNvSpPr txBox="1">
            <a:spLocks noChangeArrowheads="1"/>
          </p:cNvSpPr>
          <p:nvPr/>
        </p:nvSpPr>
        <p:spPr bwMode="auto">
          <a:xfrm>
            <a:off x="323850" y="58197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a:t>Figure 18.3</a:t>
            </a:r>
            <a:r>
              <a:rPr lang="en-GB"/>
              <a:t>  Strategies of organisation control (Continued)</a:t>
            </a:r>
          </a:p>
          <a:p>
            <a:pPr eaLnBrk="0" hangingPunct="0">
              <a:spcBef>
                <a:spcPct val="50000"/>
              </a:spcBef>
            </a:pPr>
            <a:r>
              <a:rPr lang="en-GB" sz="800" i="1"/>
              <a:t>Source</a:t>
            </a:r>
            <a:r>
              <a:rPr lang="en-GB" sz="800"/>
              <a:t>: Child, J., </a:t>
            </a:r>
            <a:r>
              <a:rPr lang="en-GB" sz="800" i="1"/>
              <a:t>Organization: Contemporary Principles and Practice</a:t>
            </a:r>
            <a:r>
              <a:rPr lang="en-GB" sz="800"/>
              <a:t>, Blackwell Publishing (2005), p. 121. Reproduced with permission from Blackwell Publishing Ltd.</a:t>
            </a:r>
          </a:p>
        </p:txBody>
      </p:sp>
      <p:pic>
        <p:nvPicPr>
          <p:cNvPr id="87046" name="Picture 6" descr="F:\Powerpoint\pe_uk\PE105-Mullins\Final_Files\GIF\ch18\C18NF003D.gif"/>
          <p:cNvPicPr>
            <a:picLocks noChangeAspect="1" noChangeArrowheads="1"/>
          </p:cNvPicPr>
          <p:nvPr/>
        </p:nvPicPr>
        <p:blipFill>
          <a:blip r:embed="rId3"/>
          <a:srcRect/>
          <a:stretch>
            <a:fillRect/>
          </a:stretch>
        </p:blipFill>
        <p:spPr bwMode="auto">
          <a:xfrm>
            <a:off x="385763" y="2692400"/>
            <a:ext cx="8370887" cy="14859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403648" y="387350"/>
            <a:ext cx="7283152" cy="1311275"/>
          </a:xfrm>
        </p:spPr>
        <p:txBody>
          <a:bodyPr>
            <a:normAutofit/>
          </a:bodyPr>
          <a:lstStyle/>
          <a:p>
            <a:pPr algn="l"/>
            <a:r>
              <a:rPr lang="en-GB" dirty="0">
                <a:solidFill>
                  <a:schemeClr val="tx1"/>
                </a:solidFill>
              </a:rPr>
              <a:t>Characteristics of an </a:t>
            </a:r>
            <a:r>
              <a:rPr lang="en-GB" dirty="0" smtClean="0">
                <a:solidFill>
                  <a:schemeClr val="tx1"/>
                </a:solidFill>
              </a:rPr>
              <a:t/>
            </a:r>
            <a:br>
              <a:rPr lang="en-GB" dirty="0" smtClean="0">
                <a:solidFill>
                  <a:schemeClr val="tx1"/>
                </a:solidFill>
              </a:rPr>
            </a:br>
            <a:r>
              <a:rPr lang="en-GB" dirty="0" smtClean="0">
                <a:solidFill>
                  <a:schemeClr val="tx1"/>
                </a:solidFill>
              </a:rPr>
              <a:t>effective control </a:t>
            </a:r>
            <a:r>
              <a:rPr lang="en-GB" dirty="0">
                <a:solidFill>
                  <a:schemeClr val="tx1"/>
                </a:solidFill>
              </a:rPr>
              <a:t>system</a:t>
            </a:r>
          </a:p>
        </p:txBody>
      </p:sp>
      <p:sp>
        <p:nvSpPr>
          <p:cNvPr id="88067" name="Rectangle 3"/>
          <p:cNvSpPr>
            <a:spLocks noGrp="1" noChangeArrowheads="1"/>
          </p:cNvSpPr>
          <p:nvPr>
            <p:ph idx="1"/>
          </p:nvPr>
        </p:nvSpPr>
        <p:spPr>
          <a:xfrm>
            <a:off x="430213" y="1979613"/>
            <a:ext cx="8359775" cy="4240135"/>
          </a:xfrm>
        </p:spPr>
        <p:txBody>
          <a:bodyPr>
            <a:spAutoFit/>
          </a:bodyPr>
          <a:lstStyle/>
          <a:p>
            <a:pPr>
              <a:lnSpc>
                <a:spcPct val="80000"/>
              </a:lnSpc>
            </a:pPr>
            <a:r>
              <a:rPr lang="en-GB" sz="2400" dirty="0"/>
              <a:t>Is </a:t>
            </a:r>
            <a:r>
              <a:rPr lang="en-GB" sz="2400" dirty="0">
                <a:solidFill>
                  <a:schemeClr val="accent1"/>
                </a:solidFill>
              </a:rPr>
              <a:t>understood by those involved </a:t>
            </a:r>
            <a:r>
              <a:rPr lang="en-GB" sz="2400" dirty="0"/>
              <a:t>in its operation</a:t>
            </a:r>
          </a:p>
          <a:p>
            <a:pPr>
              <a:lnSpc>
                <a:spcPct val="80000"/>
              </a:lnSpc>
            </a:pPr>
            <a:r>
              <a:rPr lang="en-GB" sz="2400" dirty="0">
                <a:solidFill>
                  <a:schemeClr val="accent1"/>
                </a:solidFill>
              </a:rPr>
              <a:t>Conforms with the structure </a:t>
            </a:r>
            <a:r>
              <a:rPr lang="en-GB" sz="2400" dirty="0"/>
              <a:t>of the organisation</a:t>
            </a:r>
          </a:p>
          <a:p>
            <a:pPr>
              <a:lnSpc>
                <a:spcPct val="80000"/>
              </a:lnSpc>
            </a:pPr>
            <a:r>
              <a:rPr lang="en-GB" sz="2400" dirty="0">
                <a:solidFill>
                  <a:schemeClr val="accent1"/>
                </a:solidFill>
              </a:rPr>
              <a:t>Reports deviations </a:t>
            </a:r>
            <a:r>
              <a:rPr lang="en-GB" sz="2400" dirty="0"/>
              <a:t>from the desired standards of performance as quickly as possible</a:t>
            </a:r>
          </a:p>
          <a:p>
            <a:pPr>
              <a:lnSpc>
                <a:spcPct val="80000"/>
              </a:lnSpc>
            </a:pPr>
            <a:r>
              <a:rPr lang="en-GB" sz="2400" dirty="0"/>
              <a:t>Draws attention to the </a:t>
            </a:r>
            <a:r>
              <a:rPr lang="en-GB" sz="2400" dirty="0">
                <a:solidFill>
                  <a:schemeClr val="accent1"/>
                </a:solidFill>
              </a:rPr>
              <a:t>critical activities </a:t>
            </a:r>
            <a:r>
              <a:rPr lang="en-GB" sz="2400" dirty="0"/>
              <a:t>which are important to the success of the organisation</a:t>
            </a:r>
          </a:p>
          <a:p>
            <a:pPr>
              <a:lnSpc>
                <a:spcPct val="80000"/>
              </a:lnSpc>
            </a:pPr>
            <a:r>
              <a:rPr lang="en-GB" sz="2400" dirty="0"/>
              <a:t>Is </a:t>
            </a:r>
            <a:r>
              <a:rPr lang="en-GB" sz="2400" dirty="0">
                <a:solidFill>
                  <a:schemeClr val="accent1"/>
                </a:solidFill>
              </a:rPr>
              <a:t>flexible</a:t>
            </a:r>
          </a:p>
          <a:p>
            <a:pPr>
              <a:lnSpc>
                <a:spcPct val="80000"/>
              </a:lnSpc>
            </a:pPr>
            <a:r>
              <a:rPr lang="en-GB" sz="2400" dirty="0"/>
              <a:t>Is consistent with the objective of the activity to which it relates</a:t>
            </a:r>
          </a:p>
          <a:p>
            <a:pPr>
              <a:lnSpc>
                <a:spcPct val="80000"/>
              </a:lnSpc>
            </a:pPr>
            <a:r>
              <a:rPr lang="en-GB" sz="2400" dirty="0"/>
              <a:t>Determines </a:t>
            </a:r>
            <a:r>
              <a:rPr lang="en-GB" sz="2400" dirty="0">
                <a:solidFill>
                  <a:schemeClr val="accent1"/>
                </a:solidFill>
              </a:rPr>
              <a:t>appropriate corrective action</a:t>
            </a:r>
          </a:p>
          <a:p>
            <a:pPr>
              <a:lnSpc>
                <a:spcPct val="80000"/>
              </a:lnSpc>
            </a:pPr>
            <a:r>
              <a:rPr lang="en-GB" sz="2400" dirty="0"/>
              <a:t>Is subject to continual </a:t>
            </a:r>
            <a:r>
              <a:rPr lang="en-GB" sz="2400" dirty="0">
                <a:solidFill>
                  <a:schemeClr val="accent1"/>
                </a:solidFill>
              </a:rPr>
              <a:t>review</a:t>
            </a:r>
          </a:p>
        </p:txBody>
      </p:sp>
      <p:pic>
        <p:nvPicPr>
          <p:cNvPr id="9218" name="Picture 2" descr="C:\Documents and Settings\bus-ad1\Local Settings\Temporary Internet Files\Content.IE5\3IZ7ON3B\MC90003900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6621" y="27023"/>
            <a:ext cx="2146097" cy="19833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80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80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80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80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a:bodyPr>
          <a:lstStyle/>
          <a:p>
            <a:pPr algn="l"/>
            <a:r>
              <a:rPr lang="en-GB" dirty="0">
                <a:solidFill>
                  <a:srgbClr val="6600FF"/>
                </a:solidFill>
              </a:rPr>
              <a:t>Power and </a:t>
            </a:r>
            <a:r>
              <a:rPr lang="en-GB" dirty="0" smtClean="0">
                <a:solidFill>
                  <a:srgbClr val="6600FF"/>
                </a:solidFill>
              </a:rPr>
              <a:t/>
            </a:r>
            <a:br>
              <a:rPr lang="en-GB" dirty="0" smtClean="0">
                <a:solidFill>
                  <a:srgbClr val="6600FF"/>
                </a:solidFill>
              </a:rPr>
            </a:br>
            <a:r>
              <a:rPr lang="en-GB" dirty="0" smtClean="0">
                <a:solidFill>
                  <a:srgbClr val="6600FF"/>
                </a:solidFill>
              </a:rPr>
              <a:t>management </a:t>
            </a:r>
            <a:r>
              <a:rPr lang="en-GB" dirty="0">
                <a:solidFill>
                  <a:srgbClr val="6600FF"/>
                </a:solidFill>
              </a:rPr>
              <a:t>contr</a:t>
            </a:r>
            <a:r>
              <a:rPr lang="en-GB" dirty="0">
                <a:solidFill>
                  <a:schemeClr val="tx2"/>
                </a:solidFill>
              </a:rPr>
              <a:t>ol</a:t>
            </a:r>
          </a:p>
        </p:txBody>
      </p:sp>
      <p:sp>
        <p:nvSpPr>
          <p:cNvPr id="89091" name="Rectangle 3"/>
          <p:cNvSpPr>
            <a:spLocks noGrp="1" noChangeArrowheads="1"/>
          </p:cNvSpPr>
          <p:nvPr>
            <p:ph idx="1"/>
          </p:nvPr>
        </p:nvSpPr>
        <p:spPr>
          <a:xfrm>
            <a:off x="419100" y="1616075"/>
            <a:ext cx="8229600" cy="5558445"/>
          </a:xfrm>
        </p:spPr>
        <p:txBody>
          <a:bodyPr>
            <a:spAutoFit/>
          </a:bodyPr>
          <a:lstStyle/>
          <a:p>
            <a:r>
              <a:rPr lang="en-GB" sz="3000" dirty="0"/>
              <a:t>Power can be interpreted in terms of </a:t>
            </a:r>
            <a:r>
              <a:rPr lang="en-GB" sz="3000" dirty="0">
                <a:solidFill>
                  <a:schemeClr val="accent1"/>
                </a:solidFill>
              </a:rPr>
              <a:t>control</a:t>
            </a:r>
            <a:r>
              <a:rPr lang="en-GB" sz="3000" dirty="0"/>
              <a:t> or </a:t>
            </a:r>
            <a:r>
              <a:rPr lang="en-GB" sz="3000" dirty="0">
                <a:solidFill>
                  <a:schemeClr val="accent1"/>
                </a:solidFill>
              </a:rPr>
              <a:t>influence over the behaviour of other people with or without their consent.</a:t>
            </a:r>
          </a:p>
          <a:p>
            <a:r>
              <a:rPr lang="en-GB" sz="3000" dirty="0"/>
              <a:t>Power is a capacity or a potential.</a:t>
            </a:r>
          </a:p>
          <a:p>
            <a:pPr marL="0" indent="0">
              <a:buNone/>
            </a:pPr>
            <a:endParaRPr lang="en-GB" sz="3000" dirty="0"/>
          </a:p>
          <a:p>
            <a:pPr>
              <a:buFontTx/>
              <a:buNone/>
            </a:pPr>
            <a:r>
              <a:rPr lang="en-GB" sz="3000" i="1" dirty="0"/>
              <a:t>‘A person can have power over you only if he or she controls something you desire.’</a:t>
            </a:r>
          </a:p>
          <a:p>
            <a:pPr>
              <a:buFontTx/>
              <a:buNone/>
            </a:pPr>
            <a:endParaRPr lang="en-GB" sz="3000" i="1" dirty="0" smtClean="0"/>
          </a:p>
          <a:p>
            <a:pPr>
              <a:buNone/>
            </a:pPr>
            <a:r>
              <a:rPr lang="en-GB" sz="2400" dirty="0" smtClean="0"/>
              <a:t>Robbins          </a:t>
            </a:r>
            <a:r>
              <a:rPr lang="en-GB" sz="2400" i="1" dirty="0">
                <a:hlinkClick r:id="rId3"/>
              </a:rPr>
              <a:t>http://youtu.be/6wjuXMwGnxc</a:t>
            </a:r>
            <a:endParaRPr lang="en-GB" sz="2400" i="1" dirty="0"/>
          </a:p>
          <a:p>
            <a:pPr>
              <a:buFontTx/>
              <a:buNone/>
            </a:pPr>
            <a:endParaRPr lang="en-GB" sz="2400" dirty="0" smtClean="0"/>
          </a:p>
          <a:p>
            <a:pPr>
              <a:buFontTx/>
              <a:buNone/>
            </a:pPr>
            <a:endParaRPr lang="en-GB" sz="2400" dirty="0"/>
          </a:p>
        </p:txBody>
      </p:sp>
      <p:pic>
        <p:nvPicPr>
          <p:cNvPr id="10242" name="Picture 2" descr="C:\Documents and Settings\bus-ad1\Local Settings\Temporary Internet Files\Content.IE5\8G13O92Z\MP90040286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64288" y="0"/>
            <a:ext cx="1979712" cy="14847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9091">
                                            <p:txEl>
                                              <p:pRg st="3" end="3"/>
                                            </p:txEl>
                                          </p:spTgt>
                                        </p:tgtEl>
                                        <p:attrNameLst>
                                          <p:attrName>style.visibility</p:attrName>
                                        </p:attrNameLst>
                                      </p:cBhvr>
                                      <p:to>
                                        <p:strVal val="visible"/>
                                      </p:to>
                                    </p:set>
                                    <p:anim calcmode="lin" valueType="num">
                                      <p:cBhvr>
                                        <p:cTn id="7" dur="500" fill="hold"/>
                                        <p:tgtEl>
                                          <p:spTgt spid="89091">
                                            <p:txEl>
                                              <p:pRg st="3" end="3"/>
                                            </p:txEl>
                                          </p:spTgt>
                                        </p:tgtEl>
                                        <p:attrNameLst>
                                          <p:attrName>ppt_w</p:attrName>
                                        </p:attrNameLst>
                                      </p:cBhvr>
                                      <p:tavLst>
                                        <p:tav tm="0">
                                          <p:val>
                                            <p:fltVal val="0"/>
                                          </p:val>
                                        </p:tav>
                                        <p:tav tm="100000">
                                          <p:val>
                                            <p:strVal val="#ppt_w"/>
                                          </p:val>
                                        </p:tav>
                                      </p:tavLst>
                                    </p:anim>
                                    <p:anim calcmode="lin" valueType="num">
                                      <p:cBhvr>
                                        <p:cTn id="8" dur="500" fill="hold"/>
                                        <p:tgtEl>
                                          <p:spTgt spid="89091">
                                            <p:txEl>
                                              <p:pRg st="3" end="3"/>
                                            </p:txEl>
                                          </p:spTgt>
                                        </p:tgtEl>
                                        <p:attrNameLst>
                                          <p:attrName>ppt_h</p:attrName>
                                        </p:attrNameLst>
                                      </p:cBhvr>
                                      <p:tavLst>
                                        <p:tav tm="0">
                                          <p:val>
                                            <p:fltVal val="0"/>
                                          </p:val>
                                        </p:tav>
                                        <p:tav tm="100000">
                                          <p:val>
                                            <p:strVal val="#ppt_h"/>
                                          </p:val>
                                        </p:tav>
                                      </p:tavLst>
                                    </p:anim>
                                    <p:animEffect transition="in" filter="fade">
                                      <p:cBhvr>
                                        <p:cTn id="9" dur="500"/>
                                        <p:tgtEl>
                                          <p:spTgt spid="89091">
                                            <p:txEl>
                                              <p:pRg st="3" end="3"/>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89091">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890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a:xfrm>
            <a:off x="1589088" y="395288"/>
            <a:ext cx="7231062" cy="1593850"/>
          </a:xfrm>
        </p:spPr>
        <p:txBody>
          <a:bodyPr/>
          <a:lstStyle/>
          <a:p>
            <a:pPr algn="ctr">
              <a:buFontTx/>
              <a:buNone/>
            </a:pPr>
            <a:r>
              <a:rPr lang="en-AU" sz="3500" b="1" dirty="0" smtClean="0">
                <a:solidFill>
                  <a:srgbClr val="6600FF"/>
                </a:solidFill>
              </a:rPr>
              <a:t>Power sources and the influence process</a:t>
            </a:r>
            <a:endParaRPr lang="en-AU" sz="3500" dirty="0" smtClean="0">
              <a:solidFill>
                <a:srgbClr val="6600FF"/>
              </a:solidFill>
            </a:endParaRPr>
          </a:p>
        </p:txBody>
      </p:sp>
      <p:sp>
        <p:nvSpPr>
          <p:cNvPr id="10244" name="Footer Placeholder 3"/>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r>
              <a:rPr lang="en-GB" sz="1400" smtClean="0">
                <a:latin typeface="Helvetica" pitchFamily="34" charset="0"/>
              </a:rPr>
              <a:t>© 2011 John Wiley &amp; Sons Ltd.</a:t>
            </a:r>
          </a:p>
          <a:p>
            <a:pPr eaLnBrk="1" hangingPunct="1"/>
            <a:r>
              <a:rPr lang="en-GB" sz="1400" smtClean="0">
                <a:latin typeface="Helvetica" pitchFamily="34" charset="0"/>
              </a:rPr>
              <a:t>www.wileyeurope.com/college/french</a:t>
            </a:r>
          </a:p>
          <a:p>
            <a:pPr eaLnBrk="1" hangingPunct="1"/>
            <a:endParaRPr lang="en-GB" sz="1400" smtClean="0">
              <a:latin typeface="Helvetica" pitchFamily="34" charset="0"/>
            </a:endParaRPr>
          </a:p>
          <a:p>
            <a:pPr eaLnBrk="1" hangingPunct="1"/>
            <a:endParaRPr lang="en-US" sz="1400" smtClean="0">
              <a:latin typeface="Helvetica" pitchFamily="34" charset="0"/>
            </a:endParaRPr>
          </a:p>
          <a:p>
            <a:pPr eaLnBrk="1" hangingPunct="1"/>
            <a:endParaRPr lang="en-US" sz="1400" smtClean="0">
              <a:latin typeface="Helvetica" pitchFamily="34" charset="0"/>
            </a:endParaRPr>
          </a:p>
        </p:txBody>
      </p:sp>
      <p:sp>
        <p:nvSpPr>
          <p:cNvPr id="1024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fld id="{ED90CCA1-4974-4305-8B56-A80A77A29760}" type="slidenum">
              <a:rPr lang="en-US" sz="1400">
                <a:latin typeface="Helvetica" pitchFamily="34" charset="0"/>
              </a:rPr>
              <a:pPr eaLnBrk="1" hangingPunct="1"/>
              <a:t>18</a:t>
            </a:fld>
            <a:endParaRPr lang="en-US" sz="1400">
              <a:latin typeface="Helvetica" pitchFamily="34" charset="0"/>
            </a:endParaRPr>
          </a:p>
        </p:txBody>
      </p:sp>
      <p:pic>
        <p:nvPicPr>
          <p:cNvPr id="10243"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775" y="2327275"/>
            <a:ext cx="7362825" cy="2536825"/>
          </a:xfrm>
          <a:prstGeom prst="rect">
            <a:avLst/>
          </a:prstGeom>
          <a:noFill/>
          <a:ln w="2857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5646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AU" sz="3500" b="1" dirty="0" smtClean="0">
                <a:solidFill>
                  <a:srgbClr val="6600FF"/>
                </a:solidFill>
              </a:rPr>
              <a:t>Power and influence</a:t>
            </a:r>
            <a:endParaRPr lang="en-US" sz="3500" b="1" dirty="0" smtClean="0">
              <a:solidFill>
                <a:srgbClr val="6600FF"/>
              </a:solidFill>
            </a:endParaRPr>
          </a:p>
        </p:txBody>
      </p:sp>
      <p:sp>
        <p:nvSpPr>
          <p:cNvPr id="12291" name="Rectangle 3"/>
          <p:cNvSpPr>
            <a:spLocks noGrp="1" noChangeArrowheads="1"/>
          </p:cNvSpPr>
          <p:nvPr>
            <p:ph idx="1"/>
          </p:nvPr>
        </p:nvSpPr>
        <p:spPr/>
        <p:txBody>
          <a:bodyPr/>
          <a:lstStyle/>
          <a:p>
            <a:pPr>
              <a:buFontTx/>
              <a:buNone/>
            </a:pPr>
            <a:r>
              <a:rPr lang="en-AU" sz="3200" b="1" dirty="0" smtClean="0"/>
              <a:t>Personal Power</a:t>
            </a:r>
          </a:p>
          <a:p>
            <a:r>
              <a:rPr lang="en-AU" dirty="0" smtClean="0"/>
              <a:t>Expert Power</a:t>
            </a:r>
            <a:br>
              <a:rPr lang="en-AU" dirty="0" smtClean="0"/>
            </a:br>
            <a:endParaRPr lang="en-AU" dirty="0" smtClean="0"/>
          </a:p>
          <a:p>
            <a:r>
              <a:rPr lang="en-AU" dirty="0" smtClean="0"/>
              <a:t>Referent Power</a:t>
            </a:r>
            <a:endParaRPr lang="en-AU" sz="2000" i="1" dirty="0" smtClean="0"/>
          </a:p>
          <a:p>
            <a:endParaRPr lang="en-US" dirty="0" smtClean="0"/>
          </a:p>
        </p:txBody>
      </p:sp>
      <p:sp>
        <p:nvSpPr>
          <p:cNvPr id="12292" name="Footer Placeholder 3"/>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r>
              <a:rPr lang="en-GB" sz="1400" dirty="0" smtClean="0">
                <a:latin typeface="Helvetica" pitchFamily="34" charset="0"/>
              </a:rPr>
              <a:t>© 2011 John Wiley &amp; Sons Ltd.</a:t>
            </a:r>
          </a:p>
          <a:p>
            <a:pPr eaLnBrk="1" hangingPunct="1"/>
            <a:r>
              <a:rPr lang="en-GB" sz="1400" dirty="0" smtClean="0">
                <a:latin typeface="Helvetica" pitchFamily="34" charset="0"/>
              </a:rPr>
              <a:t>www.wileyeurope.com/college/french</a:t>
            </a:r>
          </a:p>
          <a:p>
            <a:pPr eaLnBrk="1" hangingPunct="1"/>
            <a:endParaRPr lang="en-GB" sz="1400" dirty="0" smtClean="0">
              <a:latin typeface="Helvetica" pitchFamily="34" charset="0"/>
            </a:endParaRPr>
          </a:p>
          <a:p>
            <a:pPr eaLnBrk="1" hangingPunct="1"/>
            <a:endParaRPr lang="en-US" sz="1400" dirty="0" smtClean="0">
              <a:latin typeface="Helvetica" pitchFamily="34" charset="0"/>
            </a:endParaRPr>
          </a:p>
          <a:p>
            <a:pPr eaLnBrk="1" hangingPunct="1"/>
            <a:endParaRPr lang="en-US" sz="1400" dirty="0" smtClean="0">
              <a:latin typeface="Helvetica" pitchFamily="34" charset="0"/>
            </a:endParaRPr>
          </a:p>
        </p:txBody>
      </p:sp>
      <p:sp>
        <p:nvSpPr>
          <p:cNvPr id="1229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fld id="{72CC3CE4-2757-49F5-996D-08947A926CDF}" type="slidenum">
              <a:rPr lang="en-US" sz="1400">
                <a:latin typeface="Helvetica" pitchFamily="34" charset="0"/>
              </a:rPr>
              <a:pPr eaLnBrk="1" hangingPunct="1"/>
              <a:t>19</a:t>
            </a:fld>
            <a:endParaRPr lang="en-US" sz="1400" dirty="0">
              <a:latin typeface="Helvetica" pitchFamily="34" charset="0"/>
            </a:endParaRPr>
          </a:p>
        </p:txBody>
      </p:sp>
    </p:spTree>
    <p:extLst>
      <p:ext uri="{BB962C8B-B14F-4D97-AF65-F5344CB8AC3E}">
        <p14:creationId xmlns:p14="http://schemas.microsoft.com/office/powerpoint/2010/main" val="20493286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7"/>
          <p:cNvSpPr>
            <a:spLocks noGrp="1" noChangeArrowheads="1"/>
          </p:cNvSpPr>
          <p:nvPr>
            <p:ph type="title"/>
          </p:nvPr>
        </p:nvSpPr>
        <p:spPr/>
        <p:txBody>
          <a:bodyPr/>
          <a:lstStyle/>
          <a:p>
            <a:r>
              <a:rPr lang="en-AU" sz="3500" b="1" dirty="0" smtClean="0">
                <a:solidFill>
                  <a:srgbClr val="6600FF"/>
                </a:solidFill>
              </a:rPr>
              <a:t>Power and influence</a:t>
            </a:r>
          </a:p>
        </p:txBody>
      </p:sp>
      <p:sp>
        <p:nvSpPr>
          <p:cNvPr id="11267" name="Rectangle 3"/>
          <p:cNvSpPr>
            <a:spLocks noGrp="1" noChangeArrowheads="1"/>
          </p:cNvSpPr>
          <p:nvPr>
            <p:ph type="body" sz="half" idx="1"/>
          </p:nvPr>
        </p:nvSpPr>
        <p:spPr>
          <a:xfrm>
            <a:off x="1692275" y="1577975"/>
            <a:ext cx="6172200" cy="4452938"/>
          </a:xfrm>
        </p:spPr>
        <p:txBody>
          <a:bodyPr/>
          <a:lstStyle/>
          <a:p>
            <a:pPr>
              <a:buFontTx/>
              <a:buNone/>
            </a:pPr>
            <a:r>
              <a:rPr lang="en-AU" b="1" smtClean="0"/>
              <a:t>Position Power</a:t>
            </a:r>
          </a:p>
          <a:p>
            <a:r>
              <a:rPr lang="en-AU" sz="2400" smtClean="0"/>
              <a:t>Reward power</a:t>
            </a:r>
            <a:endParaRPr lang="en-AU" sz="2400" i="1" smtClean="0"/>
          </a:p>
          <a:p>
            <a:r>
              <a:rPr lang="en-AU" sz="2400" smtClean="0"/>
              <a:t>Coercive power</a:t>
            </a:r>
            <a:r>
              <a:rPr lang="en-AU" sz="2400" b="1" smtClean="0"/>
              <a:t> </a:t>
            </a:r>
          </a:p>
          <a:p>
            <a:r>
              <a:rPr lang="en-AU" sz="2400" smtClean="0"/>
              <a:t>Legitimate power and formal authority</a:t>
            </a:r>
          </a:p>
          <a:p>
            <a:pPr>
              <a:buFontTx/>
              <a:buNone/>
            </a:pPr>
            <a:r>
              <a:rPr lang="en-AU" sz="2400" smtClean="0"/>
              <a:t>		- legitimate power</a:t>
            </a:r>
          </a:p>
          <a:p>
            <a:pPr>
              <a:buFontTx/>
              <a:buNone/>
            </a:pPr>
            <a:r>
              <a:rPr lang="en-AU" sz="2400" smtClean="0"/>
              <a:t>		- process power </a:t>
            </a:r>
          </a:p>
          <a:p>
            <a:r>
              <a:rPr lang="en-AU" sz="2400" smtClean="0"/>
              <a:t>Information power</a:t>
            </a:r>
          </a:p>
        </p:txBody>
      </p:sp>
      <p:pic>
        <p:nvPicPr>
          <p:cNvPr id="11268" name="Picture 6" descr="j0186491"/>
          <p:cNvPicPr>
            <a:picLocks noGrp="1" noChangeAspect="1" noChangeArrowheads="1" noCrop="1"/>
          </p:cNvPicPr>
          <p:nvPr>
            <p:ph sz="half" idx="2"/>
          </p:nvPr>
        </p:nvPicPr>
        <p:blipFill>
          <a:blip r:embed="rId3">
            <a:extLst>
              <a:ext uri="{28A0092B-C50C-407E-A947-70E740481C1C}">
                <a14:useLocalDpi xmlns:a14="http://schemas.microsoft.com/office/drawing/2010/main" val="0"/>
              </a:ext>
            </a:extLst>
          </a:blip>
          <a:stretch>
            <a:fillRect/>
          </a:stretch>
        </p:blipFill>
        <p:spPr>
          <a:xfrm>
            <a:off x="5895975" y="3224212"/>
            <a:ext cx="1314450" cy="1171575"/>
          </a:xfrm>
        </p:spPr>
      </p:pic>
      <p:sp>
        <p:nvSpPr>
          <p:cNvPr id="11269"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r>
              <a:rPr lang="en-GB" sz="1400" smtClean="0">
                <a:latin typeface="Helvetica" pitchFamily="34" charset="0"/>
              </a:rPr>
              <a:t>© 2011 John Wiley &amp; Sons Ltd.</a:t>
            </a:r>
          </a:p>
          <a:p>
            <a:pPr eaLnBrk="1" hangingPunct="1"/>
            <a:r>
              <a:rPr lang="en-GB" sz="1400" smtClean="0">
                <a:latin typeface="Helvetica" pitchFamily="34" charset="0"/>
              </a:rPr>
              <a:t>www.wileyeurope.com/college/french</a:t>
            </a:r>
          </a:p>
          <a:p>
            <a:pPr eaLnBrk="1" hangingPunct="1"/>
            <a:endParaRPr lang="en-GB" sz="1400" smtClean="0">
              <a:latin typeface="Helvetica" pitchFamily="34" charset="0"/>
            </a:endParaRPr>
          </a:p>
          <a:p>
            <a:pPr eaLnBrk="1" hangingPunct="1"/>
            <a:endParaRPr lang="en-US" sz="1400" smtClean="0">
              <a:latin typeface="Helvetica" pitchFamily="34" charset="0"/>
            </a:endParaRPr>
          </a:p>
          <a:p>
            <a:pPr eaLnBrk="1" hangingPunct="1"/>
            <a:endParaRPr lang="en-US" sz="1400" smtClean="0">
              <a:latin typeface="Helvetica" pitchFamily="34" charset="0"/>
            </a:endParaRPr>
          </a:p>
        </p:txBody>
      </p:sp>
      <p:sp>
        <p:nvSpPr>
          <p:cNvPr id="11270" name="Slide Number Placeholder 5"/>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lnSpc>
                <a:spcPct val="90000"/>
              </a:lnSpc>
              <a:spcBef>
                <a:spcPct val="20000"/>
              </a:spcBef>
              <a:spcAft>
                <a:spcPct val="0"/>
              </a:spcAft>
              <a:buChar char="•"/>
              <a:defRPr sz="2400">
                <a:solidFill>
                  <a:schemeClr val="tx1"/>
                </a:solidFill>
                <a:latin typeface="Times New Roman" pitchFamily="18" charset="0"/>
              </a:defRPr>
            </a:lvl6pPr>
            <a:lvl7pPr marL="2971800" indent="-228600" eaLnBrk="0" fontAlgn="base" hangingPunct="0">
              <a:lnSpc>
                <a:spcPct val="90000"/>
              </a:lnSpc>
              <a:spcBef>
                <a:spcPct val="20000"/>
              </a:spcBef>
              <a:spcAft>
                <a:spcPct val="0"/>
              </a:spcAft>
              <a:buChar char="•"/>
              <a:defRPr sz="2400">
                <a:solidFill>
                  <a:schemeClr val="tx1"/>
                </a:solidFill>
                <a:latin typeface="Times New Roman" pitchFamily="18" charset="0"/>
              </a:defRPr>
            </a:lvl7pPr>
            <a:lvl8pPr marL="3429000" indent="-228600" eaLnBrk="0" fontAlgn="base" hangingPunct="0">
              <a:lnSpc>
                <a:spcPct val="90000"/>
              </a:lnSpc>
              <a:spcBef>
                <a:spcPct val="20000"/>
              </a:spcBef>
              <a:spcAft>
                <a:spcPct val="0"/>
              </a:spcAft>
              <a:buChar char="•"/>
              <a:defRPr sz="2400">
                <a:solidFill>
                  <a:schemeClr val="tx1"/>
                </a:solidFill>
                <a:latin typeface="Times New Roman" pitchFamily="18" charset="0"/>
              </a:defRPr>
            </a:lvl8pPr>
            <a:lvl9pPr marL="3886200" indent="-228600" eaLnBrk="0" fontAlgn="base" hangingPunct="0">
              <a:lnSpc>
                <a:spcPct val="90000"/>
              </a:lnSpc>
              <a:spcBef>
                <a:spcPct val="20000"/>
              </a:spcBef>
              <a:spcAft>
                <a:spcPct val="0"/>
              </a:spcAft>
              <a:buChar char="•"/>
              <a:defRPr sz="2400">
                <a:solidFill>
                  <a:schemeClr val="tx1"/>
                </a:solidFill>
                <a:latin typeface="Times New Roman" pitchFamily="18" charset="0"/>
              </a:defRPr>
            </a:lvl9pPr>
          </a:lstStyle>
          <a:p>
            <a:pPr eaLnBrk="1" hangingPunct="1"/>
            <a:fld id="{C101ABEF-635F-4EEC-B359-036A5B6FB586}" type="slidenum">
              <a:rPr lang="en-US" sz="1400">
                <a:latin typeface="Helvetica" pitchFamily="34" charset="0"/>
              </a:rPr>
              <a:pPr eaLnBrk="1" hangingPunct="1"/>
              <a:t>20</a:t>
            </a:fld>
            <a:endParaRPr lang="en-US" sz="1400">
              <a:latin typeface="Helvetica" pitchFamily="34" charset="0"/>
            </a:endParaRPr>
          </a:p>
        </p:txBody>
      </p:sp>
    </p:spTree>
    <p:extLst>
      <p:ext uri="{BB962C8B-B14F-4D97-AF65-F5344CB8AC3E}">
        <p14:creationId xmlns:p14="http://schemas.microsoft.com/office/powerpoint/2010/main" val="327459459"/>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403648" y="285750"/>
            <a:ext cx="6120173" cy="1311275"/>
          </a:xfrm>
        </p:spPr>
        <p:txBody>
          <a:bodyPr>
            <a:normAutofit fontScale="90000"/>
          </a:bodyPr>
          <a:lstStyle/>
          <a:p>
            <a:pPr algn="l"/>
            <a:r>
              <a:rPr lang="en-GB" sz="3600" dirty="0">
                <a:solidFill>
                  <a:schemeClr val="tx1"/>
                </a:solidFill>
              </a:rPr>
              <a:t>Perspectives of </a:t>
            </a:r>
            <a:r>
              <a:rPr lang="en-GB" sz="3600" dirty="0" smtClean="0">
                <a:solidFill>
                  <a:schemeClr val="tx1"/>
                </a:solidFill>
              </a:rPr>
              <a:t/>
            </a:r>
            <a:br>
              <a:rPr lang="en-GB" sz="3600" dirty="0" smtClean="0">
                <a:solidFill>
                  <a:schemeClr val="tx1"/>
                </a:solidFill>
              </a:rPr>
            </a:br>
            <a:r>
              <a:rPr lang="en-GB" sz="3600" dirty="0" smtClean="0">
                <a:solidFill>
                  <a:schemeClr val="tx1"/>
                </a:solidFill>
              </a:rPr>
              <a:t>organisational power</a:t>
            </a:r>
            <a:r>
              <a:rPr lang="en-GB" sz="3600" dirty="0">
                <a:solidFill>
                  <a:schemeClr val="tx1"/>
                </a:solidFill>
              </a:rPr>
              <a:t>: </a:t>
            </a:r>
            <a:r>
              <a:rPr lang="en-GB" sz="3600" dirty="0" err="1">
                <a:solidFill>
                  <a:schemeClr val="tx1"/>
                </a:solidFill>
              </a:rPr>
              <a:t>Fincham</a:t>
            </a:r>
            <a:endParaRPr lang="en-GB" sz="3600" dirty="0">
              <a:solidFill>
                <a:schemeClr val="tx1"/>
              </a:solidFill>
            </a:endParaRPr>
          </a:p>
        </p:txBody>
      </p:sp>
      <p:sp>
        <p:nvSpPr>
          <p:cNvPr id="92163" name="Rectangle 3"/>
          <p:cNvSpPr>
            <a:spLocks noGrp="1" noChangeArrowheads="1"/>
          </p:cNvSpPr>
          <p:nvPr>
            <p:ph idx="1"/>
          </p:nvPr>
        </p:nvSpPr>
        <p:spPr>
          <a:xfrm>
            <a:off x="419100" y="1874838"/>
            <a:ext cx="8229600" cy="4589462"/>
          </a:xfrm>
        </p:spPr>
        <p:txBody>
          <a:bodyPr>
            <a:spAutoFit/>
          </a:bodyPr>
          <a:lstStyle/>
          <a:p>
            <a:pPr>
              <a:buFontTx/>
              <a:buNone/>
            </a:pPr>
            <a:r>
              <a:rPr lang="en-GB" sz="3000" dirty="0"/>
              <a:t>Power can be seen at three different levels:</a:t>
            </a:r>
          </a:p>
          <a:p>
            <a:r>
              <a:rPr lang="en-GB" sz="3000" b="1" dirty="0" err="1"/>
              <a:t>Processual</a:t>
            </a:r>
            <a:r>
              <a:rPr lang="en-GB" sz="3000" b="1" dirty="0"/>
              <a:t> level</a:t>
            </a:r>
          </a:p>
          <a:p>
            <a:pPr lvl="1"/>
            <a:r>
              <a:rPr lang="en-GB" dirty="0"/>
              <a:t>Power which originates in daily interactions</a:t>
            </a:r>
          </a:p>
          <a:p>
            <a:r>
              <a:rPr lang="en-GB" sz="3000" b="1" dirty="0"/>
              <a:t>Institutional level</a:t>
            </a:r>
          </a:p>
          <a:p>
            <a:pPr lvl="1"/>
            <a:r>
              <a:rPr lang="en-GB" dirty="0"/>
              <a:t>Managerial power that rests on external social and economic structures</a:t>
            </a:r>
          </a:p>
          <a:p>
            <a:r>
              <a:rPr lang="en-GB" sz="3000" b="1" dirty="0"/>
              <a:t>Organisational level</a:t>
            </a:r>
          </a:p>
          <a:p>
            <a:pPr lvl="1"/>
            <a:r>
              <a:rPr lang="en-GB" dirty="0"/>
              <a:t>The organisation’s own power system and hierarchy</a:t>
            </a:r>
          </a:p>
        </p:txBody>
      </p:sp>
      <p:pic>
        <p:nvPicPr>
          <p:cNvPr id="11266" name="Picture 2" descr="C:\Documents and Settings\bus-ad1\Local Settings\Temporary Internet Files\Content.IE5\US9IMP6S\MP90014496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3821" y="-43542"/>
            <a:ext cx="1607918" cy="19183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16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16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216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6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normAutofit/>
          </a:bodyPr>
          <a:lstStyle/>
          <a:p>
            <a:pPr algn="l"/>
            <a:r>
              <a:rPr lang="en-GB" sz="3600" dirty="0">
                <a:solidFill>
                  <a:schemeClr val="tx1"/>
                </a:solidFill>
              </a:rPr>
              <a:t>Sources of power: </a:t>
            </a:r>
            <a:r>
              <a:rPr lang="en-GB" sz="3600" dirty="0" err="1" smtClean="0">
                <a:solidFill>
                  <a:schemeClr val="tx1"/>
                </a:solidFill>
              </a:rPr>
              <a:t>Pfeffer</a:t>
            </a:r>
            <a:r>
              <a:rPr lang="en-GB" sz="3600" dirty="0" smtClean="0">
                <a:solidFill>
                  <a:schemeClr val="tx1"/>
                </a:solidFill>
              </a:rPr>
              <a:t>           </a:t>
            </a:r>
            <a:endParaRPr lang="en-GB" sz="3600" dirty="0">
              <a:solidFill>
                <a:schemeClr val="tx1"/>
              </a:solidFill>
            </a:endParaRPr>
          </a:p>
        </p:txBody>
      </p:sp>
      <p:sp>
        <p:nvSpPr>
          <p:cNvPr id="93187" name="Rectangle 3"/>
          <p:cNvSpPr>
            <a:spLocks noGrp="1" noChangeArrowheads="1"/>
          </p:cNvSpPr>
          <p:nvPr>
            <p:ph idx="1"/>
          </p:nvPr>
        </p:nvSpPr>
        <p:spPr>
          <a:xfrm>
            <a:off x="449263" y="1612900"/>
            <a:ext cx="8307387" cy="4525963"/>
          </a:xfrm>
        </p:spPr>
        <p:txBody>
          <a:bodyPr>
            <a:normAutofit/>
          </a:bodyPr>
          <a:lstStyle/>
          <a:p>
            <a:pPr>
              <a:buFontTx/>
              <a:buNone/>
            </a:pPr>
            <a:r>
              <a:rPr lang="en-GB" sz="3000" dirty="0" smtClean="0"/>
              <a:t>	Ways </a:t>
            </a:r>
            <a:r>
              <a:rPr lang="en-GB" sz="3000" dirty="0"/>
              <a:t>in which individuals or groups </a:t>
            </a:r>
            <a:endParaRPr lang="en-GB" sz="3000" dirty="0" smtClean="0"/>
          </a:p>
          <a:p>
            <a:pPr>
              <a:buFontTx/>
              <a:buNone/>
            </a:pPr>
            <a:r>
              <a:rPr lang="en-GB" sz="3000" dirty="0"/>
              <a:t>	</a:t>
            </a:r>
            <a:r>
              <a:rPr lang="en-GB" sz="3000" dirty="0" smtClean="0"/>
              <a:t>exercise </a:t>
            </a:r>
            <a:r>
              <a:rPr lang="en-GB" sz="3000" dirty="0"/>
              <a:t>power in organisations</a:t>
            </a:r>
            <a:r>
              <a:rPr lang="en-GB" sz="3000" dirty="0" smtClean="0"/>
              <a:t>:</a:t>
            </a:r>
          </a:p>
          <a:p>
            <a:pPr>
              <a:buFontTx/>
              <a:buNone/>
            </a:pPr>
            <a:endParaRPr lang="en-GB" sz="3000" dirty="0"/>
          </a:p>
          <a:p>
            <a:pPr lvl="1"/>
            <a:r>
              <a:rPr lang="en-GB" dirty="0"/>
              <a:t>Providing resources</a:t>
            </a:r>
          </a:p>
          <a:p>
            <a:pPr lvl="1"/>
            <a:r>
              <a:rPr lang="en-GB" dirty="0"/>
              <a:t>Coping with uncertainty</a:t>
            </a:r>
          </a:p>
          <a:p>
            <a:pPr lvl="1"/>
            <a:r>
              <a:rPr lang="en-GB" dirty="0"/>
              <a:t>Being irreplaceable</a:t>
            </a:r>
          </a:p>
          <a:p>
            <a:pPr lvl="1"/>
            <a:r>
              <a:rPr lang="en-GB" dirty="0"/>
              <a:t>Affecting decision processes</a:t>
            </a:r>
          </a:p>
          <a:p>
            <a:pPr lvl="1"/>
            <a:r>
              <a:rPr lang="en-GB" dirty="0"/>
              <a:t>By consensus</a:t>
            </a:r>
            <a:br>
              <a:rPr lang="en-GB" dirty="0"/>
            </a:br>
            <a:endParaRPr lang="en-GB" dirty="0"/>
          </a:p>
        </p:txBody>
      </p:sp>
      <p:pic>
        <p:nvPicPr>
          <p:cNvPr id="12290" name="Picture 2" descr="C:\Documents and Settings\bus-ad1\Local Settings\Temporary Internet Files\Content.IE5\RUFE6WE6\MC90032460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4336085"/>
            <a:ext cx="1677010" cy="1814170"/>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descr="C:\Documents and Settings\bus-ad1\Local Settings\Temporary Internet Files\Content.IE5\00YY7TR3\MC9003268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52120" y="4382535"/>
            <a:ext cx="1467612" cy="18187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3187">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3187">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318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318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31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619672" y="390525"/>
            <a:ext cx="7371928" cy="701675"/>
          </a:xfrm>
        </p:spPr>
        <p:txBody>
          <a:bodyPr>
            <a:normAutofit fontScale="90000"/>
          </a:bodyPr>
          <a:lstStyle/>
          <a:p>
            <a:pPr algn="l"/>
            <a:r>
              <a:rPr lang="en-GB" dirty="0">
                <a:solidFill>
                  <a:schemeClr val="tx1"/>
                </a:solidFill>
              </a:rPr>
              <a:t>Three main forms </a:t>
            </a:r>
            <a:r>
              <a:rPr lang="en-GB" dirty="0" smtClean="0">
                <a:solidFill>
                  <a:schemeClr val="tx1"/>
                </a:solidFill>
              </a:rPr>
              <a:t/>
            </a:r>
            <a:br>
              <a:rPr lang="en-GB" dirty="0" smtClean="0">
                <a:solidFill>
                  <a:schemeClr val="tx1"/>
                </a:solidFill>
              </a:rPr>
            </a:br>
            <a:r>
              <a:rPr lang="en-GB" dirty="0" smtClean="0">
                <a:solidFill>
                  <a:schemeClr val="tx1"/>
                </a:solidFill>
              </a:rPr>
              <a:t>of </a:t>
            </a:r>
            <a:r>
              <a:rPr lang="en-GB" dirty="0">
                <a:solidFill>
                  <a:schemeClr val="tx1"/>
                </a:solidFill>
              </a:rPr>
              <a:t>control: Stewart</a:t>
            </a:r>
          </a:p>
        </p:txBody>
      </p:sp>
      <p:sp>
        <p:nvSpPr>
          <p:cNvPr id="95235" name="Rectangle 3"/>
          <p:cNvSpPr>
            <a:spLocks noGrp="1" noChangeArrowheads="1"/>
          </p:cNvSpPr>
          <p:nvPr>
            <p:ph idx="1"/>
          </p:nvPr>
        </p:nvSpPr>
        <p:spPr>
          <a:xfrm>
            <a:off x="404813" y="1612900"/>
            <a:ext cx="8229600" cy="4616648"/>
          </a:xfrm>
        </p:spPr>
        <p:txBody>
          <a:bodyPr>
            <a:spAutoFit/>
          </a:bodyPr>
          <a:lstStyle/>
          <a:p>
            <a:pPr>
              <a:buFontTx/>
              <a:buNone/>
            </a:pPr>
            <a:endParaRPr lang="en-GB" sz="3000" i="1" dirty="0" smtClean="0"/>
          </a:p>
          <a:p>
            <a:pPr>
              <a:buFontTx/>
              <a:buNone/>
            </a:pPr>
            <a:r>
              <a:rPr lang="en-GB" sz="3000" i="1" dirty="0" smtClean="0"/>
              <a:t>‘</a:t>
            </a:r>
            <a:r>
              <a:rPr lang="en-GB" sz="3000" i="1" dirty="0"/>
              <a:t>Control can – and should – be exercised in different ways’.</a:t>
            </a:r>
            <a:endParaRPr lang="en-GB" sz="3000" dirty="0"/>
          </a:p>
          <a:p>
            <a:r>
              <a:rPr lang="en-GB" sz="3000" dirty="0">
                <a:solidFill>
                  <a:schemeClr val="accent1"/>
                </a:solidFill>
              </a:rPr>
              <a:t>Direct control by orders</a:t>
            </a:r>
            <a:r>
              <a:rPr lang="en-GB" sz="3000" dirty="0"/>
              <a:t>, direct supervision and rules and regulations</a:t>
            </a:r>
          </a:p>
          <a:p>
            <a:r>
              <a:rPr lang="en-GB" sz="3000" dirty="0"/>
              <a:t>Control through </a:t>
            </a:r>
            <a:r>
              <a:rPr lang="en-GB" sz="3000" dirty="0">
                <a:solidFill>
                  <a:schemeClr val="accent1"/>
                </a:solidFill>
              </a:rPr>
              <a:t>standardisation</a:t>
            </a:r>
            <a:r>
              <a:rPr lang="en-GB" sz="3000" dirty="0"/>
              <a:t> and specialisation</a:t>
            </a:r>
          </a:p>
          <a:p>
            <a:r>
              <a:rPr lang="en-GB" sz="3000" dirty="0"/>
              <a:t>Control through </a:t>
            </a:r>
            <a:r>
              <a:rPr lang="en-GB" sz="3000" dirty="0">
                <a:solidFill>
                  <a:schemeClr val="accent1"/>
                </a:solidFill>
              </a:rPr>
              <a:t>influencing the way that people think </a:t>
            </a:r>
            <a:r>
              <a:rPr lang="en-GB" sz="3000" dirty="0"/>
              <a:t>about what they should do</a:t>
            </a:r>
          </a:p>
        </p:txBody>
      </p:sp>
      <p:pic>
        <p:nvPicPr>
          <p:cNvPr id="13314" name="Picture 2" descr="C:\Documents and Settings\bus-ad1\Local Settings\Temporary Internet Files\Content.IE5\KCTXA56R\MC90007873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260648"/>
            <a:ext cx="1670231" cy="12722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523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523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52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a:bodyPr>
          <a:lstStyle/>
          <a:p>
            <a:pPr algn="l"/>
            <a:r>
              <a:rPr lang="en-GB" dirty="0">
                <a:solidFill>
                  <a:schemeClr val="tx1"/>
                </a:solidFill>
              </a:rPr>
              <a:t>Delegation and </a:t>
            </a:r>
            <a:r>
              <a:rPr lang="en-GB" dirty="0" smtClean="0">
                <a:solidFill>
                  <a:schemeClr val="tx1"/>
                </a:solidFill>
              </a:rPr>
              <a:t/>
            </a:r>
            <a:br>
              <a:rPr lang="en-GB" dirty="0" smtClean="0">
                <a:solidFill>
                  <a:schemeClr val="tx1"/>
                </a:solidFill>
              </a:rPr>
            </a:br>
            <a:r>
              <a:rPr lang="en-GB" dirty="0" smtClean="0">
                <a:solidFill>
                  <a:schemeClr val="tx1"/>
                </a:solidFill>
              </a:rPr>
              <a:t>empowerment</a:t>
            </a:r>
            <a:endParaRPr lang="en-GB" dirty="0">
              <a:solidFill>
                <a:schemeClr val="tx1"/>
              </a:solidFill>
            </a:endParaRPr>
          </a:p>
        </p:txBody>
      </p:sp>
      <p:sp>
        <p:nvSpPr>
          <p:cNvPr id="96259" name="Rectangle 3"/>
          <p:cNvSpPr>
            <a:spLocks noGrp="1" noChangeArrowheads="1"/>
          </p:cNvSpPr>
          <p:nvPr>
            <p:ph idx="1"/>
          </p:nvPr>
        </p:nvSpPr>
        <p:spPr>
          <a:xfrm>
            <a:off x="419100" y="1612900"/>
            <a:ext cx="8229600" cy="4573560"/>
          </a:xfrm>
        </p:spPr>
        <p:txBody>
          <a:bodyPr>
            <a:spAutoFit/>
          </a:bodyPr>
          <a:lstStyle/>
          <a:p>
            <a:endParaRPr lang="en-GB" sz="3000" dirty="0" smtClean="0"/>
          </a:p>
          <a:p>
            <a:r>
              <a:rPr lang="en-GB" sz="3000" dirty="0" smtClean="0"/>
              <a:t>Delegation </a:t>
            </a:r>
            <a:r>
              <a:rPr lang="en-GB" sz="3000" dirty="0"/>
              <a:t>is the process of entrusting authority and responsibility to others.</a:t>
            </a:r>
          </a:p>
          <a:p>
            <a:r>
              <a:rPr lang="en-GB" sz="3000" dirty="0"/>
              <a:t>Delegation can go upwards or laterally.</a:t>
            </a:r>
          </a:p>
          <a:p>
            <a:r>
              <a:rPr lang="en-GB" sz="3000" dirty="0"/>
              <a:t>Most delegation is downwards:</a:t>
            </a:r>
          </a:p>
          <a:p>
            <a:pPr lvl="1"/>
            <a:r>
              <a:rPr lang="en-GB" dirty="0"/>
              <a:t>It is the authorisation to undertake activities that would otherwise be carried out by someone in a more senior position</a:t>
            </a:r>
          </a:p>
          <a:p>
            <a:pPr lvl="1"/>
            <a:r>
              <a:rPr lang="en-GB" dirty="0"/>
              <a:t>Delegation is a social skill</a:t>
            </a:r>
          </a:p>
        </p:txBody>
      </p:sp>
      <p:pic>
        <p:nvPicPr>
          <p:cNvPr id="14338" name="Picture 2" descr="C:\Documents and Settings\bus-ad1\Local Settings\Temporary Internet Files\Content.IE5\3IZ7ON3B\MC90007085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116632"/>
            <a:ext cx="1634150" cy="19751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625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625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625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62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403648" y="288925"/>
            <a:ext cx="7314902" cy="1123851"/>
          </a:xfrm>
        </p:spPr>
        <p:txBody>
          <a:bodyPr>
            <a:normAutofit fontScale="90000"/>
          </a:bodyPr>
          <a:lstStyle/>
          <a:p>
            <a:pPr algn="l"/>
            <a:r>
              <a:rPr lang="en-GB" sz="3600" dirty="0" smtClean="0">
                <a:solidFill>
                  <a:schemeClr val="tx1"/>
                </a:solidFill>
              </a:rPr>
              <a:t>Delegation:</a:t>
            </a:r>
            <a:br>
              <a:rPr lang="en-GB" sz="3600" dirty="0" smtClean="0">
                <a:solidFill>
                  <a:schemeClr val="tx1"/>
                </a:solidFill>
              </a:rPr>
            </a:br>
            <a:r>
              <a:rPr lang="en-GB" sz="3600" dirty="0" smtClean="0">
                <a:solidFill>
                  <a:schemeClr val="tx1"/>
                </a:solidFill>
              </a:rPr>
              <a:t>The </a:t>
            </a:r>
            <a:r>
              <a:rPr lang="en-GB" sz="3600" dirty="0">
                <a:solidFill>
                  <a:schemeClr val="tx1"/>
                </a:solidFill>
              </a:rPr>
              <a:t>manager – subordinate </a:t>
            </a:r>
            <a:br>
              <a:rPr lang="en-GB" sz="3600" dirty="0">
                <a:solidFill>
                  <a:schemeClr val="tx1"/>
                </a:solidFill>
              </a:rPr>
            </a:br>
            <a:r>
              <a:rPr lang="en-GB" sz="3600" dirty="0" smtClean="0">
                <a:solidFill>
                  <a:schemeClr val="tx1"/>
                </a:solidFill>
              </a:rPr>
              <a:t>relationship</a:t>
            </a:r>
            <a:endParaRPr lang="en-GB" sz="3600" dirty="0">
              <a:solidFill>
                <a:schemeClr val="tx1"/>
              </a:solidFill>
            </a:endParaRPr>
          </a:p>
        </p:txBody>
      </p:sp>
      <p:sp>
        <p:nvSpPr>
          <p:cNvPr id="97283" name="Rectangle 3"/>
          <p:cNvSpPr>
            <a:spLocks noGrp="1" noChangeArrowheads="1"/>
          </p:cNvSpPr>
          <p:nvPr>
            <p:ph idx="1"/>
          </p:nvPr>
        </p:nvSpPr>
        <p:spPr>
          <a:xfrm>
            <a:off x="406400" y="1911397"/>
            <a:ext cx="8229600" cy="4227466"/>
          </a:xfrm>
        </p:spPr>
        <p:txBody>
          <a:bodyPr/>
          <a:lstStyle/>
          <a:p>
            <a:r>
              <a:rPr lang="en-GB" sz="3000" dirty="0">
                <a:solidFill>
                  <a:schemeClr val="accent1"/>
                </a:solidFill>
              </a:rPr>
              <a:t>Authority</a:t>
            </a:r>
          </a:p>
          <a:p>
            <a:pPr lvl="1"/>
            <a:r>
              <a:rPr lang="en-GB" dirty="0"/>
              <a:t>The right to take action or make decisions that the manager would otherwise have done</a:t>
            </a:r>
          </a:p>
          <a:p>
            <a:r>
              <a:rPr lang="en-GB" sz="3000" dirty="0">
                <a:solidFill>
                  <a:schemeClr val="accent1"/>
                </a:solidFill>
              </a:rPr>
              <a:t>Responsibility</a:t>
            </a:r>
          </a:p>
          <a:p>
            <a:pPr lvl="1"/>
            <a:r>
              <a:rPr lang="en-GB" dirty="0"/>
              <a:t>An obligation by the subordinate to perform certain duties or make certain decisions</a:t>
            </a:r>
          </a:p>
          <a:p>
            <a:r>
              <a:rPr lang="en-GB" sz="3000" dirty="0">
                <a:solidFill>
                  <a:schemeClr val="accent1"/>
                </a:solidFill>
              </a:rPr>
              <a:t>Accountability</a:t>
            </a:r>
          </a:p>
          <a:p>
            <a:pPr lvl="1"/>
            <a:r>
              <a:rPr lang="en-GB" dirty="0"/>
              <a:t>Ultimate responsibility, which </a:t>
            </a:r>
            <a:r>
              <a:rPr lang="en-GB" b="1" dirty="0"/>
              <a:t>cannot be delegated</a:t>
            </a:r>
            <a:endParaRPr lang="en-GB" dirty="0"/>
          </a:p>
        </p:txBody>
      </p:sp>
      <p:pic>
        <p:nvPicPr>
          <p:cNvPr id="15362" name="Picture 2" descr="C:\Documents and Settings\bus-ad1\Local Settings\Temporary Internet Files\Content.IE5\Z3G12HBK\MC9002955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260648"/>
            <a:ext cx="1857469" cy="16507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72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72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728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72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l"/>
            <a:r>
              <a:rPr lang="en-GB" dirty="0">
                <a:solidFill>
                  <a:schemeClr val="tx1"/>
                </a:solidFill>
              </a:rPr>
              <a:t>The basis of delegation</a:t>
            </a:r>
          </a:p>
        </p:txBody>
      </p:sp>
      <p:sp>
        <p:nvSpPr>
          <p:cNvPr id="98308" name="Text Box 4"/>
          <p:cNvSpPr txBox="1">
            <a:spLocks noChangeArrowheads="1"/>
          </p:cNvSpPr>
          <p:nvPr/>
        </p:nvSpPr>
        <p:spPr bwMode="auto">
          <a:xfrm>
            <a:off x="323850" y="58197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18.5</a:t>
            </a:r>
            <a:r>
              <a:rPr lang="en-GB"/>
              <a:t>  The basis of delegation</a:t>
            </a:r>
          </a:p>
        </p:txBody>
      </p:sp>
      <p:pic>
        <p:nvPicPr>
          <p:cNvPr id="98310" name="Picture 6" descr="F:\Powerpoint\pe_uk\PE105-Mullins\Final_Files\GIF\ch18\C18NF005.gif"/>
          <p:cNvPicPr>
            <a:picLocks noChangeAspect="1" noChangeArrowheads="1"/>
          </p:cNvPicPr>
          <p:nvPr/>
        </p:nvPicPr>
        <p:blipFill>
          <a:blip r:embed="rId3"/>
          <a:srcRect/>
          <a:stretch>
            <a:fillRect/>
          </a:stretch>
        </p:blipFill>
        <p:spPr bwMode="auto">
          <a:xfrm>
            <a:off x="398463" y="1174750"/>
            <a:ext cx="8355012" cy="461645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331640" y="288925"/>
            <a:ext cx="7355160" cy="1311275"/>
          </a:xfrm>
        </p:spPr>
        <p:txBody>
          <a:bodyPr>
            <a:normAutofit/>
          </a:bodyPr>
          <a:lstStyle/>
          <a:p>
            <a:pPr algn="l"/>
            <a:r>
              <a:rPr lang="en-GB" dirty="0">
                <a:solidFill>
                  <a:schemeClr val="tx1"/>
                </a:solidFill>
              </a:rPr>
              <a:t>A systematic approach </a:t>
            </a:r>
            <a:r>
              <a:rPr lang="en-GB" dirty="0" smtClean="0">
                <a:solidFill>
                  <a:schemeClr val="tx1"/>
                </a:solidFill>
              </a:rPr>
              <a:t/>
            </a:r>
            <a:br>
              <a:rPr lang="en-GB" dirty="0" smtClean="0">
                <a:solidFill>
                  <a:schemeClr val="tx1"/>
                </a:solidFill>
              </a:rPr>
            </a:br>
            <a:r>
              <a:rPr lang="en-GB" dirty="0" smtClean="0">
                <a:solidFill>
                  <a:schemeClr val="tx1"/>
                </a:solidFill>
              </a:rPr>
              <a:t>to </a:t>
            </a:r>
            <a:r>
              <a:rPr lang="en-GB" dirty="0">
                <a:solidFill>
                  <a:schemeClr val="tx1"/>
                </a:solidFill>
              </a:rPr>
              <a:t>delegation</a:t>
            </a:r>
          </a:p>
        </p:txBody>
      </p:sp>
      <p:sp>
        <p:nvSpPr>
          <p:cNvPr id="101379" name="Rectangle 3"/>
          <p:cNvSpPr>
            <a:spLocks noGrp="1" noChangeArrowheads="1"/>
          </p:cNvSpPr>
          <p:nvPr>
            <p:ph idx="1"/>
          </p:nvPr>
        </p:nvSpPr>
        <p:spPr>
          <a:xfrm>
            <a:off x="419100" y="1889125"/>
            <a:ext cx="8229600" cy="4308475"/>
          </a:xfrm>
        </p:spPr>
        <p:txBody>
          <a:bodyPr>
            <a:spAutoFit/>
          </a:bodyPr>
          <a:lstStyle/>
          <a:p>
            <a:pPr>
              <a:buFontTx/>
              <a:buNone/>
            </a:pPr>
            <a:r>
              <a:rPr lang="en-GB" sz="3000" dirty="0"/>
              <a:t>Four questions to ask before delegating:</a:t>
            </a:r>
          </a:p>
          <a:p>
            <a:pPr lvl="1"/>
            <a:r>
              <a:rPr lang="en-GB" dirty="0"/>
              <a:t>What tasks could be performed better by others?</a:t>
            </a:r>
          </a:p>
          <a:p>
            <a:pPr lvl="1"/>
            <a:r>
              <a:rPr lang="en-GB" dirty="0"/>
              <a:t>What opportunities are there for learning and development through delegation?</a:t>
            </a:r>
          </a:p>
          <a:p>
            <a:pPr lvl="1"/>
            <a:r>
              <a:rPr lang="en-GB" dirty="0"/>
              <a:t>How and to whom should the responsibility be given?</a:t>
            </a:r>
          </a:p>
          <a:p>
            <a:pPr lvl="1"/>
            <a:r>
              <a:rPr lang="en-GB" dirty="0"/>
              <a:t>What forms of monitoring and control would be most appropriate?</a:t>
            </a:r>
          </a:p>
        </p:txBody>
      </p:sp>
      <p:pic>
        <p:nvPicPr>
          <p:cNvPr id="18434" name="Picture 2" descr="C:\Documents and Settings\bus-ad1\Local Settings\Temporary Internet Files\Content.IE5\R6GKA3P0\MC90023144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9923" y="26459"/>
            <a:ext cx="2020836" cy="18903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1379">
                                            <p:txEl>
                                              <p:pRg st="1" end="1"/>
                                            </p:txEl>
                                          </p:spTgt>
                                        </p:tgtEl>
                                        <p:attrNameLst>
                                          <p:attrName>style.visibility</p:attrName>
                                        </p:attrNameLst>
                                      </p:cBhvr>
                                      <p:to>
                                        <p:strVal val="visible"/>
                                      </p:to>
                                    </p:set>
                                    <p:animEffect transition="in" filter="fade">
                                      <p:cBhvr>
                                        <p:cTn id="7" dur="1000"/>
                                        <p:tgtEl>
                                          <p:spTgt spid="101379">
                                            <p:txEl>
                                              <p:pRg st="1" end="1"/>
                                            </p:txEl>
                                          </p:spTgt>
                                        </p:tgtEl>
                                      </p:cBhvr>
                                    </p:animEffect>
                                    <p:anim calcmode="lin" valueType="num">
                                      <p:cBhvr>
                                        <p:cTn id="8" dur="10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1379">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1379">
                                            <p:txEl>
                                              <p:pRg st="2" end="2"/>
                                            </p:txEl>
                                          </p:spTgt>
                                        </p:tgtEl>
                                        <p:attrNameLst>
                                          <p:attrName>style.visibility</p:attrName>
                                        </p:attrNameLst>
                                      </p:cBhvr>
                                      <p:to>
                                        <p:strVal val="visible"/>
                                      </p:to>
                                    </p:set>
                                    <p:animEffect transition="in" filter="fade">
                                      <p:cBhvr>
                                        <p:cTn id="12" dur="1000"/>
                                        <p:tgtEl>
                                          <p:spTgt spid="101379">
                                            <p:txEl>
                                              <p:pRg st="2" end="2"/>
                                            </p:txEl>
                                          </p:spTgt>
                                        </p:tgtEl>
                                      </p:cBhvr>
                                    </p:animEffect>
                                    <p:anim calcmode="lin" valueType="num">
                                      <p:cBhvr>
                                        <p:cTn id="13" dur="10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101379">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1379">
                                            <p:txEl>
                                              <p:pRg st="3" end="3"/>
                                            </p:txEl>
                                          </p:spTgt>
                                        </p:tgtEl>
                                        <p:attrNameLst>
                                          <p:attrName>style.visibility</p:attrName>
                                        </p:attrNameLst>
                                      </p:cBhvr>
                                      <p:to>
                                        <p:strVal val="visible"/>
                                      </p:to>
                                    </p:set>
                                    <p:animEffect transition="in" filter="fade">
                                      <p:cBhvr>
                                        <p:cTn id="17" dur="1000"/>
                                        <p:tgtEl>
                                          <p:spTgt spid="101379">
                                            <p:txEl>
                                              <p:pRg st="3" end="3"/>
                                            </p:txEl>
                                          </p:spTgt>
                                        </p:tgtEl>
                                      </p:cBhvr>
                                    </p:animEffect>
                                    <p:anim calcmode="lin" valueType="num">
                                      <p:cBhvr>
                                        <p:cTn id="18" dur="10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101379">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01379">
                                            <p:txEl>
                                              <p:pRg st="4" end="4"/>
                                            </p:txEl>
                                          </p:spTgt>
                                        </p:tgtEl>
                                        <p:attrNameLst>
                                          <p:attrName>style.visibility</p:attrName>
                                        </p:attrNameLst>
                                      </p:cBhvr>
                                      <p:to>
                                        <p:strVal val="visible"/>
                                      </p:to>
                                    </p:set>
                                    <p:animEffect transition="in" filter="fade">
                                      <p:cBhvr>
                                        <p:cTn id="22" dur="1000"/>
                                        <p:tgtEl>
                                          <p:spTgt spid="101379">
                                            <p:txEl>
                                              <p:pRg st="4" end="4"/>
                                            </p:txEl>
                                          </p:spTgt>
                                        </p:tgtEl>
                                      </p:cBhvr>
                                    </p:animEffect>
                                    <p:anim calcmode="lin" valueType="num">
                                      <p:cBhvr>
                                        <p:cTn id="23" dur="1000" fill="hold"/>
                                        <p:tgtEl>
                                          <p:spTgt spid="101379">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10137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1475656" y="390525"/>
            <a:ext cx="7211144" cy="1311275"/>
          </a:xfrm>
        </p:spPr>
        <p:txBody>
          <a:bodyPr>
            <a:normAutofit/>
          </a:bodyPr>
          <a:lstStyle/>
          <a:p>
            <a:pPr algn="l"/>
            <a:r>
              <a:rPr lang="en-GB" dirty="0">
                <a:solidFill>
                  <a:schemeClr val="tx1"/>
                </a:solidFill>
              </a:rPr>
              <a:t>Behavioural factors </a:t>
            </a:r>
            <a:r>
              <a:rPr lang="en-GB" dirty="0" smtClean="0">
                <a:solidFill>
                  <a:schemeClr val="tx1"/>
                </a:solidFill>
              </a:rPr>
              <a:t/>
            </a:r>
            <a:br>
              <a:rPr lang="en-GB" dirty="0" smtClean="0">
                <a:solidFill>
                  <a:schemeClr val="tx1"/>
                </a:solidFill>
              </a:rPr>
            </a:br>
            <a:r>
              <a:rPr lang="en-GB" dirty="0" smtClean="0">
                <a:solidFill>
                  <a:schemeClr val="tx1"/>
                </a:solidFill>
              </a:rPr>
              <a:t>in </a:t>
            </a:r>
            <a:r>
              <a:rPr lang="en-GB" dirty="0">
                <a:solidFill>
                  <a:schemeClr val="tx1"/>
                </a:solidFill>
              </a:rPr>
              <a:t>control systems</a:t>
            </a:r>
          </a:p>
        </p:txBody>
      </p:sp>
      <p:sp>
        <p:nvSpPr>
          <p:cNvPr id="106499" name="Rectangle 3"/>
          <p:cNvSpPr>
            <a:spLocks noGrp="1" noChangeArrowheads="1"/>
          </p:cNvSpPr>
          <p:nvPr>
            <p:ph idx="1"/>
          </p:nvPr>
        </p:nvSpPr>
        <p:spPr>
          <a:xfrm>
            <a:off x="419100" y="1892300"/>
            <a:ext cx="8229600" cy="4025900"/>
          </a:xfrm>
        </p:spPr>
        <p:txBody>
          <a:bodyPr>
            <a:spAutoFit/>
          </a:bodyPr>
          <a:lstStyle/>
          <a:p>
            <a:r>
              <a:rPr lang="en-GB" sz="3000" dirty="0"/>
              <a:t>Control systems provide an interface between human behaviour and the process of management.</a:t>
            </a:r>
          </a:p>
          <a:p>
            <a:r>
              <a:rPr lang="en-GB" sz="3000" dirty="0"/>
              <a:t>Control often provokes a negative emotional response from those affected.</a:t>
            </a:r>
          </a:p>
          <a:p>
            <a:r>
              <a:rPr lang="en-GB" sz="3000" dirty="0"/>
              <a:t>The effectiveness of control systems is dependent on their design and operation.</a:t>
            </a:r>
          </a:p>
          <a:p>
            <a:r>
              <a:rPr lang="en-GB" sz="3000" dirty="0"/>
              <a:t>And also the way staff respond to them.</a:t>
            </a:r>
          </a:p>
        </p:txBody>
      </p:sp>
      <p:pic>
        <p:nvPicPr>
          <p:cNvPr id="20482" name="Picture 2" descr="C:\Documents and Settings\bus-ad1\Local Settings\Temporary Internet Files\Content.IE5\3IZ7ON3B\MP90034141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724" y="19270"/>
            <a:ext cx="1407276" cy="19728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259632" y="285750"/>
            <a:ext cx="5616624" cy="1311275"/>
          </a:xfrm>
        </p:spPr>
        <p:txBody>
          <a:bodyPr>
            <a:normAutofit fontScale="90000"/>
          </a:bodyPr>
          <a:lstStyle/>
          <a:p>
            <a:pPr algn="l"/>
            <a:r>
              <a:rPr lang="en-GB" dirty="0">
                <a:solidFill>
                  <a:schemeClr val="tx1"/>
                </a:solidFill>
              </a:rPr>
              <a:t>Overcoming resistance to</a:t>
            </a:r>
            <a:br>
              <a:rPr lang="en-GB" dirty="0">
                <a:solidFill>
                  <a:schemeClr val="tx1"/>
                </a:solidFill>
              </a:rPr>
            </a:br>
            <a:r>
              <a:rPr lang="en-GB" dirty="0">
                <a:solidFill>
                  <a:schemeClr val="tx1"/>
                </a:solidFill>
              </a:rPr>
              <a:t>managerial control</a:t>
            </a:r>
          </a:p>
        </p:txBody>
      </p:sp>
      <p:sp>
        <p:nvSpPr>
          <p:cNvPr id="107523" name="Rectangle 3"/>
          <p:cNvSpPr>
            <a:spLocks noGrp="1" noChangeArrowheads="1"/>
          </p:cNvSpPr>
          <p:nvPr>
            <p:ph idx="1"/>
          </p:nvPr>
        </p:nvSpPr>
        <p:spPr>
          <a:xfrm>
            <a:off x="419100" y="1890713"/>
            <a:ext cx="8229600" cy="4154984"/>
          </a:xfrm>
        </p:spPr>
        <p:txBody>
          <a:bodyPr>
            <a:spAutoFit/>
          </a:bodyPr>
          <a:lstStyle/>
          <a:p>
            <a:pPr>
              <a:buFontTx/>
              <a:buNone/>
            </a:pPr>
            <a:r>
              <a:rPr lang="en-GB" sz="3000" dirty="0" smtClean="0"/>
              <a:t>	</a:t>
            </a:r>
          </a:p>
          <a:p>
            <a:pPr>
              <a:buFontTx/>
              <a:buNone/>
            </a:pPr>
            <a:r>
              <a:rPr lang="en-GB" sz="3000" dirty="0"/>
              <a:t>	</a:t>
            </a:r>
            <a:r>
              <a:rPr lang="en-GB" sz="3000" dirty="0" smtClean="0"/>
              <a:t>Paying </a:t>
            </a:r>
            <a:r>
              <a:rPr lang="en-GB" sz="3000" dirty="0"/>
              <a:t>attention to the following factors can help reduce resistance to control:</a:t>
            </a:r>
          </a:p>
          <a:p>
            <a:pPr lvl="1"/>
            <a:r>
              <a:rPr lang="en-GB" dirty="0"/>
              <a:t>Consultation and participation</a:t>
            </a:r>
          </a:p>
          <a:p>
            <a:pPr lvl="1"/>
            <a:r>
              <a:rPr lang="en-GB" dirty="0"/>
              <a:t>Motivation</a:t>
            </a:r>
          </a:p>
          <a:p>
            <a:pPr lvl="1"/>
            <a:r>
              <a:rPr lang="en-GB" dirty="0"/>
              <a:t>Organisation structure</a:t>
            </a:r>
          </a:p>
          <a:p>
            <a:pPr lvl="1"/>
            <a:r>
              <a:rPr lang="en-GB" dirty="0"/>
              <a:t>Groups and informal organisation</a:t>
            </a:r>
          </a:p>
          <a:p>
            <a:pPr lvl="1"/>
            <a:r>
              <a:rPr lang="en-GB" dirty="0"/>
              <a:t>Leadership style and systems of management</a:t>
            </a:r>
          </a:p>
        </p:txBody>
      </p:sp>
      <p:pic>
        <p:nvPicPr>
          <p:cNvPr id="21506" name="Picture 2" descr="C:\Documents and Settings\bus-ad1\Local Settings\Temporary Internet Files\Content.IE5\R6GKA3P0\MP90043589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8952" y="0"/>
            <a:ext cx="2185048" cy="2185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75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1331640" y="298450"/>
            <a:ext cx="7355160" cy="1311275"/>
          </a:xfrm>
        </p:spPr>
        <p:txBody>
          <a:bodyPr>
            <a:normAutofit/>
          </a:bodyPr>
          <a:lstStyle/>
          <a:p>
            <a:pPr algn="l"/>
            <a:r>
              <a:rPr lang="en-GB" dirty="0">
                <a:solidFill>
                  <a:schemeClr val="tx1"/>
                </a:solidFill>
              </a:rPr>
              <a:t>Financial and accounting</a:t>
            </a:r>
            <a:br>
              <a:rPr lang="en-GB" dirty="0">
                <a:solidFill>
                  <a:schemeClr val="tx1"/>
                </a:solidFill>
              </a:rPr>
            </a:br>
            <a:r>
              <a:rPr lang="en-GB" dirty="0">
                <a:solidFill>
                  <a:schemeClr val="tx1"/>
                </a:solidFill>
              </a:rPr>
              <a:t>systems of control</a:t>
            </a:r>
          </a:p>
        </p:txBody>
      </p:sp>
      <p:sp>
        <p:nvSpPr>
          <p:cNvPr id="108547" name="Rectangle 3"/>
          <p:cNvSpPr>
            <a:spLocks noGrp="1" noChangeArrowheads="1"/>
          </p:cNvSpPr>
          <p:nvPr>
            <p:ph idx="1"/>
          </p:nvPr>
        </p:nvSpPr>
        <p:spPr>
          <a:xfrm>
            <a:off x="419100" y="1914525"/>
            <a:ext cx="8412163" cy="4150367"/>
          </a:xfrm>
        </p:spPr>
        <p:txBody>
          <a:bodyPr>
            <a:spAutoFit/>
          </a:bodyPr>
          <a:lstStyle/>
          <a:p>
            <a:pPr>
              <a:lnSpc>
                <a:spcPct val="95000"/>
              </a:lnSpc>
              <a:buFontTx/>
              <a:buNone/>
            </a:pPr>
            <a:r>
              <a:rPr lang="en-GB" sz="3000" dirty="0"/>
              <a:t>	</a:t>
            </a:r>
            <a:r>
              <a:rPr lang="en-GB" sz="3000" dirty="0" smtClean="0"/>
              <a:t>Often used to </a:t>
            </a:r>
            <a:r>
              <a:rPr lang="en-GB" sz="3000" dirty="0"/>
              <a:t>control because:</a:t>
            </a:r>
          </a:p>
          <a:p>
            <a:pPr lvl="1">
              <a:lnSpc>
                <a:spcPct val="95000"/>
              </a:lnSpc>
            </a:pPr>
            <a:r>
              <a:rPr lang="en-GB" dirty="0"/>
              <a:t>The stewardship of financial resources is of vital concern in all organisations.</a:t>
            </a:r>
          </a:p>
          <a:p>
            <a:pPr lvl="1">
              <a:lnSpc>
                <a:spcPct val="95000"/>
              </a:lnSpc>
            </a:pPr>
            <a:r>
              <a:rPr lang="en-GB" dirty="0"/>
              <a:t>Organisational aims, objectives and targets are often expressed in financial terms.</a:t>
            </a:r>
          </a:p>
          <a:p>
            <a:pPr lvl="1">
              <a:lnSpc>
                <a:spcPct val="95000"/>
              </a:lnSpc>
            </a:pPr>
            <a:r>
              <a:rPr lang="en-GB" dirty="0"/>
              <a:t>Money is a quantifiable, precise and comprehensible unit of measurement.</a:t>
            </a:r>
          </a:p>
          <a:p>
            <a:pPr lvl="1">
              <a:lnSpc>
                <a:spcPct val="95000"/>
              </a:lnSpc>
            </a:pPr>
            <a:r>
              <a:rPr lang="en-GB" dirty="0"/>
              <a:t>Financial limits are easy to apply as control measures.</a:t>
            </a:r>
          </a:p>
        </p:txBody>
      </p:sp>
      <p:pic>
        <p:nvPicPr>
          <p:cNvPr id="22530" name="Picture 2" descr="C:\Documents and Settings\bus-ad1\Local Settings\Temporary Internet Files\Content.IE5\Z3G12HBK\MP90042366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69076" y="-11878"/>
            <a:ext cx="1567036" cy="23494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854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85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854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85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1"/>
                </a:solidFill>
              </a:rPr>
              <a:t>Summary </a:t>
            </a:r>
            <a:endParaRPr lang="en-GB" dirty="0">
              <a:solidFill>
                <a:schemeClr val="tx1"/>
              </a:solidFill>
            </a:endParaRPr>
          </a:p>
        </p:txBody>
      </p:sp>
      <p:sp>
        <p:nvSpPr>
          <p:cNvPr id="3" name="Content Placeholder 2"/>
          <p:cNvSpPr>
            <a:spLocks noGrp="1"/>
          </p:cNvSpPr>
          <p:nvPr>
            <p:ph idx="1"/>
          </p:nvPr>
        </p:nvSpPr>
        <p:spPr>
          <a:xfrm>
            <a:off x="457200" y="1285860"/>
            <a:ext cx="8229600" cy="4840303"/>
          </a:xfrm>
        </p:spPr>
        <p:txBody>
          <a:bodyPr>
            <a:normAutofit/>
          </a:bodyPr>
          <a:lstStyle/>
          <a:p>
            <a:endParaRPr lang="en-GB" dirty="0" smtClean="0"/>
          </a:p>
          <a:p>
            <a:r>
              <a:rPr lang="en-GB" dirty="0" smtClean="0"/>
              <a:t>Control is part of management</a:t>
            </a:r>
          </a:p>
          <a:p>
            <a:r>
              <a:rPr lang="en-GB" dirty="0" smtClean="0"/>
              <a:t>Applies to individual and organisational behaviour</a:t>
            </a:r>
          </a:p>
          <a:p>
            <a:r>
              <a:rPr lang="en-GB" dirty="0" smtClean="0"/>
              <a:t>Systems need to be clear and understood and flexible</a:t>
            </a:r>
          </a:p>
          <a:p>
            <a:r>
              <a:rPr lang="en-GB" dirty="0" smtClean="0"/>
              <a:t>Power also impacts on control</a:t>
            </a:r>
          </a:p>
          <a:p>
            <a:r>
              <a:rPr lang="en-GB" dirty="0" smtClean="0"/>
              <a:t>Empowerment and delegation </a:t>
            </a:r>
          </a:p>
          <a:p>
            <a:r>
              <a:rPr lang="en-GB" dirty="0" smtClean="0"/>
              <a:t>Control v autonomy</a:t>
            </a:r>
          </a:p>
          <a:p>
            <a:r>
              <a:rPr lang="en-GB" dirty="0" smtClean="0"/>
              <a:t>Planning required</a:t>
            </a:r>
          </a:p>
          <a:p>
            <a:endParaRPr lang="en-GB" dirty="0" smtClean="0"/>
          </a:p>
          <a:p>
            <a:pPr marL="0" indent="0">
              <a:buNone/>
            </a:pPr>
            <a:r>
              <a:rPr lang="en-GB" dirty="0">
                <a:hlinkClick r:id="rId3"/>
              </a:rPr>
              <a:t>http://</a:t>
            </a:r>
            <a:r>
              <a:rPr lang="en-GB" dirty="0" smtClean="0">
                <a:hlinkClick r:id="rId3"/>
              </a:rPr>
              <a:t>youtu.be/RzToNo7A-94</a:t>
            </a:r>
            <a:endParaRPr lang="en-GB" dirty="0" smtClean="0"/>
          </a:p>
          <a:p>
            <a:pPr marL="0" indent="0">
              <a:buNone/>
            </a:pPr>
            <a:endParaRPr lang="en-GB" dirty="0"/>
          </a:p>
        </p:txBody>
      </p:sp>
      <p:pic>
        <p:nvPicPr>
          <p:cNvPr id="23554" name="Picture 2" descr="C:\Documents and Settings\bus-ad1\Local Settings\Temporary Internet Files\Content.IE5\US9IMP6S\MC91021719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08304" y="260648"/>
            <a:ext cx="1536192" cy="1810512"/>
          </a:xfrm>
          <a:prstGeom prst="rect">
            <a:avLst/>
          </a:prstGeom>
          <a:noFill/>
          <a:extLst>
            <a:ext uri="{909E8E84-426E-40DD-AFC4-6F175D3DCCD1}">
              <a14:hiddenFill xmlns:a14="http://schemas.microsoft.com/office/drawing/2010/main">
                <a:solidFill>
                  <a:srgbClr val="FFFFFF"/>
                </a:solidFill>
              </a14:hiddenFill>
            </a:ext>
          </a:extLst>
        </p:spPr>
      </p:pic>
      <p:pic>
        <p:nvPicPr>
          <p:cNvPr id="23555" name="Picture 3" descr="C:\Documents and Settings\bus-ad1\Local Settings\Temporary Internet Files\Content.IE5\3IZ7ON3B\MM900296854[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6660232" y="4221088"/>
            <a:ext cx="2361352" cy="21724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smtClean="0">
                <a:solidFill>
                  <a:schemeClr val="tx1"/>
                </a:solidFill>
              </a:rPr>
              <a:t>Today’s Objectives</a:t>
            </a:r>
            <a:endParaRPr lang="en-GB" sz="4000" dirty="0">
              <a:solidFill>
                <a:schemeClr val="tx1"/>
              </a:solidFill>
            </a:endParaRPr>
          </a:p>
        </p:txBody>
      </p:sp>
      <p:sp>
        <p:nvSpPr>
          <p:cNvPr id="3" name="Content Placeholder 2"/>
          <p:cNvSpPr>
            <a:spLocks noGrp="1"/>
          </p:cNvSpPr>
          <p:nvPr>
            <p:ph idx="1"/>
          </p:nvPr>
        </p:nvSpPr>
        <p:spPr>
          <a:xfrm>
            <a:off x="457200" y="1196752"/>
            <a:ext cx="8229600" cy="5328592"/>
          </a:xfrm>
        </p:spPr>
        <p:txBody>
          <a:bodyPr>
            <a:normAutofit/>
          </a:bodyPr>
          <a:lstStyle/>
          <a:p>
            <a:pPr marL="514350" indent="-514350">
              <a:buFont typeface="+mj-lt"/>
              <a:buAutoNum type="arabicPeriod"/>
            </a:pPr>
            <a:r>
              <a:rPr lang="en-GB" dirty="0" smtClean="0"/>
              <a:t>To understand the importance of control in organisations</a:t>
            </a:r>
          </a:p>
          <a:p>
            <a:pPr marL="514350" indent="-514350">
              <a:buFont typeface="+mj-lt"/>
              <a:buAutoNum type="arabicPeriod"/>
            </a:pPr>
            <a:r>
              <a:rPr lang="en-GB" dirty="0" smtClean="0"/>
              <a:t>To examine different types of control</a:t>
            </a:r>
          </a:p>
          <a:p>
            <a:pPr marL="514350" indent="-514350">
              <a:buFont typeface="+mj-lt"/>
              <a:buAutoNum type="arabicPeriod"/>
            </a:pPr>
            <a:r>
              <a:rPr lang="en-GB" dirty="0" smtClean="0"/>
              <a:t>To assess what makes an effective management control system</a:t>
            </a:r>
          </a:p>
          <a:p>
            <a:pPr marL="514350" indent="-514350">
              <a:buFont typeface="+mj-lt"/>
              <a:buAutoNum type="arabicPeriod"/>
            </a:pPr>
            <a:r>
              <a:rPr lang="en-GB" dirty="0" smtClean="0"/>
              <a:t>To explain power and management control, and review the different perspectives</a:t>
            </a:r>
          </a:p>
          <a:p>
            <a:pPr marL="514350" indent="-514350">
              <a:buFont typeface="+mj-lt"/>
              <a:buAutoNum type="arabicPeriod"/>
            </a:pPr>
            <a:r>
              <a:rPr lang="en-GB" dirty="0" smtClean="0"/>
              <a:t>To assess the nature and impact of financial and accounting control systems</a:t>
            </a:r>
          </a:p>
          <a:p>
            <a:pPr marL="514350" indent="-514350">
              <a:buFont typeface="+mj-lt"/>
              <a:buAutoNum type="arabicPeriod"/>
            </a:pPr>
            <a:r>
              <a:rPr lang="en-GB" dirty="0" smtClean="0"/>
              <a:t>To explore the concept of empowerment and the manager-subordinate relationship</a:t>
            </a:r>
          </a:p>
          <a:p>
            <a:pPr marL="514350" indent="-514350">
              <a:buFont typeface="+mj-lt"/>
              <a:buAutoNum type="arabicPeriod"/>
            </a:pPr>
            <a:r>
              <a:rPr lang="en-GB" dirty="0" smtClean="0"/>
              <a:t>To examine delegation and its benefits</a:t>
            </a:r>
          </a:p>
          <a:p>
            <a:pPr marL="514350" indent="-514350">
              <a:buFont typeface="+mj-lt"/>
              <a:buAutoNum type="arabicPeriod"/>
            </a:pPr>
            <a:r>
              <a:rPr lang="en-GB" dirty="0" smtClean="0"/>
              <a:t>To recognise the human and social factors that influence how people behave</a:t>
            </a:r>
          </a:p>
          <a:p>
            <a:pPr marL="514350" indent="-514350">
              <a:buFont typeface="+mj-lt"/>
              <a:buAutoNum type="arabicPeriod"/>
            </a:pPr>
            <a:endParaRPr lang="en-GB" dirty="0"/>
          </a:p>
        </p:txBody>
      </p:sp>
      <p:pic>
        <p:nvPicPr>
          <p:cNvPr id="5" name="Picture 2" descr="C:\Users\Michael\AppData\Local\Microsoft\Windows\Temporary Internet Files\Content.IE5\DTCKYBWZ\MC900441510[1].png"/>
          <p:cNvPicPr>
            <a:picLocks noChangeAspect="1" noChangeArrowheads="1"/>
          </p:cNvPicPr>
          <p:nvPr/>
        </p:nvPicPr>
        <p:blipFill>
          <a:blip r:embed="rId3" cstate="print"/>
          <a:srcRect/>
          <a:stretch>
            <a:fillRect/>
          </a:stretch>
        </p:blipFill>
        <p:spPr bwMode="auto">
          <a:xfrm>
            <a:off x="7371184" y="0"/>
            <a:ext cx="1772816" cy="1772816"/>
          </a:xfrm>
          <a:prstGeom prst="rect">
            <a:avLst/>
          </a:prstGeom>
          <a:noFill/>
        </p:spPr>
      </p:pic>
    </p:spTree>
    <p:extLst>
      <p:ext uri="{BB962C8B-B14F-4D97-AF65-F5344CB8AC3E}">
        <p14:creationId xmlns:p14="http://schemas.microsoft.com/office/powerpoint/2010/main" val="51512119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710</TotalTime>
  <Words>3796</Words>
  <Application>Microsoft Office PowerPoint</Application>
  <PresentationFormat>On-screen Show (4:3)</PresentationFormat>
  <Paragraphs>478</Paragraphs>
  <Slides>32</Slides>
  <Notes>32</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PMingLiU</vt:lpstr>
      <vt:lpstr>Arial</vt:lpstr>
      <vt:lpstr>Calibri</vt:lpstr>
      <vt:lpstr>Century Gothic</vt:lpstr>
      <vt:lpstr>Helvetica</vt:lpstr>
      <vt:lpstr>Wingdings 3</vt:lpstr>
      <vt:lpstr>Wisp</vt:lpstr>
      <vt:lpstr>  Management Innovation and Sustainability</vt:lpstr>
      <vt:lpstr>Previously we….</vt:lpstr>
      <vt:lpstr>Today’s Objectives</vt:lpstr>
      <vt:lpstr>Activity</vt:lpstr>
      <vt:lpstr>The nature of control</vt:lpstr>
      <vt:lpstr>Individual behaviour  and control</vt:lpstr>
      <vt:lpstr>The nature of management control</vt:lpstr>
      <vt:lpstr>Then and now....</vt:lpstr>
      <vt:lpstr>Five stages of organisational control</vt:lpstr>
      <vt:lpstr>Forms of control</vt:lpstr>
      <vt:lpstr>Strategies of control  in organisations: Child</vt:lpstr>
      <vt:lpstr>Personal centralised control</vt:lpstr>
      <vt:lpstr>Bureaucratic control</vt:lpstr>
      <vt:lpstr>Output control</vt:lpstr>
      <vt:lpstr>Control via electronic surveillance</vt:lpstr>
      <vt:lpstr>Characteristics of an  effective control system</vt:lpstr>
      <vt:lpstr>Power and  management control</vt:lpstr>
      <vt:lpstr>PowerPoint Presentation</vt:lpstr>
      <vt:lpstr>Power and influence</vt:lpstr>
      <vt:lpstr>Power and influence</vt:lpstr>
      <vt:lpstr>Perspectives of  organisational power: Fincham</vt:lpstr>
      <vt:lpstr>Sources of power: Pfeffer           </vt:lpstr>
      <vt:lpstr>Three main forms  of control: Stewart</vt:lpstr>
      <vt:lpstr>Delegation and  empowerment</vt:lpstr>
      <vt:lpstr>Delegation: The manager – subordinate  relationship</vt:lpstr>
      <vt:lpstr>The basis of delegation</vt:lpstr>
      <vt:lpstr>A systematic approach  to delegation</vt:lpstr>
      <vt:lpstr>Behavioural factors  in control systems</vt:lpstr>
      <vt:lpstr>Overcoming resistance to managerial control</vt:lpstr>
      <vt:lpstr>Financial and accounting systems of control</vt:lpstr>
      <vt:lpstr>Summary </vt:lpstr>
      <vt:lpstr>Today’s Objectives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Organisational Behaviour</dc:title>
  <dc:creator>bus-ad1</dc:creator>
  <cp:lastModifiedBy>Marie Pitson</cp:lastModifiedBy>
  <cp:revision>72</cp:revision>
  <cp:lastPrinted>2016-02-19T10:58:07Z</cp:lastPrinted>
  <dcterms:created xsi:type="dcterms:W3CDTF">2012-04-10T13:51:55Z</dcterms:created>
  <dcterms:modified xsi:type="dcterms:W3CDTF">2016-02-19T11:08:14Z</dcterms:modified>
</cp:coreProperties>
</file>