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8"/>
  </p:notesMasterIdLst>
  <p:sldIdLst>
    <p:sldId id="256" r:id="rId2"/>
    <p:sldId id="263" r:id="rId3"/>
    <p:sldId id="257" r:id="rId4"/>
    <p:sldId id="258" r:id="rId5"/>
    <p:sldId id="259" r:id="rId6"/>
    <p:sldId id="260" r:id="rId7"/>
    <p:sldId id="261" r:id="rId8"/>
    <p:sldId id="287" r:id="rId9"/>
    <p:sldId id="281" r:id="rId10"/>
    <p:sldId id="286" r:id="rId11"/>
    <p:sldId id="262" r:id="rId12"/>
    <p:sldId id="278" r:id="rId13"/>
    <p:sldId id="277" r:id="rId14"/>
    <p:sldId id="264" r:id="rId15"/>
    <p:sldId id="265" r:id="rId16"/>
    <p:sldId id="266" r:id="rId17"/>
    <p:sldId id="267" r:id="rId18"/>
    <p:sldId id="268" r:id="rId19"/>
    <p:sldId id="274" r:id="rId20"/>
    <p:sldId id="273" r:id="rId21"/>
    <p:sldId id="269" r:id="rId22"/>
    <p:sldId id="279" r:id="rId23"/>
    <p:sldId id="275" r:id="rId24"/>
    <p:sldId id="276" r:id="rId25"/>
    <p:sldId id="280" r:id="rId26"/>
    <p:sldId id="28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83377" autoAdjust="0"/>
  </p:normalViewPr>
  <p:slideViewPr>
    <p:cSldViewPr snapToGrid="0">
      <p:cViewPr varScale="1">
        <p:scale>
          <a:sx n="94" d="100"/>
          <a:sy n="94"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A Griffiths" userId="970ac652-efaf-451a-9e9c-3191bf6940a9" providerId="ADAL" clId="{B6C1325A-05B2-4ACF-A11B-A72E1610A532}"/>
    <pc:docChg chg="modSld">
      <pc:chgData name="Helen A Griffiths" userId="970ac652-efaf-451a-9e9c-3191bf6940a9" providerId="ADAL" clId="{B6C1325A-05B2-4ACF-A11B-A72E1610A532}" dt="2024-09-07T17:42:37.532" v="9" actId="20577"/>
      <pc:docMkLst>
        <pc:docMk/>
      </pc:docMkLst>
      <pc:sldChg chg="modSp mod">
        <pc:chgData name="Helen A Griffiths" userId="970ac652-efaf-451a-9e9c-3191bf6940a9" providerId="ADAL" clId="{B6C1325A-05B2-4ACF-A11B-A72E1610A532}" dt="2024-09-07T17:42:37.532" v="9" actId="20577"/>
        <pc:sldMkLst>
          <pc:docMk/>
          <pc:sldMk cId="3195666894" sldId="262"/>
        </pc:sldMkLst>
        <pc:spChg chg="mod">
          <ac:chgData name="Helen A Griffiths" userId="970ac652-efaf-451a-9e9c-3191bf6940a9" providerId="ADAL" clId="{B6C1325A-05B2-4ACF-A11B-A72E1610A532}" dt="2024-09-07T17:42:37.532" v="9" actId="20577"/>
          <ac:spMkLst>
            <pc:docMk/>
            <pc:sldMk cId="3195666894" sldId="262"/>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y-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14F885-82AB-46B1-A7CA-AFD0AFB8C056}" type="datetimeFigureOut">
              <a:rPr lang="cy-GB" smtClean="0"/>
              <a:t>07/09/2024</a:t>
            </a:fld>
            <a:endParaRPr lang="cy-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y-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y-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98EA37-B3AE-4E9A-9585-1A97FCF903FD}" type="slidenum">
              <a:rPr lang="cy-GB" smtClean="0"/>
              <a:t>‹#›</a:t>
            </a:fld>
            <a:endParaRPr lang="cy-GB"/>
          </a:p>
        </p:txBody>
      </p:sp>
    </p:spTree>
    <p:extLst>
      <p:ext uri="{BB962C8B-B14F-4D97-AF65-F5344CB8AC3E}">
        <p14:creationId xmlns:p14="http://schemas.microsoft.com/office/powerpoint/2010/main" val="2532364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3" Type="http://schemas.openxmlformats.org/officeDocument/2006/relationships/hyperlink" Target="https://teacherofsci.com/jean-piaget/" TargetMode="External"/><Relationship Id="rId18" Type="http://schemas.openxmlformats.org/officeDocument/2006/relationships/hyperlink" Target="https://teacherofsci.com/jean-piaget/#Piagets_Equilibration" TargetMode="External"/><Relationship Id="rId26" Type="http://schemas.openxmlformats.org/officeDocument/2006/relationships/hyperlink" Target="https://teacherofsci.com/vygotsky/#More-Knowledgable-Other." TargetMode="External"/><Relationship Id="rId39" Type="http://schemas.openxmlformats.org/officeDocument/2006/relationships/hyperlink" Target="https://howardgardner.com/" TargetMode="External"/><Relationship Id="rId21" Type="http://schemas.openxmlformats.org/officeDocument/2006/relationships/hyperlink" Target="https://teacherofsci.com/metacognition/" TargetMode="External"/><Relationship Id="rId34" Type="http://schemas.openxmlformats.org/officeDocument/2006/relationships/hyperlink" Target="https://teacherofsci.com/cool-maths-games/" TargetMode="External"/><Relationship Id="rId42" Type="http://schemas.openxmlformats.org/officeDocument/2006/relationships/hyperlink" Target="https://teacherofsci.com/finland-education-system/" TargetMode="External"/><Relationship Id="rId47" Type="http://schemas.openxmlformats.org/officeDocument/2006/relationships/hyperlink" Target="https://www.simplypsychology.org/learning-kolb.html" TargetMode="External"/><Relationship Id="rId50" Type="http://schemas.openxmlformats.org/officeDocument/2006/relationships/hyperlink" Target="https://www.subscribepage.com/learning-theories-PDF" TargetMode="External"/><Relationship Id="rId55" Type="http://schemas.openxmlformats.org/officeDocument/2006/relationships/hyperlink" Target="http://sonicamigos.com/lisa/famoushumanists/chpemail.html" TargetMode="External"/><Relationship Id="rId63" Type="http://schemas.openxmlformats.org/officeDocument/2006/relationships/hyperlink" Target="https://teacherofsci.com/learning-theories-in-education/#Constructivism" TargetMode="External"/><Relationship Id="rId7" Type="http://schemas.openxmlformats.org/officeDocument/2006/relationships/hyperlink" Target="https://en.wikipedia.org/wiki/Gestalt_psychology" TargetMode="External"/><Relationship Id="rId2" Type="http://schemas.openxmlformats.org/officeDocument/2006/relationships/slide" Target="../slides/slide24.xml"/><Relationship Id="rId16" Type="http://schemas.openxmlformats.org/officeDocument/2006/relationships/hyperlink" Target="https://tefluk.com/" TargetMode="External"/><Relationship Id="rId29" Type="http://schemas.openxmlformats.org/officeDocument/2006/relationships/hyperlink" Target="https://teacherofsci.com/principles-of-instruction/" TargetMode="External"/><Relationship Id="rId11" Type="http://schemas.openxmlformats.org/officeDocument/2006/relationships/hyperlink" Target="https://teacherofsci.com/dual-coding-theory/" TargetMode="External"/><Relationship Id="rId24" Type="http://schemas.openxmlformats.org/officeDocument/2006/relationships/hyperlink" Target="https://teacherofsci.com/vygotsky/#Zone-of-Proximal-Development." TargetMode="External"/><Relationship Id="rId32" Type="http://schemas.openxmlformats.org/officeDocument/2006/relationships/hyperlink" Target="https://teacherofsci.com/how-to-write-a-lesson-plan/" TargetMode="External"/><Relationship Id="rId37" Type="http://schemas.openxmlformats.org/officeDocument/2006/relationships/hyperlink" Target="https://teacherofsci.com/advice-for-teachers-from-students/" TargetMode="External"/><Relationship Id="rId40" Type="http://schemas.openxmlformats.org/officeDocument/2006/relationships/hyperlink" Target="https://teacherofsci.com/motivation-in-education/" TargetMode="External"/><Relationship Id="rId45" Type="http://schemas.openxmlformats.org/officeDocument/2006/relationships/hyperlink" Target="https://twitter.com/TeacherOfSci1" TargetMode="External"/><Relationship Id="rId53" Type="http://schemas.openxmlformats.org/officeDocument/2006/relationships/hyperlink" Target="https://teacherofsci.com/types-of-questions-in-the-classroom/" TargetMode="External"/><Relationship Id="rId58" Type="http://schemas.openxmlformats.org/officeDocument/2006/relationships/hyperlink" Target="https://teacherofsci.com/what-do-teachers-worry-about/" TargetMode="External"/><Relationship Id="rId5" Type="http://schemas.openxmlformats.org/officeDocument/2006/relationships/hyperlink" Target="https://teacherofsci.com/remote-teaching-using-body-language/" TargetMode="External"/><Relationship Id="rId61" Type="http://schemas.openxmlformats.org/officeDocument/2006/relationships/hyperlink" Target="https://teacherofsci.com/learning-theories-in-education/#Behaviourism" TargetMode="External"/><Relationship Id="rId19" Type="http://schemas.openxmlformats.org/officeDocument/2006/relationships/hyperlink" Target="https://teacherofsci.com/jean-piaget/#Piagets_Stages_of_Cognitive_Development" TargetMode="External"/><Relationship Id="rId14" Type="http://schemas.openxmlformats.org/officeDocument/2006/relationships/hyperlink" Target="https://teacherofsci.com/learning-theories-in-education/#5_Jerome_Bruner" TargetMode="External"/><Relationship Id="rId22" Type="http://schemas.openxmlformats.org/officeDocument/2006/relationships/hyperlink" Target="https://teacherofsci.com/vygotsky/" TargetMode="External"/><Relationship Id="rId27" Type="http://schemas.openxmlformats.org/officeDocument/2006/relationships/hyperlink" Target="https://teacherofsci.com/vygotsky/#Vygotsky-Scaffolding." TargetMode="External"/><Relationship Id="rId30" Type="http://schemas.openxmlformats.org/officeDocument/2006/relationships/hyperlink" Target="https://teacherofsci.com/blooms-taxonomy/" TargetMode="External"/><Relationship Id="rId35" Type="http://schemas.openxmlformats.org/officeDocument/2006/relationships/hyperlink" Target="https://academic.oup.com/ptj/article-abstract/54/9/1031/4567489?redirectedFrom=fulltext" TargetMode="External"/><Relationship Id="rId43" Type="http://schemas.openxmlformats.org/officeDocument/2006/relationships/hyperlink" Target="https://www.facebook.com/groups/243218023094483" TargetMode="External"/><Relationship Id="rId48" Type="http://schemas.openxmlformats.org/officeDocument/2006/relationships/hyperlink" Target="https://www.amazon.co.uk/gp/product/0285631764/ref=as_li_qf_asin_il_tl?ie=UTF8&amp;tag=teacherofsci-21&amp;creative=6738&amp;linkCode=as2&amp;creativeASIN=0285631764&amp;linkId=3f42b697e4b673951818378f9ece2284" TargetMode="External"/><Relationship Id="rId56" Type="http://schemas.openxmlformats.org/officeDocument/2006/relationships/hyperlink" Target="https://teacherofsci.com/strategies-for-getting-students-attention/" TargetMode="External"/><Relationship Id="rId64" Type="http://schemas.openxmlformats.org/officeDocument/2006/relationships/hyperlink" Target="https://teacherofsci.com/learning-theories-in-education/#Bruners_Spiral_Curriculum_1960" TargetMode="External"/><Relationship Id="rId8" Type="http://schemas.openxmlformats.org/officeDocument/2006/relationships/hyperlink" Target="https://teacherofsci.com/product/evidence-based-practice-in-education-by-paul-stevens-fulbrook-paperback/" TargetMode="External"/><Relationship Id="rId51" Type="http://schemas.openxmlformats.org/officeDocument/2006/relationships/hyperlink" Target="https://www.simplypsychology.org/edward-thorndike.html" TargetMode="External"/><Relationship Id="rId3" Type="http://schemas.openxmlformats.org/officeDocument/2006/relationships/hyperlink" Target="https://www.nobelprize.org/prizes/medicine/1904/pavlov/biographical/" TargetMode="External"/><Relationship Id="rId12" Type="http://schemas.openxmlformats.org/officeDocument/2006/relationships/hyperlink" Target="https://teacherofsci.com/retrieval-practice/" TargetMode="External"/><Relationship Id="rId17" Type="http://schemas.openxmlformats.org/officeDocument/2006/relationships/hyperlink" Target="https://teacherofsci.com/jean-piaget/#Piagets_Schemas" TargetMode="External"/><Relationship Id="rId25" Type="http://schemas.openxmlformats.org/officeDocument/2006/relationships/hyperlink" Target="https://teacherofsci.com/positive-learning-environment/" TargetMode="External"/><Relationship Id="rId33" Type="http://schemas.openxmlformats.org/officeDocument/2006/relationships/hyperlink" Target="https://teacherofsci.com/how-to-study-for-a-test/" TargetMode="External"/><Relationship Id="rId38" Type="http://schemas.openxmlformats.org/officeDocument/2006/relationships/hyperlink" Target="https://www.simplypsychology.org/maslow.html" TargetMode="External"/><Relationship Id="rId46" Type="http://schemas.openxmlformats.org/officeDocument/2006/relationships/hyperlink" Target="https://courses.lumenlearning.com/teachereducationx92x1/chapter/eriksons-stages-of-psychosocial-development/" TargetMode="External"/><Relationship Id="rId59" Type="http://schemas.openxmlformats.org/officeDocument/2006/relationships/hyperlink" Target="https://teacherofsci.com/free-teaching-downloads/" TargetMode="External"/><Relationship Id="rId20" Type="http://schemas.openxmlformats.org/officeDocument/2006/relationships/hyperlink" Target="https://teacherofsci.com/?p=1004786" TargetMode="External"/><Relationship Id="rId41" Type="http://schemas.openxmlformats.org/officeDocument/2006/relationships/hyperlink" Target="http://infed.org/mobi/howard-gardner-multiple-intelligences-and-education/" TargetMode="External"/><Relationship Id="rId54" Type="http://schemas.openxmlformats.org/officeDocument/2006/relationships/hyperlink" Target="https://www.learning-theories.org/doku.php?id=learning_paradigms:humanism" TargetMode="External"/><Relationship Id="rId62" Type="http://schemas.openxmlformats.org/officeDocument/2006/relationships/hyperlink" Target="https://teacherofsci.com/learning-theories-in-education/#Cognitivism" TargetMode="External"/><Relationship Id="rId1" Type="http://schemas.openxmlformats.org/officeDocument/2006/relationships/notesMaster" Target="../notesMasters/notesMaster1.xml"/><Relationship Id="rId6" Type="http://schemas.openxmlformats.org/officeDocument/2006/relationships/hyperlink" Target="https://teacherofsci.com/common-classroom-misbehaviors/" TargetMode="External"/><Relationship Id="rId15" Type="http://schemas.openxmlformats.org/officeDocument/2006/relationships/hyperlink" Target="https://teacherofsci.com/creative-school-project-ideas/" TargetMode="External"/><Relationship Id="rId23" Type="http://schemas.openxmlformats.org/officeDocument/2006/relationships/hyperlink" Target="https://teacherofsci.com/social-learning-theory/" TargetMode="External"/><Relationship Id="rId28" Type="http://schemas.openxmlformats.org/officeDocument/2006/relationships/hyperlink" Target="https://teacherofsci.com/product/ultimate-revision-plan/" TargetMode="External"/><Relationship Id="rId36" Type="http://schemas.openxmlformats.org/officeDocument/2006/relationships/hyperlink" Target="https://teacherofsci.com/new-teacher-mega-guide/" TargetMode="External"/><Relationship Id="rId49" Type="http://schemas.openxmlformats.org/officeDocument/2006/relationships/hyperlink" Target="https://www.amazon.co.uk/gp/product/B06XN58XK5/ref=as_li_qf_asin_il_tl?ie=UTF8&amp;tag=teacherofsci-21&amp;creative=6738&amp;linkCode=as2&amp;creativeASIN=B06XN58XK5&amp;linkId=efd1cb74d2ccd1636af4f63db30e2cc1" TargetMode="External"/><Relationship Id="rId57" Type="http://schemas.openxmlformats.org/officeDocument/2006/relationships/hyperlink" Target="https://teacherofsci.com/teacher-training-tips/" TargetMode="External"/><Relationship Id="rId10" Type="http://schemas.openxmlformats.org/officeDocument/2006/relationships/hyperlink" Target="https://teacherofsci.com/schema-theory/" TargetMode="External"/><Relationship Id="rId31" Type="http://schemas.openxmlformats.org/officeDocument/2006/relationships/hyperlink" Target="https://teacherofsci.com/curriculum-design-and-planning/" TargetMode="External"/><Relationship Id="rId44" Type="http://schemas.openxmlformats.org/officeDocument/2006/relationships/hyperlink" Target="https://www.facebook.com/Teacherofsci" TargetMode="External"/><Relationship Id="rId52" Type="http://schemas.openxmlformats.org/officeDocument/2006/relationships/hyperlink" Target="https://teacherofsci.com/?p=2005894" TargetMode="External"/><Relationship Id="rId60" Type="http://schemas.openxmlformats.org/officeDocument/2006/relationships/hyperlink" Target="https://teacherofsci.com/learning-theories-in-education/" TargetMode="External"/><Relationship Id="rId4" Type="http://schemas.openxmlformats.org/officeDocument/2006/relationships/hyperlink" Target="https://teacherofsci.com/category/classroom-management/" TargetMode="External"/><Relationship Id="rId9" Type="http://schemas.openxmlformats.org/officeDocument/2006/relationships/hyperlink" Target="https://teacherofsci.com/cognitive-load-theor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98EA37-B3AE-4E9A-9585-1A97FCF903FD}" type="slidenum">
              <a:rPr lang="cy-GB" smtClean="0"/>
              <a:t>21</a:t>
            </a:fld>
            <a:endParaRPr lang="cy-GB"/>
          </a:p>
        </p:txBody>
      </p:sp>
    </p:spTree>
    <p:extLst>
      <p:ext uri="{BB962C8B-B14F-4D97-AF65-F5344CB8AC3E}">
        <p14:creationId xmlns:p14="http://schemas.microsoft.com/office/powerpoint/2010/main" val="4209526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111111"/>
                </a:solidFill>
                <a:effectLst/>
                <a:latin typeface="Roboto" panose="020B0604020202020204" pitchFamily="2" charset="0"/>
              </a:rPr>
              <a:t>Behaviourism.</a:t>
            </a:r>
            <a:endParaRPr lang="en-GB" b="0" i="0" dirty="0">
              <a:solidFill>
                <a:srgbClr val="111111"/>
              </a:solidFill>
              <a:effectLst/>
              <a:latin typeface="Roboto" panose="020B0604020202020204" pitchFamily="2" charset="0"/>
            </a:endParaRPr>
          </a:p>
          <a:p>
            <a:pPr algn="l"/>
            <a:r>
              <a:rPr lang="en-GB" b="0" i="0" dirty="0">
                <a:solidFill>
                  <a:srgbClr val="222222"/>
                </a:solidFill>
                <a:effectLst/>
                <a:latin typeface="Verdana" panose="020B0604030504040204" pitchFamily="34" charset="0"/>
              </a:rPr>
              <a:t>Behaviourism is based on the idea that knowledge is independent and on the exterior of the learner. In a behaviourist’s mind, the learner is a blank slate that should be provided with the information to be learnt.</a:t>
            </a:r>
          </a:p>
          <a:p>
            <a:pPr algn="l"/>
            <a:r>
              <a:rPr lang="en-GB" b="0" i="0" dirty="0">
                <a:solidFill>
                  <a:srgbClr val="222222"/>
                </a:solidFill>
                <a:effectLst/>
                <a:latin typeface="Verdana" panose="020B0604030504040204" pitchFamily="34" charset="0"/>
              </a:rPr>
              <a:t>Through this interaction, new associations are made and thus learning occurs. Learning is achieved when the provided stimulus changes behaviour. A non-educational example of this is the work done by </a:t>
            </a:r>
            <a:r>
              <a:rPr lang="en-GB" b="0" i="0" u="none" strike="noStrike" dirty="0">
                <a:solidFill>
                  <a:srgbClr val="9EC9E9"/>
                </a:solidFill>
                <a:effectLst/>
                <a:latin typeface="Verdana" panose="020B0604030504040204" pitchFamily="34" charset="0"/>
                <a:hlinkClick r:id="rId3"/>
              </a:rPr>
              <a:t>Pavlov</a:t>
            </a:r>
            <a:r>
              <a:rPr lang="en-GB" b="0" i="0" dirty="0">
                <a:solidFill>
                  <a:srgbClr val="222222"/>
                </a:solidFill>
                <a:effectLst/>
                <a:latin typeface="Verdana" panose="020B0604030504040204" pitchFamily="34" charset="0"/>
              </a:rPr>
              <a:t>.</a:t>
            </a:r>
          </a:p>
          <a:p>
            <a:pPr algn="l"/>
            <a:r>
              <a:rPr lang="en-GB" b="0" i="0" dirty="0">
                <a:solidFill>
                  <a:srgbClr val="222222"/>
                </a:solidFill>
                <a:effectLst/>
                <a:latin typeface="Verdana" panose="020B0604030504040204" pitchFamily="34" charset="0"/>
              </a:rPr>
              <a:t>Through his famous “salivating dog” experiment, Pavlov showed that a stimulus (in this case ringing a bell every time he fed the dog) caused the dog to eventually start salivating when he heard a bell ring.</a:t>
            </a:r>
          </a:p>
          <a:p>
            <a:pPr algn="l"/>
            <a:r>
              <a:rPr lang="en-GB" b="0" i="0" dirty="0">
                <a:solidFill>
                  <a:srgbClr val="222222"/>
                </a:solidFill>
                <a:effectLst/>
                <a:latin typeface="Verdana" panose="020B0604030504040204" pitchFamily="34" charset="0"/>
              </a:rPr>
              <a:t>The dog associated the bell ring with being provided with food so any time a bell was rung the dog started salivating, it had learnt that the noise was a precursor to being fed.</a:t>
            </a:r>
          </a:p>
          <a:p>
            <a:pPr algn="l"/>
            <a:r>
              <a:rPr lang="en-GB" b="0" i="0" dirty="0">
                <a:solidFill>
                  <a:srgbClr val="222222"/>
                </a:solidFill>
                <a:effectLst/>
                <a:latin typeface="Verdana" panose="020B0604030504040204" pitchFamily="34" charset="0"/>
              </a:rPr>
              <a:t>I use a similar approach to </a:t>
            </a:r>
            <a:r>
              <a:rPr lang="en-GB" b="0" i="0" u="none" strike="noStrike" dirty="0">
                <a:solidFill>
                  <a:srgbClr val="9EC9E9"/>
                </a:solidFill>
                <a:effectLst/>
                <a:latin typeface="Verdana" panose="020B0604030504040204" pitchFamily="34" charset="0"/>
                <a:hlinkClick r:id="rId4"/>
              </a:rPr>
              <a:t>classroom management</a:t>
            </a:r>
            <a:r>
              <a:rPr lang="en-GB" b="0" i="0" dirty="0">
                <a:solidFill>
                  <a:srgbClr val="222222"/>
                </a:solidFill>
                <a:effectLst/>
                <a:latin typeface="Verdana" panose="020B0604030504040204" pitchFamily="34" charset="0"/>
              </a:rPr>
              <a:t>.</a:t>
            </a:r>
          </a:p>
          <a:p>
            <a:pPr algn="l"/>
            <a:r>
              <a:rPr lang="en-GB" b="0" i="0" dirty="0">
                <a:solidFill>
                  <a:srgbClr val="222222"/>
                </a:solidFill>
                <a:effectLst/>
                <a:latin typeface="Verdana" panose="020B0604030504040204" pitchFamily="34" charset="0"/>
              </a:rPr>
              <a:t>I adapt my </a:t>
            </a:r>
            <a:r>
              <a:rPr lang="en-GB" b="0" i="0" u="none" strike="noStrike" dirty="0">
                <a:solidFill>
                  <a:srgbClr val="9EC9E9"/>
                </a:solidFill>
                <a:effectLst/>
                <a:latin typeface="Verdana" panose="020B0604030504040204" pitchFamily="34" charset="0"/>
                <a:hlinkClick r:id="rId5"/>
              </a:rPr>
              <a:t>body language</a:t>
            </a:r>
            <a:r>
              <a:rPr lang="en-GB" b="0" i="0" dirty="0">
                <a:solidFill>
                  <a:srgbClr val="222222"/>
                </a:solidFill>
                <a:effectLst/>
                <a:latin typeface="Verdana" panose="020B0604030504040204" pitchFamily="34" charset="0"/>
              </a:rPr>
              <a:t>.</a:t>
            </a:r>
          </a:p>
          <a:p>
            <a:pPr algn="l"/>
            <a:r>
              <a:rPr lang="en-GB" b="0" i="0" dirty="0">
                <a:solidFill>
                  <a:srgbClr val="222222"/>
                </a:solidFill>
                <a:effectLst/>
                <a:latin typeface="Verdana" panose="020B0604030504040204" pitchFamily="34" charset="0"/>
              </a:rPr>
              <a:t>I have taught my students that if I stand in a specific place in the classroom with my arms folded, they know that I’m getting frustrated with the level of noise and they start to quieten down or if I sit cross-legged on my desk, I’m about to say something important, supportive and they should listen because it affects them directly.</a:t>
            </a:r>
          </a:p>
          <a:p>
            <a:r>
              <a:rPr lang="en-GB" b="0" i="0" dirty="0">
                <a:solidFill>
                  <a:srgbClr val="222222"/>
                </a:solidFill>
                <a:effectLst/>
                <a:latin typeface="Verdana" panose="020B0604030504040204" pitchFamily="34" charset="0"/>
              </a:rPr>
              <a:t>Behaviourism involves repeated actions, verbal reinforcement and incentives to take part. It is great for establishing rules, especially for </a:t>
            </a:r>
            <a:r>
              <a:rPr lang="en-GB" b="0" i="0" u="none" strike="noStrike" dirty="0">
                <a:solidFill>
                  <a:srgbClr val="9EC9E9"/>
                </a:solidFill>
                <a:effectLst/>
                <a:latin typeface="Verdana" panose="020B0604030504040204" pitchFamily="34" charset="0"/>
                <a:hlinkClick r:id="rId6"/>
              </a:rPr>
              <a:t>behaviour management.</a:t>
            </a:r>
            <a:endParaRPr lang="en-GB" b="0" i="0" u="none" strike="noStrike" dirty="0">
              <a:solidFill>
                <a:srgbClr val="9EC9E9"/>
              </a:solidFill>
              <a:effectLst/>
              <a:latin typeface="Verdana" panose="020B0604030504040204" pitchFamily="34" charset="0"/>
            </a:endParaRPr>
          </a:p>
          <a:p>
            <a:pPr algn="l"/>
            <a:r>
              <a:rPr lang="en-GB" b="1" i="0" dirty="0">
                <a:solidFill>
                  <a:srgbClr val="111111"/>
                </a:solidFill>
                <a:effectLst/>
                <a:latin typeface="Roboto" panose="02000000000000000000" pitchFamily="2" charset="0"/>
              </a:rPr>
              <a:t>Cognitivism.</a:t>
            </a:r>
            <a:endParaRPr lang="en-GB" b="0" i="0" dirty="0">
              <a:solidFill>
                <a:srgbClr val="111111"/>
              </a:solidFill>
              <a:effectLst/>
              <a:latin typeface="Roboto" panose="02000000000000000000" pitchFamily="2" charset="0"/>
            </a:endParaRPr>
          </a:p>
          <a:p>
            <a:pPr algn="l"/>
            <a:r>
              <a:rPr lang="en-GB" b="0" i="0" dirty="0">
                <a:solidFill>
                  <a:srgbClr val="222222"/>
                </a:solidFill>
                <a:effectLst/>
                <a:latin typeface="Verdana" panose="020B0604030504040204" pitchFamily="34" charset="0"/>
              </a:rPr>
              <a:t>In contrast to behaviourism, cognitivism focuses on the idea that students process information they receive rather than just responding to a stimulus, as with behaviourism.</a:t>
            </a:r>
          </a:p>
          <a:p>
            <a:pPr algn="l"/>
            <a:r>
              <a:rPr lang="en-GB" b="0" i="0" dirty="0">
                <a:solidFill>
                  <a:srgbClr val="222222"/>
                </a:solidFill>
                <a:effectLst/>
                <a:latin typeface="Verdana" panose="020B0604030504040204" pitchFamily="34" charset="0"/>
              </a:rPr>
              <a:t>There is still a behaviour change evident, but this is in response to thinking and processing information.</a:t>
            </a:r>
          </a:p>
          <a:p>
            <a:pPr algn="l"/>
            <a:r>
              <a:rPr lang="en-GB" b="0" i="0" dirty="0">
                <a:solidFill>
                  <a:srgbClr val="222222"/>
                </a:solidFill>
                <a:effectLst/>
                <a:latin typeface="Verdana" panose="020B0604030504040204" pitchFamily="34" charset="0"/>
              </a:rPr>
              <a:t>Cognitive theories were developed in the early 1900s in Germany from </a:t>
            </a:r>
            <a:r>
              <a:rPr lang="en-GB" b="0" i="0" u="none" strike="noStrike" dirty="0">
                <a:solidFill>
                  <a:srgbClr val="9EC9E9"/>
                </a:solidFill>
                <a:effectLst/>
                <a:latin typeface="Verdana" panose="020B0604030504040204" pitchFamily="34" charset="0"/>
                <a:hlinkClick r:id="rId7"/>
              </a:rPr>
              <a:t>Gestalt psychology</a:t>
            </a:r>
            <a:r>
              <a:rPr lang="en-GB" b="0" i="0" dirty="0">
                <a:solidFill>
                  <a:srgbClr val="222222"/>
                </a:solidFill>
                <a:effectLst/>
                <a:latin typeface="Verdana" panose="020B0604030504040204" pitchFamily="34" charset="0"/>
              </a:rPr>
              <a:t> by Wolfgang Kohler. In English, Gestalt roughly translates to the organisation of something as a whole, that is viewed as more than the sum of its individual parts.</a:t>
            </a:r>
          </a:p>
          <a:p>
            <a:pPr algn="l"/>
            <a:r>
              <a:rPr lang="en-GB" b="0" i="0" dirty="0">
                <a:solidFill>
                  <a:srgbClr val="222222"/>
                </a:solidFill>
                <a:effectLst/>
                <a:latin typeface="Verdana" panose="020B0604030504040204" pitchFamily="34" charset="0"/>
              </a:rPr>
              <a:t>Cognitivism has given rise to many </a:t>
            </a:r>
            <a:r>
              <a:rPr lang="en-GB" b="0" i="0" u="none" strike="noStrike" dirty="0">
                <a:solidFill>
                  <a:srgbClr val="9EC9E9"/>
                </a:solidFill>
                <a:effectLst/>
                <a:latin typeface="Verdana" panose="020B0604030504040204" pitchFamily="34" charset="0"/>
                <a:hlinkClick r:id="rId8"/>
              </a:rPr>
              <a:t>evidence based education theories</a:t>
            </a:r>
            <a:r>
              <a:rPr lang="en-GB" b="0" i="0" dirty="0">
                <a:solidFill>
                  <a:srgbClr val="222222"/>
                </a:solidFill>
                <a:effectLst/>
                <a:latin typeface="Verdana" panose="020B0604030504040204" pitchFamily="34" charset="0"/>
              </a:rPr>
              <a:t>, including </a:t>
            </a:r>
            <a:r>
              <a:rPr lang="en-GB" b="0" i="0" u="none" strike="noStrike" dirty="0">
                <a:solidFill>
                  <a:srgbClr val="9EC9E9"/>
                </a:solidFill>
                <a:effectLst/>
                <a:latin typeface="Verdana" panose="020B0604030504040204" pitchFamily="34" charset="0"/>
                <a:hlinkClick r:id="rId9"/>
              </a:rPr>
              <a:t>cognitive load theory</a:t>
            </a:r>
            <a:r>
              <a:rPr lang="en-GB" b="0" i="0" dirty="0">
                <a:solidFill>
                  <a:srgbClr val="222222"/>
                </a:solidFill>
                <a:effectLst/>
                <a:latin typeface="Verdana" panose="020B0604030504040204" pitchFamily="34" charset="0"/>
              </a:rPr>
              <a:t>, </a:t>
            </a:r>
            <a:r>
              <a:rPr lang="en-GB" b="0" i="0" u="none" strike="noStrike" dirty="0">
                <a:solidFill>
                  <a:srgbClr val="9EC9E9"/>
                </a:solidFill>
                <a:effectLst/>
                <a:latin typeface="Verdana" panose="020B0604030504040204" pitchFamily="34" charset="0"/>
                <a:hlinkClick r:id="rId10"/>
              </a:rPr>
              <a:t>schema theory</a:t>
            </a:r>
            <a:r>
              <a:rPr lang="en-GB" b="0" i="0" dirty="0">
                <a:solidFill>
                  <a:srgbClr val="222222"/>
                </a:solidFill>
                <a:effectLst/>
                <a:latin typeface="Verdana" panose="020B0604030504040204" pitchFamily="34" charset="0"/>
              </a:rPr>
              <a:t> and </a:t>
            </a:r>
            <a:r>
              <a:rPr lang="en-GB" b="0" i="0" u="none" strike="noStrike" dirty="0">
                <a:solidFill>
                  <a:srgbClr val="9EC9E9"/>
                </a:solidFill>
                <a:effectLst/>
                <a:latin typeface="Verdana" panose="020B0604030504040204" pitchFamily="34" charset="0"/>
                <a:hlinkClick r:id="rId11"/>
              </a:rPr>
              <a:t>dual coding theory</a:t>
            </a:r>
            <a:r>
              <a:rPr lang="en-GB" b="0" i="0" dirty="0">
                <a:solidFill>
                  <a:srgbClr val="222222"/>
                </a:solidFill>
                <a:effectLst/>
                <a:latin typeface="Verdana" panose="020B0604030504040204" pitchFamily="34" charset="0"/>
              </a:rPr>
              <a:t> as well as being the basis for </a:t>
            </a:r>
            <a:r>
              <a:rPr lang="en-GB" b="0" i="0" u="none" strike="noStrike" dirty="0">
                <a:solidFill>
                  <a:srgbClr val="9EC9E9"/>
                </a:solidFill>
                <a:effectLst/>
                <a:latin typeface="Verdana" panose="020B0604030504040204" pitchFamily="34" charset="0"/>
                <a:hlinkClick r:id="rId12"/>
              </a:rPr>
              <a:t>retrieval practice.</a:t>
            </a:r>
            <a:endParaRPr lang="en-GB" b="0" i="0" dirty="0">
              <a:solidFill>
                <a:srgbClr val="222222"/>
              </a:solidFill>
              <a:effectLst/>
              <a:latin typeface="Verdana" panose="020B0604030504040204" pitchFamily="34" charset="0"/>
            </a:endParaRPr>
          </a:p>
          <a:p>
            <a:pPr algn="l"/>
            <a:r>
              <a:rPr lang="en-GB" b="0" i="0" dirty="0">
                <a:solidFill>
                  <a:srgbClr val="222222"/>
                </a:solidFill>
                <a:effectLst/>
                <a:latin typeface="Verdana" panose="020B0604030504040204" pitchFamily="34" charset="0"/>
              </a:rPr>
              <a:t>In cognitivism theory, learning occurs when the student reorganises information, either by finding new explanations or adapting old ones.</a:t>
            </a:r>
          </a:p>
          <a:p>
            <a:pPr algn="l"/>
            <a:r>
              <a:rPr lang="en-GB" b="0" i="0" dirty="0">
                <a:solidFill>
                  <a:srgbClr val="222222"/>
                </a:solidFill>
                <a:effectLst/>
                <a:latin typeface="Verdana" panose="020B0604030504040204" pitchFamily="34" charset="0"/>
              </a:rPr>
              <a:t>This is viewed as a change in knowledge and is stored in the memory rather than just being viewed as a change in behaviour. Cognitive learning theories are mainly attributed to </a:t>
            </a:r>
            <a:r>
              <a:rPr lang="en-GB" b="0" i="0" u="none" strike="noStrike" dirty="0">
                <a:solidFill>
                  <a:srgbClr val="9EC9E9"/>
                </a:solidFill>
                <a:effectLst/>
                <a:latin typeface="Verdana" panose="020B0604030504040204" pitchFamily="34" charset="0"/>
                <a:hlinkClick r:id="rId13"/>
              </a:rPr>
              <a:t>Jean Piaget</a:t>
            </a:r>
            <a:r>
              <a:rPr lang="en-GB" b="0" i="0" dirty="0">
                <a:solidFill>
                  <a:srgbClr val="222222"/>
                </a:solidFill>
                <a:effectLst/>
                <a:latin typeface="Verdana" panose="020B0604030504040204" pitchFamily="34" charset="0"/>
              </a:rPr>
              <a:t>.</a:t>
            </a:r>
          </a:p>
          <a:p>
            <a:pPr algn="l"/>
            <a:r>
              <a:rPr lang="en-GB" b="0" i="0" dirty="0">
                <a:solidFill>
                  <a:srgbClr val="222222"/>
                </a:solidFill>
                <a:effectLst/>
                <a:latin typeface="Verdana" panose="020B0604030504040204" pitchFamily="34" charset="0"/>
              </a:rPr>
              <a:t>Examples of how </a:t>
            </a:r>
            <a:r>
              <a:rPr lang="en-GB" b="0" i="0" u="none" strike="noStrike" dirty="0">
                <a:solidFill>
                  <a:srgbClr val="9EC9E9"/>
                </a:solidFill>
                <a:effectLst/>
                <a:latin typeface="Verdana" panose="020B0604030504040204" pitchFamily="34" charset="0"/>
                <a:hlinkClick r:id="rId9"/>
              </a:rPr>
              <a:t>teachers can include cognitivism in their classroom </a:t>
            </a:r>
            <a:r>
              <a:rPr lang="en-GB" b="0" i="0" dirty="0">
                <a:solidFill>
                  <a:srgbClr val="222222"/>
                </a:solidFill>
                <a:effectLst/>
                <a:latin typeface="Verdana" panose="020B0604030504040204" pitchFamily="34" charset="0"/>
              </a:rPr>
              <a:t>include linking concepts together, linking concepts to real-world examples, discussions and problem-solving.</a:t>
            </a:r>
          </a:p>
          <a:p>
            <a:pPr algn="l" fontAlgn="base"/>
            <a:r>
              <a:rPr lang="en-GB" b="1" i="0" dirty="0">
                <a:solidFill>
                  <a:srgbClr val="111111"/>
                </a:solidFill>
                <a:effectLst/>
                <a:latin typeface="Roboto" panose="02000000000000000000" pitchFamily="2" charset="0"/>
              </a:rPr>
              <a:t>Constructivism.</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Constructivism is based on the premise that we construct learning new ideas based on our own prior knowledge and experiences. Learning, therefore, is unique to the individual learner. Students adapt their models of understanding either by reflecting on prior theories or resolving misconceptions.</a:t>
            </a:r>
          </a:p>
          <a:p>
            <a:pPr algn="l" fontAlgn="base"/>
            <a:r>
              <a:rPr lang="en-GB" b="0" i="0" dirty="0">
                <a:solidFill>
                  <a:srgbClr val="222222"/>
                </a:solidFill>
                <a:effectLst/>
                <a:latin typeface="Verdana" panose="020B0604030504040204" pitchFamily="34" charset="0"/>
              </a:rPr>
              <a:t>Students need to have a prior base of knowledge for constructivist approaches to be effective. </a:t>
            </a:r>
            <a:r>
              <a:rPr lang="en-GB" b="0" i="0" u="none" strike="noStrike" dirty="0">
                <a:solidFill>
                  <a:srgbClr val="9EC9E9"/>
                </a:solidFill>
                <a:effectLst/>
                <a:latin typeface="Verdana" panose="020B0604030504040204" pitchFamily="34" charset="0"/>
                <a:hlinkClick r:id="rId14"/>
              </a:rPr>
              <a:t>Bruner’s spiral curriculum</a:t>
            </a:r>
            <a:r>
              <a:rPr lang="en-GB" b="0" i="0" dirty="0">
                <a:solidFill>
                  <a:srgbClr val="222222"/>
                </a:solidFill>
                <a:effectLst/>
                <a:latin typeface="Verdana" panose="020B0604030504040204" pitchFamily="34" charset="0"/>
              </a:rPr>
              <a:t> (see below) is a great example of constructivism in action.</a:t>
            </a:r>
          </a:p>
          <a:p>
            <a:pPr algn="l" fontAlgn="base"/>
            <a:r>
              <a:rPr lang="en-GB" b="0" i="0" dirty="0">
                <a:solidFill>
                  <a:srgbClr val="222222"/>
                </a:solidFill>
                <a:effectLst/>
                <a:latin typeface="Verdana" panose="020B0604030504040204" pitchFamily="34" charset="0"/>
              </a:rPr>
              <a:t>As students are constructing their own knowledge base, outcomes cannot always be anticipated, therefore, the teacher should check and challenge misconceptions that may have arisen. When consistent outcomes are required, a constructivist approach may not be the ideal theory to use.</a:t>
            </a:r>
          </a:p>
          <a:p>
            <a:pPr algn="l" fontAlgn="base"/>
            <a:r>
              <a:rPr lang="en-GB" b="0" i="0" dirty="0">
                <a:solidFill>
                  <a:srgbClr val="222222"/>
                </a:solidFill>
                <a:effectLst/>
                <a:latin typeface="Verdana" panose="020B0604030504040204" pitchFamily="34" charset="0"/>
              </a:rPr>
              <a:t>Examples of constructivism in the classroom include problem-based learning, research and </a:t>
            </a:r>
            <a:r>
              <a:rPr lang="en-GB" b="0" i="0" u="none" strike="noStrike" dirty="0">
                <a:solidFill>
                  <a:srgbClr val="9EC9E9"/>
                </a:solidFill>
                <a:effectLst/>
                <a:latin typeface="Verdana" panose="020B0604030504040204" pitchFamily="34" charset="0"/>
                <a:hlinkClick r:id="rId15"/>
              </a:rPr>
              <a:t>creative projects</a:t>
            </a:r>
            <a:r>
              <a:rPr lang="en-GB" b="0" i="0" dirty="0">
                <a:solidFill>
                  <a:srgbClr val="222222"/>
                </a:solidFill>
                <a:effectLst/>
                <a:latin typeface="Verdana" panose="020B0604030504040204" pitchFamily="34" charset="0"/>
              </a:rPr>
              <a:t> and group collaborations.</a:t>
            </a: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ctr" fontAlgn="base"/>
            <a:r>
              <a:rPr lang="en-GB" b="0" i="0" dirty="0">
                <a:solidFill>
                  <a:srgbClr val="FFFFFF"/>
                </a:solidFill>
                <a:effectLst/>
                <a:latin typeface="Verdana" panose="020B0604030504040204" pitchFamily="34" charset="0"/>
              </a:rPr>
              <a:t>If you are interested in teaching the English language anywhere in the world, go to </a:t>
            </a:r>
            <a:r>
              <a:rPr lang="en-GB" b="0" i="0" u="none" strike="noStrike" dirty="0">
                <a:solidFill>
                  <a:srgbClr val="1E00A3"/>
                </a:solidFill>
                <a:effectLst/>
                <a:latin typeface="Verdana" panose="020B0604030504040204" pitchFamily="34" charset="0"/>
                <a:hlinkClick r:id="rId16"/>
              </a:rPr>
              <a:t>tefluk.com</a:t>
            </a:r>
            <a:r>
              <a:rPr lang="en-GB" b="0" i="0" dirty="0">
                <a:solidFill>
                  <a:srgbClr val="FFFFFF"/>
                </a:solidFill>
                <a:effectLst/>
                <a:latin typeface="Verdana" panose="020B0604030504040204" pitchFamily="34" charset="0"/>
              </a:rPr>
              <a:t> and use </a:t>
            </a:r>
            <a:r>
              <a:rPr lang="en-GB" b="1" i="0" dirty="0">
                <a:solidFill>
                  <a:srgbClr val="FFFFFF"/>
                </a:solidFill>
                <a:effectLst/>
                <a:latin typeface="Verdana" panose="020B0604030504040204" pitchFamily="34" charset="0"/>
              </a:rPr>
              <a:t>discount code</a:t>
            </a:r>
            <a:r>
              <a:rPr lang="en-GB" b="0" i="0" dirty="0">
                <a:solidFill>
                  <a:srgbClr val="FFFFFF"/>
                </a:solidFill>
                <a:effectLst/>
                <a:latin typeface="Verdana" panose="020B0604030504040204" pitchFamily="34" charset="0"/>
              </a:rPr>
              <a:t> </a:t>
            </a:r>
            <a:r>
              <a:rPr lang="en-GB" b="1" i="0" dirty="0">
                <a:solidFill>
                  <a:srgbClr val="FFFFFF"/>
                </a:solidFill>
                <a:effectLst/>
                <a:latin typeface="Verdana" panose="020B0604030504040204" pitchFamily="34" charset="0"/>
              </a:rPr>
              <a:t>06F1540C</a:t>
            </a:r>
            <a:r>
              <a:rPr lang="en-GB" b="0" i="0" dirty="0">
                <a:solidFill>
                  <a:srgbClr val="FFFFFF"/>
                </a:solidFill>
                <a:effectLst/>
                <a:latin typeface="Verdana" panose="020B0604030504040204" pitchFamily="34" charset="0"/>
              </a:rPr>
              <a:t> for 10% off </a:t>
            </a:r>
            <a:r>
              <a:rPr lang="en-GB" b="1" i="0" dirty="0">
                <a:solidFill>
                  <a:srgbClr val="FFFFFF"/>
                </a:solidFill>
                <a:effectLst/>
                <a:latin typeface="Verdana" panose="020B0604030504040204" pitchFamily="34" charset="0"/>
              </a:rPr>
              <a:t>ALL COURSES</a:t>
            </a:r>
            <a:r>
              <a:rPr lang="en-GB" b="0" i="0" dirty="0">
                <a:solidFill>
                  <a:srgbClr val="FFFFFF"/>
                </a:solidFill>
                <a:effectLst/>
                <a:latin typeface="Verdana" panose="020B0604030504040204" pitchFamily="34" charset="0"/>
              </a:rPr>
              <a:t>!!</a:t>
            </a:r>
          </a:p>
          <a:p>
            <a:pPr algn="l" fontAlgn="base"/>
            <a:r>
              <a:rPr lang="en-GB" b="1" i="0" dirty="0">
                <a:solidFill>
                  <a:srgbClr val="111111"/>
                </a:solidFill>
                <a:effectLst/>
                <a:latin typeface="Roboto" panose="02000000000000000000" pitchFamily="2" charset="0"/>
              </a:rPr>
              <a:t>1. Piaget’s Theory of Cognitive Development.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Jean Piaget</a:t>
            </a:r>
          </a:p>
          <a:p>
            <a:pPr algn="l" fontAlgn="base"/>
            <a:r>
              <a:rPr lang="en-GB" b="0" i="0" u="none" strike="noStrike" dirty="0">
                <a:solidFill>
                  <a:srgbClr val="9EC9E9"/>
                </a:solidFill>
                <a:effectLst/>
                <a:latin typeface="Verdana" panose="020B0604030504040204" pitchFamily="34" charset="0"/>
                <a:hlinkClick r:id="rId13"/>
              </a:rPr>
              <a:t>Piaget</a:t>
            </a:r>
            <a:r>
              <a:rPr lang="en-GB" b="0" i="0" dirty="0">
                <a:solidFill>
                  <a:srgbClr val="222222"/>
                </a:solidFill>
                <a:effectLst/>
                <a:latin typeface="Verdana" panose="020B0604030504040204" pitchFamily="34" charset="0"/>
              </a:rPr>
              <a:t> is an interesting character in Psychology. His theory of learning differs from many others in some important ways:</a:t>
            </a:r>
          </a:p>
          <a:p>
            <a:pPr algn="l" fontAlgn="base"/>
            <a:r>
              <a:rPr lang="en-GB" b="0" i="0" dirty="0">
                <a:solidFill>
                  <a:srgbClr val="222222"/>
                </a:solidFill>
                <a:effectLst/>
                <a:latin typeface="Verdana" panose="020B0604030504040204" pitchFamily="34" charset="0"/>
              </a:rPr>
              <a:t>First, he focuses exclusively on children; Second, he talks about </a:t>
            </a:r>
            <a:r>
              <a:rPr lang="en-GB" b="1" i="0" dirty="0">
                <a:solidFill>
                  <a:srgbClr val="222222"/>
                </a:solidFill>
                <a:effectLst/>
                <a:latin typeface="Verdana" panose="020B0604030504040204" pitchFamily="34" charset="0"/>
              </a:rPr>
              <a:t>development</a:t>
            </a:r>
            <a:r>
              <a:rPr lang="en-GB" b="0" i="0" dirty="0">
                <a:solidFill>
                  <a:srgbClr val="222222"/>
                </a:solidFill>
                <a:effectLst/>
                <a:latin typeface="Verdana" panose="020B0604030504040204" pitchFamily="34" charset="0"/>
              </a:rPr>
              <a:t> (not </a:t>
            </a:r>
            <a:r>
              <a:rPr lang="en-GB" b="1" i="0" dirty="0">
                <a:solidFill>
                  <a:srgbClr val="222222"/>
                </a:solidFill>
                <a:effectLst/>
                <a:latin typeface="Verdana" panose="020B0604030504040204" pitchFamily="34" charset="0"/>
              </a:rPr>
              <a:t>learning</a:t>
            </a:r>
            <a:r>
              <a:rPr lang="en-GB" b="0" i="0" dirty="0">
                <a:solidFill>
                  <a:srgbClr val="222222"/>
                </a:solidFill>
                <a:effectLst/>
                <a:latin typeface="Verdana" panose="020B0604030504040204" pitchFamily="34" charset="0"/>
              </a:rPr>
              <a:t> per se) and Third, it’s a stage theory, not a linear progression theory. OK, so what’s he on about?</a:t>
            </a:r>
          </a:p>
          <a:p>
            <a:pPr algn="l" fontAlgn="base"/>
            <a:r>
              <a:rPr lang="en-GB" b="0" i="0" dirty="0">
                <a:solidFill>
                  <a:srgbClr val="222222"/>
                </a:solidFill>
                <a:effectLst/>
                <a:latin typeface="Verdana" panose="020B0604030504040204" pitchFamily="34" charset="0"/>
              </a:rPr>
              <a:t>Well, there are some basic ideas to get your head around and some stages to understand too. The basic ideas are:</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Schemas</a:t>
            </a:r>
            <a:r>
              <a:rPr lang="en-GB" b="0" i="0" dirty="0">
                <a:solidFill>
                  <a:srgbClr val="222222"/>
                </a:solidFill>
                <a:effectLst/>
                <a:latin typeface="Verdana" panose="020B0604030504040204" pitchFamily="34" charset="0"/>
              </a:rPr>
              <a:t>: The building blocks of knowledge.</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Adaptation processes</a:t>
            </a:r>
            <a:r>
              <a:rPr lang="en-GB" b="0" i="0" dirty="0">
                <a:solidFill>
                  <a:srgbClr val="222222"/>
                </a:solidFill>
                <a:effectLst/>
                <a:latin typeface="Verdana" panose="020B0604030504040204" pitchFamily="34" charset="0"/>
              </a:rPr>
              <a:t>: These allow the transition from one stage to another. He called these: Equilibrium, Assimilation and Accommodation.</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Stages of Cognitive development</a:t>
            </a:r>
            <a:r>
              <a:rPr lang="en-GB" b="0" i="0" dirty="0">
                <a:solidFill>
                  <a:srgbClr val="222222"/>
                </a:solidFill>
                <a:effectLst/>
                <a:latin typeface="Verdana" panose="020B0604030504040204" pitchFamily="34" charset="0"/>
              </a:rPr>
              <a:t>: Sensorimotor; Preoperational; Concrete Operational; Formal Operational.</a:t>
            </a:r>
          </a:p>
          <a:p>
            <a:pPr algn="l" fontAlgn="base"/>
            <a:r>
              <a:rPr lang="en-GB" b="0" i="0" dirty="0">
                <a:solidFill>
                  <a:srgbClr val="222222"/>
                </a:solidFill>
                <a:effectLst/>
                <a:latin typeface="Verdana" panose="020B0604030504040204" pitchFamily="34" charset="0"/>
              </a:rPr>
              <a:t>So here’s how it goes. Children develop </a:t>
            </a:r>
            <a:r>
              <a:rPr lang="en-GB" b="1" i="0" u="none" strike="noStrike" dirty="0">
                <a:solidFill>
                  <a:srgbClr val="9EC9E9"/>
                </a:solidFill>
                <a:effectLst/>
                <a:latin typeface="Verdana" panose="020B0604030504040204" pitchFamily="34" charset="0"/>
                <a:hlinkClick r:id="rId17"/>
              </a:rPr>
              <a:t>Schemas</a:t>
            </a:r>
            <a:r>
              <a:rPr lang="en-GB" b="0" i="0" dirty="0">
                <a:solidFill>
                  <a:srgbClr val="222222"/>
                </a:solidFill>
                <a:effectLst/>
                <a:latin typeface="Verdana" panose="020B0604030504040204" pitchFamily="34" charset="0"/>
              </a:rPr>
              <a:t> of knowledge about the world. These are clusters of connected ideas about things in the real world that allow the child to respond accordingly.</a:t>
            </a:r>
          </a:p>
          <a:p>
            <a:pPr algn="l" fontAlgn="base"/>
            <a:r>
              <a:rPr lang="en-GB" b="0" i="0" dirty="0">
                <a:solidFill>
                  <a:srgbClr val="222222"/>
                </a:solidFill>
                <a:effectLst/>
                <a:latin typeface="Verdana" panose="020B0604030504040204" pitchFamily="34" charset="0"/>
              </a:rPr>
              <a:t>When the child has developed a working </a:t>
            </a:r>
            <a:r>
              <a:rPr lang="en-GB" b="1" i="0" dirty="0">
                <a:solidFill>
                  <a:srgbClr val="222222"/>
                </a:solidFill>
                <a:effectLst/>
                <a:latin typeface="Verdana" panose="020B0604030504040204" pitchFamily="34" charset="0"/>
              </a:rPr>
              <a:t>Schema</a:t>
            </a:r>
            <a:r>
              <a:rPr lang="en-GB" b="0" i="0" dirty="0">
                <a:solidFill>
                  <a:srgbClr val="222222"/>
                </a:solidFill>
                <a:effectLst/>
                <a:latin typeface="Verdana" panose="020B0604030504040204" pitchFamily="34" charset="0"/>
              </a:rPr>
              <a:t> that can explain what they perceive in the world, </a:t>
            </a:r>
            <a:r>
              <a:rPr lang="en-GB" b="0" i="0" u="none" strike="noStrike" dirty="0">
                <a:solidFill>
                  <a:srgbClr val="9EC9E9"/>
                </a:solidFill>
                <a:effectLst/>
                <a:latin typeface="Verdana" panose="020B0604030504040204" pitchFamily="34" charset="0"/>
                <a:hlinkClick r:id="rId18"/>
              </a:rPr>
              <a:t>that Schema is in a state of </a:t>
            </a:r>
            <a:r>
              <a:rPr lang="en-GB" b="1" i="0" u="none" strike="noStrike" dirty="0">
                <a:solidFill>
                  <a:srgbClr val="9EC9E9"/>
                </a:solidFill>
                <a:effectLst/>
                <a:latin typeface="Verdana" panose="020B0604030504040204" pitchFamily="34" charset="0"/>
                <a:hlinkClick r:id="rId18"/>
              </a:rPr>
              <a:t>Equilibrium</a:t>
            </a:r>
            <a:r>
              <a:rPr lang="en-GB" b="0" i="0" u="none" strike="noStrike" dirty="0">
                <a:solidFill>
                  <a:srgbClr val="9EC9E9"/>
                </a:solidFill>
                <a:effectLst/>
                <a:latin typeface="Verdana" panose="020B0604030504040204" pitchFamily="34" charset="0"/>
                <a:hlinkClick r:id="rId18"/>
              </a:rPr>
              <a:t>.</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When the child uses the schema to deal with a new thing or situation, that Schema is in </a:t>
            </a:r>
            <a:r>
              <a:rPr lang="en-GB" b="1" i="0" dirty="0">
                <a:solidFill>
                  <a:srgbClr val="222222"/>
                </a:solidFill>
                <a:effectLst/>
                <a:latin typeface="Verdana" panose="020B0604030504040204" pitchFamily="34" charset="0"/>
              </a:rPr>
              <a:t>Assimilation</a:t>
            </a:r>
            <a:r>
              <a:rPr lang="en-GB" b="0" i="0" dirty="0">
                <a:solidFill>
                  <a:srgbClr val="222222"/>
                </a:solidFill>
                <a:effectLst/>
                <a:latin typeface="Verdana" panose="020B0604030504040204" pitchFamily="34" charset="0"/>
              </a:rPr>
              <a:t> and </a:t>
            </a:r>
            <a:r>
              <a:rPr lang="en-GB" b="1" i="0" dirty="0">
                <a:solidFill>
                  <a:srgbClr val="222222"/>
                </a:solidFill>
                <a:effectLst/>
                <a:latin typeface="Verdana" panose="020B0604030504040204" pitchFamily="34" charset="0"/>
              </a:rPr>
              <a:t>Accommodation</a:t>
            </a:r>
            <a:r>
              <a:rPr lang="en-GB" b="0" i="0" dirty="0">
                <a:solidFill>
                  <a:srgbClr val="222222"/>
                </a:solidFill>
                <a:effectLst/>
                <a:latin typeface="Verdana" panose="020B0604030504040204" pitchFamily="34" charset="0"/>
              </a:rPr>
              <a:t> happens when the existing Schema isn’t up to the job of explaining what’s going on and needs to be changed.</a:t>
            </a:r>
          </a:p>
          <a:p>
            <a:pPr algn="l" fontAlgn="base"/>
            <a:r>
              <a:rPr lang="en-GB" b="0" i="0" dirty="0">
                <a:solidFill>
                  <a:srgbClr val="222222"/>
                </a:solidFill>
                <a:effectLst/>
                <a:latin typeface="Verdana" panose="020B0604030504040204" pitchFamily="34" charset="0"/>
              </a:rPr>
              <a:t>Once it’s changed, it returns to </a:t>
            </a:r>
            <a:r>
              <a:rPr lang="en-GB" b="1" i="0" dirty="0">
                <a:solidFill>
                  <a:srgbClr val="222222"/>
                </a:solidFill>
                <a:effectLst/>
                <a:latin typeface="Verdana" panose="020B0604030504040204" pitchFamily="34" charset="0"/>
              </a:rPr>
              <a:t>Equilibrium</a:t>
            </a:r>
            <a:r>
              <a:rPr lang="en-GB" b="0" i="0" dirty="0">
                <a:solidFill>
                  <a:srgbClr val="222222"/>
                </a:solidFill>
                <a:effectLst/>
                <a:latin typeface="Verdana" panose="020B0604030504040204" pitchFamily="34" charset="0"/>
              </a:rPr>
              <a:t> and life goes on. Learning is, therefore, a constant cycle of Assimilation; Accommodation; Equilibrium; Assimilation and so on…</a:t>
            </a:r>
          </a:p>
          <a:p>
            <a:pPr algn="l" fontAlgn="base"/>
            <a:r>
              <a:rPr lang="en-GB" b="0" i="0" dirty="0">
                <a:solidFill>
                  <a:srgbClr val="222222"/>
                </a:solidFill>
                <a:effectLst/>
                <a:latin typeface="Verdana" panose="020B0604030504040204" pitchFamily="34" charset="0"/>
              </a:rPr>
              <a:t>All that goes through the </a:t>
            </a:r>
            <a:r>
              <a:rPr lang="en-GB" b="0" i="0" u="none" strike="noStrike" dirty="0">
                <a:solidFill>
                  <a:srgbClr val="9EC9E9"/>
                </a:solidFill>
                <a:effectLst/>
                <a:latin typeface="Verdana" panose="020B0604030504040204" pitchFamily="34" charset="0"/>
                <a:hlinkClick r:id="rId19"/>
              </a:rPr>
              <a:t>4 Stages of Cognitive Development</a:t>
            </a:r>
            <a:r>
              <a:rPr lang="en-GB" b="0" i="0" dirty="0">
                <a:solidFill>
                  <a:srgbClr val="222222"/>
                </a:solidFill>
                <a:effectLst/>
                <a:latin typeface="Verdana" panose="020B0604030504040204" pitchFamily="34" charset="0"/>
              </a:rPr>
              <a:t>, which are defined by age:</a:t>
            </a:r>
          </a:p>
          <a:p>
            <a:pPr algn="l" fontAlgn="base"/>
            <a:r>
              <a:rPr lang="en-GB" b="1" i="0" dirty="0">
                <a:solidFill>
                  <a:srgbClr val="111111"/>
                </a:solidFill>
                <a:effectLst/>
                <a:latin typeface="Roboto" panose="02000000000000000000" pitchFamily="2" charset="0"/>
              </a:rPr>
              <a:t>Piaget’s Stages of Cognitive Development.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The </a:t>
            </a:r>
            <a:r>
              <a:rPr lang="en-GB" b="1" i="0" dirty="0">
                <a:solidFill>
                  <a:srgbClr val="222222"/>
                </a:solidFill>
                <a:effectLst/>
                <a:latin typeface="Verdana" panose="020B0604030504040204" pitchFamily="34" charset="0"/>
              </a:rPr>
              <a:t>Sensorimotor</a:t>
            </a:r>
            <a:r>
              <a:rPr lang="en-GB" b="0" i="0" dirty="0">
                <a:solidFill>
                  <a:srgbClr val="222222"/>
                </a:solidFill>
                <a:effectLst/>
                <a:latin typeface="Verdana" panose="020B0604030504040204" pitchFamily="34" charset="0"/>
              </a:rPr>
              <a:t> Stage runs from birth to 2 years and the child spends their time learning basic </a:t>
            </a:r>
            <a:r>
              <a:rPr lang="en-GB" b="0" i="0" u="none" strike="noStrike" dirty="0">
                <a:solidFill>
                  <a:srgbClr val="9EC9E9"/>
                </a:solidFill>
                <a:effectLst/>
                <a:latin typeface="Verdana" panose="020B0604030504040204" pitchFamily="34" charset="0"/>
                <a:hlinkClick r:id="rId20"/>
              </a:rPr>
              <a:t>Schemas</a:t>
            </a:r>
            <a:r>
              <a:rPr lang="en-GB" b="0" i="0" dirty="0">
                <a:solidFill>
                  <a:srgbClr val="222222"/>
                </a:solidFill>
                <a:effectLst/>
                <a:latin typeface="Verdana" panose="020B0604030504040204" pitchFamily="34" charset="0"/>
              </a:rPr>
              <a:t> and Object Permanence (the idea that something still exists when you can’t see it).</a:t>
            </a:r>
          </a:p>
          <a:p>
            <a:pPr algn="l" fontAlgn="base"/>
            <a:r>
              <a:rPr lang="en-GB" b="0" i="0" dirty="0">
                <a:solidFill>
                  <a:srgbClr val="222222"/>
                </a:solidFill>
                <a:effectLst/>
                <a:latin typeface="Verdana" panose="020B0604030504040204" pitchFamily="34" charset="0"/>
              </a:rPr>
              <a:t>The </a:t>
            </a:r>
            <a:r>
              <a:rPr lang="en-GB" b="1" i="0" dirty="0">
                <a:solidFill>
                  <a:srgbClr val="222222"/>
                </a:solidFill>
                <a:effectLst/>
                <a:latin typeface="Verdana" panose="020B0604030504040204" pitchFamily="34" charset="0"/>
              </a:rPr>
              <a:t>Preoperational</a:t>
            </a:r>
            <a:r>
              <a:rPr lang="en-GB" b="0" i="0" dirty="0">
                <a:solidFill>
                  <a:srgbClr val="222222"/>
                </a:solidFill>
                <a:effectLst/>
                <a:latin typeface="Verdana" panose="020B0604030504040204" pitchFamily="34" charset="0"/>
              </a:rPr>
              <a:t> Stage runs from 2 years to 7 years and the child develops more Schemas and the ability to think Symbolically (the idea that one thing can stand for another; words for example, or objects). At this point, children still struggle with Theory of Mind (Empathy) and can’t really get their head around the viewpoints of others.</a:t>
            </a:r>
          </a:p>
          <a:p>
            <a:pPr algn="l" fontAlgn="base"/>
            <a:r>
              <a:rPr lang="en-GB" b="0" i="0" dirty="0">
                <a:solidFill>
                  <a:srgbClr val="222222"/>
                </a:solidFill>
                <a:effectLst/>
                <a:latin typeface="Verdana" panose="020B0604030504040204" pitchFamily="34" charset="0"/>
              </a:rPr>
              <a:t>The </a:t>
            </a:r>
            <a:r>
              <a:rPr lang="en-GB" b="1" i="0" dirty="0">
                <a:solidFill>
                  <a:srgbClr val="222222"/>
                </a:solidFill>
                <a:effectLst/>
                <a:latin typeface="Verdana" panose="020B0604030504040204" pitchFamily="34" charset="0"/>
              </a:rPr>
              <a:t>Concrete Operational</a:t>
            </a:r>
            <a:r>
              <a:rPr lang="en-GB" b="0" i="0" dirty="0">
                <a:solidFill>
                  <a:srgbClr val="222222"/>
                </a:solidFill>
                <a:effectLst/>
                <a:latin typeface="Verdana" panose="020B0604030504040204" pitchFamily="34" charset="0"/>
              </a:rPr>
              <a:t> Stage runs from 7 years to 11 years and this is the Stage when children start to work things out in their head rather than physically in the real world. They also develop the ability to </a:t>
            </a:r>
            <a:r>
              <a:rPr lang="en-GB" b="1" i="0" dirty="0">
                <a:solidFill>
                  <a:srgbClr val="222222"/>
                </a:solidFill>
                <a:effectLst/>
                <a:latin typeface="Verdana" panose="020B0604030504040204" pitchFamily="34" charset="0"/>
              </a:rPr>
              <a:t>Conserve</a:t>
            </a:r>
            <a:r>
              <a:rPr lang="en-GB" b="0" i="0" dirty="0">
                <a:solidFill>
                  <a:srgbClr val="222222"/>
                </a:solidFill>
                <a:effectLst/>
                <a:latin typeface="Verdana" panose="020B0604030504040204" pitchFamily="34" charset="0"/>
              </a:rPr>
              <a:t> (understand that something stays the same quantity even if it looks different).  </a:t>
            </a:r>
          </a:p>
          <a:p>
            <a:pPr algn="l" fontAlgn="base"/>
            <a:r>
              <a:rPr lang="en-GB" b="0" i="0" dirty="0">
                <a:solidFill>
                  <a:srgbClr val="222222"/>
                </a:solidFill>
                <a:effectLst/>
                <a:latin typeface="Verdana" panose="020B0604030504040204" pitchFamily="34" charset="0"/>
              </a:rPr>
              <a:t>The </a:t>
            </a:r>
            <a:r>
              <a:rPr lang="en-GB" b="1" i="0" dirty="0">
                <a:solidFill>
                  <a:srgbClr val="222222"/>
                </a:solidFill>
                <a:effectLst/>
                <a:latin typeface="Verdana" panose="020B0604030504040204" pitchFamily="34" charset="0"/>
              </a:rPr>
              <a:t>Formal Operational</a:t>
            </a:r>
            <a:r>
              <a:rPr lang="en-GB" b="0" i="0" dirty="0">
                <a:solidFill>
                  <a:srgbClr val="222222"/>
                </a:solidFill>
                <a:effectLst/>
                <a:latin typeface="Verdana" panose="020B0604030504040204" pitchFamily="34" charset="0"/>
              </a:rPr>
              <a:t> Stage runs from 11 years into adulthood and this is where abstract thought develops, as does logic and cool stuff like hypothesis testing.</a:t>
            </a:r>
          </a:p>
          <a:p>
            <a:pPr algn="l" fontAlgn="base"/>
            <a:r>
              <a:rPr lang="en-GB" b="0" i="0" dirty="0">
                <a:solidFill>
                  <a:srgbClr val="222222"/>
                </a:solidFill>
                <a:effectLst/>
                <a:latin typeface="Verdana" panose="020B0604030504040204" pitchFamily="34" charset="0"/>
              </a:rPr>
              <a:t>According to Piaget, the whole process is active and requires the rediscovery and reconstructing of knowledge across the entire process of Stages.</a:t>
            </a:r>
          </a:p>
          <a:p>
            <a:pPr algn="l" fontAlgn="base"/>
            <a:r>
              <a:rPr lang="en-GB" b="0" i="0" dirty="0">
                <a:solidFill>
                  <a:srgbClr val="222222"/>
                </a:solidFill>
                <a:effectLst/>
                <a:latin typeface="Verdana" panose="020B0604030504040204" pitchFamily="34" charset="0"/>
              </a:rPr>
              <a:t>Understanding the Stage a child is in informs what they should be presented with based on what they can and cannot do at the Stage they’re in.</a:t>
            </a:r>
          </a:p>
          <a:p>
            <a:pPr algn="l" fontAlgn="base"/>
            <a:r>
              <a:rPr lang="en-GB" b="0" i="0" dirty="0">
                <a:solidFill>
                  <a:srgbClr val="222222"/>
                </a:solidFill>
                <a:effectLst/>
                <a:latin typeface="Verdana" panose="020B0604030504040204" pitchFamily="34" charset="0"/>
              </a:rPr>
              <a:t>Piaget’s work on cognitivism has given rise to some brilliant work from people like John </a:t>
            </a:r>
            <a:r>
              <a:rPr lang="en-GB" b="0" i="0" dirty="0" err="1">
                <a:solidFill>
                  <a:srgbClr val="222222"/>
                </a:solidFill>
                <a:effectLst/>
                <a:latin typeface="Verdana" panose="020B0604030504040204" pitchFamily="34" charset="0"/>
              </a:rPr>
              <a:t>Sweller</a:t>
            </a:r>
            <a:r>
              <a:rPr lang="en-GB" b="0" i="0" dirty="0">
                <a:solidFill>
                  <a:srgbClr val="222222"/>
                </a:solidFill>
                <a:effectLst/>
                <a:latin typeface="Verdana" panose="020B0604030504040204" pitchFamily="34" charset="0"/>
              </a:rPr>
              <a:t> who developed the fantastic </a:t>
            </a:r>
            <a:r>
              <a:rPr lang="en-GB" b="0" i="0" u="none" strike="noStrike" dirty="0">
                <a:solidFill>
                  <a:srgbClr val="9EC9E9"/>
                </a:solidFill>
                <a:effectLst/>
                <a:latin typeface="Verdana" panose="020B0604030504040204" pitchFamily="34" charset="0"/>
                <a:hlinkClick r:id="rId9"/>
              </a:rPr>
              <a:t>Cognitive Load Theory</a:t>
            </a:r>
            <a:r>
              <a:rPr lang="en-GB" b="0" i="0" dirty="0">
                <a:solidFill>
                  <a:srgbClr val="222222"/>
                </a:solidFill>
                <a:effectLst/>
                <a:latin typeface="Verdana" panose="020B0604030504040204" pitchFamily="34" charset="0"/>
              </a:rPr>
              <a:t> and John Flavell’s work on </a:t>
            </a:r>
            <a:r>
              <a:rPr lang="en-GB" b="0" i="0" u="none" strike="noStrike" dirty="0">
                <a:solidFill>
                  <a:srgbClr val="9EC9E9"/>
                </a:solidFill>
                <a:effectLst/>
                <a:latin typeface="Verdana" panose="020B0604030504040204" pitchFamily="34" charset="0"/>
                <a:hlinkClick r:id="rId21"/>
              </a:rPr>
              <a:t>metacognition</a:t>
            </a:r>
            <a:br>
              <a:rPr lang="en-GB" b="0" i="0" dirty="0">
                <a:solidFill>
                  <a:srgbClr val="222222"/>
                </a:solidFill>
                <a:effectLst/>
                <a:latin typeface="Verdana" panose="020B0604030504040204" pitchFamily="34" charset="0"/>
              </a:rPr>
            </a:br>
            <a:endParaRPr lang="en-GB" b="0" i="0" dirty="0">
              <a:solidFill>
                <a:srgbClr val="222222"/>
              </a:solidFill>
              <a:effectLst/>
              <a:latin typeface="Verdana" panose="020B0604030504040204" pitchFamily="34" charset="0"/>
            </a:endParaRPr>
          </a:p>
          <a:p>
            <a:pPr algn="ctr" fontAlgn="base"/>
            <a:r>
              <a:rPr lang="en-GB" b="1" i="0" u="none" strike="noStrike" dirty="0">
                <a:solidFill>
                  <a:srgbClr val="FB0404"/>
                </a:solidFill>
                <a:effectLst/>
                <a:latin typeface="Open Sans" panose="020B0606030504020204" pitchFamily="34" charset="0"/>
                <a:hlinkClick r:id="rId13"/>
              </a:rPr>
              <a:t>CLICK HERE to find out more about Piaget</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2. Vygotsky’s Theory of Learning.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Lev Vygotsky</a:t>
            </a:r>
          </a:p>
          <a:p>
            <a:pPr algn="l" fontAlgn="base"/>
            <a:r>
              <a:rPr lang="en-GB" b="0" i="0" u="none" strike="noStrike" dirty="0">
                <a:solidFill>
                  <a:srgbClr val="9EC9E9"/>
                </a:solidFill>
                <a:effectLst/>
                <a:latin typeface="Verdana" panose="020B0604030504040204" pitchFamily="34" charset="0"/>
                <a:hlinkClick r:id="rId22"/>
              </a:rPr>
              <a:t>Vygotsky</a:t>
            </a:r>
            <a:r>
              <a:rPr lang="en-GB" b="0" i="0" dirty="0">
                <a:solidFill>
                  <a:srgbClr val="222222"/>
                </a:solidFill>
                <a:effectLst/>
                <a:latin typeface="Verdana" panose="020B0604030504040204" pitchFamily="34" charset="0"/>
              </a:rPr>
              <a:t> takes a different approach to Piaget’s idea that development precedes learning.</a:t>
            </a:r>
          </a:p>
          <a:p>
            <a:pPr algn="l" fontAlgn="base"/>
            <a:r>
              <a:rPr lang="en-GB" b="0" i="0" dirty="0">
                <a:solidFill>
                  <a:srgbClr val="222222"/>
                </a:solidFill>
                <a:effectLst/>
                <a:latin typeface="Verdana" panose="020B0604030504040204" pitchFamily="34" charset="0"/>
              </a:rPr>
              <a:t>Instead, he reckons that </a:t>
            </a:r>
            <a:r>
              <a:rPr lang="en-GB" b="0" i="0" u="none" strike="noStrike" dirty="0">
                <a:solidFill>
                  <a:srgbClr val="9EC9E9"/>
                </a:solidFill>
                <a:effectLst/>
                <a:latin typeface="Verdana" panose="020B0604030504040204" pitchFamily="34" charset="0"/>
                <a:hlinkClick r:id="rId23" tooltip="social learning"/>
              </a:rPr>
              <a:t>social learning</a:t>
            </a:r>
            <a:r>
              <a:rPr lang="en-GB" b="0" i="0" dirty="0">
                <a:solidFill>
                  <a:srgbClr val="222222"/>
                </a:solidFill>
                <a:effectLst/>
                <a:latin typeface="Verdana" panose="020B0604030504040204" pitchFamily="34" charset="0"/>
              </a:rPr>
              <a:t> is an integral part of cognitive development and it is culture, not developmental Stage that underlies cognitive development. Because of that, he argues that learning varies across cultures rather than being a universal process driven by the kind of structures and processes put forward by Piaget.</a:t>
            </a:r>
          </a:p>
          <a:p>
            <a:pPr algn="l" fontAlgn="base"/>
            <a:r>
              <a:rPr lang="en-GB" b="1" i="0" dirty="0">
                <a:solidFill>
                  <a:srgbClr val="111111"/>
                </a:solidFill>
                <a:effectLst/>
                <a:latin typeface="Roboto" panose="02000000000000000000" pitchFamily="2" charset="0"/>
              </a:rPr>
              <a:t>Zone of Proximal Development.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He makes a big deal of the idea of the </a:t>
            </a:r>
            <a:r>
              <a:rPr lang="en-GB" b="1" i="0" u="none" strike="noStrike" dirty="0">
                <a:solidFill>
                  <a:srgbClr val="9EC9E9"/>
                </a:solidFill>
                <a:effectLst/>
                <a:latin typeface="Verdana" panose="020B0604030504040204" pitchFamily="34" charset="0"/>
                <a:hlinkClick r:id="rId24"/>
              </a:rPr>
              <a:t>Zone of Proximal Development</a:t>
            </a:r>
            <a:r>
              <a:rPr lang="en-GB" b="0" i="0" dirty="0">
                <a:solidFill>
                  <a:srgbClr val="222222"/>
                </a:solidFill>
                <a:effectLst/>
                <a:latin typeface="Verdana" panose="020B0604030504040204" pitchFamily="34" charset="0"/>
              </a:rPr>
              <a:t> in which children and those they are learning from co-construct knowledge. Therefore, the social </a:t>
            </a:r>
            <a:r>
              <a:rPr lang="en-GB" b="0" i="0" u="none" strike="noStrike" dirty="0">
                <a:solidFill>
                  <a:srgbClr val="9EC9E9"/>
                </a:solidFill>
                <a:effectLst/>
                <a:latin typeface="Verdana" panose="020B0604030504040204" pitchFamily="34" charset="0"/>
                <a:hlinkClick r:id="rId25"/>
              </a:rPr>
              <a:t>environment in which children learn</a:t>
            </a:r>
            <a:r>
              <a:rPr lang="en-GB" b="0" i="0" dirty="0">
                <a:solidFill>
                  <a:srgbClr val="222222"/>
                </a:solidFill>
                <a:effectLst/>
                <a:latin typeface="Verdana" panose="020B0604030504040204" pitchFamily="34" charset="0"/>
              </a:rPr>
              <a:t> has a massive impact on how they think and what they think about.</a:t>
            </a:r>
          </a:p>
          <a:p>
            <a:pPr algn="l" fontAlgn="base"/>
            <a:r>
              <a:rPr lang="en-GB" b="0" i="0" dirty="0">
                <a:solidFill>
                  <a:srgbClr val="222222"/>
                </a:solidFill>
                <a:effectLst/>
                <a:latin typeface="Verdana" panose="020B0604030504040204" pitchFamily="34" charset="0"/>
              </a:rPr>
              <a:t>They also differ in how they view language. For Piaget, thought drives language but for Vygotsky, language and thought become intertwined at about 3 years and become a sort of internal dialogue for understanding the world.</a:t>
            </a:r>
          </a:p>
          <a:p>
            <a:pPr algn="l" fontAlgn="base"/>
            <a:r>
              <a:rPr lang="en-GB" b="0" i="0" dirty="0">
                <a:solidFill>
                  <a:srgbClr val="222222"/>
                </a:solidFill>
                <a:effectLst/>
                <a:latin typeface="Verdana" panose="020B0604030504040204" pitchFamily="34" charset="0"/>
              </a:rPr>
              <a:t>And where do they get that from? Their social environment of course, which contains all the cognitive/linguistic skills and tools to understand the world.</a:t>
            </a:r>
          </a:p>
          <a:p>
            <a:pPr algn="l" fontAlgn="base"/>
            <a:r>
              <a:rPr lang="en-GB" b="0" i="0" u="none" strike="noStrike" dirty="0">
                <a:solidFill>
                  <a:srgbClr val="9EC9E9"/>
                </a:solidFill>
                <a:effectLst/>
                <a:latin typeface="Verdana" panose="020B0604030504040204" pitchFamily="34" charset="0"/>
                <a:hlinkClick r:id="rId22"/>
              </a:rPr>
              <a:t>Vygotsky</a:t>
            </a:r>
            <a:r>
              <a:rPr lang="en-GB" b="0" i="0" dirty="0">
                <a:solidFill>
                  <a:srgbClr val="222222"/>
                </a:solidFill>
                <a:effectLst/>
                <a:latin typeface="Verdana" panose="020B0604030504040204" pitchFamily="34" charset="0"/>
              </a:rPr>
              <a:t> talks about </a:t>
            </a:r>
            <a:r>
              <a:rPr lang="en-GB" b="1" i="0" dirty="0">
                <a:solidFill>
                  <a:srgbClr val="222222"/>
                </a:solidFill>
                <a:effectLst/>
                <a:latin typeface="Verdana" panose="020B0604030504040204" pitchFamily="34" charset="0"/>
              </a:rPr>
              <a:t>Elementary Mental Functions</a:t>
            </a:r>
            <a:r>
              <a:rPr lang="en-GB" b="0" i="0" dirty="0">
                <a:solidFill>
                  <a:srgbClr val="222222"/>
                </a:solidFill>
                <a:effectLst/>
                <a:latin typeface="Verdana" panose="020B0604030504040204" pitchFamily="34" charset="0"/>
              </a:rPr>
              <a:t>, by which he means the basic cognitive processes of Attention, Sensation, Perception and Memory.</a:t>
            </a:r>
          </a:p>
          <a:p>
            <a:pPr algn="l" fontAlgn="base"/>
            <a:r>
              <a:rPr lang="en-GB" b="0" i="0" dirty="0">
                <a:solidFill>
                  <a:srgbClr val="222222"/>
                </a:solidFill>
                <a:effectLst/>
                <a:latin typeface="Verdana" panose="020B0604030504040204" pitchFamily="34" charset="0"/>
              </a:rPr>
              <a:t>By using those basic tools in interactions with their sociocultural environment, children sort of improve them using whatever their culture provides to do so. In the case of Memory, for example, Western cultures tend towards note-taking, mind-maps or mnemonics whereas other cultures may use different Memory tools like storytelling.</a:t>
            </a:r>
          </a:p>
          <a:p>
            <a:pPr algn="l" fontAlgn="base"/>
            <a:r>
              <a:rPr lang="en-GB" b="1" i="0" dirty="0">
                <a:solidFill>
                  <a:srgbClr val="222222"/>
                </a:solidFill>
                <a:effectLst/>
                <a:latin typeface="Verdana" panose="020B0604030504040204" pitchFamily="34" charset="0"/>
              </a:rPr>
              <a:t>In this way, a cultural variation of learning can be described quite nicely.</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What are crucial in this learning theory are the ideas of </a:t>
            </a:r>
            <a:r>
              <a:rPr lang="en-GB" b="1" i="0" dirty="0">
                <a:solidFill>
                  <a:srgbClr val="222222"/>
                </a:solidFill>
                <a:effectLst/>
                <a:latin typeface="Verdana" panose="020B0604030504040204" pitchFamily="34" charset="0"/>
              </a:rPr>
              <a:t>Scaffolding, </a:t>
            </a:r>
            <a:r>
              <a:rPr lang="en-GB" b="0" i="0" dirty="0">
                <a:solidFill>
                  <a:srgbClr val="222222"/>
                </a:solidFill>
                <a:effectLst/>
                <a:latin typeface="Verdana" panose="020B0604030504040204" pitchFamily="34" charset="0"/>
              </a:rPr>
              <a:t>the </a:t>
            </a:r>
            <a:r>
              <a:rPr lang="en-GB" b="1" i="0" dirty="0">
                <a:solidFill>
                  <a:srgbClr val="222222"/>
                </a:solidFill>
                <a:effectLst/>
                <a:latin typeface="Verdana" panose="020B0604030504040204" pitchFamily="34" charset="0"/>
              </a:rPr>
              <a:t>Zone of Proximal Development</a:t>
            </a:r>
            <a:r>
              <a:rPr lang="en-GB" b="0" i="0" dirty="0">
                <a:solidFill>
                  <a:srgbClr val="222222"/>
                </a:solidFill>
                <a:effectLst/>
                <a:latin typeface="Verdana" panose="020B0604030504040204" pitchFamily="34" charset="0"/>
              </a:rPr>
              <a:t> (</a:t>
            </a:r>
            <a:r>
              <a:rPr lang="en-GB" b="1" i="0" dirty="0">
                <a:solidFill>
                  <a:srgbClr val="222222"/>
                </a:solidFill>
                <a:effectLst/>
                <a:latin typeface="Verdana" panose="020B0604030504040204" pitchFamily="34" charset="0"/>
              </a:rPr>
              <a:t>ZPD</a:t>
            </a:r>
            <a:r>
              <a:rPr lang="en-GB" b="0" i="0" dirty="0">
                <a:solidFill>
                  <a:srgbClr val="222222"/>
                </a:solidFill>
                <a:effectLst/>
                <a:latin typeface="Verdana" panose="020B0604030504040204" pitchFamily="34" charset="0"/>
              </a:rPr>
              <a:t>) and the </a:t>
            </a:r>
            <a:r>
              <a:rPr lang="en-GB" b="1" i="0" dirty="0">
                <a:solidFill>
                  <a:srgbClr val="222222"/>
                </a:solidFill>
                <a:effectLst/>
                <a:latin typeface="Verdana" panose="020B0604030504040204" pitchFamily="34" charset="0"/>
              </a:rPr>
              <a:t>More Knowledgeable Other</a:t>
            </a:r>
            <a:r>
              <a:rPr lang="en-GB" b="0" i="0" dirty="0">
                <a:solidFill>
                  <a:srgbClr val="222222"/>
                </a:solidFill>
                <a:effectLst/>
                <a:latin typeface="Verdana" panose="020B0604030504040204" pitchFamily="34" charset="0"/>
              </a:rPr>
              <a:t> (</a:t>
            </a:r>
            <a:r>
              <a:rPr lang="en-GB" b="1" i="0" dirty="0">
                <a:solidFill>
                  <a:srgbClr val="222222"/>
                </a:solidFill>
                <a:effectLst/>
                <a:latin typeface="Verdana" panose="020B0604030504040204" pitchFamily="34" charset="0"/>
              </a:rPr>
              <a:t>MKO</a:t>
            </a:r>
            <a:r>
              <a:rPr lang="en-GB" b="0" i="0" dirty="0">
                <a:solidFill>
                  <a:srgbClr val="222222"/>
                </a:solidFill>
                <a:effectLst/>
                <a:latin typeface="Verdana" panose="020B0604030504040204" pitchFamily="34" charset="0"/>
              </a:rPr>
              <a:t>). Here’s how all that works:</a:t>
            </a:r>
          </a:p>
          <a:p>
            <a:pPr algn="l" fontAlgn="base"/>
            <a:r>
              <a:rPr lang="en-GB" b="1" i="0" dirty="0">
                <a:solidFill>
                  <a:srgbClr val="111111"/>
                </a:solidFill>
                <a:effectLst/>
                <a:latin typeface="Roboto" panose="02000000000000000000" pitchFamily="2" charset="0"/>
              </a:rPr>
              <a:t>More Knowledgeable Other.</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The </a:t>
            </a:r>
            <a:r>
              <a:rPr lang="en-GB" b="1" i="0" u="none" strike="noStrike" dirty="0">
                <a:solidFill>
                  <a:srgbClr val="9EC9E9"/>
                </a:solidFill>
                <a:effectLst/>
                <a:latin typeface="Verdana" panose="020B0604030504040204" pitchFamily="34" charset="0"/>
                <a:hlinkClick r:id="rId26"/>
              </a:rPr>
              <a:t>MKO</a:t>
            </a:r>
            <a:r>
              <a:rPr lang="en-GB" b="0" i="0" dirty="0">
                <a:solidFill>
                  <a:srgbClr val="222222"/>
                </a:solidFill>
                <a:effectLst/>
                <a:latin typeface="Verdana" panose="020B0604030504040204" pitchFamily="34" charset="0"/>
              </a:rPr>
              <a:t> can be (but doesn’t have to be) a person who literally knows more than the child. Working collaboratively, the child and the MKO operate in the ZPD, which is the bit of learning that the child can’t do on their own.</a:t>
            </a:r>
          </a:p>
          <a:p>
            <a:pPr algn="l" fontAlgn="base"/>
            <a:r>
              <a:rPr lang="en-GB" b="0" i="0" dirty="0">
                <a:solidFill>
                  <a:srgbClr val="222222"/>
                </a:solidFill>
                <a:effectLst/>
                <a:latin typeface="Verdana" panose="020B0604030504040204" pitchFamily="34" charset="0"/>
              </a:rPr>
              <a:t>As the child develops, the ZPD gets bigger because they can do more on their own and the process of enlarging the ZPD is called </a:t>
            </a:r>
            <a:r>
              <a:rPr lang="en-GB" b="1" i="0" u="none" strike="noStrike" dirty="0">
                <a:solidFill>
                  <a:srgbClr val="9EC9E9"/>
                </a:solidFill>
                <a:effectLst/>
                <a:latin typeface="Verdana" panose="020B0604030504040204" pitchFamily="34" charset="0"/>
                <a:hlinkClick r:id="rId27"/>
              </a:rPr>
              <a:t>Scaffolding</a:t>
            </a:r>
            <a:r>
              <a:rPr lang="en-GB" b="0" i="0" dirty="0">
                <a:solidFill>
                  <a:srgbClr val="222222"/>
                </a:solidFill>
                <a:effectLst/>
                <a:latin typeface="Verdana" panose="020B0604030504040204" pitchFamily="34" charset="0"/>
              </a:rPr>
              <a:t>.</a:t>
            </a:r>
          </a:p>
          <a:p>
            <a:pPr algn="ctr" fontAlgn="base"/>
            <a:r>
              <a:rPr lang="en-GB" b="1" i="0" u="none" strike="noStrike" dirty="0">
                <a:solidFill>
                  <a:srgbClr val="FB0404"/>
                </a:solidFill>
                <a:effectLst/>
                <a:latin typeface="Open Sans" panose="020B0606030504020204" pitchFamily="34" charset="0"/>
                <a:hlinkClick r:id="rId28"/>
              </a:rPr>
              <a:t>How to Study. The ULTIMATE Study Plan.</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Vygotsky Scaffolding.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Knowing where that scaffold should be set is massively important and it’s the MKO’s job to do that so that the child can work independently AND learn collaboratively.</a:t>
            </a:r>
          </a:p>
          <a:p>
            <a:pPr algn="l" fontAlgn="base"/>
            <a:r>
              <a:rPr lang="en-GB" b="0" i="0" dirty="0">
                <a:solidFill>
                  <a:srgbClr val="222222"/>
                </a:solidFill>
                <a:effectLst/>
                <a:latin typeface="Verdana" panose="020B0604030504040204" pitchFamily="34" charset="0"/>
              </a:rPr>
              <a:t>For Vygotsky, language is at the heart of all this because a) it’s the primary means by which the MKO and the child communicate ideas and b) internalising it is enormously powerful in cementing understanding about the world.</a:t>
            </a:r>
          </a:p>
          <a:p>
            <a:pPr algn="l" fontAlgn="base"/>
            <a:r>
              <a:rPr lang="en-GB" b="0" i="0" dirty="0">
                <a:solidFill>
                  <a:srgbClr val="222222"/>
                </a:solidFill>
                <a:effectLst/>
                <a:latin typeface="Verdana" panose="020B0604030504040204" pitchFamily="34" charset="0"/>
              </a:rPr>
              <a:t>That internalisation of speech becomes </a:t>
            </a:r>
            <a:r>
              <a:rPr lang="en-GB" b="1" i="0" dirty="0">
                <a:solidFill>
                  <a:srgbClr val="222222"/>
                </a:solidFill>
                <a:effectLst/>
                <a:latin typeface="Verdana" panose="020B0604030504040204" pitchFamily="34" charset="0"/>
              </a:rPr>
              <a:t>Private Speech</a:t>
            </a:r>
            <a:r>
              <a:rPr lang="en-GB" b="0" i="0" dirty="0">
                <a:solidFill>
                  <a:srgbClr val="222222"/>
                </a:solidFill>
                <a:effectLst/>
                <a:latin typeface="Verdana" panose="020B0604030504040204" pitchFamily="34" charset="0"/>
              </a:rPr>
              <a:t> (the child’s “inner voice”) and is distinct from </a:t>
            </a:r>
            <a:r>
              <a:rPr lang="en-GB" b="1" i="0" dirty="0">
                <a:solidFill>
                  <a:srgbClr val="222222"/>
                </a:solidFill>
                <a:effectLst/>
                <a:latin typeface="Verdana" panose="020B0604030504040204" pitchFamily="34" charset="0"/>
              </a:rPr>
              <a:t>Social Speech</a:t>
            </a:r>
            <a:r>
              <a:rPr lang="en-GB" b="0" i="0" dirty="0">
                <a:solidFill>
                  <a:srgbClr val="222222"/>
                </a:solidFill>
                <a:effectLst/>
                <a:latin typeface="Verdana" panose="020B0604030504040204" pitchFamily="34" charset="0"/>
              </a:rPr>
              <a:t>, which occurs between people.</a:t>
            </a:r>
          </a:p>
          <a:p>
            <a:pPr algn="l" fontAlgn="base"/>
            <a:r>
              <a:rPr lang="en-GB" b="0" i="0" dirty="0">
                <a:solidFill>
                  <a:srgbClr val="222222"/>
                </a:solidFill>
                <a:effectLst/>
                <a:latin typeface="Verdana" panose="020B0604030504040204" pitchFamily="34" charset="0"/>
              </a:rPr>
              <a:t>Over time, Social Speech becomes Private Speech and Hey Presto! That’s Learning because the child is now collaborating with themselves!</a:t>
            </a:r>
          </a:p>
          <a:p>
            <a:pPr algn="l" fontAlgn="base"/>
            <a:r>
              <a:rPr lang="en-GB" b="0" i="0" dirty="0">
                <a:solidFill>
                  <a:srgbClr val="222222"/>
                </a:solidFill>
                <a:effectLst/>
                <a:latin typeface="Verdana" panose="020B0604030504040204" pitchFamily="34" charset="0"/>
              </a:rPr>
              <a:t>The bottom line here is that the richer the sociocultural environment, the more tools will be available to the child in the ZPD and the more Social Speech they will internalise as Private Speech. It doesn’t take a genius to work out, therefore, that the learning environment and interactions are everything.</a:t>
            </a:r>
          </a:p>
          <a:p>
            <a:pPr algn="l" fontAlgn="base"/>
            <a:r>
              <a:rPr lang="en-GB" b="0" i="0" dirty="0">
                <a:solidFill>
                  <a:srgbClr val="222222"/>
                </a:solidFill>
                <a:effectLst/>
                <a:latin typeface="Verdana" panose="020B0604030504040204" pitchFamily="34" charset="0"/>
              </a:rPr>
              <a:t>Scaffolding is also an integral part of </a:t>
            </a:r>
            <a:r>
              <a:rPr lang="en-GB" b="0" i="0" u="none" strike="noStrike" dirty="0" err="1">
                <a:solidFill>
                  <a:srgbClr val="9EC9E9"/>
                </a:solidFill>
                <a:effectLst/>
                <a:latin typeface="Verdana" panose="020B0604030504040204" pitchFamily="34" charset="0"/>
                <a:hlinkClick r:id="rId29"/>
              </a:rPr>
              <a:t>Rosenshine’s</a:t>
            </a:r>
            <a:r>
              <a:rPr lang="en-GB" b="0" i="0" u="none" strike="noStrike" dirty="0">
                <a:solidFill>
                  <a:srgbClr val="9EC9E9"/>
                </a:solidFill>
                <a:effectLst/>
                <a:latin typeface="Verdana" panose="020B0604030504040204" pitchFamily="34" charset="0"/>
                <a:hlinkClick r:id="rId29"/>
              </a:rPr>
              <a:t> Principles of Instruction</a:t>
            </a:r>
            <a:r>
              <a:rPr lang="en-GB" b="0" i="0" dirty="0">
                <a:solidFill>
                  <a:srgbClr val="222222"/>
                </a:solidFill>
                <a:effectLst/>
                <a:latin typeface="Verdana" panose="020B0604030504040204" pitchFamily="34" charset="0"/>
              </a:rPr>
              <a:t>.</a:t>
            </a:r>
          </a:p>
          <a:p>
            <a:pPr algn="ctr" fontAlgn="base"/>
            <a:r>
              <a:rPr lang="en-GB" b="1" i="0" u="none" strike="noStrike" dirty="0">
                <a:solidFill>
                  <a:srgbClr val="FB0404"/>
                </a:solidFill>
                <a:effectLst/>
                <a:latin typeface="Open Sans" panose="020B0606030504020204" pitchFamily="34" charset="0"/>
                <a:hlinkClick r:id="rId22"/>
              </a:rPr>
              <a:t>CLICK HERE to find our more about Vygotsky.</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3. Bloom’s Domains of Learning.</a:t>
            </a:r>
            <a:endParaRPr lang="en-GB" b="0" i="0" dirty="0">
              <a:solidFill>
                <a:srgbClr val="111111"/>
              </a:solidFill>
              <a:effectLst/>
              <a:latin typeface="Roboto" panose="02000000000000000000" pitchFamily="2" charset="0"/>
            </a:endParaRPr>
          </a:p>
          <a:p>
            <a:pPr algn="l" fontAlgn="base"/>
            <a:r>
              <a:rPr lang="en-GB" b="0" i="0" u="none" strike="noStrike" dirty="0">
                <a:solidFill>
                  <a:srgbClr val="9EC9E9"/>
                </a:solidFill>
                <a:effectLst/>
                <a:latin typeface="Verdana" panose="020B0604030504040204" pitchFamily="34" charset="0"/>
                <a:hlinkClick r:id="rId30"/>
              </a:rPr>
              <a:t>Benjamin Bloom</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In 1956, American educational psychologist, Benjamin Bloom, first proposed three domains of learning; </a:t>
            </a:r>
            <a:r>
              <a:rPr lang="en-GB" b="1" i="0" dirty="0">
                <a:solidFill>
                  <a:srgbClr val="222222"/>
                </a:solidFill>
                <a:effectLst/>
                <a:latin typeface="Verdana" panose="020B0604030504040204" pitchFamily="34" charset="0"/>
              </a:rPr>
              <a:t>cognitive, affective </a:t>
            </a:r>
            <a:r>
              <a:rPr lang="en-GB" b="0" i="0" dirty="0">
                <a:solidFill>
                  <a:srgbClr val="222222"/>
                </a:solidFill>
                <a:effectLst/>
                <a:latin typeface="Verdana" panose="020B0604030504040204" pitchFamily="34" charset="0"/>
              </a:rPr>
              <a:t>and </a:t>
            </a:r>
            <a:r>
              <a:rPr lang="en-GB" b="1" i="0" dirty="0">
                <a:solidFill>
                  <a:srgbClr val="222222"/>
                </a:solidFill>
                <a:effectLst/>
                <a:latin typeface="Verdana" panose="020B0604030504040204" pitchFamily="34" charset="0"/>
              </a:rPr>
              <a:t>psycho-motor</a:t>
            </a:r>
            <a:r>
              <a:rPr lang="en-GB" b="0" i="0" dirty="0">
                <a:solidFill>
                  <a:srgbClr val="222222"/>
                </a:solidFill>
                <a:effectLst/>
                <a:latin typeface="Verdana" panose="020B0604030504040204" pitchFamily="34" charset="0"/>
              </a:rPr>
              <a:t>. Bloom worked in collaboration with David Krathwohl and Anne Harrow throughout the 1950s-70s on the three domains.</a:t>
            </a:r>
          </a:p>
          <a:p>
            <a:pPr algn="l" fontAlgn="base"/>
            <a:r>
              <a:rPr lang="en-GB" b="1" i="0" dirty="0">
                <a:solidFill>
                  <a:srgbClr val="111111"/>
                </a:solidFill>
                <a:effectLst/>
                <a:latin typeface="Roboto" panose="02000000000000000000" pitchFamily="2" charset="0"/>
              </a:rPr>
              <a:t>The Cognitive Domain (Bloom’s Taxonomy).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This was the first domain to be proposed in 1956 and it focuses on the idea that objectives that are related to cognition could be divided into subdivisions and ranked in order of cognitive difficulty.</a:t>
            </a:r>
          </a:p>
          <a:p>
            <a:pPr algn="l" fontAlgn="base"/>
            <a:r>
              <a:rPr lang="en-GB" b="0" i="0" dirty="0">
                <a:solidFill>
                  <a:srgbClr val="222222"/>
                </a:solidFill>
                <a:effectLst/>
                <a:latin typeface="Verdana" panose="020B0604030504040204" pitchFamily="34" charset="0"/>
              </a:rPr>
              <a:t>These ranked subdivisions are what we commonly refer to as </a:t>
            </a:r>
            <a:r>
              <a:rPr lang="en-GB" b="0" i="0" u="none" strike="noStrike" dirty="0">
                <a:solidFill>
                  <a:srgbClr val="9EC9E9"/>
                </a:solidFill>
                <a:effectLst/>
                <a:latin typeface="Verdana" panose="020B0604030504040204" pitchFamily="34" charset="0"/>
                <a:hlinkClick r:id="rId30"/>
              </a:rPr>
              <a:t>Bloom’s taxonomy</a:t>
            </a:r>
            <a:r>
              <a:rPr lang="en-GB" b="0" i="0" dirty="0">
                <a:solidFill>
                  <a:srgbClr val="222222"/>
                </a:solidFill>
                <a:effectLst/>
                <a:latin typeface="Verdana" panose="020B0604030504040204" pitchFamily="34" charset="0"/>
              </a:rPr>
              <a:t>. The original subdivisions are as follows (knowledge is the lowest with evaluation being the most cognitively difficult):</a:t>
            </a:r>
          </a:p>
          <a:p>
            <a:pPr algn="l" fontAlgn="base">
              <a:buFont typeface="+mj-lt"/>
              <a:buAutoNum type="arabicPeriod"/>
            </a:pPr>
            <a:r>
              <a:rPr lang="en-GB" b="1" i="0" dirty="0">
                <a:solidFill>
                  <a:srgbClr val="222222"/>
                </a:solidFill>
                <a:effectLst/>
                <a:latin typeface="Verdana" panose="020B0604030504040204" pitchFamily="34" charset="0"/>
              </a:rPr>
              <a:t>Knowledge</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Understanding</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Application</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Analysis</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Synthesis</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Evaluation</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However, there was a major revision of the subdivisions in 2000-01 by Bloom’s original partner, David Krathwohl and his colleague, </a:t>
            </a:r>
            <a:r>
              <a:rPr lang="en-GB" b="0" i="0" dirty="0" err="1">
                <a:solidFill>
                  <a:srgbClr val="222222"/>
                </a:solidFill>
                <a:effectLst/>
                <a:latin typeface="Verdana" panose="020B0604030504040204" pitchFamily="34" charset="0"/>
              </a:rPr>
              <a:t>Lorin</a:t>
            </a:r>
            <a:r>
              <a:rPr lang="en-GB" b="0" i="0" dirty="0">
                <a:solidFill>
                  <a:srgbClr val="222222"/>
                </a:solidFill>
                <a:effectLst/>
                <a:latin typeface="Verdana" panose="020B0604030504040204" pitchFamily="34" charset="0"/>
              </a:rPr>
              <a:t> Anderson (Anderson was a former student of Bloom’s).</a:t>
            </a:r>
          </a:p>
          <a:p>
            <a:pPr algn="l" fontAlgn="base"/>
            <a:r>
              <a:rPr lang="en-GB" b="0" i="0" dirty="0">
                <a:solidFill>
                  <a:srgbClr val="222222"/>
                </a:solidFill>
                <a:effectLst/>
                <a:latin typeface="Verdana" panose="020B0604030504040204" pitchFamily="34" charset="0"/>
              </a:rPr>
              <a:t>The highlights of this revision were switching names of the subdivisions from nouns to verbs, thus making them easier to use when </a:t>
            </a:r>
            <a:r>
              <a:rPr lang="en-GB" b="0" i="0" u="none" strike="noStrike" dirty="0">
                <a:solidFill>
                  <a:srgbClr val="9EC9E9"/>
                </a:solidFill>
                <a:effectLst/>
                <a:latin typeface="Verdana" panose="020B0604030504040204" pitchFamily="34" charset="0"/>
                <a:hlinkClick r:id="rId31"/>
              </a:rPr>
              <a:t>curriculum</a:t>
            </a:r>
            <a:r>
              <a:rPr lang="en-GB" b="0" i="0" dirty="0">
                <a:solidFill>
                  <a:srgbClr val="222222"/>
                </a:solidFill>
                <a:effectLst/>
                <a:latin typeface="Verdana" panose="020B0604030504040204" pitchFamily="34" charset="0"/>
              </a:rPr>
              <a:t> and </a:t>
            </a:r>
            <a:r>
              <a:rPr lang="en-GB" b="0" i="0" u="none" strike="noStrike" dirty="0">
                <a:solidFill>
                  <a:srgbClr val="9EC9E9"/>
                </a:solidFill>
                <a:effectLst/>
                <a:latin typeface="Verdana" panose="020B0604030504040204" pitchFamily="34" charset="0"/>
                <a:hlinkClick r:id="rId32"/>
              </a:rPr>
              <a:t>lesson planning</a:t>
            </a:r>
            <a:r>
              <a:rPr lang="en-GB" b="0" i="0" dirty="0">
                <a:solidFill>
                  <a:srgbClr val="222222"/>
                </a:solidFill>
                <a:effectLst/>
                <a:latin typeface="Verdana" panose="020B0604030504040204" pitchFamily="34" charset="0"/>
              </a:rPr>
              <a:t>.</a:t>
            </a:r>
          </a:p>
          <a:p>
            <a:pPr algn="l" fontAlgn="base"/>
            <a:r>
              <a:rPr lang="en-GB" b="0" i="0" dirty="0">
                <a:solidFill>
                  <a:srgbClr val="222222"/>
                </a:solidFill>
                <a:effectLst/>
                <a:latin typeface="Verdana" panose="020B0604030504040204" pitchFamily="34" charset="0"/>
              </a:rPr>
              <a:t>The other main change was the order of the top two subdivisions was reversed. The updated taxonomy is as follows:</a:t>
            </a: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ctr" fontAlgn="base"/>
            <a:r>
              <a:rPr lang="en-GB" b="1" i="0" u="none" strike="noStrike" dirty="0">
                <a:solidFill>
                  <a:srgbClr val="FB0404"/>
                </a:solidFill>
                <a:effectLst/>
                <a:latin typeface="Open Sans" panose="020B0606030504020204" pitchFamily="34" charset="0"/>
                <a:hlinkClick r:id="rId33"/>
              </a:rPr>
              <a:t>How to Study for a Test with 7 SIMPLE Strategies</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The Affective Domain.</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The affective domain (sometimes referred to as the feeling domain) is concerned with feelings and emotions and also divides objectives into hierarchical subcategories. It was proposed by Krathwohl and Bloom in 1964.</a:t>
            </a:r>
          </a:p>
          <a:p>
            <a:pPr algn="l" fontAlgn="base"/>
            <a:r>
              <a:rPr lang="en-GB" b="0" i="0" dirty="0">
                <a:solidFill>
                  <a:srgbClr val="222222"/>
                </a:solidFill>
                <a:effectLst/>
                <a:latin typeface="Verdana" panose="020B0604030504040204" pitchFamily="34" charset="0"/>
              </a:rPr>
              <a:t>The affective domain is not usually used when </a:t>
            </a:r>
            <a:r>
              <a:rPr lang="en-GB" b="0" i="0" u="none" strike="noStrike" dirty="0">
                <a:solidFill>
                  <a:srgbClr val="9EC9E9"/>
                </a:solidFill>
                <a:effectLst/>
                <a:latin typeface="Verdana" panose="020B0604030504040204" pitchFamily="34" charset="0"/>
                <a:hlinkClick r:id="rId34"/>
              </a:rPr>
              <a:t>planning for maths</a:t>
            </a:r>
            <a:r>
              <a:rPr lang="en-GB" b="0" i="0" dirty="0">
                <a:solidFill>
                  <a:srgbClr val="222222"/>
                </a:solidFill>
                <a:effectLst/>
                <a:latin typeface="Verdana" panose="020B0604030504040204" pitchFamily="34" charset="0"/>
              </a:rPr>
              <a:t> and sciences as feelings and emotion are not relevant for those subjects. However, for educators of arts and language, the inclusion of the affective domain is imperative wherever possible.</a:t>
            </a:r>
          </a:p>
          <a:p>
            <a:pPr algn="l" fontAlgn="base"/>
            <a:r>
              <a:rPr lang="en-GB" b="0" i="0" dirty="0">
                <a:solidFill>
                  <a:srgbClr val="222222"/>
                </a:solidFill>
                <a:effectLst/>
                <a:latin typeface="Verdana" panose="020B0604030504040204" pitchFamily="34" charset="0"/>
              </a:rPr>
              <a:t>The ranked domain subcategories range from “receiving” at the lower end up to “characterisation” at the top. The full ranked list is as follows:</a:t>
            </a:r>
          </a:p>
          <a:p>
            <a:pPr algn="l" fontAlgn="base">
              <a:buFont typeface="+mj-lt"/>
              <a:buAutoNum type="arabicPeriod"/>
            </a:pPr>
            <a:r>
              <a:rPr lang="en-GB" b="1" i="0" dirty="0">
                <a:solidFill>
                  <a:srgbClr val="222222"/>
                </a:solidFill>
                <a:effectLst/>
                <a:latin typeface="Verdana" panose="020B0604030504040204" pitchFamily="34" charset="0"/>
              </a:rPr>
              <a:t>Receiving. </a:t>
            </a:r>
            <a:r>
              <a:rPr lang="en-GB" b="0" i="0" dirty="0">
                <a:solidFill>
                  <a:srgbClr val="222222"/>
                </a:solidFill>
                <a:effectLst/>
                <a:latin typeface="Verdana" panose="020B0604030504040204" pitchFamily="34" charset="0"/>
              </a:rPr>
              <a:t>Being aware of an external stimulus (feel, sense, experience).</a:t>
            </a:r>
          </a:p>
          <a:p>
            <a:pPr algn="l" fontAlgn="base">
              <a:buFont typeface="+mj-lt"/>
              <a:buAutoNum type="arabicPeriod"/>
            </a:pPr>
            <a:r>
              <a:rPr lang="en-GB" b="1" i="0" dirty="0">
                <a:solidFill>
                  <a:srgbClr val="222222"/>
                </a:solidFill>
                <a:effectLst/>
                <a:latin typeface="Verdana" panose="020B0604030504040204" pitchFamily="34" charset="0"/>
              </a:rPr>
              <a:t>Responding.</a:t>
            </a:r>
            <a:r>
              <a:rPr lang="en-GB" b="0" i="0" dirty="0">
                <a:solidFill>
                  <a:srgbClr val="222222"/>
                </a:solidFill>
                <a:effectLst/>
                <a:latin typeface="Verdana" panose="020B0604030504040204" pitchFamily="34" charset="0"/>
              </a:rPr>
              <a:t> Responding to the external stimulus (satisfaction, enjoyment, contribute)</a:t>
            </a:r>
          </a:p>
          <a:p>
            <a:pPr algn="l" fontAlgn="base">
              <a:buFont typeface="+mj-lt"/>
              <a:buAutoNum type="arabicPeriod"/>
            </a:pPr>
            <a:r>
              <a:rPr lang="en-GB" b="1" i="0" dirty="0">
                <a:solidFill>
                  <a:srgbClr val="222222"/>
                </a:solidFill>
                <a:effectLst/>
                <a:latin typeface="Verdana" panose="020B0604030504040204" pitchFamily="34" charset="0"/>
              </a:rPr>
              <a:t>Valuing.</a:t>
            </a:r>
            <a:r>
              <a:rPr lang="en-GB" b="0" i="0" dirty="0">
                <a:solidFill>
                  <a:srgbClr val="222222"/>
                </a:solidFill>
                <a:effectLst/>
                <a:latin typeface="Verdana" panose="020B0604030504040204" pitchFamily="34" charset="0"/>
              </a:rPr>
              <a:t> Referring to the student’s belief or appropriation of worth (showing preference or respect).</a:t>
            </a:r>
          </a:p>
          <a:p>
            <a:pPr algn="l" fontAlgn="base">
              <a:buFont typeface="+mj-lt"/>
              <a:buAutoNum type="arabicPeriod"/>
            </a:pPr>
            <a:r>
              <a:rPr lang="en-GB" b="1" i="0" dirty="0">
                <a:solidFill>
                  <a:srgbClr val="222222"/>
                </a:solidFill>
                <a:effectLst/>
                <a:latin typeface="Verdana" panose="020B0604030504040204" pitchFamily="34" charset="0"/>
              </a:rPr>
              <a:t>Organisation.</a:t>
            </a:r>
            <a:r>
              <a:rPr lang="en-GB" b="0" i="0" dirty="0">
                <a:solidFill>
                  <a:srgbClr val="222222"/>
                </a:solidFill>
                <a:effectLst/>
                <a:latin typeface="Verdana" panose="020B0604030504040204" pitchFamily="34" charset="0"/>
              </a:rPr>
              <a:t> The conceptualising and organising of values (examine, clarify, integrate.)</a:t>
            </a:r>
          </a:p>
          <a:p>
            <a:pPr algn="l" fontAlgn="base">
              <a:buFont typeface="+mj-lt"/>
              <a:buAutoNum type="arabicPeriod"/>
            </a:pPr>
            <a:r>
              <a:rPr lang="en-GB" b="1" i="0" dirty="0">
                <a:solidFill>
                  <a:srgbClr val="222222"/>
                </a:solidFill>
                <a:effectLst/>
                <a:latin typeface="Verdana" panose="020B0604030504040204" pitchFamily="34" charset="0"/>
              </a:rPr>
              <a:t>Characterisation.</a:t>
            </a:r>
            <a:r>
              <a:rPr lang="en-GB" b="0" i="0" dirty="0">
                <a:solidFill>
                  <a:srgbClr val="222222"/>
                </a:solidFill>
                <a:effectLst/>
                <a:latin typeface="Verdana" panose="020B0604030504040204" pitchFamily="34" charset="0"/>
              </a:rPr>
              <a:t> The ability to practice and act on their values. (Review, conclude, judge).</a:t>
            </a:r>
          </a:p>
          <a:p>
            <a:pPr algn="l" fontAlgn="base"/>
            <a:r>
              <a:rPr lang="en-GB" b="1" i="0" dirty="0">
                <a:solidFill>
                  <a:srgbClr val="111111"/>
                </a:solidFill>
                <a:effectLst/>
                <a:latin typeface="Roboto" panose="02000000000000000000" pitchFamily="2" charset="0"/>
              </a:rPr>
              <a:t>The Psychomotor Domain.</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The psychomotor domain refers to those objectives that are specific to reflex actions interpretive movements and discreet physical functions.</a:t>
            </a:r>
          </a:p>
          <a:p>
            <a:pPr algn="l" fontAlgn="base"/>
            <a:r>
              <a:rPr lang="en-GB" b="0" i="0" dirty="0">
                <a:solidFill>
                  <a:srgbClr val="222222"/>
                </a:solidFill>
                <a:effectLst/>
                <a:latin typeface="Verdana" panose="020B0604030504040204" pitchFamily="34" charset="0"/>
              </a:rPr>
              <a:t>A common misconception is that physical objectives that support cognitive learning fit the psycho-motor label, for example; dissecting a heart and then drawing it.</a:t>
            </a:r>
          </a:p>
          <a:p>
            <a:pPr algn="l" fontAlgn="base"/>
            <a:r>
              <a:rPr lang="en-GB" b="0" i="0" dirty="0">
                <a:solidFill>
                  <a:srgbClr val="222222"/>
                </a:solidFill>
                <a:effectLst/>
                <a:latin typeface="Verdana" panose="020B0604030504040204" pitchFamily="34" charset="0"/>
              </a:rPr>
              <a:t>While these are physical (</a:t>
            </a:r>
            <a:r>
              <a:rPr lang="en-GB" b="0" i="0" dirty="0" err="1">
                <a:solidFill>
                  <a:srgbClr val="222222"/>
                </a:solidFill>
                <a:effectLst/>
                <a:latin typeface="Verdana" panose="020B0604030504040204" pitchFamily="34" charset="0"/>
              </a:rPr>
              <a:t>kinesthetic</a:t>
            </a:r>
            <a:r>
              <a:rPr lang="en-GB" b="0" i="0" dirty="0">
                <a:solidFill>
                  <a:srgbClr val="222222"/>
                </a:solidFill>
                <a:effectLst/>
                <a:latin typeface="Verdana" panose="020B0604030504040204" pitchFamily="34" charset="0"/>
              </a:rPr>
              <a:t>) actions, they are a vector for cognitive learning, not psycho-motor learning.</a:t>
            </a:r>
          </a:p>
          <a:p>
            <a:pPr algn="l" fontAlgn="base"/>
            <a:r>
              <a:rPr lang="en-GB" b="0" i="0" dirty="0">
                <a:solidFill>
                  <a:srgbClr val="222222"/>
                </a:solidFill>
                <a:effectLst/>
                <a:latin typeface="Verdana" panose="020B0604030504040204" pitchFamily="34" charset="0"/>
              </a:rPr>
              <a:t>Psychomotor learning refers to how we use our bodies and senses to interact with the world around us, such as learning how to move our bodies in dance or gymnastics.</a:t>
            </a:r>
          </a:p>
          <a:p>
            <a:pPr algn="l" fontAlgn="base"/>
            <a:r>
              <a:rPr lang="en-GB" b="0" i="0" u="none" strike="noStrike" dirty="0">
                <a:solidFill>
                  <a:srgbClr val="9EC9E9"/>
                </a:solidFill>
                <a:effectLst/>
                <a:latin typeface="Verdana" panose="020B0604030504040204" pitchFamily="34" charset="0"/>
                <a:hlinkClick r:id="rId35"/>
              </a:rPr>
              <a:t>Anita Harrow</a:t>
            </a:r>
            <a:r>
              <a:rPr lang="en-GB" b="0" i="0" dirty="0">
                <a:solidFill>
                  <a:srgbClr val="222222"/>
                </a:solidFill>
                <a:effectLst/>
                <a:latin typeface="Verdana" panose="020B0604030504040204" pitchFamily="34" charset="0"/>
              </a:rPr>
              <a:t> classified different types of learning in the psycho-motor domain from those that are reflex to those that are more complex and require precise control.</a:t>
            </a:r>
          </a:p>
          <a:p>
            <a:pPr algn="l" fontAlgn="base">
              <a:buFont typeface="+mj-lt"/>
              <a:buAutoNum type="arabicPeriod"/>
            </a:pPr>
            <a:r>
              <a:rPr lang="en-GB" b="1" i="0" dirty="0">
                <a:solidFill>
                  <a:srgbClr val="222222"/>
                </a:solidFill>
                <a:effectLst/>
                <a:latin typeface="Verdana" panose="020B0604030504040204" pitchFamily="34" charset="0"/>
              </a:rPr>
              <a:t>Reflex movements.</a:t>
            </a:r>
            <a:r>
              <a:rPr lang="en-GB" b="0" i="0" dirty="0">
                <a:solidFill>
                  <a:srgbClr val="222222"/>
                </a:solidFill>
                <a:effectLst/>
                <a:latin typeface="Verdana" panose="020B0604030504040204" pitchFamily="34" charset="0"/>
              </a:rPr>
              <a:t> These movements are those that we possess from birth or appear as we go through puberty. They are automatic, that is they do not require us to actively think about them e.g. breathing, opening and closing our pupils or shivering when cold.</a:t>
            </a:r>
          </a:p>
          <a:p>
            <a:pPr algn="l" fontAlgn="base">
              <a:buFont typeface="+mj-lt"/>
              <a:buAutoNum type="arabicPeriod"/>
            </a:pPr>
            <a:r>
              <a:rPr lang="en-GB" b="1" i="0" dirty="0">
                <a:solidFill>
                  <a:srgbClr val="222222"/>
                </a:solidFill>
                <a:effectLst/>
                <a:latin typeface="Verdana" panose="020B0604030504040204" pitchFamily="34" charset="0"/>
              </a:rPr>
              <a:t>Fundamental movements.</a:t>
            </a:r>
            <a:r>
              <a:rPr lang="en-GB" b="0" i="0" dirty="0">
                <a:solidFill>
                  <a:srgbClr val="222222"/>
                </a:solidFill>
                <a:effectLst/>
                <a:latin typeface="Verdana" panose="020B0604030504040204" pitchFamily="34" charset="0"/>
              </a:rPr>
              <a:t> These are those actions that are the basic movements, running, jumping, walking etc and commonly form part of more complex actions such as playing a sport.</a:t>
            </a:r>
          </a:p>
          <a:p>
            <a:pPr algn="l" fontAlgn="base">
              <a:buFont typeface="+mj-lt"/>
              <a:buAutoNum type="arabicPeriod"/>
            </a:pPr>
            <a:r>
              <a:rPr lang="en-GB" b="1" i="0" dirty="0">
                <a:solidFill>
                  <a:srgbClr val="222222"/>
                </a:solidFill>
                <a:effectLst/>
                <a:latin typeface="Verdana" panose="020B0604030504040204" pitchFamily="34" charset="0"/>
              </a:rPr>
              <a:t>Perceptual abilities.</a:t>
            </a:r>
            <a:r>
              <a:rPr lang="en-GB" b="0" i="0" dirty="0">
                <a:solidFill>
                  <a:srgbClr val="222222"/>
                </a:solidFill>
                <a:effectLst/>
                <a:latin typeface="Verdana" panose="020B0604030504040204" pitchFamily="34" charset="0"/>
              </a:rPr>
              <a:t> This set of abilities features those that allow us to sense the world around us and coordinate our movements in order to interact with our environment. They include visual, audio and tactile actions.</a:t>
            </a:r>
          </a:p>
          <a:p>
            <a:pPr algn="l" fontAlgn="base">
              <a:buFont typeface="+mj-lt"/>
              <a:buAutoNum type="arabicPeriod"/>
            </a:pPr>
            <a:r>
              <a:rPr lang="en-GB" b="1" i="0" dirty="0">
                <a:solidFill>
                  <a:srgbClr val="222222"/>
                </a:solidFill>
                <a:effectLst/>
                <a:latin typeface="Verdana" panose="020B0604030504040204" pitchFamily="34" charset="0"/>
              </a:rPr>
              <a:t>Physical abilities.</a:t>
            </a:r>
            <a:r>
              <a:rPr lang="en-GB" b="0" i="0" dirty="0">
                <a:solidFill>
                  <a:srgbClr val="222222"/>
                </a:solidFill>
                <a:effectLst/>
                <a:latin typeface="Verdana" panose="020B0604030504040204" pitchFamily="34" charset="0"/>
              </a:rPr>
              <a:t> These abilities refer to those involved with strength, endurance, dexterity and flexibility etc.</a:t>
            </a:r>
          </a:p>
          <a:p>
            <a:pPr algn="l" fontAlgn="base">
              <a:buFont typeface="+mj-lt"/>
              <a:buAutoNum type="arabicPeriod"/>
            </a:pPr>
            <a:r>
              <a:rPr lang="en-GB" b="1" i="0" dirty="0">
                <a:solidFill>
                  <a:srgbClr val="222222"/>
                </a:solidFill>
                <a:effectLst/>
                <a:latin typeface="Verdana" panose="020B0604030504040204" pitchFamily="34" charset="0"/>
              </a:rPr>
              <a:t>Skilled movements.</a:t>
            </a:r>
            <a:r>
              <a:rPr lang="en-GB" b="0" i="0" dirty="0">
                <a:solidFill>
                  <a:srgbClr val="222222"/>
                </a:solidFill>
                <a:effectLst/>
                <a:latin typeface="Verdana" panose="020B0604030504040204" pitchFamily="34" charset="0"/>
              </a:rPr>
              <a:t> Objectives set in this area are those that include movements learned for sport (twisting the body in high diving or trampolining), dance or playing a musical instrument (placing fingers on guitar strings to produce the correct note). It is these movements that we sometimes use the layman’s term “muscle memory”.</a:t>
            </a:r>
          </a:p>
          <a:p>
            <a:pPr algn="l" fontAlgn="base">
              <a:buFont typeface="+mj-lt"/>
              <a:buAutoNum type="arabicPeriod"/>
            </a:pPr>
            <a:r>
              <a:rPr lang="en-GB" b="1" i="0" dirty="0">
                <a:solidFill>
                  <a:srgbClr val="222222"/>
                </a:solidFill>
                <a:effectLst/>
                <a:latin typeface="Verdana" panose="020B0604030504040204" pitchFamily="34" charset="0"/>
              </a:rPr>
              <a:t>Non-discursive communication.</a:t>
            </a:r>
            <a:r>
              <a:rPr lang="en-GB" b="0" i="0" dirty="0">
                <a:solidFill>
                  <a:srgbClr val="222222"/>
                </a:solidFill>
                <a:effectLst/>
                <a:latin typeface="Verdana" panose="020B0604030504040204" pitchFamily="34" charset="0"/>
              </a:rPr>
              <a:t> Meaning communication without writing, non-discursive communication refers to physical actions such as facial expressions, posture and gestures.</a:t>
            </a: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ctr" fontAlgn="base"/>
            <a:r>
              <a:rPr lang="en-GB" b="1" i="0" u="none" strike="noStrike" dirty="0">
                <a:solidFill>
                  <a:srgbClr val="FB0404"/>
                </a:solidFill>
                <a:effectLst/>
                <a:latin typeface="Open Sans" panose="020B0606030504020204" pitchFamily="34" charset="0"/>
                <a:hlinkClick r:id="rId30"/>
              </a:rPr>
              <a:t>CLICK HERE to learn much more about Bloom’s Taxonomy.</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4. </a:t>
            </a:r>
            <a:r>
              <a:rPr lang="en-GB" b="1" i="0" dirty="0" err="1">
                <a:solidFill>
                  <a:srgbClr val="111111"/>
                </a:solidFill>
                <a:effectLst/>
                <a:latin typeface="Roboto" panose="02000000000000000000" pitchFamily="2" charset="0"/>
              </a:rPr>
              <a:t>Gagné’s</a:t>
            </a:r>
            <a:r>
              <a:rPr lang="en-GB" b="1" i="0" dirty="0">
                <a:solidFill>
                  <a:srgbClr val="111111"/>
                </a:solidFill>
                <a:effectLst/>
                <a:latin typeface="Roboto" panose="02000000000000000000" pitchFamily="2" charset="0"/>
              </a:rPr>
              <a:t> Conditions of Learning.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Robert Mills </a:t>
            </a:r>
            <a:r>
              <a:rPr lang="en-GB" b="0" i="0" dirty="0" err="1">
                <a:solidFill>
                  <a:srgbClr val="222222"/>
                </a:solidFill>
                <a:effectLst/>
                <a:latin typeface="Verdana" panose="020B0604030504040204" pitchFamily="34" charset="0"/>
              </a:rPr>
              <a:t>Gagné</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Robert Mills </a:t>
            </a:r>
            <a:r>
              <a:rPr lang="en-GB" b="0" i="0" dirty="0" err="1">
                <a:solidFill>
                  <a:srgbClr val="222222"/>
                </a:solidFill>
                <a:effectLst/>
                <a:latin typeface="Verdana" panose="020B0604030504040204" pitchFamily="34" charset="0"/>
              </a:rPr>
              <a:t>Gagné</a:t>
            </a:r>
            <a:r>
              <a:rPr lang="en-GB" b="0" i="0" dirty="0">
                <a:solidFill>
                  <a:srgbClr val="222222"/>
                </a:solidFill>
                <a:effectLst/>
                <a:latin typeface="Verdana" panose="020B0604030504040204" pitchFamily="34" charset="0"/>
              </a:rPr>
              <a:t> was an American educational psychologist who, in 1965 published his book “The Conditions of Learning”. In it, he discusses the analysis of learning objectives and how the different classes of objective require specific teaching methods.</a:t>
            </a:r>
          </a:p>
          <a:p>
            <a:pPr algn="l" fontAlgn="base"/>
            <a:r>
              <a:rPr lang="en-GB" b="0" i="0" dirty="0">
                <a:solidFill>
                  <a:srgbClr val="222222"/>
                </a:solidFill>
                <a:effectLst/>
                <a:latin typeface="Verdana" panose="020B0604030504040204" pitchFamily="34" charset="0"/>
              </a:rPr>
              <a:t>He called these his 5 conditions of learning, all of which fall under the cognitive, affective and psycho-motor domains discussed earlier.</a:t>
            </a:r>
          </a:p>
          <a:p>
            <a:pPr algn="l" fontAlgn="base"/>
            <a:r>
              <a:rPr lang="en-GB" b="1" i="0" dirty="0" err="1">
                <a:solidFill>
                  <a:srgbClr val="111111"/>
                </a:solidFill>
                <a:effectLst/>
                <a:latin typeface="Roboto" panose="02000000000000000000" pitchFamily="2" charset="0"/>
              </a:rPr>
              <a:t>Gagné’s</a:t>
            </a:r>
            <a:r>
              <a:rPr lang="en-GB" b="1" i="0" dirty="0">
                <a:solidFill>
                  <a:srgbClr val="111111"/>
                </a:solidFill>
                <a:effectLst/>
                <a:latin typeface="Roboto" panose="02000000000000000000" pitchFamily="2" charset="0"/>
              </a:rPr>
              <a:t> 5 Conditions of Learning.</a:t>
            </a:r>
            <a:endParaRPr lang="en-GB" b="0" i="0" dirty="0">
              <a:solidFill>
                <a:srgbClr val="111111"/>
              </a:solidFill>
              <a:effectLst/>
              <a:latin typeface="Roboto" panose="02000000000000000000" pitchFamily="2" charset="0"/>
            </a:endParaRP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Verbal information (Cognitive domain)</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Intellectual skills (Cognitive domain)</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Cognitive strategies (Cognitive domain)</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Motor skills (Psycho-Motor domain)</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Attitudes (Affective domain)</a:t>
            </a:r>
          </a:p>
          <a:p>
            <a:pPr algn="l" fontAlgn="base"/>
            <a:r>
              <a:rPr lang="en-GB" b="1" i="0" dirty="0" err="1">
                <a:solidFill>
                  <a:srgbClr val="111111"/>
                </a:solidFill>
                <a:effectLst/>
                <a:latin typeface="Roboto" panose="02000000000000000000" pitchFamily="2" charset="0"/>
              </a:rPr>
              <a:t>Gagné’s</a:t>
            </a:r>
            <a:r>
              <a:rPr lang="en-GB" b="1" i="0" dirty="0">
                <a:solidFill>
                  <a:srgbClr val="111111"/>
                </a:solidFill>
                <a:effectLst/>
                <a:latin typeface="Roboto" panose="02000000000000000000" pitchFamily="2" charset="0"/>
              </a:rPr>
              <a:t> 9 Levels of Learning.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To achieve his five conditions of learning, </a:t>
            </a:r>
            <a:r>
              <a:rPr lang="en-GB" b="0" i="0" dirty="0" err="1">
                <a:solidFill>
                  <a:srgbClr val="222222"/>
                </a:solidFill>
                <a:effectLst/>
                <a:latin typeface="Verdana" panose="020B0604030504040204" pitchFamily="34" charset="0"/>
              </a:rPr>
              <a:t>Gagné</a:t>
            </a:r>
            <a:r>
              <a:rPr lang="en-GB" b="0" i="0" dirty="0">
                <a:solidFill>
                  <a:srgbClr val="222222"/>
                </a:solidFill>
                <a:effectLst/>
                <a:latin typeface="Verdana" panose="020B0604030504040204" pitchFamily="34" charset="0"/>
              </a:rPr>
              <a:t> believed that learning would take place when students progress through nine levels of learning and that any teaching session should include a sequence of events through all nine levels. The idea was that the nine levels of learning activate the five conditions of learning and thus, learning will be achieved.</a:t>
            </a:r>
          </a:p>
          <a:p>
            <a:pPr algn="l" fontAlgn="base">
              <a:buFont typeface="+mj-lt"/>
              <a:buAutoNum type="arabicPeriod"/>
            </a:pPr>
            <a:r>
              <a:rPr lang="en-GB" b="0" i="0" dirty="0">
                <a:solidFill>
                  <a:srgbClr val="222222"/>
                </a:solidFill>
                <a:effectLst/>
                <a:latin typeface="Verdana" panose="020B0604030504040204" pitchFamily="34" charset="0"/>
              </a:rPr>
              <a:t>Gain attention.</a:t>
            </a:r>
          </a:p>
          <a:p>
            <a:pPr algn="l" fontAlgn="base">
              <a:buFont typeface="+mj-lt"/>
              <a:buAutoNum type="arabicPeriod"/>
            </a:pPr>
            <a:r>
              <a:rPr lang="en-GB" b="0" i="0" dirty="0">
                <a:solidFill>
                  <a:srgbClr val="222222"/>
                </a:solidFill>
                <a:effectLst/>
                <a:latin typeface="Verdana" panose="020B0604030504040204" pitchFamily="34" charset="0"/>
              </a:rPr>
              <a:t>Inform students of the objective.</a:t>
            </a:r>
          </a:p>
          <a:p>
            <a:pPr algn="l" fontAlgn="base">
              <a:buFont typeface="+mj-lt"/>
              <a:buAutoNum type="arabicPeriod"/>
            </a:pPr>
            <a:r>
              <a:rPr lang="en-GB" b="0" i="0" dirty="0">
                <a:solidFill>
                  <a:srgbClr val="222222"/>
                </a:solidFill>
                <a:effectLst/>
                <a:latin typeface="Verdana" panose="020B0604030504040204" pitchFamily="34" charset="0"/>
              </a:rPr>
              <a:t>Stimulate recall of prior learning.</a:t>
            </a:r>
          </a:p>
          <a:p>
            <a:pPr algn="l" fontAlgn="base">
              <a:buFont typeface="+mj-lt"/>
              <a:buAutoNum type="arabicPeriod"/>
            </a:pPr>
            <a:r>
              <a:rPr lang="en-GB" b="0" i="0" dirty="0">
                <a:solidFill>
                  <a:srgbClr val="222222"/>
                </a:solidFill>
                <a:effectLst/>
                <a:latin typeface="Verdana" panose="020B0604030504040204" pitchFamily="34" charset="0"/>
              </a:rPr>
              <a:t>Present the content.</a:t>
            </a:r>
          </a:p>
          <a:p>
            <a:pPr algn="l" fontAlgn="base">
              <a:buFont typeface="+mj-lt"/>
              <a:buAutoNum type="arabicPeriod"/>
            </a:pPr>
            <a:r>
              <a:rPr lang="en-GB" b="0" i="0" dirty="0">
                <a:solidFill>
                  <a:srgbClr val="222222"/>
                </a:solidFill>
                <a:effectLst/>
                <a:latin typeface="Verdana" panose="020B0604030504040204" pitchFamily="34" charset="0"/>
              </a:rPr>
              <a:t>Provide learning guidance.</a:t>
            </a:r>
          </a:p>
          <a:p>
            <a:pPr algn="l" fontAlgn="base">
              <a:buFont typeface="+mj-lt"/>
              <a:buAutoNum type="arabicPeriod"/>
            </a:pPr>
            <a:r>
              <a:rPr lang="en-GB" b="0" i="0" dirty="0">
                <a:solidFill>
                  <a:srgbClr val="222222"/>
                </a:solidFill>
                <a:effectLst/>
                <a:latin typeface="Verdana" panose="020B0604030504040204" pitchFamily="34" charset="0"/>
              </a:rPr>
              <a:t>Elicit performance (practice).</a:t>
            </a:r>
          </a:p>
          <a:p>
            <a:pPr algn="l" fontAlgn="base">
              <a:buFont typeface="+mj-lt"/>
              <a:buAutoNum type="arabicPeriod"/>
            </a:pPr>
            <a:r>
              <a:rPr lang="en-GB" b="0" i="0" dirty="0">
                <a:solidFill>
                  <a:srgbClr val="222222"/>
                </a:solidFill>
                <a:effectLst/>
                <a:latin typeface="Verdana" panose="020B0604030504040204" pitchFamily="34" charset="0"/>
              </a:rPr>
              <a:t>Provide feedback.</a:t>
            </a:r>
          </a:p>
          <a:p>
            <a:pPr algn="l" fontAlgn="base">
              <a:buFont typeface="+mj-lt"/>
              <a:buAutoNum type="arabicPeriod"/>
            </a:pPr>
            <a:r>
              <a:rPr lang="en-GB" b="0" i="0" dirty="0">
                <a:solidFill>
                  <a:srgbClr val="222222"/>
                </a:solidFill>
                <a:effectLst/>
                <a:latin typeface="Verdana" panose="020B0604030504040204" pitchFamily="34" charset="0"/>
              </a:rPr>
              <a:t>Assess performance.</a:t>
            </a:r>
          </a:p>
          <a:p>
            <a:pPr algn="l" fontAlgn="base">
              <a:buFont typeface="+mj-lt"/>
              <a:buAutoNum type="arabicPeriod"/>
            </a:pPr>
            <a:r>
              <a:rPr lang="en-GB" b="0" i="0" dirty="0">
                <a:solidFill>
                  <a:srgbClr val="222222"/>
                </a:solidFill>
                <a:effectLst/>
                <a:latin typeface="Verdana" panose="020B0604030504040204" pitchFamily="34" charset="0"/>
              </a:rPr>
              <a:t>Enhance retention and transfer to the job.</a:t>
            </a:r>
          </a:p>
          <a:p>
            <a:pPr algn="l" fontAlgn="base"/>
            <a:r>
              <a:rPr lang="en-GB" b="1" i="0" dirty="0">
                <a:solidFill>
                  <a:srgbClr val="111111"/>
                </a:solidFill>
                <a:effectLst/>
                <a:latin typeface="Roboto" panose="02000000000000000000" pitchFamily="2" charset="0"/>
              </a:rPr>
              <a:t>Benefits of </a:t>
            </a:r>
            <a:r>
              <a:rPr lang="en-GB" b="1" i="0" dirty="0" err="1">
                <a:solidFill>
                  <a:srgbClr val="111111"/>
                </a:solidFill>
                <a:effectLst/>
                <a:latin typeface="Roboto" panose="02000000000000000000" pitchFamily="2" charset="0"/>
              </a:rPr>
              <a:t>Gagné’s</a:t>
            </a:r>
            <a:r>
              <a:rPr lang="en-GB" b="1" i="0" dirty="0">
                <a:solidFill>
                  <a:srgbClr val="111111"/>
                </a:solidFill>
                <a:effectLst/>
                <a:latin typeface="Roboto" panose="02000000000000000000" pitchFamily="2" charset="0"/>
              </a:rPr>
              <a:t> Theory.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Used in conjunction with Bloom’s taxonomy, </a:t>
            </a:r>
            <a:r>
              <a:rPr lang="en-GB" b="0" i="0" dirty="0" err="1">
                <a:solidFill>
                  <a:srgbClr val="222222"/>
                </a:solidFill>
                <a:effectLst/>
                <a:latin typeface="Verdana" panose="020B0604030504040204" pitchFamily="34" charset="0"/>
              </a:rPr>
              <a:t>Gagné’s</a:t>
            </a:r>
            <a:r>
              <a:rPr lang="en-GB" b="0" i="0" dirty="0">
                <a:solidFill>
                  <a:srgbClr val="222222"/>
                </a:solidFill>
                <a:effectLst/>
                <a:latin typeface="Verdana" panose="020B0604030504040204" pitchFamily="34" charset="0"/>
              </a:rPr>
              <a:t> nine levels of learning provide a framework that teachers can use to plan lessons and topics. Bloom provides the ability to set objectives that are differentiated and </a:t>
            </a:r>
            <a:r>
              <a:rPr lang="en-GB" b="0" i="0" dirty="0" err="1">
                <a:solidFill>
                  <a:srgbClr val="222222"/>
                </a:solidFill>
                <a:effectLst/>
                <a:latin typeface="Verdana" panose="020B0604030504040204" pitchFamily="34" charset="0"/>
              </a:rPr>
              <a:t>Gagné</a:t>
            </a:r>
            <a:r>
              <a:rPr lang="en-GB" b="0" i="0" dirty="0">
                <a:solidFill>
                  <a:srgbClr val="222222"/>
                </a:solidFill>
                <a:effectLst/>
                <a:latin typeface="Verdana" panose="020B0604030504040204" pitchFamily="34" charset="0"/>
              </a:rPr>
              <a:t> gives a scaffold to build your lesson on.</a:t>
            </a:r>
          </a:p>
          <a:p>
            <a:pPr algn="l" fontAlgn="base"/>
            <a:r>
              <a:rPr lang="en-GB" b="1" i="0" dirty="0">
                <a:solidFill>
                  <a:srgbClr val="111111"/>
                </a:solidFill>
                <a:effectLst/>
                <a:latin typeface="Roboto" panose="02000000000000000000" pitchFamily="2" charset="0"/>
              </a:rPr>
              <a:t>5. Jerome Bruner.</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Jerome Bruner</a:t>
            </a:r>
          </a:p>
          <a:p>
            <a:pPr algn="l" fontAlgn="base"/>
            <a:r>
              <a:rPr lang="en-GB" b="1" i="0" dirty="0">
                <a:solidFill>
                  <a:srgbClr val="111111"/>
                </a:solidFill>
                <a:effectLst/>
                <a:latin typeface="Roboto" panose="02000000000000000000" pitchFamily="2" charset="0"/>
              </a:rPr>
              <a:t>Bruner’s Spiral Curriculum (1960).</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Cognitive learning theorist, Jerome Bruner based the spiral curriculum on his idea that </a:t>
            </a:r>
            <a:r>
              <a:rPr lang="en-GB" b="1" i="0" dirty="0">
                <a:solidFill>
                  <a:srgbClr val="222222"/>
                </a:solidFill>
                <a:effectLst/>
                <a:latin typeface="Verdana" panose="020B0604030504040204" pitchFamily="34" charset="0"/>
              </a:rPr>
              <a:t>“</a:t>
            </a:r>
            <a:r>
              <a:rPr lang="en-GB" b="1" i="1" dirty="0">
                <a:solidFill>
                  <a:srgbClr val="222222"/>
                </a:solidFill>
                <a:effectLst/>
                <a:latin typeface="Verdana" panose="020B0604030504040204" pitchFamily="34" charset="0"/>
              </a:rPr>
              <a:t>We begin with the hypothesis that any subject can be taught in some intellectually honest form to any child at any stage of development”</a:t>
            </a:r>
            <a:r>
              <a:rPr lang="en-GB" b="0" i="1" dirty="0">
                <a:solidFill>
                  <a:srgbClr val="222222"/>
                </a:solidFill>
                <a:effectLst/>
                <a:latin typeface="Verdana" panose="020B0604030504040204" pitchFamily="34" charset="0"/>
              </a:rPr>
              <a:t>.</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In other words, he meant that even very complex topics can be taught to young children if structured and presented in the right way. The spiral curriculum is based on three key ideas.</a:t>
            </a:r>
          </a:p>
          <a:p>
            <a:pPr algn="l" fontAlgn="base">
              <a:buFont typeface="+mj-lt"/>
              <a:buAutoNum type="arabicPeriod"/>
            </a:pPr>
            <a:r>
              <a:rPr lang="en-GB" b="0" i="0" dirty="0">
                <a:solidFill>
                  <a:srgbClr val="222222"/>
                </a:solidFill>
                <a:effectLst/>
                <a:latin typeface="Verdana" panose="020B0604030504040204" pitchFamily="34" charset="0"/>
              </a:rPr>
              <a:t>Students revisit the same topic multiple times throughout their school career. This reinforces the learning each time they return to the subject.</a:t>
            </a:r>
          </a:p>
          <a:p>
            <a:pPr algn="l" fontAlgn="base">
              <a:buFont typeface="+mj-lt"/>
              <a:buAutoNum type="arabicPeriod"/>
            </a:pPr>
            <a:r>
              <a:rPr lang="en-GB" b="0" i="0" dirty="0">
                <a:solidFill>
                  <a:srgbClr val="222222"/>
                </a:solidFill>
                <a:effectLst/>
                <a:latin typeface="Verdana" panose="020B0604030504040204" pitchFamily="34" charset="0"/>
              </a:rPr>
              <a:t>The complexity of the topic increases each time a student revisits it. This allows progression through the subject matter as the child’s cognitive ability develops with age.</a:t>
            </a:r>
          </a:p>
          <a:p>
            <a:pPr algn="l" fontAlgn="base">
              <a:buFont typeface="+mj-lt"/>
              <a:buAutoNum type="arabicPeriod"/>
            </a:pPr>
            <a:r>
              <a:rPr lang="en-GB" b="0" i="0" dirty="0">
                <a:solidFill>
                  <a:srgbClr val="222222"/>
                </a:solidFill>
                <a:effectLst/>
                <a:latin typeface="Verdana" panose="020B0604030504040204" pitchFamily="34" charset="0"/>
              </a:rPr>
              <a:t>When a student returns to a topic, new ideas are linked with ones they have previously learned. The student’s familiarity with the keywords and ideas enables them to grasp the more difficult elements of the topic in a stronger way.</a:t>
            </a:r>
          </a:p>
          <a:p>
            <a:pPr algn="l" fontAlgn="base"/>
            <a:r>
              <a:rPr lang="en-GB" b="1" i="0" dirty="0">
                <a:solidFill>
                  <a:srgbClr val="111111"/>
                </a:solidFill>
                <a:effectLst/>
                <a:latin typeface="Roboto" panose="02000000000000000000" pitchFamily="2" charset="0"/>
              </a:rPr>
              <a:t>Bruner’s 3 Modes of Representation (1966).</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Following the idea of the spiral curriculum, Bruner presented the idea of three modes of representation. These modes of representation refer to the way knowledge is stored in memory. Unlike Piaget’s age-related stages, Bruner’s modes are loosely sequential.</a:t>
            </a:r>
          </a:p>
          <a:p>
            <a:pPr algn="l" fontAlgn="base">
              <a:buFont typeface="+mj-lt"/>
              <a:buAutoNum type="arabicPeriod"/>
            </a:pPr>
            <a:r>
              <a:rPr lang="en-GB" b="1" i="0" dirty="0">
                <a:solidFill>
                  <a:srgbClr val="222222"/>
                </a:solidFill>
                <a:effectLst/>
                <a:latin typeface="Verdana" panose="020B0604030504040204" pitchFamily="34" charset="0"/>
              </a:rPr>
              <a:t>Enactive (age 0-1 years).</a:t>
            </a:r>
            <a:r>
              <a:rPr lang="en-GB" b="0" i="0" dirty="0">
                <a:solidFill>
                  <a:srgbClr val="222222"/>
                </a:solidFill>
                <a:effectLst/>
                <a:latin typeface="Verdana" panose="020B0604030504040204" pitchFamily="34" charset="0"/>
              </a:rPr>
              <a:t> Representation of knowledge through physical actions.</a:t>
            </a:r>
          </a:p>
          <a:p>
            <a:pPr algn="l" fontAlgn="base">
              <a:buFont typeface="+mj-lt"/>
              <a:buAutoNum type="arabicPeriod"/>
            </a:pPr>
            <a:r>
              <a:rPr lang="en-GB" b="1" i="0" dirty="0">
                <a:solidFill>
                  <a:srgbClr val="222222"/>
                </a:solidFill>
                <a:effectLst/>
                <a:latin typeface="Verdana" panose="020B0604030504040204" pitchFamily="34" charset="0"/>
              </a:rPr>
              <a:t>Iconic (age 1-6 years).</a:t>
            </a:r>
            <a:r>
              <a:rPr lang="en-GB" b="0" i="0" dirty="0">
                <a:solidFill>
                  <a:srgbClr val="222222"/>
                </a:solidFill>
                <a:effectLst/>
                <a:latin typeface="Verdana" panose="020B0604030504040204" pitchFamily="34" charset="0"/>
              </a:rPr>
              <a:t> Visual representation of knowledge stored via visual images.</a:t>
            </a:r>
          </a:p>
          <a:p>
            <a:pPr algn="l" fontAlgn="base">
              <a:buFont typeface="+mj-lt"/>
              <a:buAutoNum type="arabicPeriod"/>
            </a:pPr>
            <a:r>
              <a:rPr lang="en-GB" b="1" i="0" dirty="0">
                <a:solidFill>
                  <a:srgbClr val="222222"/>
                </a:solidFill>
                <a:effectLst/>
                <a:latin typeface="Verdana" panose="020B0604030504040204" pitchFamily="34" charset="0"/>
              </a:rPr>
              <a:t>Symbolic (age 7+ years).</a:t>
            </a:r>
            <a:r>
              <a:rPr lang="en-GB" b="0" i="0" dirty="0">
                <a:solidFill>
                  <a:srgbClr val="222222"/>
                </a:solidFill>
                <a:effectLst/>
                <a:latin typeface="Verdana" panose="020B0604030504040204" pitchFamily="34" charset="0"/>
              </a:rPr>
              <a:t> The use of words and symbols to describe experiences.</a:t>
            </a:r>
          </a:p>
          <a:p>
            <a:pPr algn="l" fontAlgn="base"/>
            <a:r>
              <a:rPr lang="en-GB" b="0" i="0" dirty="0">
                <a:solidFill>
                  <a:srgbClr val="222222"/>
                </a:solidFill>
                <a:effectLst/>
                <a:latin typeface="Verdana" panose="020B0604030504040204" pitchFamily="34" charset="0"/>
              </a:rPr>
              <a:t>Read (and watch the 10 videos) </a:t>
            </a:r>
            <a:r>
              <a:rPr lang="en-GB" b="0" i="0" u="none" strike="noStrike" dirty="0">
                <a:solidFill>
                  <a:srgbClr val="9EC9E9"/>
                </a:solidFill>
                <a:effectLst/>
                <a:latin typeface="Verdana" panose="020B0604030504040204" pitchFamily="34" charset="0"/>
                <a:hlinkClick r:id="rId36"/>
              </a:rPr>
              <a:t>The New Teacher Mega Guide</a:t>
            </a:r>
            <a:r>
              <a:rPr lang="en-GB" b="0" i="0" dirty="0">
                <a:solidFill>
                  <a:srgbClr val="222222"/>
                </a:solidFill>
                <a:effectLst/>
                <a:latin typeface="Verdana" panose="020B0604030504040204" pitchFamily="34" charset="0"/>
              </a:rPr>
              <a:t>. for brilliant </a:t>
            </a:r>
            <a:r>
              <a:rPr lang="en-GB" b="0" i="0" u="none" strike="noStrike" dirty="0">
                <a:solidFill>
                  <a:srgbClr val="9EC9E9"/>
                </a:solidFill>
                <a:effectLst/>
                <a:latin typeface="Verdana" panose="020B0604030504040204" pitchFamily="34" charset="0"/>
                <a:hlinkClick r:id="rId36"/>
              </a:rPr>
              <a:t>guides for new and trainee teachers</a:t>
            </a:r>
            <a:r>
              <a:rPr lang="en-GB" b="0" i="0" dirty="0">
                <a:solidFill>
                  <a:srgbClr val="222222"/>
                </a:solidFill>
                <a:effectLst/>
                <a:latin typeface="Verdana" panose="020B0604030504040204" pitchFamily="34" charset="0"/>
              </a:rPr>
              <a:t>.</a:t>
            </a:r>
          </a:p>
          <a:p>
            <a:pPr algn="l" fontAlgn="base"/>
            <a:r>
              <a:rPr lang="en-GB" b="1" i="0" dirty="0">
                <a:solidFill>
                  <a:srgbClr val="111111"/>
                </a:solidFill>
                <a:effectLst/>
                <a:latin typeface="Roboto" panose="02000000000000000000" pitchFamily="2" charset="0"/>
              </a:rPr>
              <a:t>6. Maslow’s Hierarchy of Needs.</a:t>
            </a:r>
            <a:endParaRPr lang="en-GB" b="0" i="0" dirty="0">
              <a:solidFill>
                <a:srgbClr val="111111"/>
              </a:solidFill>
              <a:effectLst/>
              <a:latin typeface="Roboto" panose="02000000000000000000" pitchFamily="2" charset="0"/>
            </a:endParaRP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The basic premise for Maslow’s hierarchy of needs is that students progress through a set of sequential needs from physiological to self-actualisation. As they move up through the levels, they feel more comfortable in their learning environment and have the confidence to push further.</a:t>
            </a:r>
          </a:p>
          <a:p>
            <a:pPr algn="l" fontAlgn="base"/>
            <a:r>
              <a:rPr lang="en-GB" b="0" i="0" dirty="0">
                <a:solidFill>
                  <a:srgbClr val="222222"/>
                </a:solidFill>
                <a:effectLst/>
                <a:latin typeface="Verdana" panose="020B0604030504040204" pitchFamily="34" charset="0"/>
              </a:rPr>
              <a:t>It’s important to note that any group of students will have learners at different levels, some may not have the lower levels met at home so making sure these students feel safe and secure is of the utmost importance as they will find it very hard to move to the upper levels.</a:t>
            </a:r>
          </a:p>
          <a:p>
            <a:pPr algn="l" fontAlgn="base"/>
            <a:r>
              <a:rPr lang="en-GB" b="0" i="0" dirty="0">
                <a:solidFill>
                  <a:srgbClr val="222222"/>
                </a:solidFill>
                <a:effectLst/>
                <a:latin typeface="Verdana" panose="020B0604030504040204" pitchFamily="34" charset="0"/>
              </a:rPr>
              <a:t>Maslow’s theory lends itself more to building student/teacher relationships rather than lesson or curriculum structure. You can have the best resources and most tightly planned lessons in the world but if you don’t show enthusiasm, passion and empathy it will be very difficult for your </a:t>
            </a:r>
            <a:r>
              <a:rPr lang="en-GB" b="0" i="0" u="none" strike="noStrike" dirty="0">
                <a:solidFill>
                  <a:srgbClr val="9EC9E9"/>
                </a:solidFill>
                <a:effectLst/>
                <a:latin typeface="Verdana" panose="020B0604030504040204" pitchFamily="34" charset="0"/>
                <a:hlinkClick r:id="rId37"/>
              </a:rPr>
              <a:t>students to feel their needs have been met</a:t>
            </a:r>
            <a:r>
              <a:rPr lang="en-GB" b="0" i="0" dirty="0">
                <a:solidFill>
                  <a:srgbClr val="222222"/>
                </a:solidFill>
                <a:effectLst/>
                <a:latin typeface="Verdana" panose="020B0604030504040204" pitchFamily="34" charset="0"/>
              </a:rPr>
              <a:t>.</a:t>
            </a:r>
          </a:p>
          <a:p>
            <a:pPr algn="l" fontAlgn="base"/>
            <a:r>
              <a:rPr lang="en-GB" b="0" i="0" dirty="0">
                <a:solidFill>
                  <a:srgbClr val="222222"/>
                </a:solidFill>
                <a:effectLst/>
                <a:latin typeface="Verdana" panose="020B0604030504040204" pitchFamily="34" charset="0"/>
              </a:rPr>
              <a:t>Further reading: </a:t>
            </a:r>
            <a:r>
              <a:rPr lang="en-GB" b="0" i="0" u="none" strike="noStrike" dirty="0">
                <a:solidFill>
                  <a:srgbClr val="9EC9E9"/>
                </a:solidFill>
                <a:effectLst/>
                <a:latin typeface="Verdana" panose="020B0604030504040204" pitchFamily="34" charset="0"/>
                <a:hlinkClick r:id="rId38"/>
              </a:rPr>
              <a:t>simplypsychology.org</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7. Howard Gardner’s Multiple Intelligences.</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Howard Gardner</a:t>
            </a:r>
          </a:p>
          <a:p>
            <a:pPr algn="l" fontAlgn="base"/>
            <a:r>
              <a:rPr lang="en-GB" b="0" i="0" u="none" strike="noStrike" dirty="0">
                <a:solidFill>
                  <a:srgbClr val="9EC9E9"/>
                </a:solidFill>
                <a:effectLst/>
                <a:latin typeface="Verdana" panose="020B0604030504040204" pitchFamily="34" charset="0"/>
                <a:hlinkClick r:id="rId39"/>
              </a:rPr>
              <a:t>Howard Gardner</a:t>
            </a:r>
            <a:r>
              <a:rPr lang="en-GB" b="0" i="0" dirty="0">
                <a:solidFill>
                  <a:srgbClr val="222222"/>
                </a:solidFill>
                <a:effectLst/>
                <a:latin typeface="Verdana" panose="020B0604030504040204" pitchFamily="34" charset="0"/>
              </a:rPr>
              <a:t> is an American developmental psychologist and professor of cognition and education at the Harvard graduate school at Harvard University. He studied under Erik Ericson (Below) and Jerome Bruner (above).</a:t>
            </a:r>
          </a:p>
          <a:p>
            <a:pPr algn="l" fontAlgn="base"/>
            <a:r>
              <a:rPr lang="en-GB" b="0" i="0" dirty="0">
                <a:solidFill>
                  <a:srgbClr val="222222"/>
                </a:solidFill>
                <a:effectLst/>
                <a:latin typeface="Verdana" panose="020B0604030504040204" pitchFamily="34" charset="0"/>
              </a:rPr>
              <a:t>He published “Frames of Mind” in 1983, in it, he laid out his theory of “multiple intelligences”.</a:t>
            </a:r>
          </a:p>
          <a:p>
            <a:pPr algn="l" fontAlgn="base"/>
            <a:r>
              <a:rPr lang="en-GB" b="0" i="0" dirty="0">
                <a:solidFill>
                  <a:srgbClr val="222222"/>
                </a:solidFill>
                <a:effectLst/>
                <a:latin typeface="Verdana" panose="020B0604030504040204" pitchFamily="34" charset="0"/>
              </a:rPr>
              <a:t>Gardner perceived intelligence as the ability to solve problems or make products that are useful in one or more cultural settings.</a:t>
            </a:r>
          </a:p>
          <a:p>
            <a:pPr algn="l" fontAlgn="base"/>
            <a:r>
              <a:rPr lang="en-GB" b="0" i="0" dirty="0">
                <a:solidFill>
                  <a:srgbClr val="222222"/>
                </a:solidFill>
                <a:effectLst/>
                <a:latin typeface="Verdana" panose="020B0604030504040204" pitchFamily="34" charset="0"/>
              </a:rPr>
              <a:t>He developed a list of criteria he would use to judge possible contenders for the title “intelligence”. Candidates had to satisfy a range of the conditions on his list and also be able to solve genuine problems of difficulties. Initially, Gardner named seven intelligences.</a:t>
            </a:r>
          </a:p>
          <a:p>
            <a:pPr algn="l" fontAlgn="base"/>
            <a:r>
              <a:rPr lang="en-GB" b="1" i="0" dirty="0">
                <a:solidFill>
                  <a:srgbClr val="111111"/>
                </a:solidFill>
                <a:effectLst/>
                <a:latin typeface="Roboto" panose="02000000000000000000" pitchFamily="2" charset="0"/>
              </a:rPr>
              <a:t>Gardner’s 7 Intelligences.</a:t>
            </a:r>
            <a:endParaRPr lang="en-GB" b="0" i="0" dirty="0">
              <a:solidFill>
                <a:srgbClr val="111111"/>
              </a:solidFill>
              <a:effectLst/>
              <a:latin typeface="Roboto" panose="02000000000000000000" pitchFamily="2" charset="0"/>
            </a:endParaRPr>
          </a:p>
          <a:p>
            <a:pPr algn="l" fontAlgn="base">
              <a:buFont typeface="+mj-lt"/>
              <a:buAutoNum type="arabicPeriod"/>
            </a:pPr>
            <a:r>
              <a:rPr lang="en-GB" b="1" i="0" dirty="0">
                <a:solidFill>
                  <a:srgbClr val="222222"/>
                </a:solidFill>
                <a:effectLst/>
                <a:latin typeface="Verdana" panose="020B0604030504040204" pitchFamily="34" charset="0"/>
              </a:rPr>
              <a:t>Linguistic intelligence.</a:t>
            </a:r>
            <a:r>
              <a:rPr lang="en-GB" b="0" i="0" dirty="0">
                <a:solidFill>
                  <a:srgbClr val="222222"/>
                </a:solidFill>
                <a:effectLst/>
                <a:latin typeface="Verdana" panose="020B0604030504040204" pitchFamily="34" charset="0"/>
              </a:rPr>
              <a:t> The ability to learn and use language in written and spoken forms to express oneself.</a:t>
            </a:r>
          </a:p>
          <a:p>
            <a:pPr algn="l" fontAlgn="base">
              <a:buFont typeface="+mj-lt"/>
              <a:buAutoNum type="arabicPeriod"/>
            </a:pPr>
            <a:r>
              <a:rPr lang="en-GB" b="1" i="0" dirty="0">
                <a:solidFill>
                  <a:srgbClr val="222222"/>
                </a:solidFill>
                <a:effectLst/>
                <a:latin typeface="Verdana" panose="020B0604030504040204" pitchFamily="34" charset="0"/>
              </a:rPr>
              <a:t>Mathematical intelligence.</a:t>
            </a:r>
            <a:r>
              <a:rPr lang="en-GB" b="0" i="0" dirty="0">
                <a:solidFill>
                  <a:srgbClr val="222222"/>
                </a:solidFill>
                <a:effectLst/>
                <a:latin typeface="Verdana" panose="020B0604030504040204" pitchFamily="34" charset="0"/>
              </a:rPr>
              <a:t> The ability to solve problems logically, to solve mathematical problems and to perform scientific investigations.</a:t>
            </a:r>
          </a:p>
          <a:p>
            <a:pPr algn="l" fontAlgn="base">
              <a:buFont typeface="+mj-lt"/>
              <a:buAutoNum type="arabicPeriod"/>
            </a:pPr>
            <a:r>
              <a:rPr lang="en-GB" b="1" i="0" dirty="0">
                <a:solidFill>
                  <a:srgbClr val="222222"/>
                </a:solidFill>
                <a:effectLst/>
                <a:latin typeface="Verdana" panose="020B0604030504040204" pitchFamily="34" charset="0"/>
              </a:rPr>
              <a:t>Musical intelligence.</a:t>
            </a:r>
            <a:r>
              <a:rPr lang="en-GB" b="0" i="0" dirty="0">
                <a:solidFill>
                  <a:srgbClr val="222222"/>
                </a:solidFill>
                <a:effectLst/>
                <a:latin typeface="Verdana" panose="020B0604030504040204" pitchFamily="34" charset="0"/>
              </a:rPr>
              <a:t> Having skill in appreciation, composition and performance of musical patterns, including the ability to recognise tone, pitch and rhythm.</a:t>
            </a:r>
          </a:p>
          <a:p>
            <a:pPr algn="l" fontAlgn="base">
              <a:buFont typeface="+mj-lt"/>
              <a:buAutoNum type="arabicPeriod"/>
            </a:pPr>
            <a:r>
              <a:rPr lang="en-GB" b="1" i="0" dirty="0">
                <a:solidFill>
                  <a:srgbClr val="222222"/>
                </a:solidFill>
                <a:effectLst/>
                <a:latin typeface="Verdana" panose="020B0604030504040204" pitchFamily="34" charset="0"/>
              </a:rPr>
              <a:t>Bodily-</a:t>
            </a:r>
            <a:r>
              <a:rPr lang="en-GB" b="1" i="0" dirty="0" err="1">
                <a:solidFill>
                  <a:srgbClr val="222222"/>
                </a:solidFill>
                <a:effectLst/>
                <a:latin typeface="Verdana" panose="020B0604030504040204" pitchFamily="34" charset="0"/>
              </a:rPr>
              <a:t>kinesthetic</a:t>
            </a:r>
            <a:r>
              <a:rPr lang="en-GB" b="1" i="0" dirty="0">
                <a:solidFill>
                  <a:srgbClr val="222222"/>
                </a:solidFill>
                <a:effectLst/>
                <a:latin typeface="Verdana" panose="020B0604030504040204" pitchFamily="34" charset="0"/>
              </a:rPr>
              <a:t> intelligence.</a:t>
            </a:r>
            <a:r>
              <a:rPr lang="en-GB" b="0" i="0" dirty="0">
                <a:solidFill>
                  <a:srgbClr val="222222"/>
                </a:solidFill>
                <a:effectLst/>
                <a:latin typeface="Verdana" panose="020B0604030504040204" pitchFamily="34" charset="0"/>
              </a:rPr>
              <a:t> Using mental abilities to coordinate body movements to solve problems.</a:t>
            </a:r>
          </a:p>
          <a:p>
            <a:pPr algn="l" fontAlgn="base">
              <a:buFont typeface="+mj-lt"/>
              <a:buAutoNum type="arabicPeriod"/>
            </a:pPr>
            <a:r>
              <a:rPr lang="en-GB" b="1" i="0" dirty="0">
                <a:solidFill>
                  <a:srgbClr val="222222"/>
                </a:solidFill>
                <a:effectLst/>
                <a:latin typeface="Verdana" panose="020B0604030504040204" pitchFamily="34" charset="0"/>
              </a:rPr>
              <a:t>Spatial intelligence.</a:t>
            </a:r>
            <a:r>
              <a:rPr lang="en-GB" b="0" i="0" dirty="0">
                <a:solidFill>
                  <a:srgbClr val="222222"/>
                </a:solidFill>
                <a:effectLst/>
                <a:latin typeface="Verdana" panose="020B0604030504040204" pitchFamily="34" charset="0"/>
              </a:rPr>
              <a:t> Being able to recognise and use patterns in a wide or confined space.</a:t>
            </a:r>
          </a:p>
          <a:p>
            <a:pPr algn="l" fontAlgn="base">
              <a:buFont typeface="+mj-lt"/>
              <a:buAutoNum type="arabicPeriod"/>
            </a:pPr>
            <a:r>
              <a:rPr lang="en-GB" b="1" i="0" dirty="0">
                <a:solidFill>
                  <a:srgbClr val="222222"/>
                </a:solidFill>
                <a:effectLst/>
                <a:latin typeface="Verdana" panose="020B0604030504040204" pitchFamily="34" charset="0"/>
              </a:rPr>
              <a:t>Interpersonal intelligence.</a:t>
            </a:r>
            <a:r>
              <a:rPr lang="en-GB" b="0" i="0" dirty="0">
                <a:solidFill>
                  <a:srgbClr val="222222"/>
                </a:solidFill>
                <a:effectLst/>
                <a:latin typeface="Verdana" panose="020B0604030504040204" pitchFamily="34" charset="0"/>
              </a:rPr>
              <a:t> The capacity to understand the desires, </a:t>
            </a:r>
            <a:r>
              <a:rPr lang="en-GB" b="0" i="0" u="none" strike="noStrike" dirty="0">
                <a:solidFill>
                  <a:srgbClr val="9EC9E9"/>
                </a:solidFill>
                <a:effectLst/>
                <a:latin typeface="Verdana" panose="020B0604030504040204" pitchFamily="34" charset="0"/>
                <a:hlinkClick r:id="rId40"/>
              </a:rPr>
              <a:t>motivations</a:t>
            </a:r>
            <a:r>
              <a:rPr lang="en-GB" b="0" i="0" dirty="0">
                <a:solidFill>
                  <a:srgbClr val="222222"/>
                </a:solidFill>
                <a:effectLst/>
                <a:latin typeface="Verdana" panose="020B0604030504040204" pitchFamily="34" charset="0"/>
              </a:rPr>
              <a:t> and intentions of other people.</a:t>
            </a:r>
          </a:p>
          <a:p>
            <a:pPr algn="l" fontAlgn="base">
              <a:buFont typeface="+mj-lt"/>
              <a:buAutoNum type="arabicPeriod"/>
            </a:pPr>
            <a:r>
              <a:rPr lang="en-GB" b="1" i="0" dirty="0">
                <a:solidFill>
                  <a:srgbClr val="222222"/>
                </a:solidFill>
                <a:effectLst/>
                <a:latin typeface="Verdana" panose="020B0604030504040204" pitchFamily="34" charset="0"/>
              </a:rPr>
              <a:t>Intrapersonal intelligence.</a:t>
            </a:r>
            <a:r>
              <a:rPr lang="en-GB" b="0" i="0" dirty="0">
                <a:solidFill>
                  <a:srgbClr val="222222"/>
                </a:solidFill>
                <a:effectLst/>
                <a:latin typeface="Verdana" panose="020B0604030504040204" pitchFamily="34" charset="0"/>
              </a:rPr>
              <a:t> The capacity to understand your own fears, feelings and motivations.</a:t>
            </a:r>
          </a:p>
          <a:p>
            <a:pPr algn="l" fontAlgn="base"/>
            <a:r>
              <a:rPr lang="en-GB" b="1" i="0" dirty="0">
                <a:solidFill>
                  <a:srgbClr val="111111"/>
                </a:solidFill>
                <a:effectLst/>
                <a:latin typeface="Roboto" panose="02000000000000000000" pitchFamily="2" charset="0"/>
              </a:rPr>
              <a:t>The importance of multiple intelligence in the classroom.</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Gardner suggested that the intelligences rarely operate independently and compliment each other as students learn new skills and solve problems. He also commented that the intelligences are amoral, meaning they can be used for constructive or destructive purposes.</a:t>
            </a:r>
          </a:p>
          <a:p>
            <a:pPr algn="l" fontAlgn="base"/>
            <a:r>
              <a:rPr lang="en-GB" b="0" i="0" dirty="0">
                <a:solidFill>
                  <a:srgbClr val="222222"/>
                </a:solidFill>
                <a:effectLst/>
                <a:latin typeface="Verdana" panose="020B0604030504040204" pitchFamily="34" charset="0"/>
              </a:rPr>
              <a:t>Whilst Gardner’s theory hasn’t been hugely accepted in the field of Psychology, it has had a </a:t>
            </a:r>
            <a:r>
              <a:rPr lang="en-GB" b="0" i="0" u="none" strike="noStrike" dirty="0">
                <a:solidFill>
                  <a:srgbClr val="9EC9E9"/>
                </a:solidFill>
                <a:effectLst/>
                <a:latin typeface="Verdana" panose="020B0604030504040204" pitchFamily="34" charset="0"/>
                <a:hlinkClick r:id="rId41"/>
              </a:rPr>
              <a:t>strong positive response in education</a:t>
            </a:r>
            <a:r>
              <a:rPr lang="en-GB" b="0" i="0" dirty="0">
                <a:solidFill>
                  <a:srgbClr val="222222"/>
                </a:solidFill>
                <a:effectLst/>
                <a:latin typeface="Verdana" panose="020B0604030504040204" pitchFamily="34" charset="0"/>
              </a:rPr>
              <a:t>, especially in the US.</a:t>
            </a:r>
          </a:p>
          <a:p>
            <a:pPr algn="l" fontAlgn="base"/>
            <a:r>
              <a:rPr lang="en-GB" b="0" i="0" dirty="0">
                <a:solidFill>
                  <a:srgbClr val="222222"/>
                </a:solidFill>
                <a:effectLst/>
                <a:latin typeface="Verdana" panose="020B0604030504040204" pitchFamily="34" charset="0"/>
              </a:rPr>
              <a:t>In the face of criticism that it is hard to teach things in the frame of a certain intelligence, Gardner replied by stating that the seven intelligences give 7 ways to teach a subject, allowing multiple strategies to be used, thus allowing all students to make progress.</a:t>
            </a:r>
          </a:p>
          <a:p>
            <a:pPr algn="l" fontAlgn="base"/>
            <a:r>
              <a:rPr lang="en-GB" b="0" i="0" dirty="0">
                <a:solidFill>
                  <a:srgbClr val="222222"/>
                </a:solidFill>
                <a:effectLst/>
                <a:latin typeface="Verdana" panose="020B0604030504040204" pitchFamily="34" charset="0"/>
              </a:rPr>
              <a:t>Gardner believes that all seven intelligences are required to live life well and </a:t>
            </a:r>
            <a:r>
              <a:rPr lang="en-GB" b="0" i="0" u="none" strike="noStrike" dirty="0">
                <a:solidFill>
                  <a:srgbClr val="9EC9E9"/>
                </a:solidFill>
                <a:effectLst/>
                <a:latin typeface="Verdana" panose="020B0604030504040204" pitchFamily="34" charset="0"/>
                <a:hlinkClick r:id="rId42"/>
              </a:rPr>
              <a:t>education systems</a:t>
            </a:r>
            <a:r>
              <a:rPr lang="en-GB" b="0" i="0" dirty="0">
                <a:solidFill>
                  <a:srgbClr val="222222"/>
                </a:solidFill>
                <a:effectLst/>
                <a:latin typeface="Verdana" panose="020B0604030504040204" pitchFamily="34" charset="0"/>
              </a:rPr>
              <a:t> should include all seven not just the more academic first two.</a:t>
            </a:r>
          </a:p>
          <a:p>
            <a:pPr algn="l" fontAlgn="base"/>
            <a:r>
              <a:rPr lang="en-GB" b="1" i="0" dirty="0">
                <a:solidFill>
                  <a:srgbClr val="111111"/>
                </a:solidFill>
                <a:effectLst/>
                <a:latin typeface="Roboto" panose="02000000000000000000" pitchFamily="2" charset="0"/>
              </a:rPr>
              <a:t>Naturalist Intelligence.</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Since its original publication, Gardner has since added an eighth intelligence; Naturalist intelligence. This deals with an individual’s ability to perceive, recognise and order features from the environment.</a:t>
            </a:r>
          </a:p>
          <a:p>
            <a:pPr algn="ctr" fontAlgn="base"/>
            <a:r>
              <a:rPr lang="en-GB" b="1" i="0" dirty="0">
                <a:solidFill>
                  <a:srgbClr val="222222"/>
                </a:solidFill>
                <a:effectLst/>
                <a:latin typeface="Verdana" panose="020B0604030504040204" pitchFamily="34" charset="0"/>
              </a:rPr>
              <a:t>Don’t forget to join my </a:t>
            </a:r>
            <a:r>
              <a:rPr lang="en-GB" b="1" i="0" u="none" strike="noStrike" dirty="0">
                <a:solidFill>
                  <a:srgbClr val="9EC9E9"/>
                </a:solidFill>
                <a:effectLst/>
                <a:latin typeface="Verdana" panose="020B0604030504040204" pitchFamily="34" charset="0"/>
                <a:hlinkClick r:id="rId43"/>
              </a:rPr>
              <a:t>Facebook group</a:t>
            </a:r>
            <a:r>
              <a:rPr lang="en-GB" b="1" i="0" dirty="0">
                <a:solidFill>
                  <a:srgbClr val="222222"/>
                </a:solidFill>
                <a:effectLst/>
                <a:latin typeface="Verdana" panose="020B0604030504040204" pitchFamily="34" charset="0"/>
              </a:rPr>
              <a:t>, like my </a:t>
            </a:r>
            <a:r>
              <a:rPr lang="en-GB" b="1" i="0" u="none" strike="noStrike" dirty="0">
                <a:solidFill>
                  <a:srgbClr val="9EC9E9"/>
                </a:solidFill>
                <a:effectLst/>
                <a:latin typeface="Verdana" panose="020B0604030504040204" pitchFamily="34" charset="0"/>
                <a:hlinkClick r:id="rId44"/>
              </a:rPr>
              <a:t>Facebook page</a:t>
            </a:r>
            <a:r>
              <a:rPr lang="en-GB" b="1" i="0" dirty="0">
                <a:solidFill>
                  <a:srgbClr val="222222"/>
                </a:solidFill>
                <a:effectLst/>
                <a:latin typeface="Verdana" panose="020B0604030504040204" pitchFamily="34" charset="0"/>
              </a:rPr>
              <a:t> and follow me on </a:t>
            </a:r>
            <a:r>
              <a:rPr lang="en-GB" b="1" i="0" u="none" strike="noStrike" dirty="0">
                <a:solidFill>
                  <a:srgbClr val="9EC9E9"/>
                </a:solidFill>
                <a:effectLst/>
                <a:latin typeface="Verdana" panose="020B0604030504040204" pitchFamily="34" charset="0"/>
                <a:hlinkClick r:id="rId45"/>
              </a:rPr>
              <a:t>Twitter</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8. Erikson’s 8 Stages of Psychological Development.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Erik Erikson</a:t>
            </a:r>
          </a:p>
          <a:p>
            <a:pPr algn="l" fontAlgn="base"/>
            <a:r>
              <a:rPr lang="en-GB" b="0" i="0" dirty="0">
                <a:solidFill>
                  <a:srgbClr val="222222"/>
                </a:solidFill>
                <a:effectLst/>
                <a:latin typeface="Verdana" panose="020B0604030504040204" pitchFamily="34" charset="0"/>
              </a:rPr>
              <a:t>Erik Erikson was a stage theorist who developed Freud’s “Psychosexual Theory” and adapted it into a psychosocial (having both psychological and social aspects) theory encompassing eight stages.</a:t>
            </a:r>
          </a:p>
          <a:p>
            <a:pPr algn="l" fontAlgn="base"/>
            <a:r>
              <a:rPr lang="en-GB" b="0" i="0" dirty="0">
                <a:solidFill>
                  <a:srgbClr val="222222"/>
                </a:solidFill>
                <a:effectLst/>
                <a:latin typeface="Verdana" panose="020B0604030504040204" pitchFamily="34" charset="0"/>
              </a:rPr>
              <a:t>According to Erikson, we experience </a:t>
            </a:r>
            <a:r>
              <a:rPr lang="en-GB" b="0" i="0" u="none" strike="noStrike" dirty="0">
                <a:solidFill>
                  <a:srgbClr val="9EC9E9"/>
                </a:solidFill>
                <a:effectLst/>
                <a:latin typeface="Verdana" panose="020B0604030504040204" pitchFamily="34" charset="0"/>
                <a:hlinkClick r:id="rId46"/>
              </a:rPr>
              <a:t>eight stages of development</a:t>
            </a:r>
            <a:r>
              <a:rPr lang="en-GB" b="0" i="0" dirty="0">
                <a:solidFill>
                  <a:srgbClr val="222222"/>
                </a:solidFill>
                <a:effectLst/>
                <a:latin typeface="Verdana" panose="020B0604030504040204" pitchFamily="34" charset="0"/>
              </a:rPr>
              <a:t> during our life span. Within each stage, there is a dilemma that we must resolve in order to feel a sense of competence and will allow us to develop as a well-adjusted adult.</a:t>
            </a:r>
          </a:p>
          <a:p>
            <a:pPr algn="l" fontAlgn="base"/>
            <a:r>
              <a:rPr lang="en-GB" b="1" i="0" dirty="0">
                <a:solidFill>
                  <a:srgbClr val="111111"/>
                </a:solidFill>
                <a:effectLst/>
                <a:latin typeface="Roboto" panose="02000000000000000000" pitchFamily="2" charset="0"/>
              </a:rPr>
              <a:t>Erikson’s 8 Stages.</a:t>
            </a:r>
            <a:endParaRPr lang="en-GB" b="0" i="0" dirty="0">
              <a:solidFill>
                <a:srgbClr val="111111"/>
              </a:solidFill>
              <a:effectLst/>
              <a:latin typeface="Roboto" panose="02000000000000000000" pitchFamily="2" charset="0"/>
            </a:endParaRPr>
          </a:p>
          <a:p>
            <a:pPr algn="l" fontAlgn="base">
              <a:buFont typeface="+mj-lt"/>
              <a:buAutoNum type="arabicPeriod"/>
            </a:pPr>
            <a:r>
              <a:rPr lang="en-GB" b="1" i="0" dirty="0">
                <a:solidFill>
                  <a:srgbClr val="222222"/>
                </a:solidFill>
                <a:effectLst/>
                <a:latin typeface="Verdana" panose="020B0604030504040204" pitchFamily="34" charset="0"/>
              </a:rPr>
              <a:t>Trust Vs. Mistrust (Age 0 – 1.5).</a:t>
            </a:r>
            <a:r>
              <a:rPr lang="en-GB" b="0" i="0" dirty="0">
                <a:solidFill>
                  <a:srgbClr val="222222"/>
                </a:solidFill>
                <a:effectLst/>
                <a:latin typeface="Verdana" panose="020B0604030504040204" pitchFamily="34" charset="0"/>
              </a:rPr>
              <a:t> In this first stage, infants must learn that adults can be trusted. If treated poorly children may grow up feeling mistrust towards people.</a:t>
            </a:r>
          </a:p>
          <a:p>
            <a:pPr algn="l" fontAlgn="base">
              <a:buFont typeface="+mj-lt"/>
              <a:buAutoNum type="arabicPeriod"/>
            </a:pPr>
            <a:r>
              <a:rPr lang="en-GB" b="1" i="0" dirty="0">
                <a:solidFill>
                  <a:srgbClr val="222222"/>
                </a:solidFill>
                <a:effectLst/>
                <a:latin typeface="Verdana" panose="020B0604030504040204" pitchFamily="34" charset="0"/>
              </a:rPr>
              <a:t>Autonomy Vs. Shame (Age 1.5 – 3).</a:t>
            </a:r>
            <a:r>
              <a:rPr lang="en-GB" b="0" i="0" dirty="0">
                <a:solidFill>
                  <a:srgbClr val="222222"/>
                </a:solidFill>
                <a:effectLst/>
                <a:latin typeface="Verdana" panose="020B0604030504040204" pitchFamily="34" charset="0"/>
              </a:rPr>
              <a:t> The “me do it’ stage, children start to make decisions and show preferences of elements in their environment such as what clothes to wear or what toy they prefer. If children are not allowed to explore these preferences they may develop low self-esteem and shame.</a:t>
            </a:r>
          </a:p>
          <a:p>
            <a:pPr algn="l" fontAlgn="base">
              <a:buFont typeface="+mj-lt"/>
              <a:buAutoNum type="arabicPeriod"/>
            </a:pPr>
            <a:r>
              <a:rPr lang="en-GB" b="1" i="0" dirty="0">
                <a:solidFill>
                  <a:srgbClr val="222222"/>
                </a:solidFill>
                <a:effectLst/>
                <a:latin typeface="Verdana" panose="020B0604030504040204" pitchFamily="34" charset="0"/>
              </a:rPr>
              <a:t>Initiative Vs. Guilt (Age 3 – 5)</a:t>
            </a:r>
            <a:r>
              <a:rPr lang="en-GB" b="0" i="0" dirty="0">
                <a:solidFill>
                  <a:srgbClr val="222222"/>
                </a:solidFill>
                <a:effectLst/>
                <a:latin typeface="Verdana" panose="020B0604030504040204" pitchFamily="34" charset="0"/>
              </a:rPr>
              <a:t>. This stage involves children learning to plan and achieve goals involving others. If parents or teachers allow children to explore this and support their choices they will develop a sense of purpose and strong self-confidence.</a:t>
            </a:r>
          </a:p>
          <a:p>
            <a:pPr algn="l" fontAlgn="base">
              <a:buFont typeface="+mj-lt"/>
              <a:buAutoNum type="arabicPeriod"/>
            </a:pPr>
            <a:r>
              <a:rPr lang="en-GB" b="1" i="0" dirty="0">
                <a:solidFill>
                  <a:srgbClr val="222222"/>
                </a:solidFill>
                <a:effectLst/>
                <a:latin typeface="Verdana" panose="020B0604030504040204" pitchFamily="34" charset="0"/>
              </a:rPr>
              <a:t>Industry Vs. Inferiority (Age 5 – 12).</a:t>
            </a:r>
            <a:r>
              <a:rPr lang="en-GB" b="0" i="0" dirty="0">
                <a:solidFill>
                  <a:srgbClr val="222222"/>
                </a:solidFill>
                <a:effectLst/>
                <a:latin typeface="Verdana" panose="020B0604030504040204" pitchFamily="34" charset="0"/>
              </a:rPr>
              <a:t> In this stage, children start comparing themselves with their peers. Success at this will result in a sense of accomplishment in their school work, social and family activities and sports.</a:t>
            </a:r>
          </a:p>
          <a:p>
            <a:pPr algn="l" fontAlgn="base">
              <a:buFont typeface="+mj-lt"/>
              <a:buAutoNum type="arabicPeriod"/>
            </a:pPr>
            <a:r>
              <a:rPr lang="en-GB" b="1" i="0" dirty="0">
                <a:solidFill>
                  <a:srgbClr val="222222"/>
                </a:solidFill>
                <a:effectLst/>
                <a:latin typeface="Verdana" panose="020B0604030504040204" pitchFamily="34" charset="0"/>
              </a:rPr>
              <a:t>Identity Vs. Role Confusion (Age 12 – 18).</a:t>
            </a:r>
            <a:r>
              <a:rPr lang="en-GB" b="0" i="0" dirty="0">
                <a:solidFill>
                  <a:srgbClr val="222222"/>
                </a:solidFill>
                <a:effectLst/>
                <a:latin typeface="Verdana" panose="020B0604030504040204" pitchFamily="34" charset="0"/>
              </a:rPr>
              <a:t> Students in this stage are asking themselves “Who am I” and “What do I want to do in my life”. They will try out multiple roles during this time to find what one “fits” best. A strong sense of identity and an ability to defend their core beliefs in the face of other opinions would be considered success at this stage.</a:t>
            </a:r>
          </a:p>
          <a:p>
            <a:pPr algn="l" fontAlgn="base">
              <a:buFont typeface="+mj-lt"/>
              <a:buAutoNum type="arabicPeriod"/>
            </a:pPr>
            <a:r>
              <a:rPr lang="en-GB" b="1" i="0" dirty="0">
                <a:solidFill>
                  <a:srgbClr val="222222"/>
                </a:solidFill>
                <a:effectLst/>
                <a:latin typeface="Verdana" panose="020B0604030504040204" pitchFamily="34" charset="0"/>
              </a:rPr>
              <a:t>Intimacy Vs. Isolation (Age 18 – 40).</a:t>
            </a:r>
            <a:r>
              <a:rPr lang="en-GB" b="0" i="0" dirty="0">
                <a:solidFill>
                  <a:srgbClr val="222222"/>
                </a:solidFill>
                <a:effectLst/>
                <a:latin typeface="Verdana" panose="020B0604030504040204" pitchFamily="34" charset="0"/>
              </a:rPr>
              <a:t> As students progress into early adulthood their focus shifts to making and maintaining strong, intimate relationships with others.</a:t>
            </a:r>
          </a:p>
          <a:p>
            <a:pPr algn="l" fontAlgn="base">
              <a:buFont typeface="+mj-lt"/>
              <a:buAutoNum type="arabicPeriod"/>
            </a:pPr>
            <a:r>
              <a:rPr lang="en-GB" b="1" i="0" dirty="0">
                <a:solidFill>
                  <a:srgbClr val="222222"/>
                </a:solidFill>
                <a:effectLst/>
                <a:latin typeface="Verdana" panose="020B0604030504040204" pitchFamily="34" charset="0"/>
              </a:rPr>
              <a:t>Generativity Vs. Stagnation (Age 40 – 65).</a:t>
            </a:r>
            <a:r>
              <a:rPr lang="en-GB" b="0" i="0" dirty="0">
                <a:solidFill>
                  <a:srgbClr val="222222"/>
                </a:solidFill>
                <a:effectLst/>
                <a:latin typeface="Verdana" panose="020B0604030504040204" pitchFamily="34" charset="0"/>
              </a:rPr>
              <a:t> In middle adulthood, people are concerned with contributing to society either through their work or parenthood. Continued self-improvement for the benefit of other people figures strongly here.</a:t>
            </a:r>
          </a:p>
          <a:p>
            <a:pPr algn="l" fontAlgn="base">
              <a:buFont typeface="+mj-lt"/>
              <a:buAutoNum type="arabicPeriod"/>
            </a:pPr>
            <a:r>
              <a:rPr lang="en-GB" b="1" i="0" dirty="0">
                <a:solidFill>
                  <a:srgbClr val="222222"/>
                </a:solidFill>
                <a:effectLst/>
                <a:latin typeface="Verdana" panose="020B0604030504040204" pitchFamily="34" charset="0"/>
              </a:rPr>
              <a:t>Ego Integrity Vs. Despair (Age 65+).</a:t>
            </a:r>
            <a:r>
              <a:rPr lang="en-GB" b="0" i="0" dirty="0">
                <a:solidFill>
                  <a:srgbClr val="222222"/>
                </a:solidFill>
                <a:effectLst/>
                <a:latin typeface="Verdana" panose="020B0604030504040204" pitchFamily="34" charset="0"/>
              </a:rPr>
              <a:t> Those in late adulthood reflect on their lives, feeling a sense of satisfaction or failure. Those who feel failure will often obsess with ideas of what they “should have” or “could have” done.</a:t>
            </a:r>
          </a:p>
          <a:p>
            <a:pPr algn="l" fontAlgn="base"/>
            <a:r>
              <a:rPr lang="en-GB" b="1" i="0" dirty="0">
                <a:solidFill>
                  <a:srgbClr val="111111"/>
                </a:solidFill>
                <a:effectLst/>
                <a:latin typeface="Roboto" panose="02000000000000000000" pitchFamily="2" charset="0"/>
              </a:rPr>
              <a:t>Educational Implications of Erikson’s Theory of Psychosocial Development.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Within an educational frame, Erikson’s work gives us as teachers a framework to base our teaching on. Knowing what questions our students are asking of themselves and the world around them allows us to plan effectively.</a:t>
            </a:r>
          </a:p>
          <a:p>
            <a:pPr algn="l" fontAlgn="base"/>
            <a:r>
              <a:rPr lang="en-GB" b="0" i="0" dirty="0">
                <a:solidFill>
                  <a:srgbClr val="222222"/>
                </a:solidFill>
                <a:effectLst/>
                <a:latin typeface="Verdana" panose="020B0604030504040204" pitchFamily="34" charset="0"/>
              </a:rPr>
              <a:t>Problems arise when our class has children at different stages in it, in this case, we must carefully differentiate our pedagogy to allow supportive learning for all students.</a:t>
            </a:r>
          </a:p>
          <a:p>
            <a:pPr algn="l" fontAlgn="base"/>
            <a:r>
              <a:rPr lang="en-GB" b="1" i="0" dirty="0">
                <a:solidFill>
                  <a:srgbClr val="111111"/>
                </a:solidFill>
                <a:effectLst/>
                <a:latin typeface="Roboto" panose="02000000000000000000" pitchFamily="2" charset="0"/>
              </a:rPr>
              <a:t>9. Kolb’s Experiential Theory.</a:t>
            </a:r>
            <a:endParaRPr lang="en-GB" b="0" i="0" dirty="0">
              <a:solidFill>
                <a:srgbClr val="111111"/>
              </a:solidFill>
              <a:effectLst/>
              <a:latin typeface="Roboto" panose="02000000000000000000" pitchFamily="2" charset="0"/>
            </a:endParaRPr>
          </a:p>
          <a:p>
            <a:pPr algn="l" fontAlgn="base"/>
            <a:r>
              <a:rPr lang="en-GB" b="1" i="0" dirty="0">
                <a:solidFill>
                  <a:srgbClr val="111111"/>
                </a:solidFill>
                <a:effectLst/>
                <a:latin typeface="Roboto" panose="02000000000000000000" pitchFamily="2" charset="0"/>
              </a:rPr>
              <a:t>Kolb’s Experiential Learning Cycle.</a:t>
            </a:r>
            <a:endParaRPr lang="en-GB" b="0" i="0" dirty="0">
              <a:solidFill>
                <a:srgbClr val="111111"/>
              </a:solidFill>
              <a:effectLst/>
              <a:latin typeface="Roboto" panose="02000000000000000000" pitchFamily="2" charset="0"/>
            </a:endParaRP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David Kolb</a:t>
            </a:r>
          </a:p>
          <a:p>
            <a:pPr algn="l" fontAlgn="base"/>
            <a:r>
              <a:rPr lang="en-GB" b="0" i="0" dirty="0">
                <a:solidFill>
                  <a:srgbClr val="222222"/>
                </a:solidFill>
                <a:effectLst/>
                <a:latin typeface="Verdana" panose="020B0604030504040204" pitchFamily="34" charset="0"/>
              </a:rPr>
              <a:t>David Kolb, an American education theorist proposed his four-stage </a:t>
            </a:r>
            <a:r>
              <a:rPr lang="en-GB" b="0" i="0" u="none" strike="noStrike" dirty="0">
                <a:solidFill>
                  <a:srgbClr val="9EC9E9"/>
                </a:solidFill>
                <a:effectLst/>
                <a:latin typeface="Verdana" panose="020B0604030504040204" pitchFamily="34" charset="0"/>
                <a:hlinkClick r:id="rId47"/>
              </a:rPr>
              <a:t>experiential learning theory</a:t>
            </a:r>
            <a:r>
              <a:rPr lang="en-GB" b="0" i="0" dirty="0">
                <a:solidFill>
                  <a:srgbClr val="222222"/>
                </a:solidFill>
                <a:effectLst/>
                <a:latin typeface="Verdana" panose="020B0604030504040204" pitchFamily="34" charset="0"/>
              </a:rPr>
              <a:t> in 1984. It is built on the premise that learning is the acquisition of abstract concepts which can then be applied to a range of scenarios.</a:t>
            </a:r>
          </a:p>
          <a:p>
            <a:pPr algn="l" fontAlgn="base"/>
            <a:r>
              <a:rPr lang="en-GB" b="0" i="1" cap="all" dirty="0">
                <a:solidFill>
                  <a:srgbClr val="9EC9E9"/>
                </a:solidFill>
                <a:effectLst/>
                <a:latin typeface="Roboto" panose="02000000000000000000" pitchFamily="2" charset="0"/>
              </a:rPr>
              <a:t>“LEARNING IS THE PROCESS WHEREBY KNOWLEDGE IS CREATED THROUGH THE TRANSFORMATION OF EXPERIENCE”</a:t>
            </a:r>
          </a:p>
          <a:p>
            <a:pPr algn="ctr" fontAlgn="base"/>
            <a:r>
              <a:rPr lang="en-GB" b="0" i="0" dirty="0">
                <a:solidFill>
                  <a:srgbClr val="6C7781"/>
                </a:solidFill>
                <a:effectLst/>
                <a:latin typeface="Roboto" panose="02000000000000000000" pitchFamily="2" charset="0"/>
              </a:rPr>
              <a:t>Kolb, D. A. (1984). </a:t>
            </a:r>
            <a:r>
              <a:rPr lang="en-GB" b="0" i="1" dirty="0">
                <a:solidFill>
                  <a:srgbClr val="6C7781"/>
                </a:solidFill>
                <a:effectLst/>
                <a:latin typeface="Roboto" panose="02000000000000000000" pitchFamily="2" charset="0"/>
              </a:rPr>
              <a:t>Experiential learning: Experience as the source of learning and development</a:t>
            </a:r>
            <a:r>
              <a:rPr lang="en-GB" b="0" i="0" dirty="0">
                <a:solidFill>
                  <a:srgbClr val="6C7781"/>
                </a:solidFill>
                <a:effectLst/>
                <a:latin typeface="Roboto" panose="02000000000000000000" pitchFamily="2" charset="0"/>
              </a:rPr>
              <a:t> (Vol. 1). Englewood Cliffs, NJ: Prentice-Hall.</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Each stage in the cycle both supports and leads into the next stage. Learning is achieved only if all four stages have been completed, however, a learner may travel around the cycle multiple times, further refining their understanding of the topic.</a:t>
            </a:r>
          </a:p>
          <a:p>
            <a:pPr algn="l" fontAlgn="base"/>
            <a:r>
              <a:rPr lang="en-GB" b="0" i="0" dirty="0">
                <a:solidFill>
                  <a:srgbClr val="222222"/>
                </a:solidFill>
                <a:effectLst/>
                <a:latin typeface="Verdana" panose="020B0604030504040204" pitchFamily="34" charset="0"/>
              </a:rPr>
              <a:t>No one stage is an effective learning strategy on its own, for example, if the reflective observation stage is skipped, the learner could continue to make the same mistakes.</a:t>
            </a:r>
          </a:p>
          <a:p>
            <a:pPr algn="ctr" fontAlgn="base"/>
            <a:r>
              <a:rPr lang="en-GB" b="1" i="0" u="none" strike="noStrike" dirty="0">
                <a:solidFill>
                  <a:srgbClr val="FB0404"/>
                </a:solidFill>
                <a:effectLst/>
                <a:latin typeface="Open Sans" panose="020B0606030504020204" pitchFamily="34" charset="0"/>
                <a:hlinkClick r:id="rId11"/>
              </a:rPr>
              <a:t>CLICK HERE to learn more about Dual Coding Theory</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10. The Peter Principle.</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Laurence Peter</a:t>
            </a:r>
          </a:p>
          <a:p>
            <a:pPr algn="l" fontAlgn="base"/>
            <a:r>
              <a:rPr lang="en-GB" b="0" i="0" dirty="0">
                <a:solidFill>
                  <a:srgbClr val="222222"/>
                </a:solidFill>
                <a:effectLst/>
                <a:latin typeface="Verdana" panose="020B0604030504040204" pitchFamily="34" charset="0"/>
              </a:rPr>
              <a:t>The Peter Principle was developed by American educational theorist Laurence Peter and was explained in the book “The Peter Principle” that Peter wrote with his colleague, Raymond Hull.</a:t>
            </a:r>
          </a:p>
          <a:p>
            <a:pPr algn="ctr" fontAlgn="base"/>
            <a:r>
              <a:rPr lang="en-GB" b="0" i="0" dirty="0">
                <a:solidFill>
                  <a:srgbClr val="222222"/>
                </a:solidFill>
                <a:effectLst/>
                <a:latin typeface="Verdana" panose="020B0604030504040204" pitchFamily="34" charset="0"/>
              </a:rPr>
              <a:t>Originally the book was supposed to be a satirical view on how people are promoted in organisations but it became popular as it actually made a valid point.</a:t>
            </a:r>
          </a:p>
          <a:p>
            <a:pPr algn="l" fontAlgn="base"/>
            <a:r>
              <a:rPr lang="en-GB" b="0" i="0" dirty="0">
                <a:solidFill>
                  <a:srgbClr val="222222"/>
                </a:solidFill>
                <a:effectLst/>
                <a:latin typeface="Verdana" panose="020B0604030504040204" pitchFamily="34" charset="0"/>
              </a:rPr>
              <a:t>Whilst not strictly a learning theory, it does have some crossover to the classroom. The Peter Principal deals with four levels of competence. They could give a teacher planning a long term teaching strategy a framework to use when thinking about how students progress.</a:t>
            </a:r>
          </a:p>
          <a:p>
            <a:pPr algn="l" fontAlgn="base">
              <a:buFont typeface="+mj-lt"/>
              <a:buAutoNum type="arabicPeriod"/>
            </a:pPr>
            <a:r>
              <a:rPr lang="en-GB" b="1" i="0" dirty="0">
                <a:solidFill>
                  <a:srgbClr val="222222"/>
                </a:solidFill>
                <a:effectLst/>
                <a:latin typeface="Verdana" panose="020B0604030504040204" pitchFamily="34" charset="0"/>
              </a:rPr>
              <a:t>Unconscious Incompetence.</a:t>
            </a:r>
            <a:r>
              <a:rPr lang="en-GB" b="0" i="0" dirty="0">
                <a:solidFill>
                  <a:srgbClr val="222222"/>
                </a:solidFill>
                <a:effectLst/>
                <a:latin typeface="Verdana" panose="020B0604030504040204" pitchFamily="34" charset="0"/>
              </a:rPr>
              <a:t> Not knowing how to do a task without knowing you don’t know.</a:t>
            </a:r>
          </a:p>
          <a:p>
            <a:pPr algn="l" fontAlgn="base">
              <a:buFont typeface="+mj-lt"/>
              <a:buAutoNum type="arabicPeriod"/>
            </a:pPr>
            <a:r>
              <a:rPr lang="en-GB" b="1" i="0" dirty="0">
                <a:solidFill>
                  <a:srgbClr val="222222"/>
                </a:solidFill>
                <a:effectLst/>
                <a:latin typeface="Verdana" panose="020B0604030504040204" pitchFamily="34" charset="0"/>
              </a:rPr>
              <a:t>Conscious Incompetence.</a:t>
            </a:r>
            <a:r>
              <a:rPr lang="en-GB" b="0" i="0" dirty="0">
                <a:solidFill>
                  <a:srgbClr val="222222"/>
                </a:solidFill>
                <a:effectLst/>
                <a:latin typeface="Verdana" panose="020B0604030504040204" pitchFamily="34" charset="0"/>
              </a:rPr>
              <a:t> You still don’t know how to do the task but now you know you don’t know. You are aware of a gap in your knowledge.</a:t>
            </a:r>
          </a:p>
          <a:p>
            <a:pPr algn="l" fontAlgn="base">
              <a:buFont typeface="+mj-lt"/>
              <a:buAutoNum type="arabicPeriod"/>
            </a:pPr>
            <a:r>
              <a:rPr lang="en-GB" b="1" i="0" dirty="0">
                <a:solidFill>
                  <a:srgbClr val="222222"/>
                </a:solidFill>
                <a:effectLst/>
                <a:latin typeface="Verdana" panose="020B0604030504040204" pitchFamily="34" charset="0"/>
              </a:rPr>
              <a:t>Conscious Competence.</a:t>
            </a:r>
            <a:r>
              <a:rPr lang="en-GB" b="0" i="0" dirty="0">
                <a:solidFill>
                  <a:srgbClr val="222222"/>
                </a:solidFill>
                <a:effectLst/>
                <a:latin typeface="Verdana" panose="020B0604030504040204" pitchFamily="34" charset="0"/>
              </a:rPr>
              <a:t> You can now do the task but it requires a lot of concentration.</a:t>
            </a:r>
          </a:p>
          <a:p>
            <a:pPr algn="l" fontAlgn="base">
              <a:buFont typeface="+mj-lt"/>
              <a:buAutoNum type="arabicPeriod"/>
            </a:pPr>
            <a:r>
              <a:rPr lang="en-GB" b="1" i="0" dirty="0">
                <a:solidFill>
                  <a:srgbClr val="222222"/>
                </a:solidFill>
                <a:effectLst/>
                <a:latin typeface="Verdana" panose="020B0604030504040204" pitchFamily="34" charset="0"/>
              </a:rPr>
              <a:t>Unconscious Competence.</a:t>
            </a:r>
            <a:r>
              <a:rPr lang="en-GB" b="0" i="0" dirty="0">
                <a:solidFill>
                  <a:srgbClr val="222222"/>
                </a:solidFill>
                <a:effectLst/>
                <a:latin typeface="Verdana" panose="020B0604030504040204" pitchFamily="34" charset="0"/>
              </a:rPr>
              <a:t> You can perform the task with ease. This is achieved by repeated practice.</a:t>
            </a:r>
          </a:p>
          <a:p>
            <a:pPr algn="l" fontAlgn="base"/>
            <a:r>
              <a:rPr lang="en-GB" b="0" i="0" dirty="0">
                <a:solidFill>
                  <a:srgbClr val="222222"/>
                </a:solidFill>
                <a:effectLst/>
                <a:latin typeface="Verdana" panose="020B0604030504040204" pitchFamily="34" charset="0"/>
              </a:rPr>
              <a:t>I’m sure you can see how this would translate to a student’s learning journey.</a:t>
            </a:r>
          </a:p>
          <a:p>
            <a:pPr algn="l" fontAlgn="base"/>
            <a:r>
              <a:rPr lang="en-GB" b="1" i="0" dirty="0">
                <a:solidFill>
                  <a:srgbClr val="222222"/>
                </a:solidFill>
                <a:effectLst/>
                <a:latin typeface="Verdana" panose="020B0604030504040204" pitchFamily="34" charset="0"/>
              </a:rPr>
              <a:t>Further Reading:</a:t>
            </a:r>
            <a:r>
              <a:rPr lang="en-GB" b="0" i="0" dirty="0">
                <a:solidFill>
                  <a:srgbClr val="222222"/>
                </a:solidFill>
                <a:effectLst/>
                <a:latin typeface="Verdana" panose="020B0604030504040204" pitchFamily="34" charset="0"/>
              </a:rPr>
              <a:t> Peter, L. J., &amp; Hull, R. (1969). </a:t>
            </a:r>
            <a:r>
              <a:rPr lang="en-GB" b="0" i="1" dirty="0">
                <a:solidFill>
                  <a:srgbClr val="222222"/>
                </a:solidFill>
                <a:effectLst/>
                <a:latin typeface="Verdana" panose="020B0604030504040204" pitchFamily="34" charset="0"/>
              </a:rPr>
              <a:t>The peter principle</a:t>
            </a:r>
            <a:r>
              <a:rPr lang="en-GB" b="0" i="0" dirty="0">
                <a:solidFill>
                  <a:srgbClr val="222222"/>
                </a:solidFill>
                <a:effectLst/>
                <a:latin typeface="Verdana" panose="020B0604030504040204" pitchFamily="34" charset="0"/>
              </a:rPr>
              <a:t>. </a:t>
            </a:r>
            <a:r>
              <a:rPr lang="en-GB" b="0" i="0" u="none" strike="noStrike" dirty="0">
                <a:solidFill>
                  <a:srgbClr val="9EC9E9"/>
                </a:solidFill>
                <a:effectLst/>
                <a:latin typeface="Verdana" panose="020B0604030504040204" pitchFamily="34" charset="0"/>
                <a:hlinkClick r:id="rId48"/>
              </a:rPr>
              <a:t>Amazon</a:t>
            </a:r>
            <a:r>
              <a:rPr lang="en-GB" b="0" i="0" dirty="0">
                <a:solidFill>
                  <a:srgbClr val="222222"/>
                </a:solidFill>
                <a:effectLst/>
                <a:latin typeface="Verdana" panose="020B0604030504040204" pitchFamily="34" charset="0"/>
              </a:rPr>
              <a:t>.</a:t>
            </a:r>
          </a:p>
          <a:p>
            <a:pPr algn="ctr" fontAlgn="base"/>
            <a:r>
              <a:rPr lang="en-GB" b="0" i="0" dirty="0">
                <a:solidFill>
                  <a:srgbClr val="FFFFFF"/>
                </a:solidFill>
                <a:effectLst/>
                <a:latin typeface="Verdana" panose="020B0604030504040204" pitchFamily="34" charset="0"/>
              </a:rPr>
              <a:t>If you are interested in teaching the English language anywhere in the world, go to </a:t>
            </a:r>
            <a:r>
              <a:rPr lang="en-GB" b="0" i="0" u="none" strike="noStrike" dirty="0">
                <a:solidFill>
                  <a:srgbClr val="1E00A3"/>
                </a:solidFill>
                <a:effectLst/>
                <a:latin typeface="Verdana" panose="020B0604030504040204" pitchFamily="34" charset="0"/>
                <a:hlinkClick r:id="rId16"/>
              </a:rPr>
              <a:t>tefluk.com</a:t>
            </a:r>
            <a:r>
              <a:rPr lang="en-GB" b="0" i="0" dirty="0">
                <a:solidFill>
                  <a:srgbClr val="FFFFFF"/>
                </a:solidFill>
                <a:effectLst/>
                <a:latin typeface="Verdana" panose="020B0604030504040204" pitchFamily="34" charset="0"/>
              </a:rPr>
              <a:t> and use </a:t>
            </a:r>
            <a:r>
              <a:rPr lang="en-GB" b="1" i="0" dirty="0">
                <a:solidFill>
                  <a:srgbClr val="FFFFFF"/>
                </a:solidFill>
                <a:effectLst/>
                <a:latin typeface="Verdana" panose="020B0604030504040204" pitchFamily="34" charset="0"/>
              </a:rPr>
              <a:t>discount code</a:t>
            </a:r>
            <a:r>
              <a:rPr lang="en-GB" b="0" i="0" dirty="0">
                <a:solidFill>
                  <a:srgbClr val="FFFFFF"/>
                </a:solidFill>
                <a:effectLst/>
                <a:latin typeface="Verdana" panose="020B0604030504040204" pitchFamily="34" charset="0"/>
              </a:rPr>
              <a:t> </a:t>
            </a:r>
            <a:r>
              <a:rPr lang="en-GB" b="1" i="0" dirty="0">
                <a:solidFill>
                  <a:srgbClr val="FFFFFF"/>
                </a:solidFill>
                <a:effectLst/>
                <a:latin typeface="Verdana" panose="020B0604030504040204" pitchFamily="34" charset="0"/>
              </a:rPr>
              <a:t>06F1540C</a:t>
            </a:r>
            <a:r>
              <a:rPr lang="en-GB" b="0" i="0" dirty="0">
                <a:solidFill>
                  <a:srgbClr val="FFFFFF"/>
                </a:solidFill>
                <a:effectLst/>
                <a:latin typeface="Verdana" panose="020B0604030504040204" pitchFamily="34" charset="0"/>
              </a:rPr>
              <a:t> for 10% off </a:t>
            </a:r>
            <a:r>
              <a:rPr lang="en-GB" b="1" i="0" dirty="0">
                <a:solidFill>
                  <a:srgbClr val="FFFFFF"/>
                </a:solidFill>
                <a:effectLst/>
                <a:latin typeface="Verdana" panose="020B0604030504040204" pitchFamily="34" charset="0"/>
              </a:rPr>
              <a:t>ALL COURSES</a:t>
            </a:r>
            <a:r>
              <a:rPr lang="en-GB" b="0" i="0" dirty="0">
                <a:solidFill>
                  <a:srgbClr val="FFFFFF"/>
                </a:solidFill>
                <a:effectLst/>
                <a:latin typeface="Verdana" panose="020B0604030504040204" pitchFamily="34" charset="0"/>
              </a:rPr>
              <a:t>!!</a:t>
            </a:r>
          </a:p>
          <a:p>
            <a:pPr algn="l" fontAlgn="base"/>
            <a:r>
              <a:rPr lang="en-GB" b="1" i="0" dirty="0">
                <a:solidFill>
                  <a:srgbClr val="111111"/>
                </a:solidFill>
                <a:effectLst/>
                <a:latin typeface="Roboto" panose="02000000000000000000" pitchFamily="2" charset="0"/>
              </a:rPr>
              <a:t>11. Laird’s Sensory Theory.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In 1985 Dugan Laird stated in his book “</a:t>
            </a:r>
            <a:r>
              <a:rPr lang="en-GB" b="0" i="0" u="none" strike="noStrike" dirty="0">
                <a:solidFill>
                  <a:srgbClr val="9EC9E9"/>
                </a:solidFill>
                <a:effectLst/>
                <a:latin typeface="Verdana" panose="020B0604030504040204" pitchFamily="34" charset="0"/>
                <a:hlinkClick r:id="rId49"/>
              </a:rPr>
              <a:t>Approaches to Training and Development</a:t>
            </a:r>
            <a:r>
              <a:rPr lang="en-GB" b="0" i="0" dirty="0">
                <a:solidFill>
                  <a:srgbClr val="222222"/>
                </a:solidFill>
                <a:effectLst/>
                <a:latin typeface="Verdana" panose="020B0604030504040204" pitchFamily="34" charset="0"/>
              </a:rPr>
              <a:t>” that learning occurs when the senses are stimulated.</a:t>
            </a:r>
          </a:p>
          <a:p>
            <a:pPr algn="ctr" fontAlgn="base"/>
            <a:r>
              <a:rPr lang="en-GB" b="0" i="0" dirty="0">
                <a:solidFill>
                  <a:srgbClr val="222222"/>
                </a:solidFill>
                <a:effectLst/>
                <a:latin typeface="Verdana" panose="020B0604030504040204" pitchFamily="34" charset="0"/>
              </a:rPr>
              <a:t>He quoted research that found that 75% of an adult’s knowledge was obtained by seeing. 13% was through hearing, the remaining 12% was learned through touch, smell and taste combined.</a:t>
            </a:r>
          </a:p>
          <a:p>
            <a:pPr algn="l" fontAlgn="base"/>
            <a:r>
              <a:rPr lang="en-GB" b="0" i="0" dirty="0">
                <a:solidFill>
                  <a:srgbClr val="222222"/>
                </a:solidFill>
                <a:effectLst/>
                <a:latin typeface="Verdana" panose="020B0604030504040204" pitchFamily="34" charset="0"/>
              </a:rPr>
              <a:t>Based on this research, providing visual prompts for students will enhance their learning. However, making your lessons a multi-sensual experience will enhance learning even further. It’s worth considering this when planning your lessons.</a:t>
            </a:r>
          </a:p>
          <a:p>
            <a:pPr algn="ctr" fontAlgn="base"/>
            <a:r>
              <a:rPr lang="en-GB" b="1" i="0" u="none" strike="noStrike" dirty="0">
                <a:solidFill>
                  <a:srgbClr val="FB0404"/>
                </a:solidFill>
                <a:effectLst/>
                <a:latin typeface="Open Sans" panose="020B0606030504020204" pitchFamily="34" charset="0"/>
                <a:hlinkClick r:id="rId50"/>
              </a:rPr>
              <a:t>FREE! Get this Guide to learning theories as a PDF…Click Here!</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12. Skinner’s Behaviourist Theory.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B. F. Skinner</a:t>
            </a:r>
          </a:p>
          <a:p>
            <a:pPr algn="l" fontAlgn="base"/>
            <a:r>
              <a:rPr lang="en-GB" b="1" i="0" dirty="0">
                <a:solidFill>
                  <a:srgbClr val="111111"/>
                </a:solidFill>
                <a:effectLst/>
                <a:latin typeface="Roboto" panose="02000000000000000000" pitchFamily="2" charset="0"/>
              </a:rPr>
              <a:t>Operant Conditioning.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Operant conditioning is based on </a:t>
            </a:r>
            <a:r>
              <a:rPr lang="en-GB" b="0" i="0" u="none" strike="noStrike" dirty="0">
                <a:solidFill>
                  <a:srgbClr val="9EC9E9"/>
                </a:solidFill>
                <a:effectLst/>
                <a:latin typeface="Verdana" panose="020B0604030504040204" pitchFamily="34" charset="0"/>
                <a:hlinkClick r:id="rId51"/>
              </a:rPr>
              <a:t>Thorndike’s “Law of Effect” (1898),</a:t>
            </a:r>
            <a:r>
              <a:rPr lang="en-GB" b="0" i="0" dirty="0">
                <a:solidFill>
                  <a:srgbClr val="222222"/>
                </a:solidFill>
                <a:effectLst/>
                <a:latin typeface="Verdana" panose="020B0604030504040204" pitchFamily="34" charset="0"/>
              </a:rPr>
              <a:t> in which it is proposed that behaviours that are followed by positive responses are likely to be repeated and those that are followed by negative responses, not repeated.</a:t>
            </a:r>
          </a:p>
          <a:p>
            <a:pPr algn="l" fontAlgn="base"/>
            <a:r>
              <a:rPr lang="en-GB" b="0" i="0" dirty="0">
                <a:solidFill>
                  <a:srgbClr val="222222"/>
                </a:solidFill>
                <a:effectLst/>
                <a:latin typeface="Verdana" panose="020B0604030504040204" pitchFamily="34" charset="0"/>
              </a:rPr>
              <a:t>Skinner refined the Law of Effect by introducing “reinforcement” into the descriptions. Using Skinner’s new description we end up with; those behaviours that are reinforced are repeated (strengthened) and those not reinforced tend to dissipate (are weakened).</a:t>
            </a:r>
          </a:p>
          <a:p>
            <a:pPr algn="l" fontAlgn="base"/>
            <a:r>
              <a:rPr lang="en-GB" b="1" i="0" dirty="0">
                <a:solidFill>
                  <a:srgbClr val="111111"/>
                </a:solidFill>
                <a:effectLst/>
                <a:latin typeface="Roboto" panose="02000000000000000000" pitchFamily="2" charset="0"/>
              </a:rPr>
              <a:t>Positive Reinforcement.</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From a classroom management perspective, positive reinforcement is an </a:t>
            </a:r>
            <a:r>
              <a:rPr lang="en-GB" b="0" i="0" u="none" strike="noStrike" dirty="0">
                <a:solidFill>
                  <a:srgbClr val="9EC9E9"/>
                </a:solidFill>
                <a:effectLst/>
                <a:latin typeface="Verdana" panose="020B0604030504040204" pitchFamily="34" charset="0"/>
                <a:hlinkClick r:id="rId52"/>
              </a:rPr>
              <a:t>essential strategy for teaching students</a:t>
            </a:r>
            <a:r>
              <a:rPr lang="en-GB" b="0" i="0" dirty="0">
                <a:solidFill>
                  <a:srgbClr val="222222"/>
                </a:solidFill>
                <a:effectLst/>
                <a:latin typeface="Verdana" panose="020B0604030504040204" pitchFamily="34" charset="0"/>
              </a:rPr>
              <a:t> how to act and conduct themselves.</a:t>
            </a:r>
          </a:p>
          <a:p>
            <a:pPr algn="l" fontAlgn="base"/>
            <a:r>
              <a:rPr lang="en-GB" b="0" i="0" dirty="0">
                <a:solidFill>
                  <a:srgbClr val="222222"/>
                </a:solidFill>
                <a:effectLst/>
                <a:latin typeface="Verdana" panose="020B0604030504040204" pitchFamily="34" charset="0"/>
              </a:rPr>
              <a:t>Positive reinforcement (e.g. praise) should be given for behaviours that are desirable, for example, verbally </a:t>
            </a:r>
            <a:r>
              <a:rPr lang="en-GB" b="0" i="0" u="none" strike="noStrike" dirty="0">
                <a:solidFill>
                  <a:srgbClr val="9EC9E9"/>
                </a:solidFill>
                <a:effectLst/>
                <a:latin typeface="Verdana" panose="020B0604030504040204" pitchFamily="34" charset="0"/>
                <a:hlinkClick r:id="rId53"/>
              </a:rPr>
              <a:t>answering questions in class</a:t>
            </a:r>
            <a:r>
              <a:rPr lang="en-GB" b="0" i="0" dirty="0">
                <a:solidFill>
                  <a:srgbClr val="222222"/>
                </a:solidFill>
                <a:effectLst/>
                <a:latin typeface="Verdana" panose="020B0604030504040204" pitchFamily="34" charset="0"/>
              </a:rPr>
              <a:t>. Initially, this should be done for all answers given, regardless of whether they are correct. This will build a culture of answering questions.</a:t>
            </a:r>
          </a:p>
          <a:p>
            <a:pPr algn="ctr" fontAlgn="base"/>
            <a:r>
              <a:rPr lang="en-GB" b="0" i="0" dirty="0">
                <a:solidFill>
                  <a:srgbClr val="222222"/>
                </a:solidFill>
                <a:effectLst/>
                <a:latin typeface="Verdana" panose="020B0604030504040204" pitchFamily="34" charset="0"/>
              </a:rPr>
              <a:t>As the behaviour in question becomes commonplace, the teacher should then both reduce the frequency of the reinforcement and, as in our above example, only give it for correct answers.</a:t>
            </a:r>
          </a:p>
          <a:p>
            <a:pPr algn="l" fontAlgn="base"/>
            <a:r>
              <a:rPr lang="en-GB" b="0" i="0" dirty="0">
                <a:solidFill>
                  <a:srgbClr val="222222"/>
                </a:solidFill>
                <a:effectLst/>
                <a:latin typeface="Verdana" panose="020B0604030504040204" pitchFamily="34" charset="0"/>
              </a:rPr>
              <a:t>Ultimately the teacher will reduce the frequency of the positive reinforcement to only those responses of the highest calibre. This will create a culture of desired excellence in the students.</a:t>
            </a:r>
          </a:p>
          <a:p>
            <a:pPr algn="l" fontAlgn="base"/>
            <a:r>
              <a:rPr lang="en-GB" b="1" i="0" dirty="0">
                <a:solidFill>
                  <a:srgbClr val="111111"/>
                </a:solidFill>
                <a:effectLst/>
                <a:latin typeface="Roboto" panose="02000000000000000000" pitchFamily="2" charset="0"/>
              </a:rPr>
              <a:t>13. Rogers’ Humanist Theory.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Carl Rogers</a:t>
            </a:r>
          </a:p>
          <a:p>
            <a:pPr algn="l" fontAlgn="base"/>
            <a:r>
              <a:rPr lang="en-GB" b="0" i="0" dirty="0">
                <a:solidFill>
                  <a:srgbClr val="222222"/>
                </a:solidFill>
                <a:effectLst/>
                <a:latin typeface="Verdana" panose="020B0604030504040204" pitchFamily="34" charset="0"/>
              </a:rPr>
              <a:t>Developed by the American psychologist Carl Rogers in the 1980s, facilitative learning is a humanistic approach to learning.</a:t>
            </a:r>
          </a:p>
          <a:p>
            <a:pPr algn="l" fontAlgn="base"/>
            <a:r>
              <a:rPr lang="en-GB" b="1" i="0" dirty="0">
                <a:solidFill>
                  <a:srgbClr val="111111"/>
                </a:solidFill>
                <a:effectLst/>
                <a:latin typeface="Roboto" panose="02000000000000000000" pitchFamily="2" charset="0"/>
              </a:rPr>
              <a:t>Humanism.</a:t>
            </a:r>
            <a:endParaRPr lang="en-GB" b="0" i="0" dirty="0">
              <a:solidFill>
                <a:srgbClr val="111111"/>
              </a:solidFill>
              <a:effectLst/>
              <a:latin typeface="Roboto" panose="02000000000000000000" pitchFamily="2" charset="0"/>
            </a:endParaRPr>
          </a:p>
          <a:p>
            <a:pPr algn="l" fontAlgn="base"/>
            <a:r>
              <a:rPr lang="en-GB" b="0" i="0" u="none" strike="noStrike" dirty="0">
                <a:solidFill>
                  <a:srgbClr val="9EC9E9"/>
                </a:solidFill>
                <a:effectLst/>
                <a:latin typeface="Verdana" panose="020B0604030504040204" pitchFamily="34" charset="0"/>
                <a:hlinkClick r:id="rId54"/>
              </a:rPr>
              <a:t>Humanism</a:t>
            </a:r>
            <a:r>
              <a:rPr lang="en-GB" b="0" i="0" dirty="0">
                <a:solidFill>
                  <a:srgbClr val="222222"/>
                </a:solidFill>
                <a:effectLst/>
                <a:latin typeface="Verdana" panose="020B0604030504040204" pitchFamily="34" charset="0"/>
              </a:rPr>
              <a:t> was developed to contrast cognitivism and behaviourism. Both Rogers and Maslow (see above) based their work in humanism. The key perspectives of humanism are as follows:</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People have a natural desire to learn in order to achieve self-actualisation (see Maslow’s theory above).</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It is not the outcome that is the most important part of education, it is the process of learning itself.</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The students themselves should be in control of their learning and it should be achieved through observing and exploring.</a:t>
            </a:r>
          </a:p>
          <a:p>
            <a:pPr algn="l" fontAlgn="base">
              <a:buFont typeface="Arial" panose="020B0604020202020204" pitchFamily="34" charset="0"/>
              <a:buChar char="•"/>
            </a:pPr>
            <a:r>
              <a:rPr lang="en-GB" b="0" i="0" dirty="0">
                <a:solidFill>
                  <a:srgbClr val="222222"/>
                </a:solidFill>
                <a:effectLst/>
                <a:latin typeface="Verdana" panose="020B0604030504040204" pitchFamily="34" charset="0"/>
              </a:rPr>
              <a:t>The teacher should be an encouraging role model, motivating, guiding and supporting students on their own personal journey.</a:t>
            </a:r>
          </a:p>
          <a:p>
            <a:pPr algn="l" fontAlgn="base"/>
            <a:r>
              <a:rPr lang="en-GB" b="1" i="0" dirty="0">
                <a:solidFill>
                  <a:srgbClr val="111111"/>
                </a:solidFill>
                <a:effectLst/>
                <a:latin typeface="Roboto" panose="02000000000000000000" pitchFamily="2" charset="0"/>
              </a:rPr>
              <a:t>Facilitative Learning.</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Rogers’ views the teacher as a facilitator to learning rather than just a conveyor of knowledge. The success of the teacher is in their ability to build positive relationships with students.</a:t>
            </a:r>
          </a:p>
          <a:p>
            <a:pPr algn="l" fontAlgn="base"/>
            <a:r>
              <a:rPr lang="en-GB" b="0" i="0" dirty="0">
                <a:solidFill>
                  <a:srgbClr val="222222"/>
                </a:solidFill>
                <a:effectLst/>
                <a:latin typeface="Verdana" panose="020B0604030504040204" pitchFamily="34" charset="0"/>
              </a:rPr>
              <a:t>Roger’s proposed three attitudinal core characteristics that a teacher should possess for facilitative learning to be successful:</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Realness.</a:t>
            </a:r>
            <a:r>
              <a:rPr lang="en-GB" b="0" i="0" dirty="0">
                <a:solidFill>
                  <a:srgbClr val="222222"/>
                </a:solidFill>
                <a:effectLst/>
                <a:latin typeface="Verdana" panose="020B0604030504040204" pitchFamily="34" charset="0"/>
              </a:rPr>
              <a:t> The teacher should be themselves and use their own personality when teaching. Being “real” with students breeds an ethos of trust between students and a teacher. The teacher should be able to convey their feelings rather than just being a monotonal, monochromatic robot.</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Prizing, Accepting and Trusting.</a:t>
            </a:r>
            <a:r>
              <a:rPr lang="en-GB" b="0" i="0" dirty="0">
                <a:solidFill>
                  <a:srgbClr val="222222"/>
                </a:solidFill>
                <a:effectLst/>
                <a:latin typeface="Verdana" panose="020B0604030504040204" pitchFamily="34" charset="0"/>
              </a:rPr>
              <a:t> A teacher should care about their students and accept their feelings, regardless of whether they assist or detract from learning. Through these characteristics, deeper trust and respect is built.</a:t>
            </a:r>
          </a:p>
          <a:p>
            <a:pPr algn="l" fontAlgn="base">
              <a:buFont typeface="Arial" panose="020B0604020202020204" pitchFamily="34" charset="0"/>
              <a:buChar char="•"/>
            </a:pPr>
            <a:r>
              <a:rPr lang="en-GB" b="1" i="0" dirty="0">
                <a:solidFill>
                  <a:srgbClr val="222222"/>
                </a:solidFill>
                <a:effectLst/>
                <a:latin typeface="Verdana" panose="020B0604030504040204" pitchFamily="34" charset="0"/>
              </a:rPr>
              <a:t>Empathy.</a:t>
            </a:r>
            <a:r>
              <a:rPr lang="en-GB" b="0" i="0" dirty="0">
                <a:solidFill>
                  <a:srgbClr val="222222"/>
                </a:solidFill>
                <a:effectLst/>
                <a:latin typeface="Verdana" panose="020B0604030504040204" pitchFamily="34" charset="0"/>
              </a:rPr>
              <a:t> Understanding the student’s perception of learning and their feelings.</a:t>
            </a:r>
          </a:p>
          <a:p>
            <a:pPr algn="l" fontAlgn="base"/>
            <a:r>
              <a:rPr lang="en-GB" b="0" i="0" dirty="0">
                <a:solidFill>
                  <a:srgbClr val="222222"/>
                </a:solidFill>
                <a:effectLst/>
                <a:latin typeface="Verdana" panose="020B0604030504040204" pitchFamily="34" charset="0"/>
              </a:rPr>
              <a:t>The effectiveness of facilitative learning also requires certain traits to be present in the student. </a:t>
            </a:r>
            <a:r>
              <a:rPr lang="en-GB" b="0" i="0" u="none" strike="noStrike" dirty="0">
                <a:solidFill>
                  <a:srgbClr val="9EC9E9"/>
                </a:solidFill>
                <a:effectLst/>
                <a:latin typeface="Verdana" panose="020B0604030504040204" pitchFamily="34" charset="0"/>
                <a:hlinkClick r:id="rId40"/>
              </a:rPr>
              <a:t>They should be motivated</a:t>
            </a:r>
            <a:r>
              <a:rPr lang="en-GB" b="0" i="0" dirty="0">
                <a:solidFill>
                  <a:srgbClr val="222222"/>
                </a:solidFill>
                <a:effectLst/>
                <a:latin typeface="Verdana" panose="020B0604030504040204" pitchFamily="34" charset="0"/>
              </a:rPr>
              <a:t>, aware of the facilitative conditions they have been provided with and aware that the task they have been given is useful, realistic and relevant.</a:t>
            </a:r>
          </a:p>
          <a:p>
            <a:pPr algn="l" fontAlgn="base"/>
            <a:r>
              <a:rPr lang="en-GB" b="0" i="0" dirty="0">
                <a:solidFill>
                  <a:srgbClr val="222222"/>
                </a:solidFill>
                <a:effectLst/>
                <a:latin typeface="Verdana" panose="020B0604030504040204" pitchFamily="34" charset="0"/>
              </a:rPr>
              <a:t>If all these characteristics are present then, in the words of Rogers himself:</a:t>
            </a:r>
          </a:p>
          <a:p>
            <a:pPr algn="l" fontAlgn="base"/>
            <a:r>
              <a:rPr lang="en-GB" b="0" i="1" cap="all" dirty="0">
                <a:solidFill>
                  <a:srgbClr val="9EC9E9"/>
                </a:solidFill>
                <a:effectLst/>
                <a:latin typeface="Roboto" panose="02000000000000000000" pitchFamily="2" charset="0"/>
              </a:rPr>
              <a:t>“LEARNING BECOMES LIFE, AND A VERY VITAL LIFE AT THAT. THE STUDENT IS ON HIS WAY, SOMETIMES EXCITEDLY, SOMETIMES RELUCTANTLY, TO BECOMING A LEARNING, CHANGING BEING”.</a:t>
            </a:r>
          </a:p>
          <a:p>
            <a:pPr algn="l" fontAlgn="base"/>
            <a:r>
              <a:rPr lang="en-GB" b="0" i="0" u="none" strike="noStrike" dirty="0">
                <a:solidFill>
                  <a:srgbClr val="000000"/>
                </a:solidFill>
                <a:effectLst/>
                <a:latin typeface="Roboto" panose="02000000000000000000" pitchFamily="2" charset="0"/>
                <a:hlinkClick r:id="rId55"/>
              </a:rPr>
              <a:t>Rogers, Carl R. The Interpersonal Relationship in the Facilitation of Learning. In Humanizing Education: The Person in the Process. Ed. T. Leeper. National Education Association, Association for Supervision and Curriculum Development, p1-18. 1967.</a:t>
            </a:r>
            <a:r>
              <a:rPr lang="en-GB" b="1" i="0" dirty="0">
                <a:solidFill>
                  <a:srgbClr val="111111"/>
                </a:solidFill>
                <a:effectLst/>
                <a:latin typeface="Roboto" panose="02000000000000000000" pitchFamily="2" charset="0"/>
              </a:rPr>
              <a:t>14. Canter’s Theory of Assertive Discipline.</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Lee Canter</a:t>
            </a:r>
          </a:p>
          <a:p>
            <a:pPr algn="l" fontAlgn="base"/>
            <a:r>
              <a:rPr lang="en-GB" b="0" i="0" dirty="0">
                <a:solidFill>
                  <a:srgbClr val="222222"/>
                </a:solidFill>
                <a:effectLst/>
                <a:latin typeface="Verdana" panose="020B0604030504040204" pitchFamily="34" charset="0"/>
              </a:rPr>
              <a:t>Assertive discipline is a structured system to enable teachers to manage their classrooms. It focuses on the teacher developing a positive </a:t>
            </a:r>
            <a:r>
              <a:rPr lang="en-GB" b="0" i="0" u="none" strike="noStrike" dirty="0">
                <a:solidFill>
                  <a:srgbClr val="9EC9E9"/>
                </a:solidFill>
                <a:effectLst/>
                <a:latin typeface="Verdana" panose="020B0604030504040204" pitchFamily="34" charset="0"/>
                <a:hlinkClick r:id="rId6"/>
              </a:rPr>
              <a:t>behaviour management</a:t>
            </a:r>
            <a:r>
              <a:rPr lang="en-GB" b="0" i="0" dirty="0">
                <a:solidFill>
                  <a:srgbClr val="222222"/>
                </a:solidFill>
                <a:effectLst/>
                <a:latin typeface="Verdana" panose="020B0604030504040204" pitchFamily="34" charset="0"/>
              </a:rPr>
              <a:t> strategy rather than being dictatorial.</a:t>
            </a:r>
          </a:p>
          <a:p>
            <a:pPr algn="ctr" fontAlgn="base"/>
            <a:r>
              <a:rPr lang="en-GB" b="0" i="0" dirty="0">
                <a:solidFill>
                  <a:srgbClr val="222222"/>
                </a:solidFill>
                <a:effectLst/>
                <a:latin typeface="Verdana" panose="020B0604030504040204" pitchFamily="34" charset="0"/>
              </a:rPr>
              <a:t>Canter’s proposition is that the teacher has the right to decide what is best for their students and that no student should prevent any other from learning.</a:t>
            </a:r>
          </a:p>
          <a:p>
            <a:pPr algn="l" fontAlgn="base"/>
            <a:r>
              <a:rPr lang="en-GB" b="0" i="0" dirty="0">
                <a:solidFill>
                  <a:srgbClr val="222222"/>
                </a:solidFill>
                <a:effectLst/>
                <a:latin typeface="Verdana" panose="020B0604030504040204" pitchFamily="34" charset="0"/>
              </a:rPr>
              <a:t>The teacher should very clear boundaries as to how they expect their students to behave and work, the students should know what these boundaries are and any deviation should be met with an assertive action from the teacher.</a:t>
            </a:r>
          </a:p>
          <a:p>
            <a:pPr algn="l" fontAlgn="base"/>
            <a:r>
              <a:rPr lang="en-GB" b="1" i="0" dirty="0">
                <a:solidFill>
                  <a:srgbClr val="222222"/>
                </a:solidFill>
                <a:effectLst/>
                <a:latin typeface="Verdana" panose="020B0604030504040204" pitchFamily="34" charset="0"/>
              </a:rPr>
              <a:t>This all sounds quite draconian, right?</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However, if the teacher gives a firm, clear instruction and those instructions are met, they should be followed by positive reinforcement (see Skinner above). Any deviation from the instruction should be met with negative consequences that the students have prior knowledge of.</a:t>
            </a:r>
          </a:p>
          <a:p>
            <a:pPr algn="l" fontAlgn="base"/>
            <a:r>
              <a:rPr lang="en-GB" b="0" i="0" dirty="0">
                <a:solidFill>
                  <a:srgbClr val="222222"/>
                </a:solidFill>
                <a:effectLst/>
                <a:latin typeface="Verdana" panose="020B0604030504040204" pitchFamily="34" charset="0"/>
              </a:rPr>
              <a:t>The </a:t>
            </a:r>
            <a:r>
              <a:rPr lang="en-GB" b="0" i="0" u="none" strike="noStrike" dirty="0">
                <a:solidFill>
                  <a:srgbClr val="9EC9E9"/>
                </a:solidFill>
                <a:effectLst/>
                <a:latin typeface="Verdana" panose="020B0604030504040204" pitchFamily="34" charset="0"/>
                <a:hlinkClick r:id="rId6"/>
              </a:rPr>
              <a:t>behaviour management</a:t>
            </a:r>
            <a:r>
              <a:rPr lang="en-GB" b="0" i="0" dirty="0">
                <a:solidFill>
                  <a:srgbClr val="222222"/>
                </a:solidFill>
                <a:effectLst/>
                <a:latin typeface="Verdana" panose="020B0604030504040204" pitchFamily="34" charset="0"/>
              </a:rPr>
              <a:t> guru, Bill Rogers, bases his strategies on the </a:t>
            </a:r>
            <a:r>
              <a:rPr lang="en-GB" b="0" i="0" u="none" strike="noStrike" dirty="0">
                <a:solidFill>
                  <a:srgbClr val="9EC9E9"/>
                </a:solidFill>
                <a:effectLst/>
                <a:latin typeface="Verdana" panose="020B0604030504040204" pitchFamily="34" charset="0"/>
                <a:hlinkClick r:id="rId6"/>
              </a:rPr>
              <a:t>assertive teacher model</a:t>
            </a:r>
            <a:r>
              <a:rPr lang="en-GB" b="0" i="0" dirty="0">
                <a:solidFill>
                  <a:srgbClr val="222222"/>
                </a:solidFill>
                <a:effectLst/>
                <a:latin typeface="Verdana" panose="020B0604030504040204" pitchFamily="34" charset="0"/>
              </a:rPr>
              <a:t>, which I know from personal use, works incredibly well.</a:t>
            </a:r>
          </a:p>
          <a:p>
            <a:pPr algn="l" fontAlgn="base"/>
            <a:r>
              <a:rPr lang="en-GB" b="0" i="1" dirty="0">
                <a:solidFill>
                  <a:srgbClr val="222222"/>
                </a:solidFill>
                <a:effectLst/>
                <a:latin typeface="Verdana" panose="020B0604030504040204" pitchFamily="34" charset="0"/>
              </a:rPr>
              <a:t>Feel free to share this infographic by clicking on it.</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15. </a:t>
            </a:r>
            <a:r>
              <a:rPr lang="en-GB" b="1" i="0" dirty="0" err="1">
                <a:solidFill>
                  <a:srgbClr val="111111"/>
                </a:solidFill>
                <a:effectLst/>
                <a:latin typeface="Roboto" panose="02000000000000000000" pitchFamily="2" charset="0"/>
              </a:rPr>
              <a:t>Dreikur’s</a:t>
            </a:r>
            <a:r>
              <a:rPr lang="en-GB" b="1" i="0" dirty="0">
                <a:solidFill>
                  <a:srgbClr val="111111"/>
                </a:solidFill>
                <a:effectLst/>
                <a:latin typeface="Roboto" panose="02000000000000000000" pitchFamily="2" charset="0"/>
              </a:rPr>
              <a:t> Classroom Management Theory.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Rudolph </a:t>
            </a:r>
            <a:r>
              <a:rPr lang="en-GB" b="0" i="0" dirty="0" err="1">
                <a:solidFill>
                  <a:srgbClr val="222222"/>
                </a:solidFill>
                <a:effectLst/>
                <a:latin typeface="Verdana" panose="020B0604030504040204" pitchFamily="34" charset="0"/>
              </a:rPr>
              <a:t>Dreikur</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Rudolf </a:t>
            </a:r>
            <a:r>
              <a:rPr lang="en-GB" b="0" i="0" dirty="0" err="1">
                <a:solidFill>
                  <a:srgbClr val="222222"/>
                </a:solidFill>
                <a:effectLst/>
                <a:latin typeface="Verdana" panose="020B0604030504040204" pitchFamily="34" charset="0"/>
              </a:rPr>
              <a:t>Dreikur</a:t>
            </a:r>
            <a:r>
              <a:rPr lang="en-GB" b="0" i="0" dirty="0">
                <a:solidFill>
                  <a:srgbClr val="222222"/>
                </a:solidFill>
                <a:effectLst/>
                <a:latin typeface="Verdana" panose="020B0604030504040204" pitchFamily="34" charset="0"/>
              </a:rPr>
              <a:t> proposed the theory that mutual respect should be the basis for discipline and that this mutual respect motivates learners to display positive behaviours.</a:t>
            </a:r>
          </a:p>
          <a:p>
            <a:pPr algn="l" fontAlgn="base"/>
            <a:r>
              <a:rPr lang="en-GB" b="0" i="0" dirty="0">
                <a:solidFill>
                  <a:srgbClr val="222222"/>
                </a:solidFill>
                <a:effectLst/>
                <a:latin typeface="Verdana" panose="020B0604030504040204" pitchFamily="34" charset="0"/>
              </a:rPr>
              <a:t>He believed students have an innate desire to feel like an accepted member of a group and to feel like they have value and confidence to contribute to that group. </a:t>
            </a:r>
            <a:r>
              <a:rPr lang="en-GB" b="0" i="0" dirty="0" err="1">
                <a:solidFill>
                  <a:srgbClr val="222222"/>
                </a:solidFill>
                <a:effectLst/>
                <a:latin typeface="Verdana" panose="020B0604030504040204" pitchFamily="34" charset="0"/>
              </a:rPr>
              <a:t>Dreikur</a:t>
            </a:r>
            <a:r>
              <a:rPr lang="en-GB" b="0" i="0" dirty="0">
                <a:solidFill>
                  <a:srgbClr val="222222"/>
                </a:solidFill>
                <a:effectLst/>
                <a:latin typeface="Verdana" panose="020B0604030504040204" pitchFamily="34" charset="0"/>
              </a:rPr>
              <a:t> called this desire to belong, the “genuine goal of social behaviour”.</a:t>
            </a:r>
          </a:p>
          <a:p>
            <a:pPr algn="l" fontAlgn="base"/>
            <a:r>
              <a:rPr lang="en-GB" b="0" i="0" dirty="0">
                <a:solidFill>
                  <a:srgbClr val="222222"/>
                </a:solidFill>
                <a:effectLst/>
                <a:latin typeface="Verdana" panose="020B0604030504040204" pitchFamily="34" charset="0"/>
              </a:rPr>
              <a:t>If students are unable to achieve this goal, they start a series of “goals of misbehaviour”. The resulting misbehaviour is a misguided attempt at gaining the sense of belonging they are missing.</a:t>
            </a:r>
          </a:p>
          <a:p>
            <a:pPr algn="l" fontAlgn="base"/>
            <a:r>
              <a:rPr lang="en-GB" b="1" i="0" dirty="0" err="1">
                <a:solidFill>
                  <a:srgbClr val="111111"/>
                </a:solidFill>
                <a:effectLst/>
                <a:latin typeface="Roboto" panose="02000000000000000000" pitchFamily="2" charset="0"/>
              </a:rPr>
              <a:t>Dreikur’s</a:t>
            </a:r>
            <a:r>
              <a:rPr lang="en-GB" b="1" i="0" dirty="0">
                <a:solidFill>
                  <a:srgbClr val="111111"/>
                </a:solidFill>
                <a:effectLst/>
                <a:latin typeface="Roboto" panose="02000000000000000000" pitchFamily="2" charset="0"/>
              </a:rPr>
              <a:t> 4 Goals of Misbehaviour.</a:t>
            </a:r>
            <a:endParaRPr lang="en-GB" b="0" i="0" dirty="0">
              <a:solidFill>
                <a:srgbClr val="111111"/>
              </a:solidFill>
              <a:effectLst/>
              <a:latin typeface="Roboto" panose="02000000000000000000" pitchFamily="2" charset="0"/>
            </a:endParaRPr>
          </a:p>
          <a:p>
            <a:pPr algn="l" fontAlgn="base">
              <a:buFont typeface="+mj-lt"/>
              <a:buAutoNum type="arabicPeriod"/>
            </a:pPr>
            <a:r>
              <a:rPr lang="en-GB" b="1" i="0" dirty="0">
                <a:solidFill>
                  <a:srgbClr val="222222"/>
                </a:solidFill>
                <a:effectLst/>
                <a:latin typeface="Verdana" panose="020B0604030504040204" pitchFamily="34" charset="0"/>
              </a:rPr>
              <a:t>Gain attention.</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Gain power and control.</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Gain revenge.</a:t>
            </a:r>
            <a:endParaRPr lang="en-GB" b="0" i="0" dirty="0">
              <a:solidFill>
                <a:srgbClr val="222222"/>
              </a:solidFill>
              <a:effectLst/>
              <a:latin typeface="Verdana" panose="020B0604030504040204" pitchFamily="34" charset="0"/>
            </a:endParaRPr>
          </a:p>
          <a:p>
            <a:pPr algn="l" fontAlgn="base">
              <a:buFont typeface="+mj-lt"/>
              <a:buAutoNum type="arabicPeriod"/>
            </a:pPr>
            <a:r>
              <a:rPr lang="en-GB" b="1" i="0" dirty="0">
                <a:solidFill>
                  <a:srgbClr val="222222"/>
                </a:solidFill>
                <a:effectLst/>
                <a:latin typeface="Verdana" panose="020B0604030504040204" pitchFamily="34" charset="0"/>
              </a:rPr>
              <a:t>Display feelings of inadequacy.</a:t>
            </a:r>
            <a:endParaRPr lang="en-GB" b="0" i="0" dirty="0">
              <a:solidFill>
                <a:srgbClr val="222222"/>
              </a:solidFill>
              <a:effectLst/>
              <a:latin typeface="Verdana" panose="020B0604030504040204" pitchFamily="34" charset="0"/>
            </a:endParaRPr>
          </a:p>
          <a:p>
            <a:pPr algn="l" fontAlgn="base"/>
            <a:r>
              <a:rPr lang="en-GB" b="0" i="0" dirty="0">
                <a:solidFill>
                  <a:srgbClr val="222222"/>
                </a:solidFill>
                <a:effectLst/>
                <a:latin typeface="Verdana" panose="020B0604030504040204" pitchFamily="34" charset="0"/>
              </a:rPr>
              <a:t>If a </a:t>
            </a:r>
            <a:r>
              <a:rPr lang="en-GB" b="0" i="0" u="none" strike="noStrike" dirty="0">
                <a:solidFill>
                  <a:srgbClr val="9EC9E9"/>
                </a:solidFill>
                <a:effectLst/>
                <a:latin typeface="Verdana" panose="020B0604030504040204" pitchFamily="34" charset="0"/>
                <a:hlinkClick r:id="rId56"/>
              </a:rPr>
              <a:t>student fails to gain social status by gaining attention</a:t>
            </a:r>
            <a:r>
              <a:rPr lang="en-GB" b="0" i="0" dirty="0">
                <a:solidFill>
                  <a:srgbClr val="222222"/>
                </a:solidFill>
                <a:effectLst/>
                <a:latin typeface="Verdana" panose="020B0604030504040204" pitchFamily="34" charset="0"/>
              </a:rPr>
              <a:t>, they move on to trying to gain power and control, failure at each successive level ultimately ends with feelings of inadequacy.</a:t>
            </a:r>
          </a:p>
          <a:p>
            <a:pPr algn="l" fontAlgn="base"/>
            <a:r>
              <a:rPr lang="en-GB" b="1" i="0" dirty="0">
                <a:solidFill>
                  <a:srgbClr val="111111"/>
                </a:solidFill>
                <a:effectLst/>
                <a:latin typeface="Roboto" panose="02000000000000000000" pitchFamily="2" charset="0"/>
              </a:rPr>
              <a:t>How to Combat the 4 Goals of Misbehaviour.</a:t>
            </a:r>
            <a:endParaRPr lang="en-GB" b="0" i="0" dirty="0">
              <a:solidFill>
                <a:srgbClr val="111111"/>
              </a:solidFill>
              <a:effectLst/>
              <a:latin typeface="Roboto" panose="02000000000000000000" pitchFamily="2" charset="0"/>
            </a:endParaRPr>
          </a:p>
          <a:p>
            <a:pPr algn="l" fontAlgn="base"/>
            <a:r>
              <a:rPr lang="en-GB" b="1" i="0" dirty="0">
                <a:solidFill>
                  <a:srgbClr val="222222"/>
                </a:solidFill>
                <a:effectLst/>
                <a:latin typeface="Verdana" panose="020B0604030504040204" pitchFamily="34" charset="0"/>
              </a:rPr>
              <a:t>Gain Attention.</a:t>
            </a:r>
            <a:r>
              <a:rPr lang="en-GB" b="0" i="0" dirty="0">
                <a:solidFill>
                  <a:srgbClr val="222222"/>
                </a:solidFill>
                <a:effectLst/>
                <a:latin typeface="Verdana" panose="020B0604030504040204" pitchFamily="34" charset="0"/>
              </a:rPr>
              <a:t> Ignore the attention-seeking and use positive reinforcement when positive behaviour is shown. Distract the student by offering alternate actions or choices e.g. “Please could you hand out the books”.</a:t>
            </a:r>
          </a:p>
          <a:p>
            <a:pPr algn="l" fontAlgn="base"/>
            <a:r>
              <a:rPr lang="en-GB" b="1" i="0" dirty="0">
                <a:solidFill>
                  <a:srgbClr val="222222"/>
                </a:solidFill>
                <a:effectLst/>
                <a:latin typeface="Verdana" panose="020B0604030504040204" pitchFamily="34" charset="0"/>
              </a:rPr>
              <a:t>Gain Power and Control.</a:t>
            </a:r>
            <a:r>
              <a:rPr lang="en-GB" b="0" i="0" dirty="0">
                <a:solidFill>
                  <a:srgbClr val="222222"/>
                </a:solidFill>
                <a:effectLst/>
                <a:latin typeface="Verdana" panose="020B0604030504040204" pitchFamily="34" charset="0"/>
              </a:rPr>
              <a:t> Focus on all the good behaviour in the class, while ignoring the attempt to gain power, on no account should you engage in a battle for power. Bill Rogers, the behaviour expert, calls this the </a:t>
            </a:r>
            <a:r>
              <a:rPr lang="en-GB" b="0" i="0" u="none" strike="noStrike" dirty="0">
                <a:solidFill>
                  <a:srgbClr val="9EC9E9"/>
                </a:solidFill>
                <a:effectLst/>
                <a:latin typeface="Verdana" panose="020B0604030504040204" pitchFamily="34" charset="0"/>
                <a:hlinkClick r:id="rId6"/>
              </a:rPr>
              <a:t>black dot, white square</a:t>
            </a:r>
            <a:r>
              <a:rPr lang="en-GB" b="0" i="0" dirty="0">
                <a:solidFill>
                  <a:srgbClr val="222222"/>
                </a:solidFill>
                <a:effectLst/>
                <a:latin typeface="Verdana" panose="020B0604030504040204" pitchFamily="34" charset="0"/>
              </a:rPr>
              <a:t> approach.</a:t>
            </a:r>
          </a:p>
          <a:p>
            <a:pPr algn="l" fontAlgn="base"/>
            <a:r>
              <a:rPr lang="en-GB" b="1" i="0" dirty="0">
                <a:solidFill>
                  <a:srgbClr val="222222"/>
                </a:solidFill>
                <a:effectLst/>
                <a:latin typeface="Verdana" panose="020B0604030504040204" pitchFamily="34" charset="0"/>
              </a:rPr>
              <a:t>Gain Revenge.</a:t>
            </a:r>
            <a:r>
              <a:rPr lang="en-GB" b="0" i="0" dirty="0">
                <a:solidFill>
                  <a:srgbClr val="222222"/>
                </a:solidFill>
                <a:effectLst/>
                <a:latin typeface="Verdana" panose="020B0604030504040204" pitchFamily="34" charset="0"/>
              </a:rPr>
              <a:t> Remember that the student is trying to gain a sense of belonging and this revenge-seeking is a masked attempt to gain it. Away from other students, let the student know that you care about them and their education, that despite their actions you want the best for them.</a:t>
            </a:r>
          </a:p>
          <a:p>
            <a:pPr algn="l" fontAlgn="base"/>
            <a:r>
              <a:rPr lang="en-GB" b="1" i="0" dirty="0">
                <a:solidFill>
                  <a:srgbClr val="222222"/>
                </a:solidFill>
                <a:effectLst/>
                <a:latin typeface="Verdana" panose="020B0604030504040204" pitchFamily="34" charset="0"/>
              </a:rPr>
              <a:t>Display Feelings of Inadequacy.</a:t>
            </a:r>
            <a:r>
              <a:rPr lang="en-GB" b="0" i="0" dirty="0">
                <a:solidFill>
                  <a:srgbClr val="222222"/>
                </a:solidFill>
                <a:effectLst/>
                <a:latin typeface="Verdana" panose="020B0604030504040204" pitchFamily="34" charset="0"/>
              </a:rPr>
              <a:t> At this stage, the student has given up on themselves. This stage will manifest in the form of “not doing” (not doing homework, not participating etc.). Students at this stage should be shown how to recognise small successes and achievements. Showing an interest in them and their work will always help slowly bring a student out of this stage.</a:t>
            </a:r>
          </a:p>
          <a:p>
            <a:pPr algn="l" fontAlgn="base"/>
            <a:r>
              <a:rPr lang="en-GB" b="1" i="0" dirty="0">
                <a:solidFill>
                  <a:srgbClr val="111111"/>
                </a:solidFill>
                <a:effectLst/>
                <a:latin typeface="Roboto" panose="02000000000000000000" pitchFamily="2" charset="0"/>
              </a:rPr>
              <a:t>Learning Theories Summary.</a:t>
            </a:r>
            <a:endParaRPr lang="en-GB" b="0" i="0" dirty="0">
              <a:solidFill>
                <a:srgbClr val="111111"/>
              </a:solidFill>
              <a:effectLst/>
              <a:latin typeface="Roboto" panose="02000000000000000000" pitchFamily="2" charset="0"/>
            </a:endParaRPr>
          </a:p>
          <a:p>
            <a:pPr algn="l" fontAlgn="base"/>
            <a:r>
              <a:rPr lang="en-GB" b="0" i="0" dirty="0">
                <a:solidFill>
                  <a:srgbClr val="222222"/>
                </a:solidFill>
                <a:effectLst/>
                <a:latin typeface="Verdana" panose="020B0604030504040204" pitchFamily="34" charset="0"/>
              </a:rPr>
              <a:t>I know what you’re thinking. “How the hell am I supposed to do all of these” or “which ones should I use” or “I’m more confused than ever!”.</a:t>
            </a:r>
          </a:p>
          <a:p>
            <a:pPr algn="l" fontAlgn="base"/>
            <a:r>
              <a:rPr lang="en-GB" b="0" i="0" dirty="0">
                <a:solidFill>
                  <a:srgbClr val="222222"/>
                </a:solidFill>
                <a:effectLst/>
                <a:latin typeface="Verdana" panose="020B0604030504040204" pitchFamily="34" charset="0"/>
              </a:rPr>
              <a:t>That’s how I felt when I was doing my </a:t>
            </a:r>
            <a:r>
              <a:rPr lang="en-GB" b="0" i="0" u="none" strike="noStrike" dirty="0">
                <a:solidFill>
                  <a:srgbClr val="9EC9E9"/>
                </a:solidFill>
                <a:effectLst/>
                <a:latin typeface="Verdana" panose="020B0604030504040204" pitchFamily="34" charset="0"/>
                <a:hlinkClick r:id="rId57"/>
              </a:rPr>
              <a:t>teacher training</a:t>
            </a:r>
            <a:r>
              <a:rPr lang="en-GB" b="0" i="0" dirty="0">
                <a:solidFill>
                  <a:srgbClr val="222222"/>
                </a:solidFill>
                <a:effectLst/>
                <a:latin typeface="Verdana" panose="020B0604030504040204" pitchFamily="34" charset="0"/>
              </a:rPr>
              <a:t>. The truth is, great teaching involves a cocktail of most of these at some point (and a few actual cocktails at the weekend to recover!).</a:t>
            </a:r>
          </a:p>
          <a:p>
            <a:pPr algn="l" fontAlgn="base"/>
            <a:r>
              <a:rPr lang="en-GB" b="0" i="0" dirty="0">
                <a:solidFill>
                  <a:srgbClr val="222222"/>
                </a:solidFill>
                <a:effectLst/>
                <a:latin typeface="Verdana" panose="020B0604030504040204" pitchFamily="34" charset="0"/>
              </a:rPr>
              <a:t>If you are just starting out on your journey as a </a:t>
            </a:r>
            <a:r>
              <a:rPr lang="en-GB" b="0" i="0" u="none" strike="noStrike" dirty="0">
                <a:solidFill>
                  <a:srgbClr val="9EC9E9"/>
                </a:solidFill>
                <a:effectLst/>
                <a:latin typeface="Verdana" panose="020B0604030504040204" pitchFamily="34" charset="0"/>
                <a:hlinkClick r:id="rId58"/>
              </a:rPr>
              <a:t>teacher and you are worried</a:t>
            </a:r>
            <a:r>
              <a:rPr lang="en-GB" b="0" i="0" dirty="0">
                <a:solidFill>
                  <a:srgbClr val="222222"/>
                </a:solidFill>
                <a:effectLst/>
                <a:latin typeface="Verdana" panose="020B0604030504040204" pitchFamily="34" charset="0"/>
              </a:rPr>
              <a:t> that you’ll do it wrong, just remember these basic principles:</a:t>
            </a:r>
          </a:p>
          <a:p>
            <a:pPr algn="l" fontAlgn="base">
              <a:buFont typeface="+mj-lt"/>
              <a:buAutoNum type="arabicPeriod"/>
            </a:pPr>
            <a:r>
              <a:rPr lang="en-GB" b="0" i="0" dirty="0">
                <a:solidFill>
                  <a:srgbClr val="222222"/>
                </a:solidFill>
                <a:effectLst/>
                <a:latin typeface="Verdana" panose="020B0604030504040204" pitchFamily="34" charset="0"/>
              </a:rPr>
              <a:t>Building positive relationships with students is the bedrock of EVERYTHING.</a:t>
            </a:r>
          </a:p>
          <a:p>
            <a:pPr algn="l" fontAlgn="base">
              <a:buFont typeface="+mj-lt"/>
              <a:buAutoNum type="arabicPeriod"/>
            </a:pPr>
            <a:r>
              <a:rPr lang="en-GB" b="0" i="0" dirty="0">
                <a:solidFill>
                  <a:srgbClr val="222222"/>
                </a:solidFill>
                <a:effectLst/>
                <a:latin typeface="Verdana" panose="020B0604030504040204" pitchFamily="34" charset="0"/>
              </a:rPr>
              <a:t>Setting clear boundaries that students are aware of.</a:t>
            </a:r>
          </a:p>
          <a:p>
            <a:pPr algn="l" fontAlgn="base">
              <a:buFont typeface="+mj-lt"/>
              <a:buAutoNum type="arabicPeriod"/>
            </a:pPr>
            <a:r>
              <a:rPr lang="en-GB" b="0" i="0" dirty="0">
                <a:solidFill>
                  <a:srgbClr val="222222"/>
                </a:solidFill>
                <a:effectLst/>
                <a:latin typeface="Verdana" panose="020B0604030504040204" pitchFamily="34" charset="0"/>
              </a:rPr>
              <a:t>Consequences of breaking those boundaries are also known in advance.</a:t>
            </a:r>
          </a:p>
          <a:p>
            <a:pPr algn="l" fontAlgn="base">
              <a:buFont typeface="+mj-lt"/>
              <a:buAutoNum type="arabicPeriod"/>
            </a:pPr>
            <a:r>
              <a:rPr lang="en-GB" b="0" i="0" dirty="0">
                <a:solidFill>
                  <a:srgbClr val="222222"/>
                </a:solidFill>
                <a:effectLst/>
                <a:latin typeface="Verdana" panose="020B0604030504040204" pitchFamily="34" charset="0"/>
              </a:rPr>
              <a:t>Focus on and reward the positive things that happen in your classroom (positive reinforcement).</a:t>
            </a:r>
          </a:p>
          <a:p>
            <a:pPr algn="l" fontAlgn="base">
              <a:buFont typeface="+mj-lt"/>
              <a:buAutoNum type="arabicPeriod"/>
            </a:pPr>
            <a:r>
              <a:rPr lang="en-GB" b="0" i="0" dirty="0">
                <a:solidFill>
                  <a:srgbClr val="222222"/>
                </a:solidFill>
                <a:effectLst/>
                <a:latin typeface="Verdana" panose="020B0604030504040204" pitchFamily="34" charset="0"/>
              </a:rPr>
              <a:t>Treat your students as people with thoughts and feelings of their own that, while may seem irrelevant to you, they are not to them.</a:t>
            </a:r>
          </a:p>
          <a:p>
            <a:pPr algn="l" fontAlgn="base">
              <a:buFont typeface="+mj-lt"/>
              <a:buAutoNum type="arabicPeriod"/>
            </a:pPr>
            <a:r>
              <a:rPr lang="en-GB" b="0" i="0" dirty="0">
                <a:solidFill>
                  <a:srgbClr val="222222"/>
                </a:solidFill>
                <a:effectLst/>
                <a:latin typeface="Verdana" panose="020B0604030504040204" pitchFamily="34" charset="0"/>
              </a:rPr>
              <a:t>It is easier and more effective to change your perspective to theirs than make them change to yours.</a:t>
            </a:r>
          </a:p>
          <a:p>
            <a:pPr algn="l" fontAlgn="base">
              <a:buFont typeface="+mj-lt"/>
              <a:buAutoNum type="arabicPeriod"/>
            </a:pPr>
            <a:r>
              <a:rPr lang="en-GB" b="0" i="0" dirty="0">
                <a:solidFill>
                  <a:srgbClr val="222222"/>
                </a:solidFill>
                <a:effectLst/>
                <a:latin typeface="Verdana" panose="020B0604030504040204" pitchFamily="34" charset="0"/>
              </a:rPr>
              <a:t>Remember, their world is not the one you grew up in.</a:t>
            </a:r>
          </a:p>
          <a:p>
            <a:pPr algn="l" fontAlgn="base"/>
            <a:r>
              <a:rPr lang="en-GB" b="0" i="0" dirty="0">
                <a:solidFill>
                  <a:srgbClr val="222222"/>
                </a:solidFill>
                <a:effectLst/>
                <a:latin typeface="Verdana" panose="020B0604030504040204" pitchFamily="34" charset="0"/>
              </a:rPr>
              <a:t>I hope you found this article useful, I know it reminded me of a good few things that I may have been slacking with. Feel free to share it with your teacher friends, I’m sure they will appreciate it.</a:t>
            </a:r>
          </a:p>
          <a:p>
            <a:pPr algn="l" fontAlgn="base"/>
            <a:r>
              <a:rPr lang="en-GB" b="0" i="0" dirty="0">
                <a:solidFill>
                  <a:srgbClr val="222222"/>
                </a:solidFill>
                <a:effectLst/>
                <a:latin typeface="Verdana" panose="020B0604030504040204" pitchFamily="34" charset="0"/>
              </a:rPr>
              <a:t>If you would like this </a:t>
            </a:r>
            <a:r>
              <a:rPr lang="en-GB" b="0" i="0" u="none" strike="noStrike" dirty="0">
                <a:solidFill>
                  <a:srgbClr val="9EC9E9"/>
                </a:solidFill>
                <a:effectLst/>
                <a:latin typeface="Verdana" panose="020B0604030504040204" pitchFamily="34" charset="0"/>
                <a:hlinkClick r:id="rId59"/>
              </a:rPr>
              <a:t>article as a PDF</a:t>
            </a:r>
            <a:r>
              <a:rPr lang="en-GB" b="0" i="0" dirty="0">
                <a:solidFill>
                  <a:srgbClr val="222222"/>
                </a:solidFill>
                <a:effectLst/>
                <a:latin typeface="Verdana" panose="020B0604030504040204" pitchFamily="34" charset="0"/>
              </a:rPr>
              <a:t>, just click the button below.</a:t>
            </a:r>
          </a:p>
          <a:p>
            <a:pPr algn="ctr" fontAlgn="base"/>
            <a:r>
              <a:rPr lang="en-GB" b="1" i="0" u="none" strike="noStrike" dirty="0">
                <a:solidFill>
                  <a:srgbClr val="FB0404"/>
                </a:solidFill>
                <a:effectLst/>
                <a:latin typeface="Open Sans" panose="020B0606030504020204" pitchFamily="34" charset="0"/>
                <a:hlinkClick r:id="rId50"/>
              </a:rPr>
              <a:t>FREE! Get this Guide to learning theories as a PDF…Click Here!</a:t>
            </a:r>
            <a:endParaRPr lang="en-GB" b="0" i="0" dirty="0">
              <a:solidFill>
                <a:srgbClr val="222222"/>
              </a:solidFill>
              <a:effectLst/>
              <a:latin typeface="Verdana" panose="020B0604030504040204" pitchFamily="34" charset="0"/>
            </a:endParaRPr>
          </a:p>
          <a:p>
            <a:pPr algn="ctr" fontAlgn="base"/>
            <a:r>
              <a:rPr lang="en-GB" b="0" i="0" dirty="0">
                <a:solidFill>
                  <a:srgbClr val="FFFFFF"/>
                </a:solidFill>
                <a:effectLst/>
                <a:latin typeface="Verdana" panose="020B0604030504040204" pitchFamily="34" charset="0"/>
              </a:rPr>
              <a:t>If you are interested in teaching the English language anywhere in the world, go to </a:t>
            </a:r>
            <a:r>
              <a:rPr lang="en-GB" b="0" i="0" u="none" strike="noStrike" dirty="0">
                <a:solidFill>
                  <a:srgbClr val="1E00A3"/>
                </a:solidFill>
                <a:effectLst/>
                <a:latin typeface="Verdana" panose="020B0604030504040204" pitchFamily="34" charset="0"/>
                <a:hlinkClick r:id="rId16"/>
              </a:rPr>
              <a:t>tefluk.com</a:t>
            </a:r>
            <a:r>
              <a:rPr lang="en-GB" b="0" i="0" dirty="0">
                <a:solidFill>
                  <a:srgbClr val="FFFFFF"/>
                </a:solidFill>
                <a:effectLst/>
                <a:latin typeface="Verdana" panose="020B0604030504040204" pitchFamily="34" charset="0"/>
              </a:rPr>
              <a:t> and use </a:t>
            </a:r>
            <a:r>
              <a:rPr lang="en-GB" b="1" i="0" dirty="0">
                <a:solidFill>
                  <a:srgbClr val="FFFFFF"/>
                </a:solidFill>
                <a:effectLst/>
                <a:latin typeface="Verdana" panose="020B0604030504040204" pitchFamily="34" charset="0"/>
              </a:rPr>
              <a:t>discount code</a:t>
            </a:r>
            <a:r>
              <a:rPr lang="en-GB" b="0" i="0" dirty="0">
                <a:solidFill>
                  <a:srgbClr val="FFFFFF"/>
                </a:solidFill>
                <a:effectLst/>
                <a:latin typeface="Verdana" panose="020B0604030504040204" pitchFamily="34" charset="0"/>
              </a:rPr>
              <a:t> </a:t>
            </a:r>
            <a:r>
              <a:rPr lang="en-GB" b="1" i="0" dirty="0">
                <a:solidFill>
                  <a:srgbClr val="FFFFFF"/>
                </a:solidFill>
                <a:effectLst/>
                <a:latin typeface="Verdana" panose="020B0604030504040204" pitchFamily="34" charset="0"/>
              </a:rPr>
              <a:t>06F1540C</a:t>
            </a:r>
            <a:r>
              <a:rPr lang="en-GB" b="0" i="0" dirty="0">
                <a:solidFill>
                  <a:srgbClr val="FFFFFF"/>
                </a:solidFill>
                <a:effectLst/>
                <a:latin typeface="Verdana" panose="020B0604030504040204" pitchFamily="34" charset="0"/>
              </a:rPr>
              <a:t> for 10% off </a:t>
            </a:r>
            <a:r>
              <a:rPr lang="en-GB" b="1" i="0" dirty="0">
                <a:solidFill>
                  <a:srgbClr val="FFFFFF"/>
                </a:solidFill>
                <a:effectLst/>
                <a:latin typeface="Verdana" panose="020B0604030504040204" pitchFamily="34" charset="0"/>
              </a:rPr>
              <a:t>ALL COURSES</a:t>
            </a:r>
            <a:r>
              <a:rPr lang="en-GB" b="0" i="0" dirty="0">
                <a:solidFill>
                  <a:srgbClr val="FFFFFF"/>
                </a:solidFill>
                <a:effectLst/>
                <a:latin typeface="Verdana" panose="020B0604030504040204" pitchFamily="34" charset="0"/>
              </a:rPr>
              <a:t>!!</a:t>
            </a:r>
          </a:p>
          <a:p>
            <a:pPr algn="ctr" fontAlgn="base"/>
            <a:r>
              <a:rPr lang="en-GB" b="1" i="0" dirty="0">
                <a:solidFill>
                  <a:srgbClr val="222222"/>
                </a:solidFill>
                <a:effectLst/>
                <a:latin typeface="Verdana" panose="020B0604030504040204" pitchFamily="34" charset="0"/>
              </a:rPr>
              <a:t>Don’t forget to join my </a:t>
            </a:r>
            <a:r>
              <a:rPr lang="en-GB" b="1" i="0" u="none" strike="noStrike" dirty="0">
                <a:solidFill>
                  <a:srgbClr val="9EC9E9"/>
                </a:solidFill>
                <a:effectLst/>
                <a:latin typeface="Verdana" panose="020B0604030504040204" pitchFamily="34" charset="0"/>
                <a:hlinkClick r:id="rId43"/>
              </a:rPr>
              <a:t>Facebook group</a:t>
            </a:r>
            <a:r>
              <a:rPr lang="en-GB" b="1" i="0" dirty="0">
                <a:solidFill>
                  <a:srgbClr val="222222"/>
                </a:solidFill>
                <a:effectLst/>
                <a:latin typeface="Verdana" panose="020B0604030504040204" pitchFamily="34" charset="0"/>
              </a:rPr>
              <a:t>, like my </a:t>
            </a:r>
            <a:r>
              <a:rPr lang="en-GB" b="1" i="0" u="none" strike="noStrike" dirty="0">
                <a:solidFill>
                  <a:srgbClr val="9EC9E9"/>
                </a:solidFill>
                <a:effectLst/>
                <a:latin typeface="Verdana" panose="020B0604030504040204" pitchFamily="34" charset="0"/>
                <a:hlinkClick r:id="rId44"/>
              </a:rPr>
              <a:t>Facebook page</a:t>
            </a:r>
            <a:r>
              <a:rPr lang="en-GB" b="1" i="0" dirty="0">
                <a:solidFill>
                  <a:srgbClr val="222222"/>
                </a:solidFill>
                <a:effectLst/>
                <a:latin typeface="Verdana" panose="020B0604030504040204" pitchFamily="34" charset="0"/>
              </a:rPr>
              <a:t> and follow me on </a:t>
            </a:r>
            <a:r>
              <a:rPr lang="en-GB" b="1" i="0" u="none" strike="noStrike" dirty="0">
                <a:solidFill>
                  <a:srgbClr val="9EC9E9"/>
                </a:solidFill>
                <a:effectLst/>
                <a:latin typeface="Verdana" panose="020B0604030504040204" pitchFamily="34" charset="0"/>
                <a:hlinkClick r:id="rId45"/>
              </a:rPr>
              <a:t>Twitter</a:t>
            </a:r>
            <a:endParaRPr lang="en-GB" b="0" i="0" dirty="0">
              <a:solidFill>
                <a:srgbClr val="222222"/>
              </a:solidFill>
              <a:effectLst/>
              <a:latin typeface="Verdana" panose="020B0604030504040204" pitchFamily="34" charset="0"/>
            </a:endParaRPr>
          </a:p>
          <a:p>
            <a:pPr algn="l" fontAlgn="base"/>
            <a:r>
              <a:rPr lang="en-GB" b="1" i="0" dirty="0">
                <a:solidFill>
                  <a:srgbClr val="111111"/>
                </a:solidFill>
                <a:effectLst/>
                <a:latin typeface="Roboto" panose="02000000000000000000" pitchFamily="2" charset="0"/>
              </a:rPr>
              <a:t>Learning Theories FAQ</a:t>
            </a:r>
            <a:endParaRPr lang="en-GB" b="0" i="0" dirty="0">
              <a:solidFill>
                <a:srgbClr val="111111"/>
              </a:solidFill>
              <a:effectLst/>
              <a:latin typeface="Roboto" panose="02000000000000000000" pitchFamily="2" charset="0"/>
            </a:endParaRPr>
          </a:p>
          <a:p>
            <a:pPr algn="l" fontAlgn="base"/>
            <a:r>
              <a:rPr lang="en-GB" b="0" i="0" dirty="0">
                <a:solidFill>
                  <a:srgbClr val="111111"/>
                </a:solidFill>
                <a:effectLst/>
                <a:latin typeface="Roboto" panose="02000000000000000000" pitchFamily="2" charset="0"/>
              </a:rPr>
              <a:t>What are Learning Theories?</a:t>
            </a:r>
          </a:p>
          <a:p>
            <a:pPr algn="l" fontAlgn="base"/>
            <a:r>
              <a:rPr lang="en-GB" b="0" i="0" dirty="0">
                <a:solidFill>
                  <a:srgbClr val="222222"/>
                </a:solidFill>
                <a:effectLst/>
                <a:latin typeface="Verdana" panose="020B0604030504040204" pitchFamily="34" charset="0"/>
              </a:rPr>
              <a:t>Since Plato, many theorists have emerged, all with their different take on how students learn. </a:t>
            </a:r>
            <a:r>
              <a:rPr lang="en-GB" b="0" i="0" u="none" strike="noStrike" dirty="0">
                <a:solidFill>
                  <a:srgbClr val="9EC9E9"/>
                </a:solidFill>
                <a:effectLst/>
                <a:latin typeface="Verdana" panose="020B0604030504040204" pitchFamily="34" charset="0"/>
                <a:hlinkClick r:id="rId60"/>
              </a:rPr>
              <a:t>Learning theories</a:t>
            </a:r>
            <a:r>
              <a:rPr lang="en-GB" b="0" i="0" dirty="0">
                <a:solidFill>
                  <a:srgbClr val="222222"/>
                </a:solidFill>
                <a:effectLst/>
                <a:latin typeface="Verdana" panose="020B0604030504040204" pitchFamily="34" charset="0"/>
              </a:rPr>
              <a:t> are a set of principles that explain how best a student can acquire, retain and recall new information.</a:t>
            </a:r>
          </a:p>
          <a:p>
            <a:pPr algn="l" fontAlgn="base"/>
            <a:r>
              <a:rPr lang="en-GB" b="0" i="0" dirty="0">
                <a:solidFill>
                  <a:srgbClr val="111111"/>
                </a:solidFill>
                <a:effectLst/>
                <a:latin typeface="Roboto" panose="02000000000000000000" pitchFamily="2" charset="0"/>
              </a:rPr>
              <a:t>What is Behaviourism?</a:t>
            </a:r>
          </a:p>
          <a:p>
            <a:pPr algn="l" fontAlgn="base"/>
            <a:r>
              <a:rPr lang="en-GB" b="0" i="0" u="none" strike="noStrike" dirty="0">
                <a:solidFill>
                  <a:srgbClr val="9EC9E9"/>
                </a:solidFill>
                <a:effectLst/>
                <a:latin typeface="Verdana" panose="020B0604030504040204" pitchFamily="34" charset="0"/>
                <a:hlinkClick r:id="rId61"/>
              </a:rPr>
              <a:t>Behaviourism</a:t>
            </a:r>
            <a:r>
              <a:rPr lang="en-GB" b="0" i="0" dirty="0">
                <a:solidFill>
                  <a:srgbClr val="222222"/>
                </a:solidFill>
                <a:effectLst/>
                <a:latin typeface="Verdana" panose="020B0604030504040204" pitchFamily="34" charset="0"/>
              </a:rPr>
              <a:t> involves repeated actions, verbal reinforcement and incentives to take part. It is great for establishing rules, especially for </a:t>
            </a:r>
            <a:r>
              <a:rPr lang="en-GB" b="0" i="0" u="none" strike="noStrike" dirty="0">
                <a:solidFill>
                  <a:srgbClr val="9EC9E9"/>
                </a:solidFill>
                <a:effectLst/>
                <a:latin typeface="Verdana" panose="020B0604030504040204" pitchFamily="34" charset="0"/>
                <a:hlinkClick r:id="rId6"/>
              </a:rPr>
              <a:t>behaviour management</a:t>
            </a:r>
            <a:r>
              <a:rPr lang="en-GB" b="0" i="0" dirty="0">
                <a:solidFill>
                  <a:srgbClr val="222222"/>
                </a:solidFill>
                <a:effectLst/>
                <a:latin typeface="Verdana" panose="020B0604030504040204" pitchFamily="34" charset="0"/>
              </a:rPr>
              <a:t>. Behaviourism is based on the idea that knowledge is independent and on the exterior of the learner. In a behaviourist’s mind, the learner is a blank slate that should be provided with the information to be learnt. Through this interaction, new associations are made and thus leaning occurs. Learning is achieved when the provided stimulus changes behaviour.</a:t>
            </a:r>
          </a:p>
          <a:p>
            <a:pPr algn="l" fontAlgn="base"/>
            <a:r>
              <a:rPr lang="en-GB" b="0" i="0" dirty="0">
                <a:solidFill>
                  <a:srgbClr val="111111"/>
                </a:solidFill>
                <a:effectLst/>
                <a:latin typeface="Roboto" panose="02000000000000000000" pitchFamily="2" charset="0"/>
              </a:rPr>
              <a:t>What is Cognitivism?</a:t>
            </a:r>
          </a:p>
          <a:p>
            <a:pPr algn="l" fontAlgn="base"/>
            <a:r>
              <a:rPr lang="en-GB" b="0" i="0" dirty="0">
                <a:solidFill>
                  <a:srgbClr val="222222"/>
                </a:solidFill>
                <a:effectLst/>
                <a:latin typeface="Verdana" panose="020B0604030504040204" pitchFamily="34" charset="0"/>
              </a:rPr>
              <a:t>In contrast to behaviourism, </a:t>
            </a:r>
            <a:r>
              <a:rPr lang="en-GB" b="0" i="0" u="none" strike="noStrike" dirty="0">
                <a:solidFill>
                  <a:srgbClr val="9EC9E9"/>
                </a:solidFill>
                <a:effectLst/>
                <a:latin typeface="Verdana" panose="020B0604030504040204" pitchFamily="34" charset="0"/>
                <a:hlinkClick r:id="rId62"/>
              </a:rPr>
              <a:t>cognitivism</a:t>
            </a:r>
            <a:r>
              <a:rPr lang="en-GB" b="0" i="0" dirty="0">
                <a:solidFill>
                  <a:srgbClr val="222222"/>
                </a:solidFill>
                <a:effectLst/>
                <a:latin typeface="Verdana" panose="020B0604030504040204" pitchFamily="34" charset="0"/>
              </a:rPr>
              <a:t> focuses on the idea that students process information they receive rather than just responding to a stimulus, as with behaviourism. There is still a behaviour change evident, but this is in response to thinking and processing information. In </a:t>
            </a:r>
            <a:r>
              <a:rPr lang="en-GB" b="0" i="0" u="none" strike="noStrike" dirty="0">
                <a:solidFill>
                  <a:srgbClr val="9EC9E9"/>
                </a:solidFill>
                <a:effectLst/>
                <a:latin typeface="Verdana" panose="020B0604030504040204" pitchFamily="34" charset="0"/>
                <a:hlinkClick r:id="rId9"/>
              </a:rPr>
              <a:t>cognitive load theory</a:t>
            </a:r>
            <a:r>
              <a:rPr lang="en-GB" b="0" i="0" dirty="0">
                <a:solidFill>
                  <a:srgbClr val="222222"/>
                </a:solidFill>
                <a:effectLst/>
                <a:latin typeface="Verdana" panose="020B0604030504040204" pitchFamily="34" charset="0"/>
              </a:rPr>
              <a:t>, learning occurs when the student reorganises information, either by finding new explanations or adapting old ones.</a:t>
            </a:r>
          </a:p>
          <a:p>
            <a:pPr algn="l" fontAlgn="base"/>
            <a:r>
              <a:rPr lang="en-GB" b="0" i="0" dirty="0">
                <a:solidFill>
                  <a:srgbClr val="111111"/>
                </a:solidFill>
                <a:effectLst/>
                <a:latin typeface="Roboto" panose="02000000000000000000" pitchFamily="2" charset="0"/>
              </a:rPr>
              <a:t>What is Constructivism?</a:t>
            </a:r>
          </a:p>
          <a:p>
            <a:pPr algn="l" fontAlgn="base"/>
            <a:r>
              <a:rPr lang="en-GB" b="0" i="0" u="none" strike="noStrike" dirty="0">
                <a:solidFill>
                  <a:srgbClr val="9EC9E9"/>
                </a:solidFill>
                <a:effectLst/>
                <a:latin typeface="Verdana" panose="020B0604030504040204" pitchFamily="34" charset="0"/>
                <a:hlinkClick r:id="rId63"/>
              </a:rPr>
              <a:t>Constructivism</a:t>
            </a:r>
            <a:r>
              <a:rPr lang="en-GB" b="0" i="0" dirty="0">
                <a:solidFill>
                  <a:srgbClr val="222222"/>
                </a:solidFill>
                <a:effectLst/>
                <a:latin typeface="Verdana" panose="020B0604030504040204" pitchFamily="34" charset="0"/>
              </a:rPr>
              <a:t> is based on the premise that we construct learning new ideas based on our own prior knowledge and experiences. Learning, therefore, is unique to the individual learner. Students adapt their models of understanding either by reflecting on prior theories or resolving misconceptions. Students need to have a prior base of knowledge for constructivist approaches to be effective. </a:t>
            </a:r>
            <a:r>
              <a:rPr lang="en-GB" b="0" i="0" u="none" strike="noStrike" dirty="0">
                <a:solidFill>
                  <a:srgbClr val="9EC9E9"/>
                </a:solidFill>
                <a:effectLst/>
                <a:latin typeface="Verdana" panose="020B0604030504040204" pitchFamily="34" charset="0"/>
                <a:hlinkClick r:id="rId64"/>
              </a:rPr>
              <a:t>Bruner’s spiral curriculum</a:t>
            </a:r>
            <a:r>
              <a:rPr lang="en-GB" b="0" i="0" dirty="0">
                <a:solidFill>
                  <a:srgbClr val="222222"/>
                </a:solidFill>
                <a:effectLst/>
                <a:latin typeface="Verdana" panose="020B0604030504040204" pitchFamily="34" charset="0"/>
              </a:rPr>
              <a:t> is a great example of constructivism in action.</a:t>
            </a:r>
          </a:p>
          <a:p>
            <a:pPr algn="l" fontAlgn="base"/>
            <a:endParaRPr lang="en-GB" b="0" i="0" dirty="0">
              <a:solidFill>
                <a:srgbClr val="000000"/>
              </a:solidFill>
              <a:effectLst/>
              <a:latin typeface="Open Sans" panose="020B0606030504020204" pitchFamily="34" charset="0"/>
            </a:endParaRPr>
          </a:p>
        </p:txBody>
      </p:sp>
      <p:sp>
        <p:nvSpPr>
          <p:cNvPr id="4" name="Slide Number Placeholder 3"/>
          <p:cNvSpPr>
            <a:spLocks noGrp="1"/>
          </p:cNvSpPr>
          <p:nvPr>
            <p:ph type="sldNum" sz="quarter" idx="5"/>
          </p:nvPr>
        </p:nvSpPr>
        <p:spPr/>
        <p:txBody>
          <a:bodyPr/>
          <a:lstStyle/>
          <a:p>
            <a:fld id="{CE98EA37-B3AE-4E9A-9585-1A97FCF903FD}" type="slidenum">
              <a:rPr lang="cy-GB" smtClean="0"/>
              <a:t>24</a:t>
            </a:fld>
            <a:endParaRPr lang="cy-GB"/>
          </a:p>
        </p:txBody>
      </p:sp>
    </p:spTree>
    <p:extLst>
      <p:ext uri="{BB962C8B-B14F-4D97-AF65-F5344CB8AC3E}">
        <p14:creationId xmlns:p14="http://schemas.microsoft.com/office/powerpoint/2010/main" val="2864334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9/7/2024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cheapdecorscostume.blogspot.com/2021/07/resources-clipart.html"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marketingmadecreative.wordpress.com/"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fr.wiktionary.org/wiki/Fichier:Organization-group.png"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video" Target="https://www.youtube.com/embed/gkzLAz25KPI?feature=oembed" TargetMode="External"/><Relationship Id="rId5" Type="http://schemas.openxmlformats.org/officeDocument/2006/relationships/image" Target="../media/image12.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hyperlink" Target="https://owl.excelsior.edu/writing-process/prewriting-strategies/prewriting-strategies-asking-defining-questions/" TargetMode="External"/><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168" y="1563122"/>
            <a:ext cx="7766936" cy="1646302"/>
          </a:xfrm>
        </p:spPr>
        <p:txBody>
          <a:bodyPr/>
          <a:lstStyle/>
          <a:p>
            <a:r>
              <a:rPr lang="en-GB" sz="4000" dirty="0" err="1"/>
              <a:t>Damcaniaeth</a:t>
            </a:r>
            <a:r>
              <a:rPr lang="en-GB" sz="4000" dirty="0"/>
              <a:t> </a:t>
            </a:r>
            <a:r>
              <a:rPr lang="en-GB" sz="4000" dirty="0" err="1"/>
              <a:t>Dysgu</a:t>
            </a:r>
            <a:r>
              <a:rPr lang="en-GB" sz="4000" dirty="0"/>
              <a:t> ac </a:t>
            </a:r>
            <a:r>
              <a:rPr lang="en-GB" sz="4000" dirty="0" err="1"/>
              <a:t>Ymarfer</a:t>
            </a:r>
            <a:br>
              <a:rPr lang="en-GB" sz="4000" dirty="0"/>
            </a:br>
            <a:r>
              <a:rPr lang="en-GB" sz="4000" dirty="0"/>
              <a:t>Learning Theory and Practice</a:t>
            </a:r>
            <a:br>
              <a:rPr lang="en-GB" dirty="0"/>
            </a:br>
            <a:r>
              <a:rPr lang="en-GB" dirty="0"/>
              <a:t> </a:t>
            </a:r>
          </a:p>
        </p:txBody>
      </p:sp>
      <p:sp>
        <p:nvSpPr>
          <p:cNvPr id="3" name="Subtitle 2"/>
          <p:cNvSpPr>
            <a:spLocks noGrp="1"/>
          </p:cNvSpPr>
          <p:nvPr>
            <p:ph type="subTitle" idx="1"/>
          </p:nvPr>
        </p:nvSpPr>
        <p:spPr/>
        <p:txBody>
          <a:bodyPr>
            <a:normAutofit fontScale="85000" lnSpcReduction="20000"/>
          </a:bodyPr>
          <a:lstStyle/>
          <a:p>
            <a:r>
              <a:rPr lang="en-GB" sz="2400" b="1" dirty="0"/>
              <a:t>ECES4010/C</a:t>
            </a:r>
          </a:p>
          <a:p>
            <a:r>
              <a:rPr lang="en-GB" sz="2400" b="1" dirty="0" err="1"/>
              <a:t>Wythnos</a:t>
            </a:r>
            <a:r>
              <a:rPr lang="en-GB" sz="2400" b="1" dirty="0"/>
              <a:t> 1 </a:t>
            </a:r>
            <a:r>
              <a:rPr lang="en-GB" sz="2400" b="1" dirty="0" err="1"/>
              <a:t>Sesiwn</a:t>
            </a:r>
            <a:r>
              <a:rPr lang="en-GB" sz="2400" b="1" dirty="0"/>
              <a:t> 1:  </a:t>
            </a:r>
            <a:r>
              <a:rPr lang="en-GB" sz="2400" b="1" dirty="0" err="1"/>
              <a:t>Cyflwyniad</a:t>
            </a:r>
            <a:r>
              <a:rPr lang="en-GB" sz="2400" b="1" dirty="0"/>
              <a:t> </a:t>
            </a:r>
            <a:r>
              <a:rPr lang="en-GB" sz="2400" b="1" dirty="0" err="1"/>
              <a:t>i’r</a:t>
            </a:r>
            <a:r>
              <a:rPr lang="en-GB" sz="2400" b="1" dirty="0"/>
              <a:t> </a:t>
            </a:r>
            <a:r>
              <a:rPr lang="en-GB" sz="2400" b="1" dirty="0" err="1"/>
              <a:t>modiwl</a:t>
            </a:r>
            <a:r>
              <a:rPr lang="en-GB" sz="2400" b="1" dirty="0"/>
              <a:t> </a:t>
            </a:r>
          </a:p>
          <a:p>
            <a:r>
              <a:rPr lang="en-GB" sz="2400" b="1" dirty="0"/>
              <a:t>Week 1 Session 1 : Introduction to the module</a:t>
            </a:r>
            <a:endParaRPr lang="en-GB" sz="2400" dirty="0"/>
          </a:p>
        </p:txBody>
      </p:sp>
      <p:pic>
        <p:nvPicPr>
          <p:cNvPr id="4" name="Picture 3"/>
          <p:cNvPicPr/>
          <p:nvPr/>
        </p:nvPicPr>
        <p:blipFill rotWithShape="1">
          <a:blip r:embed="rId2"/>
          <a:srcRect l="13893" t="36298" r="49147" b="24313"/>
          <a:stretch/>
        </p:blipFill>
        <p:spPr bwMode="auto">
          <a:xfrm rot="20429937">
            <a:off x="353873" y="3657600"/>
            <a:ext cx="3142210" cy="26600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90165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Gorolwg</a:t>
            </a:r>
            <a:r>
              <a:rPr lang="en-GB" dirty="0"/>
              <a:t> </a:t>
            </a:r>
            <a:r>
              <a:rPr lang="en-GB" dirty="0" err="1"/>
              <a:t>sesiwn</a:t>
            </a:r>
            <a:br>
              <a:rPr lang="en-GB" dirty="0"/>
            </a:br>
            <a:r>
              <a:rPr lang="en-GB" dirty="0"/>
              <a:t>Session overview</a:t>
            </a:r>
          </a:p>
        </p:txBody>
      </p:sp>
      <p:sp>
        <p:nvSpPr>
          <p:cNvPr id="4" name="Content Placeholder 3"/>
          <p:cNvSpPr>
            <a:spLocks noGrp="1"/>
          </p:cNvSpPr>
          <p:nvPr>
            <p:ph sz="half" idx="1"/>
          </p:nvPr>
        </p:nvSpPr>
        <p:spPr/>
        <p:txBody>
          <a:bodyPr vert="horz" lIns="91440" tIns="45720" rIns="91440" bIns="45720" rtlCol="0" anchor="t">
            <a:normAutofit/>
          </a:bodyPr>
          <a:lstStyle/>
          <a:p>
            <a:r>
              <a:rPr lang="en-GB" sz="2400" dirty="0" err="1"/>
              <a:t>Gorolwg</a:t>
            </a:r>
            <a:r>
              <a:rPr lang="en-GB" sz="2400" dirty="0"/>
              <a:t> </a:t>
            </a:r>
            <a:r>
              <a:rPr lang="en-GB" sz="2400" dirty="0" err="1"/>
              <a:t>o’r</a:t>
            </a:r>
            <a:r>
              <a:rPr lang="en-GB" sz="2400" dirty="0"/>
              <a:t> </a:t>
            </a:r>
            <a:r>
              <a:rPr lang="en-GB" sz="2400" dirty="0" err="1"/>
              <a:t>modiwl</a:t>
            </a:r>
            <a:endParaRPr lang="en-GB" sz="2400" dirty="0"/>
          </a:p>
          <a:p>
            <a:r>
              <a:rPr lang="en-GB" sz="2400" dirty="0" err="1"/>
              <a:t>Materion</a:t>
            </a:r>
            <a:r>
              <a:rPr lang="en-GB" sz="2400" dirty="0"/>
              <a:t> </a:t>
            </a:r>
            <a:r>
              <a:rPr lang="en-GB" sz="2400" dirty="0" err="1"/>
              <a:t>pwysig</a:t>
            </a:r>
            <a:endParaRPr lang="en-GB" sz="2400" dirty="0"/>
          </a:p>
          <a:p>
            <a:r>
              <a:rPr lang="en-GB" sz="2400" dirty="0" err="1"/>
              <a:t>Amserlen</a:t>
            </a:r>
            <a:r>
              <a:rPr lang="en-GB" sz="2400" dirty="0"/>
              <a:t> y </a:t>
            </a:r>
            <a:r>
              <a:rPr lang="en-GB" sz="2400" dirty="0" err="1"/>
              <a:t>modiwl</a:t>
            </a:r>
            <a:endParaRPr lang="en-GB" sz="2400" dirty="0"/>
          </a:p>
          <a:p>
            <a:r>
              <a:rPr lang="en-GB" altLang="en-US" sz="2400" dirty="0" err="1">
                <a:cs typeface="Arial" charset="0"/>
              </a:rPr>
              <a:t>Deilliannau</a:t>
            </a:r>
            <a:r>
              <a:rPr lang="en-GB" altLang="en-US" sz="2400" dirty="0">
                <a:cs typeface="Arial" charset="0"/>
              </a:rPr>
              <a:t> </a:t>
            </a:r>
            <a:r>
              <a:rPr lang="en-GB" altLang="en-US" sz="2400" dirty="0" err="1">
                <a:cs typeface="Arial" charset="0"/>
              </a:rPr>
              <a:t>dysgu</a:t>
            </a:r>
            <a:endParaRPr lang="en-GB" altLang="en-US" sz="2400" dirty="0">
              <a:cs typeface="Arial" charset="0"/>
            </a:endParaRPr>
          </a:p>
          <a:p>
            <a:r>
              <a:rPr lang="en-GB" altLang="en-US" sz="2400" dirty="0" err="1">
                <a:cs typeface="Arial"/>
              </a:rPr>
              <a:t>Asesiad</a:t>
            </a:r>
            <a:r>
              <a:rPr lang="en-GB" altLang="en-US" sz="2400" dirty="0">
                <a:cs typeface="Arial"/>
              </a:rPr>
              <a:t> </a:t>
            </a:r>
            <a:r>
              <a:rPr lang="en-GB" altLang="en-US" sz="2400" dirty="0" err="1">
                <a:cs typeface="Arial"/>
              </a:rPr>
              <a:t>modiwl</a:t>
            </a:r>
            <a:endParaRPr lang="en-GB" altLang="en-US" sz="2400" dirty="0">
              <a:cs typeface="Arial"/>
            </a:endParaRPr>
          </a:p>
          <a:p>
            <a:r>
              <a:rPr lang="en-GB" altLang="en-US" sz="2400" dirty="0">
                <a:cs typeface="Arial"/>
              </a:rPr>
              <a:t>Beth </a:t>
            </a:r>
            <a:r>
              <a:rPr lang="en-GB" altLang="en-US" sz="2400" dirty="0" err="1">
                <a:cs typeface="Arial"/>
              </a:rPr>
              <a:t>yw</a:t>
            </a:r>
            <a:r>
              <a:rPr lang="en-GB" altLang="en-US" sz="2400" dirty="0">
                <a:cs typeface="Arial"/>
              </a:rPr>
              <a:t> </a:t>
            </a:r>
            <a:r>
              <a:rPr lang="en-GB" altLang="en-US" sz="2400" dirty="0" err="1">
                <a:cs typeface="Arial"/>
              </a:rPr>
              <a:t>damcaniaeth</a:t>
            </a:r>
            <a:r>
              <a:rPr lang="en-GB" altLang="en-US" sz="2400" dirty="0">
                <a:cs typeface="Arial"/>
              </a:rPr>
              <a:t> </a:t>
            </a:r>
            <a:r>
              <a:rPr lang="en-GB" altLang="en-US" sz="2400" dirty="0" err="1">
                <a:cs typeface="Arial"/>
              </a:rPr>
              <a:t>dysgu</a:t>
            </a:r>
            <a:r>
              <a:rPr lang="en-GB" altLang="en-US" sz="2400" dirty="0">
                <a:cs typeface="Arial"/>
              </a:rPr>
              <a:t>?</a:t>
            </a:r>
          </a:p>
          <a:p>
            <a:pPr marL="68580" indent="0">
              <a:buNone/>
            </a:pPr>
            <a:endParaRPr lang="en-GB" dirty="0"/>
          </a:p>
        </p:txBody>
      </p:sp>
      <p:sp>
        <p:nvSpPr>
          <p:cNvPr id="5" name="Content Placeholder 4"/>
          <p:cNvSpPr>
            <a:spLocks noGrp="1"/>
          </p:cNvSpPr>
          <p:nvPr>
            <p:ph sz="half" idx="2"/>
          </p:nvPr>
        </p:nvSpPr>
        <p:spPr/>
        <p:txBody>
          <a:bodyPr vert="horz" lIns="91440" tIns="45720" rIns="91440" bIns="45720" rtlCol="0" anchor="t">
            <a:normAutofit/>
          </a:bodyPr>
          <a:lstStyle/>
          <a:p>
            <a:r>
              <a:rPr lang="en-GB" altLang="en-US" sz="2400" dirty="0">
                <a:cs typeface="Arial" charset="0"/>
              </a:rPr>
              <a:t>Module overview </a:t>
            </a:r>
          </a:p>
          <a:p>
            <a:r>
              <a:rPr lang="en-GB" altLang="en-US" sz="2400" dirty="0">
                <a:cs typeface="Arial" charset="0"/>
              </a:rPr>
              <a:t>Important information</a:t>
            </a:r>
          </a:p>
          <a:p>
            <a:r>
              <a:rPr lang="en-GB" altLang="en-US" sz="2400" dirty="0">
                <a:cs typeface="Arial" charset="0"/>
              </a:rPr>
              <a:t>Module timetable</a:t>
            </a:r>
          </a:p>
          <a:p>
            <a:r>
              <a:rPr lang="en-GB" altLang="en-US" sz="2400" dirty="0">
                <a:cs typeface="Arial" charset="0"/>
              </a:rPr>
              <a:t>Learning outcomes</a:t>
            </a:r>
          </a:p>
          <a:p>
            <a:r>
              <a:rPr lang="en-GB" altLang="en-US" sz="2400" dirty="0">
                <a:cs typeface="Arial"/>
              </a:rPr>
              <a:t>Module assessment</a:t>
            </a:r>
            <a:endParaRPr lang="en-GB" altLang="en-US" sz="2400" dirty="0" err="1">
              <a:cs typeface="Arial" charset="0"/>
            </a:endParaRPr>
          </a:p>
          <a:p>
            <a:r>
              <a:rPr lang="en-GB" altLang="en-US" sz="2400" dirty="0">
                <a:cs typeface="Arial"/>
              </a:rPr>
              <a:t>What is a learning theory?</a:t>
            </a:r>
          </a:p>
          <a:p>
            <a:endParaRPr lang="en-GB" dirty="0"/>
          </a:p>
        </p:txBody>
      </p:sp>
    </p:spTree>
    <p:extLst>
      <p:ext uri="{BB962C8B-B14F-4D97-AF65-F5344CB8AC3E}">
        <p14:creationId xmlns:p14="http://schemas.microsoft.com/office/powerpoint/2010/main" val="4222033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err="1"/>
              <a:t>Amcanion</a:t>
            </a:r>
            <a:br>
              <a:rPr lang="en-GB" dirty="0"/>
            </a:br>
            <a:r>
              <a:rPr lang="en-GB" dirty="0"/>
              <a:t>Aims</a:t>
            </a:r>
            <a:br>
              <a:rPr lang="en-GB" dirty="0"/>
            </a:br>
            <a:endParaRPr lang="en-GB" dirty="0"/>
          </a:p>
        </p:txBody>
      </p:sp>
      <p:sp>
        <p:nvSpPr>
          <p:cNvPr id="5" name="Content Placeholder 4"/>
          <p:cNvSpPr>
            <a:spLocks noGrp="1"/>
          </p:cNvSpPr>
          <p:nvPr>
            <p:ph sz="half" idx="1"/>
          </p:nvPr>
        </p:nvSpPr>
        <p:spPr/>
        <p:txBody>
          <a:bodyPr>
            <a:normAutofit lnSpcReduction="10000"/>
          </a:bodyPr>
          <a:lstStyle/>
          <a:p>
            <a:pPr algn="just">
              <a:lnSpc>
                <a:spcPct val="115000"/>
              </a:lnSpc>
              <a:spcAft>
                <a:spcPts val="1000"/>
              </a:spcAft>
            </a:pPr>
            <a:r>
              <a:rPr lang="cy-GB" sz="2400" dirty="0">
                <a:effectLst/>
                <a:latin typeface="+mj-lt"/>
                <a:ea typeface="Times New Roman" panose="02020603050405020304" pitchFamily="18" charset="0"/>
                <a:cs typeface="Times New Roman" panose="02020603050405020304" pitchFamily="18" charset="0"/>
              </a:rPr>
              <a:t>Archwilio damcaniaethau allweddol sy’n sail i ddysgu effeithiol. </a:t>
            </a:r>
            <a:endParaRPr lang="cy-GB" sz="2400" dirty="0">
              <a:effectLst/>
              <a:latin typeface="+mj-lt"/>
              <a:ea typeface="Calibri" panose="020F0502020204030204" pitchFamily="34" charset="0"/>
              <a:cs typeface="Times New Roman" panose="02020603050405020304" pitchFamily="18" charset="0"/>
            </a:endParaRPr>
          </a:p>
          <a:p>
            <a:pPr marL="114300" indent="0" algn="just">
              <a:lnSpc>
                <a:spcPct val="115000"/>
              </a:lnSpc>
              <a:spcAft>
                <a:spcPts val="1000"/>
              </a:spcAft>
              <a:buNone/>
            </a:pPr>
            <a:r>
              <a:rPr lang="cy-GB" sz="2400" dirty="0">
                <a:effectLst/>
                <a:latin typeface="+mj-lt"/>
                <a:ea typeface="Times New Roman" panose="02020603050405020304" pitchFamily="18" charset="0"/>
                <a:cs typeface="Times New Roman" panose="02020603050405020304" pitchFamily="18" charset="0"/>
              </a:rPr>
              <a:t> </a:t>
            </a:r>
            <a:endParaRPr lang="cy-GB" sz="2400" dirty="0">
              <a:effectLst/>
              <a:latin typeface="+mj-lt"/>
              <a:ea typeface="Calibri" panose="020F0502020204030204" pitchFamily="34" charset="0"/>
              <a:cs typeface="Times New Roman" panose="02020603050405020304" pitchFamily="18" charset="0"/>
            </a:endParaRPr>
          </a:p>
          <a:p>
            <a:pPr algn="just">
              <a:lnSpc>
                <a:spcPct val="115000"/>
              </a:lnSpc>
              <a:spcAft>
                <a:spcPts val="1000"/>
              </a:spcAft>
            </a:pPr>
            <a:r>
              <a:rPr lang="cy-GB" sz="2400" dirty="0">
                <a:effectLst/>
                <a:latin typeface="+mj-lt"/>
                <a:ea typeface="Times New Roman" panose="02020603050405020304" pitchFamily="18" charset="0"/>
                <a:cs typeface="Times New Roman" panose="02020603050405020304" pitchFamily="18" charset="0"/>
              </a:rPr>
              <a:t>Cyflwyno myfyrwyr i ystod o gyd-destunau dysgu sy’n hwyluso ac yn cefnogi dysgu.</a:t>
            </a:r>
            <a:endParaRPr lang="cy-GB" sz="2400" dirty="0">
              <a:effectLst/>
              <a:latin typeface="+mj-lt"/>
              <a:ea typeface="Calibri" panose="020F0502020204030204" pitchFamily="34" charset="0"/>
              <a:cs typeface="Times New Roman" panose="02020603050405020304" pitchFamily="18" charset="0"/>
            </a:endParaRPr>
          </a:p>
          <a:p>
            <a:endParaRPr lang="en-GB" dirty="0"/>
          </a:p>
        </p:txBody>
      </p:sp>
      <p:sp>
        <p:nvSpPr>
          <p:cNvPr id="6" name="Content Placeholder 5"/>
          <p:cNvSpPr>
            <a:spLocks noGrp="1"/>
          </p:cNvSpPr>
          <p:nvPr>
            <p:ph sz="half" idx="2"/>
          </p:nvPr>
        </p:nvSpPr>
        <p:spPr/>
        <p:txBody>
          <a:bodyPr>
            <a:noAutofit/>
          </a:bodyPr>
          <a:lstStyle/>
          <a:p>
            <a:pPr algn="just">
              <a:lnSpc>
                <a:spcPct val="115000"/>
              </a:lnSpc>
              <a:spcAft>
                <a:spcPts val="1000"/>
              </a:spcAft>
            </a:pPr>
            <a:r>
              <a:rPr lang="en-US" sz="2400" dirty="0">
                <a:effectLst/>
                <a:latin typeface="+mj-lt"/>
                <a:ea typeface="Times New Roman" panose="02020603050405020304" pitchFamily="18" charset="0"/>
                <a:cs typeface="Times New Roman" panose="02020603050405020304" pitchFamily="18" charset="0"/>
              </a:rPr>
              <a:t>To explore key theories which underpin effective learning.</a:t>
            </a:r>
            <a:endParaRPr lang="cy-GB" sz="2400" dirty="0">
              <a:effectLst/>
              <a:latin typeface="+mj-lt"/>
              <a:ea typeface="Calibri" panose="020F0502020204030204" pitchFamily="34" charset="0"/>
              <a:cs typeface="Times New Roman" panose="02020603050405020304" pitchFamily="18" charset="0"/>
            </a:endParaRPr>
          </a:p>
          <a:p>
            <a:pPr marL="114300" indent="0" algn="just">
              <a:lnSpc>
                <a:spcPct val="115000"/>
              </a:lnSpc>
              <a:spcAft>
                <a:spcPts val="1000"/>
              </a:spcAft>
              <a:buNone/>
            </a:pPr>
            <a:r>
              <a:rPr lang="en-US" sz="2400" dirty="0">
                <a:effectLst/>
                <a:latin typeface="+mj-lt"/>
                <a:ea typeface="Times New Roman" panose="02020603050405020304" pitchFamily="18" charset="0"/>
                <a:cs typeface="Times New Roman" panose="02020603050405020304" pitchFamily="18" charset="0"/>
              </a:rPr>
              <a:t> </a:t>
            </a:r>
            <a:endParaRPr lang="cy-GB" sz="2400" dirty="0">
              <a:effectLst/>
              <a:latin typeface="+mj-lt"/>
              <a:ea typeface="Calibri" panose="020F0502020204030204" pitchFamily="34" charset="0"/>
              <a:cs typeface="Times New Roman" panose="02020603050405020304" pitchFamily="18" charset="0"/>
            </a:endParaRPr>
          </a:p>
          <a:p>
            <a:pPr algn="just">
              <a:lnSpc>
                <a:spcPct val="115000"/>
              </a:lnSpc>
              <a:spcAft>
                <a:spcPts val="1000"/>
              </a:spcAft>
            </a:pPr>
            <a:r>
              <a:rPr lang="en-US" sz="2400" dirty="0">
                <a:effectLst/>
                <a:latin typeface="+mj-lt"/>
                <a:ea typeface="Times New Roman" panose="02020603050405020304" pitchFamily="18" charset="0"/>
                <a:cs typeface="Times New Roman" panose="02020603050405020304" pitchFamily="18" charset="0"/>
              </a:rPr>
              <a:t>To introduce students to a range of learning contexts that facilitate and support learning.</a:t>
            </a:r>
            <a:endParaRPr lang="cy-GB"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2448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Deilliannau</a:t>
            </a:r>
            <a:r>
              <a:rPr lang="en-GB" dirty="0"/>
              <a:t> </a:t>
            </a:r>
            <a:r>
              <a:rPr lang="en-GB" dirty="0" err="1"/>
              <a:t>Dysgu</a:t>
            </a:r>
            <a:br>
              <a:rPr lang="en-GB" dirty="0"/>
            </a:br>
            <a:r>
              <a:rPr lang="en-GB" dirty="0"/>
              <a:t>Learning Outcomes</a:t>
            </a:r>
            <a:br>
              <a:rPr lang="en-GB" dirty="0"/>
            </a:br>
            <a:endParaRPr lang="en-GB" dirty="0"/>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ea typeface="Calibri" panose="020F0502020204030204" pitchFamily="34" charset="0"/>
                <a:cs typeface="Times New Roman" panose="02020603050405020304" pitchFamily="18" charset="0"/>
              </a:rPr>
              <a:t> Dangos dealltwriaeth o ddysgu ac addysgu effeithiol.</a:t>
            </a:r>
          </a:p>
          <a:p>
            <a:pPr marL="0" lvl="0" indent="0">
              <a:buNone/>
            </a:pPr>
            <a:endParaRPr lang="en-GB" dirty="0"/>
          </a:p>
          <a:p>
            <a:endParaRPr lang="en-GB" dirty="0"/>
          </a:p>
        </p:txBody>
      </p:sp>
      <p:sp>
        <p:nvSpPr>
          <p:cNvPr id="4" name="Content Placeholder 3"/>
          <p:cNvSpPr>
            <a:spLocks noGrp="1"/>
          </p:cNvSpPr>
          <p:nvPr>
            <p:ph sz="half" idx="2"/>
          </p:nvPr>
        </p:nvSpPr>
        <p:spPr/>
        <p:txBody>
          <a:bodyPr>
            <a:normAutofit/>
          </a:bodyPr>
          <a:lstStyle/>
          <a:p>
            <a:pPr algn="just">
              <a:lnSpc>
                <a:spcPct val="115000"/>
              </a:lnSpc>
              <a:spcAft>
                <a:spcPts val="1000"/>
              </a:spcAft>
            </a:pPr>
            <a:r>
              <a:rPr lang="en-US" sz="3200" dirty="0">
                <a:solidFill>
                  <a:srgbClr val="000000"/>
                </a:solidFill>
                <a:effectLst/>
                <a:ea typeface="Calibri" panose="020F0502020204030204" pitchFamily="34" charset="0"/>
                <a:cs typeface="Times New Roman" panose="02020603050405020304" pitchFamily="18" charset="0"/>
              </a:rPr>
              <a:t> Demonstrate an understanding of effective teaching and learning.</a:t>
            </a:r>
            <a:endParaRPr lang="cy-GB" sz="3200" dirty="0">
              <a:solidFill>
                <a:srgbClr val="000000"/>
              </a:solidFill>
              <a:effectLst/>
              <a:ea typeface="Calibri" panose="020F0502020204030204" pitchFamily="34" charset="0"/>
              <a:cs typeface="Times New Roman" panose="02020603050405020304" pitchFamily="18" charset="0"/>
            </a:endParaRPr>
          </a:p>
          <a:p>
            <a:pPr marL="0" lvl="0" indent="0">
              <a:buNone/>
            </a:pPr>
            <a:endParaRPr lang="en-GB" sz="2400" dirty="0"/>
          </a:p>
          <a:p>
            <a:endParaRPr lang="en-GB" dirty="0"/>
          </a:p>
        </p:txBody>
      </p:sp>
    </p:spTree>
    <p:extLst>
      <p:ext uri="{BB962C8B-B14F-4D97-AF65-F5344CB8AC3E}">
        <p14:creationId xmlns:p14="http://schemas.microsoft.com/office/powerpoint/2010/main" val="4115611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a:xfrm>
            <a:off x="677334" y="2160589"/>
            <a:ext cx="4412636" cy="3880772"/>
          </a:xfrm>
        </p:spPr>
        <p:txBody>
          <a:bodyPr>
            <a:normAutofit fontScale="85000" lnSpcReduction="10000"/>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Dangos gwybodaeth o ystod o ddamcaniaethau dysgu a deall sut mae’r ysgolion meddwl hyn yn dylanwadu ar fodelau cyfredol o arfer addysgol effeithiol.</a:t>
            </a:r>
          </a:p>
          <a:p>
            <a:endParaRPr lang="en-GB" dirty="0"/>
          </a:p>
        </p:txBody>
      </p:sp>
      <p:sp>
        <p:nvSpPr>
          <p:cNvPr id="4" name="Content Placeholder 3"/>
          <p:cNvSpPr>
            <a:spLocks noGrp="1"/>
          </p:cNvSpPr>
          <p:nvPr>
            <p:ph sz="half" idx="2"/>
          </p:nvPr>
        </p:nvSpPr>
        <p:spPr>
          <a:xfrm>
            <a:off x="5089970" y="2160589"/>
            <a:ext cx="5044630" cy="3880773"/>
          </a:xfrm>
        </p:spPr>
        <p:txBody>
          <a:bodyPr>
            <a:noAutofit/>
          </a:bodyPr>
          <a:lstStyle/>
          <a:p>
            <a:pPr algn="just">
              <a:lnSpc>
                <a:spcPct val="115000"/>
              </a:lnSpc>
              <a:spcAft>
                <a:spcPts val="1000"/>
              </a:spcAft>
            </a:pPr>
            <a:r>
              <a:rPr lang="en-US" sz="2800" dirty="0">
                <a:solidFill>
                  <a:srgbClr val="000000"/>
                </a:solidFill>
                <a:effectLst/>
                <a:latin typeface="+mj-lt"/>
                <a:ea typeface="Calibri" panose="020F0502020204030204" pitchFamily="34" charset="0"/>
                <a:cs typeface="Times New Roman" panose="02020603050405020304" pitchFamily="18" charset="0"/>
              </a:rPr>
              <a:t> Demonstrate knowledge of a range of learning theories and understand how these schools of thought influence current models of effective educational practice.</a:t>
            </a:r>
            <a:endParaRPr lang="cy-GB" sz="2800" dirty="0">
              <a:solidFill>
                <a:srgbClr val="0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7217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Gwerthuso cyd-destunau dysgu gwahanol.</a:t>
            </a:r>
          </a:p>
          <a:p>
            <a:endParaRPr lang="en-GB" sz="2400" dirty="0"/>
          </a:p>
        </p:txBody>
      </p:sp>
      <p:sp>
        <p:nvSpPr>
          <p:cNvPr id="4" name="Content Placeholder 3"/>
          <p:cNvSpPr>
            <a:spLocks noGrp="1"/>
          </p:cNvSpPr>
          <p:nvPr>
            <p:ph sz="half" idx="2"/>
          </p:nvPr>
        </p:nvSpPr>
        <p:spPr/>
        <p:txBody>
          <a:bodyPr>
            <a:normAutofit/>
          </a:bodyPr>
          <a:lstStyle/>
          <a:p>
            <a:pPr algn="just">
              <a:lnSpc>
                <a:spcPct val="115000"/>
              </a:lnSpc>
              <a:spcAft>
                <a:spcPts val="1000"/>
              </a:spcAft>
            </a:pPr>
            <a:r>
              <a:rPr lang="en-US" sz="3200" dirty="0">
                <a:solidFill>
                  <a:srgbClr val="000000"/>
                </a:solidFill>
                <a:effectLst/>
                <a:latin typeface="+mj-lt"/>
                <a:ea typeface="Calibri" panose="020F0502020204030204" pitchFamily="34" charset="0"/>
                <a:cs typeface="Times New Roman" panose="02020603050405020304" pitchFamily="18" charset="0"/>
              </a:rPr>
              <a:t> Evaluate different learning contexts.</a:t>
            </a:r>
            <a:endParaRPr lang="cy-GB" sz="3200" dirty="0">
              <a:solidFill>
                <a:srgbClr val="0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4514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Deall sut mae cyd-destunau gwahanol yn hyrwyddo dysgu.</a:t>
            </a:r>
          </a:p>
        </p:txBody>
      </p:sp>
      <p:sp>
        <p:nvSpPr>
          <p:cNvPr id="4" name="Content Placeholder 3"/>
          <p:cNvSpPr>
            <a:spLocks noGrp="1"/>
          </p:cNvSpPr>
          <p:nvPr>
            <p:ph sz="half" idx="2"/>
          </p:nvPr>
        </p:nvSpPr>
        <p:spPr/>
        <p:txBody>
          <a:bodyPr>
            <a:normAutofit/>
          </a:bodyPr>
          <a:lstStyle/>
          <a:p>
            <a:r>
              <a:rPr lang="en-US" sz="3200" dirty="0">
                <a:solidFill>
                  <a:srgbClr val="000000"/>
                </a:solidFill>
                <a:effectLst/>
                <a:latin typeface="+mj-lt"/>
                <a:ea typeface="Calibri" panose="020F0502020204030204" pitchFamily="34" charset="0"/>
                <a:cs typeface="Times New Roman" panose="02020603050405020304" pitchFamily="18" charset="0"/>
              </a:rPr>
              <a:t> Understand how different contexts promote learning.</a:t>
            </a:r>
            <a:endParaRPr lang="cy-GB" sz="3200" dirty="0">
              <a:solidFill>
                <a:srgbClr val="000000"/>
              </a:solidFill>
              <a:effectLst/>
              <a:latin typeface="+mj-lt"/>
              <a:ea typeface="Calibri" panose="020F0502020204030204" pitchFamily="34" charset="0"/>
              <a:cs typeface="Times New Roman" panose="02020603050405020304" pitchFamily="18" charset="0"/>
            </a:endParaRPr>
          </a:p>
          <a:p>
            <a:pPr marL="0" indent="0">
              <a:buNone/>
            </a:pPr>
            <a:endParaRPr lang="en-GB" sz="2400" dirty="0"/>
          </a:p>
        </p:txBody>
      </p:sp>
    </p:spTree>
    <p:extLst>
      <p:ext uri="{BB962C8B-B14F-4D97-AF65-F5344CB8AC3E}">
        <p14:creationId xmlns:p14="http://schemas.microsoft.com/office/powerpoint/2010/main" val="460950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72B3D4D-48BF-AC1F-B3E2-2AC60DC9FEB8}"/>
              </a:ext>
            </a:extLst>
          </p:cNvPr>
          <p:cNvSpPr>
            <a:spLocks noGrp="1"/>
          </p:cNvSpPr>
          <p:nvPr>
            <p:ph idx="1"/>
          </p:nvPr>
        </p:nvSpPr>
        <p:spPr>
          <a:xfrm>
            <a:off x="6384032" y="2675467"/>
            <a:ext cx="3420368" cy="3450696"/>
          </a:xfrm>
        </p:spPr>
        <p:txBody>
          <a:bodyPr vert="horz" lIns="91440" tIns="45720" rIns="91440" bIns="45720" rtlCol="0" anchor="t">
            <a:normAutofit fontScale="77500" lnSpcReduction="20000"/>
          </a:bodyPr>
          <a:lstStyle/>
          <a:p>
            <a:r>
              <a:rPr lang="en-GB" sz="2800" b="1" dirty="0"/>
              <a:t>Lecture slides</a:t>
            </a:r>
          </a:p>
          <a:p>
            <a:r>
              <a:rPr lang="en-GB" sz="2800" b="1" dirty="0"/>
              <a:t>Research</a:t>
            </a:r>
          </a:p>
          <a:p>
            <a:r>
              <a:rPr lang="en-GB" sz="2800" b="1" dirty="0"/>
              <a:t>Moodle page</a:t>
            </a:r>
          </a:p>
          <a:p>
            <a:r>
              <a:rPr lang="en-GB" sz="2800" b="1" dirty="0"/>
              <a:t>Library and Learning Resources:</a:t>
            </a:r>
          </a:p>
          <a:p>
            <a:r>
              <a:rPr lang="en-GB" sz="2800" dirty="0"/>
              <a:t>Online resource lists</a:t>
            </a:r>
          </a:p>
          <a:p>
            <a:r>
              <a:rPr lang="en-GB" sz="2800" dirty="0" err="1"/>
              <a:t>Infoskills</a:t>
            </a:r>
            <a:r>
              <a:rPr lang="en-GB" sz="2800" dirty="0"/>
              <a:t> programme</a:t>
            </a:r>
          </a:p>
          <a:p>
            <a:r>
              <a:rPr lang="en-GB" sz="2800" dirty="0"/>
              <a:t>Student Essentials </a:t>
            </a:r>
          </a:p>
          <a:p>
            <a:r>
              <a:rPr lang="en-GB" sz="2800" b="1" dirty="0"/>
              <a:t>Google Scholar</a:t>
            </a:r>
          </a:p>
          <a:p>
            <a:pPr marL="0" indent="0">
              <a:buNone/>
            </a:pPr>
            <a:endParaRPr lang="en-GB" sz="2800" b="1" dirty="0"/>
          </a:p>
        </p:txBody>
      </p:sp>
      <p:sp>
        <p:nvSpPr>
          <p:cNvPr id="3" name="Title 2">
            <a:extLst>
              <a:ext uri="{FF2B5EF4-FFF2-40B4-BE49-F238E27FC236}">
                <a16:creationId xmlns:a16="http://schemas.microsoft.com/office/drawing/2014/main" id="{769AD1E4-8AD1-9C7D-F0BA-0F9D91460677}"/>
              </a:ext>
            </a:extLst>
          </p:cNvPr>
          <p:cNvSpPr>
            <a:spLocks noGrp="1"/>
          </p:cNvSpPr>
          <p:nvPr>
            <p:ph type="title"/>
          </p:nvPr>
        </p:nvSpPr>
        <p:spPr>
          <a:xfrm>
            <a:off x="821698" y="315635"/>
            <a:ext cx="8229600" cy="1252728"/>
          </a:xfrm>
        </p:spPr>
        <p:txBody>
          <a:bodyPr>
            <a:normAutofit/>
          </a:bodyPr>
          <a:lstStyle/>
          <a:p>
            <a:r>
              <a:rPr lang="en-GB" dirty="0" err="1"/>
              <a:t>Adnoddau</a:t>
            </a:r>
            <a:r>
              <a:rPr lang="en-GB" dirty="0"/>
              <a:t> </a:t>
            </a:r>
            <a:r>
              <a:rPr lang="en-GB" dirty="0" err="1"/>
              <a:t>modiwl</a:t>
            </a:r>
            <a:r>
              <a:rPr lang="en-GB" dirty="0"/>
              <a:t> </a:t>
            </a:r>
            <a:r>
              <a:rPr lang="en-GB" dirty="0" err="1"/>
              <a:t>benodol</a:t>
            </a:r>
            <a:br>
              <a:rPr lang="en-GB" dirty="0"/>
            </a:br>
            <a:r>
              <a:rPr lang="en-GB" dirty="0"/>
              <a:t>Module specific resources</a:t>
            </a:r>
          </a:p>
        </p:txBody>
      </p:sp>
      <p:sp>
        <p:nvSpPr>
          <p:cNvPr id="4" name="Content Placeholder 1">
            <a:extLst>
              <a:ext uri="{FF2B5EF4-FFF2-40B4-BE49-F238E27FC236}">
                <a16:creationId xmlns:a16="http://schemas.microsoft.com/office/drawing/2014/main" id="{BDC04C57-D45A-5C52-BD6C-5A03D8AA618C}"/>
              </a:ext>
            </a:extLst>
          </p:cNvPr>
          <p:cNvSpPr txBox="1">
            <a:spLocks/>
          </p:cNvSpPr>
          <p:nvPr/>
        </p:nvSpPr>
        <p:spPr>
          <a:xfrm>
            <a:off x="2387600" y="2675467"/>
            <a:ext cx="3420368" cy="3450696"/>
          </a:xfrm>
          <a:prstGeom prst="rect">
            <a:avLst/>
          </a:prstGeom>
        </p:spPr>
        <p:txBody>
          <a:bodyPr vert="horz" lIns="91440" tIns="45720" rIns="91440" bIns="45720" rtlCol="0" anchor="t">
            <a:normAutofit fontScale="77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2800" b="1" dirty="0" err="1"/>
              <a:t>Sleidiau</a:t>
            </a:r>
            <a:r>
              <a:rPr lang="en-GB" sz="2800" b="1" dirty="0"/>
              <a:t> </a:t>
            </a:r>
            <a:r>
              <a:rPr lang="en-GB" sz="2800" b="1" dirty="0" err="1"/>
              <a:t>darlith</a:t>
            </a:r>
            <a:endParaRPr lang="en-GB" sz="2800" b="1" dirty="0"/>
          </a:p>
          <a:p>
            <a:r>
              <a:rPr lang="en-GB" sz="2800" b="1" dirty="0" err="1"/>
              <a:t>Ymchwil</a:t>
            </a:r>
            <a:endParaRPr lang="en-GB" sz="2800" b="1" dirty="0"/>
          </a:p>
          <a:p>
            <a:r>
              <a:rPr lang="en-GB" sz="2800" b="1" dirty="0" err="1"/>
              <a:t>Tutalen</a:t>
            </a:r>
            <a:r>
              <a:rPr lang="en-GB" sz="2800" b="1" dirty="0"/>
              <a:t> Moodle</a:t>
            </a:r>
          </a:p>
          <a:p>
            <a:r>
              <a:rPr lang="en-GB" sz="2800" b="1" dirty="0" err="1"/>
              <a:t>Llyfrgell</a:t>
            </a:r>
            <a:r>
              <a:rPr lang="en-GB" sz="2800" b="1" dirty="0"/>
              <a:t> ac </a:t>
            </a:r>
            <a:r>
              <a:rPr lang="en-GB" sz="2800" b="1" dirty="0" err="1"/>
              <a:t>Adnoddau</a:t>
            </a:r>
            <a:r>
              <a:rPr lang="en-GB" sz="2800" b="1" dirty="0"/>
              <a:t> </a:t>
            </a:r>
            <a:r>
              <a:rPr lang="en-GB" sz="2800" b="1" dirty="0" err="1"/>
              <a:t>Dysgu</a:t>
            </a:r>
            <a:r>
              <a:rPr lang="en-GB" sz="2800" b="1" dirty="0"/>
              <a:t>:</a:t>
            </a:r>
          </a:p>
          <a:p>
            <a:r>
              <a:rPr lang="en-GB" sz="2800" dirty="0" err="1"/>
              <a:t>Rhestrau</a:t>
            </a:r>
            <a:r>
              <a:rPr lang="en-GB" sz="2800" dirty="0"/>
              <a:t> </a:t>
            </a:r>
            <a:r>
              <a:rPr lang="en-GB" sz="2800" dirty="0" err="1"/>
              <a:t>darllen</a:t>
            </a:r>
            <a:r>
              <a:rPr lang="en-GB" sz="2800" dirty="0"/>
              <a:t> </a:t>
            </a:r>
            <a:r>
              <a:rPr lang="en-GB" sz="2800" dirty="0" err="1"/>
              <a:t>ar-lein</a:t>
            </a:r>
            <a:endParaRPr lang="en-GB" sz="2800" dirty="0"/>
          </a:p>
          <a:p>
            <a:r>
              <a:rPr lang="en-GB" sz="2800" dirty="0" err="1"/>
              <a:t>Rhaglen</a:t>
            </a:r>
            <a:r>
              <a:rPr lang="en-GB" sz="2800" dirty="0"/>
              <a:t> </a:t>
            </a:r>
            <a:r>
              <a:rPr lang="en-GB" sz="2800" dirty="0" err="1"/>
              <a:t>Infoskills</a:t>
            </a:r>
            <a:endParaRPr lang="en-GB" sz="2800" dirty="0"/>
          </a:p>
          <a:p>
            <a:r>
              <a:rPr lang="en-GB" sz="2800" dirty="0" err="1"/>
              <a:t>Hanfodion</a:t>
            </a:r>
            <a:r>
              <a:rPr lang="en-GB" sz="2800" dirty="0"/>
              <a:t> </a:t>
            </a:r>
            <a:r>
              <a:rPr lang="en-GB" sz="2800" dirty="0" err="1"/>
              <a:t>Myfyrywr</a:t>
            </a:r>
            <a:r>
              <a:rPr lang="en-GB" sz="2800" dirty="0"/>
              <a:t> </a:t>
            </a:r>
          </a:p>
          <a:p>
            <a:r>
              <a:rPr lang="en-GB" sz="2800" b="1" dirty="0"/>
              <a:t>Google Scholar</a:t>
            </a:r>
          </a:p>
          <a:p>
            <a:endParaRPr lang="en-GB" sz="2800" b="1" dirty="0"/>
          </a:p>
        </p:txBody>
      </p:sp>
      <p:pic>
        <p:nvPicPr>
          <p:cNvPr id="6" name="Picture 5" descr="A picture containing text, toy, doll, clipart&#10;&#10;Description automatically generated">
            <a:extLst>
              <a:ext uri="{FF2B5EF4-FFF2-40B4-BE49-F238E27FC236}">
                <a16:creationId xmlns:a16="http://schemas.microsoft.com/office/drawing/2014/main" id="{670227D5-EE43-9873-8FBF-E11852C36B4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90646" y="472901"/>
            <a:ext cx="2267744" cy="1190566"/>
          </a:xfrm>
          <a:prstGeom prst="rect">
            <a:avLst/>
          </a:prstGeom>
        </p:spPr>
      </p:pic>
    </p:spTree>
    <p:extLst>
      <p:ext uri="{BB962C8B-B14F-4D97-AF65-F5344CB8AC3E}">
        <p14:creationId xmlns:p14="http://schemas.microsoft.com/office/powerpoint/2010/main" val="2268204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4072" y="2852936"/>
            <a:ext cx="3016424" cy="3474720"/>
          </a:xfrm>
        </p:spPr>
        <p:txBody>
          <a:bodyPr>
            <a:normAutofit/>
          </a:bodyPr>
          <a:lstStyle/>
          <a:p>
            <a:pPr lvl="0"/>
            <a:r>
              <a:rPr lang="en-GB" sz="2400" dirty="0"/>
              <a:t>To develop an initial awareness of the content of the module and assessment</a:t>
            </a:r>
          </a:p>
          <a:p>
            <a:pPr marL="0" indent="0">
              <a:buNone/>
            </a:pPr>
            <a:r>
              <a:rPr lang="en-GB" dirty="0"/>
              <a:t> </a:t>
            </a:r>
          </a:p>
          <a:p>
            <a:endParaRPr lang="en-GB" dirty="0"/>
          </a:p>
        </p:txBody>
      </p:sp>
      <p:sp>
        <p:nvSpPr>
          <p:cNvPr id="2" name="Title 1"/>
          <p:cNvSpPr>
            <a:spLocks noGrp="1"/>
          </p:cNvSpPr>
          <p:nvPr>
            <p:ph type="title"/>
          </p:nvPr>
        </p:nvSpPr>
        <p:spPr>
          <a:xfrm>
            <a:off x="2839745" y="404664"/>
            <a:ext cx="6512511" cy="1143000"/>
          </a:xfrm>
        </p:spPr>
        <p:txBody>
          <a:bodyPr>
            <a:normAutofit fontScale="90000"/>
          </a:bodyPr>
          <a:lstStyle/>
          <a:p>
            <a:pPr algn="ctr"/>
            <a:r>
              <a:rPr lang="en-GB" dirty="0" err="1"/>
              <a:t>Deilliannau’r</a:t>
            </a:r>
            <a:r>
              <a:rPr lang="en-GB" dirty="0"/>
              <a:t> </a:t>
            </a:r>
            <a:r>
              <a:rPr lang="en-GB" dirty="0" err="1"/>
              <a:t>Sesiwn</a:t>
            </a:r>
            <a:br>
              <a:rPr lang="en-GB" dirty="0"/>
            </a:br>
            <a:r>
              <a:rPr lang="en-GB" dirty="0"/>
              <a:t>Session Outcomes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4337" y="4012353"/>
            <a:ext cx="2790541" cy="2341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Content Placeholder 2">
            <a:extLst>
              <a:ext uri="{FF2B5EF4-FFF2-40B4-BE49-F238E27FC236}">
                <a16:creationId xmlns:a16="http://schemas.microsoft.com/office/drawing/2014/main" id="{78626300-6FED-4CC2-915D-60D8815831BA}"/>
              </a:ext>
            </a:extLst>
          </p:cNvPr>
          <p:cNvSpPr txBox="1">
            <a:spLocks/>
          </p:cNvSpPr>
          <p:nvPr/>
        </p:nvSpPr>
        <p:spPr>
          <a:xfrm>
            <a:off x="3431704" y="2852936"/>
            <a:ext cx="3016424" cy="3474720"/>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dirty="0"/>
              <a:t>I </a:t>
            </a:r>
            <a:r>
              <a:rPr lang="en-GB" dirty="0" err="1"/>
              <a:t>ddatblygu</a:t>
            </a:r>
            <a:r>
              <a:rPr lang="en-GB" dirty="0"/>
              <a:t> </a:t>
            </a:r>
            <a:r>
              <a:rPr lang="en-GB" dirty="0" err="1"/>
              <a:t>ymwybyddiaeth</a:t>
            </a:r>
            <a:r>
              <a:rPr lang="en-GB" dirty="0"/>
              <a:t> </a:t>
            </a:r>
            <a:r>
              <a:rPr lang="en-GB" dirty="0" err="1"/>
              <a:t>cychwynnol</a:t>
            </a:r>
            <a:r>
              <a:rPr lang="en-GB" dirty="0"/>
              <a:t> o </a:t>
            </a:r>
            <a:r>
              <a:rPr lang="en-GB" dirty="0" err="1"/>
              <a:t>gynnwys</a:t>
            </a:r>
            <a:r>
              <a:rPr lang="en-GB" dirty="0"/>
              <a:t> y </a:t>
            </a:r>
            <a:r>
              <a:rPr lang="en-GB" dirty="0" err="1"/>
              <a:t>modiwl</a:t>
            </a:r>
            <a:r>
              <a:rPr lang="en-GB" dirty="0"/>
              <a:t> ac </a:t>
            </a:r>
            <a:r>
              <a:rPr lang="en-GB" dirty="0" err="1"/>
              <a:t>asesu</a:t>
            </a:r>
            <a:endParaRPr lang="en-GB" dirty="0"/>
          </a:p>
          <a:p>
            <a:pPr marL="0" indent="0">
              <a:buNone/>
            </a:pPr>
            <a:r>
              <a:rPr lang="en-GB" dirty="0"/>
              <a:t> </a:t>
            </a:r>
          </a:p>
        </p:txBody>
      </p:sp>
    </p:spTree>
    <p:extLst>
      <p:ext uri="{BB962C8B-B14F-4D97-AF65-F5344CB8AC3E}">
        <p14:creationId xmlns:p14="http://schemas.microsoft.com/office/powerpoint/2010/main" val="3020276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82124A4-F6BD-CD90-CB6D-3A20D04BEC03}"/>
              </a:ext>
            </a:extLst>
          </p:cNvPr>
          <p:cNvSpPr>
            <a:spLocks noGrp="1"/>
          </p:cNvSpPr>
          <p:nvPr>
            <p:ph idx="1"/>
          </p:nvPr>
        </p:nvSpPr>
        <p:spPr>
          <a:xfrm>
            <a:off x="6737913" y="2543679"/>
            <a:ext cx="3456384" cy="3450696"/>
          </a:xfrm>
        </p:spPr>
        <p:txBody>
          <a:bodyPr>
            <a:normAutofit fontScale="85000" lnSpcReduction="20000"/>
          </a:bodyPr>
          <a:lstStyle/>
          <a:p>
            <a:r>
              <a:rPr lang="en-GB" sz="2800" dirty="0"/>
              <a:t>Planning</a:t>
            </a:r>
          </a:p>
          <a:p>
            <a:r>
              <a:rPr lang="en-GB" sz="2800" dirty="0"/>
              <a:t>Organising</a:t>
            </a:r>
          </a:p>
          <a:p>
            <a:r>
              <a:rPr lang="en-GB" sz="2800" dirty="0"/>
              <a:t>Problem Solving</a:t>
            </a:r>
          </a:p>
          <a:p>
            <a:r>
              <a:rPr lang="en-GB" sz="2800" dirty="0"/>
              <a:t>Collaborating</a:t>
            </a:r>
          </a:p>
          <a:p>
            <a:r>
              <a:rPr lang="en-GB" sz="2800" dirty="0"/>
              <a:t>Researching</a:t>
            </a:r>
          </a:p>
          <a:p>
            <a:r>
              <a:rPr lang="en-GB" sz="2800" dirty="0"/>
              <a:t>Note taking</a:t>
            </a:r>
          </a:p>
          <a:p>
            <a:r>
              <a:rPr lang="en-GB" sz="2800" dirty="0"/>
              <a:t>Communication</a:t>
            </a:r>
          </a:p>
          <a:p>
            <a:r>
              <a:rPr lang="en-GB" sz="2800" dirty="0"/>
              <a:t>Adaptability</a:t>
            </a:r>
          </a:p>
        </p:txBody>
      </p:sp>
      <p:sp>
        <p:nvSpPr>
          <p:cNvPr id="3" name="Title 2">
            <a:extLst>
              <a:ext uri="{FF2B5EF4-FFF2-40B4-BE49-F238E27FC236}">
                <a16:creationId xmlns:a16="http://schemas.microsoft.com/office/drawing/2014/main" id="{2E58F5AD-9ECF-765E-E414-A1D8C4502C68}"/>
              </a:ext>
            </a:extLst>
          </p:cNvPr>
          <p:cNvSpPr>
            <a:spLocks noGrp="1"/>
          </p:cNvSpPr>
          <p:nvPr>
            <p:ph type="title"/>
          </p:nvPr>
        </p:nvSpPr>
        <p:spPr/>
        <p:txBody>
          <a:bodyPr>
            <a:normAutofit fontScale="90000"/>
          </a:bodyPr>
          <a:lstStyle/>
          <a:p>
            <a:r>
              <a:rPr lang="en-GB" sz="4000" dirty="0" err="1"/>
              <a:t>Sgiliau</a:t>
            </a:r>
            <a:r>
              <a:rPr lang="en-GB" sz="4000" dirty="0"/>
              <a:t> </a:t>
            </a:r>
            <a:r>
              <a:rPr lang="en-GB" sz="4000" dirty="0" err="1"/>
              <a:t>Cyflogadwyedd</a:t>
            </a:r>
            <a:r>
              <a:rPr lang="en-GB" sz="4000" dirty="0"/>
              <a:t> / </a:t>
            </a:r>
            <a:r>
              <a:rPr lang="en-GB" sz="4000" dirty="0" err="1"/>
              <a:t>Trosgwlyddadwy</a:t>
            </a:r>
            <a:br>
              <a:rPr lang="en-GB" dirty="0"/>
            </a:br>
            <a:r>
              <a:rPr lang="en-GB" dirty="0"/>
              <a:t>Employability / Transferable Skills</a:t>
            </a:r>
          </a:p>
        </p:txBody>
      </p:sp>
      <p:sp>
        <p:nvSpPr>
          <p:cNvPr id="4" name="Content Placeholder 1">
            <a:extLst>
              <a:ext uri="{FF2B5EF4-FFF2-40B4-BE49-F238E27FC236}">
                <a16:creationId xmlns:a16="http://schemas.microsoft.com/office/drawing/2014/main" id="{E16343F4-5364-0507-E4A0-44EA485ABAF4}"/>
              </a:ext>
            </a:extLst>
          </p:cNvPr>
          <p:cNvSpPr txBox="1">
            <a:spLocks/>
          </p:cNvSpPr>
          <p:nvPr/>
        </p:nvSpPr>
        <p:spPr>
          <a:xfrm>
            <a:off x="2279576" y="2380831"/>
            <a:ext cx="3600400" cy="3450696"/>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2800" dirty="0" err="1"/>
              <a:t>Cynllunio</a:t>
            </a:r>
            <a:endParaRPr lang="en-GB" sz="2800" dirty="0"/>
          </a:p>
          <a:p>
            <a:r>
              <a:rPr lang="en-GB" sz="2800" dirty="0" err="1"/>
              <a:t>Trefnu</a:t>
            </a:r>
            <a:endParaRPr lang="en-GB" sz="2800" dirty="0"/>
          </a:p>
          <a:p>
            <a:r>
              <a:rPr lang="en-GB" sz="2800" dirty="0" err="1"/>
              <a:t>Datrys</a:t>
            </a:r>
            <a:r>
              <a:rPr lang="en-GB" sz="2800" dirty="0"/>
              <a:t> </a:t>
            </a:r>
            <a:r>
              <a:rPr lang="en-GB" sz="2800" dirty="0" err="1"/>
              <a:t>Problemau</a:t>
            </a:r>
            <a:endParaRPr lang="en-GB" sz="2800" dirty="0"/>
          </a:p>
          <a:p>
            <a:r>
              <a:rPr lang="en-GB" sz="2800" dirty="0" err="1"/>
              <a:t>Cydweithio</a:t>
            </a:r>
            <a:endParaRPr lang="en-GB" sz="2800" dirty="0"/>
          </a:p>
          <a:p>
            <a:r>
              <a:rPr lang="en-GB" sz="2800" dirty="0" err="1"/>
              <a:t>Ymchwilio</a:t>
            </a:r>
            <a:endParaRPr lang="en-GB" sz="2800" dirty="0"/>
          </a:p>
          <a:p>
            <a:r>
              <a:rPr lang="en-GB" sz="2800" dirty="0" err="1"/>
              <a:t>Cymryd</a:t>
            </a:r>
            <a:r>
              <a:rPr lang="en-GB" sz="2800" dirty="0"/>
              <a:t> </a:t>
            </a:r>
            <a:r>
              <a:rPr lang="en-GB" sz="2800" dirty="0" err="1"/>
              <a:t>nodiadau</a:t>
            </a:r>
            <a:endParaRPr lang="en-GB" sz="2800" dirty="0"/>
          </a:p>
          <a:p>
            <a:r>
              <a:rPr lang="en-GB" sz="2800" dirty="0" err="1"/>
              <a:t>Cyfathrebu</a:t>
            </a:r>
            <a:endParaRPr lang="en-GB" sz="2800" dirty="0"/>
          </a:p>
          <a:p>
            <a:r>
              <a:rPr lang="en-GB" sz="2800" dirty="0" err="1"/>
              <a:t>Hyblygrwydd</a:t>
            </a:r>
            <a:endParaRPr lang="en-GB" sz="2800" dirty="0"/>
          </a:p>
        </p:txBody>
      </p:sp>
      <p:sp>
        <p:nvSpPr>
          <p:cNvPr id="5" name="TextBox 4">
            <a:extLst>
              <a:ext uri="{FF2B5EF4-FFF2-40B4-BE49-F238E27FC236}">
                <a16:creationId xmlns:a16="http://schemas.microsoft.com/office/drawing/2014/main" id="{C6BB345B-D980-A6C4-6D36-E3641335F989}"/>
              </a:ext>
            </a:extLst>
          </p:cNvPr>
          <p:cNvSpPr txBox="1"/>
          <p:nvPr/>
        </p:nvSpPr>
        <p:spPr>
          <a:xfrm>
            <a:off x="2207568" y="5807022"/>
            <a:ext cx="5616624" cy="830997"/>
          </a:xfrm>
          <a:prstGeom prst="rect">
            <a:avLst/>
          </a:prstGeom>
          <a:noFill/>
        </p:spPr>
        <p:txBody>
          <a:bodyPr wrap="square" lIns="91440" tIns="45720" rIns="91440" bIns="45720" rtlCol="0" anchor="t">
            <a:spAutoFit/>
          </a:bodyPr>
          <a:lstStyle/>
          <a:p>
            <a:r>
              <a:rPr lang="en-GB" sz="2400" b="1">
                <a:solidFill>
                  <a:schemeClr val="accent2"/>
                </a:solidFill>
              </a:rPr>
              <a:t>#OAstudiaethiGyflogaeth</a:t>
            </a:r>
            <a:endParaRPr lang="en-GB" sz="2400" b="1" dirty="0">
              <a:solidFill>
                <a:schemeClr val="accent2"/>
              </a:solidFill>
            </a:endParaRPr>
          </a:p>
          <a:p>
            <a:r>
              <a:rPr lang="en-GB" sz="2400" b="1" dirty="0">
                <a:solidFill>
                  <a:schemeClr val="accent6">
                    <a:lumMod val="75000"/>
                  </a:schemeClr>
                </a:solidFill>
              </a:rPr>
              <a:t> #FromHigherEdToHired</a:t>
            </a:r>
          </a:p>
        </p:txBody>
      </p:sp>
      <p:pic>
        <p:nvPicPr>
          <p:cNvPr id="7" name="Picture 6" descr="Graphical user interface, application&#10;&#10;Description automatically generated">
            <a:extLst>
              <a:ext uri="{FF2B5EF4-FFF2-40B4-BE49-F238E27FC236}">
                <a16:creationId xmlns:a16="http://schemas.microsoft.com/office/drawing/2014/main" id="{1A228021-4D61-79F7-7269-3C9A8C342F4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50781" y="5974979"/>
            <a:ext cx="3419872" cy="1044508"/>
          </a:xfrm>
          <a:prstGeom prst="rect">
            <a:avLst/>
          </a:prstGeom>
        </p:spPr>
      </p:pic>
    </p:spTree>
    <p:extLst>
      <p:ext uri="{BB962C8B-B14F-4D97-AF65-F5344CB8AC3E}">
        <p14:creationId xmlns:p14="http://schemas.microsoft.com/office/powerpoint/2010/main" val="1537698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Aseiniad</a:t>
            </a:r>
            <a:r>
              <a:rPr lang="en-GB" dirty="0"/>
              <a:t> </a:t>
            </a:r>
            <a:br>
              <a:rPr lang="en-GB" dirty="0"/>
            </a:br>
            <a:r>
              <a:rPr lang="en-GB" dirty="0"/>
              <a:t>Assignment</a:t>
            </a:r>
          </a:p>
        </p:txBody>
      </p:sp>
      <p:sp>
        <p:nvSpPr>
          <p:cNvPr id="3" name="Content Placeholder 2"/>
          <p:cNvSpPr>
            <a:spLocks noGrp="1"/>
          </p:cNvSpPr>
          <p:nvPr>
            <p:ph sz="half" idx="1"/>
          </p:nvPr>
        </p:nvSpPr>
        <p:spPr>
          <a:xfrm>
            <a:off x="955630" y="3120058"/>
            <a:ext cx="4184035" cy="3736311"/>
          </a:xfrm>
        </p:spPr>
        <p:txBody>
          <a:bodyPr/>
          <a:lstStyle/>
          <a:p>
            <a:r>
              <a:rPr lang="en-GB" sz="2400" dirty="0" err="1"/>
              <a:t>Cyflwyniad</a:t>
            </a:r>
            <a:r>
              <a:rPr lang="en-GB" sz="2400" dirty="0"/>
              <a:t> </a:t>
            </a:r>
            <a:r>
              <a:rPr lang="en-GB" sz="2400" dirty="0" err="1"/>
              <a:t>grwp</a:t>
            </a:r>
            <a:r>
              <a:rPr lang="en-GB" sz="2400" dirty="0"/>
              <a:t> (10 </a:t>
            </a:r>
            <a:r>
              <a:rPr lang="en-GB" sz="2400" dirty="0" err="1"/>
              <a:t>munud</a:t>
            </a:r>
            <a:r>
              <a:rPr lang="en-GB" sz="2400" dirty="0"/>
              <a:t> </a:t>
            </a:r>
            <a:r>
              <a:rPr lang="en-GB" sz="2400" dirty="0" err="1"/>
              <a:t>yr</a:t>
            </a:r>
            <a:r>
              <a:rPr lang="en-GB" sz="2400" dirty="0"/>
              <a:t> un)</a:t>
            </a:r>
          </a:p>
          <a:p>
            <a:r>
              <a:rPr lang="en-GB" sz="2400" b="1" dirty="0">
                <a:solidFill>
                  <a:srgbClr val="FF0000"/>
                </a:solidFill>
              </a:rPr>
              <a:t>02/12/24 23:59</a:t>
            </a:r>
          </a:p>
          <a:p>
            <a:r>
              <a:rPr lang="cy-GB" sz="2400" dirty="0"/>
              <a:t>Dangoswch sut y gall damcaniaethau dysgu  gefnogi addysgu a dysgu effeithiol.</a:t>
            </a:r>
            <a:endParaRPr lang="en-GB" sz="2400" dirty="0"/>
          </a:p>
          <a:p>
            <a:endParaRPr lang="en-GB" dirty="0"/>
          </a:p>
        </p:txBody>
      </p:sp>
      <p:sp>
        <p:nvSpPr>
          <p:cNvPr id="4" name="Content Placeholder 3"/>
          <p:cNvSpPr>
            <a:spLocks noGrp="1"/>
          </p:cNvSpPr>
          <p:nvPr>
            <p:ph sz="half" idx="2"/>
          </p:nvPr>
        </p:nvSpPr>
        <p:spPr>
          <a:xfrm>
            <a:off x="5374892" y="3048485"/>
            <a:ext cx="4184034" cy="3880773"/>
          </a:xfrm>
        </p:spPr>
        <p:txBody>
          <a:bodyPr/>
          <a:lstStyle/>
          <a:p>
            <a:r>
              <a:rPr lang="en-GB" sz="2400" dirty="0"/>
              <a:t>Group presentation (10 minutes each)</a:t>
            </a:r>
          </a:p>
          <a:p>
            <a:r>
              <a:rPr lang="en-GB" sz="2400" b="1">
                <a:solidFill>
                  <a:srgbClr val="FF0000"/>
                </a:solidFill>
              </a:rPr>
              <a:t>02/12/24 </a:t>
            </a:r>
            <a:r>
              <a:rPr lang="en-GB" sz="2400" b="1" dirty="0">
                <a:solidFill>
                  <a:srgbClr val="FF0000"/>
                </a:solidFill>
              </a:rPr>
              <a:t>23:59</a:t>
            </a:r>
          </a:p>
          <a:p>
            <a:r>
              <a:rPr lang="en-GB" sz="2400" dirty="0"/>
              <a:t>Demonstrate how learning theories can support effective teaching and learning</a:t>
            </a:r>
          </a:p>
          <a:p>
            <a:endParaRPr lang="en-GB" dirty="0"/>
          </a:p>
          <a:p>
            <a:endParaRPr lang="en-GB" dirty="0"/>
          </a:p>
        </p:txBody>
      </p:sp>
      <p:pic>
        <p:nvPicPr>
          <p:cNvPr id="5" name="Picture 5" descr="Shape&#10;&#10;Description automatically generated">
            <a:extLst>
              <a:ext uri="{FF2B5EF4-FFF2-40B4-BE49-F238E27FC236}">
                <a16:creationId xmlns:a16="http://schemas.microsoft.com/office/drawing/2014/main" id="{04E27AA9-4CD5-4160-B796-2C4ECDC5E5B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811078" y="493313"/>
            <a:ext cx="2743199" cy="2439062"/>
          </a:xfrm>
          <a:prstGeom prst="rect">
            <a:avLst/>
          </a:prstGeom>
        </p:spPr>
      </p:pic>
      <p:sp>
        <p:nvSpPr>
          <p:cNvPr id="6" name="TextBox 5">
            <a:extLst>
              <a:ext uri="{FF2B5EF4-FFF2-40B4-BE49-F238E27FC236}">
                <a16:creationId xmlns:a16="http://schemas.microsoft.com/office/drawing/2014/main" id="{ED52FB13-2920-4FF7-8F6C-961954B8916E}"/>
              </a:ext>
            </a:extLst>
          </p:cNvPr>
          <p:cNvSpPr txBox="1"/>
          <p:nvPr/>
        </p:nvSpPr>
        <p:spPr>
          <a:xfrm>
            <a:off x="4724400" y="4648200"/>
            <a:ext cx="2743200" cy="317500"/>
          </a:xfrm>
          <a:prstGeom prst="rect">
            <a:avLst/>
          </a:prstGeom>
        </p:spPr>
        <p:txBody>
          <a:bodyPr lIns="91440" tIns="45720" rIns="91440" bIns="45720" anchor="t">
            <a:normAutofit fontScale="92500" lnSpcReduction="20000"/>
          </a:bodyPr>
          <a:lstStyle/>
          <a:p>
            <a:endParaRPr lang="en-US" dirty="0"/>
          </a:p>
        </p:txBody>
      </p:sp>
    </p:spTree>
    <p:extLst>
      <p:ext uri="{BB962C8B-B14F-4D97-AF65-F5344CB8AC3E}">
        <p14:creationId xmlns:p14="http://schemas.microsoft.com/office/powerpoint/2010/main" val="3195666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7E2E-4323-48F3-87E3-E83EC3191A64}"/>
              </a:ext>
            </a:extLst>
          </p:cNvPr>
          <p:cNvSpPr>
            <a:spLocks noGrp="1"/>
          </p:cNvSpPr>
          <p:nvPr>
            <p:ph type="title"/>
          </p:nvPr>
        </p:nvSpPr>
        <p:spPr/>
        <p:txBody>
          <a:bodyPr/>
          <a:lstStyle/>
          <a:p>
            <a:r>
              <a:rPr lang="en-GB" dirty="0" err="1"/>
              <a:t>Canllawiau</a:t>
            </a:r>
            <a:r>
              <a:rPr lang="en-GB" dirty="0"/>
              <a:t> </a:t>
            </a:r>
            <a:r>
              <a:rPr lang="en-GB" dirty="0" err="1"/>
              <a:t>Asesiad</a:t>
            </a:r>
          </a:p>
        </p:txBody>
      </p:sp>
      <p:sp>
        <p:nvSpPr>
          <p:cNvPr id="3" name="Content Placeholder 2">
            <a:extLst>
              <a:ext uri="{FF2B5EF4-FFF2-40B4-BE49-F238E27FC236}">
                <a16:creationId xmlns:a16="http://schemas.microsoft.com/office/drawing/2014/main" id="{0DDE8DE3-FE7D-4058-B519-49A8C4375B19}"/>
              </a:ext>
            </a:extLst>
          </p:cNvPr>
          <p:cNvSpPr>
            <a:spLocks noGrp="1"/>
          </p:cNvSpPr>
          <p:nvPr>
            <p:ph sz="half" idx="1"/>
          </p:nvPr>
        </p:nvSpPr>
        <p:spPr/>
        <p:txBody>
          <a:bodyPr vert="horz" lIns="91440" tIns="45720" rIns="91440" bIns="45720" rtlCol="0" anchor="t">
            <a:normAutofit fontScale="85000" lnSpcReduction="20000"/>
          </a:bodyPr>
          <a:lstStyle/>
          <a:p>
            <a:endParaRPr lang="en-GB" dirty="0"/>
          </a:p>
          <a:p>
            <a:endParaRPr lang="en-GB"/>
          </a:p>
          <a:p>
            <a:endParaRPr lang="en-GB" dirty="0"/>
          </a:p>
        </p:txBody>
      </p:sp>
      <p:sp>
        <p:nvSpPr>
          <p:cNvPr id="4" name="Content Placeholder 3">
            <a:extLst>
              <a:ext uri="{FF2B5EF4-FFF2-40B4-BE49-F238E27FC236}">
                <a16:creationId xmlns:a16="http://schemas.microsoft.com/office/drawing/2014/main" id="{CB912435-7359-4E7F-90D8-D937986ED955}"/>
              </a:ext>
            </a:extLst>
          </p:cNvPr>
          <p:cNvSpPr>
            <a:spLocks noGrp="1"/>
          </p:cNvSpPr>
          <p:nvPr>
            <p:ph sz="half" idx="2"/>
          </p:nvPr>
        </p:nvSpPr>
        <p:spPr>
          <a:xfrm>
            <a:off x="955292" y="1710015"/>
            <a:ext cx="8696399" cy="4901190"/>
          </a:xfrm>
        </p:spPr>
        <p:txBody>
          <a:bodyPr vert="horz" lIns="91440" tIns="45720" rIns="91440" bIns="45720" rtlCol="0" anchor="t">
            <a:normAutofit fontScale="85000" lnSpcReduction="20000"/>
          </a:bodyPr>
          <a:lstStyle/>
          <a:p>
            <a:r>
              <a:rPr lang="en-GB" dirty="0" err="1"/>
              <a:t>Gweithiwch</a:t>
            </a:r>
            <a:r>
              <a:rPr lang="en-GB" dirty="0"/>
              <a:t> </a:t>
            </a:r>
            <a:r>
              <a:rPr lang="en-GB" dirty="0" err="1"/>
              <a:t>fel</a:t>
            </a:r>
            <a:r>
              <a:rPr lang="en-GB" dirty="0"/>
              <a:t> </a:t>
            </a:r>
            <a:r>
              <a:rPr lang="en-GB" dirty="0" err="1"/>
              <a:t>grŵp</a:t>
            </a:r>
            <a:r>
              <a:rPr lang="en-GB" dirty="0"/>
              <a:t> </a:t>
            </a:r>
            <a:r>
              <a:rPr lang="en-GB" dirty="0" err="1"/>
              <a:t>i</a:t>
            </a:r>
            <a:r>
              <a:rPr lang="en-GB" dirty="0"/>
              <a:t> </a:t>
            </a:r>
            <a:r>
              <a:rPr lang="en-GB" dirty="0" err="1"/>
              <a:t>ddatblygu</a:t>
            </a:r>
            <a:r>
              <a:rPr lang="en-GB" dirty="0"/>
              <a:t> </a:t>
            </a:r>
            <a:r>
              <a:rPr lang="en-GB" dirty="0" err="1"/>
              <a:t>eich</a:t>
            </a:r>
            <a:r>
              <a:rPr lang="en-GB" dirty="0"/>
              <a:t> </a:t>
            </a:r>
            <a:r>
              <a:rPr lang="en-GB" dirty="0" err="1"/>
              <a:t>cyflwyniad</a:t>
            </a:r>
            <a:r>
              <a:rPr lang="en-GB" dirty="0"/>
              <a:t> a </a:t>
            </a:r>
            <a:r>
              <a:rPr lang="en-GB" dirty="0" err="1"/>
              <a:t>defnyddio</a:t>
            </a:r>
            <a:r>
              <a:rPr lang="en-GB" dirty="0"/>
              <a:t> PowerPoint neu </a:t>
            </a:r>
            <a:r>
              <a:rPr lang="en-GB" dirty="0" err="1"/>
              <a:t>raglen</a:t>
            </a:r>
            <a:r>
              <a:rPr lang="en-GB" dirty="0"/>
              <a:t> </a:t>
            </a:r>
            <a:r>
              <a:rPr lang="en-GB" dirty="0" err="1"/>
              <a:t>gyflwyno</a:t>
            </a:r>
            <a:r>
              <a:rPr lang="en-GB" dirty="0"/>
              <a:t> </a:t>
            </a:r>
            <a:r>
              <a:rPr lang="en-GB" dirty="0" err="1"/>
              <a:t>arall</a:t>
            </a:r>
            <a:r>
              <a:rPr lang="en-GB" dirty="0"/>
              <a:t> </a:t>
            </a:r>
            <a:r>
              <a:rPr lang="en-GB" dirty="0" err="1"/>
              <a:t>i</a:t>
            </a:r>
            <a:r>
              <a:rPr lang="en-GB" dirty="0"/>
              <a:t> </a:t>
            </a:r>
            <a:r>
              <a:rPr lang="en-GB" dirty="0" err="1"/>
              <a:t>fframio</a:t>
            </a:r>
            <a:r>
              <a:rPr lang="en-GB" dirty="0"/>
              <a:t> </a:t>
            </a:r>
            <a:r>
              <a:rPr lang="en-GB" dirty="0" err="1"/>
              <a:t>eich</a:t>
            </a:r>
            <a:r>
              <a:rPr lang="en-GB" dirty="0"/>
              <a:t> seminar. Yn </a:t>
            </a:r>
            <a:r>
              <a:rPr lang="en-GB" dirty="0" err="1"/>
              <a:t>bresennol</a:t>
            </a:r>
            <a:r>
              <a:rPr lang="en-GB" dirty="0"/>
              <a:t> am </a:t>
            </a:r>
            <a:r>
              <a:rPr lang="en-GB" dirty="0" err="1"/>
              <a:t>yr</a:t>
            </a:r>
            <a:r>
              <a:rPr lang="en-GB" dirty="0"/>
              <a:t> </a:t>
            </a:r>
            <a:r>
              <a:rPr lang="en-GB" dirty="0" err="1"/>
              <a:t>hyn</a:t>
            </a:r>
            <a:r>
              <a:rPr lang="en-GB" dirty="0"/>
              <a:t> </a:t>
            </a:r>
            <a:r>
              <a:rPr lang="en-GB" dirty="0" err="1"/>
              <a:t>sy'n</a:t>
            </a:r>
            <a:r>
              <a:rPr lang="en-GB" dirty="0"/>
              <a:t> </a:t>
            </a:r>
            <a:r>
              <a:rPr lang="en-GB" dirty="0" err="1"/>
              <a:t>cyfateb</a:t>
            </a:r>
            <a:r>
              <a:rPr lang="en-GB" dirty="0"/>
              <a:t> </a:t>
            </a:r>
            <a:r>
              <a:rPr lang="en-GB" dirty="0" err="1"/>
              <a:t>i</a:t>
            </a:r>
            <a:r>
              <a:rPr lang="en-GB" dirty="0"/>
              <a:t> 10 </a:t>
            </a:r>
            <a:r>
              <a:rPr lang="en-GB" dirty="0" err="1"/>
              <a:t>munud</a:t>
            </a:r>
            <a:r>
              <a:rPr lang="en-GB" dirty="0"/>
              <a:t> </a:t>
            </a:r>
            <a:r>
              <a:rPr lang="en-GB" dirty="0" err="1"/>
              <a:t>yr</a:t>
            </a:r>
            <a:r>
              <a:rPr lang="en-GB" dirty="0"/>
              <a:t> un. </a:t>
            </a:r>
            <a:r>
              <a:rPr lang="en-GB" dirty="0" err="1"/>
              <a:t>Gallwch</a:t>
            </a:r>
            <a:r>
              <a:rPr lang="en-GB" dirty="0"/>
              <a:t> </a:t>
            </a:r>
            <a:r>
              <a:rPr lang="en-GB" dirty="0" err="1"/>
              <a:t>rannu'r</a:t>
            </a:r>
            <a:r>
              <a:rPr lang="en-GB" dirty="0"/>
              <a:t> </a:t>
            </a:r>
            <a:r>
              <a:rPr lang="en-GB" dirty="0" err="1"/>
              <a:t>cyflwyniad</a:t>
            </a:r>
            <a:r>
              <a:rPr lang="en-GB" dirty="0"/>
              <a:t> </a:t>
            </a:r>
            <a:r>
              <a:rPr lang="en-GB" dirty="0" err="1"/>
              <a:t>rhyngoch</a:t>
            </a:r>
            <a:r>
              <a:rPr lang="en-GB" dirty="0"/>
              <a:t> chi. </a:t>
            </a:r>
            <a:r>
              <a:rPr lang="en-GB" dirty="0" err="1"/>
              <a:t>Mae'n</a:t>
            </a:r>
            <a:r>
              <a:rPr lang="en-GB" dirty="0"/>
              <a:t> </a:t>
            </a:r>
            <a:r>
              <a:rPr lang="en-GB" dirty="0" err="1"/>
              <a:t>bwysig</a:t>
            </a:r>
            <a:r>
              <a:rPr lang="en-GB" dirty="0"/>
              <a:t> bod </a:t>
            </a:r>
            <a:r>
              <a:rPr lang="en-GB" dirty="0" err="1"/>
              <a:t>pob</a:t>
            </a:r>
            <a:r>
              <a:rPr lang="en-GB" dirty="0"/>
              <a:t> </a:t>
            </a:r>
            <a:r>
              <a:rPr lang="en-GB" dirty="0" err="1"/>
              <a:t>unigolyn</a:t>
            </a:r>
            <a:r>
              <a:rPr lang="en-GB" dirty="0"/>
              <a:t> </a:t>
            </a:r>
            <a:r>
              <a:rPr lang="en-GB" dirty="0" err="1"/>
              <a:t>yn</a:t>
            </a:r>
            <a:r>
              <a:rPr lang="en-GB" dirty="0"/>
              <a:t> </a:t>
            </a:r>
            <a:r>
              <a:rPr lang="en-GB" dirty="0" err="1"/>
              <a:t>bodloni</a:t>
            </a:r>
            <a:r>
              <a:rPr lang="en-GB" dirty="0"/>
              <a:t> </a:t>
            </a:r>
            <a:r>
              <a:rPr lang="en-GB" dirty="0" err="1"/>
              <a:t>pob</a:t>
            </a:r>
            <a:r>
              <a:rPr lang="en-GB" dirty="0"/>
              <a:t> un </a:t>
            </a:r>
            <a:r>
              <a:rPr lang="en-GB" dirty="0" err="1"/>
              <a:t>o'r</a:t>
            </a:r>
            <a:r>
              <a:rPr lang="en-GB" dirty="0"/>
              <a:t> </a:t>
            </a:r>
            <a:r>
              <a:rPr lang="en-GB" dirty="0" err="1"/>
              <a:t>deilliannau</a:t>
            </a:r>
            <a:r>
              <a:rPr lang="en-GB" dirty="0"/>
              <a:t> </a:t>
            </a:r>
            <a:r>
              <a:rPr lang="en-GB" dirty="0" err="1"/>
              <a:t>dysgu</a:t>
            </a:r>
            <a:r>
              <a:rPr lang="en-GB" dirty="0"/>
              <a:t>.</a:t>
            </a:r>
            <a:endParaRPr lang="en-GB" dirty="0">
              <a:ea typeface="+mn-lt"/>
              <a:cs typeface="+mn-lt"/>
            </a:endParaRPr>
          </a:p>
          <a:p>
            <a:r>
              <a:rPr lang="en-GB" dirty="0" err="1"/>
              <a:t>Dylai'r</a:t>
            </a:r>
            <a:r>
              <a:rPr lang="en-GB" dirty="0"/>
              <a:t> </a:t>
            </a:r>
            <a:r>
              <a:rPr lang="en-GB" dirty="0" err="1"/>
              <a:t>sleid</a:t>
            </a:r>
            <a:r>
              <a:rPr lang="en-GB" dirty="0"/>
              <a:t> </a:t>
            </a:r>
            <a:r>
              <a:rPr lang="en-GB" dirty="0" err="1"/>
              <a:t>gyntaf</a:t>
            </a:r>
            <a:r>
              <a:rPr lang="en-GB" dirty="0"/>
              <a:t> </a:t>
            </a:r>
            <a:r>
              <a:rPr lang="en-GB" dirty="0" err="1"/>
              <a:t>gynnwys</a:t>
            </a:r>
            <a:r>
              <a:rPr lang="en-GB" dirty="0"/>
              <a:t> </a:t>
            </a:r>
            <a:r>
              <a:rPr lang="en-GB" dirty="0" err="1"/>
              <a:t>eich</a:t>
            </a:r>
            <a:r>
              <a:rPr lang="en-GB" dirty="0"/>
              <a:t> </a:t>
            </a:r>
            <a:r>
              <a:rPr lang="en-GB" dirty="0" err="1"/>
              <a:t>enwau</a:t>
            </a:r>
            <a:r>
              <a:rPr lang="en-GB" dirty="0"/>
              <a:t>, </a:t>
            </a:r>
            <a:r>
              <a:rPr lang="en-GB" dirty="0" err="1"/>
              <a:t>rhifau</a:t>
            </a:r>
            <a:r>
              <a:rPr lang="en-GB" dirty="0"/>
              <a:t> </a:t>
            </a:r>
            <a:r>
              <a:rPr lang="en-GB" dirty="0" err="1"/>
              <a:t>myfyrwyr</a:t>
            </a:r>
            <a:r>
              <a:rPr lang="en-GB" dirty="0"/>
              <a:t> </a:t>
            </a:r>
            <a:r>
              <a:rPr lang="en-GB" dirty="0" err="1"/>
              <a:t>a'r</a:t>
            </a:r>
            <a:r>
              <a:rPr lang="en-GB" dirty="0"/>
              <a:t> </a:t>
            </a:r>
            <a:r>
              <a:rPr lang="en-GB" dirty="0" err="1"/>
              <a:t>cwestiwn</a:t>
            </a:r>
            <a:r>
              <a:rPr lang="en-GB" dirty="0"/>
              <a:t>.</a:t>
            </a:r>
            <a:endParaRPr lang="en-GB" dirty="0">
              <a:ea typeface="+mn-lt"/>
              <a:cs typeface="+mn-lt"/>
            </a:endParaRPr>
          </a:p>
          <a:p>
            <a:r>
              <a:rPr lang="en-GB" dirty="0" err="1"/>
              <a:t>Rhowch</a:t>
            </a:r>
            <a:r>
              <a:rPr lang="en-GB" dirty="0"/>
              <a:t> </a:t>
            </a:r>
            <a:r>
              <a:rPr lang="en-GB" dirty="0" err="1"/>
              <a:t>rywfaint</a:t>
            </a:r>
            <a:r>
              <a:rPr lang="en-GB" dirty="0"/>
              <a:t> o </a:t>
            </a:r>
            <a:r>
              <a:rPr lang="en-GB" dirty="0" err="1"/>
              <a:t>gyd-destun</a:t>
            </a:r>
            <a:r>
              <a:rPr lang="en-GB" dirty="0"/>
              <a:t> </a:t>
            </a:r>
            <a:r>
              <a:rPr lang="en-GB" dirty="0" err="1"/>
              <a:t>e.e.</a:t>
            </a:r>
            <a:r>
              <a:rPr lang="en-GB" dirty="0"/>
              <a:t> </a:t>
            </a:r>
            <a:r>
              <a:rPr lang="en-GB" dirty="0" err="1"/>
              <a:t>cyflwyniad</a:t>
            </a:r>
            <a:r>
              <a:rPr lang="en-GB" dirty="0"/>
              <a:t> </a:t>
            </a:r>
            <a:r>
              <a:rPr lang="en-GB" dirty="0" err="1"/>
              <a:t>i'r</a:t>
            </a:r>
            <a:r>
              <a:rPr lang="en-GB" dirty="0"/>
              <a:t> </a:t>
            </a:r>
            <a:r>
              <a:rPr lang="en-GB" dirty="0" err="1"/>
              <a:t>damcaniaethau</a:t>
            </a:r>
            <a:r>
              <a:rPr lang="en-GB" dirty="0"/>
              <a:t>/</a:t>
            </a:r>
            <a:r>
              <a:rPr lang="en-GB" dirty="0" err="1"/>
              <a:t>damcaniaethau</a:t>
            </a:r>
            <a:r>
              <a:rPr lang="en-GB" dirty="0"/>
              <a:t> y </a:t>
            </a:r>
            <a:r>
              <a:rPr lang="en-GB" dirty="0" err="1"/>
              <a:t>byddwch</a:t>
            </a:r>
            <a:r>
              <a:rPr lang="en-GB" dirty="0"/>
              <a:t> </a:t>
            </a:r>
            <a:r>
              <a:rPr lang="en-GB" dirty="0" err="1"/>
              <a:t>yn</a:t>
            </a:r>
            <a:r>
              <a:rPr lang="en-GB" dirty="0"/>
              <a:t> </a:t>
            </a:r>
            <a:r>
              <a:rPr lang="en-GB" dirty="0" err="1"/>
              <a:t>canolbwyntio</a:t>
            </a:r>
            <a:r>
              <a:rPr lang="en-GB" dirty="0"/>
              <a:t> </a:t>
            </a:r>
            <a:r>
              <a:rPr lang="en-GB" dirty="0" err="1"/>
              <a:t>arnynt</a:t>
            </a:r>
            <a:r>
              <a:rPr lang="en-GB" dirty="0"/>
              <a:t>.</a:t>
            </a:r>
            <a:endParaRPr lang="en-GB" dirty="0">
              <a:ea typeface="+mn-lt"/>
              <a:cs typeface="+mn-lt"/>
            </a:endParaRPr>
          </a:p>
          <a:p>
            <a:r>
              <a:rPr lang="en-GB" dirty="0" err="1"/>
              <a:t>Eglurwch</a:t>
            </a:r>
            <a:r>
              <a:rPr lang="en-GB" dirty="0"/>
              <a:t> </a:t>
            </a:r>
            <a:r>
              <a:rPr lang="en-GB" dirty="0" err="1"/>
              <a:t>sut</a:t>
            </a:r>
            <a:r>
              <a:rPr lang="en-GB" dirty="0"/>
              <a:t> y gall </a:t>
            </a:r>
            <a:r>
              <a:rPr lang="en-GB" dirty="0" err="1"/>
              <a:t>eich</a:t>
            </a:r>
            <a:r>
              <a:rPr lang="en-GB" dirty="0"/>
              <a:t> </a:t>
            </a:r>
            <a:r>
              <a:rPr lang="en-GB" dirty="0" err="1"/>
              <a:t>theori</a:t>
            </a:r>
            <a:r>
              <a:rPr lang="en-GB" dirty="0"/>
              <a:t> </a:t>
            </a:r>
            <a:r>
              <a:rPr lang="en-GB" dirty="0" err="1"/>
              <a:t>ddewisol</a:t>
            </a:r>
            <a:r>
              <a:rPr lang="en-GB" dirty="0"/>
              <a:t> </a:t>
            </a:r>
            <a:r>
              <a:rPr lang="en-GB" dirty="0" err="1"/>
              <a:t>hwyluso'r</a:t>
            </a:r>
            <a:r>
              <a:rPr lang="en-GB" dirty="0"/>
              <a:t> </a:t>
            </a:r>
            <a:r>
              <a:rPr lang="en-GB" dirty="0" err="1"/>
              <a:t>gwaith</a:t>
            </a:r>
            <a:r>
              <a:rPr lang="en-GB" dirty="0"/>
              <a:t> o </a:t>
            </a:r>
            <a:r>
              <a:rPr lang="en-GB" dirty="0" err="1"/>
              <a:t>ddatblygu</a:t>
            </a:r>
            <a:r>
              <a:rPr lang="en-GB" dirty="0"/>
              <a:t> </a:t>
            </a:r>
            <a:r>
              <a:rPr lang="en-GB" dirty="0" err="1"/>
              <a:t>sgiliau</a:t>
            </a:r>
            <a:r>
              <a:rPr lang="en-GB" dirty="0"/>
              <a:t> a </a:t>
            </a:r>
            <a:r>
              <a:rPr lang="en-GB" dirty="0" err="1"/>
              <a:t>gwybodaeth</a:t>
            </a:r>
            <a:r>
              <a:rPr lang="en-GB" dirty="0"/>
              <a:t> – </a:t>
            </a:r>
            <a:r>
              <a:rPr lang="en-GB" dirty="0" err="1"/>
              <a:t>rhowch</a:t>
            </a:r>
            <a:r>
              <a:rPr lang="en-GB" dirty="0"/>
              <a:t> rai </a:t>
            </a:r>
            <a:r>
              <a:rPr lang="en-GB" dirty="0" err="1"/>
              <a:t>enghreifftiau</a:t>
            </a:r>
            <a:r>
              <a:rPr lang="en-GB" dirty="0"/>
              <a:t> </a:t>
            </a:r>
            <a:r>
              <a:rPr lang="en-GB" dirty="0" err="1"/>
              <a:t>i</a:t>
            </a:r>
            <a:r>
              <a:rPr lang="en-GB" dirty="0"/>
              <a:t> </a:t>
            </a:r>
            <a:r>
              <a:rPr lang="en-GB" dirty="0" err="1"/>
              <a:t>gefnogi</a:t>
            </a:r>
            <a:r>
              <a:rPr lang="en-GB" dirty="0"/>
              <a:t> </a:t>
            </a:r>
            <a:r>
              <a:rPr lang="en-GB" dirty="0" err="1"/>
              <a:t>eich</a:t>
            </a:r>
            <a:r>
              <a:rPr lang="en-GB" dirty="0"/>
              <a:t> </a:t>
            </a:r>
            <a:r>
              <a:rPr lang="en-GB" dirty="0" err="1"/>
              <a:t>pwyntiau</a:t>
            </a:r>
            <a:endParaRPr lang="en-GB" dirty="0" err="1">
              <a:ea typeface="+mn-lt"/>
              <a:cs typeface="+mn-lt"/>
            </a:endParaRPr>
          </a:p>
          <a:p>
            <a:r>
              <a:rPr lang="en-GB" dirty="0" err="1"/>
              <a:t>Ystyriwch</a:t>
            </a:r>
            <a:r>
              <a:rPr lang="en-GB" dirty="0"/>
              <a:t> </a:t>
            </a:r>
            <a:r>
              <a:rPr lang="en-GB" dirty="0" err="1"/>
              <a:t>sut</a:t>
            </a:r>
            <a:r>
              <a:rPr lang="en-GB" dirty="0"/>
              <a:t> </a:t>
            </a:r>
            <a:r>
              <a:rPr lang="en-GB" dirty="0" err="1"/>
              <a:t>mae</a:t>
            </a:r>
            <a:r>
              <a:rPr lang="en-GB" dirty="0"/>
              <a:t> </a:t>
            </a:r>
            <a:r>
              <a:rPr lang="en-GB" dirty="0" err="1"/>
              <a:t>damcaniaethau</a:t>
            </a:r>
            <a:r>
              <a:rPr lang="en-GB" dirty="0"/>
              <a:t> </a:t>
            </a:r>
            <a:r>
              <a:rPr lang="en-GB" dirty="0" err="1"/>
              <a:t>dysgu</a:t>
            </a:r>
            <a:r>
              <a:rPr lang="en-GB" dirty="0"/>
              <a:t> </a:t>
            </a:r>
            <a:r>
              <a:rPr lang="en-GB" dirty="0" err="1"/>
              <a:t>yn</a:t>
            </a:r>
            <a:r>
              <a:rPr lang="en-GB" dirty="0"/>
              <a:t> </a:t>
            </a:r>
            <a:r>
              <a:rPr lang="en-GB" dirty="0" err="1"/>
              <a:t>amlwg</a:t>
            </a:r>
            <a:r>
              <a:rPr lang="en-GB" dirty="0"/>
              <a:t> </a:t>
            </a:r>
            <a:r>
              <a:rPr lang="en-GB" dirty="0" err="1"/>
              <a:t>yn</a:t>
            </a:r>
            <a:r>
              <a:rPr lang="en-GB" dirty="0"/>
              <a:t> </a:t>
            </a:r>
            <a:r>
              <a:rPr lang="en-GB" dirty="0" err="1"/>
              <a:t>eich</a:t>
            </a:r>
            <a:r>
              <a:rPr lang="en-GB" dirty="0"/>
              <a:t> </a:t>
            </a:r>
            <a:r>
              <a:rPr lang="en-GB" dirty="0" err="1"/>
              <a:t>amgylchedd</a:t>
            </a:r>
            <a:r>
              <a:rPr lang="en-GB" dirty="0"/>
              <a:t> </a:t>
            </a:r>
            <a:r>
              <a:rPr lang="en-GB" dirty="0" err="1"/>
              <a:t>dysgu</a:t>
            </a:r>
            <a:r>
              <a:rPr lang="en-GB" dirty="0"/>
              <a:t> </a:t>
            </a:r>
            <a:r>
              <a:rPr lang="en-GB" dirty="0" err="1"/>
              <a:t>dewisol</a:t>
            </a:r>
            <a:r>
              <a:rPr lang="en-GB" dirty="0"/>
              <a:t>.</a:t>
            </a:r>
            <a:endParaRPr lang="en-GB" dirty="0">
              <a:ea typeface="+mn-lt"/>
              <a:cs typeface="+mn-lt"/>
            </a:endParaRPr>
          </a:p>
          <a:p>
            <a:r>
              <a:rPr lang="en-GB" dirty="0" err="1"/>
              <a:t>Cefnogwch</a:t>
            </a:r>
            <a:r>
              <a:rPr lang="en-GB" dirty="0"/>
              <a:t> </a:t>
            </a:r>
            <a:r>
              <a:rPr lang="en-GB" dirty="0" err="1"/>
              <a:t>eich</a:t>
            </a:r>
            <a:r>
              <a:rPr lang="en-GB" dirty="0"/>
              <a:t> </a:t>
            </a:r>
            <a:r>
              <a:rPr lang="en-GB" dirty="0" err="1"/>
              <a:t>gwaith</a:t>
            </a:r>
            <a:r>
              <a:rPr lang="en-GB" dirty="0"/>
              <a:t> </a:t>
            </a:r>
            <a:r>
              <a:rPr lang="en-GB" dirty="0" err="1"/>
              <a:t>drwy</a:t>
            </a:r>
            <a:r>
              <a:rPr lang="en-GB" dirty="0"/>
              <a:t> </a:t>
            </a:r>
            <a:r>
              <a:rPr lang="en-GB" dirty="0" err="1"/>
              <a:t>ddarllen</a:t>
            </a:r>
            <a:r>
              <a:rPr lang="en-GB" dirty="0"/>
              <a:t> </a:t>
            </a:r>
            <a:r>
              <a:rPr lang="en-GB" dirty="0" err="1"/>
              <a:t>ehangach</a:t>
            </a:r>
            <a:r>
              <a:rPr lang="en-GB" dirty="0"/>
              <a:t> </a:t>
            </a:r>
            <a:r>
              <a:rPr lang="en-GB" dirty="0" err="1"/>
              <a:t>e.e.</a:t>
            </a:r>
            <a:r>
              <a:rPr lang="en-GB" dirty="0"/>
              <a:t>  </a:t>
            </a:r>
            <a:r>
              <a:rPr lang="en-GB" dirty="0" err="1"/>
              <a:t>rhestr</a:t>
            </a:r>
            <a:r>
              <a:rPr lang="en-GB" dirty="0"/>
              <a:t> </a:t>
            </a:r>
            <a:r>
              <a:rPr lang="en-GB" dirty="0" err="1"/>
              <a:t>ddarllen</a:t>
            </a:r>
            <a:r>
              <a:rPr lang="en-GB" dirty="0"/>
              <a:t>, </a:t>
            </a:r>
            <a:r>
              <a:rPr lang="en-GB" dirty="0" err="1"/>
              <a:t>cyfeiriadau</a:t>
            </a:r>
            <a:r>
              <a:rPr lang="en-GB" dirty="0"/>
              <a:t> </a:t>
            </a:r>
            <a:r>
              <a:rPr lang="en-GB" dirty="0" err="1"/>
              <a:t>ar</a:t>
            </a:r>
            <a:r>
              <a:rPr lang="en-GB" dirty="0"/>
              <a:t> </a:t>
            </a:r>
            <a:r>
              <a:rPr lang="en-GB" dirty="0" err="1"/>
              <a:t>ddiwedd</a:t>
            </a:r>
            <a:r>
              <a:rPr lang="en-GB" dirty="0"/>
              <a:t> y </a:t>
            </a:r>
            <a:r>
              <a:rPr lang="en-GB" dirty="0" err="1"/>
              <a:t>ddarlith</a:t>
            </a:r>
            <a:r>
              <a:rPr lang="en-GB" dirty="0"/>
              <a:t> PowerPoints, </a:t>
            </a:r>
            <a:r>
              <a:rPr lang="en-GB" dirty="0" err="1"/>
              <a:t>Canllawiau</a:t>
            </a:r>
            <a:r>
              <a:rPr lang="en-GB" dirty="0"/>
              <a:t> </a:t>
            </a:r>
            <a:r>
              <a:rPr lang="en-GB" dirty="0" err="1"/>
              <a:t>Cwricwlwm</a:t>
            </a:r>
            <a:r>
              <a:rPr lang="en-GB" dirty="0"/>
              <a:t> </a:t>
            </a:r>
            <a:r>
              <a:rPr lang="en-GB" dirty="0" err="1"/>
              <a:t>Llywodraeth</a:t>
            </a:r>
            <a:r>
              <a:rPr lang="en-GB" dirty="0"/>
              <a:t> Cymru, </a:t>
            </a:r>
            <a:r>
              <a:rPr lang="en-GB" dirty="0" err="1"/>
              <a:t>Arfer</a:t>
            </a:r>
            <a:r>
              <a:rPr lang="en-GB" dirty="0"/>
              <a:t> </a:t>
            </a:r>
            <a:r>
              <a:rPr lang="en-GB" dirty="0" err="1"/>
              <a:t>Gorau</a:t>
            </a:r>
            <a:r>
              <a:rPr lang="en-GB" dirty="0"/>
              <a:t> Estyn</a:t>
            </a:r>
            <a:endParaRPr lang="en-GB" dirty="0">
              <a:ea typeface="+mn-lt"/>
              <a:cs typeface="+mn-lt"/>
            </a:endParaRPr>
          </a:p>
          <a:p>
            <a:r>
              <a:rPr lang="en-GB" dirty="0" err="1"/>
              <a:t>Tynnwch</a:t>
            </a:r>
            <a:r>
              <a:rPr lang="en-GB" dirty="0"/>
              <a:t> </a:t>
            </a:r>
            <a:r>
              <a:rPr lang="en-GB" dirty="0" err="1"/>
              <a:t>eich</a:t>
            </a:r>
            <a:r>
              <a:rPr lang="en-GB" dirty="0"/>
              <a:t> </a:t>
            </a:r>
            <a:r>
              <a:rPr lang="en-GB" dirty="0" err="1"/>
              <a:t>prif</a:t>
            </a:r>
            <a:r>
              <a:rPr lang="en-GB" dirty="0"/>
              <a:t> </a:t>
            </a:r>
            <a:r>
              <a:rPr lang="en-GB" dirty="0" err="1"/>
              <a:t>bwyntiau</a:t>
            </a:r>
            <a:r>
              <a:rPr lang="en-GB" dirty="0"/>
              <a:t> at </a:t>
            </a:r>
            <a:r>
              <a:rPr lang="en-GB" dirty="0" err="1"/>
              <a:t>ei</a:t>
            </a:r>
            <a:r>
              <a:rPr lang="en-GB" dirty="0"/>
              <a:t> </a:t>
            </a:r>
            <a:r>
              <a:rPr lang="en-GB" dirty="0" err="1"/>
              <a:t>gilydd</a:t>
            </a:r>
            <a:r>
              <a:rPr lang="en-GB" dirty="0"/>
              <a:t> a </a:t>
            </a:r>
            <a:r>
              <a:rPr lang="en-GB" dirty="0" err="1"/>
              <a:t>chyfeirio'n</a:t>
            </a:r>
            <a:r>
              <a:rPr lang="en-GB" dirty="0"/>
              <a:t> </a:t>
            </a:r>
            <a:r>
              <a:rPr lang="en-GB" dirty="0" err="1"/>
              <a:t>ôl</a:t>
            </a:r>
            <a:r>
              <a:rPr lang="en-GB" dirty="0"/>
              <a:t> at y </a:t>
            </a:r>
            <a:r>
              <a:rPr lang="en-GB" dirty="0" err="1"/>
              <a:t>cwestiwn</a:t>
            </a:r>
            <a:r>
              <a:rPr lang="en-GB" dirty="0"/>
              <a:t>. Beth </a:t>
            </a:r>
            <a:r>
              <a:rPr lang="en-GB" dirty="0" err="1"/>
              <a:t>yw'r</a:t>
            </a:r>
            <a:r>
              <a:rPr lang="en-GB" dirty="0"/>
              <a:t> </a:t>
            </a:r>
            <a:r>
              <a:rPr lang="en-GB" dirty="0" err="1"/>
              <a:t>goblygiadau</a:t>
            </a:r>
            <a:r>
              <a:rPr lang="en-GB" dirty="0"/>
              <a:t> </a:t>
            </a:r>
            <a:r>
              <a:rPr lang="en-GB" dirty="0" err="1"/>
              <a:t>ar</a:t>
            </a:r>
            <a:r>
              <a:rPr lang="en-GB" dirty="0"/>
              <a:t> </a:t>
            </a:r>
            <a:r>
              <a:rPr lang="en-GB" dirty="0" err="1"/>
              <a:t>gyfer</a:t>
            </a:r>
            <a:r>
              <a:rPr lang="en-GB" dirty="0"/>
              <a:t> y </a:t>
            </a:r>
            <a:r>
              <a:rPr lang="en-GB" dirty="0" err="1"/>
              <a:t>dyfodol</a:t>
            </a:r>
            <a:r>
              <a:rPr lang="en-GB" dirty="0"/>
              <a:t>?</a:t>
            </a:r>
            <a:endParaRPr lang="en-GB" dirty="0">
              <a:ea typeface="+mn-lt"/>
              <a:cs typeface="+mn-lt"/>
            </a:endParaRPr>
          </a:p>
          <a:p>
            <a:r>
              <a:rPr lang="en-GB" dirty="0" err="1"/>
              <a:t>Cofiwch</a:t>
            </a:r>
            <a:r>
              <a:rPr lang="en-GB" dirty="0"/>
              <a:t> </a:t>
            </a:r>
            <a:r>
              <a:rPr lang="en-GB" dirty="0" err="1"/>
              <a:t>lanlwytho</a:t>
            </a:r>
            <a:r>
              <a:rPr lang="en-GB" dirty="0"/>
              <a:t> </a:t>
            </a:r>
            <a:r>
              <a:rPr lang="en-GB" dirty="0" err="1"/>
              <a:t>eich</a:t>
            </a:r>
            <a:r>
              <a:rPr lang="en-GB" dirty="0"/>
              <a:t> </a:t>
            </a:r>
            <a:r>
              <a:rPr lang="en-GB" dirty="0" err="1"/>
              <a:t>sleidiau</a:t>
            </a:r>
            <a:r>
              <a:rPr lang="en-GB" dirty="0"/>
              <a:t> </a:t>
            </a:r>
            <a:r>
              <a:rPr lang="en-GB" dirty="0" err="1"/>
              <a:t>cyflwyno</a:t>
            </a:r>
            <a:r>
              <a:rPr lang="en-GB" dirty="0"/>
              <a:t> a </a:t>
            </a:r>
            <a:r>
              <a:rPr lang="en-GB" dirty="0" err="1"/>
              <a:t>chysylltu</a:t>
            </a:r>
            <a:r>
              <a:rPr lang="en-GB" dirty="0"/>
              <a:t> â </a:t>
            </a:r>
            <a:r>
              <a:rPr lang="en-GB" dirty="0" err="1"/>
              <a:t>recordio</a:t>
            </a:r>
            <a:r>
              <a:rPr lang="en-GB" dirty="0"/>
              <a:t> </a:t>
            </a:r>
            <a:r>
              <a:rPr lang="en-GB" dirty="0" err="1"/>
              <a:t>grŵp</a:t>
            </a:r>
            <a:r>
              <a:rPr lang="en-GB" dirty="0"/>
              <a:t> </a:t>
            </a:r>
            <a:r>
              <a:rPr lang="en-GB" dirty="0" err="1"/>
              <a:t>i</a:t>
            </a:r>
            <a:r>
              <a:rPr lang="en-GB" dirty="0"/>
              <a:t> Turnitin </a:t>
            </a:r>
            <a:r>
              <a:rPr lang="en-GB" dirty="0" err="1"/>
              <a:t>erbyn</a:t>
            </a:r>
            <a:r>
              <a:rPr lang="en-GB" dirty="0"/>
              <a:t> y </a:t>
            </a:r>
            <a:r>
              <a:rPr lang="en-GB" dirty="0" err="1"/>
              <a:t>dyddiad</a:t>
            </a:r>
            <a:r>
              <a:rPr lang="en-GB" dirty="0"/>
              <a:t> </a:t>
            </a:r>
            <a:r>
              <a:rPr lang="en-GB" dirty="0" err="1"/>
              <a:t>cyflwyno</a:t>
            </a:r>
            <a:r>
              <a:rPr lang="en-GB" dirty="0"/>
              <a:t>.</a:t>
            </a:r>
            <a:endParaRPr lang="en-GB" dirty="0">
              <a:ea typeface="+mn-lt"/>
              <a:cs typeface="+mn-lt"/>
            </a:endParaRPr>
          </a:p>
          <a:p>
            <a:r>
              <a:rPr lang="en-GB" dirty="0" err="1"/>
              <a:t>Dylai</a:t>
            </a:r>
            <a:r>
              <a:rPr lang="en-GB" dirty="0"/>
              <a:t> </a:t>
            </a:r>
            <a:r>
              <a:rPr lang="en-GB" dirty="0" err="1"/>
              <a:t>pob</a:t>
            </a:r>
            <a:r>
              <a:rPr lang="en-GB" dirty="0"/>
              <a:t> </a:t>
            </a:r>
            <a:r>
              <a:rPr lang="en-GB" dirty="0" err="1"/>
              <a:t>aelod</a:t>
            </a:r>
            <a:r>
              <a:rPr lang="en-GB" dirty="0"/>
              <a:t> </a:t>
            </a:r>
            <a:r>
              <a:rPr lang="en-GB" dirty="0" err="1"/>
              <a:t>o'r</a:t>
            </a:r>
            <a:r>
              <a:rPr lang="en-GB" dirty="0"/>
              <a:t> </a:t>
            </a:r>
            <a:r>
              <a:rPr lang="en-GB" dirty="0" err="1"/>
              <a:t>grŵp</a:t>
            </a:r>
            <a:r>
              <a:rPr lang="en-GB" dirty="0"/>
              <a:t> </a:t>
            </a:r>
            <a:r>
              <a:rPr lang="en-GB" dirty="0" err="1"/>
              <a:t>lanlwytho</a:t>
            </a:r>
            <a:r>
              <a:rPr lang="en-GB" dirty="0"/>
              <a:t> </a:t>
            </a:r>
            <a:r>
              <a:rPr lang="en-GB" dirty="0" err="1"/>
              <a:t>eu</a:t>
            </a:r>
            <a:r>
              <a:rPr lang="en-GB" dirty="0"/>
              <a:t> </a:t>
            </a:r>
            <a:r>
              <a:rPr lang="en-GB" dirty="0" err="1"/>
              <a:t>sleidiau</a:t>
            </a:r>
            <a:r>
              <a:rPr lang="en-GB" dirty="0"/>
              <a:t> </a:t>
            </a:r>
            <a:r>
              <a:rPr lang="en-GB" dirty="0" err="1"/>
              <a:t>ond</a:t>
            </a:r>
            <a:r>
              <a:rPr lang="en-GB" dirty="0"/>
              <a:t> dim </a:t>
            </a:r>
            <a:r>
              <a:rPr lang="en-GB" dirty="0" err="1"/>
              <a:t>ond</a:t>
            </a:r>
            <a:r>
              <a:rPr lang="en-GB" dirty="0"/>
              <a:t> un </a:t>
            </a:r>
            <a:r>
              <a:rPr lang="en-GB" dirty="0" err="1"/>
              <a:t>aelod</a:t>
            </a:r>
            <a:r>
              <a:rPr lang="en-GB" dirty="0"/>
              <a:t> </a:t>
            </a:r>
            <a:r>
              <a:rPr lang="en-GB" dirty="0" err="1"/>
              <a:t>o'r</a:t>
            </a:r>
            <a:r>
              <a:rPr lang="en-GB" dirty="0"/>
              <a:t> </a:t>
            </a:r>
            <a:r>
              <a:rPr lang="en-GB" dirty="0" err="1"/>
              <a:t>grŵp</a:t>
            </a:r>
            <a:r>
              <a:rPr lang="en-GB" dirty="0"/>
              <a:t> </a:t>
            </a:r>
            <a:r>
              <a:rPr lang="en-GB" dirty="0" err="1"/>
              <a:t>sydd</a:t>
            </a:r>
            <a:r>
              <a:rPr lang="en-GB" dirty="0"/>
              <a:t> </a:t>
            </a:r>
            <a:r>
              <a:rPr lang="en-GB" dirty="0" err="1"/>
              <a:t>angen</a:t>
            </a:r>
            <a:r>
              <a:rPr lang="en-GB" dirty="0"/>
              <a:t> </a:t>
            </a:r>
            <a:r>
              <a:rPr lang="en-GB" dirty="0" err="1"/>
              <a:t>uwchlwytho</a:t>
            </a:r>
            <a:r>
              <a:rPr lang="en-GB" dirty="0"/>
              <a:t> </a:t>
            </a:r>
            <a:r>
              <a:rPr lang="en-GB" dirty="0" err="1"/>
              <a:t>dolen</a:t>
            </a:r>
            <a:r>
              <a:rPr lang="en-GB" dirty="0"/>
              <a:t> </a:t>
            </a:r>
            <a:r>
              <a:rPr lang="en-GB" dirty="0" err="1"/>
              <a:t>i'r</a:t>
            </a:r>
            <a:r>
              <a:rPr lang="en-GB" dirty="0"/>
              <a:t> </a:t>
            </a:r>
            <a:r>
              <a:rPr lang="en-GB" dirty="0" err="1"/>
              <a:t>cofnod</a:t>
            </a:r>
            <a:r>
              <a:rPr lang="en-GB" dirty="0"/>
              <a:t> </a:t>
            </a:r>
            <a:r>
              <a:rPr lang="en-GB" dirty="0" err="1"/>
              <a:t>cyflwyniad</a:t>
            </a:r>
            <a:r>
              <a:rPr lang="en-GB" dirty="0"/>
              <a:t> </a:t>
            </a:r>
            <a:r>
              <a:rPr lang="en-GB" dirty="0" err="1"/>
              <a:t>grŵp</a:t>
            </a:r>
            <a:r>
              <a:rPr lang="en-GB" dirty="0"/>
              <a:t>. </a:t>
            </a:r>
            <a:r>
              <a:rPr lang="en-GB" dirty="0" err="1"/>
              <a:t>Sicrhewch</a:t>
            </a:r>
            <a:r>
              <a:rPr lang="en-GB" dirty="0"/>
              <a:t> </a:t>
            </a:r>
            <a:r>
              <a:rPr lang="en-GB" dirty="0" err="1"/>
              <a:t>eich</a:t>
            </a:r>
            <a:r>
              <a:rPr lang="en-GB" dirty="0"/>
              <a:t> bod </a:t>
            </a:r>
            <a:r>
              <a:rPr lang="en-GB" dirty="0" err="1"/>
              <a:t>yn</a:t>
            </a:r>
            <a:r>
              <a:rPr lang="en-GB" dirty="0"/>
              <a:t> </a:t>
            </a:r>
            <a:r>
              <a:rPr lang="en-GB" dirty="0" err="1"/>
              <a:t>darparu</a:t>
            </a:r>
            <a:r>
              <a:rPr lang="en-GB" dirty="0"/>
              <a:t> </a:t>
            </a:r>
            <a:r>
              <a:rPr lang="en-GB" dirty="0" err="1"/>
              <a:t>mynediad</a:t>
            </a:r>
            <a:r>
              <a:rPr lang="en-GB" dirty="0"/>
              <a:t> </a:t>
            </a:r>
            <a:r>
              <a:rPr lang="en-GB" dirty="0" err="1"/>
              <a:t>i</a:t>
            </a:r>
            <a:r>
              <a:rPr lang="en-GB" dirty="0"/>
              <a:t>  Sue Ainsworth, Tracy Hunt a Natasha Jones </a:t>
            </a:r>
            <a:r>
              <a:rPr lang="en-GB" dirty="0" err="1"/>
              <a:t>i</a:t>
            </a:r>
            <a:r>
              <a:rPr lang="en-GB" dirty="0"/>
              <a:t> weld </a:t>
            </a:r>
            <a:r>
              <a:rPr lang="en-GB" dirty="0" err="1"/>
              <a:t>eich</a:t>
            </a:r>
            <a:r>
              <a:rPr lang="en-GB" dirty="0"/>
              <a:t> </a:t>
            </a:r>
            <a:r>
              <a:rPr lang="en-GB" dirty="0" err="1"/>
              <a:t>recordiad</a:t>
            </a:r>
            <a:r>
              <a:rPr lang="en-GB" dirty="0"/>
              <a:t>.</a:t>
            </a:r>
          </a:p>
        </p:txBody>
      </p:sp>
    </p:spTree>
    <p:extLst>
      <p:ext uri="{BB962C8B-B14F-4D97-AF65-F5344CB8AC3E}">
        <p14:creationId xmlns:p14="http://schemas.microsoft.com/office/powerpoint/2010/main" val="1800564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EDC7-764F-4431-9437-D496A2C936FC}"/>
              </a:ext>
            </a:extLst>
          </p:cNvPr>
          <p:cNvSpPr>
            <a:spLocks noGrp="1"/>
          </p:cNvSpPr>
          <p:nvPr>
            <p:ph type="title"/>
          </p:nvPr>
        </p:nvSpPr>
        <p:spPr>
          <a:xfrm>
            <a:off x="564690" y="516835"/>
            <a:ext cx="8596668" cy="1320800"/>
          </a:xfrm>
        </p:spPr>
        <p:txBody>
          <a:bodyPr/>
          <a:lstStyle/>
          <a:p>
            <a:r>
              <a:rPr lang="en-GB" dirty="0"/>
              <a:t>Assessment Guidance</a:t>
            </a:r>
          </a:p>
        </p:txBody>
      </p:sp>
      <p:sp>
        <p:nvSpPr>
          <p:cNvPr id="3" name="Content Placeholder 2">
            <a:extLst>
              <a:ext uri="{FF2B5EF4-FFF2-40B4-BE49-F238E27FC236}">
                <a16:creationId xmlns:a16="http://schemas.microsoft.com/office/drawing/2014/main" id="{2919BE05-D124-4B41-8E74-EDD6CE099D45}"/>
              </a:ext>
            </a:extLst>
          </p:cNvPr>
          <p:cNvSpPr>
            <a:spLocks noGrp="1"/>
          </p:cNvSpPr>
          <p:nvPr>
            <p:ph sz="half" idx="1"/>
          </p:nvPr>
        </p:nvSpPr>
        <p:spPr>
          <a:xfrm>
            <a:off x="74361" y="1312451"/>
            <a:ext cx="5191199" cy="5099971"/>
          </a:xfrm>
        </p:spPr>
        <p:txBody>
          <a:bodyPr vert="horz" lIns="91440" tIns="45720" rIns="91440" bIns="45720" rtlCol="0" anchor="t">
            <a:noAutofit/>
          </a:bodyPr>
          <a:lstStyle/>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dirty="0"/>
          </a:p>
        </p:txBody>
      </p:sp>
      <p:sp>
        <p:nvSpPr>
          <p:cNvPr id="4" name="Content Placeholder 3">
            <a:extLst>
              <a:ext uri="{FF2B5EF4-FFF2-40B4-BE49-F238E27FC236}">
                <a16:creationId xmlns:a16="http://schemas.microsoft.com/office/drawing/2014/main" id="{9E89EEBA-ED54-415A-BC74-61D75499BBF4}"/>
              </a:ext>
            </a:extLst>
          </p:cNvPr>
          <p:cNvSpPr>
            <a:spLocks noGrp="1"/>
          </p:cNvSpPr>
          <p:nvPr>
            <p:ph sz="half" idx="2"/>
          </p:nvPr>
        </p:nvSpPr>
        <p:spPr>
          <a:xfrm>
            <a:off x="564354" y="1266067"/>
            <a:ext cx="9577667" cy="6146894"/>
          </a:xfrm>
        </p:spPr>
        <p:txBody>
          <a:bodyPr vert="horz" lIns="91440" tIns="45720" rIns="91440" bIns="45720" rtlCol="0" anchor="t">
            <a:noAutofit/>
          </a:bodyPr>
          <a:lstStyle/>
          <a:p>
            <a:r>
              <a:rPr lang="en-GB" sz="1400" dirty="0">
                <a:ea typeface="+mn-lt"/>
                <a:cs typeface="+mn-lt"/>
              </a:rPr>
              <a:t>Work as a group in developing your presentation and use a PowerPoint or other presentation program to frame your seminar. Present for the equivalent of 10 minutes each. You may share the presentation between you. It is important that </a:t>
            </a:r>
            <a:r>
              <a:rPr lang="en-GB" sz="1400" b="1" dirty="0">
                <a:ea typeface="+mn-lt"/>
                <a:cs typeface="+mn-lt"/>
              </a:rPr>
              <a:t>each individual meets each of the learning outcomes. </a:t>
            </a:r>
            <a:endParaRPr lang="en-GB" sz="1400" dirty="0">
              <a:ea typeface="+mn-lt"/>
              <a:cs typeface="+mn-lt"/>
            </a:endParaRPr>
          </a:p>
          <a:p>
            <a:r>
              <a:rPr lang="en-GB" sz="1400" dirty="0">
                <a:ea typeface="+mn-lt"/>
                <a:cs typeface="+mn-lt"/>
              </a:rPr>
              <a:t>The first slide should include your names, student numbers and the question.</a:t>
            </a:r>
          </a:p>
          <a:p>
            <a:r>
              <a:rPr lang="en-GB" sz="1400" dirty="0">
                <a:ea typeface="+mn-lt"/>
                <a:cs typeface="+mn-lt"/>
              </a:rPr>
              <a:t>Provide some context  e.g. an introduction to the theories/theorists you will be focussing on.</a:t>
            </a:r>
          </a:p>
          <a:p>
            <a:r>
              <a:rPr lang="en-GB" sz="1400" dirty="0">
                <a:ea typeface="+mn-lt"/>
                <a:cs typeface="+mn-lt"/>
              </a:rPr>
              <a:t>Explain how your chosen theory can facilitate the development of skills and knowledge – give some examples to support your points</a:t>
            </a:r>
          </a:p>
          <a:p>
            <a:r>
              <a:rPr lang="en-GB" sz="1400" dirty="0">
                <a:ea typeface="+mn-lt"/>
                <a:cs typeface="+mn-lt"/>
              </a:rPr>
              <a:t>Consider how theories of learning are evident within your chosen learning environment.</a:t>
            </a:r>
          </a:p>
          <a:p>
            <a:r>
              <a:rPr lang="en-GB" sz="1400" dirty="0">
                <a:ea typeface="+mn-lt"/>
                <a:cs typeface="+mn-lt"/>
              </a:rPr>
              <a:t>Support your work through wider reading e.g.  reading list, references at the end of lecture PowerPoints, Welsh Government Curriculum Guidance, Estyn Best Practice</a:t>
            </a:r>
          </a:p>
          <a:p>
            <a:r>
              <a:rPr lang="en-GB" sz="1400" dirty="0">
                <a:ea typeface="+mn-lt"/>
                <a:cs typeface="+mn-lt"/>
              </a:rPr>
              <a:t>Draw your main points together and refer back to the question. What are the implications for the future?</a:t>
            </a:r>
          </a:p>
          <a:p>
            <a:r>
              <a:rPr lang="en-GB" sz="1400" b="1" dirty="0">
                <a:ea typeface="+mn-lt"/>
                <a:cs typeface="+mn-lt"/>
              </a:rPr>
              <a:t>Remember to upload your presentation slides and link to group recording to Turnitin by the submission date.</a:t>
            </a:r>
            <a:endParaRPr lang="en-GB" sz="1400" dirty="0">
              <a:ea typeface="+mn-lt"/>
              <a:cs typeface="+mn-lt"/>
            </a:endParaRPr>
          </a:p>
          <a:p>
            <a:r>
              <a:rPr lang="en-GB" sz="1400" b="1" dirty="0">
                <a:ea typeface="+mn-lt"/>
                <a:cs typeface="+mn-lt"/>
              </a:rPr>
              <a:t>Each member of the group should upload their slides but only one member of the group needs to upload a link to the group presentation recording. Ensure that you provide access for the lecturers (Sue Ainsworth, Tracy Hunt and Natasha Jones) to view your recording.</a:t>
            </a:r>
            <a:endParaRPr lang="en-GB" sz="1400" dirty="0">
              <a:ea typeface="+mn-lt"/>
              <a:cs typeface="+mn-lt"/>
            </a:endParaRPr>
          </a:p>
          <a:p>
            <a:endParaRPr lang="en-GB" sz="1100" dirty="0"/>
          </a:p>
        </p:txBody>
      </p:sp>
    </p:spTree>
    <p:extLst>
      <p:ext uri="{BB962C8B-B14F-4D97-AF65-F5344CB8AC3E}">
        <p14:creationId xmlns:p14="http://schemas.microsoft.com/office/powerpoint/2010/main" val="2509215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4893" y="476597"/>
            <a:ext cx="7024744" cy="1143000"/>
          </a:xfrm>
        </p:spPr>
        <p:txBody>
          <a:bodyPr/>
          <a:lstStyle/>
          <a:p>
            <a:pPr algn="ctr"/>
            <a:r>
              <a:rPr lang="en-GB" dirty="0"/>
              <a:t>Y </a:t>
            </a:r>
            <a:r>
              <a:rPr lang="en-GB" dirty="0" err="1"/>
              <a:t>grwpiau</a:t>
            </a:r>
            <a:r>
              <a:rPr lang="en-GB" dirty="0"/>
              <a:t>              The groups</a:t>
            </a:r>
            <a:endParaRPr lang="cy-GB" dirty="0"/>
          </a:p>
        </p:txBody>
      </p:sp>
      <p:pic>
        <p:nvPicPr>
          <p:cNvPr id="4099" name="Picture 3" descr="C:\Users\l.roberts\AppData\Local\Microsoft\Windows\Temporary Internet Files\Content.IE5\FDGQFACQ\smiling-teenage-students-10411341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0700" y="1809750"/>
            <a:ext cx="7543800" cy="4046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707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19051" y="-7542"/>
            <a:ext cx="7024744" cy="1143000"/>
          </a:xfrm>
        </p:spPr>
        <p:txBody>
          <a:bodyPr>
            <a:normAutofit fontScale="90000"/>
          </a:bodyPr>
          <a:lstStyle/>
          <a:p>
            <a:r>
              <a:rPr lang="en-GB" dirty="0"/>
              <a:t>                                       </a:t>
            </a:r>
            <a:br>
              <a:rPr lang="en-GB" dirty="0"/>
            </a:br>
            <a:r>
              <a:rPr lang="en-GB" sz="4400" dirty="0" err="1"/>
              <a:t>Grwpiau</a:t>
            </a:r>
            <a:r>
              <a:rPr lang="en-GB" sz="4400" dirty="0"/>
              <a:t> </a:t>
            </a:r>
            <a:r>
              <a:rPr lang="en-GB" sz="4400" dirty="0" err="1"/>
              <a:t>effeithiol</a:t>
            </a:r>
            <a:r>
              <a:rPr lang="en-GB" sz="4400" dirty="0"/>
              <a:t> / </a:t>
            </a:r>
            <a:br>
              <a:rPr lang="en-GB" sz="4400" dirty="0"/>
            </a:br>
            <a:r>
              <a:rPr lang="en-GB" sz="4400" dirty="0"/>
              <a:t>Effective groups</a:t>
            </a:r>
          </a:p>
        </p:txBody>
      </p:sp>
      <p:sp>
        <p:nvSpPr>
          <p:cNvPr id="3" name="Content Placeholder 2"/>
          <p:cNvSpPr>
            <a:spLocks noGrp="1"/>
          </p:cNvSpPr>
          <p:nvPr>
            <p:ph sz="half" idx="1"/>
          </p:nvPr>
        </p:nvSpPr>
        <p:spPr>
          <a:xfrm>
            <a:off x="5943600" y="1981200"/>
            <a:ext cx="4038600" cy="4434840"/>
          </a:xfrm>
          <a:prstGeom prst="rect">
            <a:avLst/>
          </a:prstGeom>
        </p:spPr>
        <p:txBody>
          <a:bodyPr>
            <a:normAutofit fontScale="92500"/>
          </a:bodyPr>
          <a:lstStyle/>
          <a:p>
            <a:r>
              <a:rPr lang="en-GB" sz="4000" dirty="0">
                <a:cs typeface="Arial" panose="020B0604020202020204" pitchFamily="34" charset="0"/>
              </a:rPr>
              <a:t>A range of individuals who build on their own strengths and complement the skills of others</a:t>
            </a:r>
          </a:p>
        </p:txBody>
      </p:sp>
      <p:sp>
        <p:nvSpPr>
          <p:cNvPr id="5" name="Content Placeholder 4"/>
          <p:cNvSpPr>
            <a:spLocks noGrp="1"/>
          </p:cNvSpPr>
          <p:nvPr>
            <p:ph sz="half" idx="2"/>
          </p:nvPr>
        </p:nvSpPr>
        <p:spPr>
          <a:xfrm>
            <a:off x="967047" y="2064172"/>
            <a:ext cx="4038600" cy="4434840"/>
          </a:xfrm>
          <a:prstGeom prst="rect">
            <a:avLst/>
          </a:prstGeom>
        </p:spPr>
        <p:txBody>
          <a:bodyPr>
            <a:normAutofit fontScale="92500"/>
          </a:bodyPr>
          <a:lstStyle/>
          <a:p>
            <a:r>
              <a:rPr lang="en-GB" sz="4000" dirty="0" err="1">
                <a:cs typeface="Arial" panose="020B0604020202020204" pitchFamily="34" charset="0"/>
              </a:rPr>
              <a:t>Amrywiaeth</a:t>
            </a:r>
            <a:r>
              <a:rPr lang="en-GB" sz="4000" dirty="0">
                <a:cs typeface="Arial" panose="020B0604020202020204" pitchFamily="34" charset="0"/>
              </a:rPr>
              <a:t> o </a:t>
            </a:r>
            <a:r>
              <a:rPr lang="en-GB" sz="4000" dirty="0" err="1">
                <a:cs typeface="Arial" panose="020B0604020202020204" pitchFamily="34" charset="0"/>
              </a:rPr>
              <a:t>unigolion</a:t>
            </a:r>
            <a:r>
              <a:rPr lang="en-GB" sz="4000" dirty="0">
                <a:cs typeface="Arial" panose="020B0604020202020204" pitchFamily="34" charset="0"/>
              </a:rPr>
              <a:t> </a:t>
            </a:r>
            <a:r>
              <a:rPr lang="en-GB" sz="4000" dirty="0" err="1">
                <a:cs typeface="Arial" panose="020B0604020202020204" pitchFamily="34" charset="0"/>
              </a:rPr>
              <a:t>sydd</a:t>
            </a:r>
            <a:r>
              <a:rPr lang="en-GB" sz="4000" dirty="0">
                <a:cs typeface="Arial" panose="020B0604020202020204" pitchFamily="34" charset="0"/>
              </a:rPr>
              <a:t> </a:t>
            </a:r>
            <a:r>
              <a:rPr lang="en-GB" sz="4000" dirty="0" err="1">
                <a:cs typeface="Arial" panose="020B0604020202020204" pitchFamily="34" charset="0"/>
              </a:rPr>
              <a:t>yn</a:t>
            </a:r>
            <a:r>
              <a:rPr lang="en-GB" sz="4000" dirty="0">
                <a:cs typeface="Arial" panose="020B0604020202020204" pitchFamily="34" charset="0"/>
              </a:rPr>
              <a:t> </a:t>
            </a:r>
            <a:r>
              <a:rPr lang="en-GB" sz="4000" dirty="0" err="1">
                <a:cs typeface="Arial" panose="020B0604020202020204" pitchFamily="34" charset="0"/>
              </a:rPr>
              <a:t>adeiladu</a:t>
            </a:r>
            <a:r>
              <a:rPr lang="en-GB" sz="4000" dirty="0">
                <a:cs typeface="Arial" panose="020B0604020202020204" pitchFamily="34" charset="0"/>
              </a:rPr>
              <a:t> </a:t>
            </a:r>
            <a:r>
              <a:rPr lang="en-GB" sz="4000" dirty="0" err="1">
                <a:cs typeface="Arial" panose="020B0604020202020204" pitchFamily="34" charset="0"/>
              </a:rPr>
              <a:t>ar</a:t>
            </a:r>
            <a:r>
              <a:rPr lang="en-GB" sz="4000" dirty="0">
                <a:cs typeface="Arial" panose="020B0604020202020204" pitchFamily="34" charset="0"/>
              </a:rPr>
              <a:t> </a:t>
            </a:r>
            <a:r>
              <a:rPr lang="en-GB" sz="4000" dirty="0" err="1">
                <a:cs typeface="Arial" panose="020B0604020202020204" pitchFamily="34" charset="0"/>
              </a:rPr>
              <a:t>eu</a:t>
            </a:r>
            <a:r>
              <a:rPr lang="en-GB" sz="4000" dirty="0">
                <a:cs typeface="Arial" panose="020B0604020202020204" pitchFamily="34" charset="0"/>
              </a:rPr>
              <a:t> </a:t>
            </a:r>
            <a:r>
              <a:rPr lang="en-GB" sz="4000" dirty="0" err="1">
                <a:cs typeface="Arial" panose="020B0604020202020204" pitchFamily="34" charset="0"/>
              </a:rPr>
              <a:t>cryfderau</a:t>
            </a:r>
            <a:r>
              <a:rPr lang="en-GB" sz="4000" dirty="0">
                <a:cs typeface="Arial" panose="020B0604020202020204" pitchFamily="34" charset="0"/>
              </a:rPr>
              <a:t> ac </a:t>
            </a:r>
            <a:r>
              <a:rPr lang="en-GB" sz="4000" dirty="0" err="1">
                <a:cs typeface="Arial" panose="020B0604020202020204" pitchFamily="34" charset="0"/>
              </a:rPr>
              <a:t>yn</a:t>
            </a:r>
            <a:r>
              <a:rPr lang="en-GB" sz="4000" dirty="0">
                <a:cs typeface="Arial" panose="020B0604020202020204" pitchFamily="34" charset="0"/>
              </a:rPr>
              <a:t> </a:t>
            </a:r>
            <a:r>
              <a:rPr lang="en-GB" sz="4000" dirty="0" err="1">
                <a:cs typeface="Arial" panose="020B0604020202020204" pitchFamily="34" charset="0"/>
              </a:rPr>
              <a:t>ategu</a:t>
            </a:r>
            <a:r>
              <a:rPr lang="en-GB" sz="4000" dirty="0">
                <a:cs typeface="Arial" panose="020B0604020202020204" pitchFamily="34" charset="0"/>
              </a:rPr>
              <a:t> at </a:t>
            </a:r>
            <a:r>
              <a:rPr lang="en-GB" sz="4000" dirty="0" err="1">
                <a:cs typeface="Arial" panose="020B0604020202020204" pitchFamily="34" charset="0"/>
              </a:rPr>
              <a:t>sgiliau</a:t>
            </a:r>
            <a:r>
              <a:rPr lang="en-GB" sz="4000" dirty="0">
                <a:cs typeface="Arial" panose="020B0604020202020204" pitchFamily="34" charset="0"/>
              </a:rPr>
              <a:t> </a:t>
            </a:r>
            <a:r>
              <a:rPr lang="en-GB" sz="4000" dirty="0" err="1">
                <a:cs typeface="Arial" panose="020B0604020202020204" pitchFamily="34" charset="0"/>
              </a:rPr>
              <a:t>eraill</a:t>
            </a:r>
            <a:endParaRPr lang="cy-GB" sz="4000" dirty="0">
              <a:cs typeface="Arial" panose="020B0604020202020204" pitchFamily="34" charset="0"/>
            </a:endParaRPr>
          </a:p>
        </p:txBody>
      </p:sp>
      <p:pic>
        <p:nvPicPr>
          <p:cNvPr id="3074" name="Picture 2" descr="C:\Users\l.roberts\AppData\Local\Microsoft\Windows\Temporary Internet Files\Content.IE5\FDGQFACQ\smiling-teenage-students-10411341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7000" y="381000"/>
            <a:ext cx="3657600"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673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2207" y="-577557"/>
            <a:ext cx="7024744" cy="1143000"/>
          </a:xfrm>
        </p:spPr>
        <p:txBody>
          <a:bodyPr>
            <a:normAutofit fontScale="90000"/>
          </a:bodyPr>
          <a:lstStyle/>
          <a:p>
            <a:r>
              <a:rPr lang="en-GB" dirty="0"/>
              <a:t>                               </a:t>
            </a:r>
            <a:r>
              <a:rPr lang="en-GB" sz="6000" i="1" dirty="0"/>
              <a:t> </a:t>
            </a:r>
            <a:br>
              <a:rPr lang="en-GB" dirty="0"/>
            </a:br>
            <a:r>
              <a:rPr lang="en-GB" sz="4900" dirty="0" err="1"/>
              <a:t>Grwpiau</a:t>
            </a:r>
            <a:r>
              <a:rPr lang="en-GB" sz="4900" dirty="0"/>
              <a:t> </a:t>
            </a:r>
            <a:r>
              <a:rPr lang="en-GB" sz="4900" dirty="0" err="1"/>
              <a:t>effeithiol</a:t>
            </a:r>
            <a:r>
              <a:rPr lang="en-GB" sz="4900" dirty="0"/>
              <a:t>  </a:t>
            </a:r>
            <a:br>
              <a:rPr lang="en-GB" sz="4900" dirty="0"/>
            </a:br>
            <a:r>
              <a:rPr lang="en-GB" sz="4900" dirty="0"/>
              <a:t>Effective groups</a:t>
            </a:r>
          </a:p>
        </p:txBody>
      </p:sp>
      <p:sp>
        <p:nvSpPr>
          <p:cNvPr id="3" name="Content Placeholder 2"/>
          <p:cNvSpPr>
            <a:spLocks noGrp="1"/>
          </p:cNvSpPr>
          <p:nvPr>
            <p:ph sz="half" idx="1"/>
          </p:nvPr>
        </p:nvSpPr>
        <p:spPr>
          <a:xfrm>
            <a:off x="5885411" y="2013242"/>
            <a:ext cx="4325389" cy="4341683"/>
          </a:xfrm>
          <a:prstGeom prst="rect">
            <a:avLst/>
          </a:prstGeom>
        </p:spPr>
        <p:txBody>
          <a:bodyPr>
            <a:normAutofit fontScale="77500" lnSpcReduction="20000"/>
          </a:bodyPr>
          <a:lstStyle/>
          <a:p>
            <a:r>
              <a:rPr lang="en-GB" sz="4000" dirty="0">
                <a:cs typeface="Arial" panose="020B0604020202020204" pitchFamily="34" charset="0"/>
              </a:rPr>
              <a:t>Clear aims that everyone agrees to, including whether a group co-ordinator is required</a:t>
            </a:r>
          </a:p>
          <a:p>
            <a:r>
              <a:rPr lang="en-GB" sz="4000" dirty="0">
                <a:cs typeface="Arial" panose="020B0604020202020204" pitchFamily="34" charset="0"/>
              </a:rPr>
              <a:t>Each member understands the task(s)</a:t>
            </a:r>
          </a:p>
          <a:p>
            <a:r>
              <a:rPr lang="en-GB" sz="4000" dirty="0">
                <a:cs typeface="Arial" panose="020B0604020202020204" pitchFamily="34" charset="0"/>
              </a:rPr>
              <a:t>Supportive and informal atmosphere</a:t>
            </a:r>
          </a:p>
        </p:txBody>
      </p:sp>
      <p:pic>
        <p:nvPicPr>
          <p:cNvPr id="6" name="Picture 2" descr="C:\Users\l.roberts\AppData\Local\Microsoft\Windows\Temporary Internet Files\Content.IE5\S9T0P2O1\group-therapy[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838201"/>
            <a:ext cx="2959100" cy="9022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96141" y="1845427"/>
            <a:ext cx="3810000" cy="4708981"/>
          </a:xfrm>
          <a:prstGeom prst="rect">
            <a:avLst/>
          </a:prstGeom>
        </p:spPr>
        <p:txBody>
          <a:bodyPr wrap="square">
            <a:spAutoFit/>
          </a:bodyPr>
          <a:lstStyle/>
          <a:p>
            <a:pPr marL="457200" indent="-457200">
              <a:buFont typeface="Arial" panose="020B0604020202020204" pitchFamily="34" charset="0"/>
              <a:buChar char="•"/>
            </a:pPr>
            <a:r>
              <a:rPr lang="en-GB" sz="3000" dirty="0" err="1">
                <a:cs typeface="Arial" panose="020B0604020202020204" pitchFamily="34" charset="0"/>
              </a:rPr>
              <a:t>Nodau</a:t>
            </a:r>
            <a:r>
              <a:rPr lang="en-GB" sz="3000" dirty="0">
                <a:cs typeface="Arial" panose="020B0604020202020204" pitchFamily="34" charset="0"/>
              </a:rPr>
              <a:t> </a:t>
            </a:r>
            <a:r>
              <a:rPr lang="en-GB" sz="3000" dirty="0" err="1">
                <a:cs typeface="Arial" panose="020B0604020202020204" pitchFamily="34" charset="0"/>
              </a:rPr>
              <a:t>clir</a:t>
            </a:r>
            <a:r>
              <a:rPr lang="en-GB" sz="3000" dirty="0">
                <a:cs typeface="Arial" panose="020B0604020202020204" pitchFamily="34" charset="0"/>
              </a:rPr>
              <a:t> </a:t>
            </a:r>
            <a:r>
              <a:rPr lang="en-GB" sz="3000" dirty="0" err="1">
                <a:cs typeface="Arial" panose="020B0604020202020204" pitchFamily="34" charset="0"/>
              </a:rPr>
              <a:t>cytunedig</a:t>
            </a:r>
            <a:r>
              <a:rPr lang="en-GB" sz="3000" dirty="0">
                <a:cs typeface="Arial" panose="020B0604020202020204" pitchFamily="34" charset="0"/>
              </a:rPr>
              <a:t>, </a:t>
            </a:r>
            <a:r>
              <a:rPr lang="en-GB" sz="3000" dirty="0" err="1">
                <a:cs typeface="Arial" panose="020B0604020202020204" pitchFamily="34" charset="0"/>
              </a:rPr>
              <a:t>yn</a:t>
            </a:r>
            <a:r>
              <a:rPr lang="en-GB" sz="3000" dirty="0">
                <a:cs typeface="Arial" panose="020B0604020202020204" pitchFamily="34" charset="0"/>
              </a:rPr>
              <a:t> </a:t>
            </a:r>
            <a:r>
              <a:rPr lang="en-GB" sz="3000" dirty="0" err="1">
                <a:cs typeface="Arial" panose="020B0604020202020204" pitchFamily="34" charset="0"/>
              </a:rPr>
              <a:t>cynnwys</a:t>
            </a:r>
            <a:r>
              <a:rPr lang="en-GB" sz="3000" dirty="0">
                <a:cs typeface="Arial" panose="020B0604020202020204" pitchFamily="34" charset="0"/>
              </a:rPr>
              <a:t> </a:t>
            </a:r>
            <a:r>
              <a:rPr lang="en-GB" sz="3000" dirty="0" err="1">
                <a:cs typeface="Arial" panose="020B0604020202020204" pitchFamily="34" charset="0"/>
              </a:rPr>
              <a:t>os</a:t>
            </a:r>
            <a:r>
              <a:rPr lang="en-GB" sz="3000" dirty="0">
                <a:cs typeface="Arial" panose="020B0604020202020204" pitchFamily="34" charset="0"/>
              </a:rPr>
              <a:t> </a:t>
            </a:r>
            <a:r>
              <a:rPr lang="en-GB" sz="3000" dirty="0" err="1">
                <a:cs typeface="Arial" panose="020B0604020202020204" pitchFamily="34" charset="0"/>
              </a:rPr>
              <a:t>oes</a:t>
            </a:r>
            <a:r>
              <a:rPr lang="en-GB" sz="3000" dirty="0">
                <a:cs typeface="Arial" panose="020B0604020202020204" pitchFamily="34" charset="0"/>
              </a:rPr>
              <a:t> </a:t>
            </a:r>
            <a:r>
              <a:rPr lang="en-GB" sz="3000" dirty="0" err="1">
                <a:cs typeface="Arial" panose="020B0604020202020204" pitchFamily="34" charset="0"/>
              </a:rPr>
              <a:t>angen</a:t>
            </a:r>
            <a:r>
              <a:rPr lang="en-GB" sz="3000" dirty="0">
                <a:cs typeface="Arial" panose="020B0604020202020204" pitchFamily="34" charset="0"/>
              </a:rPr>
              <a:t> </a:t>
            </a:r>
            <a:r>
              <a:rPr lang="en-GB" sz="3000" dirty="0" err="1">
                <a:cs typeface="Arial" panose="020B0604020202020204" pitchFamily="34" charset="0"/>
              </a:rPr>
              <a:t>cydlynydd</a:t>
            </a:r>
            <a:r>
              <a:rPr lang="en-GB" sz="3000" dirty="0">
                <a:cs typeface="Arial" panose="020B0604020202020204" pitchFamily="34" charset="0"/>
              </a:rPr>
              <a:t> </a:t>
            </a:r>
            <a:r>
              <a:rPr lang="en-GB" sz="3000" dirty="0" err="1">
                <a:cs typeface="Arial" panose="020B0604020202020204" pitchFamily="34" charset="0"/>
              </a:rPr>
              <a:t>grwp</a:t>
            </a:r>
            <a:endParaRPr lang="en-GB" sz="3000" dirty="0">
              <a:cs typeface="Arial" panose="020B0604020202020204" pitchFamily="34" charset="0"/>
            </a:endParaRPr>
          </a:p>
          <a:p>
            <a:pPr marL="457200" indent="-457200">
              <a:buFont typeface="Arial" panose="020B0604020202020204" pitchFamily="34" charset="0"/>
              <a:buChar char="•"/>
            </a:pPr>
            <a:r>
              <a:rPr lang="en-GB" sz="3000" dirty="0" err="1">
                <a:cs typeface="Arial" panose="020B0604020202020204" pitchFamily="34" charset="0"/>
              </a:rPr>
              <a:t>Pob</a:t>
            </a:r>
            <a:r>
              <a:rPr lang="en-GB" sz="3000" dirty="0">
                <a:cs typeface="Arial" panose="020B0604020202020204" pitchFamily="34" charset="0"/>
              </a:rPr>
              <a:t> </a:t>
            </a:r>
            <a:r>
              <a:rPr lang="en-GB" sz="3000" dirty="0" err="1">
                <a:cs typeface="Arial" panose="020B0604020202020204" pitchFamily="34" charset="0"/>
              </a:rPr>
              <a:t>aelod</a:t>
            </a:r>
            <a:r>
              <a:rPr lang="en-GB" sz="3000" dirty="0">
                <a:cs typeface="Arial" panose="020B0604020202020204" pitchFamily="34" charset="0"/>
              </a:rPr>
              <a:t> </a:t>
            </a:r>
            <a:r>
              <a:rPr lang="en-GB" sz="3000" dirty="0" err="1">
                <a:cs typeface="Arial" panose="020B0604020202020204" pitchFamily="34" charset="0"/>
              </a:rPr>
              <a:t>yn</a:t>
            </a:r>
            <a:r>
              <a:rPr lang="en-GB" sz="3000" dirty="0">
                <a:cs typeface="Arial" panose="020B0604020202020204" pitchFamily="34" charset="0"/>
              </a:rPr>
              <a:t> </a:t>
            </a:r>
            <a:r>
              <a:rPr lang="en-GB" sz="3000" dirty="0" err="1">
                <a:cs typeface="Arial" panose="020B0604020202020204" pitchFamily="34" charset="0"/>
              </a:rPr>
              <a:t>deall</a:t>
            </a:r>
            <a:r>
              <a:rPr lang="en-GB" sz="3000" dirty="0">
                <a:cs typeface="Arial" panose="020B0604020202020204" pitchFamily="34" charset="0"/>
              </a:rPr>
              <a:t> y </a:t>
            </a:r>
            <a:r>
              <a:rPr lang="en-GB" sz="3000" dirty="0" err="1">
                <a:cs typeface="Arial" panose="020B0604020202020204" pitchFamily="34" charset="0"/>
              </a:rPr>
              <a:t>dasg</a:t>
            </a:r>
            <a:r>
              <a:rPr lang="en-GB" sz="3000" dirty="0">
                <a:cs typeface="Arial" panose="020B0604020202020204" pitchFamily="34" charset="0"/>
              </a:rPr>
              <a:t> / </a:t>
            </a:r>
            <a:r>
              <a:rPr lang="en-GB" sz="3000" dirty="0" err="1">
                <a:cs typeface="Arial" panose="020B0604020202020204" pitchFamily="34" charset="0"/>
              </a:rPr>
              <a:t>tasgiau</a:t>
            </a:r>
            <a:endParaRPr lang="en-GB" sz="3000" dirty="0">
              <a:cs typeface="Arial" panose="020B0604020202020204" pitchFamily="34" charset="0"/>
            </a:endParaRPr>
          </a:p>
          <a:p>
            <a:pPr marL="457200" indent="-457200">
              <a:buFont typeface="Arial" panose="020B0604020202020204" pitchFamily="34" charset="0"/>
              <a:buChar char="•"/>
            </a:pPr>
            <a:r>
              <a:rPr lang="en-GB" sz="3000" dirty="0" err="1">
                <a:cs typeface="Arial" panose="020B0604020202020204" pitchFamily="34" charset="0"/>
              </a:rPr>
              <a:t>Awyrgylch</a:t>
            </a:r>
            <a:r>
              <a:rPr lang="en-GB" sz="3000" dirty="0">
                <a:cs typeface="Arial" panose="020B0604020202020204" pitchFamily="34" charset="0"/>
              </a:rPr>
              <a:t> </a:t>
            </a:r>
            <a:r>
              <a:rPr lang="en-GB" sz="3000" dirty="0" err="1">
                <a:cs typeface="Arial" panose="020B0604020202020204" pitchFamily="34" charset="0"/>
              </a:rPr>
              <a:t>cefnogol</a:t>
            </a:r>
            <a:r>
              <a:rPr lang="en-GB" sz="3000" dirty="0">
                <a:cs typeface="Arial" panose="020B0604020202020204" pitchFamily="34" charset="0"/>
              </a:rPr>
              <a:t> ac </a:t>
            </a:r>
            <a:r>
              <a:rPr lang="en-GB" sz="3000" dirty="0" err="1">
                <a:cs typeface="Arial" panose="020B0604020202020204" pitchFamily="34" charset="0"/>
              </a:rPr>
              <a:t>anffurfiol</a:t>
            </a:r>
            <a:endParaRPr lang="cy-GB" sz="3000" dirty="0">
              <a:cs typeface="Arial" panose="020B0604020202020204" pitchFamily="34" charset="0"/>
            </a:endParaRPr>
          </a:p>
        </p:txBody>
      </p:sp>
    </p:spTree>
    <p:extLst>
      <p:ext uri="{BB962C8B-B14F-4D97-AF65-F5344CB8AC3E}">
        <p14:creationId xmlns:p14="http://schemas.microsoft.com/office/powerpoint/2010/main" val="1168514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578" y="328352"/>
            <a:ext cx="7024744" cy="1143000"/>
          </a:xfrm>
        </p:spPr>
        <p:txBody>
          <a:bodyPr>
            <a:normAutofit fontScale="90000"/>
          </a:bodyPr>
          <a:lstStyle/>
          <a:p>
            <a:r>
              <a:rPr lang="en-GB" dirty="0" err="1"/>
              <a:t>Yn</a:t>
            </a:r>
            <a:r>
              <a:rPr lang="en-GB" dirty="0"/>
              <a:t> </a:t>
            </a:r>
            <a:r>
              <a:rPr lang="en-GB" dirty="0" err="1"/>
              <a:t>eich</a:t>
            </a:r>
            <a:r>
              <a:rPr lang="en-GB" dirty="0"/>
              <a:t> </a:t>
            </a:r>
            <a:r>
              <a:rPr lang="en-GB" dirty="0" err="1"/>
              <a:t>grwpiau</a:t>
            </a:r>
            <a:br>
              <a:rPr lang="en-GB" dirty="0"/>
            </a:br>
            <a:r>
              <a:rPr lang="en-GB" dirty="0"/>
              <a:t>In your groups</a:t>
            </a:r>
            <a:endParaRPr lang="cy-GB" dirty="0"/>
          </a:p>
        </p:txBody>
      </p:sp>
      <p:sp>
        <p:nvSpPr>
          <p:cNvPr id="3" name="Content Placeholder 2"/>
          <p:cNvSpPr>
            <a:spLocks noGrp="1"/>
          </p:cNvSpPr>
          <p:nvPr>
            <p:ph sz="half" idx="1"/>
          </p:nvPr>
        </p:nvSpPr>
        <p:spPr>
          <a:xfrm>
            <a:off x="671946" y="1776152"/>
            <a:ext cx="4038600" cy="4434840"/>
          </a:xfrm>
          <a:prstGeom prst="rect">
            <a:avLst/>
          </a:prstGeom>
        </p:spPr>
        <p:txBody>
          <a:bodyPr>
            <a:normAutofit fontScale="92500"/>
          </a:bodyPr>
          <a:lstStyle/>
          <a:p>
            <a:r>
              <a:rPr lang="en-GB" sz="2400" dirty="0" err="1">
                <a:cs typeface="Arial" panose="020B0604020202020204" pitchFamily="34" charset="0"/>
              </a:rPr>
              <a:t>Trafodwch</a:t>
            </a:r>
            <a:r>
              <a:rPr lang="en-GB" sz="2400" dirty="0">
                <a:cs typeface="Arial" panose="020B0604020202020204" pitchFamily="34" charset="0"/>
              </a:rPr>
              <a:t> </a:t>
            </a:r>
            <a:r>
              <a:rPr lang="en-GB" sz="2400" dirty="0" err="1">
                <a:cs typeface="Arial" panose="020B0604020202020204" pitchFamily="34" charset="0"/>
              </a:rPr>
              <a:t>sut</a:t>
            </a:r>
            <a:r>
              <a:rPr lang="en-GB" sz="2400" dirty="0">
                <a:cs typeface="Arial" panose="020B0604020202020204" pitchFamily="34" charset="0"/>
              </a:rPr>
              <a:t> </a:t>
            </a:r>
            <a:r>
              <a:rPr lang="en-GB" sz="2400" dirty="0" err="1">
                <a:cs typeface="Arial" panose="020B0604020202020204" pitchFamily="34" charset="0"/>
              </a:rPr>
              <a:t>yr</a:t>
            </a:r>
            <a:r>
              <a:rPr lang="en-GB" sz="2400" dirty="0">
                <a:cs typeface="Arial" panose="020B0604020202020204" pitchFamily="34" charset="0"/>
              </a:rPr>
              <a:t> </a:t>
            </a:r>
            <a:r>
              <a:rPr lang="en-GB" sz="2400" dirty="0" err="1">
                <a:cs typeface="Arial" panose="020B0604020202020204" pitchFamily="34" charset="0"/>
              </a:rPr>
              <a:t>ydych</a:t>
            </a:r>
            <a:r>
              <a:rPr lang="en-GB" sz="2400" dirty="0">
                <a:cs typeface="Arial" panose="020B0604020202020204" pitchFamily="34" charset="0"/>
              </a:rPr>
              <a:t> </a:t>
            </a:r>
            <a:r>
              <a:rPr lang="en-GB" sz="2400" dirty="0" err="1">
                <a:cs typeface="Arial" panose="020B0604020202020204" pitchFamily="34" charset="0"/>
              </a:rPr>
              <a:t>yn</a:t>
            </a:r>
            <a:r>
              <a:rPr lang="en-GB" sz="2400" dirty="0">
                <a:cs typeface="Arial" panose="020B0604020202020204" pitchFamily="34" charset="0"/>
              </a:rPr>
              <a:t> </a:t>
            </a:r>
            <a:r>
              <a:rPr lang="en-GB" sz="2400" dirty="0" err="1">
                <a:cs typeface="Arial" panose="020B0604020202020204" pitchFamily="34" charset="0"/>
              </a:rPr>
              <a:t>bwriadu</a:t>
            </a:r>
            <a:r>
              <a:rPr lang="en-GB" sz="2400" dirty="0">
                <a:cs typeface="Arial" panose="020B0604020202020204" pitchFamily="34" charset="0"/>
              </a:rPr>
              <a:t> </a:t>
            </a:r>
            <a:r>
              <a:rPr lang="en-GB" sz="2400" dirty="0" err="1">
                <a:cs typeface="Arial" panose="020B0604020202020204" pitchFamily="34" charset="0"/>
              </a:rPr>
              <a:t>gweithio</a:t>
            </a:r>
            <a:r>
              <a:rPr lang="en-GB" sz="2400" dirty="0">
                <a:cs typeface="Arial" panose="020B0604020202020204" pitchFamily="34" charset="0"/>
              </a:rPr>
              <a:t> </a:t>
            </a:r>
            <a:r>
              <a:rPr lang="en-GB" sz="2400" dirty="0" err="1">
                <a:cs typeface="Arial" panose="020B0604020202020204" pitchFamily="34" charset="0"/>
              </a:rPr>
              <a:t>fel</a:t>
            </a:r>
            <a:r>
              <a:rPr lang="en-GB" sz="2400" dirty="0">
                <a:cs typeface="Arial" panose="020B0604020202020204" pitchFamily="34" charset="0"/>
              </a:rPr>
              <a:t> </a:t>
            </a:r>
            <a:r>
              <a:rPr lang="en-GB" sz="2400" dirty="0" err="1">
                <a:cs typeface="Arial" panose="020B0604020202020204" pitchFamily="34" charset="0"/>
              </a:rPr>
              <a:t>grwp</a:t>
            </a:r>
            <a:endParaRPr lang="en-GB" sz="2400" dirty="0">
              <a:cs typeface="Arial" panose="020B0604020202020204" pitchFamily="34" charset="0"/>
            </a:endParaRPr>
          </a:p>
          <a:p>
            <a:r>
              <a:rPr lang="en-GB" sz="2400" dirty="0" err="1">
                <a:cs typeface="Arial" panose="020B0604020202020204" pitchFamily="34" charset="0"/>
              </a:rPr>
              <a:t>Sut</a:t>
            </a:r>
            <a:r>
              <a:rPr lang="en-GB" sz="2400" dirty="0">
                <a:cs typeface="Arial" panose="020B0604020202020204" pitchFamily="34" charset="0"/>
              </a:rPr>
              <a:t> </a:t>
            </a:r>
            <a:r>
              <a:rPr lang="en-GB" sz="2400" dirty="0" err="1">
                <a:cs typeface="Arial" panose="020B0604020202020204" pitchFamily="34" charset="0"/>
              </a:rPr>
              <a:t>fyddwch</a:t>
            </a:r>
            <a:r>
              <a:rPr lang="en-GB" sz="2400" dirty="0">
                <a:cs typeface="Arial" panose="020B0604020202020204" pitchFamily="34" charset="0"/>
              </a:rPr>
              <a:t> </a:t>
            </a:r>
            <a:r>
              <a:rPr lang="en-GB" sz="2400" dirty="0" err="1">
                <a:cs typeface="Arial" panose="020B0604020202020204" pitchFamily="34" charset="0"/>
              </a:rPr>
              <a:t>chi’n</a:t>
            </a:r>
            <a:r>
              <a:rPr lang="en-GB" sz="2400" dirty="0">
                <a:cs typeface="Arial" panose="020B0604020202020204" pitchFamily="34" charset="0"/>
              </a:rPr>
              <a:t> </a:t>
            </a:r>
            <a:r>
              <a:rPr lang="en-GB" sz="2400" dirty="0" err="1">
                <a:cs typeface="Arial" panose="020B0604020202020204" pitchFamily="34" charset="0"/>
              </a:rPr>
              <a:t>cyfathrebu</a:t>
            </a:r>
            <a:r>
              <a:rPr lang="en-GB" sz="2400" dirty="0">
                <a:cs typeface="Arial" panose="020B0604020202020204" pitchFamily="34" charset="0"/>
              </a:rPr>
              <a:t>?</a:t>
            </a:r>
          </a:p>
          <a:p>
            <a:r>
              <a:rPr lang="en-GB" sz="2400" dirty="0">
                <a:cs typeface="Arial" panose="020B0604020202020204" pitchFamily="34" charset="0"/>
              </a:rPr>
              <a:t>A </a:t>
            </a:r>
            <a:r>
              <a:rPr lang="en-GB" sz="2400" dirty="0" err="1">
                <a:cs typeface="Arial" panose="020B0604020202020204" pitchFamily="34" charset="0"/>
              </a:rPr>
              <a:t>fydd</a:t>
            </a:r>
            <a:r>
              <a:rPr lang="en-GB" sz="2400" dirty="0">
                <a:cs typeface="Arial" panose="020B0604020202020204" pitchFamily="34" charset="0"/>
              </a:rPr>
              <a:t> </a:t>
            </a:r>
            <a:r>
              <a:rPr lang="en-GB" sz="2400" dirty="0" err="1">
                <a:cs typeface="Arial" panose="020B0604020202020204" pitchFamily="34" charset="0"/>
              </a:rPr>
              <a:t>cydlynydd</a:t>
            </a:r>
            <a:r>
              <a:rPr lang="en-GB" sz="2400" dirty="0">
                <a:cs typeface="Arial" panose="020B0604020202020204" pitchFamily="34" charset="0"/>
              </a:rPr>
              <a:t> </a:t>
            </a:r>
            <a:r>
              <a:rPr lang="en-GB" sz="2400" dirty="0" err="1">
                <a:cs typeface="Arial" panose="020B0604020202020204" pitchFamily="34" charset="0"/>
              </a:rPr>
              <a:t>gyda’r</a:t>
            </a:r>
            <a:r>
              <a:rPr lang="en-GB" sz="2400" dirty="0">
                <a:cs typeface="Arial" panose="020B0604020202020204" pitchFamily="34" charset="0"/>
              </a:rPr>
              <a:t> </a:t>
            </a:r>
            <a:r>
              <a:rPr lang="en-GB" sz="2400" dirty="0" err="1">
                <a:cs typeface="Arial" panose="020B0604020202020204" pitchFamily="34" charset="0"/>
              </a:rPr>
              <a:t>grwp</a:t>
            </a:r>
            <a:r>
              <a:rPr lang="en-GB" sz="2400" dirty="0">
                <a:cs typeface="Arial" panose="020B0604020202020204" pitchFamily="34" charset="0"/>
              </a:rPr>
              <a:t>?</a:t>
            </a:r>
          </a:p>
          <a:p>
            <a:r>
              <a:rPr lang="en-GB" sz="2400" dirty="0" err="1">
                <a:cs typeface="Arial" panose="020B0604020202020204" pitchFamily="34" charset="0"/>
              </a:rPr>
              <a:t>Sut</a:t>
            </a:r>
            <a:r>
              <a:rPr lang="en-GB" sz="2400" dirty="0">
                <a:cs typeface="Arial" panose="020B0604020202020204" pitchFamily="34" charset="0"/>
              </a:rPr>
              <a:t> </a:t>
            </a:r>
            <a:r>
              <a:rPr lang="en-GB" sz="2400" dirty="0" err="1">
                <a:cs typeface="Arial" panose="020B0604020202020204" pitchFamily="34" charset="0"/>
              </a:rPr>
              <a:t>fyddwch</a:t>
            </a:r>
            <a:r>
              <a:rPr lang="en-GB" sz="2400" dirty="0">
                <a:cs typeface="Arial" panose="020B0604020202020204" pitchFamily="34" charset="0"/>
              </a:rPr>
              <a:t> </a:t>
            </a:r>
            <a:r>
              <a:rPr lang="en-GB" sz="2400" dirty="0" err="1">
                <a:cs typeface="Arial" panose="020B0604020202020204" pitchFamily="34" charset="0"/>
              </a:rPr>
              <a:t>chi’n</a:t>
            </a:r>
            <a:r>
              <a:rPr lang="en-GB" sz="2400" dirty="0">
                <a:cs typeface="Arial" panose="020B0604020202020204" pitchFamily="34" charset="0"/>
              </a:rPr>
              <a:t> </a:t>
            </a:r>
            <a:r>
              <a:rPr lang="en-GB" sz="2400" dirty="0" err="1">
                <a:cs typeface="Arial" panose="020B0604020202020204" pitchFamily="34" charset="0"/>
              </a:rPr>
              <a:t>nodi</a:t>
            </a:r>
            <a:r>
              <a:rPr lang="en-GB" sz="2400" dirty="0">
                <a:cs typeface="Arial" panose="020B0604020202020204" pitchFamily="34" charset="0"/>
              </a:rPr>
              <a:t> </a:t>
            </a:r>
            <a:r>
              <a:rPr lang="en-GB" sz="2400" dirty="0" err="1">
                <a:cs typeface="Arial" panose="020B0604020202020204" pitchFamily="34" charset="0"/>
              </a:rPr>
              <a:t>penderfyniadau</a:t>
            </a:r>
            <a:r>
              <a:rPr lang="en-GB" sz="2400" dirty="0">
                <a:cs typeface="Arial" panose="020B0604020202020204" pitchFamily="34" charset="0"/>
              </a:rPr>
              <a:t>?</a:t>
            </a:r>
          </a:p>
          <a:p>
            <a:r>
              <a:rPr lang="en-GB" sz="2400" dirty="0" err="1">
                <a:cs typeface="Arial" panose="020B0604020202020204" pitchFamily="34" charset="0"/>
              </a:rPr>
              <a:t>Sut</a:t>
            </a:r>
            <a:r>
              <a:rPr lang="en-GB" sz="2400" dirty="0">
                <a:cs typeface="Arial" panose="020B0604020202020204" pitchFamily="34" charset="0"/>
              </a:rPr>
              <a:t> </a:t>
            </a:r>
            <a:r>
              <a:rPr lang="en-GB" sz="2400" dirty="0" err="1">
                <a:cs typeface="Arial" panose="020B0604020202020204" pitchFamily="34" charset="0"/>
              </a:rPr>
              <a:t>fyddwch</a:t>
            </a:r>
            <a:r>
              <a:rPr lang="en-GB" sz="2400" dirty="0">
                <a:cs typeface="Arial" panose="020B0604020202020204" pitchFamily="34" charset="0"/>
              </a:rPr>
              <a:t> </a:t>
            </a:r>
            <a:r>
              <a:rPr lang="en-GB" sz="2400" dirty="0" err="1">
                <a:cs typeface="Arial" panose="020B0604020202020204" pitchFamily="34" charset="0"/>
              </a:rPr>
              <a:t>chi’n</a:t>
            </a:r>
            <a:r>
              <a:rPr lang="en-GB" sz="2400" dirty="0">
                <a:cs typeface="Arial" panose="020B0604020202020204" pitchFamily="34" charset="0"/>
              </a:rPr>
              <a:t> </a:t>
            </a:r>
            <a:r>
              <a:rPr lang="en-GB" sz="2400" dirty="0" err="1">
                <a:cs typeface="Arial" panose="020B0604020202020204" pitchFamily="34" charset="0"/>
              </a:rPr>
              <a:t>sicrhau</a:t>
            </a:r>
            <a:r>
              <a:rPr lang="en-GB" sz="2400" dirty="0">
                <a:cs typeface="Arial" panose="020B0604020202020204" pitchFamily="34" charset="0"/>
              </a:rPr>
              <a:t> y </a:t>
            </a:r>
            <a:r>
              <a:rPr lang="en-GB" sz="2400" dirty="0" err="1">
                <a:cs typeface="Arial" panose="020B0604020202020204" pitchFamily="34" charset="0"/>
              </a:rPr>
              <a:t>clywir</a:t>
            </a:r>
            <a:r>
              <a:rPr lang="en-GB" sz="2400" dirty="0">
                <a:cs typeface="Arial" panose="020B0604020202020204" pitchFamily="34" charset="0"/>
              </a:rPr>
              <a:t> </a:t>
            </a:r>
            <a:r>
              <a:rPr lang="en-GB" sz="2400" dirty="0" err="1">
                <a:cs typeface="Arial" panose="020B0604020202020204" pitchFamily="34" charset="0"/>
              </a:rPr>
              <a:t>llais</a:t>
            </a:r>
            <a:r>
              <a:rPr lang="en-GB" sz="2400" dirty="0">
                <a:cs typeface="Arial" panose="020B0604020202020204" pitchFamily="34" charset="0"/>
              </a:rPr>
              <a:t> </a:t>
            </a:r>
            <a:r>
              <a:rPr lang="en-GB" sz="2400" dirty="0" err="1">
                <a:cs typeface="Arial" panose="020B0604020202020204" pitchFamily="34" charset="0"/>
              </a:rPr>
              <a:t>pawb</a:t>
            </a:r>
            <a:r>
              <a:rPr lang="en-GB" sz="2400" dirty="0">
                <a:cs typeface="Arial" panose="020B0604020202020204" pitchFamily="34" charset="0"/>
              </a:rPr>
              <a:t>?</a:t>
            </a:r>
          </a:p>
          <a:p>
            <a:endParaRPr lang="cy-GB" dirty="0"/>
          </a:p>
        </p:txBody>
      </p:sp>
      <p:sp>
        <p:nvSpPr>
          <p:cNvPr id="4" name="Content Placeholder 3"/>
          <p:cNvSpPr>
            <a:spLocks noGrp="1"/>
          </p:cNvSpPr>
          <p:nvPr>
            <p:ph sz="half" idx="2"/>
          </p:nvPr>
        </p:nvSpPr>
        <p:spPr>
          <a:xfrm>
            <a:off x="5861050" y="1471352"/>
            <a:ext cx="4038600" cy="4944688"/>
          </a:xfrm>
          <a:prstGeom prst="rect">
            <a:avLst/>
          </a:prstGeom>
        </p:spPr>
        <p:txBody>
          <a:bodyPr>
            <a:noAutofit/>
          </a:bodyPr>
          <a:lstStyle/>
          <a:p>
            <a:r>
              <a:rPr lang="en-GB" sz="2400" dirty="0">
                <a:cs typeface="Arial" panose="020B0604020202020204" pitchFamily="34" charset="0"/>
              </a:rPr>
              <a:t>Discuss how you intend to work together as a group</a:t>
            </a:r>
          </a:p>
          <a:p>
            <a:r>
              <a:rPr lang="en-GB" sz="2400" dirty="0">
                <a:cs typeface="Arial" panose="020B0604020202020204" pitchFamily="34" charset="0"/>
              </a:rPr>
              <a:t>How will you communicate?</a:t>
            </a:r>
          </a:p>
          <a:p>
            <a:r>
              <a:rPr lang="en-GB" sz="2400" dirty="0">
                <a:cs typeface="Arial" panose="020B0604020202020204" pitchFamily="34" charset="0"/>
              </a:rPr>
              <a:t>Will you have a co-ordinator?</a:t>
            </a:r>
          </a:p>
          <a:p>
            <a:r>
              <a:rPr lang="en-GB" sz="2400" dirty="0">
                <a:cs typeface="Arial" panose="020B0604020202020204" pitchFamily="34" charset="0"/>
              </a:rPr>
              <a:t>How will you record decisions?</a:t>
            </a:r>
          </a:p>
          <a:p>
            <a:r>
              <a:rPr lang="en-GB" sz="2400" dirty="0">
                <a:cs typeface="Arial" panose="020B0604020202020204" pitchFamily="34" charset="0"/>
              </a:rPr>
              <a:t>How will you ensure that everyone’s voice is heard?</a:t>
            </a:r>
          </a:p>
        </p:txBody>
      </p:sp>
      <p:pic>
        <p:nvPicPr>
          <p:cNvPr id="2050" name="Picture 2" descr="C:\Users\l.roberts\AppData\Local\Microsoft\Windows\Temporary Internet Files\Content.IE5\S9T0P2O1\group-therapy[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949" y="232139"/>
            <a:ext cx="3568700" cy="1088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916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77334" y="609600"/>
            <a:ext cx="9209616" cy="1199227"/>
          </a:xfrm>
        </p:spPr>
        <p:txBody>
          <a:bodyPr/>
          <a:lstStyle/>
          <a:p>
            <a:r>
              <a:rPr lang="en-GB" dirty="0"/>
              <a:t>Unrhyw </a:t>
            </a:r>
            <a:r>
              <a:rPr lang="en-GB" dirty="0" err="1"/>
              <a:t>gwestiynau</a:t>
            </a:r>
            <a:r>
              <a:rPr lang="en-GB" dirty="0"/>
              <a:t>?</a:t>
            </a:r>
            <a:br>
              <a:rPr lang="en-GB" dirty="0"/>
            </a:br>
            <a:r>
              <a:rPr lang="en-GB" dirty="0"/>
              <a:t>Any questions?</a:t>
            </a:r>
            <a:endParaRPr lang="cy-GB" dirty="0"/>
          </a:p>
        </p:txBody>
      </p:sp>
      <p:pic>
        <p:nvPicPr>
          <p:cNvPr id="5123" name="Picture 3" descr="C:\Users\l.roberts\AppData\Local\Microsoft\Windows\Temporary Internet Files\Content.IE5\6IDJCSBB\53_PublicDiscussion_iStock_nod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0150" y="996949"/>
            <a:ext cx="4279900" cy="5540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0337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8090D-762A-4DC3-B782-DF097374FCDD}"/>
              </a:ext>
            </a:extLst>
          </p:cNvPr>
          <p:cNvSpPr>
            <a:spLocks noGrp="1"/>
          </p:cNvSpPr>
          <p:nvPr>
            <p:ph type="title"/>
          </p:nvPr>
        </p:nvSpPr>
        <p:spPr/>
        <p:txBody>
          <a:bodyPr/>
          <a:lstStyle/>
          <a:p>
            <a:r>
              <a:rPr lang="en-GB" dirty="0" err="1"/>
              <a:t>Tasg</a:t>
            </a:r>
            <a:r>
              <a:rPr lang="en-GB" dirty="0"/>
              <a:t> 1/Task 1</a:t>
            </a:r>
            <a:endParaRPr lang="cy-GB" dirty="0"/>
          </a:p>
        </p:txBody>
      </p:sp>
      <p:sp>
        <p:nvSpPr>
          <p:cNvPr id="3" name="Content Placeholder 2">
            <a:extLst>
              <a:ext uri="{FF2B5EF4-FFF2-40B4-BE49-F238E27FC236}">
                <a16:creationId xmlns:a16="http://schemas.microsoft.com/office/drawing/2014/main" id="{88E911C5-4F39-4772-9A9E-578DF66C751F}"/>
              </a:ext>
            </a:extLst>
          </p:cNvPr>
          <p:cNvSpPr>
            <a:spLocks noGrp="1"/>
          </p:cNvSpPr>
          <p:nvPr>
            <p:ph idx="1"/>
          </p:nvPr>
        </p:nvSpPr>
        <p:spPr>
          <a:xfrm>
            <a:off x="677334" y="2160589"/>
            <a:ext cx="3555999" cy="3880773"/>
          </a:xfrm>
        </p:spPr>
        <p:txBody>
          <a:bodyPr/>
          <a:lstStyle/>
          <a:p>
            <a:r>
              <a:rPr lang="en-GB" dirty="0" err="1"/>
              <a:t>Fel</a:t>
            </a:r>
            <a:r>
              <a:rPr lang="en-GB" dirty="0"/>
              <a:t> </a:t>
            </a:r>
            <a:r>
              <a:rPr lang="en-GB" dirty="0" err="1"/>
              <a:t>grwp</a:t>
            </a:r>
            <a:r>
              <a:rPr lang="en-GB" dirty="0"/>
              <a:t> </a:t>
            </a:r>
            <a:r>
              <a:rPr lang="en-GB" dirty="0" err="1"/>
              <a:t>bach</a:t>
            </a:r>
            <a:r>
              <a:rPr lang="en-GB" dirty="0"/>
              <a:t> </a:t>
            </a:r>
            <a:r>
              <a:rPr lang="en-GB" dirty="0" err="1"/>
              <a:t>cutunwch</a:t>
            </a:r>
            <a:r>
              <a:rPr lang="en-GB" dirty="0"/>
              <a:t> </a:t>
            </a:r>
            <a:r>
              <a:rPr lang="en-GB" dirty="0" err="1"/>
              <a:t>ar</a:t>
            </a:r>
            <a:r>
              <a:rPr lang="en-GB" dirty="0"/>
              <a:t> </a:t>
            </a:r>
            <a:r>
              <a:rPr lang="en-GB" dirty="0" err="1"/>
              <a:t>ddiffiniad</a:t>
            </a:r>
            <a:r>
              <a:rPr lang="en-GB" dirty="0"/>
              <a:t> o </a:t>
            </a:r>
            <a:r>
              <a:rPr lang="en-GB" dirty="0" err="1"/>
              <a:t>addysgu</a:t>
            </a:r>
            <a:r>
              <a:rPr lang="en-GB" dirty="0"/>
              <a:t> a </a:t>
            </a:r>
            <a:r>
              <a:rPr lang="en-GB" dirty="0" err="1"/>
              <a:t>dysgu</a:t>
            </a:r>
            <a:r>
              <a:rPr lang="en-GB" dirty="0"/>
              <a:t> ‘</a:t>
            </a:r>
            <a:r>
              <a:rPr lang="en-GB" dirty="0" err="1"/>
              <a:t>effeithiol</a:t>
            </a:r>
            <a:r>
              <a:rPr lang="en-GB" dirty="0"/>
              <a:t>’.</a:t>
            </a:r>
          </a:p>
          <a:p>
            <a:r>
              <a:rPr lang="en-GB" dirty="0"/>
              <a:t>Oes </a:t>
            </a:r>
            <a:r>
              <a:rPr lang="en-GB" dirty="0" err="1"/>
              <a:t>rhywbeth</a:t>
            </a:r>
            <a:r>
              <a:rPr lang="en-GB" dirty="0"/>
              <a:t> yn </a:t>
            </a:r>
            <a:r>
              <a:rPr lang="en-GB" dirty="0" err="1"/>
              <a:t>gwneud</a:t>
            </a:r>
            <a:r>
              <a:rPr lang="en-GB" dirty="0"/>
              <a:t> hyn yn </a:t>
            </a:r>
            <a:r>
              <a:rPr lang="en-GB" dirty="0" err="1"/>
              <a:t>anodd</a:t>
            </a:r>
            <a:r>
              <a:rPr lang="en-GB" dirty="0"/>
              <a:t>?</a:t>
            </a:r>
            <a:endParaRPr lang="cy-GB" dirty="0"/>
          </a:p>
        </p:txBody>
      </p:sp>
      <p:sp>
        <p:nvSpPr>
          <p:cNvPr id="4" name="Content Placeholder 2">
            <a:extLst>
              <a:ext uri="{FF2B5EF4-FFF2-40B4-BE49-F238E27FC236}">
                <a16:creationId xmlns:a16="http://schemas.microsoft.com/office/drawing/2014/main" id="{AB5D59E1-FB40-47F1-A7B8-718EB8E10069}"/>
              </a:ext>
            </a:extLst>
          </p:cNvPr>
          <p:cNvSpPr txBox="1">
            <a:spLocks/>
          </p:cNvSpPr>
          <p:nvPr/>
        </p:nvSpPr>
        <p:spPr>
          <a:xfrm>
            <a:off x="4809068" y="2160588"/>
            <a:ext cx="3555999"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As a small group decide on a definition of ‘effective’ teaching and learning.</a:t>
            </a:r>
          </a:p>
          <a:p>
            <a:r>
              <a:rPr lang="en-GB"/>
              <a:t>Will anything </a:t>
            </a:r>
            <a:r>
              <a:rPr lang="en-GB" dirty="0"/>
              <a:t>make this difficult?</a:t>
            </a:r>
            <a:endParaRPr lang="cy-GB" dirty="0"/>
          </a:p>
        </p:txBody>
      </p:sp>
    </p:spTree>
    <p:extLst>
      <p:ext uri="{BB962C8B-B14F-4D97-AF65-F5344CB8AC3E}">
        <p14:creationId xmlns:p14="http://schemas.microsoft.com/office/powerpoint/2010/main" val="1389867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Tasg</a:t>
            </a:r>
            <a:r>
              <a:rPr lang="en-GB" dirty="0"/>
              <a:t> 2 / Task 2</a:t>
            </a:r>
          </a:p>
        </p:txBody>
      </p:sp>
      <p:sp>
        <p:nvSpPr>
          <p:cNvPr id="3" name="Content Placeholder 2"/>
          <p:cNvSpPr>
            <a:spLocks noGrp="1"/>
          </p:cNvSpPr>
          <p:nvPr>
            <p:ph sz="half" idx="1"/>
          </p:nvPr>
        </p:nvSpPr>
        <p:spPr/>
        <p:txBody>
          <a:bodyPr>
            <a:normAutofit fontScale="92500" lnSpcReduction="20000"/>
          </a:bodyPr>
          <a:lstStyle/>
          <a:p>
            <a:r>
              <a:rPr lang="en-GB" sz="2400" dirty="0"/>
              <a:t>Mewn </a:t>
            </a:r>
            <a:r>
              <a:rPr lang="en-GB" sz="2400" dirty="0" err="1"/>
              <a:t>grwpiau</a:t>
            </a:r>
            <a:r>
              <a:rPr lang="en-GB" sz="2400" dirty="0"/>
              <a:t> </a:t>
            </a:r>
            <a:r>
              <a:rPr lang="en-GB" sz="2400" dirty="0" err="1"/>
              <a:t>cynlluniwch</a:t>
            </a:r>
            <a:r>
              <a:rPr lang="en-GB" sz="2400" dirty="0"/>
              <a:t> </a:t>
            </a:r>
            <a:r>
              <a:rPr lang="en-GB" sz="2400" dirty="0" err="1"/>
              <a:t>gyfres</a:t>
            </a:r>
            <a:r>
              <a:rPr lang="en-GB" sz="2400" dirty="0"/>
              <a:t> o </a:t>
            </a:r>
            <a:r>
              <a:rPr lang="en-GB" sz="2400" dirty="0" err="1"/>
              <a:t>weithgareddau</a:t>
            </a:r>
            <a:r>
              <a:rPr lang="en-GB" sz="2400" dirty="0"/>
              <a:t> </a:t>
            </a:r>
            <a:r>
              <a:rPr lang="en-GB" sz="2400" dirty="0" err="1"/>
              <a:t>i</a:t>
            </a:r>
            <a:r>
              <a:rPr lang="en-GB" sz="2400" dirty="0"/>
              <a:t> </a:t>
            </a:r>
            <a:r>
              <a:rPr lang="en-GB" sz="2400" dirty="0" err="1"/>
              <a:t>blant</a:t>
            </a:r>
            <a:r>
              <a:rPr lang="en-GB" sz="2400" dirty="0"/>
              <a:t> </a:t>
            </a:r>
            <a:r>
              <a:rPr lang="en-GB" sz="2400" dirty="0" err="1"/>
              <a:t>oed</a:t>
            </a:r>
            <a:r>
              <a:rPr lang="en-GB" sz="2400" dirty="0"/>
              <a:t> </a:t>
            </a:r>
            <a:r>
              <a:rPr lang="en-GB" sz="2400" dirty="0" err="1"/>
              <a:t>cynradd</a:t>
            </a:r>
            <a:r>
              <a:rPr lang="en-GB" sz="2400" dirty="0"/>
              <a:t> </a:t>
            </a:r>
            <a:r>
              <a:rPr lang="en-GB" sz="2400" dirty="0" err="1"/>
              <a:t>ar</a:t>
            </a:r>
            <a:r>
              <a:rPr lang="en-GB" sz="2400" dirty="0"/>
              <a:t> y </a:t>
            </a:r>
            <a:r>
              <a:rPr lang="en-GB" sz="2400" dirty="0" err="1"/>
              <a:t>thema</a:t>
            </a:r>
            <a:r>
              <a:rPr lang="en-GB" sz="2400" dirty="0"/>
              <a:t> ‘</a:t>
            </a:r>
            <a:r>
              <a:rPr lang="en-GB" sz="2400" dirty="0" err="1"/>
              <a:t>Tyfu</a:t>
            </a:r>
            <a:r>
              <a:rPr lang="en-GB" sz="2400" dirty="0"/>
              <a:t>’.</a:t>
            </a:r>
          </a:p>
          <a:p>
            <a:r>
              <a:rPr lang="en-GB" sz="2400" dirty="0"/>
              <a:t>Pa </a:t>
            </a:r>
            <a:r>
              <a:rPr lang="en-GB" sz="2400" dirty="0" err="1"/>
              <a:t>sgiliau</a:t>
            </a:r>
            <a:r>
              <a:rPr lang="en-GB" sz="2400" dirty="0"/>
              <a:t> </a:t>
            </a:r>
            <a:r>
              <a:rPr lang="en-GB" sz="2400" dirty="0" err="1"/>
              <a:t>sy’n</a:t>
            </a:r>
            <a:r>
              <a:rPr lang="en-GB" sz="2400" dirty="0"/>
              <a:t> </a:t>
            </a:r>
            <a:r>
              <a:rPr lang="en-GB" sz="2400" dirty="0" err="1"/>
              <a:t>cael</a:t>
            </a:r>
            <a:r>
              <a:rPr lang="en-GB" sz="2400" dirty="0"/>
              <a:t> </a:t>
            </a:r>
            <a:r>
              <a:rPr lang="en-GB" sz="2400" dirty="0" err="1"/>
              <a:t>eu</a:t>
            </a:r>
            <a:r>
              <a:rPr lang="en-GB" sz="2400" dirty="0"/>
              <a:t> </a:t>
            </a:r>
            <a:r>
              <a:rPr lang="en-GB" sz="2400" dirty="0" err="1"/>
              <a:t>datblygu</a:t>
            </a:r>
            <a:r>
              <a:rPr lang="en-GB" sz="2400" dirty="0"/>
              <a:t>?</a:t>
            </a:r>
          </a:p>
          <a:p>
            <a:r>
              <a:rPr lang="en-GB" sz="2400" dirty="0"/>
              <a:t>Sut </a:t>
            </a:r>
            <a:r>
              <a:rPr lang="en-GB" sz="2400" dirty="0" err="1"/>
              <a:t>mae’r</a:t>
            </a:r>
            <a:r>
              <a:rPr lang="en-GB" sz="2400" dirty="0"/>
              <a:t> </a:t>
            </a:r>
            <a:r>
              <a:rPr lang="en-GB" sz="2400" dirty="0" err="1"/>
              <a:t>gweithgareddau</a:t>
            </a:r>
            <a:r>
              <a:rPr lang="en-GB" sz="2400" dirty="0"/>
              <a:t> yn </a:t>
            </a:r>
            <a:r>
              <a:rPr lang="en-GB" sz="2400" dirty="0" err="1"/>
              <a:t>cefnogi</a:t>
            </a:r>
            <a:r>
              <a:rPr lang="en-GB" sz="2400" dirty="0"/>
              <a:t> </a:t>
            </a:r>
            <a:r>
              <a:rPr lang="en-GB" sz="2400" dirty="0" err="1"/>
              <a:t>dysgu</a:t>
            </a:r>
            <a:r>
              <a:rPr lang="en-GB" sz="2400" dirty="0"/>
              <a:t>?</a:t>
            </a:r>
          </a:p>
          <a:p>
            <a:r>
              <a:rPr lang="en-GB" sz="2400" dirty="0" err="1"/>
              <a:t>Cadwch</a:t>
            </a:r>
            <a:r>
              <a:rPr lang="en-GB" sz="2400" dirty="0"/>
              <a:t> eich </a:t>
            </a:r>
            <a:r>
              <a:rPr lang="en-GB" sz="2400" dirty="0" err="1"/>
              <a:t>cofnodion</a:t>
            </a:r>
            <a:r>
              <a:rPr lang="en-GB" sz="2400" dirty="0"/>
              <a:t> yn </a:t>
            </a:r>
            <a:r>
              <a:rPr lang="en-GB" sz="2400" dirty="0" err="1"/>
              <a:t>ddigoel</a:t>
            </a:r>
            <a:r>
              <a:rPr lang="en-GB" sz="2400" dirty="0"/>
              <a:t> </a:t>
            </a:r>
            <a:r>
              <a:rPr lang="en-GB" sz="2400" dirty="0" err="1"/>
              <a:t>gan</a:t>
            </a:r>
            <a:r>
              <a:rPr lang="en-GB" sz="2400" dirty="0"/>
              <a:t> y </a:t>
            </a:r>
            <a:r>
              <a:rPr lang="en-GB" sz="2400" dirty="0" err="1"/>
              <a:t>byddwn</a:t>
            </a:r>
            <a:r>
              <a:rPr lang="en-GB" sz="2400" dirty="0"/>
              <a:t> yn </a:t>
            </a:r>
            <a:r>
              <a:rPr lang="en-GB" sz="2400" dirty="0" err="1"/>
              <a:t>dychwelyd</a:t>
            </a:r>
            <a:r>
              <a:rPr lang="en-GB" sz="2400" dirty="0"/>
              <a:t> </a:t>
            </a:r>
            <a:r>
              <a:rPr lang="en-GB" sz="2400" dirty="0" err="1"/>
              <a:t>atynt</a:t>
            </a:r>
            <a:r>
              <a:rPr lang="en-GB" sz="2400" dirty="0"/>
              <a:t> </a:t>
            </a:r>
            <a:r>
              <a:rPr lang="en-GB" sz="2400" dirty="0" err="1"/>
              <a:t>ar</a:t>
            </a:r>
            <a:r>
              <a:rPr lang="en-GB" sz="2400" dirty="0"/>
              <a:t> </a:t>
            </a:r>
            <a:r>
              <a:rPr lang="en-GB" sz="2400" dirty="0" err="1"/>
              <a:t>ddiwedd</a:t>
            </a:r>
            <a:r>
              <a:rPr lang="en-GB" sz="2400" dirty="0"/>
              <a:t> y </a:t>
            </a:r>
            <a:r>
              <a:rPr lang="en-GB" sz="2400" dirty="0" err="1"/>
              <a:t>modiwl</a:t>
            </a:r>
            <a:endParaRPr lang="en-GB" sz="2400" dirty="0"/>
          </a:p>
        </p:txBody>
      </p:sp>
      <p:sp>
        <p:nvSpPr>
          <p:cNvPr id="4" name="Content Placeholder 3"/>
          <p:cNvSpPr>
            <a:spLocks noGrp="1"/>
          </p:cNvSpPr>
          <p:nvPr>
            <p:ph sz="half" idx="2"/>
          </p:nvPr>
        </p:nvSpPr>
        <p:spPr/>
        <p:txBody>
          <a:bodyPr vert="horz" lIns="91440" tIns="45720" rIns="91440" bIns="45720" rtlCol="0" anchor="t">
            <a:normAutofit fontScale="92500" lnSpcReduction="20000"/>
          </a:bodyPr>
          <a:lstStyle/>
          <a:p>
            <a:r>
              <a:rPr lang="en-GB" sz="2400" dirty="0"/>
              <a:t>In groups plan a series of activities for children of a primary school age on the theme ‘Growing’.</a:t>
            </a:r>
          </a:p>
          <a:p>
            <a:r>
              <a:rPr lang="en-GB" sz="2400" dirty="0"/>
              <a:t>What skills are being developed?</a:t>
            </a:r>
          </a:p>
          <a:p>
            <a:r>
              <a:rPr lang="en-GB" sz="2400" dirty="0"/>
              <a:t>How do the activities support learning?</a:t>
            </a:r>
          </a:p>
          <a:p>
            <a:r>
              <a:rPr lang="en-GB" sz="2400" dirty="0"/>
              <a:t>Keep your record of activities safe as we will return to them at the end of the module.</a:t>
            </a:r>
          </a:p>
        </p:txBody>
      </p:sp>
    </p:spTree>
    <p:extLst>
      <p:ext uri="{BB962C8B-B14F-4D97-AF65-F5344CB8AC3E}">
        <p14:creationId xmlns:p14="http://schemas.microsoft.com/office/powerpoint/2010/main" val="2567213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2657"/>
            <a:ext cx="7024744" cy="1143000"/>
          </a:xfrm>
        </p:spPr>
        <p:txBody>
          <a:bodyPr/>
          <a:lstStyle/>
          <a:p>
            <a:r>
              <a:rPr lang="en-GB" dirty="0" err="1"/>
              <a:t>Amserlen</a:t>
            </a:r>
            <a:r>
              <a:rPr lang="en-GB" dirty="0"/>
              <a:t> / Timetable</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594486593"/>
              </p:ext>
            </p:extLst>
          </p:nvPr>
        </p:nvGraphicFramePr>
        <p:xfrm>
          <a:off x="411589" y="949186"/>
          <a:ext cx="11230765" cy="5449584"/>
        </p:xfrm>
        <a:graphic>
          <a:graphicData uri="http://schemas.openxmlformats.org/drawingml/2006/table">
            <a:tbl>
              <a:tblPr firstRow="1" firstCol="1" bandRow="1">
                <a:tableStyleId>{5C22544A-7EE6-4342-B048-85BDC9FD1C3A}</a:tableStyleId>
              </a:tblPr>
              <a:tblGrid>
                <a:gridCol w="824947">
                  <a:extLst>
                    <a:ext uri="{9D8B030D-6E8A-4147-A177-3AD203B41FA5}">
                      <a16:colId xmlns:a16="http://schemas.microsoft.com/office/drawing/2014/main" val="20000"/>
                    </a:ext>
                  </a:extLst>
                </a:gridCol>
                <a:gridCol w="5191533">
                  <a:extLst>
                    <a:ext uri="{9D8B030D-6E8A-4147-A177-3AD203B41FA5}">
                      <a16:colId xmlns:a16="http://schemas.microsoft.com/office/drawing/2014/main" val="20001"/>
                    </a:ext>
                  </a:extLst>
                </a:gridCol>
                <a:gridCol w="5214285">
                  <a:extLst>
                    <a:ext uri="{9D8B030D-6E8A-4147-A177-3AD203B41FA5}">
                      <a16:colId xmlns:a16="http://schemas.microsoft.com/office/drawing/2014/main" val="20002"/>
                    </a:ext>
                  </a:extLst>
                </a:gridCol>
              </a:tblGrid>
              <a:tr h="310597">
                <a:tc>
                  <a:txBody>
                    <a:bodyPr/>
                    <a:lstStyle/>
                    <a:p>
                      <a:pPr marL="0" marR="0">
                        <a:lnSpc>
                          <a:spcPct val="115000"/>
                        </a:lnSpc>
                        <a:spcBef>
                          <a:spcPts val="0"/>
                        </a:spcBef>
                        <a:spcAft>
                          <a:spcPts val="0"/>
                        </a:spcAft>
                      </a:pPr>
                      <a:endParaRPr lang="en-GB" sz="2000" dirty="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err="1">
                          <a:effectLst/>
                        </a:rPr>
                        <a:t>Pwnc</a:t>
                      </a:r>
                      <a:endParaRPr lang="en-GB" sz="16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Topic </a:t>
                      </a:r>
                      <a:endParaRPr lang="en-GB" sz="160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277898">
                <a:tc>
                  <a:txBody>
                    <a:bodyPr/>
                    <a:lstStyle/>
                    <a:p>
                      <a:pPr marL="0" marR="0">
                        <a:lnSpc>
                          <a:spcPct val="115000"/>
                        </a:lnSpc>
                        <a:spcBef>
                          <a:spcPts val="0"/>
                        </a:spcBef>
                        <a:spcAft>
                          <a:spcPts val="0"/>
                        </a:spcAft>
                      </a:pPr>
                      <a:r>
                        <a:rPr lang="en-GB" sz="1200" dirty="0">
                          <a:effectLst/>
                        </a:rPr>
                        <a:t>1: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err="1">
                          <a:effectLst/>
                        </a:rPr>
                        <a:t>Gorolwg</a:t>
                      </a:r>
                      <a:r>
                        <a:rPr lang="en-GB" sz="1600" dirty="0">
                          <a:effectLst/>
                        </a:rPr>
                        <a:t> </a:t>
                      </a:r>
                      <a:r>
                        <a:rPr lang="en-GB" sz="1600" dirty="0" err="1">
                          <a:effectLst/>
                        </a:rPr>
                        <a:t>o’r</a:t>
                      </a:r>
                      <a:r>
                        <a:rPr lang="en-GB" sz="1600" dirty="0">
                          <a:effectLst/>
                        </a:rPr>
                        <a:t> </a:t>
                      </a:r>
                      <a:r>
                        <a:rPr lang="en-GB" sz="1600" dirty="0" err="1">
                          <a:effectLst/>
                        </a:rPr>
                        <a:t>modiwl</a:t>
                      </a:r>
                      <a:endParaRPr lang="en-GB" sz="16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Overview of module</a:t>
                      </a:r>
                      <a:endParaRPr lang="en-GB" sz="160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269748">
                <a:tc>
                  <a:txBody>
                    <a:bodyPr/>
                    <a:lstStyle/>
                    <a:p>
                      <a:pPr marL="0" marR="0">
                        <a:lnSpc>
                          <a:spcPct val="115000"/>
                        </a:lnSpc>
                        <a:spcBef>
                          <a:spcPts val="0"/>
                        </a:spcBef>
                        <a:spcAft>
                          <a:spcPts val="0"/>
                        </a:spcAft>
                      </a:pPr>
                      <a:r>
                        <a:rPr lang="en-GB" sz="1200" dirty="0">
                          <a:effectLst/>
                        </a:rPr>
                        <a:t>2: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Piaget</a:t>
                      </a:r>
                      <a:endParaRPr lang="en-GB" sz="16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Piaget</a:t>
                      </a:r>
                      <a:endParaRPr lang="en-GB" sz="160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r h="269748">
                <a:tc>
                  <a:txBody>
                    <a:bodyPr/>
                    <a:lstStyle/>
                    <a:p>
                      <a:pPr marL="0" marR="0">
                        <a:lnSpc>
                          <a:spcPct val="115000"/>
                        </a:lnSpc>
                        <a:spcBef>
                          <a:spcPts val="0"/>
                        </a:spcBef>
                        <a:spcAft>
                          <a:spcPts val="0"/>
                        </a:spcAft>
                      </a:pPr>
                      <a:r>
                        <a:rPr lang="en-GB" sz="1200" dirty="0">
                          <a:effectLst/>
                        </a:rPr>
                        <a:t>3: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Vygotsky</a:t>
                      </a:r>
                      <a:endParaRPr lang="en-GB" sz="16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rPr>
                        <a:t>Vygotsky</a:t>
                      </a:r>
                      <a:endParaRPr lang="en-GB" sz="160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r h="269748">
                <a:tc>
                  <a:txBody>
                    <a:bodyPr/>
                    <a:lstStyle/>
                    <a:p>
                      <a:pPr marL="0" marR="0">
                        <a:lnSpc>
                          <a:spcPct val="115000"/>
                        </a:lnSpc>
                        <a:spcBef>
                          <a:spcPts val="0"/>
                        </a:spcBef>
                        <a:spcAft>
                          <a:spcPts val="0"/>
                        </a:spcAft>
                      </a:pPr>
                      <a:r>
                        <a:rPr lang="en-GB" sz="1200" dirty="0">
                          <a:effectLst/>
                        </a:rPr>
                        <a:t>4: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err="1">
                          <a:effectLst/>
                        </a:rPr>
                        <a:t>Tasg</a:t>
                      </a:r>
                      <a:r>
                        <a:rPr lang="en-GB" sz="1600" dirty="0">
                          <a:effectLst/>
                        </a:rPr>
                        <a:t> </a:t>
                      </a:r>
                      <a:r>
                        <a:rPr lang="en-GB" sz="1600" dirty="0" err="1">
                          <a:effectLst/>
                        </a:rPr>
                        <a:t>anghydamserol</a:t>
                      </a:r>
                      <a:endParaRPr lang="en-GB" sz="16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GB" sz="1600" dirty="0">
                          <a:effectLst/>
                          <a:latin typeface="Calibri"/>
                          <a:ea typeface="Calibri"/>
                          <a:cs typeface="Times New Roman"/>
                        </a:rPr>
                        <a:t>Asynchronous task</a:t>
                      </a:r>
                    </a:p>
                  </a:txBody>
                  <a:tcPr marL="68580" marR="68580" marT="0" marB="0"/>
                </a:tc>
                <a:extLst>
                  <a:ext uri="{0D108BD9-81ED-4DB2-BD59-A6C34878D82A}">
                    <a16:rowId xmlns:a16="http://schemas.microsoft.com/office/drawing/2014/main" val="10004"/>
                  </a:ext>
                </a:extLst>
              </a:tr>
              <a:tr h="294198">
                <a:tc>
                  <a:txBody>
                    <a:bodyPr/>
                    <a:lstStyle/>
                    <a:p>
                      <a:pPr marL="0" marR="0">
                        <a:lnSpc>
                          <a:spcPct val="115000"/>
                        </a:lnSpc>
                        <a:spcBef>
                          <a:spcPts val="0"/>
                        </a:spcBef>
                        <a:spcAft>
                          <a:spcPts val="0"/>
                        </a:spcAft>
                      </a:pPr>
                      <a:r>
                        <a:rPr lang="en-GB" sz="1200" dirty="0">
                          <a:effectLst/>
                        </a:rPr>
                        <a:t>5:</a:t>
                      </a:r>
                      <a:endParaRPr lang="en-GB" sz="1100" dirty="0">
                        <a:effectLst/>
                        <a:latin typeface="Calibri"/>
                        <a:ea typeface="Calibri"/>
                        <a:cs typeface="Times New Roman"/>
                      </a:endParaRPr>
                    </a:p>
                  </a:txBody>
                  <a:tcPr marL="68580" marR="68580" marT="0" marB="0"/>
                </a:tc>
                <a:tc>
                  <a:txBody>
                    <a:bodyPr/>
                    <a:lstStyle/>
                    <a:p>
                      <a:pPr marL="0" marR="0" lvl="0">
                        <a:lnSpc>
                          <a:spcPct val="114999"/>
                        </a:lnSpc>
                        <a:spcBef>
                          <a:spcPts val="0"/>
                        </a:spcBef>
                        <a:spcAft>
                          <a:spcPts val="0"/>
                        </a:spcAft>
                        <a:buNone/>
                      </a:pPr>
                      <a:r>
                        <a:rPr lang="en-GB" sz="1600" b="0" i="0" u="none" strike="noStrike" noProof="0" dirty="0">
                          <a:effectLst/>
                          <a:latin typeface="Trebuchet MS"/>
                        </a:rPr>
                        <a:t>Froebel, Dewey a Montessori</a:t>
                      </a:r>
                      <a:endParaRPr lang="en-US" sz="1600"/>
                    </a:p>
                  </a:txBody>
                  <a:tcPr marL="68580" marR="68580" marT="0" marB="0"/>
                </a:tc>
                <a:tc>
                  <a:txBody>
                    <a:bodyPr/>
                    <a:lstStyle/>
                    <a:p>
                      <a:pPr marL="0" marR="0" lvl="0">
                        <a:lnSpc>
                          <a:spcPct val="114999"/>
                        </a:lnSpc>
                        <a:spcBef>
                          <a:spcPts val="0"/>
                        </a:spcBef>
                        <a:spcAft>
                          <a:spcPts val="0"/>
                        </a:spcAft>
                        <a:buNone/>
                      </a:pPr>
                      <a:r>
                        <a:rPr lang="en-GB" sz="1600" b="0" i="0" u="none" strike="noStrike" noProof="0" dirty="0">
                          <a:effectLst/>
                          <a:latin typeface="Trebuchet MS"/>
                        </a:rPr>
                        <a:t>Froebel, Dewey and Montessori</a:t>
                      </a:r>
                      <a:endParaRPr lang="en-US" sz="1600"/>
                    </a:p>
                  </a:txBody>
                  <a:tcPr marL="68580" marR="68580" marT="0" marB="0"/>
                </a:tc>
                <a:extLst>
                  <a:ext uri="{0D108BD9-81ED-4DB2-BD59-A6C34878D82A}">
                    <a16:rowId xmlns:a16="http://schemas.microsoft.com/office/drawing/2014/main" val="10005"/>
                  </a:ext>
                </a:extLst>
              </a:tr>
              <a:tr h="269748">
                <a:tc>
                  <a:txBody>
                    <a:bodyPr/>
                    <a:lstStyle/>
                    <a:p>
                      <a:pPr marL="0" marR="0">
                        <a:lnSpc>
                          <a:spcPct val="115000"/>
                        </a:lnSpc>
                        <a:spcBef>
                          <a:spcPts val="0"/>
                        </a:spcBef>
                        <a:spcAft>
                          <a:spcPts val="0"/>
                        </a:spcAft>
                      </a:pPr>
                      <a:r>
                        <a:rPr lang="en-GB" sz="1200" dirty="0">
                          <a:effectLst/>
                        </a:rPr>
                        <a:t>6: </a:t>
                      </a:r>
                      <a:endParaRPr lang="en-GB" sz="1100">
                        <a:effectLst/>
                        <a:latin typeface="Calibri"/>
                        <a:ea typeface="Calibri"/>
                        <a:cs typeface="Times New Roman"/>
                      </a:endParaRPr>
                    </a:p>
                  </a:txBody>
                  <a:tcPr marL="68580" marR="68580" marT="0" marB="0"/>
                </a:tc>
                <a:tc>
                  <a:txBody>
                    <a:bodyPr/>
                    <a:lstStyle/>
                    <a:p>
                      <a:pPr marL="0" marR="0" lvl="0" indent="0" algn="l">
                        <a:lnSpc>
                          <a:spcPct val="114999"/>
                        </a:lnSpc>
                        <a:spcBef>
                          <a:spcPts val="0"/>
                        </a:spcBef>
                        <a:spcAft>
                          <a:spcPts val="0"/>
                        </a:spcAft>
                        <a:buNone/>
                      </a:pPr>
                      <a:r>
                        <a:rPr lang="en-GB" sz="1600" b="0" i="0" u="none" strike="noStrike" noProof="0" dirty="0">
                          <a:effectLst/>
                          <a:latin typeface="Trebuchet MS"/>
                        </a:rPr>
                        <a:t>Skinner, Bruner a Bloom</a:t>
                      </a:r>
                      <a:endParaRPr lang="en-US" sz="1600"/>
                    </a:p>
                  </a:txBody>
                  <a:tcPr marL="68580" marR="68580" marT="0" marB="0"/>
                </a:tc>
                <a:tc>
                  <a:txBody>
                    <a:bodyPr/>
                    <a:lstStyle/>
                    <a:p>
                      <a:pPr marL="0" marR="0" lvl="0" indent="0" algn="l">
                        <a:lnSpc>
                          <a:spcPct val="114999"/>
                        </a:lnSpc>
                        <a:spcBef>
                          <a:spcPts val="0"/>
                        </a:spcBef>
                        <a:spcAft>
                          <a:spcPts val="0"/>
                        </a:spcAft>
                        <a:buNone/>
                      </a:pPr>
                      <a:r>
                        <a:rPr lang="en-GB" sz="1600" b="0" i="0" u="none" strike="noStrike" noProof="0" dirty="0">
                          <a:effectLst/>
                          <a:latin typeface="Trebuchet MS"/>
                        </a:rPr>
                        <a:t>Skinner, Bruner and Bloom</a:t>
                      </a:r>
                      <a:endParaRPr lang="en-US" sz="1600" dirty="0"/>
                    </a:p>
                  </a:txBody>
                  <a:tcPr marL="68580" marR="68580" marT="0" marB="0"/>
                </a:tc>
                <a:extLst>
                  <a:ext uri="{0D108BD9-81ED-4DB2-BD59-A6C34878D82A}">
                    <a16:rowId xmlns:a16="http://schemas.microsoft.com/office/drawing/2014/main" val="10006"/>
                  </a:ext>
                </a:extLst>
              </a:tr>
              <a:tr h="468300">
                <a:tc>
                  <a:txBody>
                    <a:bodyPr/>
                    <a:lstStyle/>
                    <a:p>
                      <a:pPr marL="0" marR="0">
                        <a:lnSpc>
                          <a:spcPct val="115000"/>
                        </a:lnSpc>
                        <a:spcBef>
                          <a:spcPts val="0"/>
                        </a:spcBef>
                        <a:spcAft>
                          <a:spcPts val="0"/>
                        </a:spcAft>
                      </a:pPr>
                      <a:r>
                        <a:rPr lang="en-GB" sz="1200" dirty="0">
                          <a:effectLst/>
                        </a:rPr>
                        <a:t>7: </a:t>
                      </a:r>
                      <a:endParaRPr lang="en-GB" sz="1100">
                        <a:effectLst/>
                        <a:latin typeface="Calibri"/>
                        <a:ea typeface="Calibri"/>
                        <a:cs typeface="Times New Roman"/>
                      </a:endParaRPr>
                    </a:p>
                  </a:txBody>
                  <a:tcPr marL="68580" marR="68580" marT="0" marB="0"/>
                </a:tc>
                <a:tc>
                  <a:txBody>
                    <a:bodyPr/>
                    <a:lstStyle/>
                    <a:p>
                      <a:pPr marL="0" marR="0" lvl="0" indent="0" algn="l" defTabSz="914400" rtl="0" eaLnBrk="1" fontAlgn="auto" latinLnBrk="0" hangingPunct="1">
                        <a:lnSpc>
                          <a:spcPct val="114999"/>
                        </a:lnSpc>
                        <a:spcBef>
                          <a:spcPts val="0"/>
                        </a:spcBef>
                        <a:spcAft>
                          <a:spcPts val="0"/>
                        </a:spcAft>
                        <a:buClrTx/>
                        <a:buSzTx/>
                        <a:buFontTx/>
                        <a:buNone/>
                        <a:tabLst/>
                        <a:defRPr/>
                      </a:pPr>
                      <a:r>
                        <a:rPr lang="en-GB" sz="1600" dirty="0" err="1">
                          <a:effectLst/>
                          <a:latin typeface="+mn-lt"/>
                          <a:ea typeface="Calibri"/>
                          <a:cs typeface="Times New Roman"/>
                        </a:rPr>
                        <a:t>Sesiwn</a:t>
                      </a:r>
                      <a:r>
                        <a:rPr lang="en-GB" sz="1600" dirty="0">
                          <a:effectLst/>
                          <a:latin typeface="+mn-lt"/>
                          <a:ea typeface="Calibri"/>
                          <a:cs typeface="Times New Roman"/>
                        </a:rPr>
                        <a:t> </a:t>
                      </a:r>
                      <a:r>
                        <a:rPr lang="en-GB" sz="1600" dirty="0" err="1">
                          <a:effectLst/>
                          <a:latin typeface="+mn-lt"/>
                          <a:ea typeface="Calibri"/>
                          <a:cs typeface="Times New Roman"/>
                        </a:rPr>
                        <a:t>Rhithiol</a:t>
                      </a:r>
                      <a:r>
                        <a:rPr lang="en-GB" sz="1600" dirty="0">
                          <a:effectLst/>
                          <a:latin typeface="+mn-lt"/>
                          <a:ea typeface="Calibri"/>
                          <a:cs typeface="Times New Roman"/>
                        </a:rPr>
                        <a:t>: </a:t>
                      </a:r>
                      <a:r>
                        <a:rPr lang="en-GB" sz="1600" dirty="0" err="1">
                          <a:effectLst/>
                          <a:latin typeface="+mn-lt"/>
                          <a:ea typeface="Calibri"/>
                          <a:cs typeface="Times New Roman"/>
                        </a:rPr>
                        <a:t>Amgueddfa</a:t>
                      </a:r>
                      <a:r>
                        <a:rPr lang="en-GB" sz="1600" dirty="0">
                          <a:effectLst/>
                          <a:latin typeface="+mn-lt"/>
                          <a:ea typeface="Calibri"/>
                          <a:cs typeface="Times New Roman"/>
                        </a:rPr>
                        <a:t> Cymru (CS)</a:t>
                      </a:r>
                      <a:endParaRPr lang="en-GB" sz="1600" dirty="0">
                        <a:effectLst/>
                      </a:endParaRPr>
                    </a:p>
                  </a:txBody>
                  <a:tcPr marL="68580" marR="68580" marT="0" marB="0"/>
                </a:tc>
                <a:tc>
                  <a:txBody>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lang="en-GB" sz="1600" baseline="0" dirty="0">
                          <a:effectLst/>
                          <a:latin typeface="+mn-lt"/>
                          <a:ea typeface="Calibri"/>
                          <a:cs typeface="Times New Roman"/>
                        </a:rPr>
                        <a:t>Virtual session: Museum Wales (</a:t>
                      </a:r>
                      <a:r>
                        <a:rPr lang="en-GB" sz="1600" baseline="0" dirty="0" err="1">
                          <a:effectLst/>
                          <a:latin typeface="+mn-lt"/>
                          <a:ea typeface="Calibri"/>
                          <a:cs typeface="Times New Roman"/>
                        </a:rPr>
                        <a:t>FPh</a:t>
                      </a:r>
                      <a:r>
                        <a:rPr lang="en-GB" sz="1600" baseline="0" dirty="0">
                          <a:effectLst/>
                          <a:latin typeface="+mn-lt"/>
                          <a:ea typeface="Calibri"/>
                          <a:cs typeface="Times New Roman"/>
                        </a:rPr>
                        <a:t>)</a:t>
                      </a:r>
                    </a:p>
                  </a:txBody>
                  <a:tcPr marL="68580" marR="68580" marT="0" marB="0"/>
                </a:tc>
                <a:extLst>
                  <a:ext uri="{0D108BD9-81ED-4DB2-BD59-A6C34878D82A}">
                    <a16:rowId xmlns:a16="http://schemas.microsoft.com/office/drawing/2014/main" val="10007"/>
                  </a:ext>
                </a:extLst>
              </a:tr>
              <a:tr h="539496">
                <a:tc>
                  <a:txBody>
                    <a:bodyPr/>
                    <a:lstStyle/>
                    <a:p>
                      <a:pPr marL="0" lvl="0">
                        <a:lnSpc>
                          <a:spcPct val="114999"/>
                        </a:lnSpc>
                        <a:spcBef>
                          <a:spcPts val="0"/>
                        </a:spcBef>
                        <a:spcAft>
                          <a:spcPts val="0"/>
                        </a:spcAft>
                        <a:buNone/>
                      </a:pPr>
                      <a:r>
                        <a:rPr lang="en-GB" sz="1200" dirty="0">
                          <a:effectLst/>
                        </a:rPr>
                        <a:t>8: </a:t>
                      </a:r>
                    </a:p>
                  </a:txBody>
                  <a:tcPr marL="68580" marR="68580" marT="0" marB="0"/>
                </a:tc>
                <a:tc>
                  <a:txBody>
                    <a:bodyPr/>
                    <a:lstStyle/>
                    <a:p>
                      <a:pPr marL="0" lvl="0" indent="0" algn="l">
                        <a:lnSpc>
                          <a:spcPct val="114999"/>
                        </a:lnSpc>
                        <a:spcBef>
                          <a:spcPts val="0"/>
                        </a:spcBef>
                        <a:spcAft>
                          <a:spcPts val="0"/>
                        </a:spcAft>
                        <a:buNone/>
                      </a:pPr>
                      <a:r>
                        <a:rPr lang="en-GB" sz="1600" dirty="0" err="1">
                          <a:effectLst/>
                        </a:rPr>
                        <a:t>Tasg</a:t>
                      </a:r>
                      <a:r>
                        <a:rPr lang="en-GB" sz="1600" dirty="0">
                          <a:effectLst/>
                        </a:rPr>
                        <a:t> </a:t>
                      </a:r>
                      <a:r>
                        <a:rPr lang="en-GB" sz="1600" dirty="0" err="1">
                          <a:effectLst/>
                        </a:rPr>
                        <a:t>anghydamserol</a:t>
                      </a:r>
                    </a:p>
                  </a:txBody>
                  <a:tcPr marL="68580" marR="68580" marT="0" marB="0"/>
                </a:tc>
                <a:tc>
                  <a:txBody>
                    <a:bodyPr/>
                    <a:lstStyle/>
                    <a:p>
                      <a:pPr marL="0" lvl="0" indent="0" algn="l">
                        <a:lnSpc>
                          <a:spcPct val="114999"/>
                        </a:lnSpc>
                        <a:spcBef>
                          <a:spcPts val="0"/>
                        </a:spcBef>
                        <a:spcAft>
                          <a:spcPts val="0"/>
                        </a:spcAft>
                        <a:buNone/>
                      </a:pPr>
                      <a:r>
                        <a:rPr lang="en-GB" sz="1600" dirty="0">
                          <a:effectLst/>
                        </a:rPr>
                        <a:t>Asynchronous task</a:t>
                      </a:r>
                    </a:p>
                  </a:txBody>
                  <a:tcPr marL="68580" marR="68580" marT="0" marB="0"/>
                </a:tc>
                <a:extLst>
                  <a:ext uri="{0D108BD9-81ED-4DB2-BD59-A6C34878D82A}">
                    <a16:rowId xmlns:a16="http://schemas.microsoft.com/office/drawing/2014/main" val="50928695"/>
                  </a:ext>
                </a:extLst>
              </a:tr>
              <a:tr h="784694">
                <a:tc>
                  <a:txBody>
                    <a:bodyPr/>
                    <a:lstStyle/>
                    <a:p>
                      <a:pPr marL="0" marR="0">
                        <a:lnSpc>
                          <a:spcPct val="115000"/>
                        </a:lnSpc>
                        <a:spcBef>
                          <a:spcPts val="0"/>
                        </a:spcBef>
                        <a:spcAft>
                          <a:spcPts val="0"/>
                        </a:spcAft>
                      </a:pPr>
                      <a:r>
                        <a:rPr lang="en-GB" sz="1200" dirty="0">
                          <a:effectLst/>
                        </a:rPr>
                        <a:t>9: </a:t>
                      </a:r>
                      <a:endParaRPr lang="en-GB" sz="1100" dirty="0">
                        <a:effectLst/>
                        <a:latin typeface="Calibri"/>
                        <a:ea typeface="Calibri"/>
                        <a:cs typeface="Times New Roman"/>
                      </a:endParaRPr>
                    </a:p>
                  </a:txBody>
                  <a:tcPr marL="68580" marR="68580" marT="0" marB="0"/>
                </a:tc>
                <a:tc>
                  <a:txBody>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lang="en-GB" sz="1600" b="0" i="0" u="none" strike="noStrike" noProof="0" dirty="0" err="1">
                          <a:effectLst/>
                          <a:latin typeface="+mn-lt"/>
                        </a:rPr>
                        <a:t>Cyd-destunau</a:t>
                      </a:r>
                      <a:r>
                        <a:rPr lang="en-GB" sz="1600" b="0" i="0" u="none" strike="noStrike" noProof="0" dirty="0">
                          <a:effectLst/>
                          <a:latin typeface="+mn-lt"/>
                        </a:rPr>
                        <a:t> </a:t>
                      </a:r>
                      <a:r>
                        <a:rPr lang="en-GB" sz="1600" b="0" i="0" u="none" strike="noStrike" noProof="0" dirty="0" err="1">
                          <a:effectLst/>
                          <a:latin typeface="+mn-lt"/>
                        </a:rPr>
                        <a:t>Dysgu</a:t>
                      </a:r>
                      <a:r>
                        <a:rPr lang="en-GB" sz="1600" b="0" i="0" u="none" strike="noStrike" noProof="0" dirty="0">
                          <a:effectLst/>
                          <a:latin typeface="+mn-lt"/>
                        </a:rPr>
                        <a:t>: </a:t>
                      </a:r>
                      <a:r>
                        <a:rPr lang="en-GB" sz="1600" b="0" i="0" u="none" strike="noStrike" noProof="0" dirty="0" err="1">
                          <a:effectLst/>
                          <a:latin typeface="+mn-lt"/>
                        </a:rPr>
                        <a:t>Damcaniaethau</a:t>
                      </a:r>
                      <a:r>
                        <a:rPr lang="en-GB" sz="1600" b="0" i="0" u="none" strike="noStrike" noProof="0" dirty="0">
                          <a:effectLst/>
                          <a:latin typeface="+mn-lt"/>
                        </a:rPr>
                        <a:t> </a:t>
                      </a:r>
                      <a:r>
                        <a:rPr lang="en-GB" sz="1600" b="0" i="0" u="none" strike="noStrike" noProof="0" dirty="0" err="1">
                          <a:effectLst/>
                          <a:latin typeface="+mn-lt"/>
                        </a:rPr>
                        <a:t>Dysgu</a:t>
                      </a:r>
                      <a:r>
                        <a:rPr lang="en-GB" sz="1600" b="0" i="0" u="none" strike="noStrike" noProof="0" dirty="0">
                          <a:effectLst/>
                          <a:latin typeface="+mn-lt"/>
                        </a:rPr>
                        <a:t> </a:t>
                      </a:r>
                      <a:r>
                        <a:rPr lang="en-GB" sz="1600" b="0" i="0" u="none" strike="noStrike" noProof="0" dirty="0" err="1">
                          <a:effectLst/>
                          <a:latin typeface="+mn-lt"/>
                        </a:rPr>
                        <a:t>mewn</a:t>
                      </a:r>
                      <a:r>
                        <a:rPr lang="en-GB" sz="1600" b="0" i="0" u="none" strike="noStrike" noProof="0" dirty="0">
                          <a:effectLst/>
                          <a:latin typeface="+mn-lt"/>
                        </a:rPr>
                        <a:t> </a:t>
                      </a:r>
                      <a:r>
                        <a:rPr lang="en-GB" sz="1600" b="0" i="0" u="none" strike="noStrike" noProof="0" dirty="0" err="1">
                          <a:effectLst/>
                          <a:latin typeface="+mn-lt"/>
                        </a:rPr>
                        <a:t>Ymarfer</a:t>
                      </a:r>
                      <a:r>
                        <a:rPr lang="en-GB" sz="1600" b="0" i="0" u="none" strike="noStrike" noProof="0" dirty="0">
                          <a:effectLst/>
                          <a:latin typeface="+mn-lt"/>
                        </a:rPr>
                        <a:t> </a:t>
                      </a:r>
                      <a:r>
                        <a:rPr lang="en-GB" sz="1600" b="0" i="0" u="none" strike="noStrike" noProof="0" dirty="0" err="1">
                          <a:effectLst/>
                          <a:latin typeface="+mn-lt"/>
                        </a:rPr>
                        <a:t>yn</a:t>
                      </a:r>
                      <a:r>
                        <a:rPr lang="en-GB" sz="1600" b="0" i="0" u="none" strike="noStrike" noProof="0" dirty="0">
                          <a:effectLst/>
                          <a:latin typeface="+mn-lt"/>
                        </a:rPr>
                        <a:t> y </a:t>
                      </a:r>
                      <a:r>
                        <a:rPr lang="en-GB" sz="1600" b="0" i="0" u="none" strike="noStrike" noProof="0" dirty="0" err="1">
                          <a:effectLst/>
                          <a:latin typeface="+mn-lt"/>
                        </a:rPr>
                        <a:t>Blynyddoedd</a:t>
                      </a:r>
                      <a:r>
                        <a:rPr lang="en-GB" sz="1600" b="0" i="0" u="none" strike="noStrike" noProof="0" dirty="0">
                          <a:effectLst/>
                          <a:latin typeface="+mn-lt"/>
                        </a:rPr>
                        <a:t> </a:t>
                      </a:r>
                      <a:r>
                        <a:rPr lang="en-GB" sz="1600" b="0" i="0" u="none" strike="noStrike" noProof="0" dirty="0" err="1">
                          <a:effectLst/>
                          <a:latin typeface="+mn-lt"/>
                        </a:rPr>
                        <a:t>Cynnar</a:t>
                      </a:r>
                      <a:endParaRPr lang="en-GB" sz="1600" b="0" i="0" u="none" strike="noStrike" noProof="0" dirty="0">
                        <a:effectLst/>
                        <a:latin typeface="+mn-lt"/>
                      </a:endParaRPr>
                    </a:p>
                  </a:txBody>
                  <a:tcPr marL="68580" marR="68580" marT="0" marB="0"/>
                </a:tc>
                <a:tc>
                  <a:txBody>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lang="en-GB" sz="1600" dirty="0">
                          <a:effectLst/>
                        </a:rPr>
                        <a:t>Learning contexts: Learning Theories in practice within the Early Years</a:t>
                      </a:r>
                    </a:p>
                    <a:p>
                      <a:pPr marL="0" marR="0" indent="0" algn="l" rtl="0" eaLnBrk="1" fontAlgn="auto" latinLnBrk="0" hangingPunct="1">
                        <a:lnSpc>
                          <a:spcPct val="115000"/>
                        </a:lnSpc>
                        <a:spcBef>
                          <a:spcPts val="0"/>
                        </a:spcBef>
                        <a:spcAft>
                          <a:spcPts val="0"/>
                        </a:spcAft>
                        <a:buClrTx/>
                        <a:buSzTx/>
                        <a:buFontTx/>
                        <a:buNone/>
                      </a:pPr>
                      <a:endParaRPr lang="en-GB" sz="1600" baseline="0" dirty="0">
                        <a:effectLst/>
                        <a:latin typeface="+mn-lt"/>
                        <a:ea typeface="Calibri"/>
                        <a:cs typeface="Times New Roman"/>
                      </a:endParaRPr>
                    </a:p>
                  </a:txBody>
                  <a:tcPr marL="68580" marR="68580" marT="0" marB="0"/>
                </a:tc>
                <a:extLst>
                  <a:ext uri="{0D108BD9-81ED-4DB2-BD59-A6C34878D82A}">
                    <a16:rowId xmlns:a16="http://schemas.microsoft.com/office/drawing/2014/main" val="10008"/>
                  </a:ext>
                </a:extLst>
              </a:tr>
              <a:tr h="269748">
                <a:tc>
                  <a:txBody>
                    <a:bodyPr/>
                    <a:lstStyle/>
                    <a:p>
                      <a:pPr marL="0" marR="0">
                        <a:lnSpc>
                          <a:spcPct val="115000"/>
                        </a:lnSpc>
                        <a:spcBef>
                          <a:spcPts val="0"/>
                        </a:spcBef>
                        <a:spcAft>
                          <a:spcPts val="0"/>
                        </a:spcAft>
                      </a:pPr>
                      <a:r>
                        <a:rPr lang="en-GB" sz="1200" dirty="0">
                          <a:effectLst/>
                        </a:rPr>
                        <a:t>10: </a:t>
                      </a:r>
                      <a:endParaRPr lang="en-GB" sz="1100" dirty="0">
                        <a:effectLst/>
                        <a:latin typeface="Calibri"/>
                        <a:ea typeface="Calibri"/>
                        <a:cs typeface="Times New Roman"/>
                      </a:endParaRPr>
                    </a:p>
                  </a:txBody>
                  <a:tcPr marL="68580" marR="68580" marT="0" marB="0"/>
                </a:tc>
                <a:tc>
                  <a:txBody>
                    <a:bodyPr/>
                    <a:lstStyle/>
                    <a:p>
                      <a:pPr marL="0" marR="0" lvl="0">
                        <a:lnSpc>
                          <a:spcPct val="114999"/>
                        </a:lnSpc>
                        <a:spcBef>
                          <a:spcPts val="0"/>
                        </a:spcBef>
                        <a:spcAft>
                          <a:spcPts val="0"/>
                        </a:spcAft>
                        <a:buNone/>
                      </a:pPr>
                      <a:r>
                        <a:rPr lang="en-GB" sz="1600" b="0" i="0" u="none" strike="noStrike" noProof="0" dirty="0" err="1">
                          <a:effectLst/>
                        </a:rPr>
                        <a:t>Gweithdy</a:t>
                      </a:r>
                      <a:r>
                        <a:rPr lang="en-GB" sz="1600" b="0" i="0" u="none" strike="noStrike" noProof="0" dirty="0">
                          <a:effectLst/>
                        </a:rPr>
                        <a:t> </a:t>
                      </a:r>
                      <a:r>
                        <a:rPr lang="en-GB" sz="1600" b="0" i="0" u="none" strike="noStrike" noProof="0" dirty="0" err="1">
                          <a:effectLst/>
                        </a:rPr>
                        <a:t>cynllunio</a:t>
                      </a:r>
                      <a:r>
                        <a:rPr lang="en-GB" sz="1600" b="0" i="0" u="none" strike="noStrike" noProof="0" dirty="0">
                          <a:effectLst/>
                        </a:rPr>
                        <a:t> a </a:t>
                      </a:r>
                      <a:r>
                        <a:rPr lang="en-GB" sz="1600" b="0" i="0" u="none" strike="noStrike" noProof="0" dirty="0" err="1">
                          <a:effectLst/>
                        </a:rPr>
                        <a:t>thiwtorialau</a:t>
                      </a:r>
                      <a:r>
                        <a:rPr lang="en-GB" sz="1600" b="0" i="0" u="none" strike="noStrike" noProof="0" dirty="0">
                          <a:effectLst/>
                        </a:rPr>
                        <a:t> </a:t>
                      </a:r>
                      <a:r>
                        <a:rPr lang="en-GB" sz="1600" b="0" i="0" u="none" strike="noStrike" noProof="0" dirty="0" err="1">
                          <a:effectLst/>
                        </a:rPr>
                        <a:t>grwp</a:t>
                      </a:r>
                      <a:endParaRPr lang="en-US" sz="1600"/>
                    </a:p>
                  </a:txBody>
                  <a:tcPr marL="68580" marR="68580" marT="0" marB="0"/>
                </a:tc>
                <a:tc>
                  <a:txBody>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lang="en-GB" sz="1600" dirty="0">
                          <a:effectLst/>
                          <a:latin typeface="+mn-lt"/>
                          <a:ea typeface="Calibri"/>
                          <a:cs typeface="Times New Roman"/>
                        </a:rPr>
                        <a:t>Planning workshop and group tutorials</a:t>
                      </a:r>
                    </a:p>
                  </a:txBody>
                  <a:tcPr marL="68580" marR="68580" marT="0" marB="0"/>
                </a:tc>
                <a:extLst>
                  <a:ext uri="{0D108BD9-81ED-4DB2-BD59-A6C34878D82A}">
                    <a16:rowId xmlns:a16="http://schemas.microsoft.com/office/drawing/2014/main" val="10009"/>
                  </a:ext>
                </a:extLst>
              </a:tr>
              <a:tr h="784694">
                <a:tc>
                  <a:txBody>
                    <a:bodyPr/>
                    <a:lstStyle/>
                    <a:p>
                      <a:pPr marL="0" marR="0">
                        <a:lnSpc>
                          <a:spcPct val="115000"/>
                        </a:lnSpc>
                        <a:spcBef>
                          <a:spcPts val="0"/>
                        </a:spcBef>
                        <a:spcAft>
                          <a:spcPts val="0"/>
                        </a:spcAft>
                      </a:pPr>
                      <a:r>
                        <a:rPr lang="en-GB" sz="1200" dirty="0">
                          <a:effectLst/>
                        </a:rPr>
                        <a:t>11:</a:t>
                      </a:r>
                      <a:endParaRPr lang="en-GB" sz="1100" dirty="0">
                        <a:effectLst/>
                        <a:latin typeface="Calibri"/>
                        <a:ea typeface="Calibri"/>
                        <a:cs typeface="Times New Roman"/>
                      </a:endParaRPr>
                    </a:p>
                  </a:txBody>
                  <a:tcPr marL="68580" marR="68580" marT="0" marB="0"/>
                </a:tc>
                <a:tc>
                  <a:txBody>
                    <a:bodyPr/>
                    <a:lstStyle/>
                    <a:p>
                      <a:pPr marL="0" marR="0" lvl="0">
                        <a:lnSpc>
                          <a:spcPct val="114999"/>
                        </a:lnSpc>
                        <a:spcBef>
                          <a:spcPts val="0"/>
                        </a:spcBef>
                        <a:spcAft>
                          <a:spcPts val="0"/>
                        </a:spcAft>
                        <a:buNone/>
                      </a:pPr>
                      <a:r>
                        <a:rPr lang="en-GB" sz="1600" b="0" i="0" u="none" strike="noStrike" noProof="0" dirty="0" err="1">
                          <a:effectLst/>
                          <a:latin typeface="Trebuchet MS"/>
                        </a:rPr>
                        <a:t>Sesiwn</a:t>
                      </a:r>
                      <a:r>
                        <a:rPr lang="en-GB" sz="1600" b="0" i="0" u="none" strike="noStrike" noProof="0" dirty="0">
                          <a:effectLst/>
                          <a:latin typeface="Trebuchet MS"/>
                        </a:rPr>
                        <a:t> </a:t>
                      </a:r>
                      <a:r>
                        <a:rPr lang="en-GB" sz="1600" b="0" i="0" u="none" strike="noStrike" noProof="0" dirty="0" err="1">
                          <a:effectLst/>
                          <a:latin typeface="Trebuchet MS"/>
                        </a:rPr>
                        <a:t>Rhithiol</a:t>
                      </a:r>
                      <a:r>
                        <a:rPr lang="en-GB" sz="1600" b="0" i="0" u="none" strike="noStrike" noProof="0" dirty="0">
                          <a:effectLst/>
                          <a:latin typeface="Trebuchet MS"/>
                        </a:rPr>
                        <a:t>: </a:t>
                      </a:r>
                      <a:r>
                        <a:rPr lang="en-GB" sz="1600" b="0" i="0" u="none" strike="noStrike" noProof="0" dirty="0" err="1">
                          <a:effectLst/>
                          <a:latin typeface="Trebuchet MS"/>
                        </a:rPr>
                        <a:t>Amgueddfa</a:t>
                      </a:r>
                      <a:r>
                        <a:rPr lang="en-GB" sz="1600" b="0" i="0" u="none" strike="noStrike" noProof="0" dirty="0">
                          <a:effectLst/>
                          <a:latin typeface="Trebuchet MS"/>
                        </a:rPr>
                        <a:t> Cymru (CA2)</a:t>
                      </a:r>
                      <a:endParaRPr lang="en-US" sz="1600" dirty="0"/>
                    </a:p>
                  </a:txBody>
                  <a:tcPr marL="68580" marR="68580" marT="0" marB="0"/>
                </a:tc>
                <a:tc>
                  <a:txBody>
                    <a:bodyPr/>
                    <a:lstStyle/>
                    <a:p>
                      <a:pPr marL="0" marR="0" lvl="0" indent="0" algn="l" defTabSz="457200" rtl="0" eaLnBrk="1" fontAlgn="auto" latinLnBrk="0" hangingPunct="1">
                        <a:lnSpc>
                          <a:spcPct val="115000"/>
                        </a:lnSpc>
                        <a:spcBef>
                          <a:spcPts val="0"/>
                        </a:spcBef>
                        <a:spcAft>
                          <a:spcPts val="0"/>
                        </a:spcAft>
                        <a:buClrTx/>
                        <a:buSzTx/>
                        <a:buFontTx/>
                        <a:buNone/>
                        <a:tabLst/>
                        <a:defRPr/>
                      </a:pPr>
                      <a:r>
                        <a:rPr lang="en-GB" sz="1600" dirty="0">
                          <a:effectLst/>
                        </a:rPr>
                        <a:t>Virtual session: Museum Wales (KS2)</a:t>
                      </a:r>
                      <a:endParaRPr lang="en-GB" sz="1600" dirty="0">
                        <a:effectLst/>
                        <a:latin typeface="Calibri"/>
                        <a:ea typeface="Calibri"/>
                        <a:cs typeface="Times New Roman"/>
                      </a:endParaRPr>
                    </a:p>
                  </a:txBody>
                  <a:tcPr marL="68580" marR="68580" marT="0" marB="0"/>
                </a:tc>
                <a:extLst>
                  <a:ext uri="{0D108BD9-81ED-4DB2-BD59-A6C34878D82A}">
                    <a16:rowId xmlns:a16="http://schemas.microsoft.com/office/drawing/2014/main" val="10010"/>
                  </a:ext>
                </a:extLst>
              </a:tr>
              <a:tr h="588495">
                <a:tc>
                  <a:txBody>
                    <a:bodyPr/>
                    <a:lstStyle/>
                    <a:p>
                      <a:pPr marL="0" lvl="0">
                        <a:lnSpc>
                          <a:spcPct val="114999"/>
                        </a:lnSpc>
                        <a:spcBef>
                          <a:spcPts val="0"/>
                        </a:spcBef>
                        <a:spcAft>
                          <a:spcPts val="0"/>
                        </a:spcAft>
                        <a:buNone/>
                      </a:pPr>
                      <a:r>
                        <a:rPr lang="en-GB" sz="1200" dirty="0">
                          <a:effectLst/>
                        </a:rPr>
                        <a:t>12:</a:t>
                      </a:r>
                    </a:p>
                  </a:txBody>
                  <a:tcPr marL="68580" marR="68580" marT="0" marB="0"/>
                </a:tc>
                <a:tc>
                  <a:txBody>
                    <a:bodyPr/>
                    <a:lstStyle/>
                    <a:p>
                      <a:pPr marL="0" lvl="0">
                        <a:lnSpc>
                          <a:spcPct val="114999"/>
                        </a:lnSpc>
                        <a:spcBef>
                          <a:spcPts val="0"/>
                        </a:spcBef>
                        <a:spcAft>
                          <a:spcPts val="0"/>
                        </a:spcAft>
                        <a:buNone/>
                      </a:pPr>
                      <a:r>
                        <a:rPr lang="en-GB" sz="1600" b="0" i="0" u="none" strike="noStrike" noProof="0" dirty="0" err="1">
                          <a:effectLst/>
                          <a:latin typeface="Trebuchet MS"/>
                        </a:rPr>
                        <a:t>Tasg</a:t>
                      </a:r>
                      <a:r>
                        <a:rPr lang="en-GB" sz="1600" b="0" i="0" u="none" strike="noStrike" noProof="0" dirty="0">
                          <a:effectLst/>
                          <a:latin typeface="Trebuchet MS"/>
                        </a:rPr>
                        <a:t> </a:t>
                      </a:r>
                      <a:r>
                        <a:rPr lang="en-GB" sz="1600" b="0" i="0" u="none" strike="noStrike" noProof="0" dirty="0" err="1">
                          <a:effectLst/>
                          <a:latin typeface="Trebuchet MS"/>
                        </a:rPr>
                        <a:t>anghydamserol</a:t>
                      </a:r>
                      <a:r>
                        <a:rPr lang="en-GB" sz="1600" b="0" i="0" u="none" strike="noStrike" noProof="0" dirty="0">
                          <a:effectLst/>
                          <a:latin typeface="Trebuchet MS"/>
                        </a:rPr>
                        <a:t>: </a:t>
                      </a:r>
                      <a:r>
                        <a:rPr lang="en-GB" sz="1600" b="0" i="0" u="none" strike="noStrike" noProof="0" dirty="0" err="1">
                          <a:effectLst/>
                          <a:latin typeface="Trebuchet MS"/>
                        </a:rPr>
                        <a:t>recordio</a:t>
                      </a:r>
                      <a:r>
                        <a:rPr lang="en-GB" sz="1600" b="0" i="0" u="none" strike="noStrike" noProof="0" dirty="0">
                          <a:effectLst/>
                          <a:latin typeface="Trebuchet MS"/>
                        </a:rPr>
                        <a:t> a </a:t>
                      </a:r>
                      <a:r>
                        <a:rPr lang="en-GB" sz="1600" b="0" i="0" u="none" strike="noStrike" noProof="0" dirty="0" err="1">
                          <a:effectLst/>
                          <a:latin typeface="Trebuchet MS"/>
                        </a:rPr>
                        <a:t>rhannu</a:t>
                      </a:r>
                    </a:p>
                  </a:txBody>
                  <a:tcPr marL="68580" marR="68580" marT="0" marB="0"/>
                </a:tc>
                <a:tc>
                  <a:txBody>
                    <a:bodyPr/>
                    <a:lstStyle/>
                    <a:p>
                      <a:pPr marL="0" lvl="0">
                        <a:lnSpc>
                          <a:spcPct val="114999"/>
                        </a:lnSpc>
                        <a:spcBef>
                          <a:spcPts val="0"/>
                        </a:spcBef>
                        <a:spcAft>
                          <a:spcPts val="0"/>
                        </a:spcAft>
                        <a:buNone/>
                      </a:pPr>
                      <a:r>
                        <a:rPr lang="en-GB" sz="1600" dirty="0">
                          <a:effectLst/>
                        </a:rPr>
                        <a:t>Asynchronous task: recording and sharing</a:t>
                      </a:r>
                    </a:p>
                  </a:txBody>
                  <a:tcPr marL="68580" marR="68580" marT="0" marB="0"/>
                </a:tc>
                <a:extLst>
                  <a:ext uri="{0D108BD9-81ED-4DB2-BD59-A6C34878D82A}">
                    <a16:rowId xmlns:a16="http://schemas.microsoft.com/office/drawing/2014/main" val="180701518"/>
                  </a:ext>
                </a:extLst>
              </a:tr>
            </a:tbl>
          </a:graphicData>
        </a:graphic>
      </p:graphicFrame>
    </p:spTree>
    <p:extLst>
      <p:ext uri="{BB962C8B-B14F-4D97-AF65-F5344CB8AC3E}">
        <p14:creationId xmlns:p14="http://schemas.microsoft.com/office/powerpoint/2010/main" val="25194013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6D5F7-4955-44FF-9819-634D34A24CDD}"/>
              </a:ext>
            </a:extLst>
          </p:cNvPr>
          <p:cNvSpPr>
            <a:spLocks noGrp="1"/>
          </p:cNvSpPr>
          <p:nvPr>
            <p:ph type="title"/>
          </p:nvPr>
        </p:nvSpPr>
        <p:spPr>
          <a:xfrm>
            <a:off x="677334" y="609600"/>
            <a:ext cx="9214150" cy="1320800"/>
          </a:xfrm>
        </p:spPr>
        <p:txBody>
          <a:bodyPr>
            <a:normAutofit/>
          </a:bodyPr>
          <a:lstStyle/>
          <a:p>
            <a:r>
              <a:rPr lang="en-GB" dirty="0"/>
              <a:t>Pam bod damcaniaethau dysgu yn bwysig?</a:t>
            </a:r>
            <a:br>
              <a:rPr lang="en-GB" dirty="0"/>
            </a:br>
            <a:r>
              <a:rPr lang="en-GB"/>
              <a:t>Why are learning theories </a:t>
            </a:r>
            <a:r>
              <a:rPr lang="en-GB" dirty="0"/>
              <a:t>important?</a:t>
            </a:r>
          </a:p>
        </p:txBody>
      </p:sp>
      <p:sp>
        <p:nvSpPr>
          <p:cNvPr id="3" name="Content Placeholder 2">
            <a:extLst>
              <a:ext uri="{FF2B5EF4-FFF2-40B4-BE49-F238E27FC236}">
                <a16:creationId xmlns:a16="http://schemas.microsoft.com/office/drawing/2014/main" id="{BBD860C5-9536-4260-A50A-B174ACA0F011}"/>
              </a:ext>
            </a:extLst>
          </p:cNvPr>
          <p:cNvSpPr>
            <a:spLocks noGrp="1"/>
          </p:cNvSpPr>
          <p:nvPr>
            <p:ph idx="1"/>
          </p:nvPr>
        </p:nvSpPr>
        <p:spPr>
          <a:xfrm>
            <a:off x="5525230" y="2357658"/>
            <a:ext cx="4563324" cy="3880773"/>
          </a:xfrm>
        </p:spPr>
        <p:txBody>
          <a:bodyPr vert="horz" lIns="91440" tIns="45720" rIns="91440" bIns="45720" rtlCol="0" anchor="t">
            <a:normAutofit/>
          </a:bodyPr>
          <a:lstStyle/>
          <a:p>
            <a:r>
              <a:rPr lang="en-GB">
                <a:ea typeface="+mn-lt"/>
                <a:cs typeface="+mn-lt"/>
              </a:rPr>
              <a:t>Learning theories are critical because they </a:t>
            </a:r>
            <a:r>
              <a:rPr lang="en-GB" b="1">
                <a:ea typeface="+mn-lt"/>
                <a:cs typeface="+mn-lt"/>
              </a:rPr>
              <a:t>“help us to understand</a:t>
            </a:r>
            <a:r>
              <a:rPr lang="en-GB">
                <a:ea typeface="+mn-lt"/>
                <a:cs typeface="+mn-lt"/>
              </a:rPr>
              <a:t> both how knowledge is created and how people learn” Harasim (2017). </a:t>
            </a:r>
          </a:p>
          <a:p>
            <a:r>
              <a:rPr lang="en-GB">
                <a:ea typeface="+mn-lt"/>
                <a:cs typeface="+mn-lt"/>
              </a:rPr>
              <a:t>While evaluating theories is not always about assessing whether they are right or wrong, Lefrançois (2019) suggests that they can be mainly assessed by how useful they are to educational practice.</a:t>
            </a:r>
            <a:endParaRPr lang="en-GB"/>
          </a:p>
        </p:txBody>
      </p:sp>
      <p:sp>
        <p:nvSpPr>
          <p:cNvPr id="5" name="Content Placeholder 2">
            <a:extLst>
              <a:ext uri="{FF2B5EF4-FFF2-40B4-BE49-F238E27FC236}">
                <a16:creationId xmlns:a16="http://schemas.microsoft.com/office/drawing/2014/main" id="{A6302C32-EB24-4DA0-A42E-EDF49D4AC1C2}"/>
              </a:ext>
            </a:extLst>
          </p:cNvPr>
          <p:cNvSpPr txBox="1">
            <a:spLocks/>
          </p:cNvSpPr>
          <p:nvPr/>
        </p:nvSpPr>
        <p:spPr>
          <a:xfrm>
            <a:off x="553837" y="2365541"/>
            <a:ext cx="4366255" cy="3880773"/>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a:ea typeface="+mn-lt"/>
                <a:cs typeface="+mn-lt"/>
              </a:rPr>
              <a:t>Mae damcaniaethau dysgu yn hanfodol gan eu bod yn "ein helpu i ddeall sut mae gwybodaeth yn cael ei chreu a sut mae pobl yn dysgu" Harasim (2017).</a:t>
            </a:r>
          </a:p>
          <a:p>
            <a:r>
              <a:rPr lang="en-GB">
                <a:ea typeface="+mn-lt"/>
                <a:cs typeface="+mn-lt"/>
              </a:rPr>
              <a:t>Er nad yw gwerthuso damcaniaethau bob amser yn ymwneud ag asesu a ydynt yn iawn neu'n anghywir, mae Lefrançois (2019) yn awgrymu y gellir eu hasesu'n bennaf gan ba mor ddefnyddiol ydynt i ymarfer addysgol.</a:t>
            </a:r>
          </a:p>
        </p:txBody>
      </p:sp>
    </p:spTree>
    <p:extLst>
      <p:ext uri="{BB962C8B-B14F-4D97-AF65-F5344CB8AC3E}">
        <p14:creationId xmlns:p14="http://schemas.microsoft.com/office/powerpoint/2010/main" val="1089834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D31A6-71CC-48EC-8CFC-1E2943C0B041}"/>
              </a:ext>
            </a:extLst>
          </p:cNvPr>
          <p:cNvSpPr>
            <a:spLocks noGrp="1"/>
          </p:cNvSpPr>
          <p:nvPr>
            <p:ph type="title"/>
          </p:nvPr>
        </p:nvSpPr>
        <p:spPr/>
        <p:txBody>
          <a:bodyPr>
            <a:normAutofit fontScale="90000"/>
          </a:bodyPr>
          <a:lstStyle/>
          <a:p>
            <a:r>
              <a:rPr lang="en-GB" dirty="0" err="1"/>
              <a:t>Damcaniaethau</a:t>
            </a:r>
            <a:r>
              <a:rPr lang="en-GB" dirty="0"/>
              <a:t> </a:t>
            </a:r>
            <a:r>
              <a:rPr lang="en-GB" dirty="0" err="1"/>
              <a:t>Dysgu</a:t>
            </a:r>
            <a:r>
              <a:rPr lang="en-GB" dirty="0"/>
              <a:t>: </a:t>
            </a:r>
            <a:r>
              <a:rPr lang="en-GB" dirty="0" err="1"/>
              <a:t>Cyflwyniad</a:t>
            </a:r>
            <a:r>
              <a:rPr lang="en-GB" dirty="0"/>
              <a:t> </a:t>
            </a:r>
            <a:r>
              <a:rPr lang="en-GB" dirty="0" err="1"/>
              <a:t>cyflym</a:t>
            </a:r>
            <a:br>
              <a:rPr lang="en-GB" dirty="0"/>
            </a:br>
            <a:r>
              <a:rPr lang="en-GB" dirty="0"/>
              <a:t>Learning Theories: </a:t>
            </a:r>
            <a:r>
              <a:rPr lang="en-GB"/>
              <a:t>A</a:t>
            </a:r>
            <a:r>
              <a:rPr lang="en-GB" dirty="0"/>
              <a:t> quick introduction</a:t>
            </a:r>
            <a:endParaRPr lang="cy-GB" dirty="0"/>
          </a:p>
        </p:txBody>
      </p:sp>
      <p:pic>
        <p:nvPicPr>
          <p:cNvPr id="1026" name="Picture 2">
            <a:extLst>
              <a:ext uri="{FF2B5EF4-FFF2-40B4-BE49-F238E27FC236}">
                <a16:creationId xmlns:a16="http://schemas.microsoft.com/office/drawing/2014/main" id="{2DD102C3-D7A1-4A02-B018-BCD0FCBDB741}"/>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176094" y="2491975"/>
            <a:ext cx="5468937" cy="328136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6B7BBB6-57C0-4362-AB24-701995290B96}"/>
              </a:ext>
            </a:extLst>
          </p:cNvPr>
          <p:cNvSpPr txBox="1"/>
          <p:nvPr/>
        </p:nvSpPr>
        <p:spPr>
          <a:xfrm>
            <a:off x="6274904" y="305462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Ymddygiadoldeb</a:t>
            </a:r>
          </a:p>
        </p:txBody>
      </p:sp>
      <p:sp>
        <p:nvSpPr>
          <p:cNvPr id="5" name="TextBox 4">
            <a:extLst>
              <a:ext uri="{FF2B5EF4-FFF2-40B4-BE49-F238E27FC236}">
                <a16:creationId xmlns:a16="http://schemas.microsoft.com/office/drawing/2014/main" id="{6605E3FF-7455-4F5D-9C67-59F8C3E061B5}"/>
              </a:ext>
            </a:extLst>
          </p:cNvPr>
          <p:cNvSpPr txBox="1"/>
          <p:nvPr/>
        </p:nvSpPr>
        <p:spPr>
          <a:xfrm>
            <a:off x="573571" y="3018596"/>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t>Damcaniaethau</a:t>
            </a:r>
            <a:endParaRPr lang="en-US" dirty="0" err="1"/>
          </a:p>
          <a:p>
            <a:pPr algn="l"/>
            <a:r>
              <a:rPr lang="en-GB" dirty="0" err="1"/>
              <a:t>Dysgu</a:t>
            </a:r>
          </a:p>
        </p:txBody>
      </p:sp>
      <p:sp>
        <p:nvSpPr>
          <p:cNvPr id="7" name="TextBox 6">
            <a:extLst>
              <a:ext uri="{FF2B5EF4-FFF2-40B4-BE49-F238E27FC236}">
                <a16:creationId xmlns:a16="http://schemas.microsoft.com/office/drawing/2014/main" id="{B2254694-6C5A-44DA-A6CE-7ADCBCD06023}"/>
              </a:ext>
            </a:extLst>
          </p:cNvPr>
          <p:cNvSpPr txBox="1"/>
          <p:nvPr/>
        </p:nvSpPr>
        <p:spPr>
          <a:xfrm>
            <a:off x="6241773" y="38365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Gwybyddol</a:t>
            </a:r>
          </a:p>
        </p:txBody>
      </p:sp>
      <p:sp>
        <p:nvSpPr>
          <p:cNvPr id="6" name="TextBox 5">
            <a:extLst>
              <a:ext uri="{FF2B5EF4-FFF2-40B4-BE49-F238E27FC236}">
                <a16:creationId xmlns:a16="http://schemas.microsoft.com/office/drawing/2014/main" id="{3249CA88-29FF-4C95-87F6-DE3F059EC403}"/>
              </a:ext>
            </a:extLst>
          </p:cNvPr>
          <p:cNvSpPr txBox="1"/>
          <p:nvPr/>
        </p:nvSpPr>
        <p:spPr>
          <a:xfrm>
            <a:off x="6355246" y="473848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err="1"/>
              <a:t>Adeiladwaith</a:t>
            </a:r>
          </a:p>
        </p:txBody>
      </p:sp>
    </p:spTree>
    <p:extLst>
      <p:ext uri="{BB962C8B-B14F-4D97-AF65-F5344CB8AC3E}">
        <p14:creationId xmlns:p14="http://schemas.microsoft.com/office/powerpoint/2010/main" val="892309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71AB8-1544-4618-BC79-927C93DC4F99}"/>
              </a:ext>
            </a:extLst>
          </p:cNvPr>
          <p:cNvSpPr>
            <a:spLocks noGrp="1"/>
          </p:cNvSpPr>
          <p:nvPr>
            <p:ph type="title"/>
          </p:nvPr>
        </p:nvSpPr>
        <p:spPr/>
        <p:txBody>
          <a:bodyPr/>
          <a:lstStyle/>
          <a:p>
            <a:r>
              <a:rPr lang="cy-GB" dirty="0"/>
              <a:t>Diffiniadau / </a:t>
            </a:r>
            <a:r>
              <a:rPr lang="cy-GB" dirty="0" err="1"/>
              <a:t>Definitions</a:t>
            </a:r>
          </a:p>
        </p:txBody>
      </p:sp>
      <p:pic>
        <p:nvPicPr>
          <p:cNvPr id="2050" name="Picture 2">
            <a:extLst>
              <a:ext uri="{FF2B5EF4-FFF2-40B4-BE49-F238E27FC236}">
                <a16:creationId xmlns:a16="http://schemas.microsoft.com/office/drawing/2014/main" id="{5B61232E-0A3A-4884-B537-9D5BA8CF5B44}"/>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578189" y="1931055"/>
            <a:ext cx="5112301" cy="39552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hlinkClick r:id="" action="ppaction://media"/>
            <a:extLst>
              <a:ext uri="{FF2B5EF4-FFF2-40B4-BE49-F238E27FC236}">
                <a16:creationId xmlns:a16="http://schemas.microsoft.com/office/drawing/2014/main" id="{E7B3D9F8-C04C-4A8E-86FB-569CBE00C2D2}"/>
              </a:ext>
            </a:extLst>
          </p:cNvPr>
          <p:cNvPicPr>
            <a:picLocks noRot="1" noChangeAspect="1"/>
          </p:cNvPicPr>
          <p:nvPr>
            <a:videoFile r:link="rId1"/>
          </p:nvPr>
        </p:nvPicPr>
        <p:blipFill>
          <a:blip r:embed="rId5"/>
          <a:stretch>
            <a:fillRect/>
          </a:stretch>
        </p:blipFill>
        <p:spPr>
          <a:xfrm>
            <a:off x="5890591" y="1685925"/>
            <a:ext cx="5963478" cy="4440306"/>
          </a:xfrm>
          <a:prstGeom prst="rect">
            <a:avLst/>
          </a:prstGeom>
        </p:spPr>
      </p:pic>
    </p:spTree>
    <p:extLst>
      <p:ext uri="{BB962C8B-B14F-4D97-AF65-F5344CB8AC3E}">
        <p14:creationId xmlns:p14="http://schemas.microsoft.com/office/powerpoint/2010/main" val="518555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45"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46" name="Straight Connector 45">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48"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0" name="Isosceles Triangle 49">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3"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4" name="Isosceles Triangle 53">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ED07D431-26CD-4D42-B93F-DDB8E043616E}"/>
              </a:ext>
            </a:extLst>
          </p:cNvPr>
          <p:cNvSpPr>
            <a:spLocks noGrp="1"/>
          </p:cNvSpPr>
          <p:nvPr>
            <p:ph type="title"/>
          </p:nvPr>
        </p:nvSpPr>
        <p:spPr>
          <a:xfrm>
            <a:off x="5879702" y="2041260"/>
            <a:ext cx="3497565" cy="3002662"/>
          </a:xfrm>
        </p:spPr>
        <p:txBody>
          <a:bodyPr vert="horz" lIns="91440" tIns="45720" rIns="91440" bIns="45720" rtlCol="0" anchor="b">
            <a:normAutofit/>
          </a:bodyPr>
          <a:lstStyle/>
          <a:p>
            <a:pPr>
              <a:lnSpc>
                <a:spcPct val="90000"/>
              </a:lnSpc>
            </a:pPr>
            <a:r>
              <a:rPr lang="en-US" sz="3400"/>
              <a:t>Unrhyw gwestiwn cyn cinio?</a:t>
            </a:r>
            <a:br>
              <a:rPr lang="en-US" sz="3400"/>
            </a:br>
            <a:br>
              <a:rPr lang="en-US" sz="3400"/>
            </a:br>
            <a:r>
              <a:rPr lang="en-US" sz="3400"/>
              <a:t>Any questions before lunch?</a:t>
            </a:r>
          </a:p>
        </p:txBody>
      </p:sp>
      <p:sp>
        <p:nvSpPr>
          <p:cNvPr id="56" name="Isosceles Triangle 55">
            <a:extLst>
              <a:ext uri="{FF2B5EF4-FFF2-40B4-BE49-F238E27FC236}">
                <a16:creationId xmlns:a16="http://schemas.microsoft.com/office/drawing/2014/main" id="{F6E918B1-FA59-42EF-8A8E-B0F3D1E540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Picture 5" descr="A picture containing room, scene, gambling house, vector graphics&#10;&#10;Description automatically generated">
            <a:extLst>
              <a:ext uri="{FF2B5EF4-FFF2-40B4-BE49-F238E27FC236}">
                <a16:creationId xmlns:a16="http://schemas.microsoft.com/office/drawing/2014/main" id="{4A7C6631-79A4-428D-B6A0-7E82DAB4F9FC}"/>
              </a:ext>
            </a:extLst>
          </p:cNvPr>
          <p:cNvPicPr>
            <a:picLocks noGrp="1" noChangeAspect="1"/>
          </p:cNvPicPr>
          <p:nvPr>
            <p:ph sz="half" idx="1"/>
          </p:nvPr>
        </p:nvPicPr>
        <p:blipFill rotWithShape="1">
          <a:blip r:embed="rId2">
            <a:extLst>
              <a:ext uri="{837473B0-CC2E-450A-ABE3-18F120FF3D39}">
                <a1611:picAttrSrcUrl xmlns:a1611="http://schemas.microsoft.com/office/drawing/2016/11/main" r:id="rId3"/>
              </a:ext>
            </a:extLst>
          </a:blip>
          <a:srcRect l="18459" r="7872" b="4458"/>
          <a:stretch/>
        </p:blipFill>
        <p:spPr>
          <a:xfrm>
            <a:off x="888603" y="1313540"/>
            <a:ext cx="4887354" cy="4230919"/>
          </a:xfrm>
          <a:prstGeom prst="rect">
            <a:avLst/>
          </a:prstGeom>
        </p:spPr>
      </p:pic>
      <p:sp>
        <p:nvSpPr>
          <p:cNvPr id="6" name="TextBox 5">
            <a:extLst>
              <a:ext uri="{FF2B5EF4-FFF2-40B4-BE49-F238E27FC236}">
                <a16:creationId xmlns:a16="http://schemas.microsoft.com/office/drawing/2014/main" id="{395609ED-3FD5-4E4A-A98B-A2D6EBD741ED}"/>
              </a:ext>
            </a:extLst>
          </p:cNvPr>
          <p:cNvSpPr txBox="1"/>
          <p:nvPr/>
        </p:nvSpPr>
        <p:spPr>
          <a:xfrm>
            <a:off x="677863" y="5495925"/>
            <a:ext cx="4183062" cy="317500"/>
          </a:xfrm>
          <a:prstGeom prst="rect">
            <a:avLst/>
          </a:prstGeom>
        </p:spPr>
        <p:txBody>
          <a:bodyPr lIns="91440" tIns="45720" rIns="91440" bIns="45720" anchor="t">
            <a:normAutofit fontScale="92500" lnSpcReduction="20000"/>
          </a:bodyPr>
          <a:lstStyle/>
          <a:p>
            <a:endParaRPr lang="en-US" dirty="0"/>
          </a:p>
        </p:txBody>
      </p:sp>
    </p:spTree>
    <p:extLst>
      <p:ext uri="{BB962C8B-B14F-4D97-AF65-F5344CB8AC3E}">
        <p14:creationId xmlns:p14="http://schemas.microsoft.com/office/powerpoint/2010/main" val="2814168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6F693-6C4D-E28F-82EB-51557176111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C0C22C8-63BE-E92D-D109-4728C0C1E0D8}"/>
              </a:ext>
            </a:extLst>
          </p:cNvPr>
          <p:cNvSpPr>
            <a:spLocks noGrp="1"/>
          </p:cNvSpPr>
          <p:nvPr>
            <p:ph idx="1"/>
          </p:nvPr>
        </p:nvSpPr>
        <p:spPr/>
        <p:txBody>
          <a:bodyPr>
            <a:normAutofit/>
          </a:bodyPr>
          <a:lstStyle/>
          <a:p>
            <a:r>
              <a:rPr lang="en-GB" sz="3200" dirty="0" err="1"/>
              <a:t>Harasim</a:t>
            </a:r>
            <a:r>
              <a:rPr lang="en-GB" sz="3200" dirty="0"/>
              <a:t>, L. (2017) </a:t>
            </a:r>
            <a:r>
              <a:rPr lang="en-GB" sz="3200" i="1" dirty="0"/>
              <a:t>Learning Theory and Online Technologies. </a:t>
            </a:r>
            <a:r>
              <a:rPr lang="en-GB" sz="3200" dirty="0"/>
              <a:t>Oxon: Routledge</a:t>
            </a:r>
          </a:p>
          <a:p>
            <a:r>
              <a:rPr lang="en-GB" sz="3200" i="1" dirty="0"/>
              <a:t> </a:t>
            </a:r>
            <a:r>
              <a:rPr lang="en-GB" sz="3200" dirty="0" err="1"/>
              <a:t>Lefrancois</a:t>
            </a:r>
            <a:r>
              <a:rPr lang="en-GB" sz="3200" dirty="0"/>
              <a:t>, G.R. (2019) </a:t>
            </a:r>
            <a:r>
              <a:rPr lang="en-GB" sz="3200" i="1" dirty="0"/>
              <a:t>Theories of Human Learning. </a:t>
            </a:r>
            <a:r>
              <a:rPr lang="en-GB" sz="3200" dirty="0"/>
              <a:t>Cambridge: Cambridge University Press</a:t>
            </a:r>
          </a:p>
        </p:txBody>
      </p:sp>
    </p:spTree>
    <p:extLst>
      <p:ext uri="{BB962C8B-B14F-4D97-AF65-F5344CB8AC3E}">
        <p14:creationId xmlns:p14="http://schemas.microsoft.com/office/powerpoint/2010/main" val="7434883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TotalTime>
  <Words>8524</Words>
  <Application>Microsoft Office PowerPoint</Application>
  <PresentationFormat>Widescreen</PresentationFormat>
  <Paragraphs>502</Paragraphs>
  <Slides>26</Slides>
  <Notes>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Open Sans</vt:lpstr>
      <vt:lpstr>Roboto</vt:lpstr>
      <vt:lpstr>Trebuchet MS</vt:lpstr>
      <vt:lpstr>Verdana</vt:lpstr>
      <vt:lpstr>Wingdings 3</vt:lpstr>
      <vt:lpstr>Facet</vt:lpstr>
      <vt:lpstr>Damcaniaeth Dysgu ac Ymarfer Learning Theory and Practice  </vt:lpstr>
      <vt:lpstr>Gorolwg sesiwn Session overview</vt:lpstr>
      <vt:lpstr>Amcanion Aims </vt:lpstr>
      <vt:lpstr>Deilliannau Dysgu Learning Outcomes </vt:lpstr>
      <vt:lpstr>Deilliannau Dysgu Learning Outcomes</vt:lpstr>
      <vt:lpstr>Deilliannau Dysgu Learning Outcomes</vt:lpstr>
      <vt:lpstr>Deilliannau Dysgu Learning Outcomes</vt:lpstr>
      <vt:lpstr>Adnoddau modiwl benodol Module specific resources</vt:lpstr>
      <vt:lpstr>Deilliannau’r Sesiwn Session Outcomes</vt:lpstr>
      <vt:lpstr>Sgiliau Cyflogadwyedd / Trosgwlyddadwy Employability / Transferable Skills</vt:lpstr>
      <vt:lpstr>Aseiniad  Assignment</vt:lpstr>
      <vt:lpstr>Canllawiau Asesiad</vt:lpstr>
      <vt:lpstr>Assessment Guidance</vt:lpstr>
      <vt:lpstr>Y grwpiau              The groups</vt:lpstr>
      <vt:lpstr>                                        Grwpiau effeithiol /  Effective groups</vt:lpstr>
      <vt:lpstr>                                 Grwpiau effeithiol   Effective groups</vt:lpstr>
      <vt:lpstr>Yn eich grwpiau In your groups</vt:lpstr>
      <vt:lpstr>Unrhyw gwestiynau? Any questions?</vt:lpstr>
      <vt:lpstr>Tasg 1/Task 1</vt:lpstr>
      <vt:lpstr>Tasg 2 / Task 2</vt:lpstr>
      <vt:lpstr>Amserlen / Timetable</vt:lpstr>
      <vt:lpstr>Pam bod damcaniaethau dysgu yn bwysig? Why are learning theories important?</vt:lpstr>
      <vt:lpstr>Damcaniaethau Dysgu: Cyflwyniad cyflym Learning Theories: A quick introduction</vt:lpstr>
      <vt:lpstr>Diffiniadau / Definitions</vt:lpstr>
      <vt:lpstr>Unrhyw gwestiwn cyn cinio?  Any questions before lunch?</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Dysgu yn yr 21ain Ganrif 21st Century Learning</dc:title>
  <dc:creator>Alison Baggott</dc:creator>
  <cp:lastModifiedBy>Helen A Griffiths</cp:lastModifiedBy>
  <cp:revision>232</cp:revision>
  <dcterms:created xsi:type="dcterms:W3CDTF">2019-07-09T09:30:24Z</dcterms:created>
  <dcterms:modified xsi:type="dcterms:W3CDTF">2024-09-07T17:42:41Z</dcterms:modified>
</cp:coreProperties>
</file>