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handoutMasterIdLst>
    <p:handoutMasterId r:id="rId13"/>
  </p:handoutMasterIdLst>
  <p:sldIdLst>
    <p:sldId id="286" r:id="rId2"/>
    <p:sldId id="258" r:id="rId3"/>
    <p:sldId id="270" r:id="rId4"/>
    <p:sldId id="292" r:id="rId5"/>
    <p:sldId id="275" r:id="rId6"/>
    <p:sldId id="291" r:id="rId7"/>
    <p:sldId id="264" r:id="rId8"/>
    <p:sldId id="277" r:id="rId9"/>
    <p:sldId id="280" r:id="rId10"/>
    <p:sldId id="293" r:id="rId11"/>
  </p:sldIdLst>
  <p:sldSz cx="9144000" cy="6858000" type="screen4x3"/>
  <p:notesSz cx="6724650" cy="97742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891" autoAdjust="0"/>
  </p:normalViewPr>
  <p:slideViewPr>
    <p:cSldViewPr>
      <p:cViewPr varScale="1">
        <p:scale>
          <a:sx n="86" d="100"/>
          <a:sy n="86" d="100"/>
        </p:scale>
        <p:origin x="135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089DA88B-F6C5-4B25-B3DC-8361B045063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1E780031-E4CE-4219-8EB6-4FC07C6E178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8" name="Rectangle 4">
            <a:extLst>
              <a:ext uri="{FF2B5EF4-FFF2-40B4-BE49-F238E27FC236}">
                <a16:creationId xmlns:a16="http://schemas.microsoft.com/office/drawing/2014/main" id="{1AE8C20E-F974-458A-906D-0AC276E78E0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9" name="Rectangle 5">
            <a:extLst>
              <a:ext uri="{FF2B5EF4-FFF2-40B4-BE49-F238E27FC236}">
                <a16:creationId xmlns:a16="http://schemas.microsoft.com/office/drawing/2014/main" id="{1C89438A-D51C-4258-944D-40C41187CDA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012DA0E-EF08-47EA-8FEF-FBE1362FF3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2C59EEEF-B746-450D-BEF5-040CCA07299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9D5FA796-A208-4699-831F-FDBA15FD764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3427938B-C8C1-49BA-B4B7-C5A0A6DE093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33425"/>
            <a:ext cx="4886325" cy="36655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>
            <a:extLst>
              <a:ext uri="{FF2B5EF4-FFF2-40B4-BE49-F238E27FC236}">
                <a16:creationId xmlns:a16="http://schemas.microsoft.com/office/drawing/2014/main" id="{68CF7F6B-A3D7-4B0D-A9CE-780E9528712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641850"/>
            <a:ext cx="5381625" cy="4398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5062" name="Rectangle 6">
            <a:extLst>
              <a:ext uri="{FF2B5EF4-FFF2-40B4-BE49-F238E27FC236}">
                <a16:creationId xmlns:a16="http://schemas.microsoft.com/office/drawing/2014/main" id="{8FD6A68E-5CC1-4936-88EE-84A12AA87FB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63" name="Rectangle 7">
            <a:extLst>
              <a:ext uri="{FF2B5EF4-FFF2-40B4-BE49-F238E27FC236}">
                <a16:creationId xmlns:a16="http://schemas.microsoft.com/office/drawing/2014/main" id="{D0E76932-663A-4696-A356-E4A043CA72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1D72F3E-2662-4F08-800D-A9B691394B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5059861E-42B4-4743-87AE-CBE3A38C88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57CF3E9-A2A3-409F-A99E-FDE55D25CCC8}" type="slidenum">
              <a:rPr lang="en-US" altLang="en-US" smtClean="0"/>
              <a:pPr/>
              <a:t>2</a:t>
            </a:fld>
            <a:endParaRPr lang="en-US" altLang="en-US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D042F634-0B2F-4D79-88CA-28BC9B4D2A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E40F38C9-825F-4BE3-983F-D3232B69E8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14D1E57E-8535-4AB3-A86F-4B35A27B3A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4F7B14A-997E-4469-A90A-67D2C3E003FE}" type="slidenum">
              <a:rPr lang="en-US" altLang="en-US" smtClean="0"/>
              <a:pPr/>
              <a:t>3</a:t>
            </a:fld>
            <a:endParaRPr lang="en-US" altLang="en-U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461ECC3D-53DC-407B-971A-2F2F71FDD6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7C4AA1CD-A67B-41B4-A13C-094D890997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9EEE94CE-E612-40BC-992E-A951304A84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33065AE-DC5C-4800-B9E6-85B99C177E00}" type="slidenum">
              <a:rPr lang="en-US" altLang="en-US" smtClean="0"/>
              <a:pPr/>
              <a:t>4</a:t>
            </a:fld>
            <a:endParaRPr lang="en-US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7EB1F74-A572-4832-94DD-687440BFBC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C46F754B-58ED-483E-8F6C-2F41589FD2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2F948DE2-14E3-4394-8FA3-069EE477CD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295206F-98BB-45CD-9703-5728E0096C17}" type="slidenum">
              <a:rPr lang="en-US" altLang="en-US" smtClean="0"/>
              <a:pPr/>
              <a:t>5</a:t>
            </a:fld>
            <a:endParaRPr lang="en-US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0D409682-F574-476A-8598-F77ABCD42F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03B5900F-E083-42DA-9B50-693893D38D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594F351A-5B36-4F36-9124-25255776B4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0364FC5-C09C-4222-895D-8CED6FFFE5CD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7A11A40A-24FB-4F8A-867D-9B296CEF15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3E3418E3-5968-4991-ACDD-F06A4D095A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D3F40424-C537-46B9-B5F7-1E3A9FC707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7BE0419-F547-451D-8356-62D4D9061119}" type="slidenum">
              <a:rPr lang="en-US" altLang="en-US" smtClean="0"/>
              <a:pPr/>
              <a:t>7</a:t>
            </a:fld>
            <a:endParaRPr lang="en-US" alt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23709ACE-9C93-46C3-B1E0-9A041C48FD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90AF224B-F6B2-41B8-BCA9-11A3D8FDEE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87FD8E4F-A0B4-4AF4-B28E-441061BD46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867EB52-D78D-4F38-A54E-67C9F8520377}" type="slidenum">
              <a:rPr lang="en-US" altLang="en-US" smtClean="0"/>
              <a:pPr/>
              <a:t>8</a:t>
            </a:fld>
            <a:endParaRPr lang="en-US" altLang="en-US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9333477A-9A53-4764-8640-9139F76622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72A19F92-535C-448B-8699-8A1ED6BA69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35D1E308-DA9A-4A7D-A82C-F9C36EC929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632007-EC56-4A46-A998-EEF1977D397A}" type="slidenum">
              <a:rPr lang="en-US" altLang="en-US" smtClean="0"/>
              <a:pPr/>
              <a:t>9</a:t>
            </a:fld>
            <a:endParaRPr lang="en-US" altLang="en-US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C7911043-2B0B-4CA5-B095-138D08C671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B5B3C746-7648-4020-893E-880B16BD66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21893-BF60-42C4-A241-0DFC417861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325D9-C7C0-42EB-AEBB-E19A63C4F488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1D290-1AFB-448D-89F6-B196B58D6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B6C7E8-E5D7-46BD-8D55-A7D36701D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33F99-5C49-4C7A-AF84-B7546E8A6B5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6497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2A6CE-75E8-4B14-93F8-13D45B245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B99DA-8C13-4E5F-AA0A-1F1000BE46CB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FBDF1-FB2E-4348-8155-5B482237B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2B546-001A-4BA7-9BEF-7A1E6CACE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007CA-6A5A-466A-BC7B-D9FB033B9B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4852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71EC1-5AAF-41E1-A9E0-BFA606AE4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73E60-0876-4F4A-8F82-84A1B1823F5C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AA0E1DC-C07F-433C-B628-2DFAD3B540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7A0D0-E8BB-4015-B311-33B1E3A1E8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801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487EBFC-6B3E-4761-A3EE-E67906EC8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9F174-4E7E-4651-BE04-FB34C38F7A97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D2253-9347-4F78-A218-15CDBF8057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3E2FC-8669-4267-A62E-33FE30C83C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2814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A997B1F-63AC-42BA-A117-2BB993461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98087-ED90-4911-BE74-9A997ABD6711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140FB6D-2D48-4815-88D0-108E1C5D7E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0A6B8-DA9D-4B8D-895D-5FCD4DD918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031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5D73968-E418-4D94-9B8A-032D83968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2D1C0-EA1F-4F8B-8785-B07BF54BD0F9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9C47B18-E0DD-4E5D-98B6-8ADAF7FC3F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DFD50-638D-4B7D-8CA4-BA6FE506198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991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C742947-4F5D-4204-A97C-9D9B8E91F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9B511-EA7C-47B7-97E3-4B5B1A80CF69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345FF0DB-E84C-4DAD-9D73-795846A054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821EE-AFC6-47E5-BF66-66E4B21DAC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3362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6047277-E28E-478C-8847-F7A5E4566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87C5A-1B21-445F-A5EA-4485B0FC1EAF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6F7CBF-E1F4-4489-88D3-9E19A646DD2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02990-287C-41FC-9BF8-A67E112CA0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2059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39C6C6D-18BD-439C-8BC7-EDE5541F6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88D40-EA84-4741-A93C-333A7A4EA90F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AFCA5-C958-4CD4-AD11-13B5F0553BE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7F800-730A-4389-AB21-8BF8955355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0041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46E4D-DD66-45A3-B080-3ADF58A4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90FD6-5905-4EA8-AD06-91B3123ED931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B36D09-EA00-43E6-96AB-021BA89D99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FE9CA-6F00-4071-81A8-4EBE4EFA0F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8741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094065-F68E-4E09-9865-3DBEAFE44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6DEAE-81AF-4D2F-BBD0-D85B4251B949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C3D29A6-4BB7-4C3A-A58F-565A794C30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9077C-C058-415F-A9A2-BF6E8D9D1A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381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01D05D9-85EE-4CA6-B1FE-52A2A35F53D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AA63280-4E75-4EE4-9174-627D188C2A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70A52-E04C-4984-8F0A-92FD0EB7E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B12514-B2BD-43EE-BCBD-7E23DB886ACD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088D9-18CB-45E8-8513-B5E739104F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99394249-8463-4BC8-8578-8F2970A0B9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ogle.co.uk/url?sa=i&amp;rct=j&amp;q=&amp;esrc=s&amp;source=images&amp;cd=&amp;ved=2ahUKEwjhtIb3g6zfAhVCXxoKHWo2DAEQjRx6BAgBEAU&amp;url=/url?sa%3Di%26rct%3Dj%26q%3D%26esrc%3Ds%26source%3Dimages%26cd%3D%26ved%3D%26url%3Dhttps://highflyerstutoring.com/%26psig%3DAOvVaw3SlB8JbT3c231BqjSkB_qn%26ust%3D1545313568038113&amp;psig=AOvVaw3SlB8JbT3c231BqjSkB_qn&amp;ust=1545313568038113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%3Di%26rct%3Dj%26q%3D%26esrc%3Ds%26source%3Dimages%26cd%3D%26ved%3D%26url%3Dhttps://highflyerstutoring.com/%26psig%3DAOvVaw3SlB8JbT3c231BqjSkB_qn%26ust%3D1545313568038113&amp;psig=AOvVaw3SlB8JbT3c231BqjSkB_qn&amp;ust=154531356803811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%3Di%26rct%3Dj%26q%3D%26esrc%3Ds%26source%3Dimages%26cd%3D%26ved%3D%26url%3Dhttps://highflyerstutoring.com/%26psig%3DAOvVaw3SlB8JbT3c231BqjSkB_qn%26ust%3D1545313568038113&amp;psig=AOvVaw3SlB8JbT3c231BqjSkB_qn&amp;ust=154531356803811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%3Di%26rct%3Dj%26q%3D%26esrc%3Ds%26source%3Dimages%26cd%3D%26ved%3D%26url%3Dhttps://highflyerstutoring.com/%26psig%3DAOvVaw3SlB8JbT3c231BqjSkB_qn%26ust%3D1545313568038113&amp;psig=AOvVaw3SlB8JbT3c231BqjSkB_qn&amp;ust=154531356803811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%3Di%26rct%3Dj%26q%3D%26esrc%3Ds%26source%3Dimages%26cd%3D%26ved%3D%26url%3Dhttps://highflyerstutoring.com/%26psig%3DAOvVaw3SlB8JbT3c231BqjSkB_qn%26ust%3D1545313568038113&amp;psig=AOvVaw3SlB8JbT3c231BqjSkB_qn&amp;ust=1545313568038113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%3Di%26rct%3Dj%26q%3D%26esrc%3Ds%26source%3Dimages%26cd%3D%26ved%3D%26url%3Dhttps://highflyerstutoring.com/%26psig%3DAOvVaw3SlB8JbT3c231BqjSkB_qn%26ust%3D1545313568038113&amp;psig=AOvVaw3SlB8JbT3c231BqjSkB_qn&amp;ust=1545313568038113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c.com/murray-newlands/15-marketing-strategies-that-inspire-strategic-thinkers.html" TargetMode="External"/><Relationship Id="rId2" Type="http://schemas.openxmlformats.org/officeDocument/2006/relationships/hyperlink" Target="http://www.highperformancetutoring.com/blog/tutoring/why-tutoring-is-so-importan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ellersaccountants.co.uk/.../importance-of-a-cash-flow-forecast-and-profi" TargetMode="External"/><Relationship Id="rId4" Type="http://schemas.openxmlformats.org/officeDocument/2006/relationships/hyperlink" Target="https://www.startupdonut.co.uk/business-planning/write-a-business-plan/writing-a-business-pl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8DA32E8A-5DB2-4AA4-AA5A-9D6420CF5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r>
              <a:rPr lang="en-GB" altLang="en-US" b="1" dirty="0"/>
              <a:t>BUSINESS PLAN</a:t>
            </a:r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DFF9AAD1-A0E4-41E9-85C5-C54A68C04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56" y="1188976"/>
            <a:ext cx="8229600" cy="3608176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Title: </a:t>
            </a:r>
            <a:r>
              <a:rPr lang="en-GB" altLang="en-US" sz="2400" b="1" dirty="0">
                <a:solidFill>
                  <a:schemeClr val="accent1">
                    <a:lumMod val="50000"/>
                  </a:schemeClr>
                </a:solidFill>
              </a:rPr>
              <a:t>High Flyers Tutoring Academy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Name of the Students: Brintha Kumar   -1713678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Luthfa Khanam -1714391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Shahira Ali        -1713602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Shozzad Ali      -1714918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Sofia Sultana    -1713594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Group: 5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Lecturer  Name: Ernest Ovia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843B8-E41C-4FE6-9ECB-4DD3EE242A1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3B07335-0E4B-4830-9DA1-499DF5ED18FC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pic>
        <p:nvPicPr>
          <p:cNvPr id="6" name="Picture 5" descr="Image result for high flyers tuition images">
            <a:hlinkClick r:id="rId2" tgtFrame="&quot;_blank&quot;"/>
            <a:extLst>
              <a:ext uri="{FF2B5EF4-FFF2-40B4-BE49-F238E27FC236}">
                <a16:creationId xmlns:a16="http://schemas.microsoft.com/office/drawing/2014/main" id="{FDDB0723-524C-4E61-80D8-BB108B8BFC4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B32E6CC-AB03-45BB-AA5B-6AB4CCD76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7163"/>
            <a:ext cx="8229600" cy="922337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Business / Company Overview</a:t>
            </a:r>
            <a:endParaRPr lang="en-GB" altLang="en-US" sz="3600" b="1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DD6FDD8-03F3-4F96-9979-762D8609E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98588"/>
            <a:ext cx="8229600" cy="4060825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High flyers Academy is a new independent Family run tuition centre.</a:t>
            </a:r>
          </a:p>
          <a:p>
            <a:pPr eaLnBrk="1" hangingPunct="1"/>
            <a:r>
              <a:rPr lang="en-GB" altLang="en-US" sz="2400" dirty="0"/>
              <a:t>Opening 18th January 2019.</a:t>
            </a:r>
          </a:p>
          <a:p>
            <a:pPr eaLnBrk="1" hangingPunct="1"/>
            <a:r>
              <a:rPr lang="en-GB" altLang="en-US" sz="2400" dirty="0"/>
              <a:t>We specialise in SATs, 11+, GCSE, A' Levels.</a:t>
            </a:r>
          </a:p>
          <a:p>
            <a:pPr eaLnBrk="1" hangingPunct="1"/>
            <a:r>
              <a:rPr lang="en-GB" altLang="en-US" sz="2400" dirty="0"/>
              <a:t>Dedicating to help children do their best in both school and home.</a:t>
            </a:r>
          </a:p>
          <a:p>
            <a:pPr eaLnBrk="1" hangingPunct="1"/>
            <a:r>
              <a:rPr lang="en-GB" altLang="en-US" sz="2400" dirty="0"/>
              <a:t>Business premise on 543 Coventry Road,</a:t>
            </a:r>
          </a:p>
          <a:p>
            <a:pPr marL="0" indent="0" eaLnBrk="1" hangingPunct="1">
              <a:buNone/>
            </a:pPr>
            <a:r>
              <a:rPr lang="en-GB" altLang="en-US" sz="2400" dirty="0"/>
              <a:t>    Sheldon, B26 .</a:t>
            </a:r>
          </a:p>
          <a:p>
            <a:pPr marL="0" indent="0" eaLnBrk="1" hangingPunct="1">
              <a:buNone/>
            </a:pPr>
            <a:r>
              <a:rPr lang="en-GB" altLang="en-US" sz="2400" dirty="0"/>
              <a:t>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73BC9-7671-425D-A655-96F21B5CF19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3DF6455-2121-4A2D-846D-E85038EE51D4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id="{AC2E2779-767F-402E-8C94-0092340A221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85349FD5-514B-40BF-A614-344E8459B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188913"/>
            <a:ext cx="8229600" cy="863600"/>
          </a:xfrm>
        </p:spPr>
        <p:txBody>
          <a:bodyPr/>
          <a:lstStyle/>
          <a:p>
            <a:pPr eaLnBrk="1" hangingPunct="1"/>
            <a:r>
              <a:rPr lang="en-GB" altLang="en-US" sz="3600" b="1" i="1" dirty="0"/>
              <a:t>Products and Services</a:t>
            </a:r>
            <a:endParaRPr lang="en-GB" altLang="en-US" sz="3600" dirty="0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1F13D5BA-BE65-43BD-92F7-A0E576D124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025"/>
            <a:ext cx="8229600" cy="3916363"/>
          </a:xfrm>
        </p:spPr>
        <p:txBody>
          <a:bodyPr/>
          <a:lstStyle/>
          <a:p>
            <a:pPr eaLnBrk="1" hangingPunct="1"/>
            <a:r>
              <a:rPr lang="en-GB" altLang="en-US" dirty="0"/>
              <a:t>We will provide quality tuition for 6 to 21 year olds.</a:t>
            </a:r>
          </a:p>
          <a:p>
            <a:pPr eaLnBrk="1" hangingPunct="1"/>
            <a:r>
              <a:rPr lang="en-GB" altLang="en-US" dirty="0"/>
              <a:t>Services are for primary school children, secondary school children, college and university students.</a:t>
            </a:r>
          </a:p>
          <a:p>
            <a:pPr eaLnBrk="1" hangingPunct="1"/>
            <a:r>
              <a:rPr lang="en-GB" altLang="en-US" dirty="0"/>
              <a:t>SATs, 11+, GCSE, A' Levels.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FDE7D-F36A-455B-8B00-23E41F49BA5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42646B4-1ADF-47AE-B486-D5D6E23B0A98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id="{74C81DB3-F680-46D5-B62E-C7806735283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55850F8A-0C27-4FF0-93E6-D6A428897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865187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 Competitors</a:t>
            </a:r>
            <a:endParaRPr lang="en-GB" altLang="en-US" sz="36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0710B-D668-49A2-B235-5692980AAD4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EA8610-70C2-48F7-AED7-5F19D16F3191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15364" name="Content Placeholder 2">
            <a:extLst>
              <a:ext uri="{FF2B5EF4-FFF2-40B4-BE49-F238E27FC236}">
                <a16:creationId xmlns:a16="http://schemas.microsoft.com/office/drawing/2014/main" id="{697E1E42-6EAA-41D3-AED1-68C8CA68E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025"/>
            <a:ext cx="8229600" cy="3917950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/>
              <a:t>Top competitors for our business are: </a:t>
            </a:r>
          </a:p>
          <a:p>
            <a:r>
              <a:rPr lang="en-US" altLang="en-US" dirty="0"/>
              <a:t>Explore Learning</a:t>
            </a:r>
          </a:p>
          <a:p>
            <a:r>
              <a:rPr lang="en-US" altLang="en-US" dirty="0"/>
              <a:t>Birmingham Tuition Centre</a:t>
            </a:r>
          </a:p>
          <a:p>
            <a:r>
              <a:rPr lang="en-US" altLang="en-US" dirty="0"/>
              <a:t>Tuition Academy</a:t>
            </a:r>
          </a:p>
          <a:p>
            <a:endParaRPr lang="en-US" altLang="en-US" dirty="0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id="{DB40DBF5-408A-4064-89A0-FEAC31A3E94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3C57A816-DA6E-43EA-9333-A17584929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079500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Marketing and Sales Plan</a:t>
            </a:r>
            <a:endParaRPr lang="en-GB" altLang="en-US" sz="36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E1F64A2-8FE9-40E9-A1FF-3BF77DA7C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39592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Maintaining a high ethical standard and providing a great quality service.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Developing a good reputation and catering to individual needs of our clients.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Prices will be kept low.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Targeting working class citizens.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We will offer various packages and discounts to our clients.</a:t>
            </a:r>
          </a:p>
          <a:p>
            <a:pPr algn="just" eaLnBrk="1" hangingPunct="1">
              <a:lnSpc>
                <a:spcPct val="90000"/>
              </a:lnSpc>
            </a:pPr>
            <a:endParaRPr lang="en-GB" altLang="en-US" sz="2800" dirty="0"/>
          </a:p>
          <a:p>
            <a:pPr algn="just" eaLnBrk="1" hangingPunct="1">
              <a:lnSpc>
                <a:spcPct val="90000"/>
              </a:lnSpc>
            </a:pPr>
            <a:endParaRPr lang="en-GB" altLang="en-US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BCAEB-68DE-4D74-8D04-D349E38F2CB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7CF5F8D-6B2D-471D-B7DD-11AA335A9608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id="{A3378F09-7355-4AA1-B815-1AC397FD20D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5C42E2D-C1F0-4C0B-A4BF-EE3447089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1008063"/>
          </a:xfrm>
        </p:spPr>
        <p:txBody>
          <a:bodyPr/>
          <a:lstStyle/>
          <a:p>
            <a:pPr eaLnBrk="1" hangingPunct="1"/>
            <a:r>
              <a:rPr lang="en-GB" altLang="en-US" sz="3600" b="1" i="1" dirty="0"/>
              <a:t>Management Team</a:t>
            </a:r>
            <a:endParaRPr lang="en-GB" altLang="en-US" sz="3600" i="1" dirty="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E3FD7B8E-BE25-4323-8F07-91361516B2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908720"/>
            <a:ext cx="8445624" cy="424847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Brintha Kumar -1</a:t>
            </a:r>
            <a:r>
              <a:rPr lang="en-GB" altLang="en-US" sz="2800" baseline="30000" dirty="0"/>
              <a:t>st</a:t>
            </a:r>
            <a:r>
              <a:rPr lang="en-GB" altLang="en-US" sz="2800" dirty="0"/>
              <a:t>  Manager- in charge of stationary and placing orders,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Luthfa Khanam- 2</a:t>
            </a:r>
            <a:r>
              <a:rPr lang="en-GB" altLang="en-US" sz="2800" baseline="30000" dirty="0"/>
              <a:t>nd</a:t>
            </a:r>
            <a:r>
              <a:rPr lang="en-GB" altLang="en-US" sz="2800" dirty="0"/>
              <a:t>  Manager- Book keeping.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Shahira Ali- 3</a:t>
            </a:r>
            <a:r>
              <a:rPr lang="en-GB" altLang="en-US" sz="2800" baseline="30000" dirty="0"/>
              <a:t>rd</a:t>
            </a:r>
            <a:r>
              <a:rPr lang="en-GB" altLang="en-US" sz="2800" dirty="0"/>
              <a:t> Manager- Clerical side and Admissions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Shozzad Ali- 4</a:t>
            </a:r>
            <a:r>
              <a:rPr lang="en-GB" altLang="en-US" sz="2800" baseline="30000" dirty="0"/>
              <a:t>th</a:t>
            </a:r>
            <a:r>
              <a:rPr lang="en-GB" altLang="en-US" sz="2800" dirty="0"/>
              <a:t> Manager- General IT Maintenance.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Sofia Sultana -5</a:t>
            </a:r>
            <a:r>
              <a:rPr lang="en-GB" altLang="en-US" sz="2800" baseline="30000" dirty="0"/>
              <a:t>th</a:t>
            </a:r>
            <a:r>
              <a:rPr lang="en-GB" altLang="en-US" sz="2800" dirty="0"/>
              <a:t>Manager- advertising.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800" dirty="0"/>
          </a:p>
          <a:p>
            <a:pPr marL="0" indent="0" algn="just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F28F6-2D3B-4D25-8B99-DDE2C4B5A12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522D75A-BA4C-41A3-BC05-E6BF0460FAF3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id="{49603EDA-84BE-42FB-801E-7008635DF109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4813502-7FEA-41FE-B4B2-3DF07B941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114300"/>
            <a:ext cx="8229600" cy="1223963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Financial plan</a:t>
            </a:r>
            <a:endParaRPr lang="en-GB" altLang="en-US" sz="3600" i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25B22-C7B6-4450-ADA6-53C95CD3E1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B16917A-EA87-4932-9F19-3CCA72FF04F0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21508" name="Content Placeholder 2">
            <a:extLst>
              <a:ext uri="{FF2B5EF4-FFF2-40B4-BE49-F238E27FC236}">
                <a16:creationId xmlns:a16="http://schemas.microsoft.com/office/drawing/2014/main" id="{7E1D03A8-4DD0-4E57-BE8D-394AB1583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3" y="2522538"/>
            <a:ext cx="3754437" cy="1812925"/>
          </a:xfrm>
        </p:spPr>
        <p:txBody>
          <a:bodyPr/>
          <a:lstStyle/>
          <a:p>
            <a:pPr marL="0" indent="0">
              <a:buNone/>
            </a:pPr>
            <a:endParaRPr lang="en-GB" altLang="en-US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2400" dirty="0"/>
              <a:t>Cashflow Forecast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2400" dirty="0"/>
              <a:t>Profit and Loss</a:t>
            </a:r>
          </a:p>
        </p:txBody>
      </p:sp>
      <p:sp>
        <p:nvSpPr>
          <p:cNvPr id="21509" name="Content Placeholder 2">
            <a:extLst>
              <a:ext uri="{FF2B5EF4-FFF2-40B4-BE49-F238E27FC236}">
                <a16:creationId xmlns:a16="http://schemas.microsoft.com/office/drawing/2014/main" id="{F27A1459-A396-4806-94BF-C57AFE2B5389}"/>
              </a:ext>
            </a:extLst>
          </p:cNvPr>
          <p:cNvSpPr txBox="1">
            <a:spLocks/>
          </p:cNvSpPr>
          <p:nvPr/>
        </p:nvSpPr>
        <p:spPr bwMode="auto">
          <a:xfrm>
            <a:off x="4914900" y="2343150"/>
            <a:ext cx="374650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Start-up Cost: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Total Income: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Total Expenses: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Gross Profit: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Net Profit: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DEC0B85-945B-4257-AED0-591402148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081088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SWOT Analysis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8FE9C6BA-5E7A-4109-B292-E9A53D072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79538"/>
            <a:ext cx="8229600" cy="40989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Strengths- Qualified tutors/ Extra resources (computers), Good location.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Weaknesses- Lack of space, Lack of funding and Maintaining qualified tutors.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Opportunities- Get involve with local school, Expand to multiple branches.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Threats- Competitors and Government rules and regulation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A62F64-C1A0-479D-BA5F-B9017FFD43E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A2A7C81-35C9-4945-A4CE-7561AA5A8777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CC6C7EED-4D9E-4003-AB2B-C0BFD970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223838"/>
            <a:ext cx="8435975" cy="1044575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PESTLE Analysis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1B968-1B52-4E96-A9DD-5C894B37208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AF6E3BD-2E92-472E-8EDA-F6014803D143}" type="datetime1">
              <a:rPr lang="en-GB" altLang="en-US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25604" name="Content Placeholder 2">
            <a:extLst>
              <a:ext uri="{FF2B5EF4-FFF2-40B4-BE49-F238E27FC236}">
                <a16:creationId xmlns:a16="http://schemas.microsoft.com/office/drawing/2014/main" id="{C292C6D8-9C4D-4B1B-9380-CB3E2B0B5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025"/>
            <a:ext cx="8229600" cy="39179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Political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Economical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Social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Technological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Legal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Environmental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32213-9117-4798-A77D-0C54998F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References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75DC6-2788-4620-80F6-6BCB692AA9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200" dirty="0"/>
              <a:t>High Performance Tutoring (2018) </a:t>
            </a:r>
            <a:r>
              <a:rPr lang="en-GB" sz="1200" i="1" dirty="0"/>
              <a:t>Why Tutoring is Important.</a:t>
            </a:r>
            <a:r>
              <a:rPr lang="en-GB" sz="1200" dirty="0"/>
              <a:t>  Available at:  </a:t>
            </a:r>
            <a:r>
              <a:rPr lang="en-GB" sz="1200" u="sng" dirty="0">
                <a:hlinkClick r:id="rId2"/>
              </a:rPr>
              <a:t>www.highperformancetutoring.com/blog/tutoring/why-tutoring-is-so-important/</a:t>
            </a:r>
            <a:r>
              <a:rPr lang="en-GB" sz="1200" dirty="0"/>
              <a:t>.  (Accessed 11 December 2018).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Maund, A. Schriek, M. and Tinkler, P. (2017) </a:t>
            </a:r>
            <a:r>
              <a:rPr lang="en-GB" sz="1200" i="1" dirty="0"/>
              <a:t>Certificate in Higher Education: Skills for the Workplace Student Yearbook</a:t>
            </a:r>
            <a:r>
              <a:rPr lang="en-GB" sz="1200" dirty="0"/>
              <a:t>, London: Sage Publications.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Morgan, P. (2017) </a:t>
            </a:r>
            <a:r>
              <a:rPr lang="en-GB" sz="1200" i="1" dirty="0"/>
              <a:t>The Business Student’s Guide to Study and Employability</a:t>
            </a:r>
            <a:r>
              <a:rPr lang="en-GB" sz="1200" dirty="0"/>
              <a:t>.  London: Sage Publications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Newlands, M. (2018). </a:t>
            </a:r>
            <a:r>
              <a:rPr lang="en-GB" sz="1200" i="1" dirty="0"/>
              <a:t>15 Marketing Strategies That Inspire Strategic Thinkers. </a:t>
            </a:r>
            <a:r>
              <a:rPr lang="en-GB" sz="1200" dirty="0"/>
              <a:t> Available at: </a:t>
            </a:r>
            <a:r>
              <a:rPr lang="en-GB" sz="1200" u="sng" dirty="0">
                <a:hlinkClick r:id="rId3"/>
              </a:rPr>
              <a:t>https://www.inc.com/murray-newlands/15-marketing-strategies-that-inspire-strategic-thinkers.html</a:t>
            </a:r>
            <a:r>
              <a:rPr lang="en-GB" sz="1200" dirty="0"/>
              <a:t>.  (Accessed 10 December 2018). 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Startupdonut. (2018). </a:t>
            </a:r>
            <a:r>
              <a:rPr lang="en-GB" sz="1200" i="1" dirty="0"/>
              <a:t>Writing a business plan.</a:t>
            </a:r>
            <a:r>
              <a:rPr lang="en-GB" sz="1200" dirty="0"/>
              <a:t> Available at: </a:t>
            </a:r>
            <a:r>
              <a:rPr lang="en-GB" sz="1200" u="sng" dirty="0">
                <a:hlinkClick r:id="rId4"/>
              </a:rPr>
              <a:t>https://www.startupdonut.co.uk/business-planning/write-a-business-plan/writing-a-business-plan</a:t>
            </a:r>
            <a:r>
              <a:rPr lang="en-GB" sz="1200" dirty="0"/>
              <a:t>.  (Accessed 10 December 2018). 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Wellers (2018) </a:t>
            </a:r>
            <a:r>
              <a:rPr lang="en-GB" sz="1200" i="1" dirty="0"/>
              <a:t>The Importance of a Cashflow Forecast and Profit Projections.  </a:t>
            </a:r>
            <a:r>
              <a:rPr lang="en-GB" sz="1200" dirty="0"/>
              <a:t>Available at:</a:t>
            </a:r>
          </a:p>
          <a:p>
            <a:pPr marL="0" indent="0">
              <a:buNone/>
            </a:pPr>
            <a:r>
              <a:rPr lang="en-GB" sz="1200" u="sng" dirty="0">
                <a:hlinkClick r:id="rId5"/>
              </a:rPr>
              <a:t>https://www.wellersaccountants.co.uk/.../importance-of-a-cash-flow-forecast-and-</a:t>
            </a:r>
            <a:r>
              <a:rPr lang="en-GB" sz="1200" u="sng" dirty="0" err="1">
                <a:hlinkClick r:id="rId5"/>
              </a:rPr>
              <a:t>profi</a:t>
            </a:r>
            <a:r>
              <a:rPr lang="en-GB" sz="1200" u="sng" dirty="0"/>
              <a:t> </a:t>
            </a:r>
            <a:r>
              <a:rPr lang="en-GB" sz="1200" dirty="0"/>
              <a:t>(Accessed 19 December 2018).</a:t>
            </a:r>
          </a:p>
          <a:p>
            <a:pPr marL="0" indent="0">
              <a:buNone/>
            </a:pPr>
            <a:endParaRPr lang="en-GB" sz="1200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319AE-BDA5-4DF3-8B95-BBB8FEDA2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09/01/2019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C0FE6-69B4-4B6D-975B-E02C04A2B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</p:spTree>
    <p:extLst>
      <p:ext uri="{BB962C8B-B14F-4D97-AF65-F5344CB8AC3E}">
        <p14:creationId xmlns:p14="http://schemas.microsoft.com/office/powerpoint/2010/main" val="216851504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1215</TotalTime>
  <Words>546</Words>
  <Application>Microsoft Office PowerPoint</Application>
  <PresentationFormat>On-screen Show (4:3)</PresentationFormat>
  <Paragraphs>91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Myriad Pro</vt:lpstr>
      <vt:lpstr>Wingdings</vt:lpstr>
      <vt:lpstr>20140311PresentationUWTSDTemplate</vt:lpstr>
      <vt:lpstr>BUSINESS PLAN</vt:lpstr>
      <vt:lpstr>Business / Company Overview</vt:lpstr>
      <vt:lpstr>Products and Services</vt:lpstr>
      <vt:lpstr> Competitors</vt:lpstr>
      <vt:lpstr>Marketing and Sales Plan</vt:lpstr>
      <vt:lpstr>Management Team</vt:lpstr>
      <vt:lpstr>Financial plan</vt:lpstr>
      <vt:lpstr>SWOT Analysis</vt:lpstr>
      <vt:lpstr>PESTLE Analysis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Contract</dc:title>
  <dc:creator>MARY</dc:creator>
  <cp:lastModifiedBy>luthfa khanam</cp:lastModifiedBy>
  <cp:revision>106</cp:revision>
  <cp:lastPrinted>2018-03-20T16:28:46Z</cp:lastPrinted>
  <dcterms:created xsi:type="dcterms:W3CDTF">2004-11-12T17:24:38Z</dcterms:created>
  <dcterms:modified xsi:type="dcterms:W3CDTF">2019-01-09T14:41:57Z</dcterms:modified>
</cp:coreProperties>
</file>