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322AD4-079A-4898-B45F-3136ADC9627F}" v="58" dt="2023-09-11T18:33:29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nsy95@gmail.com" userId="98258a5ebfdffeee" providerId="LiveId" clId="{514050D4-1034-4288-AC34-6D7760162599}"/>
    <pc:docChg chg="custSel modSld">
      <pc:chgData name="saransy95@gmail.com" userId="98258a5ebfdffeee" providerId="LiveId" clId="{514050D4-1034-4288-AC34-6D7760162599}" dt="2023-09-12T15:47:08.453" v="357" actId="20577"/>
      <pc:docMkLst>
        <pc:docMk/>
      </pc:docMkLst>
      <pc:sldChg chg="modSp mod">
        <pc:chgData name="saransy95@gmail.com" userId="98258a5ebfdffeee" providerId="LiveId" clId="{514050D4-1034-4288-AC34-6D7760162599}" dt="2023-09-12T13:37:00.615" v="106" actId="27636"/>
        <pc:sldMkLst>
          <pc:docMk/>
          <pc:sldMk cId="1301368811" sldId="257"/>
        </pc:sldMkLst>
        <pc:spChg chg="mod">
          <ac:chgData name="saransy95@gmail.com" userId="98258a5ebfdffeee" providerId="LiveId" clId="{514050D4-1034-4288-AC34-6D7760162599}" dt="2023-09-12T13:37:00.615" v="106" actId="27636"/>
          <ac:spMkLst>
            <pc:docMk/>
            <pc:sldMk cId="1301368811" sldId="257"/>
            <ac:spMk id="3" creationId="{98B47A2A-A63B-2A20-0379-9102AC8EC9B7}"/>
          </ac:spMkLst>
        </pc:spChg>
      </pc:sldChg>
      <pc:sldChg chg="modSp mod">
        <pc:chgData name="saransy95@gmail.com" userId="98258a5ebfdffeee" providerId="LiveId" clId="{514050D4-1034-4288-AC34-6D7760162599}" dt="2023-09-12T15:47:08.453" v="357" actId="20577"/>
        <pc:sldMkLst>
          <pc:docMk/>
          <pc:sldMk cId="217501368" sldId="258"/>
        </pc:sldMkLst>
        <pc:spChg chg="mod">
          <ac:chgData name="saransy95@gmail.com" userId="98258a5ebfdffeee" providerId="LiveId" clId="{514050D4-1034-4288-AC34-6D7760162599}" dt="2023-09-12T15:47:08.453" v="357" actId="20577"/>
          <ac:spMkLst>
            <pc:docMk/>
            <pc:sldMk cId="217501368" sldId="258"/>
            <ac:spMk id="3" creationId="{F94DC097-8C22-86F1-5DC7-6D605E47535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9BAEA3-52C6-4966-9CC0-61ABF81FD5D7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E290973-114F-4A11-BC1E-9CF201EEFF54}">
      <dgm:prSet/>
      <dgm:spPr/>
      <dgm:t>
        <a:bodyPr/>
        <a:lstStyle/>
        <a:p>
          <a:r>
            <a:rPr lang="en-GB" dirty="0"/>
            <a:t>Strong evidence, show that children exposure to parental conflict negatively impact their wellbeing and development. </a:t>
          </a:r>
          <a:endParaRPr lang="en-US" dirty="0"/>
        </a:p>
      </dgm:t>
    </dgm:pt>
    <dgm:pt modelId="{7B97EABC-FEA8-4747-894F-05B5E11AB9F7}" type="parTrans" cxnId="{72A358FD-6D57-497E-8D41-BD3507515B73}">
      <dgm:prSet/>
      <dgm:spPr/>
      <dgm:t>
        <a:bodyPr/>
        <a:lstStyle/>
        <a:p>
          <a:endParaRPr lang="en-US"/>
        </a:p>
      </dgm:t>
    </dgm:pt>
    <dgm:pt modelId="{112228DA-4EEE-4EDA-8546-806A976BB87B}" type="sibTrans" cxnId="{72A358FD-6D57-497E-8D41-BD3507515B73}">
      <dgm:prSet/>
      <dgm:spPr/>
      <dgm:t>
        <a:bodyPr/>
        <a:lstStyle/>
        <a:p>
          <a:endParaRPr lang="en-US"/>
        </a:p>
      </dgm:t>
    </dgm:pt>
    <dgm:pt modelId="{EEEA5710-242F-4206-8033-A4C47715B2D0}">
      <dgm:prSet/>
      <dgm:spPr/>
      <dgm:t>
        <a:bodyPr/>
        <a:lstStyle/>
        <a:p>
          <a:r>
            <a:rPr lang="en-GB" dirty="0"/>
            <a:t>-Establishing the association between children’s internalizing and externalizing behaviours problems and parental conflict.</a:t>
          </a:r>
          <a:endParaRPr lang="en-US" dirty="0"/>
        </a:p>
      </dgm:t>
    </dgm:pt>
    <dgm:pt modelId="{4AE410EC-BB93-4F8C-905B-06924C6E0468}" type="parTrans" cxnId="{2B8158E7-FE83-4BC3-A75E-1971512FE4E0}">
      <dgm:prSet/>
      <dgm:spPr/>
      <dgm:t>
        <a:bodyPr/>
        <a:lstStyle/>
        <a:p>
          <a:endParaRPr lang="en-US"/>
        </a:p>
      </dgm:t>
    </dgm:pt>
    <dgm:pt modelId="{C9BE8577-95B7-4290-884B-20FCFAB700FB}" type="sibTrans" cxnId="{2B8158E7-FE83-4BC3-A75E-1971512FE4E0}">
      <dgm:prSet/>
      <dgm:spPr/>
      <dgm:t>
        <a:bodyPr/>
        <a:lstStyle/>
        <a:p>
          <a:endParaRPr lang="en-US"/>
        </a:p>
      </dgm:t>
    </dgm:pt>
    <dgm:pt modelId="{529BCA4D-8155-46E8-833A-1E429ADF4FCF}">
      <dgm:prSet/>
      <dgm:spPr/>
      <dgm:t>
        <a:bodyPr/>
        <a:lstStyle/>
        <a:p>
          <a:r>
            <a:rPr lang="en-GB" dirty="0"/>
            <a:t>- and Psychopathological problems such as anxiety, depression, aggressive and hostile behaviours and socio-emotional and cognitive deregulation</a:t>
          </a:r>
          <a:endParaRPr lang="en-US" dirty="0"/>
        </a:p>
      </dgm:t>
    </dgm:pt>
    <dgm:pt modelId="{29A8120D-C673-41C3-A131-B06704D3E7CC}" type="parTrans" cxnId="{2D98A7DB-2DE1-4F52-A42B-AF5A8E8ED3FD}">
      <dgm:prSet/>
      <dgm:spPr/>
      <dgm:t>
        <a:bodyPr/>
        <a:lstStyle/>
        <a:p>
          <a:endParaRPr lang="en-US"/>
        </a:p>
      </dgm:t>
    </dgm:pt>
    <dgm:pt modelId="{B40A3DFE-2067-4831-9C00-2CF6F6EC30BC}" type="sibTrans" cxnId="{2D98A7DB-2DE1-4F52-A42B-AF5A8E8ED3FD}">
      <dgm:prSet/>
      <dgm:spPr/>
      <dgm:t>
        <a:bodyPr/>
        <a:lstStyle/>
        <a:p>
          <a:endParaRPr lang="en-US"/>
        </a:p>
      </dgm:t>
    </dgm:pt>
    <dgm:pt modelId="{D86DED71-139F-4CC5-8160-E5D63BD841A8}">
      <dgm:prSet/>
      <dgm:spPr/>
      <dgm:t>
        <a:bodyPr/>
        <a:lstStyle/>
        <a:p>
          <a:r>
            <a:rPr lang="en-GB" dirty="0"/>
            <a:t>- and Physical health issues including overweight in long term, chronic pain, sleep disturbances.</a:t>
          </a:r>
          <a:endParaRPr lang="en-US" dirty="0"/>
        </a:p>
      </dgm:t>
    </dgm:pt>
    <dgm:pt modelId="{D0A8B7E9-5E3A-4123-8DF3-1220FB13D6DF}" type="parTrans" cxnId="{337E74FD-FE26-43A0-B3CB-646E54992F19}">
      <dgm:prSet/>
      <dgm:spPr/>
      <dgm:t>
        <a:bodyPr/>
        <a:lstStyle/>
        <a:p>
          <a:endParaRPr lang="en-US"/>
        </a:p>
      </dgm:t>
    </dgm:pt>
    <dgm:pt modelId="{AEC7E1DB-0D98-44A9-AD79-49313E7EA5A7}" type="sibTrans" cxnId="{337E74FD-FE26-43A0-B3CB-646E54992F19}">
      <dgm:prSet/>
      <dgm:spPr/>
      <dgm:t>
        <a:bodyPr/>
        <a:lstStyle/>
        <a:p>
          <a:endParaRPr lang="en-US"/>
        </a:p>
      </dgm:t>
    </dgm:pt>
    <dgm:pt modelId="{46D46ED4-1209-4502-83EB-23A3E6E1690D}">
      <dgm:prSet/>
      <dgm:spPr/>
      <dgm:t>
        <a:bodyPr/>
        <a:lstStyle/>
        <a:p>
          <a:r>
            <a:rPr lang="en-GB"/>
            <a:t>Evidence show that behaviours are transmitted from generations to generations.</a:t>
          </a:r>
          <a:endParaRPr lang="en-US"/>
        </a:p>
      </dgm:t>
    </dgm:pt>
    <dgm:pt modelId="{CEAC84CF-D344-4FE6-8E25-EC72835C0294}" type="parTrans" cxnId="{8BC1B9C3-BAE2-419D-A19C-63E7958EE9FC}">
      <dgm:prSet/>
      <dgm:spPr/>
      <dgm:t>
        <a:bodyPr/>
        <a:lstStyle/>
        <a:p>
          <a:endParaRPr lang="en-US"/>
        </a:p>
      </dgm:t>
    </dgm:pt>
    <dgm:pt modelId="{DDB39C97-9EBB-413B-B93C-A2E1FC11623D}" type="sibTrans" cxnId="{8BC1B9C3-BAE2-419D-A19C-63E7958EE9FC}">
      <dgm:prSet/>
      <dgm:spPr/>
      <dgm:t>
        <a:bodyPr/>
        <a:lstStyle/>
        <a:p>
          <a:endParaRPr lang="en-US"/>
        </a:p>
      </dgm:t>
    </dgm:pt>
    <dgm:pt modelId="{7EAA4BB7-FCD6-4D99-AD2B-0730B432C357}">
      <dgm:prSet/>
      <dgm:spPr/>
      <dgm:t>
        <a:bodyPr/>
        <a:lstStyle/>
        <a:p>
          <a:r>
            <a:rPr lang="en-GB"/>
            <a:t>Every child deserves the best start in life</a:t>
          </a:r>
          <a:endParaRPr lang="en-US"/>
        </a:p>
      </dgm:t>
    </dgm:pt>
    <dgm:pt modelId="{5C0B377E-56E2-4EB3-838A-A752EB9B1205}" type="parTrans" cxnId="{A7691FFF-D306-40CB-BDD8-29D298E0BA8C}">
      <dgm:prSet/>
      <dgm:spPr/>
      <dgm:t>
        <a:bodyPr/>
        <a:lstStyle/>
        <a:p>
          <a:endParaRPr lang="en-US"/>
        </a:p>
      </dgm:t>
    </dgm:pt>
    <dgm:pt modelId="{DCD98C41-0AED-44D2-BEC0-21D3FB8FC946}" type="sibTrans" cxnId="{A7691FFF-D306-40CB-BDD8-29D298E0BA8C}">
      <dgm:prSet/>
      <dgm:spPr/>
      <dgm:t>
        <a:bodyPr/>
        <a:lstStyle/>
        <a:p>
          <a:endParaRPr lang="en-US"/>
        </a:p>
      </dgm:t>
    </dgm:pt>
    <dgm:pt modelId="{3849D9B1-4120-4E3B-B7B4-A97C855EA7D7}">
      <dgm:prSet/>
      <dgm:spPr/>
      <dgm:t>
        <a:bodyPr/>
        <a:lstStyle/>
        <a:p>
          <a:r>
            <a:rPr lang="en-GB"/>
            <a:t>Tackling parental conflict by supporting children and families is crucial to build happier, more productive and healthier communities</a:t>
          </a:r>
          <a:endParaRPr lang="en-US"/>
        </a:p>
      </dgm:t>
    </dgm:pt>
    <dgm:pt modelId="{A40DBC86-CED7-499F-B568-9483CB0E0C56}" type="parTrans" cxnId="{BFD8F060-6EBE-4D86-8C2A-8F3351884E9E}">
      <dgm:prSet/>
      <dgm:spPr/>
      <dgm:t>
        <a:bodyPr/>
        <a:lstStyle/>
        <a:p>
          <a:endParaRPr lang="en-US"/>
        </a:p>
      </dgm:t>
    </dgm:pt>
    <dgm:pt modelId="{191F570D-1F30-42B0-B380-2CBF5B8C66F4}" type="sibTrans" cxnId="{BFD8F060-6EBE-4D86-8C2A-8F3351884E9E}">
      <dgm:prSet/>
      <dgm:spPr/>
      <dgm:t>
        <a:bodyPr/>
        <a:lstStyle/>
        <a:p>
          <a:endParaRPr lang="en-US"/>
        </a:p>
      </dgm:t>
    </dgm:pt>
    <dgm:pt modelId="{B8F34914-F5D8-4F15-AF4E-8738325ACC7A}">
      <dgm:prSet/>
      <dgm:spPr/>
      <dgm:t>
        <a:bodyPr/>
        <a:lstStyle/>
        <a:p>
          <a:r>
            <a:rPr lang="en-GB"/>
            <a:t>Together we must help children to thrive and be successful in life. </a:t>
          </a:r>
          <a:endParaRPr lang="en-US"/>
        </a:p>
      </dgm:t>
    </dgm:pt>
    <dgm:pt modelId="{2388519C-CD45-40E6-9E57-6032D62920C3}" type="parTrans" cxnId="{4B515B5B-4233-4AA3-9597-A1D66757F6D6}">
      <dgm:prSet/>
      <dgm:spPr/>
      <dgm:t>
        <a:bodyPr/>
        <a:lstStyle/>
        <a:p>
          <a:endParaRPr lang="en-US"/>
        </a:p>
      </dgm:t>
    </dgm:pt>
    <dgm:pt modelId="{90CAAE8C-EEAE-4356-B6B1-9E1A9E019A6A}" type="sibTrans" cxnId="{4B515B5B-4233-4AA3-9597-A1D66757F6D6}">
      <dgm:prSet/>
      <dgm:spPr/>
      <dgm:t>
        <a:bodyPr/>
        <a:lstStyle/>
        <a:p>
          <a:endParaRPr lang="en-US"/>
        </a:p>
      </dgm:t>
    </dgm:pt>
    <dgm:pt modelId="{18885621-6322-4A77-8ABC-77E4768421CE}" type="pres">
      <dgm:prSet presAssocID="{039BAEA3-52C6-4966-9CC0-61ABF81FD5D7}" presName="vert0" presStyleCnt="0">
        <dgm:presLayoutVars>
          <dgm:dir/>
          <dgm:animOne val="branch"/>
          <dgm:animLvl val="lvl"/>
        </dgm:presLayoutVars>
      </dgm:prSet>
      <dgm:spPr/>
    </dgm:pt>
    <dgm:pt modelId="{FDE0E650-AC58-488D-A730-D232E188BF44}" type="pres">
      <dgm:prSet presAssocID="{BE290973-114F-4A11-BC1E-9CF201EEFF54}" presName="thickLine" presStyleLbl="alignNode1" presStyleIdx="0" presStyleCnt="8"/>
      <dgm:spPr/>
    </dgm:pt>
    <dgm:pt modelId="{7E745671-2FBA-423F-8C89-13488FFDCFF1}" type="pres">
      <dgm:prSet presAssocID="{BE290973-114F-4A11-BC1E-9CF201EEFF54}" presName="horz1" presStyleCnt="0"/>
      <dgm:spPr/>
    </dgm:pt>
    <dgm:pt modelId="{5A816430-9B5E-4EDA-8655-DDE7F656B475}" type="pres">
      <dgm:prSet presAssocID="{BE290973-114F-4A11-BC1E-9CF201EEFF54}" presName="tx1" presStyleLbl="revTx" presStyleIdx="0" presStyleCnt="8"/>
      <dgm:spPr/>
    </dgm:pt>
    <dgm:pt modelId="{E37233D5-3A2F-44C2-95A2-1C38CEF98948}" type="pres">
      <dgm:prSet presAssocID="{BE290973-114F-4A11-BC1E-9CF201EEFF54}" presName="vert1" presStyleCnt="0"/>
      <dgm:spPr/>
    </dgm:pt>
    <dgm:pt modelId="{DED1B35E-26AF-4617-A717-9FD050217984}" type="pres">
      <dgm:prSet presAssocID="{EEEA5710-242F-4206-8033-A4C47715B2D0}" presName="thickLine" presStyleLbl="alignNode1" presStyleIdx="1" presStyleCnt="8"/>
      <dgm:spPr/>
    </dgm:pt>
    <dgm:pt modelId="{714EA2F3-327F-4875-A794-DBFFB74281F6}" type="pres">
      <dgm:prSet presAssocID="{EEEA5710-242F-4206-8033-A4C47715B2D0}" presName="horz1" presStyleCnt="0"/>
      <dgm:spPr/>
    </dgm:pt>
    <dgm:pt modelId="{896F86D8-CF1A-4EE4-8810-8E988608BB47}" type="pres">
      <dgm:prSet presAssocID="{EEEA5710-242F-4206-8033-A4C47715B2D0}" presName="tx1" presStyleLbl="revTx" presStyleIdx="1" presStyleCnt="8"/>
      <dgm:spPr/>
    </dgm:pt>
    <dgm:pt modelId="{E5A71568-4F8E-4BCC-935A-73DAAB42DF95}" type="pres">
      <dgm:prSet presAssocID="{EEEA5710-242F-4206-8033-A4C47715B2D0}" presName="vert1" presStyleCnt="0"/>
      <dgm:spPr/>
    </dgm:pt>
    <dgm:pt modelId="{21185C74-392C-403B-B250-90C18BAA8858}" type="pres">
      <dgm:prSet presAssocID="{529BCA4D-8155-46E8-833A-1E429ADF4FCF}" presName="thickLine" presStyleLbl="alignNode1" presStyleIdx="2" presStyleCnt="8"/>
      <dgm:spPr/>
    </dgm:pt>
    <dgm:pt modelId="{E7FECFD9-6C93-4FB1-969C-22A7FB97FA35}" type="pres">
      <dgm:prSet presAssocID="{529BCA4D-8155-46E8-833A-1E429ADF4FCF}" presName="horz1" presStyleCnt="0"/>
      <dgm:spPr/>
    </dgm:pt>
    <dgm:pt modelId="{7F470A5B-DD2F-4139-AC6C-CC6F9CF04ED9}" type="pres">
      <dgm:prSet presAssocID="{529BCA4D-8155-46E8-833A-1E429ADF4FCF}" presName="tx1" presStyleLbl="revTx" presStyleIdx="2" presStyleCnt="8"/>
      <dgm:spPr/>
    </dgm:pt>
    <dgm:pt modelId="{D93982B1-0BFD-4C4C-816C-44532885122C}" type="pres">
      <dgm:prSet presAssocID="{529BCA4D-8155-46E8-833A-1E429ADF4FCF}" presName="vert1" presStyleCnt="0"/>
      <dgm:spPr/>
    </dgm:pt>
    <dgm:pt modelId="{0187780A-025D-4D62-9656-DE218A8F58FF}" type="pres">
      <dgm:prSet presAssocID="{D86DED71-139F-4CC5-8160-E5D63BD841A8}" presName="thickLine" presStyleLbl="alignNode1" presStyleIdx="3" presStyleCnt="8"/>
      <dgm:spPr/>
    </dgm:pt>
    <dgm:pt modelId="{52A267DD-3DC7-49EA-83C9-20F52BDA70D5}" type="pres">
      <dgm:prSet presAssocID="{D86DED71-139F-4CC5-8160-E5D63BD841A8}" presName="horz1" presStyleCnt="0"/>
      <dgm:spPr/>
    </dgm:pt>
    <dgm:pt modelId="{156E503F-53A3-4811-B516-81E3A14349EF}" type="pres">
      <dgm:prSet presAssocID="{D86DED71-139F-4CC5-8160-E5D63BD841A8}" presName="tx1" presStyleLbl="revTx" presStyleIdx="3" presStyleCnt="8"/>
      <dgm:spPr/>
    </dgm:pt>
    <dgm:pt modelId="{1D401721-D1F5-4CEE-9FE9-FBE19795B51A}" type="pres">
      <dgm:prSet presAssocID="{D86DED71-139F-4CC5-8160-E5D63BD841A8}" presName="vert1" presStyleCnt="0"/>
      <dgm:spPr/>
    </dgm:pt>
    <dgm:pt modelId="{876C2F08-12DF-4E22-9487-E8137142BB0A}" type="pres">
      <dgm:prSet presAssocID="{46D46ED4-1209-4502-83EB-23A3E6E1690D}" presName="thickLine" presStyleLbl="alignNode1" presStyleIdx="4" presStyleCnt="8"/>
      <dgm:spPr/>
    </dgm:pt>
    <dgm:pt modelId="{7AB15CFF-5E22-432C-8705-7E2BE33000A0}" type="pres">
      <dgm:prSet presAssocID="{46D46ED4-1209-4502-83EB-23A3E6E1690D}" presName="horz1" presStyleCnt="0"/>
      <dgm:spPr/>
    </dgm:pt>
    <dgm:pt modelId="{DFD2E889-6BC7-4EA7-998A-279169586969}" type="pres">
      <dgm:prSet presAssocID="{46D46ED4-1209-4502-83EB-23A3E6E1690D}" presName="tx1" presStyleLbl="revTx" presStyleIdx="4" presStyleCnt="8"/>
      <dgm:spPr/>
    </dgm:pt>
    <dgm:pt modelId="{A01D11ED-43C4-4051-A836-D49B3FC7B6B0}" type="pres">
      <dgm:prSet presAssocID="{46D46ED4-1209-4502-83EB-23A3E6E1690D}" presName="vert1" presStyleCnt="0"/>
      <dgm:spPr/>
    </dgm:pt>
    <dgm:pt modelId="{434AB458-7792-46AA-80F2-E1AD35C9ABB2}" type="pres">
      <dgm:prSet presAssocID="{7EAA4BB7-FCD6-4D99-AD2B-0730B432C357}" presName="thickLine" presStyleLbl="alignNode1" presStyleIdx="5" presStyleCnt="8"/>
      <dgm:spPr/>
    </dgm:pt>
    <dgm:pt modelId="{1D4B603A-D678-44F7-93A4-725FD34B8D98}" type="pres">
      <dgm:prSet presAssocID="{7EAA4BB7-FCD6-4D99-AD2B-0730B432C357}" presName="horz1" presStyleCnt="0"/>
      <dgm:spPr/>
    </dgm:pt>
    <dgm:pt modelId="{D7A426BD-11CF-4C84-BB63-72C9FDCF941A}" type="pres">
      <dgm:prSet presAssocID="{7EAA4BB7-FCD6-4D99-AD2B-0730B432C357}" presName="tx1" presStyleLbl="revTx" presStyleIdx="5" presStyleCnt="8"/>
      <dgm:spPr/>
    </dgm:pt>
    <dgm:pt modelId="{7F8ED8C4-1438-44A0-88BB-61C5A07FBA23}" type="pres">
      <dgm:prSet presAssocID="{7EAA4BB7-FCD6-4D99-AD2B-0730B432C357}" presName="vert1" presStyleCnt="0"/>
      <dgm:spPr/>
    </dgm:pt>
    <dgm:pt modelId="{82AC26FB-959A-423F-A568-E3CEAA0E1FB7}" type="pres">
      <dgm:prSet presAssocID="{3849D9B1-4120-4E3B-B7B4-A97C855EA7D7}" presName="thickLine" presStyleLbl="alignNode1" presStyleIdx="6" presStyleCnt="8"/>
      <dgm:spPr/>
    </dgm:pt>
    <dgm:pt modelId="{546BA54A-7135-43FF-AE40-900F540B37D8}" type="pres">
      <dgm:prSet presAssocID="{3849D9B1-4120-4E3B-B7B4-A97C855EA7D7}" presName="horz1" presStyleCnt="0"/>
      <dgm:spPr/>
    </dgm:pt>
    <dgm:pt modelId="{5E3A2F31-2988-4000-8647-C1BAE88821E0}" type="pres">
      <dgm:prSet presAssocID="{3849D9B1-4120-4E3B-B7B4-A97C855EA7D7}" presName="tx1" presStyleLbl="revTx" presStyleIdx="6" presStyleCnt="8"/>
      <dgm:spPr/>
    </dgm:pt>
    <dgm:pt modelId="{42AF7E97-29E7-48AA-966E-4DF5DD2BE762}" type="pres">
      <dgm:prSet presAssocID="{3849D9B1-4120-4E3B-B7B4-A97C855EA7D7}" presName="vert1" presStyleCnt="0"/>
      <dgm:spPr/>
    </dgm:pt>
    <dgm:pt modelId="{BFF8DFC6-1264-4D31-BDC2-DFEEB4C5EB5B}" type="pres">
      <dgm:prSet presAssocID="{B8F34914-F5D8-4F15-AF4E-8738325ACC7A}" presName="thickLine" presStyleLbl="alignNode1" presStyleIdx="7" presStyleCnt="8"/>
      <dgm:spPr/>
    </dgm:pt>
    <dgm:pt modelId="{A60A8080-8F07-4E98-82C5-9044F11B477C}" type="pres">
      <dgm:prSet presAssocID="{B8F34914-F5D8-4F15-AF4E-8738325ACC7A}" presName="horz1" presStyleCnt="0"/>
      <dgm:spPr/>
    </dgm:pt>
    <dgm:pt modelId="{8E2BDB43-AD27-4BA7-8E8E-1E16CFE45760}" type="pres">
      <dgm:prSet presAssocID="{B8F34914-F5D8-4F15-AF4E-8738325ACC7A}" presName="tx1" presStyleLbl="revTx" presStyleIdx="7" presStyleCnt="8"/>
      <dgm:spPr/>
    </dgm:pt>
    <dgm:pt modelId="{1A1B6094-E7E8-46CE-AD11-149981E7D6CE}" type="pres">
      <dgm:prSet presAssocID="{B8F34914-F5D8-4F15-AF4E-8738325ACC7A}" presName="vert1" presStyleCnt="0"/>
      <dgm:spPr/>
    </dgm:pt>
  </dgm:ptLst>
  <dgm:cxnLst>
    <dgm:cxn modelId="{484C7D1C-80DF-461A-8650-A300EE525267}" type="presOf" srcId="{3849D9B1-4120-4E3B-B7B4-A97C855EA7D7}" destId="{5E3A2F31-2988-4000-8647-C1BAE88821E0}" srcOrd="0" destOrd="0" presId="urn:microsoft.com/office/officeart/2008/layout/LinedList"/>
    <dgm:cxn modelId="{2D378523-C7C7-4E3B-B1B6-B2AFAB346BF9}" type="presOf" srcId="{7EAA4BB7-FCD6-4D99-AD2B-0730B432C357}" destId="{D7A426BD-11CF-4C84-BB63-72C9FDCF941A}" srcOrd="0" destOrd="0" presId="urn:microsoft.com/office/officeart/2008/layout/LinedList"/>
    <dgm:cxn modelId="{C726C228-29AB-4191-B823-8F57E2A0E2D9}" type="presOf" srcId="{BE290973-114F-4A11-BC1E-9CF201EEFF54}" destId="{5A816430-9B5E-4EDA-8655-DDE7F656B475}" srcOrd="0" destOrd="0" presId="urn:microsoft.com/office/officeart/2008/layout/LinedList"/>
    <dgm:cxn modelId="{4B515B5B-4233-4AA3-9597-A1D66757F6D6}" srcId="{039BAEA3-52C6-4966-9CC0-61ABF81FD5D7}" destId="{B8F34914-F5D8-4F15-AF4E-8738325ACC7A}" srcOrd="7" destOrd="0" parTransId="{2388519C-CD45-40E6-9E57-6032D62920C3}" sibTransId="{90CAAE8C-EEAE-4356-B6B1-9E1A9E019A6A}"/>
    <dgm:cxn modelId="{BFD8F060-6EBE-4D86-8C2A-8F3351884E9E}" srcId="{039BAEA3-52C6-4966-9CC0-61ABF81FD5D7}" destId="{3849D9B1-4120-4E3B-B7B4-A97C855EA7D7}" srcOrd="6" destOrd="0" parTransId="{A40DBC86-CED7-499F-B568-9483CB0E0C56}" sibTransId="{191F570D-1F30-42B0-B380-2CBF5B8C66F4}"/>
    <dgm:cxn modelId="{19018174-139F-49C0-A3E2-C10E325630E3}" type="presOf" srcId="{46D46ED4-1209-4502-83EB-23A3E6E1690D}" destId="{DFD2E889-6BC7-4EA7-998A-279169586969}" srcOrd="0" destOrd="0" presId="urn:microsoft.com/office/officeart/2008/layout/LinedList"/>
    <dgm:cxn modelId="{F532AD9C-993E-4338-972E-C9A76F42CC74}" type="presOf" srcId="{529BCA4D-8155-46E8-833A-1E429ADF4FCF}" destId="{7F470A5B-DD2F-4139-AC6C-CC6F9CF04ED9}" srcOrd="0" destOrd="0" presId="urn:microsoft.com/office/officeart/2008/layout/LinedList"/>
    <dgm:cxn modelId="{23C992A7-FD79-4776-83BD-6A525752DF47}" type="presOf" srcId="{039BAEA3-52C6-4966-9CC0-61ABF81FD5D7}" destId="{18885621-6322-4A77-8ABC-77E4768421CE}" srcOrd="0" destOrd="0" presId="urn:microsoft.com/office/officeart/2008/layout/LinedList"/>
    <dgm:cxn modelId="{AE3062AC-83B4-42C5-8A21-D2DA0764D5C7}" type="presOf" srcId="{EEEA5710-242F-4206-8033-A4C47715B2D0}" destId="{896F86D8-CF1A-4EE4-8810-8E988608BB47}" srcOrd="0" destOrd="0" presId="urn:microsoft.com/office/officeart/2008/layout/LinedList"/>
    <dgm:cxn modelId="{1D060BB2-20C4-4D9D-9E1F-0221BAA39923}" type="presOf" srcId="{D86DED71-139F-4CC5-8160-E5D63BD841A8}" destId="{156E503F-53A3-4811-B516-81E3A14349EF}" srcOrd="0" destOrd="0" presId="urn:microsoft.com/office/officeart/2008/layout/LinedList"/>
    <dgm:cxn modelId="{8BC1B9C3-BAE2-419D-A19C-63E7958EE9FC}" srcId="{039BAEA3-52C6-4966-9CC0-61ABF81FD5D7}" destId="{46D46ED4-1209-4502-83EB-23A3E6E1690D}" srcOrd="4" destOrd="0" parTransId="{CEAC84CF-D344-4FE6-8E25-EC72835C0294}" sibTransId="{DDB39C97-9EBB-413B-B93C-A2E1FC11623D}"/>
    <dgm:cxn modelId="{5B9453D9-4477-4F10-9EF1-A3DFED571066}" type="presOf" srcId="{B8F34914-F5D8-4F15-AF4E-8738325ACC7A}" destId="{8E2BDB43-AD27-4BA7-8E8E-1E16CFE45760}" srcOrd="0" destOrd="0" presId="urn:microsoft.com/office/officeart/2008/layout/LinedList"/>
    <dgm:cxn modelId="{2D98A7DB-2DE1-4F52-A42B-AF5A8E8ED3FD}" srcId="{039BAEA3-52C6-4966-9CC0-61ABF81FD5D7}" destId="{529BCA4D-8155-46E8-833A-1E429ADF4FCF}" srcOrd="2" destOrd="0" parTransId="{29A8120D-C673-41C3-A131-B06704D3E7CC}" sibTransId="{B40A3DFE-2067-4831-9C00-2CF6F6EC30BC}"/>
    <dgm:cxn modelId="{2B8158E7-FE83-4BC3-A75E-1971512FE4E0}" srcId="{039BAEA3-52C6-4966-9CC0-61ABF81FD5D7}" destId="{EEEA5710-242F-4206-8033-A4C47715B2D0}" srcOrd="1" destOrd="0" parTransId="{4AE410EC-BB93-4F8C-905B-06924C6E0468}" sibTransId="{C9BE8577-95B7-4290-884B-20FCFAB700FB}"/>
    <dgm:cxn modelId="{337E74FD-FE26-43A0-B3CB-646E54992F19}" srcId="{039BAEA3-52C6-4966-9CC0-61ABF81FD5D7}" destId="{D86DED71-139F-4CC5-8160-E5D63BD841A8}" srcOrd="3" destOrd="0" parTransId="{D0A8B7E9-5E3A-4123-8DF3-1220FB13D6DF}" sibTransId="{AEC7E1DB-0D98-44A9-AD79-49313E7EA5A7}"/>
    <dgm:cxn modelId="{72A358FD-6D57-497E-8D41-BD3507515B73}" srcId="{039BAEA3-52C6-4966-9CC0-61ABF81FD5D7}" destId="{BE290973-114F-4A11-BC1E-9CF201EEFF54}" srcOrd="0" destOrd="0" parTransId="{7B97EABC-FEA8-4747-894F-05B5E11AB9F7}" sibTransId="{112228DA-4EEE-4EDA-8546-806A976BB87B}"/>
    <dgm:cxn modelId="{A7691FFF-D306-40CB-BDD8-29D298E0BA8C}" srcId="{039BAEA3-52C6-4966-9CC0-61ABF81FD5D7}" destId="{7EAA4BB7-FCD6-4D99-AD2B-0730B432C357}" srcOrd="5" destOrd="0" parTransId="{5C0B377E-56E2-4EB3-838A-A752EB9B1205}" sibTransId="{DCD98C41-0AED-44D2-BEC0-21D3FB8FC946}"/>
    <dgm:cxn modelId="{76CD67B8-9AE3-448F-9051-090AE40FA1A6}" type="presParOf" srcId="{18885621-6322-4A77-8ABC-77E4768421CE}" destId="{FDE0E650-AC58-488D-A730-D232E188BF44}" srcOrd="0" destOrd="0" presId="urn:microsoft.com/office/officeart/2008/layout/LinedList"/>
    <dgm:cxn modelId="{C678045E-D8A1-4B29-988B-A6D7124A10A5}" type="presParOf" srcId="{18885621-6322-4A77-8ABC-77E4768421CE}" destId="{7E745671-2FBA-423F-8C89-13488FFDCFF1}" srcOrd="1" destOrd="0" presId="urn:microsoft.com/office/officeart/2008/layout/LinedList"/>
    <dgm:cxn modelId="{E6CF7B19-905C-4B70-B26E-74C8861F647E}" type="presParOf" srcId="{7E745671-2FBA-423F-8C89-13488FFDCFF1}" destId="{5A816430-9B5E-4EDA-8655-DDE7F656B475}" srcOrd="0" destOrd="0" presId="urn:microsoft.com/office/officeart/2008/layout/LinedList"/>
    <dgm:cxn modelId="{B81A7532-5482-4C24-800C-021C354864B0}" type="presParOf" srcId="{7E745671-2FBA-423F-8C89-13488FFDCFF1}" destId="{E37233D5-3A2F-44C2-95A2-1C38CEF98948}" srcOrd="1" destOrd="0" presId="urn:microsoft.com/office/officeart/2008/layout/LinedList"/>
    <dgm:cxn modelId="{98DD85DE-D220-4149-B4C5-49296068B2E0}" type="presParOf" srcId="{18885621-6322-4A77-8ABC-77E4768421CE}" destId="{DED1B35E-26AF-4617-A717-9FD050217984}" srcOrd="2" destOrd="0" presId="urn:microsoft.com/office/officeart/2008/layout/LinedList"/>
    <dgm:cxn modelId="{D9FA943C-D779-455F-A721-F0C954095506}" type="presParOf" srcId="{18885621-6322-4A77-8ABC-77E4768421CE}" destId="{714EA2F3-327F-4875-A794-DBFFB74281F6}" srcOrd="3" destOrd="0" presId="urn:microsoft.com/office/officeart/2008/layout/LinedList"/>
    <dgm:cxn modelId="{300A901E-C2CB-4551-A551-2B051D1F1AAB}" type="presParOf" srcId="{714EA2F3-327F-4875-A794-DBFFB74281F6}" destId="{896F86D8-CF1A-4EE4-8810-8E988608BB47}" srcOrd="0" destOrd="0" presId="urn:microsoft.com/office/officeart/2008/layout/LinedList"/>
    <dgm:cxn modelId="{B84EC3FC-5A39-4C44-9438-37C8776ABB9B}" type="presParOf" srcId="{714EA2F3-327F-4875-A794-DBFFB74281F6}" destId="{E5A71568-4F8E-4BCC-935A-73DAAB42DF95}" srcOrd="1" destOrd="0" presId="urn:microsoft.com/office/officeart/2008/layout/LinedList"/>
    <dgm:cxn modelId="{AAEBB898-30CF-4960-BCAA-2968F487DCBC}" type="presParOf" srcId="{18885621-6322-4A77-8ABC-77E4768421CE}" destId="{21185C74-392C-403B-B250-90C18BAA8858}" srcOrd="4" destOrd="0" presId="urn:microsoft.com/office/officeart/2008/layout/LinedList"/>
    <dgm:cxn modelId="{64B73464-2E2F-4C09-BEC7-42A47F27C7F8}" type="presParOf" srcId="{18885621-6322-4A77-8ABC-77E4768421CE}" destId="{E7FECFD9-6C93-4FB1-969C-22A7FB97FA35}" srcOrd="5" destOrd="0" presId="urn:microsoft.com/office/officeart/2008/layout/LinedList"/>
    <dgm:cxn modelId="{56485AAC-A133-4FFA-BC93-BBDB628F9E61}" type="presParOf" srcId="{E7FECFD9-6C93-4FB1-969C-22A7FB97FA35}" destId="{7F470A5B-DD2F-4139-AC6C-CC6F9CF04ED9}" srcOrd="0" destOrd="0" presId="urn:microsoft.com/office/officeart/2008/layout/LinedList"/>
    <dgm:cxn modelId="{BA01E897-2A48-4D92-AC1F-D17BC579F63A}" type="presParOf" srcId="{E7FECFD9-6C93-4FB1-969C-22A7FB97FA35}" destId="{D93982B1-0BFD-4C4C-816C-44532885122C}" srcOrd="1" destOrd="0" presId="urn:microsoft.com/office/officeart/2008/layout/LinedList"/>
    <dgm:cxn modelId="{09E05D4B-7DA9-4551-827F-D3DA364C82A8}" type="presParOf" srcId="{18885621-6322-4A77-8ABC-77E4768421CE}" destId="{0187780A-025D-4D62-9656-DE218A8F58FF}" srcOrd="6" destOrd="0" presId="urn:microsoft.com/office/officeart/2008/layout/LinedList"/>
    <dgm:cxn modelId="{1549ADF9-942A-41DE-AB6E-F4F1E9778B16}" type="presParOf" srcId="{18885621-6322-4A77-8ABC-77E4768421CE}" destId="{52A267DD-3DC7-49EA-83C9-20F52BDA70D5}" srcOrd="7" destOrd="0" presId="urn:microsoft.com/office/officeart/2008/layout/LinedList"/>
    <dgm:cxn modelId="{CF4C6661-FE2D-456B-8665-2DF42B6EFD2C}" type="presParOf" srcId="{52A267DD-3DC7-49EA-83C9-20F52BDA70D5}" destId="{156E503F-53A3-4811-B516-81E3A14349EF}" srcOrd="0" destOrd="0" presId="urn:microsoft.com/office/officeart/2008/layout/LinedList"/>
    <dgm:cxn modelId="{7153405E-F73A-4A15-B889-CCD1351EC807}" type="presParOf" srcId="{52A267DD-3DC7-49EA-83C9-20F52BDA70D5}" destId="{1D401721-D1F5-4CEE-9FE9-FBE19795B51A}" srcOrd="1" destOrd="0" presId="urn:microsoft.com/office/officeart/2008/layout/LinedList"/>
    <dgm:cxn modelId="{AA6834C4-36F0-4494-81AB-B912481AF9A6}" type="presParOf" srcId="{18885621-6322-4A77-8ABC-77E4768421CE}" destId="{876C2F08-12DF-4E22-9487-E8137142BB0A}" srcOrd="8" destOrd="0" presId="urn:microsoft.com/office/officeart/2008/layout/LinedList"/>
    <dgm:cxn modelId="{4326AD76-19F0-4B6B-AB3B-41E3BA0E28FB}" type="presParOf" srcId="{18885621-6322-4A77-8ABC-77E4768421CE}" destId="{7AB15CFF-5E22-432C-8705-7E2BE33000A0}" srcOrd="9" destOrd="0" presId="urn:microsoft.com/office/officeart/2008/layout/LinedList"/>
    <dgm:cxn modelId="{1233D440-0531-4BCF-B75E-1977B1CE6F59}" type="presParOf" srcId="{7AB15CFF-5E22-432C-8705-7E2BE33000A0}" destId="{DFD2E889-6BC7-4EA7-998A-279169586969}" srcOrd="0" destOrd="0" presId="urn:microsoft.com/office/officeart/2008/layout/LinedList"/>
    <dgm:cxn modelId="{F46DD24A-9A2B-43D0-9977-E27A915E4C1D}" type="presParOf" srcId="{7AB15CFF-5E22-432C-8705-7E2BE33000A0}" destId="{A01D11ED-43C4-4051-A836-D49B3FC7B6B0}" srcOrd="1" destOrd="0" presId="urn:microsoft.com/office/officeart/2008/layout/LinedList"/>
    <dgm:cxn modelId="{6F0DD81E-204F-41DB-935F-E119E1D78C44}" type="presParOf" srcId="{18885621-6322-4A77-8ABC-77E4768421CE}" destId="{434AB458-7792-46AA-80F2-E1AD35C9ABB2}" srcOrd="10" destOrd="0" presId="urn:microsoft.com/office/officeart/2008/layout/LinedList"/>
    <dgm:cxn modelId="{5E03EAFD-DEAE-4697-9B9F-A7592C730C86}" type="presParOf" srcId="{18885621-6322-4A77-8ABC-77E4768421CE}" destId="{1D4B603A-D678-44F7-93A4-725FD34B8D98}" srcOrd="11" destOrd="0" presId="urn:microsoft.com/office/officeart/2008/layout/LinedList"/>
    <dgm:cxn modelId="{598695B7-3D0A-459F-8474-DA32FB21902A}" type="presParOf" srcId="{1D4B603A-D678-44F7-93A4-725FD34B8D98}" destId="{D7A426BD-11CF-4C84-BB63-72C9FDCF941A}" srcOrd="0" destOrd="0" presId="urn:microsoft.com/office/officeart/2008/layout/LinedList"/>
    <dgm:cxn modelId="{31653590-DDD2-4D1D-9B77-F8B93DA1C8F8}" type="presParOf" srcId="{1D4B603A-D678-44F7-93A4-725FD34B8D98}" destId="{7F8ED8C4-1438-44A0-88BB-61C5A07FBA23}" srcOrd="1" destOrd="0" presId="urn:microsoft.com/office/officeart/2008/layout/LinedList"/>
    <dgm:cxn modelId="{0C070BCB-C406-40AC-9B24-BF10AE7E1294}" type="presParOf" srcId="{18885621-6322-4A77-8ABC-77E4768421CE}" destId="{82AC26FB-959A-423F-A568-E3CEAA0E1FB7}" srcOrd="12" destOrd="0" presId="urn:microsoft.com/office/officeart/2008/layout/LinedList"/>
    <dgm:cxn modelId="{2ABB0C72-6F84-4120-9ED7-5529A1FE5C52}" type="presParOf" srcId="{18885621-6322-4A77-8ABC-77E4768421CE}" destId="{546BA54A-7135-43FF-AE40-900F540B37D8}" srcOrd="13" destOrd="0" presId="urn:microsoft.com/office/officeart/2008/layout/LinedList"/>
    <dgm:cxn modelId="{05C004A3-CE6A-495A-9661-78565A0A17C3}" type="presParOf" srcId="{546BA54A-7135-43FF-AE40-900F540B37D8}" destId="{5E3A2F31-2988-4000-8647-C1BAE88821E0}" srcOrd="0" destOrd="0" presId="urn:microsoft.com/office/officeart/2008/layout/LinedList"/>
    <dgm:cxn modelId="{7F9F44CF-501A-4BC0-A88B-88B009142EAD}" type="presParOf" srcId="{546BA54A-7135-43FF-AE40-900F540B37D8}" destId="{42AF7E97-29E7-48AA-966E-4DF5DD2BE762}" srcOrd="1" destOrd="0" presId="urn:microsoft.com/office/officeart/2008/layout/LinedList"/>
    <dgm:cxn modelId="{3E65B4A3-117B-4A2D-8D64-C9E2E4529161}" type="presParOf" srcId="{18885621-6322-4A77-8ABC-77E4768421CE}" destId="{BFF8DFC6-1264-4D31-BDC2-DFEEB4C5EB5B}" srcOrd="14" destOrd="0" presId="urn:microsoft.com/office/officeart/2008/layout/LinedList"/>
    <dgm:cxn modelId="{E2314BD5-5F64-483B-893F-D59488D6B297}" type="presParOf" srcId="{18885621-6322-4A77-8ABC-77E4768421CE}" destId="{A60A8080-8F07-4E98-82C5-9044F11B477C}" srcOrd="15" destOrd="0" presId="urn:microsoft.com/office/officeart/2008/layout/LinedList"/>
    <dgm:cxn modelId="{1DEFC098-5FD7-4F2A-9BE9-1DB70EF180ED}" type="presParOf" srcId="{A60A8080-8F07-4E98-82C5-9044F11B477C}" destId="{8E2BDB43-AD27-4BA7-8E8E-1E16CFE45760}" srcOrd="0" destOrd="0" presId="urn:microsoft.com/office/officeart/2008/layout/LinedList"/>
    <dgm:cxn modelId="{6B2BE375-CDF4-4C29-B515-C79157717D7F}" type="presParOf" srcId="{A60A8080-8F07-4E98-82C5-9044F11B477C}" destId="{1A1B6094-E7E8-46CE-AD11-149981E7D6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0E650-AC58-488D-A730-D232E188BF44}">
      <dsp:nvSpPr>
        <dsp:cNvPr id="0" name=""/>
        <dsp:cNvSpPr/>
      </dsp:nvSpPr>
      <dsp:spPr>
        <a:xfrm>
          <a:off x="0" y="0"/>
          <a:ext cx="683695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16430-9B5E-4EDA-8655-DDE7F656B475}">
      <dsp:nvSpPr>
        <dsp:cNvPr id="0" name=""/>
        <dsp:cNvSpPr/>
      </dsp:nvSpPr>
      <dsp:spPr>
        <a:xfrm>
          <a:off x="0" y="0"/>
          <a:ext cx="6836956" cy="764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Strong evidence, show that children exposure to parental conflict negatively impact their wellbeing and development. </a:t>
          </a:r>
          <a:endParaRPr lang="en-US" sz="1700" kern="1200" dirty="0"/>
        </a:p>
      </dsp:txBody>
      <dsp:txXfrm>
        <a:off x="0" y="0"/>
        <a:ext cx="6836956" cy="764113"/>
      </dsp:txXfrm>
    </dsp:sp>
    <dsp:sp modelId="{DED1B35E-26AF-4617-A717-9FD050217984}">
      <dsp:nvSpPr>
        <dsp:cNvPr id="0" name=""/>
        <dsp:cNvSpPr/>
      </dsp:nvSpPr>
      <dsp:spPr>
        <a:xfrm>
          <a:off x="0" y="764113"/>
          <a:ext cx="6836956" cy="0"/>
        </a:xfrm>
        <a:prstGeom prst="line">
          <a:avLst/>
        </a:prstGeom>
        <a:solidFill>
          <a:schemeClr val="accent5">
            <a:hueOff val="-219188"/>
            <a:satOff val="46"/>
            <a:lumOff val="-980"/>
            <a:alphaOff val="0"/>
          </a:schemeClr>
        </a:solidFill>
        <a:ln w="12700" cap="flat" cmpd="sng" algn="ctr">
          <a:solidFill>
            <a:schemeClr val="accent5">
              <a:hueOff val="-219188"/>
              <a:satOff val="46"/>
              <a:lumOff val="-9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F86D8-CF1A-4EE4-8810-8E988608BB47}">
      <dsp:nvSpPr>
        <dsp:cNvPr id="0" name=""/>
        <dsp:cNvSpPr/>
      </dsp:nvSpPr>
      <dsp:spPr>
        <a:xfrm>
          <a:off x="0" y="764113"/>
          <a:ext cx="6836956" cy="764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-Establishing the association between children’s internalizing and externalizing behaviours problems and parental conflict.</a:t>
          </a:r>
          <a:endParaRPr lang="en-US" sz="1700" kern="1200" dirty="0"/>
        </a:p>
      </dsp:txBody>
      <dsp:txXfrm>
        <a:off x="0" y="764113"/>
        <a:ext cx="6836956" cy="764113"/>
      </dsp:txXfrm>
    </dsp:sp>
    <dsp:sp modelId="{21185C74-392C-403B-B250-90C18BAA8858}">
      <dsp:nvSpPr>
        <dsp:cNvPr id="0" name=""/>
        <dsp:cNvSpPr/>
      </dsp:nvSpPr>
      <dsp:spPr>
        <a:xfrm>
          <a:off x="0" y="1528227"/>
          <a:ext cx="6836956" cy="0"/>
        </a:xfrm>
        <a:prstGeom prst="line">
          <a:avLst/>
        </a:prstGeom>
        <a:solidFill>
          <a:schemeClr val="accent5">
            <a:hueOff val="-438375"/>
            <a:satOff val="91"/>
            <a:lumOff val="-1961"/>
            <a:alphaOff val="0"/>
          </a:schemeClr>
        </a:solidFill>
        <a:ln w="12700" cap="flat" cmpd="sng" algn="ctr">
          <a:solidFill>
            <a:schemeClr val="accent5">
              <a:hueOff val="-438375"/>
              <a:satOff val="91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70A5B-DD2F-4139-AC6C-CC6F9CF04ED9}">
      <dsp:nvSpPr>
        <dsp:cNvPr id="0" name=""/>
        <dsp:cNvSpPr/>
      </dsp:nvSpPr>
      <dsp:spPr>
        <a:xfrm>
          <a:off x="0" y="1528227"/>
          <a:ext cx="6836956" cy="764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and Psychopathological problems such as anxiety, depression, aggressive and hostile behaviours and socio-emotional and cognitive deregulation</a:t>
          </a:r>
          <a:endParaRPr lang="en-US" sz="1700" kern="1200" dirty="0"/>
        </a:p>
      </dsp:txBody>
      <dsp:txXfrm>
        <a:off x="0" y="1528227"/>
        <a:ext cx="6836956" cy="764113"/>
      </dsp:txXfrm>
    </dsp:sp>
    <dsp:sp modelId="{0187780A-025D-4D62-9656-DE218A8F58FF}">
      <dsp:nvSpPr>
        <dsp:cNvPr id="0" name=""/>
        <dsp:cNvSpPr/>
      </dsp:nvSpPr>
      <dsp:spPr>
        <a:xfrm>
          <a:off x="0" y="2292340"/>
          <a:ext cx="6836956" cy="0"/>
        </a:xfrm>
        <a:prstGeom prst="line">
          <a:avLst/>
        </a:prstGeom>
        <a:solidFill>
          <a:schemeClr val="accent5">
            <a:hueOff val="-657563"/>
            <a:satOff val="137"/>
            <a:lumOff val="-2941"/>
            <a:alphaOff val="0"/>
          </a:schemeClr>
        </a:solidFill>
        <a:ln w="12700" cap="flat" cmpd="sng" algn="ctr">
          <a:solidFill>
            <a:schemeClr val="accent5">
              <a:hueOff val="-657563"/>
              <a:satOff val="137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E503F-53A3-4811-B516-81E3A14349EF}">
      <dsp:nvSpPr>
        <dsp:cNvPr id="0" name=""/>
        <dsp:cNvSpPr/>
      </dsp:nvSpPr>
      <dsp:spPr>
        <a:xfrm>
          <a:off x="0" y="2292340"/>
          <a:ext cx="6836956" cy="764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and Physical health issues including overweight in long term, chronic pain, sleep disturbances.</a:t>
          </a:r>
          <a:endParaRPr lang="en-US" sz="1700" kern="1200" dirty="0"/>
        </a:p>
      </dsp:txBody>
      <dsp:txXfrm>
        <a:off x="0" y="2292340"/>
        <a:ext cx="6836956" cy="764113"/>
      </dsp:txXfrm>
    </dsp:sp>
    <dsp:sp modelId="{876C2F08-12DF-4E22-9487-E8137142BB0A}">
      <dsp:nvSpPr>
        <dsp:cNvPr id="0" name=""/>
        <dsp:cNvSpPr/>
      </dsp:nvSpPr>
      <dsp:spPr>
        <a:xfrm>
          <a:off x="0" y="3056454"/>
          <a:ext cx="6836956" cy="0"/>
        </a:xfrm>
        <a:prstGeom prst="line">
          <a:avLst/>
        </a:prstGeom>
        <a:solidFill>
          <a:schemeClr val="accent5">
            <a:hueOff val="-876751"/>
            <a:satOff val="183"/>
            <a:lumOff val="-3922"/>
            <a:alphaOff val="0"/>
          </a:schemeClr>
        </a:solidFill>
        <a:ln w="12700" cap="flat" cmpd="sng" algn="ctr">
          <a:solidFill>
            <a:schemeClr val="accent5">
              <a:hueOff val="-876751"/>
              <a:satOff val="183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2E889-6BC7-4EA7-998A-279169586969}">
      <dsp:nvSpPr>
        <dsp:cNvPr id="0" name=""/>
        <dsp:cNvSpPr/>
      </dsp:nvSpPr>
      <dsp:spPr>
        <a:xfrm>
          <a:off x="0" y="3056454"/>
          <a:ext cx="6836956" cy="764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Evidence show that behaviours are transmitted from generations to generations.</a:t>
          </a:r>
          <a:endParaRPr lang="en-US" sz="1700" kern="1200"/>
        </a:p>
      </dsp:txBody>
      <dsp:txXfrm>
        <a:off x="0" y="3056454"/>
        <a:ext cx="6836956" cy="764113"/>
      </dsp:txXfrm>
    </dsp:sp>
    <dsp:sp modelId="{434AB458-7792-46AA-80F2-E1AD35C9ABB2}">
      <dsp:nvSpPr>
        <dsp:cNvPr id="0" name=""/>
        <dsp:cNvSpPr/>
      </dsp:nvSpPr>
      <dsp:spPr>
        <a:xfrm>
          <a:off x="0" y="3820568"/>
          <a:ext cx="6836956" cy="0"/>
        </a:xfrm>
        <a:prstGeom prst="line">
          <a:avLst/>
        </a:prstGeom>
        <a:solidFill>
          <a:schemeClr val="accent5">
            <a:hueOff val="-1095939"/>
            <a:satOff val="229"/>
            <a:lumOff val="-4902"/>
            <a:alphaOff val="0"/>
          </a:schemeClr>
        </a:solidFill>
        <a:ln w="12700" cap="flat" cmpd="sng" algn="ctr">
          <a:solidFill>
            <a:schemeClr val="accent5">
              <a:hueOff val="-1095939"/>
              <a:satOff val="229"/>
              <a:lumOff val="-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426BD-11CF-4C84-BB63-72C9FDCF941A}">
      <dsp:nvSpPr>
        <dsp:cNvPr id="0" name=""/>
        <dsp:cNvSpPr/>
      </dsp:nvSpPr>
      <dsp:spPr>
        <a:xfrm>
          <a:off x="0" y="3820568"/>
          <a:ext cx="6836956" cy="764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Every child deserves the best start in life</a:t>
          </a:r>
          <a:endParaRPr lang="en-US" sz="1700" kern="1200"/>
        </a:p>
      </dsp:txBody>
      <dsp:txXfrm>
        <a:off x="0" y="3820568"/>
        <a:ext cx="6836956" cy="764113"/>
      </dsp:txXfrm>
    </dsp:sp>
    <dsp:sp modelId="{82AC26FB-959A-423F-A568-E3CEAA0E1FB7}">
      <dsp:nvSpPr>
        <dsp:cNvPr id="0" name=""/>
        <dsp:cNvSpPr/>
      </dsp:nvSpPr>
      <dsp:spPr>
        <a:xfrm>
          <a:off x="0" y="4584681"/>
          <a:ext cx="6836956" cy="0"/>
        </a:xfrm>
        <a:prstGeom prst="line">
          <a:avLst/>
        </a:prstGeom>
        <a:solidFill>
          <a:schemeClr val="accent5">
            <a:hueOff val="-1315126"/>
            <a:satOff val="274"/>
            <a:lumOff val="-5883"/>
            <a:alphaOff val="0"/>
          </a:schemeClr>
        </a:solidFill>
        <a:ln w="12700" cap="flat" cmpd="sng" algn="ctr">
          <a:solidFill>
            <a:schemeClr val="accent5">
              <a:hueOff val="-1315126"/>
              <a:satOff val="274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A2F31-2988-4000-8647-C1BAE88821E0}">
      <dsp:nvSpPr>
        <dsp:cNvPr id="0" name=""/>
        <dsp:cNvSpPr/>
      </dsp:nvSpPr>
      <dsp:spPr>
        <a:xfrm>
          <a:off x="0" y="4584681"/>
          <a:ext cx="6836956" cy="764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Tackling parental conflict by supporting children and families is crucial to build happier, more productive and healthier communities</a:t>
          </a:r>
          <a:endParaRPr lang="en-US" sz="1700" kern="1200"/>
        </a:p>
      </dsp:txBody>
      <dsp:txXfrm>
        <a:off x="0" y="4584681"/>
        <a:ext cx="6836956" cy="764113"/>
      </dsp:txXfrm>
    </dsp:sp>
    <dsp:sp modelId="{BFF8DFC6-1264-4D31-BDC2-DFEEB4C5EB5B}">
      <dsp:nvSpPr>
        <dsp:cNvPr id="0" name=""/>
        <dsp:cNvSpPr/>
      </dsp:nvSpPr>
      <dsp:spPr>
        <a:xfrm>
          <a:off x="0" y="5348795"/>
          <a:ext cx="6836956" cy="0"/>
        </a:xfrm>
        <a:prstGeom prst="line">
          <a:avLst/>
        </a:prstGeom>
        <a:solidFill>
          <a:schemeClr val="accent5">
            <a:hueOff val="-1534314"/>
            <a:satOff val="320"/>
            <a:lumOff val="-6863"/>
            <a:alphaOff val="0"/>
          </a:schemeClr>
        </a:solidFill>
        <a:ln w="12700" cap="flat" cmpd="sng" algn="ctr">
          <a:solidFill>
            <a:schemeClr val="accent5">
              <a:hueOff val="-1534314"/>
              <a:satOff val="320"/>
              <a:lumOff val="-68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BDB43-AD27-4BA7-8E8E-1E16CFE45760}">
      <dsp:nvSpPr>
        <dsp:cNvPr id="0" name=""/>
        <dsp:cNvSpPr/>
      </dsp:nvSpPr>
      <dsp:spPr>
        <a:xfrm>
          <a:off x="0" y="5348795"/>
          <a:ext cx="6836956" cy="764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Together we must help children to thrive and be successful in life. </a:t>
          </a:r>
          <a:endParaRPr lang="en-US" sz="1700" kern="1200"/>
        </a:p>
      </dsp:txBody>
      <dsp:txXfrm>
        <a:off x="0" y="5348795"/>
        <a:ext cx="6836956" cy="7641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479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691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293" y="1709738"/>
            <a:ext cx="10617157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0293" y="4589463"/>
            <a:ext cx="1061715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670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955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3903"/>
            <a:ext cx="522033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737063"/>
            <a:ext cx="5220335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390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37063"/>
            <a:ext cx="5183188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1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835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434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2226364"/>
            <a:ext cx="3994785" cy="3642623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518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20" y="457200"/>
            <a:ext cx="405400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020" y="2250218"/>
            <a:ext cx="4054006" cy="361876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202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356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77240" y="365125"/>
            <a:ext cx="779526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9/12/2023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832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D62DB5A-5AA0-4E7E-94AB-AD20F02CA8DF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086ECE-EF43-4B07-9DD0-59679471A067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2" y="365125"/>
            <a:ext cx="1063751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2" y="1825625"/>
            <a:ext cx="1063751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2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3657AA7F-BE72-4467-897E-7A302F46504F}" type="datetimeFigureOut">
              <a:rPr lang="en-US" smtClean="0"/>
              <a:pPr/>
              <a:t>9/12/2023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7156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3658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76" r:id="rId7"/>
    <p:sldLayoutId id="2147483677" r:id="rId8"/>
    <p:sldLayoutId id="2147483684" r:id="rId9"/>
    <p:sldLayoutId id="2147483675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milies.barnardo&#8217;s.org.uk/" TargetMode="External"/><Relationship Id="rId7" Type="http://schemas.openxmlformats.org/officeDocument/2006/relationships/hyperlink" Target="https://www.verywellmind.com/" TargetMode="External"/><Relationship Id="rId2" Type="http://schemas.openxmlformats.org/officeDocument/2006/relationships/hyperlink" Target="https://doi.org/10-15406/jpcpy.2017.07.0043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" TargetMode="External"/><Relationship Id="rId5" Type="http://schemas.openxmlformats.org/officeDocument/2006/relationships/hyperlink" Target="https://www.scribbr.com/" TargetMode="External"/><Relationship Id="rId4" Type="http://schemas.openxmlformats.org/officeDocument/2006/relationships/hyperlink" Target="https://www.linkedin.com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sp-uk.net/" TargetMode="External"/><Relationship Id="rId2" Type="http://schemas.openxmlformats.org/officeDocument/2006/relationships/hyperlink" Target="https://www.childrensociety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assets.publishing.service.gov.uk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if.org.uk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11205-020-02428-2" TargetMode="External"/><Relationship Id="rId5" Type="http://schemas.openxmlformats.org/officeDocument/2006/relationships/hyperlink" Target="https://doi.org/10.1177/1054137317709581" TargetMode="External"/><Relationship Id="rId4" Type="http://schemas.openxmlformats.org/officeDocument/2006/relationships/hyperlink" Target="https://doi.org/10.1111/j.1540-5834.2009.00501.x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978-3-319-28099-8-907-1" TargetMode="External"/><Relationship Id="rId7" Type="http://schemas.openxmlformats.org/officeDocument/2006/relationships/hyperlink" Target="https://www.bbc.co.uk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/" TargetMode="External"/><Relationship Id="rId5" Type="http://schemas.openxmlformats.org/officeDocument/2006/relationships/hyperlink" Target="https://www.publications.parliament.uk/" TargetMode="External"/><Relationship Id="rId4" Type="http://schemas.openxmlformats.org/officeDocument/2006/relationships/hyperlink" Target="https://doi.org/10.1007/s11482-021-10027-y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igital.nhs.uk/" TargetMode="External"/><Relationship Id="rId3" Type="http://schemas.openxmlformats.org/officeDocument/2006/relationships/hyperlink" Target="https://www.libguides.qut.edu.au/" TargetMode="External"/><Relationship Id="rId7" Type="http://schemas.openxmlformats.org/officeDocument/2006/relationships/hyperlink" Target="https://www.nationalcentreforfamilyhubs.org/" TargetMode="External"/><Relationship Id="rId2" Type="http://schemas.openxmlformats.org/officeDocument/2006/relationships/hyperlink" Target="https://www.leeds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1467-6427.12373" TargetMode="External"/><Relationship Id="rId5" Type="http://schemas.openxmlformats.org/officeDocument/2006/relationships/hyperlink" Target="https://www.org.uk/" TargetMode="External"/><Relationship Id="rId4" Type="http://schemas.openxmlformats.org/officeDocument/2006/relationships/hyperlink" Target="https://www.mft.nhs.uk/" TargetMode="External"/><Relationship Id="rId9" Type="http://schemas.openxmlformats.org/officeDocument/2006/relationships/hyperlink" Target="https://www.learning.nsppcc.org.uk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886260520926317" TargetMode="External"/><Relationship Id="rId2" Type="http://schemas.openxmlformats.org/officeDocument/2006/relationships/hyperlink" Target="https://www.learning.nspcc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11/jcpp.13556" TargetMode="External"/><Relationship Id="rId4" Type="http://schemas.openxmlformats.org/officeDocument/2006/relationships/hyperlink" Target="https://www.dropoutprevention.org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398-022-0200-0" TargetMode="External"/><Relationship Id="rId3" Type="http://schemas.openxmlformats.org/officeDocument/2006/relationships/hyperlink" Target="https://www.cpcinc.org/" TargetMode="External"/><Relationship Id="rId7" Type="http://schemas.openxmlformats.org/officeDocument/2006/relationships/hyperlink" Target="https://doi.org.ezproxy.uwtsd.ac.uk/" TargetMode="External"/><Relationship Id="rId2" Type="http://schemas.openxmlformats.org/officeDocument/2006/relationships/hyperlink" Target="https://doi.org.10.3390/ijerph2003178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ldwelfare.gov/" TargetMode="External"/><Relationship Id="rId5" Type="http://schemas.openxmlformats.org/officeDocument/2006/relationships/hyperlink" Target="https://www.unicef.org/" TargetMode="External"/><Relationship Id="rId10" Type="http://schemas.openxmlformats.org/officeDocument/2006/relationships/hyperlink" Target="https://www.westmidlands-pcc.gov.uk/" TargetMode="External"/><Relationship Id="rId4" Type="http://schemas.openxmlformats.org/officeDocument/2006/relationships/hyperlink" Target="https://www.unicefusa.org/" TargetMode="External"/><Relationship Id="rId9" Type="http://schemas.openxmlformats.org/officeDocument/2006/relationships/hyperlink" Target="https://doi.org/10.1017/S0954794190001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518D20D-5F05-49C3-8900-68783F8AC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50CA5B-2FF8-43D9-B7D8-3BDE1BFD3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151E9-ACF0-982D-D1B2-7B2150EC32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40" y="1122363"/>
            <a:ext cx="7317348" cy="2387600"/>
          </a:xfrm>
        </p:spPr>
        <p:txBody>
          <a:bodyPr>
            <a:normAutofit/>
          </a:bodyPr>
          <a:lstStyle/>
          <a:p>
            <a:pPr algn="l"/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IMPACT OF PARENTAL CONFLICT ON CHILDREN MENTAL WELLBEING AND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4C2ECB-4521-37C9-7620-5C2DE08666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0" y="3602038"/>
            <a:ext cx="7317348" cy="165576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MASSANGBE SARAN SY SAVANE</a:t>
            </a:r>
            <a:endParaRPr lang="en-GB"/>
          </a:p>
          <a:p>
            <a:pPr algn="l"/>
            <a:r>
              <a:rPr lang="en-GB" dirty="0"/>
              <a:t>SEPTEMBER 2023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60EAFE-C840-4DAF-B8B5-D73E98076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1CF940-9FA5-AD4D-1ACD-58FA6213AF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91" r="12160" b="2"/>
          <a:stretch/>
        </p:blipFill>
        <p:spPr>
          <a:xfrm>
            <a:off x="8763000" y="-1800"/>
            <a:ext cx="3429000" cy="3429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2FF5F7-8CB8-4DD0-890B-C68D3C731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CF86EB89-5CAA-4AA5-907F-09707CF4A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67754" y="34290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839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CD6F0A-A694-C379-44C0-4F91DFE05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7059598" cy="1867769"/>
          </a:xfrm>
        </p:spPr>
        <p:txBody>
          <a:bodyPr anchor="b">
            <a:normAutofit/>
          </a:bodyPr>
          <a:lstStyle/>
          <a:p>
            <a:r>
              <a:rPr lang="en-GB" sz="4400" dirty="0"/>
              <a:t>CHAPTER I:</a:t>
            </a:r>
            <a:br>
              <a:rPr lang="en-GB" sz="4400" dirty="0"/>
            </a:br>
            <a:r>
              <a:rPr lang="en-GB" sz="44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47A2A-A63B-2A20-0379-9102AC8EC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786743"/>
            <a:ext cx="7059598" cy="3390220"/>
          </a:xfrm>
        </p:spPr>
        <p:txBody>
          <a:bodyPr anchor="t"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400" dirty="0"/>
              <a:t>Definition</a:t>
            </a:r>
          </a:p>
          <a:p>
            <a:r>
              <a:rPr lang="en-GB" sz="1400" dirty="0"/>
              <a:t>Childhood</a:t>
            </a:r>
          </a:p>
          <a:p>
            <a:r>
              <a:rPr lang="en-GB" sz="1400" dirty="0"/>
              <a:t>Mental Wellbeing</a:t>
            </a:r>
          </a:p>
          <a:p>
            <a:r>
              <a:rPr lang="en-GB" sz="1400" dirty="0"/>
              <a:t>Parental conflict</a:t>
            </a:r>
          </a:p>
          <a:p>
            <a:r>
              <a:rPr lang="en-GB" sz="1400" dirty="0"/>
              <a:t>Adverse Childhood Experiences</a:t>
            </a:r>
          </a:p>
          <a:p>
            <a:r>
              <a:rPr lang="en-GB" sz="1400" dirty="0"/>
              <a:t>Child Development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/>
              <a:t>The Rationale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/>
              <a:t> Aim of the study: Investigate the impact of parental conflict on children mental wellbeing and development.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dirty="0"/>
              <a:t>Objectives of the study: Defining the main concepts, exploring data, theories, policies, conducting literature review and providing some recommendations to reducing parental conflict.</a:t>
            </a: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F3CB34B-2F8F-4442-91D1-92367828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23F9464-B00D-A31B-C740-7D91CC7755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78" r="15172"/>
          <a:stretch/>
        </p:blipFill>
        <p:spPr>
          <a:xfrm>
            <a:off x="8763000" y="-1800"/>
            <a:ext cx="3429000" cy="3429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2AFC398-9263-43B8-98C4-6D97765B8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C3F180D0-951F-4FB1-8AC1-0CB70C61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67754" y="34290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368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5BEBE-EF8C-AE70-D96B-4362AFF96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7059598" cy="1867769"/>
          </a:xfrm>
        </p:spPr>
        <p:txBody>
          <a:bodyPr anchor="b">
            <a:normAutofit/>
          </a:bodyPr>
          <a:lstStyle/>
          <a:p>
            <a:r>
              <a:rPr lang="en-GB" sz="4400" dirty="0"/>
              <a:t>CHAPTER II: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DC097-8C22-86F1-5DC7-6D605E475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786743"/>
            <a:ext cx="7059598" cy="3390220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Historical background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Theorical background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Bowlby’s Attachment Theory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Emotional </a:t>
            </a:r>
            <a:r>
              <a:rPr lang="en-GB"/>
              <a:t>Security Theory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International context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National context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F3CB34B-2F8F-4442-91D1-92367828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35F1652D-5D40-AF89-1CF5-CDB838079F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19" r="19631"/>
          <a:stretch/>
        </p:blipFill>
        <p:spPr>
          <a:xfrm>
            <a:off x="8763000" y="-1800"/>
            <a:ext cx="3429000" cy="3429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2AFC398-9263-43B8-98C4-6D97765B8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Graphic 33">
            <a:extLst>
              <a:ext uri="{FF2B5EF4-FFF2-40B4-BE49-F238E27FC236}">
                <a16:creationId xmlns:a16="http://schemas.microsoft.com/office/drawing/2014/main" id="{C3F180D0-951F-4FB1-8AC1-0CB70C61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67754" y="34290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01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65BF1-EE62-276F-0E10-AFE4490E2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III: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FB28E-DA8D-98C5-EE3C-50E2D07F1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Data Collection: Databases</a:t>
            </a:r>
          </a:p>
          <a:p>
            <a:r>
              <a:rPr lang="en-GB" dirty="0"/>
              <a:t> ProQuest </a:t>
            </a:r>
          </a:p>
          <a:p>
            <a:r>
              <a:rPr lang="en-GB" dirty="0"/>
              <a:t>PubMed </a:t>
            </a:r>
          </a:p>
          <a:p>
            <a:r>
              <a:rPr lang="en-GB" dirty="0" err="1"/>
              <a:t>PsyArticles</a:t>
            </a:r>
            <a:r>
              <a:rPr lang="en-GB" dirty="0"/>
              <a:t> </a:t>
            </a:r>
          </a:p>
          <a:p>
            <a:r>
              <a:rPr lang="en-GB" dirty="0"/>
              <a:t>Elsevier </a:t>
            </a:r>
          </a:p>
          <a:p>
            <a:r>
              <a:rPr lang="en-GB" dirty="0"/>
              <a:t>ScienceDirect</a:t>
            </a:r>
          </a:p>
          <a:p>
            <a:r>
              <a:rPr lang="en-GB" dirty="0"/>
              <a:t>Google Scholar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Inclusion criteria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Exclusion criteria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Data Analysis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Ethical considerations</a:t>
            </a:r>
          </a:p>
          <a:p>
            <a:pPr marL="0" indent="0">
              <a:buNone/>
            </a:pPr>
            <a:r>
              <a:rPr lang="en-GB" dirty="0"/>
              <a:t>(Critical Appraisal Skills Programme, 2023)</a:t>
            </a:r>
          </a:p>
        </p:txBody>
      </p:sp>
    </p:spTree>
    <p:extLst>
      <p:ext uri="{BB962C8B-B14F-4D97-AF65-F5344CB8AC3E}">
        <p14:creationId xmlns:p14="http://schemas.microsoft.com/office/powerpoint/2010/main" val="1629606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74509-07E8-3F3F-0713-7F56F8BC6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114800" cy="1812537"/>
          </a:xfrm>
        </p:spPr>
        <p:txBody>
          <a:bodyPr anchor="b">
            <a:normAutofit/>
          </a:bodyPr>
          <a:lstStyle/>
          <a:p>
            <a:r>
              <a:rPr lang="en-GB" sz="3100"/>
              <a:t>CHAPTER IV: RESULTS/DISCUSSION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57601-AEC2-D903-148E-EF8DB9A2E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786743"/>
            <a:ext cx="4114800" cy="3390220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400"/>
              <a:t>Results/findings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/>
              <a:t> themes and discussion</a:t>
            </a:r>
          </a:p>
          <a:p>
            <a:r>
              <a:rPr lang="en-GB" sz="1400"/>
              <a:t>The impact of early family adversity</a:t>
            </a:r>
          </a:p>
          <a:p>
            <a:r>
              <a:rPr lang="en-GB" sz="1400"/>
              <a:t>Family structure and relationship distress</a:t>
            </a:r>
          </a:p>
          <a:p>
            <a:r>
              <a:rPr lang="en-GB" sz="1400"/>
              <a:t>Psychopathological problems affecting children</a:t>
            </a:r>
          </a:p>
          <a:p>
            <a:r>
              <a:rPr lang="en-GB" sz="1400"/>
              <a:t>Impact on children’s Psychological wellbeing, socio-emotional, physical health and Cognitive Development</a:t>
            </a:r>
          </a:p>
          <a:p>
            <a:r>
              <a:rPr lang="en-GB" sz="1400"/>
              <a:t>Parent-child relationship and parent role modelling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/>
              <a:t>Limitation of the study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561DE1A-F39F-46D4-BA9A-9DAB77A48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2199" y="0"/>
            <a:ext cx="6859801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06BBC11D-FCED-DA33-BE1F-E3F1C914DD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91" r="14257" b="-2"/>
          <a:stretch/>
        </p:blipFill>
        <p:spPr>
          <a:xfrm>
            <a:off x="7336485" y="288899"/>
            <a:ext cx="2851226" cy="2851203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C6105A24-81C0-4B45-99A5-311F3B74A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2199" y="3427200"/>
            <a:ext cx="3430800" cy="34308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Graphic 37">
            <a:extLst>
              <a:ext uri="{FF2B5EF4-FFF2-40B4-BE49-F238E27FC236}">
                <a16:creationId xmlns:a16="http://schemas.microsoft.com/office/drawing/2014/main" id="{3C851273-7FAC-413A-B5CA-083F7AECD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33999" y="3427200"/>
            <a:ext cx="3429000" cy="342900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C3B21356-601F-4761-B3FB-16E3D4A5C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004EF464-0C9E-4D7E-B8B3-865285819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67754" y="34272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805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76225-F32F-1120-710E-294B968A9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 V: RECOMMENDATION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B805D-CD51-D389-946B-2D0E34534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RECOMMENDATIONS</a:t>
            </a:r>
          </a:p>
          <a:p>
            <a:r>
              <a:rPr lang="en-GB" dirty="0"/>
              <a:t>Unsolved or late intervention of parental conflict cost around £17 billion per year in England and Wales.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Government should: </a:t>
            </a:r>
          </a:p>
          <a:p>
            <a:pPr marL="0" indent="0">
              <a:buNone/>
            </a:pPr>
            <a:r>
              <a:rPr lang="en-GB" dirty="0"/>
              <a:t>-Protect all children from abuse and neglect  </a:t>
            </a:r>
          </a:p>
          <a:p>
            <a:pPr marL="0" indent="0">
              <a:buNone/>
            </a:pPr>
            <a:r>
              <a:rPr lang="en-GB" dirty="0"/>
              <a:t>-Promote the rights of children according to United Nations Convention of the rights of the child.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Local authorities should through Department for Work and Pensions fund train and build capacity of practitioners to contribute to reduce the impact of harmful relationships by:</a:t>
            </a:r>
          </a:p>
          <a:p>
            <a:r>
              <a:rPr lang="en-GB" dirty="0"/>
              <a:t>Helping to build trusting relationships with families</a:t>
            </a:r>
          </a:p>
          <a:p>
            <a:r>
              <a:rPr lang="en-GB" dirty="0"/>
              <a:t>Providing information and advice</a:t>
            </a:r>
          </a:p>
          <a:p>
            <a:r>
              <a:rPr lang="en-GB" dirty="0"/>
              <a:t>Promoting conversations about positive relationships</a:t>
            </a:r>
          </a:p>
          <a:p>
            <a:r>
              <a:rPr lang="en-GB" dirty="0"/>
              <a:t>Building skills for effective communication</a:t>
            </a:r>
          </a:p>
          <a:p>
            <a:r>
              <a:rPr lang="en-GB" dirty="0"/>
              <a:t>Encouraging parents to share the positive experiences with peers</a:t>
            </a:r>
          </a:p>
          <a:p>
            <a:r>
              <a:rPr lang="en-GB" dirty="0"/>
              <a:t>Empowering children to build skills such as social and emotional regulation skills </a:t>
            </a:r>
          </a:p>
          <a:p>
            <a:pPr marL="0" indent="0">
              <a:buNone/>
            </a:pPr>
            <a:r>
              <a:rPr lang="en-GB" dirty="0"/>
              <a:t>(Early Intervention Foundation, 2023)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30625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838AC-5CFE-FC18-7B04-53156FDB1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E66B06-19CD-F09D-86F3-077946E392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1215423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6994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2E958-3AF7-3DC0-74DE-946330A31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FF09D-0FDE-4E4A-4BD6-D469BD794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Amir, H (2017) Psychology-Child Emotions The link between inter-parental conflict and Health Emotional Development of children.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Journal of Psychology and Clinical Psychiatry.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Volume 7, Issue 2.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2"/>
              </a:rPr>
              <a:t>https://doi.org/10-15406/jpcpy.2017.07.00431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(Accessed: 22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Barnardo’s (2023).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Parental Conflict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3"/>
              </a:rPr>
              <a:t>https://www.families.barnardo’s.org.uk/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04 June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Batool, S (2023)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Physical health problems caused by parental conflict in children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4"/>
              </a:rPr>
              <a:t>https://www.linkedin.com/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14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Bhandari, P (2021)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Ethical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Considerations in research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https://www.scribbr.com/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27 July 2023). 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Caulfield, J (2019)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How to do Thematic Analysis: step by Step Guide and Examples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https://www.scribbr.com/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27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Centers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for Disease Control and Prevention (2023).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Mental health of children and parents – a strong connection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6"/>
              </a:rPr>
              <a:t>https://www.cdc.gov/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23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Centers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for Disease Control and Prevention (2023).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What is children’s Mental Health?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6"/>
              </a:rPr>
              <a:t>https://www.cdc.gov/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23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Centers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for Disease Control and Prevention (2021).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Child Abuse and Neglect: Essentials for Childhood.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6"/>
              </a:rPr>
              <a:t>https://www.cdc.gov/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23-07-23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Cherry, K (2023)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The importance of early emotional bonds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7"/>
              </a:rPr>
              <a:t>https://www.verywellmind.com/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8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5750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51527-EF18-9AB3-6E27-B19DA2918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be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CC25E-B105-1168-56E3-B86BEA02B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Children’s Society (2023) Children’s Mental Health Statistics.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2"/>
              </a:rPr>
              <a:t>https://www.childrensociety.org.uk/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9 May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Craft, A. et al., (2021). The implications of early conflict for children’s Development.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Journal of Child and Family Studies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Volume: 30 (2021); P: 292-310 (Accessed: 6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Critical Appraisal Skills Programme (2023)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CASP Checklists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3"/>
              </a:rPr>
              <a:t>https://www.casp-uk.net/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26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Cummings, M and Miller-Graff, L (2015). Emotional Security Theory: An Emerging Theoretical Model for Youths’ Psychological and Physiological Responses across multiple developmental contexts.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Current Directions in Psychological Science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Volume: 24; Issue:3; pages: 208-213. (Accessed : 11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Dadds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M. et al., (1999) Family conflict and child adjustment Evidence for a Cognitive-Contextual Model of Intergenerational Transmission.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Journal of family Psychology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 13, Issue 2, PP 194-208. (Accessed: 22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Department for Education (2014).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The young person’s guide to the Children and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Families Act 2014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4"/>
              </a:rPr>
              <a:t>https://www.assets.publishing.service.gov.uk/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23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Department for Work and Pensions (2021).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Reducing Parental Conflict Challenge Fund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: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learning from the first phase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https://www.gov.uk/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24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Department for Work and Pensions (2021).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Reducing Parental Conflict: the impact on children.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https://www.gov.uk/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23 July 2023). 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6483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DFD5B-4DCB-9040-412A-E4DA0BA5D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be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C17D7-1179-2FD2-AAF0-70CED5073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Department for Work and Pensions (2021).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Reducing Parental Conflict: what is a parental conflict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?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2"/>
              </a:rPr>
              <a:t>https://www.gov.uk/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30 May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Early Intervention Foundation (2023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) Why is it good for society and the economy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?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3"/>
              </a:rPr>
              <a:t>https://www.eif.org.uk/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17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Early Intervention Foundation (2016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). Interventional relationship survey: Results.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3"/>
              </a:rPr>
              <a:t>https://www.eif.org.uk/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23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El.Sheikh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M. et al., (2010) Marital conflict and children’s externalizing behaviour: Pathways involving interactions between Parasympathetic and Sympathetic nervous System activity.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National library of Medicine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4"/>
              </a:rPr>
              <a:t>https://doi.org/10.1111/j.1540-5834.2009.00501.x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31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Fozard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E.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Gubi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P (2017) An examination of the development of continuing destructive parental conflict on young adult children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SAGE.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Volume 28, Issue 2, pp 175-189.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https://doi.org/10.1177/1054137317709581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15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Garriga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A.,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Pennoni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F., (2020) The causal effects of parental divorce and parental temporary separation on children’s Cognitive abilities and Psychological well-being According to parental relationship quality.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Social Indicators Research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 161, pp 963-987.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6"/>
              </a:rPr>
              <a:t>https://doi.org/10.1007/s11205-020-02428-2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16 August 2023). 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Goisis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A.,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Ozcan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B.,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Kerm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P., (2019) Do children carry the weight of divorce?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Demography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 56, pp 785-811. Available at: https://doi.org/10.1007/s13524-019-00784-4 (Accessed: 13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719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32575-2C59-5D20-7617-0664DA7AE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be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1D3E7-CB7B-20B4-DAC6-2F2846E3D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Government UK (2022).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The impact of parenting on children’s outcomes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2"/>
              </a:rPr>
              <a:t>https://www.gov.uk/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09 June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Government UK (2021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). Reducing Parental Conflict: the impact on local services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on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2"/>
              </a:rPr>
              <a:t>https://www.gov.uk/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{Accessed:1-06-23}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Hansen, L. and Jordan, S. (2017) Internalizing behaviours.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Encyclopaedia of Personality and Individual Differences.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PP 1-5.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3"/>
              </a:rPr>
              <a:t>https://doi.org/10.1007/978-3-319-28099-8-907-1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19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Harold. G and Sellers. R (2018). Annual Research Review: interparental conflict and youth psychopathology: an evidence review and practice focused update.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Journal of child Psychology and Psychiatry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Volume:59; Issue:4; pp;374-402. {Accessed: 06-07-23}.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Hess, S. (2021) Effects of interparental conflict on children’s social wellbeing and the mediation role of parenting behaviour.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Applied Research in Quality of Life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Volume: 17, PP: 2059-2085.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4"/>
              </a:rPr>
              <a:t>https://doi.org/10.1007/s11482-021-10027-y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(Accessed: 23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House of Commons Health and Social Care Committee (2019).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First 1000 days of life.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https://www.publications.parliament.uk/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24-07-23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Jarvis, J., et al., (2021) The family structure and child behaviour in the United Kingdom.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Journal of child and family studies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 32, pp 160-179.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6"/>
              </a:rPr>
              <a:t>https://doi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org/10.1007/s10826-02159-z (Accessed: 18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Jeffreys. B. (2022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). Children’s mental health: huge rise in severe cases, BBC analysis reveals.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7"/>
              </a:rPr>
              <a:t>https://www.bbc.co.uk/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30-04-23.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Kauten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R and Barry, C (2020) Externalizing behaviour.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Encyclopedia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of Personality and Individual Differences. PP: 1509-1512. Available at: https://doi.org/10-1007/978-3-319-24612-3_894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802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914EA-B7D2-CDAC-A916-C84B3361B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be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A11C4-4954-9089-C1B5-40A3CD6F2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Leeds.gov.uk (2020).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One minute guide: Relationship Matters-reducing parental conflict.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2"/>
              </a:rPr>
              <a:t>https://www.leeds.gov.uk/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03-06-23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Library guides (2023)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What is a Systematic Review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?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3"/>
              </a:rPr>
              <a:t>https://www.libguides.qut.edu.au/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26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Manchester University NHS (2023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). Adverse Childhood Experiences and Attachment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4"/>
              </a:rPr>
              <a:t>https://www.mft.nhs.uk/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15-06-23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Mandemarkers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J.,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Kalmijn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., (2013) Do mother’s and father’s education condition the impact of parental divorce on child wellbeing?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Social Science Research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 44 (2014), pp 187-199. Available at: https://doi.org/10.1016/j.ssresearch.2013.12.003 (Accessed: 18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Mind (2023).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What is mental health and mental wellbeing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?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https://www.org.uk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15-06-23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Mortimer, R. et al., (2021) Multi-family therapy for separated parents in conflict and their children: intervention development and pilot evaluation.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The Association for Family Therapy and Systemic Practice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 45, PP 94-117.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6"/>
              </a:rPr>
              <a:t>https://doi.org/10.1111/1467-6427.12373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12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National Centre for Family Hubs (2023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) Reducing parental conflict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7"/>
              </a:rPr>
              <a:t>https://www.nationalcentreforfamilyhubs.org/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27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NHS Digital (2022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). Mental Health of Children and Young people Surveys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8"/>
              </a:rPr>
              <a:t>https://www.digital.nhs.uk/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30-03-23.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NSPCC (2021).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Attachment and child development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9"/>
              </a:rPr>
              <a:t>https://www.learning.nsppcc.org.uk/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22-07-23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284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A980E-9D57-7755-5F3C-1DE23A670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be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7006D-6DBD-6677-8B8E-3E17A9DF34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NSPCC Learning (2023).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Child health and development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2"/>
              </a:rPr>
              <a:t>https://www.learning.nspcc.org.uk/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03 June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Papamichail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A., and Bates, E., (2020) ‘’I want my mum to know that I am a good guy…’’: A Thematic analysis of the accounts of adolescents who exhibit child-to-parent violence in the United Kingdom.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Journal of Interparental Violence.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Volume 37, Issue (9-10), pp 6135-6158.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3"/>
              </a:rPr>
              <a:t>https://doi.org/10.1177/0886260520926317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21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Paquette, D and Ryan. J (2015).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Bronfenbrenner’s Ecological System Theory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4"/>
              </a:rPr>
              <a:t>https://www.dropoutprevention.org/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23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Ramchandani, P., (2013) Do early father-infant interactions predict the onset of externalising behaviours in young children? Findings from a longitudinal cohort study.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The Journal of Child Psychology And Psychiatry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 54, Issue 1, pp 56-64. Available at: https://doi.org/10.1111/j.1469-7610.2012.02583.x (Accessed: 19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Rothenberg, A. et al.,(2022) The intergenerational transmission of maladaptive parenting and its impact on child Mental Health: Examining cross-cultural mediating pathways and moderating protective factors.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Child Psychiatry Hum Dev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 54, pp 870-890. Available at: doi.org/10.1007/s10578-021-013 11-6/  (Accessed: 23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Speyer, L et al., (2021) A symptom level perspective on reactive and proactive aggressive behaviours and ADHD symptoms in childhood.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The Journal of Child Psychology and Psychiatry.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Volume: 63, Issue: 9, PP: 1017-1026.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https://doi.org/10.1111/jcpp.13556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(Accessed: 22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2097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F28A5-F287-1A62-C234-822461517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be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A837E-5F0B-584D-B3CE-4459201CC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Stoddard-Bennett, N., et al., (2023) Family structure and child behaviour problems in Australia, the United Kingdom, and the United States.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International Journal of Environment Research and Public Health.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Volume 20, pp 1780.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2"/>
              </a:rPr>
              <a:t>https://doi.org.10.3390/ijerph20031780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16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Terzian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M. et al., (2011)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What works for acting out (externalizing) behaviour: lessons from Experimental Evaluations of Social Intervention.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3"/>
              </a:rPr>
              <a:t>https://www.cpcinc.org/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14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Tetzner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J. et al. (2022). Family risk factors and buffering factors for child internalizing and externalizing problems.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Journal of Applied Development Psychology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Volume: 80 (2022) 101395. (Accessed: 5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UNICEF USA (2023).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Children’s Health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4"/>
              </a:rPr>
              <a:t>https://www.unicefusa.org/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23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UNICEF (2020)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Designing parenting programmes for violence prevention: A Guidance Note.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5"/>
              </a:rPr>
              <a:t>https://www.unicef.org/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22 July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United States Department of Health and Human Services (2014).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Parenting a Child who has experienced Trauma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6"/>
              </a:rPr>
              <a:t>https://www.childwelfare.gov/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Accessed: 09-06-2023.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Volpe, R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Chafouleas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S (2012) Assessment of externalizing behavioural deficit.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The Oxford Handbook of school of Psychology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PP 285-311.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7"/>
              </a:rPr>
              <a:t>https://doi.org.ezproxy.uwtsd.ac.uk/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20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Wade, M., Wright, L and Finegold, K. (2022) The effects of early life adversity on children’s mental health and cognitive functioning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Translational Psychiatry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12, 244(2022).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8"/>
              </a:rPr>
              <a:t>https://doi.org/10.1038/s41398-022-0200-0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(Accessed: 22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Wadman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, R., et al (2020) The influence of early familial adversity on adolescent risk behaviours and mental health: stability and transition in family adversity profiles in a cohort sample.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Development and Psychopathology.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Volume 32, pp 437-454.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9"/>
              </a:rPr>
              <a:t>https://doi.org/10.1017/S095479419000191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17 August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 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West Midlands Police and Crime Commissioner (2021).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Ground-breaking report: Evidence shows too many young people in the criminal justice system suffer from violence, poverty, and abuse growing up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 Light" panose="020F0302020204030204" pitchFamily="34" charset="0"/>
                <a:hlinkClick r:id="rId10"/>
              </a:rPr>
              <a:t>https://www.westmidlands-pcc.gov.uk/</a:t>
            </a:r>
            <a:r>
              <a:rPr lang="en-GB" sz="1800" dirty="0">
                <a:effectLst/>
                <a:latin typeface="Arial" panose="020B0604020202020204" pitchFamily="34" charset="0"/>
                <a:ea typeface="Calibri Light" panose="020F0302020204030204" pitchFamily="34" charset="0"/>
              </a:rPr>
              <a:t> (Accessed: 03 June 2023).</a:t>
            </a:r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  <a:p>
            <a:endParaRPr lang="en-GB" sz="18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7024966"/>
      </p:ext>
    </p:extLst>
  </p:cSld>
  <p:clrMapOvr>
    <a:masterClrMapping/>
  </p:clrMapOvr>
</p:sld>
</file>

<file path=ppt/theme/theme1.xml><?xml version="1.0" encoding="utf-8"?>
<a:theme xmlns:a="http://schemas.openxmlformats.org/drawingml/2006/main" name="CelebrationVTI">
  <a:themeElements>
    <a:clrScheme name="AnalogousFromLightSeedLeftStep">
      <a:dk1>
        <a:srgbClr val="000000"/>
      </a:dk1>
      <a:lt1>
        <a:srgbClr val="FFFFFF"/>
      </a:lt1>
      <a:dk2>
        <a:srgbClr val="412437"/>
      </a:dk2>
      <a:lt2>
        <a:srgbClr val="E2E8E7"/>
      </a:lt2>
      <a:accent1>
        <a:srgbClr val="C696A1"/>
      </a:accent1>
      <a:accent2>
        <a:srgbClr val="BA7FA5"/>
      </a:accent2>
      <a:accent3>
        <a:srgbClr val="C193C4"/>
      </a:accent3>
      <a:accent4>
        <a:srgbClr val="9D7FBA"/>
      </a:accent4>
      <a:accent5>
        <a:srgbClr val="9B96C6"/>
      </a:accent5>
      <a:accent6>
        <a:srgbClr val="7F92BA"/>
      </a:accent6>
      <a:hlink>
        <a:srgbClr val="568E81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brationVTI" id="{BAD6E4D6-FB5F-472A-BAD2-154760D77BE0}" vid="{59D360FE-6438-46F1-A5A6-11415132A2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2952</Words>
  <Application>Microsoft Office PowerPoint</Application>
  <PresentationFormat>Widescreen</PresentationFormat>
  <Paragraphs>182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Gill Sans Nova</vt:lpstr>
      <vt:lpstr>Wingdings</vt:lpstr>
      <vt:lpstr>CelebrationVTI</vt:lpstr>
      <vt:lpstr>IMPACT OF PARENTAL CONFLICT ON CHILDREN MENTAL WELLBEING AND DEVELOPMENT</vt:lpstr>
      <vt:lpstr>CHAPTER I: INTRODUCTION</vt:lpstr>
      <vt:lpstr>CHAPTER II: BACKGROUND</vt:lpstr>
      <vt:lpstr>CHAPTER III: METHOD</vt:lpstr>
      <vt:lpstr>CHAPTER IV: RESULTS/DISCUSSION</vt:lpstr>
      <vt:lpstr>CHAPTER V: RECOMMENDATION AND CONCLUSION</vt:lpstr>
      <vt:lpstr>CONCLUSION</vt:lpstr>
      <vt:lpstr>REFERENCE LIST</vt:lpstr>
      <vt:lpstr>To be continued</vt:lpstr>
      <vt:lpstr>To be continued</vt:lpstr>
      <vt:lpstr>To be continued</vt:lpstr>
      <vt:lpstr>To be continued</vt:lpstr>
      <vt:lpstr>To be continued</vt:lpstr>
      <vt:lpstr>To be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PARENTAL CONFLICT ON CHILDREN MENTAL WELLBEING AND DEVELOPMENT</dc:title>
  <dc:creator>saransy95@gmail.com</dc:creator>
  <cp:lastModifiedBy>saransy95@gmail.com</cp:lastModifiedBy>
  <cp:revision>2</cp:revision>
  <dcterms:created xsi:type="dcterms:W3CDTF">2023-09-10T14:12:08Z</dcterms:created>
  <dcterms:modified xsi:type="dcterms:W3CDTF">2023-09-12T15:47:15Z</dcterms:modified>
</cp:coreProperties>
</file>