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63" r:id="rId3"/>
    <p:sldId id="257" r:id="rId4"/>
    <p:sldId id="258" r:id="rId5"/>
    <p:sldId id="259" r:id="rId6"/>
    <p:sldId id="260" r:id="rId7"/>
    <p:sldId id="261" r:id="rId8"/>
    <p:sldId id="262" r:id="rId9"/>
    <p:sldId id="264" r:id="rId10"/>
  </p:sldIdLst>
  <p:sldSz cx="18288000" cy="10287000"/>
  <p:notesSz cx="6858000" cy="9144000"/>
  <p:embeddedFontLst>
    <p:embeddedFont>
      <p:font typeface="Calibri" panose="020F0502020204030204" pitchFamily="34" charset="0"/>
      <p:regular r:id="rId12"/>
      <p:bold r:id="rId13"/>
      <p:italic r:id="rId14"/>
      <p:boldItalic r:id="rId15"/>
    </p:embeddedFont>
    <p:embeddedFont>
      <p:font typeface="Canva Sans Bold" panose="020B0803030501040103" pitchFamily="34" charset="0"/>
      <p:regular r:id="rId16"/>
    </p:embeddedFont>
    <p:embeddedFont>
      <p:font typeface="Open Sauce Bold" pitchFamily="2" charset="0"/>
      <p:regular r:id="rId17"/>
    </p:embeddedFont>
    <p:embeddedFont>
      <p:font typeface="Open Sauce SemiBold" pitchFamily="2" charset="0"/>
      <p:regular r:id="rId18"/>
    </p:embeddedFont>
    <p:embeddedFont>
      <p:font typeface="Open Sauce SemiBold Bold" pitchFamily="2"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3" d="100"/>
          <a:sy n="33" d="100"/>
        </p:scale>
        <p:origin x="1450" y="797"/>
      </p:cViewPr>
      <p:guideLst>
        <p:guide orient="horz" pos="2160"/>
        <p:guide pos="2880"/>
      </p:guideLst>
    </p:cSldViewPr>
  </p:slideViewPr>
  <p:outlineViewPr>
    <p:cViewPr>
      <p:scale>
        <a:sx n="33" d="100"/>
        <a:sy n="33" d="100"/>
      </p:scale>
      <p:origin x="0" y="0"/>
    </p:cViewPr>
  </p:outlineViewPr>
  <p:notesTextViewPr>
    <p:cViewPr>
      <p:scale>
        <a:sx n="100" d="100"/>
        <a:sy n="100" d="100"/>
      </p:scale>
      <p:origin x="0" y="-71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2.fntdata" /><Relationship Id="rId18" Type="http://schemas.openxmlformats.org/officeDocument/2006/relationships/font" Target="fonts/font7.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font" Target="fonts/font1.fntdata" /><Relationship Id="rId17" Type="http://schemas.openxmlformats.org/officeDocument/2006/relationships/font" Target="fonts/font6.fntdata" /><Relationship Id="rId2" Type="http://schemas.openxmlformats.org/officeDocument/2006/relationships/slide" Target="slides/slide1.xml" /><Relationship Id="rId16" Type="http://schemas.openxmlformats.org/officeDocument/2006/relationships/font" Target="fonts/font5.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font" Target="fonts/font4.fntdata"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8.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3.fntdata"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20.07.2023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a sustainable meal delivery service established in the United Kingdom, and its business plan offers a comprehensive evaluation of the company. This presentation contains a wealth of information, including a synopsis of the company, its legal and managerial structures, its target market, investment required and its </a:t>
            </a:r>
            <a:r>
              <a:rPr lang="en-US" sz="1200" kern="1200" dirty="0" err="1">
                <a:solidFill>
                  <a:schemeClr val="tx1"/>
                </a:solidFill>
                <a:effectLst/>
                <a:latin typeface="+mn-lt"/>
                <a:ea typeface="+mn-ea"/>
                <a:cs typeface="+mn-cs"/>
              </a:rPr>
              <a:t>comptition</a:t>
            </a:r>
            <a:r>
              <a:rPr lang="en-US" sz="1200" kern="1200" dirty="0">
                <a:solidFill>
                  <a:schemeClr val="tx1"/>
                </a:solidFill>
                <a:effectLst/>
                <a:latin typeface="+mn-lt"/>
                <a:ea typeface="+mn-ea"/>
                <a:cs typeface="+mn-cs"/>
              </a:rPr>
              <a:t>. The mission of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to meet the increasing demand for ecologically responsible dining by promoting healthy and sustainable meal alternatives.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has an initial investment of roughly £250,000 and aspires to become the market leader in ecologically friendly meal delivery services in the United Kingdom. We want to do this via the use of both time-honored and cutting-edge promotional strategies.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8300904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Business Overview</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An innovative British business,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delivers healthy, organic meals to busy people who care about the environment but don't have time to cook.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founders set out to reduce waste and carbon emissions associated with meal delivery without sacrificing quality or convenience.</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founded on the firm belief that sustainable eating is good for both human health and the planet. They use only organic, locally produced ingredients, so you know every meal will be wonderful. By partnering with local farmers and producers,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benefits local communities and the environment by reducing the need for long-distance transportation (Sloan &amp; Wilson, 2019).</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852311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Legal Format of </a:t>
            </a:r>
            <a:r>
              <a:rPr lang="en-US" sz="1200" b="1" kern="1200" dirty="0" err="1">
                <a:solidFill>
                  <a:schemeClr val="tx1"/>
                </a:solidFill>
                <a:effectLst/>
                <a:latin typeface="+mn-lt"/>
                <a:ea typeface="+mn-ea"/>
                <a:cs typeface="+mn-cs"/>
              </a:rPr>
              <a:t>GreenEats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will operate as an LLC under UK legislation.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will provide ecologically friendly meal delivery services.</a:t>
            </a:r>
          </a:p>
          <a:p>
            <a:r>
              <a:rPr lang="en-US" sz="1200" kern="1200" dirty="0">
                <a:solidFill>
                  <a:schemeClr val="tx1"/>
                </a:solidFill>
                <a:effectLst/>
                <a:latin typeface="+mn-lt"/>
                <a:ea typeface="+mn-ea"/>
                <a:cs typeface="+mn-cs"/>
              </a:rPr>
              <a:t>As a private limited company,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will be legally distinct from its owners and stockholders. This design will safeguard the owners' private assets from company debts and obligations (Barney, 2021).</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shall be governed by its Memorandum and Articles of Association. The board, shareholders, and management staff's duties and responsibilities shall be detailed.</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adheres to all food safety, health, employment, and environmental requirements. In compliance with state, county, and local legislation, the organization will get the necessary permits and licenses to operate a meal delivery company (</a:t>
            </a:r>
            <a:r>
              <a:rPr lang="en-US" sz="1200" kern="1200" dirty="0" err="1">
                <a:solidFill>
                  <a:schemeClr val="tx1"/>
                </a:solidFill>
                <a:effectLst/>
                <a:latin typeface="+mn-lt"/>
                <a:ea typeface="+mn-ea"/>
                <a:cs typeface="+mn-cs"/>
              </a:rPr>
              <a:t>Prahalad</a:t>
            </a:r>
            <a:r>
              <a:rPr lang="en-US" sz="1200" kern="1200" dirty="0">
                <a:solidFill>
                  <a:schemeClr val="tx1"/>
                </a:solidFill>
                <a:effectLst/>
                <a:latin typeface="+mn-lt"/>
                <a:ea typeface="+mn-ea"/>
                <a:cs typeface="+mn-cs"/>
              </a:rPr>
              <a:t> &amp; Hamel, 2020).</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Ltd. will safeguard customer data by following data protection laws. The company will safeguard sensitive data and comply with the GDPR.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563899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Administration of </a:t>
            </a:r>
            <a:r>
              <a:rPr lang="en-US" sz="1200" b="1" kern="1200" dirty="0" err="1">
                <a:solidFill>
                  <a:schemeClr val="tx1"/>
                </a:solidFill>
                <a:effectLst/>
                <a:latin typeface="+mn-lt"/>
                <a:ea typeface="+mn-ea"/>
                <a:cs typeface="+mn-cs"/>
              </a:rPr>
              <a:t>GreenEats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management team will comprise an owner/founder, employees, and outside professionals/experts.</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long-term vision and daily operations will be overseen by the company's owner and founder. They'll lead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forward. The owner must find ecologically friendly materials, build relationships with distributors, and keep customers coming back (Barney, 2021).</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will hire industrious, environmentally conscious, customer-focused people. Food preparation, delivery, and customer and business assistance will be the staff's responsibilities. To increase production and customer satisfaction, every employee will use their skills (Anderson &amp; </a:t>
            </a:r>
            <a:r>
              <a:rPr lang="en-US" sz="1200" kern="1200" dirty="0" err="1">
                <a:solidFill>
                  <a:schemeClr val="tx1"/>
                </a:solidFill>
                <a:effectLst/>
                <a:latin typeface="+mn-lt"/>
                <a:ea typeface="+mn-ea"/>
                <a:cs typeface="+mn-cs"/>
              </a:rPr>
              <a:t>Narus</a:t>
            </a:r>
            <a:r>
              <a:rPr lang="en-US" sz="1200" kern="1200" dirty="0">
                <a:solidFill>
                  <a:schemeClr val="tx1"/>
                </a:solidFill>
                <a:effectLst/>
                <a:latin typeface="+mn-lt"/>
                <a:ea typeface="+mn-ea"/>
                <a:cs typeface="+mn-cs"/>
              </a:rPr>
              <a:t>, 2018).</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may hire outside consultants and subject-matter experts. Law, accounting, and digital marketing experts may be among them.</a:t>
            </a: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understands the importance of learning and growing. As a consequence, the management group will seek methods to develop their skills, and some may attend conferences, seminars, and training courses.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913369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USP of </a:t>
            </a:r>
            <a:r>
              <a:rPr lang="en-US" sz="1200" b="1" kern="1200" dirty="0" err="1">
                <a:solidFill>
                  <a:schemeClr val="tx1"/>
                </a:solidFill>
                <a:effectLst/>
                <a:latin typeface="+mn-lt"/>
                <a:ea typeface="+mn-ea"/>
                <a:cs typeface="+mn-cs"/>
              </a:rPr>
              <a:t>GreenEats</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stands out from the competition because of its dedication to provide environmentally friendly and healthful meal alternatives without sacrificing </a:t>
            </a:r>
            <a:r>
              <a:rPr lang="en-US" sz="1200" kern="1200" dirty="0" err="1">
                <a:solidFill>
                  <a:schemeClr val="tx1"/>
                </a:solidFill>
                <a:effectLst/>
                <a:latin typeface="+mn-lt"/>
                <a:ea typeface="+mn-ea"/>
                <a:cs typeface="+mn-cs"/>
              </a:rPr>
              <a:t>flavour</a:t>
            </a:r>
            <a:r>
              <a:rPr lang="en-US" sz="1200" kern="1200" dirty="0">
                <a:solidFill>
                  <a:schemeClr val="tx1"/>
                </a:solidFill>
                <a:effectLst/>
                <a:latin typeface="+mn-lt"/>
                <a:ea typeface="+mn-ea"/>
                <a:cs typeface="+mn-cs"/>
              </a:rPr>
              <a:t> or convenience.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assures the quality and freshness of its meals by using only organic, locally produced products. This helps support local farmers and cuts down on the carbon emissions caused by long-distance transportation (</a:t>
            </a:r>
            <a:r>
              <a:rPr lang="en-US" sz="1200" kern="1200" dirty="0" err="1">
                <a:solidFill>
                  <a:schemeClr val="tx1"/>
                </a:solidFill>
                <a:effectLst/>
                <a:latin typeface="+mn-lt"/>
                <a:ea typeface="+mn-ea"/>
                <a:cs typeface="+mn-cs"/>
              </a:rPr>
              <a:t>Teece</a:t>
            </a:r>
            <a:r>
              <a:rPr lang="en-US" sz="1200" kern="1200" dirty="0">
                <a:solidFill>
                  <a:schemeClr val="tx1"/>
                </a:solidFill>
                <a:effectLst/>
                <a:latin typeface="+mn-lt"/>
                <a:ea typeface="+mn-ea"/>
                <a:cs typeface="+mn-cs"/>
              </a:rPr>
              <a:t>, 2010). The firm stands out from the competition thanks to its commitment to sustainability, its openness about its supply chain, and its focus on satisfying customers.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was started because its creators think that people and the planet would benefit from more eco-friendly eating habits. They saw a need to provide a simple way for health-conscious people to adopt more environmentally responsible eating </a:t>
            </a:r>
            <a:r>
              <a:rPr lang="en-US" sz="1200" kern="1200" dirty="0" err="1">
                <a:solidFill>
                  <a:schemeClr val="tx1"/>
                </a:solidFill>
                <a:effectLst/>
                <a:latin typeface="+mn-lt"/>
                <a:ea typeface="+mn-ea"/>
                <a:cs typeface="+mn-cs"/>
              </a:rPr>
              <a:t>practises</a:t>
            </a:r>
            <a:r>
              <a:rPr lang="en-US" sz="1200" kern="1200" dirty="0">
                <a:solidFill>
                  <a:schemeClr val="tx1"/>
                </a:solidFill>
                <a:effectLst/>
                <a:latin typeface="+mn-lt"/>
                <a:ea typeface="+mn-ea"/>
                <a:cs typeface="+mn-cs"/>
              </a:rPr>
              <a:t>, so they set out to provide that need.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245728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Investment Required</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needs substantial funding to launch and expand. A preliminary budget of about £250,000 has been calculated by the creators. This funding will be used to launch a customer-friendly website and mobile app, source premium organic ingredients, launch advertising and marketing initiatives, build up a solid distribution network, and staff the firm with trained professionals. A portion of the funds will also be used to get legal authorization, adhere to all applicable rules, and establish a robust online identity. For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this investment is essential for setting the company up for long-term success in the burgeoning but fiercely competitive market for environmentally friendly meal delivery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1857315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b="1" kern="1200" dirty="0">
                <a:solidFill>
                  <a:schemeClr val="tx1"/>
                </a:solidFill>
                <a:effectLst/>
                <a:latin typeface="+mn-lt"/>
                <a:ea typeface="+mn-ea"/>
                <a:cs typeface="+mn-cs"/>
              </a:rPr>
              <a:t>Competition</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is in a competitive field, with both domestic and foreign rivals offering similar sustainable meal delivery services. Several long-standing businesses in the area provide services that are functionally equivalent, all with the same emphasis on delivering environmentally responsible and healthful food alternatives. These regional rivals have a head start on the industry in terms of client base and supplier connections. Famous meal delivery businesses throughout the world have broadened their menus to include organic and healthy alternatives (Schumpeter, 2012). Global rivals like these might be difficult for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to take on because of their well-known brands and large pockets. But </a:t>
            </a:r>
            <a:r>
              <a:rPr lang="en-US" sz="1200" kern="1200" dirty="0" err="1">
                <a:solidFill>
                  <a:schemeClr val="tx1"/>
                </a:solidFill>
                <a:effectLst/>
                <a:latin typeface="+mn-lt"/>
                <a:ea typeface="+mn-ea"/>
                <a:cs typeface="+mn-cs"/>
              </a:rPr>
              <a:t>GreenEats</a:t>
            </a:r>
            <a:r>
              <a:rPr lang="en-US" sz="1200" kern="1200" dirty="0">
                <a:solidFill>
                  <a:schemeClr val="tx1"/>
                </a:solidFill>
                <a:effectLst/>
                <a:latin typeface="+mn-lt"/>
                <a:ea typeface="+mn-ea"/>
                <a:cs typeface="+mn-cs"/>
              </a:rPr>
              <a:t> hopes to stand apart because to its honest dealings with suppliers, attention to its customers' needs, and dedication to local farms. By highlighting these specific features, </a:t>
            </a:r>
            <a:r>
              <a:rPr lang="en-US" sz="1200" kern="1200" dirty="0" err="1">
                <a:solidFill>
                  <a:schemeClr val="tx1"/>
                </a:solidFill>
                <a:effectLst/>
                <a:latin typeface="+mn-lt"/>
                <a:ea typeface="+mn-ea"/>
                <a:cs typeface="+mn-cs"/>
              </a:rPr>
              <a:t>GreenEats</a:t>
            </a:r>
            <a:r>
              <a:rPr lang="en-US" sz="1200" kern="1200">
                <a:solidFill>
                  <a:schemeClr val="tx1"/>
                </a:solidFill>
                <a:effectLst/>
                <a:latin typeface="+mn-lt"/>
                <a:ea typeface="+mn-ea"/>
                <a:cs typeface="+mn-cs"/>
              </a:rPr>
              <a:t> can distinguish itself from the competition and win over health-conscious consumers looking for eco-friendly meal delivery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2414090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Layout" Target="../slideLayouts/slideLayout7.xml"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7.png"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7" Type="http://schemas.openxmlformats.org/officeDocument/2006/relationships/image" Target="../media/image11.sv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10.png" /><Relationship Id="rId5" Type="http://schemas.openxmlformats.org/officeDocument/2006/relationships/image" Target="../media/image9.svg"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8" Type="http://schemas.openxmlformats.org/officeDocument/2006/relationships/image" Target="../media/image16.jpeg" /><Relationship Id="rId3" Type="http://schemas.openxmlformats.org/officeDocument/2006/relationships/image" Target="../media/image6.jpeg" /><Relationship Id="rId7" Type="http://schemas.openxmlformats.org/officeDocument/2006/relationships/image" Target="../media/image15.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14.png" /><Relationship Id="rId5" Type="http://schemas.openxmlformats.org/officeDocument/2006/relationships/image" Target="../media/image13.svg" /><Relationship Id="rId4" Type="http://schemas.openxmlformats.org/officeDocument/2006/relationships/image" Target="../media/image12.png" /></Relationships>
</file>

<file path=ppt/slides/_rels/slide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7" Type="http://schemas.openxmlformats.org/officeDocument/2006/relationships/image" Target="../media/image21.sv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20.png" /><Relationship Id="rId5" Type="http://schemas.openxmlformats.org/officeDocument/2006/relationships/image" Target="../media/image19.svg" /><Relationship Id="rId4" Type="http://schemas.openxmlformats.org/officeDocument/2006/relationships/image" Target="../media/image18.png" /></Relationships>
</file>

<file path=ppt/slides/_rels/slide8.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25.svg" /><Relationship Id="rId5" Type="http://schemas.openxmlformats.org/officeDocument/2006/relationships/image" Target="../media/image24.png" /><Relationship Id="rId4" Type="http://schemas.openxmlformats.org/officeDocument/2006/relationships/image" Target="../media/image23.svg"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sp>
        <p:nvSpPr>
          <p:cNvPr id="2" name="Freeform 2"/>
          <p:cNvSpPr/>
          <p:nvPr/>
        </p:nvSpPr>
        <p:spPr>
          <a:xfrm>
            <a:off x="0" y="-466358"/>
            <a:ext cx="18509648" cy="5977106"/>
          </a:xfrm>
          <a:custGeom>
            <a:avLst/>
            <a:gdLst/>
            <a:ahLst/>
            <a:cxnLst/>
            <a:rect l="l" t="t" r="r" b="b"/>
            <a:pathLst>
              <a:path w="18509648" h="5977106">
                <a:moveTo>
                  <a:pt x="0" y="0"/>
                </a:moveTo>
                <a:lnTo>
                  <a:pt x="18509648" y="0"/>
                </a:lnTo>
                <a:lnTo>
                  <a:pt x="18509648" y="5977107"/>
                </a:lnTo>
                <a:lnTo>
                  <a:pt x="0" y="597710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4276" y="5467886"/>
            <a:ext cx="18316575" cy="42863"/>
            <a:chOff x="0" y="0"/>
            <a:chExt cx="24422100" cy="57151"/>
          </a:xfrm>
        </p:grpSpPr>
        <p:sp>
          <p:nvSpPr>
            <p:cNvPr id="4" name="Freeform 4"/>
            <p:cNvSpPr/>
            <p:nvPr/>
          </p:nvSpPr>
          <p:spPr>
            <a:xfrm>
              <a:off x="19050" y="0"/>
              <a:ext cx="24384000" cy="57150"/>
            </a:xfrm>
            <a:custGeom>
              <a:avLst/>
              <a:gdLst/>
              <a:ahLst/>
              <a:cxnLst/>
              <a:rect l="l" t="t" r="r" b="b"/>
              <a:pathLst>
                <a:path w="24384000" h="57150">
                  <a:moveTo>
                    <a:pt x="0" y="0"/>
                  </a:moveTo>
                  <a:lnTo>
                    <a:pt x="24384000" y="19050"/>
                  </a:lnTo>
                  <a:lnTo>
                    <a:pt x="24384000" y="57150"/>
                  </a:lnTo>
                  <a:lnTo>
                    <a:pt x="0" y="38100"/>
                  </a:lnTo>
                  <a:close/>
                </a:path>
              </a:pathLst>
            </a:custGeom>
            <a:solidFill>
              <a:srgbClr val="282A29"/>
            </a:solidFill>
          </p:spPr>
        </p:sp>
      </p:grpSp>
      <p:grpSp>
        <p:nvGrpSpPr>
          <p:cNvPr id="5" name="Group 5"/>
          <p:cNvGrpSpPr/>
          <p:nvPr/>
        </p:nvGrpSpPr>
        <p:grpSpPr>
          <a:xfrm>
            <a:off x="9095882" y="5439311"/>
            <a:ext cx="48118" cy="4847689"/>
            <a:chOff x="0" y="0"/>
            <a:chExt cx="64157" cy="6463585"/>
          </a:xfrm>
        </p:grpSpPr>
        <p:sp>
          <p:nvSpPr>
            <p:cNvPr id="6" name="Freeform 6"/>
            <p:cNvSpPr/>
            <p:nvPr/>
          </p:nvSpPr>
          <p:spPr>
            <a:xfrm>
              <a:off x="0" y="18923"/>
              <a:ext cx="64135" cy="6425692"/>
            </a:xfrm>
            <a:custGeom>
              <a:avLst/>
              <a:gdLst/>
              <a:ahLst/>
              <a:cxnLst/>
              <a:rect l="l" t="t" r="r" b="b"/>
              <a:pathLst>
                <a:path w="64135" h="6425692">
                  <a:moveTo>
                    <a:pt x="38100" y="0"/>
                  </a:moveTo>
                  <a:lnTo>
                    <a:pt x="64135" y="6425565"/>
                  </a:lnTo>
                  <a:lnTo>
                    <a:pt x="26035" y="6425692"/>
                  </a:lnTo>
                  <a:lnTo>
                    <a:pt x="0" y="254"/>
                  </a:lnTo>
                  <a:close/>
                </a:path>
              </a:pathLst>
            </a:custGeom>
            <a:solidFill>
              <a:srgbClr val="282A29"/>
            </a:solidFill>
          </p:spPr>
        </p:sp>
      </p:grpSp>
      <p:sp>
        <p:nvSpPr>
          <p:cNvPr id="7" name="Freeform 7"/>
          <p:cNvSpPr/>
          <p:nvPr/>
        </p:nvSpPr>
        <p:spPr>
          <a:xfrm>
            <a:off x="0" y="5520274"/>
            <a:ext cx="5763752" cy="4766726"/>
          </a:xfrm>
          <a:custGeom>
            <a:avLst/>
            <a:gdLst/>
            <a:ahLst/>
            <a:cxnLst/>
            <a:rect l="l" t="t" r="r" b="b"/>
            <a:pathLst>
              <a:path w="5763752" h="4766726">
                <a:moveTo>
                  <a:pt x="0" y="0"/>
                </a:moveTo>
                <a:lnTo>
                  <a:pt x="5763752" y="0"/>
                </a:lnTo>
                <a:lnTo>
                  <a:pt x="5763752" y="4766726"/>
                </a:lnTo>
                <a:lnTo>
                  <a:pt x="0" y="4766726"/>
                </a:lnTo>
                <a:lnTo>
                  <a:pt x="0" y="0"/>
                </a:lnTo>
                <a:close/>
              </a:path>
            </a:pathLst>
          </a:custGeom>
          <a:blipFill>
            <a:blip r:embed="rId4"/>
            <a:stretch>
              <a:fillRect t="-10458" b="-10458"/>
            </a:stretch>
          </a:blipFill>
        </p:spPr>
      </p:sp>
      <p:sp>
        <p:nvSpPr>
          <p:cNvPr id="8" name="Freeform 8"/>
          <p:cNvSpPr/>
          <p:nvPr/>
        </p:nvSpPr>
        <p:spPr>
          <a:xfrm>
            <a:off x="12477750" y="5520274"/>
            <a:ext cx="5978336" cy="4766726"/>
          </a:xfrm>
          <a:custGeom>
            <a:avLst/>
            <a:gdLst/>
            <a:ahLst/>
            <a:cxnLst/>
            <a:rect l="l" t="t" r="r" b="b"/>
            <a:pathLst>
              <a:path w="5978336" h="4766726">
                <a:moveTo>
                  <a:pt x="0" y="0"/>
                </a:moveTo>
                <a:lnTo>
                  <a:pt x="5978336" y="0"/>
                </a:lnTo>
                <a:lnTo>
                  <a:pt x="5978336" y="4766726"/>
                </a:lnTo>
                <a:lnTo>
                  <a:pt x="0" y="4766726"/>
                </a:lnTo>
                <a:lnTo>
                  <a:pt x="0" y="0"/>
                </a:lnTo>
                <a:close/>
              </a:path>
            </a:pathLst>
          </a:custGeom>
          <a:blipFill>
            <a:blip r:embed="rId5"/>
            <a:stretch>
              <a:fillRect/>
            </a:stretch>
          </a:blipFill>
        </p:spPr>
      </p:sp>
      <p:sp>
        <p:nvSpPr>
          <p:cNvPr id="9" name="TextBox 9"/>
          <p:cNvSpPr txBox="1"/>
          <p:nvPr/>
        </p:nvSpPr>
        <p:spPr>
          <a:xfrm>
            <a:off x="1274584" y="1104900"/>
            <a:ext cx="15738855" cy="1557172"/>
          </a:xfrm>
          <a:prstGeom prst="rect">
            <a:avLst/>
          </a:prstGeom>
        </p:spPr>
        <p:txBody>
          <a:bodyPr lIns="0" tIns="0" rIns="0" bIns="0" rtlCol="0" anchor="t">
            <a:spAutoFit/>
          </a:bodyPr>
          <a:lstStyle/>
          <a:p>
            <a:pPr algn="ctr">
              <a:lnSpc>
                <a:spcPts val="6023"/>
              </a:lnSpc>
            </a:pPr>
            <a:r>
              <a:rPr lang="en-US" sz="5736" spc="-429">
                <a:solidFill>
                  <a:srgbClr val="FAEFE0"/>
                </a:solidFill>
                <a:latin typeface="Open Sauce SemiBold Bold"/>
              </a:rPr>
              <a:t>Module Title: ENTREPRENEURSHIP</a:t>
            </a:r>
          </a:p>
          <a:p>
            <a:pPr algn="l">
              <a:lnSpc>
                <a:spcPts val="6023"/>
              </a:lnSpc>
            </a:pPr>
            <a:endParaRPr lang="en-US" sz="5736" spc="-429">
              <a:solidFill>
                <a:srgbClr val="FAEFE0"/>
              </a:solidFill>
              <a:latin typeface="Open Sauce SemiBold Bold"/>
            </a:endParaRPr>
          </a:p>
        </p:txBody>
      </p:sp>
      <p:sp>
        <p:nvSpPr>
          <p:cNvPr id="10" name="TextBox 10"/>
          <p:cNvSpPr txBox="1"/>
          <p:nvPr/>
        </p:nvSpPr>
        <p:spPr>
          <a:xfrm>
            <a:off x="2073019" y="3190976"/>
            <a:ext cx="14141984" cy="713766"/>
          </a:xfrm>
          <a:prstGeom prst="rect">
            <a:avLst/>
          </a:prstGeom>
        </p:spPr>
        <p:txBody>
          <a:bodyPr lIns="0" tIns="0" rIns="0" bIns="0" rtlCol="0" anchor="t">
            <a:spAutoFit/>
          </a:bodyPr>
          <a:lstStyle/>
          <a:p>
            <a:pPr algn="ctr">
              <a:lnSpc>
                <a:spcPts val="5808"/>
              </a:lnSpc>
            </a:pPr>
            <a:r>
              <a:rPr lang="en-US" sz="4148">
                <a:solidFill>
                  <a:srgbClr val="FAEFE0"/>
                </a:solidFill>
                <a:latin typeface="Open Sauce SemiBold"/>
              </a:rPr>
              <a:t>Presentation on the Business Plan of GreenEats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grpSp>
        <p:nvGrpSpPr>
          <p:cNvPr id="2" name="Group 2"/>
          <p:cNvGrpSpPr/>
          <p:nvPr/>
        </p:nvGrpSpPr>
        <p:grpSpPr>
          <a:xfrm>
            <a:off x="-9525" y="9727818"/>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16348299" y="-9525"/>
            <a:ext cx="19050" cy="10306050"/>
            <a:chOff x="0" y="0"/>
            <a:chExt cx="25400" cy="13741400"/>
          </a:xfrm>
        </p:grpSpPr>
        <p:sp>
          <p:nvSpPr>
            <p:cNvPr id="5" name="Freeform 5"/>
            <p:cNvSpPr/>
            <p:nvPr/>
          </p:nvSpPr>
          <p:spPr>
            <a:xfrm>
              <a:off x="0" y="12700"/>
              <a:ext cx="25400" cy="13716000"/>
            </a:xfrm>
            <a:custGeom>
              <a:avLst/>
              <a:gdLst/>
              <a:ahLst/>
              <a:cxnLst/>
              <a:rect l="l" t="t" r="r" b="b"/>
              <a:pathLst>
                <a:path w="25400" h="13716000">
                  <a:moveTo>
                    <a:pt x="0" y="13716000"/>
                  </a:moveTo>
                  <a:lnTo>
                    <a:pt x="0" y="0"/>
                  </a:lnTo>
                  <a:lnTo>
                    <a:pt x="25400" y="0"/>
                  </a:lnTo>
                  <a:lnTo>
                    <a:pt x="25400" y="13716000"/>
                  </a:lnTo>
                  <a:close/>
                </a:path>
              </a:pathLst>
            </a:custGeom>
            <a:solidFill>
              <a:srgbClr val="282A29"/>
            </a:solidFill>
          </p:spPr>
        </p:sp>
      </p:grpSp>
      <p:sp>
        <p:nvSpPr>
          <p:cNvPr id="7" name="TextBox 4"/>
          <p:cNvSpPr txBox="1"/>
          <p:nvPr/>
        </p:nvSpPr>
        <p:spPr>
          <a:xfrm>
            <a:off x="0" y="3667559"/>
            <a:ext cx="14130633" cy="4796185"/>
          </a:xfrm>
          <a:prstGeom prst="rect">
            <a:avLst/>
          </a:prstGeom>
        </p:spPr>
        <p:txBody>
          <a:bodyPr lIns="0" tIns="0" rIns="0" bIns="0" rtlCol="0" anchor="t">
            <a:spAutoFit/>
          </a:bodyPr>
          <a:lstStyle/>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is a sustainable meal delivery service established in the United Kingdom, and its business plan offers a comprehensive evaluation of the company. </a:t>
            </a:r>
          </a:p>
          <a:p>
            <a:pPr marL="558636" lvl="2" indent="-186212" algn="just">
              <a:lnSpc>
                <a:spcPts val="3418"/>
              </a:lnSpc>
              <a:buFont typeface="Arial"/>
              <a:buChar char="⚬"/>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a:solidFill>
                  <a:srgbClr val="000000"/>
                </a:solidFill>
                <a:latin typeface="Open Sauce Bold"/>
              </a:rPr>
              <a:t>This presentation contains a wealth of information, including a synopsis of the company, its legal and managerial structures, its target market, investment required and its </a:t>
            </a:r>
            <a:r>
              <a:rPr lang="en-US" sz="2443" spc="-119" dirty="0" err="1">
                <a:solidFill>
                  <a:srgbClr val="000000"/>
                </a:solidFill>
                <a:latin typeface="Open Sauce Bold"/>
              </a:rPr>
              <a:t>comptition</a:t>
            </a:r>
            <a:r>
              <a:rPr lang="en-US" sz="2443" spc="-119" dirty="0">
                <a:solidFill>
                  <a:srgbClr val="000000"/>
                </a:solidFill>
                <a:latin typeface="Open Sauce Bold"/>
              </a:rPr>
              <a:t>. </a:t>
            </a:r>
          </a:p>
          <a:p>
            <a:pPr marL="558636" lvl="2" indent="-186212" algn="just">
              <a:lnSpc>
                <a:spcPts val="3418"/>
              </a:lnSpc>
              <a:buFont typeface="Arial"/>
              <a:buChar char="⚬"/>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a:solidFill>
                  <a:srgbClr val="000000"/>
                </a:solidFill>
                <a:latin typeface="Open Sauce Bold"/>
              </a:rPr>
              <a:t>The mission of </a:t>
            </a:r>
            <a:r>
              <a:rPr lang="en-US" sz="2443" spc="-119" dirty="0" err="1">
                <a:solidFill>
                  <a:srgbClr val="000000"/>
                </a:solidFill>
                <a:latin typeface="Open Sauce Bold"/>
              </a:rPr>
              <a:t>GreenEats</a:t>
            </a:r>
            <a:r>
              <a:rPr lang="en-US" sz="2443" spc="-119" dirty="0">
                <a:solidFill>
                  <a:srgbClr val="000000"/>
                </a:solidFill>
                <a:latin typeface="Open Sauce Bold"/>
              </a:rPr>
              <a:t> is to meet the increasing demand for ecologically responsible dining by promoting healthy and sustainable meal alternatives. </a:t>
            </a:r>
          </a:p>
          <a:p>
            <a:pPr marL="558636" lvl="2" indent="-186212" algn="just">
              <a:lnSpc>
                <a:spcPts val="3418"/>
              </a:lnSpc>
              <a:buFont typeface="Arial"/>
              <a:buChar char="⚬"/>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has an initial investment of roughly £250,000 and aspires to become the market leader in ecologically friendly meal delivery services in the United Kingdom. </a:t>
            </a:r>
          </a:p>
        </p:txBody>
      </p:sp>
      <p:sp>
        <p:nvSpPr>
          <p:cNvPr id="8" name="TextBox 9"/>
          <p:cNvSpPr txBox="1"/>
          <p:nvPr/>
        </p:nvSpPr>
        <p:spPr>
          <a:xfrm>
            <a:off x="533119" y="2368570"/>
            <a:ext cx="8710767" cy="944524"/>
          </a:xfrm>
          <a:prstGeom prst="rect">
            <a:avLst/>
          </a:prstGeom>
        </p:spPr>
        <p:txBody>
          <a:bodyPr lIns="0" tIns="0" rIns="0" bIns="0" rtlCol="0" anchor="t">
            <a:spAutoFit/>
          </a:bodyPr>
          <a:lstStyle/>
          <a:p>
            <a:pPr algn="l">
              <a:lnSpc>
                <a:spcPts val="7186"/>
              </a:lnSpc>
            </a:pPr>
            <a:r>
              <a:rPr lang="en-US" sz="7186" spc="-538" dirty="0">
                <a:solidFill>
                  <a:srgbClr val="282A29"/>
                </a:solidFill>
                <a:latin typeface="Open Sauce SemiBold"/>
              </a:rPr>
              <a:t>Introduction</a:t>
            </a:r>
          </a:p>
        </p:txBody>
      </p:sp>
      <p:pic>
        <p:nvPicPr>
          <p:cNvPr id="1026" name="Picture 2" descr="Employee shows business presentation with graphics"/>
          <p:cNvPicPr>
            <a:picLocks noChangeAspect="1" noChangeArrowheads="1"/>
          </p:cNvPicPr>
          <p:nvPr/>
        </p:nvPicPr>
        <p:blipFill rotWithShape="1">
          <a:blip r:embed="rId3">
            <a:extLst>
              <a:ext uri="{28A0092B-C50C-407E-A947-70E740481C1C}">
                <a14:useLocalDpi xmlns:a14="http://schemas.microsoft.com/office/drawing/2010/main" val="0"/>
              </a:ext>
            </a:extLst>
          </a:blip>
          <a:srcRect b="13333"/>
          <a:stretch/>
        </p:blipFill>
        <p:spPr bwMode="auto">
          <a:xfrm>
            <a:off x="13056790" y="-42519"/>
            <a:ext cx="5231209" cy="32642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1C0C0"/>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9535" y="541130"/>
            <a:ext cx="18307060" cy="19050"/>
            <a:chOff x="0" y="0"/>
            <a:chExt cx="24409413" cy="25400"/>
          </a:xfrm>
        </p:grpSpPr>
        <p:sp>
          <p:nvSpPr>
            <p:cNvPr id="5" name="Freeform 5"/>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6" name="Freeform 6"/>
          <p:cNvSpPr/>
          <p:nvPr/>
        </p:nvSpPr>
        <p:spPr>
          <a:xfrm>
            <a:off x="622866" y="2885024"/>
            <a:ext cx="17183572" cy="6373276"/>
          </a:xfrm>
          <a:custGeom>
            <a:avLst/>
            <a:gdLst/>
            <a:ahLst/>
            <a:cxnLst/>
            <a:rect l="l" t="t" r="r" b="b"/>
            <a:pathLst>
              <a:path w="17183572" h="6373276">
                <a:moveTo>
                  <a:pt x="0" y="0"/>
                </a:moveTo>
                <a:lnTo>
                  <a:pt x="17183572" y="0"/>
                </a:lnTo>
                <a:lnTo>
                  <a:pt x="17183572" y="6373276"/>
                </a:lnTo>
                <a:lnTo>
                  <a:pt x="0" y="6373276"/>
                </a:lnTo>
                <a:lnTo>
                  <a:pt x="0" y="0"/>
                </a:lnTo>
                <a:close/>
              </a:path>
            </a:pathLst>
          </a:custGeom>
          <a:blipFill>
            <a:blip r:embed="rId3"/>
            <a:stretch>
              <a:fillRect l="-3624" t="-104863" b="-74528"/>
            </a:stretch>
          </a:blipFill>
        </p:spPr>
      </p:sp>
      <p:sp>
        <p:nvSpPr>
          <p:cNvPr id="7" name="TextBox 7"/>
          <p:cNvSpPr txBox="1"/>
          <p:nvPr/>
        </p:nvSpPr>
        <p:spPr>
          <a:xfrm>
            <a:off x="433238" y="3092716"/>
            <a:ext cx="17041176" cy="6697638"/>
          </a:xfrm>
          <a:prstGeom prst="rect">
            <a:avLst/>
          </a:prstGeom>
        </p:spPr>
        <p:txBody>
          <a:bodyPr lIns="0" tIns="0" rIns="0" bIns="0" rtlCol="0" anchor="t">
            <a:spAutoFit/>
          </a:bodyPr>
          <a:lstStyle/>
          <a:p>
            <a:pPr marL="673701" lvl="2" indent="-224567" algn="just">
              <a:lnSpc>
                <a:spcPts val="4122"/>
              </a:lnSpc>
              <a:buFont typeface="Arial"/>
              <a:buChar char="⚬"/>
            </a:pPr>
            <a:r>
              <a:rPr lang="en-US" sz="2947" spc="-144" dirty="0">
                <a:solidFill>
                  <a:srgbClr val="000000"/>
                </a:solidFill>
                <a:latin typeface="Open Sauce Bold"/>
              </a:rPr>
              <a:t>An innovative British business, </a:t>
            </a:r>
            <a:r>
              <a:rPr lang="en-US" sz="2947" spc="-144" dirty="0" err="1">
                <a:solidFill>
                  <a:srgbClr val="000000"/>
                </a:solidFill>
                <a:latin typeface="Open Sauce Bold"/>
              </a:rPr>
              <a:t>GreenEats</a:t>
            </a:r>
            <a:r>
              <a:rPr lang="en-US" sz="2947" spc="-144" dirty="0">
                <a:solidFill>
                  <a:srgbClr val="000000"/>
                </a:solidFill>
                <a:latin typeface="Open Sauce Bold"/>
              </a:rPr>
              <a:t> delivers healthy, organic meals to busy people who care about the environment but don't have time to cook​</a:t>
            </a:r>
          </a:p>
          <a:p>
            <a:pPr algn="just">
              <a:lnSpc>
                <a:spcPts val="4122"/>
              </a:lnSpc>
            </a:pPr>
            <a:endParaRPr lang="en-US" sz="2947" spc="-144" dirty="0">
              <a:solidFill>
                <a:srgbClr val="000000"/>
              </a:solidFill>
              <a:latin typeface="Open Sauce Bold"/>
            </a:endParaRPr>
          </a:p>
          <a:p>
            <a:pPr marL="673701" lvl="2" indent="-224567" algn="just">
              <a:lnSpc>
                <a:spcPts val="4122"/>
              </a:lnSpc>
              <a:buFont typeface="Arial"/>
              <a:buChar char="⚬"/>
            </a:pPr>
            <a:r>
              <a:rPr lang="en-US" sz="2947" spc="-144" dirty="0" err="1">
                <a:solidFill>
                  <a:srgbClr val="000000"/>
                </a:solidFill>
                <a:latin typeface="Open Sauce Bold"/>
              </a:rPr>
              <a:t>GreenEats</a:t>
            </a:r>
            <a:r>
              <a:rPr lang="en-US" sz="2947" spc="-144" dirty="0">
                <a:solidFill>
                  <a:srgbClr val="000000"/>
                </a:solidFill>
                <a:latin typeface="Open Sauce Bold"/>
              </a:rPr>
              <a:t>' founders set out to reduce waste and carbon emissions associated with meal delivery without sacrificing quality or convenience​</a:t>
            </a:r>
          </a:p>
          <a:p>
            <a:pPr algn="just">
              <a:lnSpc>
                <a:spcPts val="4122"/>
              </a:lnSpc>
            </a:pPr>
            <a:endParaRPr lang="en-US" sz="2947" spc="-144" dirty="0">
              <a:solidFill>
                <a:srgbClr val="000000"/>
              </a:solidFill>
              <a:latin typeface="Open Sauce Bold"/>
            </a:endParaRPr>
          </a:p>
          <a:p>
            <a:pPr marL="673701" lvl="2" indent="-224567" algn="just">
              <a:lnSpc>
                <a:spcPts val="4122"/>
              </a:lnSpc>
              <a:buFont typeface="Arial"/>
              <a:buChar char="⚬"/>
            </a:pPr>
            <a:r>
              <a:rPr lang="en-US" sz="2947" spc="-144" dirty="0" err="1">
                <a:solidFill>
                  <a:srgbClr val="000000"/>
                </a:solidFill>
                <a:latin typeface="Open Sauce Bold"/>
              </a:rPr>
              <a:t>GreenEats</a:t>
            </a:r>
            <a:r>
              <a:rPr lang="en-US" sz="2947" spc="-144" dirty="0">
                <a:solidFill>
                  <a:srgbClr val="000000"/>
                </a:solidFill>
                <a:latin typeface="Open Sauce Bold"/>
              </a:rPr>
              <a:t> is founded on the firm belief that sustainable eating is good for both human health and the planet</a:t>
            </a:r>
          </a:p>
          <a:p>
            <a:pPr algn="just">
              <a:lnSpc>
                <a:spcPts val="4122"/>
              </a:lnSpc>
            </a:pPr>
            <a:endParaRPr lang="en-US" sz="2947" spc="-144" dirty="0">
              <a:solidFill>
                <a:srgbClr val="000000"/>
              </a:solidFill>
              <a:latin typeface="Open Sauce Bold"/>
            </a:endParaRPr>
          </a:p>
          <a:p>
            <a:pPr marL="673701" lvl="2" indent="-224567" algn="just">
              <a:lnSpc>
                <a:spcPts val="4122"/>
              </a:lnSpc>
              <a:buFont typeface="Arial"/>
              <a:buChar char="⚬"/>
            </a:pPr>
            <a:r>
              <a:rPr lang="en-US" sz="2947" spc="-144" dirty="0">
                <a:solidFill>
                  <a:srgbClr val="000000"/>
                </a:solidFill>
                <a:latin typeface="Open Sauce Bold"/>
              </a:rPr>
              <a:t>By partnering with local farmers and producers, </a:t>
            </a:r>
            <a:r>
              <a:rPr lang="en-US" sz="2947" spc="-144" dirty="0" err="1">
                <a:solidFill>
                  <a:srgbClr val="000000"/>
                </a:solidFill>
                <a:latin typeface="Open Sauce Bold"/>
              </a:rPr>
              <a:t>GreenEats</a:t>
            </a:r>
            <a:r>
              <a:rPr lang="en-US" sz="2947" spc="-144" dirty="0">
                <a:solidFill>
                  <a:srgbClr val="000000"/>
                </a:solidFill>
                <a:latin typeface="Open Sauce Bold"/>
              </a:rPr>
              <a:t> benefits local communities and the environment by reducing the need for long-distance transportation (Sloan &amp; Wilson, 2019).</a:t>
            </a:r>
          </a:p>
          <a:p>
            <a:pPr algn="just">
              <a:lnSpc>
                <a:spcPts val="4125"/>
              </a:lnSpc>
            </a:pPr>
            <a:endParaRPr lang="en-US" sz="2947" spc="-144" dirty="0">
              <a:solidFill>
                <a:srgbClr val="000000"/>
              </a:solidFill>
              <a:latin typeface="Open Sauce Bold"/>
            </a:endParaRPr>
          </a:p>
          <a:p>
            <a:pPr marL="673724" lvl="2" indent="-224575" algn="just">
              <a:lnSpc>
                <a:spcPts val="4125"/>
              </a:lnSpc>
            </a:pPr>
            <a:endParaRPr lang="en-US" sz="2947" spc="-144" dirty="0">
              <a:solidFill>
                <a:srgbClr val="000000"/>
              </a:solidFill>
              <a:latin typeface="Open Sauce Bold"/>
            </a:endParaRPr>
          </a:p>
        </p:txBody>
      </p:sp>
      <p:sp>
        <p:nvSpPr>
          <p:cNvPr id="8" name="Freeform 8"/>
          <p:cNvSpPr/>
          <p:nvPr/>
        </p:nvSpPr>
        <p:spPr>
          <a:xfrm>
            <a:off x="14418280" y="-74787"/>
            <a:ext cx="3650614" cy="2445461"/>
          </a:xfrm>
          <a:custGeom>
            <a:avLst/>
            <a:gdLst/>
            <a:ahLst/>
            <a:cxnLst/>
            <a:rect l="l" t="t" r="r" b="b"/>
            <a:pathLst>
              <a:path w="3650614" h="2445461">
                <a:moveTo>
                  <a:pt x="0" y="0"/>
                </a:moveTo>
                <a:lnTo>
                  <a:pt x="3650614" y="0"/>
                </a:lnTo>
                <a:lnTo>
                  <a:pt x="3650614" y="2445461"/>
                </a:lnTo>
                <a:lnTo>
                  <a:pt x="0" y="2445461"/>
                </a:lnTo>
                <a:lnTo>
                  <a:pt x="0" y="0"/>
                </a:lnTo>
                <a:close/>
              </a:path>
            </a:pathLst>
          </a:custGeom>
          <a:blipFill>
            <a:blip r:embed="rId4"/>
            <a:stretch>
              <a:fillRect t="-61670" b="-61670"/>
            </a:stretch>
          </a:blipFill>
        </p:spPr>
      </p:sp>
      <p:sp>
        <p:nvSpPr>
          <p:cNvPr id="9" name="TextBox 9"/>
          <p:cNvSpPr txBox="1"/>
          <p:nvPr/>
        </p:nvSpPr>
        <p:spPr>
          <a:xfrm>
            <a:off x="622866" y="1458961"/>
            <a:ext cx="8710767" cy="944524"/>
          </a:xfrm>
          <a:prstGeom prst="rect">
            <a:avLst/>
          </a:prstGeom>
        </p:spPr>
        <p:txBody>
          <a:bodyPr lIns="0" tIns="0" rIns="0" bIns="0" rtlCol="0" anchor="t">
            <a:spAutoFit/>
          </a:bodyPr>
          <a:lstStyle/>
          <a:p>
            <a:pPr algn="l">
              <a:lnSpc>
                <a:spcPts val="7186"/>
              </a:lnSpc>
            </a:pPr>
            <a:r>
              <a:rPr lang="en-US" sz="7186" spc="-538" dirty="0">
                <a:solidFill>
                  <a:srgbClr val="282A29"/>
                </a:solidFill>
                <a:latin typeface="Open Sauce SemiBold"/>
              </a:rPr>
              <a:t>Business Overview</a:t>
            </a:r>
          </a:p>
        </p:txBody>
      </p:sp>
      <p:sp>
        <p:nvSpPr>
          <p:cNvPr id="10" name="TextBox 10"/>
          <p:cNvSpPr txBox="1"/>
          <p:nvPr/>
        </p:nvSpPr>
        <p:spPr>
          <a:xfrm>
            <a:off x="15459778" y="2355860"/>
            <a:ext cx="2176820" cy="398011"/>
          </a:xfrm>
          <a:prstGeom prst="rect">
            <a:avLst/>
          </a:prstGeom>
        </p:spPr>
        <p:txBody>
          <a:bodyPr lIns="0" tIns="0" rIns="0" bIns="0" rtlCol="0" anchor="t">
            <a:spAutoFit/>
          </a:bodyPr>
          <a:lstStyle/>
          <a:p>
            <a:pPr algn="ctr">
              <a:lnSpc>
                <a:spcPts val="3262"/>
              </a:lnSpc>
            </a:pPr>
            <a:r>
              <a:rPr lang="en-US" sz="2330">
                <a:solidFill>
                  <a:srgbClr val="000000"/>
                </a:solidFill>
                <a:latin typeface="Canva Sans Bold"/>
              </a:rPr>
              <a:t>Source: Indeed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1CC9A"/>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9535" y="541130"/>
            <a:ext cx="18307060" cy="19050"/>
            <a:chOff x="0" y="0"/>
            <a:chExt cx="24409413" cy="25400"/>
          </a:xfrm>
        </p:grpSpPr>
        <p:sp>
          <p:nvSpPr>
            <p:cNvPr id="5" name="Freeform 5"/>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6" name="Freeform 6"/>
          <p:cNvSpPr/>
          <p:nvPr/>
        </p:nvSpPr>
        <p:spPr>
          <a:xfrm>
            <a:off x="622866" y="2444425"/>
            <a:ext cx="17183572" cy="7326879"/>
          </a:xfrm>
          <a:custGeom>
            <a:avLst/>
            <a:gdLst/>
            <a:ahLst/>
            <a:cxnLst/>
            <a:rect l="l" t="t" r="r" b="b"/>
            <a:pathLst>
              <a:path w="17183572" h="7326879">
                <a:moveTo>
                  <a:pt x="0" y="0"/>
                </a:moveTo>
                <a:lnTo>
                  <a:pt x="17183572" y="0"/>
                </a:lnTo>
                <a:lnTo>
                  <a:pt x="17183572" y="7326879"/>
                </a:lnTo>
                <a:lnTo>
                  <a:pt x="0" y="7326879"/>
                </a:lnTo>
                <a:lnTo>
                  <a:pt x="0" y="0"/>
                </a:lnTo>
                <a:close/>
              </a:path>
            </a:pathLst>
          </a:custGeom>
          <a:blipFill>
            <a:blip r:embed="rId3"/>
            <a:stretch>
              <a:fillRect l="-3624" t="-85201" b="-57827"/>
            </a:stretch>
          </a:blipFill>
        </p:spPr>
      </p:sp>
      <p:sp>
        <p:nvSpPr>
          <p:cNvPr id="7" name="TextBox 7"/>
          <p:cNvSpPr txBox="1"/>
          <p:nvPr/>
        </p:nvSpPr>
        <p:spPr>
          <a:xfrm>
            <a:off x="406952" y="2757776"/>
            <a:ext cx="17041176" cy="7726338"/>
          </a:xfrm>
          <a:prstGeom prst="rect">
            <a:avLst/>
          </a:prstGeom>
        </p:spPr>
        <p:txBody>
          <a:bodyPr lIns="0" tIns="0" rIns="0" bIns="0" rtlCol="0" anchor="t">
            <a:spAutoFit/>
          </a:bodyPr>
          <a:lstStyle/>
          <a:p>
            <a:pPr marL="673701" lvl="2" indent="-224567" algn="just">
              <a:lnSpc>
                <a:spcPts val="4122"/>
              </a:lnSpc>
              <a:buFont typeface="Arial"/>
              <a:buChar char="⚬"/>
            </a:pPr>
            <a:r>
              <a:rPr lang="en-US" sz="2947" spc="-144">
                <a:solidFill>
                  <a:srgbClr val="000000"/>
                </a:solidFill>
                <a:latin typeface="Open Sauce Bold"/>
              </a:rPr>
              <a:t>GreenEats will operate as an LLC under UK legislation. "GreenEats Ltd." will provide ecologically friendly meal delivery services.</a:t>
            </a:r>
          </a:p>
          <a:p>
            <a:pPr algn="just">
              <a:lnSpc>
                <a:spcPts val="4122"/>
              </a:lnSpc>
            </a:pPr>
            <a:endParaRPr lang="en-US" sz="2947" spc="-144">
              <a:solidFill>
                <a:srgbClr val="000000"/>
              </a:solidFill>
              <a:latin typeface="Open Sauce Bold"/>
            </a:endParaRPr>
          </a:p>
          <a:p>
            <a:pPr marL="673701" lvl="2" indent="-224567" algn="just">
              <a:lnSpc>
                <a:spcPts val="4122"/>
              </a:lnSpc>
              <a:buFont typeface="Arial"/>
              <a:buChar char="⚬"/>
            </a:pPr>
            <a:r>
              <a:rPr lang="en-US" sz="2947" spc="-144">
                <a:solidFill>
                  <a:srgbClr val="000000"/>
                </a:solidFill>
                <a:latin typeface="Open Sauce Bold"/>
              </a:rPr>
              <a:t>As a private limited company, GreenEats Ltd. will be legally distinct from its owners and stockholders. This design will safeguard the owners' private assets from company debts and obligations (Barney, 2021).</a:t>
            </a:r>
          </a:p>
          <a:p>
            <a:pPr algn="just">
              <a:lnSpc>
                <a:spcPts val="4122"/>
              </a:lnSpc>
            </a:pPr>
            <a:endParaRPr lang="en-US" sz="2947" spc="-144">
              <a:solidFill>
                <a:srgbClr val="000000"/>
              </a:solidFill>
              <a:latin typeface="Open Sauce Bold"/>
            </a:endParaRPr>
          </a:p>
          <a:p>
            <a:pPr marL="673701" lvl="2" indent="-224567" algn="just">
              <a:lnSpc>
                <a:spcPts val="4122"/>
              </a:lnSpc>
              <a:buFont typeface="Arial"/>
              <a:buChar char="⚬"/>
            </a:pPr>
            <a:r>
              <a:rPr lang="en-US" sz="2947" spc="-144">
                <a:solidFill>
                  <a:srgbClr val="000000"/>
                </a:solidFill>
                <a:latin typeface="Open Sauce Bold"/>
              </a:rPr>
              <a:t>GreenEats Ltd shall be governed by its Memorandum and Articles of Association. The board, shareholders, and management staff's duties and responsibilities shall be detailed.</a:t>
            </a:r>
          </a:p>
          <a:p>
            <a:pPr algn="just">
              <a:lnSpc>
                <a:spcPts val="4122"/>
              </a:lnSpc>
            </a:pPr>
            <a:endParaRPr lang="en-US" sz="2947" spc="-144">
              <a:solidFill>
                <a:srgbClr val="000000"/>
              </a:solidFill>
              <a:latin typeface="Open Sauce Bold"/>
            </a:endParaRPr>
          </a:p>
          <a:p>
            <a:pPr marL="673701" lvl="2" indent="-224567" algn="just">
              <a:lnSpc>
                <a:spcPts val="4122"/>
              </a:lnSpc>
              <a:buFont typeface="Arial"/>
              <a:buChar char="⚬"/>
            </a:pPr>
            <a:r>
              <a:rPr lang="en-US" sz="2947" spc="-144">
                <a:solidFill>
                  <a:srgbClr val="000000"/>
                </a:solidFill>
                <a:latin typeface="Open Sauce Bold"/>
              </a:rPr>
              <a:t>GreenEats Ltd. adheres to all food safety, health, employment, and environmental requirements. In compliance with state, county, and local legislation, the organization will get the necessary permits and licenses to operate a meal delivery company (Prahalad &amp; Hamel, 2020).</a:t>
            </a:r>
          </a:p>
          <a:p>
            <a:pPr algn="just">
              <a:lnSpc>
                <a:spcPts val="4125"/>
              </a:lnSpc>
            </a:pPr>
            <a:endParaRPr lang="en-US" sz="2947" spc="-144">
              <a:solidFill>
                <a:srgbClr val="000000"/>
              </a:solidFill>
              <a:latin typeface="Open Sauce Bold"/>
            </a:endParaRPr>
          </a:p>
          <a:p>
            <a:pPr marL="673724" lvl="2" indent="-224575" algn="just">
              <a:lnSpc>
                <a:spcPts val="4125"/>
              </a:lnSpc>
            </a:pPr>
            <a:endParaRPr lang="en-US" sz="2947" spc="-144">
              <a:solidFill>
                <a:srgbClr val="000000"/>
              </a:solidFill>
              <a:latin typeface="Open Sauce Bold"/>
            </a:endParaRPr>
          </a:p>
        </p:txBody>
      </p:sp>
      <p:sp>
        <p:nvSpPr>
          <p:cNvPr id="8" name="Freeform 8"/>
          <p:cNvSpPr/>
          <p:nvPr/>
        </p:nvSpPr>
        <p:spPr>
          <a:xfrm>
            <a:off x="-9535" y="0"/>
            <a:ext cx="3468328" cy="2276091"/>
          </a:xfrm>
          <a:custGeom>
            <a:avLst/>
            <a:gdLst/>
            <a:ahLst/>
            <a:cxnLst/>
            <a:rect l="l" t="t" r="r" b="b"/>
            <a:pathLst>
              <a:path w="3468328" h="2276091">
                <a:moveTo>
                  <a:pt x="0" y="0"/>
                </a:moveTo>
                <a:lnTo>
                  <a:pt x="3468328" y="0"/>
                </a:lnTo>
                <a:lnTo>
                  <a:pt x="3468328" y="2276091"/>
                </a:lnTo>
                <a:lnTo>
                  <a:pt x="0" y="227609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a:off x="15424837" y="0"/>
            <a:ext cx="2863163" cy="2444425"/>
          </a:xfrm>
          <a:custGeom>
            <a:avLst/>
            <a:gdLst/>
            <a:ahLst/>
            <a:cxnLst/>
            <a:rect l="l" t="t" r="r" b="b"/>
            <a:pathLst>
              <a:path w="2863163" h="2444425">
                <a:moveTo>
                  <a:pt x="0" y="0"/>
                </a:moveTo>
                <a:lnTo>
                  <a:pt x="2863163" y="0"/>
                </a:lnTo>
                <a:lnTo>
                  <a:pt x="2863163" y="2444425"/>
                </a:lnTo>
                <a:lnTo>
                  <a:pt x="0" y="244442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3458793" y="1171575"/>
            <a:ext cx="11511717" cy="944524"/>
          </a:xfrm>
          <a:prstGeom prst="rect">
            <a:avLst/>
          </a:prstGeom>
        </p:spPr>
        <p:txBody>
          <a:bodyPr lIns="0" tIns="0" rIns="0" bIns="0" rtlCol="0" anchor="t">
            <a:spAutoFit/>
          </a:bodyPr>
          <a:lstStyle/>
          <a:p>
            <a:pPr algn="ctr">
              <a:lnSpc>
                <a:spcPts val="7185"/>
              </a:lnSpc>
            </a:pPr>
            <a:r>
              <a:rPr lang="en-US" sz="7185" spc="-538">
                <a:solidFill>
                  <a:srgbClr val="282A29"/>
                </a:solidFill>
                <a:latin typeface="Open Sauce SemiBold"/>
              </a:rPr>
              <a:t>Legal Format of GreenEats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9C0E4"/>
        </a:solidFill>
        <a:effectLst/>
      </p:bgPr>
    </p:bg>
    <p:spTree>
      <p:nvGrpSpPr>
        <p:cNvPr id="1" name=""/>
        <p:cNvGrpSpPr/>
        <p:nvPr/>
      </p:nvGrpSpPr>
      <p:grpSpPr>
        <a:xfrm>
          <a:off x="0" y="0"/>
          <a:ext cx="0" cy="0"/>
          <a:chOff x="0" y="0"/>
          <a:chExt cx="0" cy="0"/>
        </a:xfrm>
      </p:grpSpPr>
      <p:sp>
        <p:nvSpPr>
          <p:cNvPr id="2" name="Freeform 2"/>
          <p:cNvSpPr/>
          <p:nvPr/>
        </p:nvSpPr>
        <p:spPr>
          <a:xfrm>
            <a:off x="-9535" y="3268589"/>
            <a:ext cx="15801128" cy="6968058"/>
          </a:xfrm>
          <a:custGeom>
            <a:avLst/>
            <a:gdLst/>
            <a:ahLst/>
            <a:cxnLst/>
            <a:rect l="l" t="t" r="r" b="b"/>
            <a:pathLst>
              <a:path w="15801128" h="6968058">
                <a:moveTo>
                  <a:pt x="0" y="0"/>
                </a:moveTo>
                <a:lnTo>
                  <a:pt x="15801128" y="0"/>
                </a:lnTo>
                <a:lnTo>
                  <a:pt x="15801128" y="6968058"/>
                </a:lnTo>
                <a:lnTo>
                  <a:pt x="0" y="6968058"/>
                </a:lnTo>
                <a:lnTo>
                  <a:pt x="0" y="0"/>
                </a:lnTo>
                <a:close/>
              </a:path>
            </a:pathLst>
          </a:custGeom>
          <a:blipFill>
            <a:blip r:embed="rId3"/>
            <a:stretch>
              <a:fillRect l="-3941" t="-94738" r="-8749" b="-60805"/>
            </a:stretch>
          </a:blipFill>
        </p:spPr>
      </p:sp>
      <p:sp>
        <p:nvSpPr>
          <p:cNvPr id="3" name="TextBox 3"/>
          <p:cNvSpPr txBox="1"/>
          <p:nvPr/>
        </p:nvSpPr>
        <p:spPr>
          <a:xfrm>
            <a:off x="0" y="3476840"/>
            <a:ext cx="14909673" cy="7199236"/>
          </a:xfrm>
          <a:prstGeom prst="rect">
            <a:avLst/>
          </a:prstGeom>
        </p:spPr>
        <p:txBody>
          <a:bodyPr lIns="0" tIns="0" rIns="0" bIns="0" rtlCol="0" anchor="t">
            <a:spAutoFit/>
          </a:bodyPr>
          <a:lstStyle/>
          <a:p>
            <a:pPr marL="589435" lvl="2" indent="-196478" algn="just">
              <a:lnSpc>
                <a:spcPts val="3607"/>
              </a:lnSpc>
              <a:buFont typeface="Arial"/>
              <a:buChar char="⚬"/>
            </a:pPr>
            <a:r>
              <a:rPr lang="en-US" sz="2578" spc="-126">
                <a:solidFill>
                  <a:srgbClr val="000000"/>
                </a:solidFill>
                <a:latin typeface="Open Sauce Bold"/>
              </a:rPr>
              <a:t>GreenEats' management team will comprise an owner/founder, employees, and outside professionals/experts.</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GreenEats' long-term vision and daily operations will be overseen by the company's owner and founder. They'll lead the organisation forward. The owner must find ecologically friendly materials, build relationships with distributors, and keep customers coming back (Barney, 2021).</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GreenEats will hire industrious, environmentally conscious, customer-focused people. Food preparation, delivery, and customer and business assistance will be the staff's responsibilities. To increase production and customer satisfaction, every employee will use their skills (Anderson &amp; Narus, 2018).</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GreenEats may hire outside consultants and subject-matter experts. Law, accounting, and digital marketing experts may be among them.</a:t>
            </a:r>
          </a:p>
          <a:p>
            <a:pPr algn="just">
              <a:lnSpc>
                <a:spcPts val="3609"/>
              </a:lnSpc>
            </a:pPr>
            <a:endParaRPr lang="en-US" sz="2578" spc="-126">
              <a:solidFill>
                <a:srgbClr val="000000"/>
              </a:solidFill>
              <a:latin typeface="Open Sauce Bold"/>
            </a:endParaRPr>
          </a:p>
          <a:p>
            <a:pPr marL="589455" lvl="2" indent="-196485" algn="just">
              <a:lnSpc>
                <a:spcPts val="3609"/>
              </a:lnSpc>
            </a:pPr>
            <a:endParaRPr lang="en-US" sz="2578" spc="-126">
              <a:solidFill>
                <a:srgbClr val="000000"/>
              </a:solidFill>
              <a:latin typeface="Open Sauce Bold"/>
            </a:endParaRPr>
          </a:p>
        </p:txBody>
      </p:sp>
      <p:sp>
        <p:nvSpPr>
          <p:cNvPr id="4" name="Freeform 4"/>
          <p:cNvSpPr/>
          <p:nvPr/>
        </p:nvSpPr>
        <p:spPr>
          <a:xfrm>
            <a:off x="15791593" y="0"/>
            <a:ext cx="2496407" cy="2315417"/>
          </a:xfrm>
          <a:custGeom>
            <a:avLst/>
            <a:gdLst/>
            <a:ahLst/>
            <a:cxnLst/>
            <a:rect l="l" t="t" r="r" b="b"/>
            <a:pathLst>
              <a:path w="2496407" h="2315417">
                <a:moveTo>
                  <a:pt x="0" y="0"/>
                </a:moveTo>
                <a:lnTo>
                  <a:pt x="2496407" y="0"/>
                </a:lnTo>
                <a:lnTo>
                  <a:pt x="2496407" y="2315417"/>
                </a:lnTo>
                <a:lnTo>
                  <a:pt x="0" y="23154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a:off x="15493805" y="7476106"/>
            <a:ext cx="3091983" cy="2810894"/>
          </a:xfrm>
          <a:custGeom>
            <a:avLst/>
            <a:gdLst/>
            <a:ahLst/>
            <a:cxnLst/>
            <a:rect l="l" t="t" r="r" b="b"/>
            <a:pathLst>
              <a:path w="3091983" h="2810894">
                <a:moveTo>
                  <a:pt x="0" y="0"/>
                </a:moveTo>
                <a:lnTo>
                  <a:pt x="3091983" y="0"/>
                </a:lnTo>
                <a:lnTo>
                  <a:pt x="3091983" y="2810894"/>
                </a:lnTo>
                <a:lnTo>
                  <a:pt x="0" y="28108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9535" y="-67096"/>
            <a:ext cx="11018624" cy="2191592"/>
          </a:xfrm>
          <a:custGeom>
            <a:avLst/>
            <a:gdLst/>
            <a:ahLst/>
            <a:cxnLst/>
            <a:rect l="l" t="t" r="r" b="b"/>
            <a:pathLst>
              <a:path w="11018624" h="2191592">
                <a:moveTo>
                  <a:pt x="0" y="0"/>
                </a:moveTo>
                <a:lnTo>
                  <a:pt x="11018624" y="0"/>
                </a:lnTo>
                <a:lnTo>
                  <a:pt x="11018624" y="2191592"/>
                </a:lnTo>
                <a:lnTo>
                  <a:pt x="0" y="2191592"/>
                </a:lnTo>
                <a:lnTo>
                  <a:pt x="0" y="0"/>
                </a:lnTo>
                <a:close/>
              </a:path>
            </a:pathLst>
          </a:custGeom>
          <a:blipFill>
            <a:blip r:embed="rId8"/>
            <a:stretch>
              <a:fillRect t="-122297" b="-112671"/>
            </a:stretch>
          </a:blipFill>
        </p:spPr>
      </p:sp>
      <p:sp>
        <p:nvSpPr>
          <p:cNvPr id="7" name="TextBox 7"/>
          <p:cNvSpPr txBox="1"/>
          <p:nvPr/>
        </p:nvSpPr>
        <p:spPr>
          <a:xfrm>
            <a:off x="224167" y="2458292"/>
            <a:ext cx="11511717" cy="944524"/>
          </a:xfrm>
          <a:prstGeom prst="rect">
            <a:avLst/>
          </a:prstGeom>
        </p:spPr>
        <p:txBody>
          <a:bodyPr lIns="0" tIns="0" rIns="0" bIns="0" rtlCol="0" anchor="t">
            <a:spAutoFit/>
          </a:bodyPr>
          <a:lstStyle/>
          <a:p>
            <a:pPr algn="ctr">
              <a:lnSpc>
                <a:spcPts val="7185"/>
              </a:lnSpc>
            </a:pPr>
            <a:r>
              <a:rPr lang="en-US" sz="7185" spc="-538">
                <a:solidFill>
                  <a:srgbClr val="282A29"/>
                </a:solidFill>
                <a:latin typeface="Open Sauce SemiBold"/>
              </a:rPr>
              <a:t>Administration of GreenEats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4" name="TextBox 4"/>
          <p:cNvSpPr txBox="1"/>
          <p:nvPr/>
        </p:nvSpPr>
        <p:spPr>
          <a:xfrm>
            <a:off x="241058" y="3221754"/>
            <a:ext cx="14130633" cy="6485401"/>
          </a:xfrm>
          <a:prstGeom prst="rect">
            <a:avLst/>
          </a:prstGeom>
        </p:spPr>
        <p:txBody>
          <a:bodyPr lIns="0" tIns="0" rIns="0" bIns="0" rtlCol="0" anchor="t">
            <a:spAutoFit/>
          </a:bodyPr>
          <a:lstStyle/>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stands out from the competition because of its dedication to provide environmentally friendly and healthful meal alternatives without sacrificing </a:t>
            </a:r>
            <a:r>
              <a:rPr lang="en-US" sz="2443" spc="-119" dirty="0" err="1">
                <a:solidFill>
                  <a:srgbClr val="000000"/>
                </a:solidFill>
                <a:latin typeface="Open Sauce Bold"/>
              </a:rPr>
              <a:t>flavour</a:t>
            </a:r>
            <a:r>
              <a:rPr lang="en-US" sz="2443" spc="-119" dirty="0">
                <a:solidFill>
                  <a:srgbClr val="000000"/>
                </a:solidFill>
                <a:latin typeface="Open Sauce Bold"/>
              </a:rPr>
              <a:t> or convenience. </a:t>
            </a:r>
          </a:p>
          <a:p>
            <a:pPr algn="just">
              <a:lnSpc>
                <a:spcPts val="3418"/>
              </a:lnSpc>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assures the quality and freshness of its meals by using only organic, locally produced products. This helps support local farmers and cuts down on the carbon emissions caused by long-distance transportation (</a:t>
            </a:r>
            <a:r>
              <a:rPr lang="en-US" sz="2443" spc="-119" dirty="0" err="1">
                <a:solidFill>
                  <a:srgbClr val="000000"/>
                </a:solidFill>
                <a:latin typeface="Open Sauce Bold"/>
              </a:rPr>
              <a:t>Teece</a:t>
            </a:r>
            <a:r>
              <a:rPr lang="en-US" sz="2443" spc="-119" dirty="0">
                <a:solidFill>
                  <a:srgbClr val="000000"/>
                </a:solidFill>
                <a:latin typeface="Open Sauce Bold"/>
              </a:rPr>
              <a:t>, 2010). </a:t>
            </a:r>
          </a:p>
          <a:p>
            <a:pPr algn="just">
              <a:lnSpc>
                <a:spcPts val="3418"/>
              </a:lnSpc>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a:solidFill>
                  <a:srgbClr val="000000"/>
                </a:solidFill>
                <a:latin typeface="Open Sauce Bold"/>
              </a:rPr>
              <a:t>The firm stands out from the competition thanks to its commitment to sustainability, its openness about its supply chain, and its focus on satisfying customers. </a:t>
            </a:r>
          </a:p>
          <a:p>
            <a:pPr algn="just">
              <a:lnSpc>
                <a:spcPts val="3418"/>
              </a:lnSpc>
            </a:pPr>
            <a:endParaRPr lang="en-US" sz="2443" spc="-119" dirty="0">
              <a:solidFill>
                <a:srgbClr val="000000"/>
              </a:solidFill>
              <a:latin typeface="Open Sauce Bold"/>
            </a:endParaRPr>
          </a:p>
          <a:p>
            <a:pPr marL="558636" lvl="2" indent="-186212" algn="just">
              <a:lnSpc>
                <a:spcPts val="3418"/>
              </a:lnSpc>
              <a:buFont typeface="Arial"/>
              <a:buChar char="⚬"/>
            </a:pPr>
            <a:r>
              <a:rPr lang="en-US" sz="2443" spc="-119" dirty="0" err="1">
                <a:solidFill>
                  <a:srgbClr val="000000"/>
                </a:solidFill>
                <a:latin typeface="Open Sauce Bold"/>
              </a:rPr>
              <a:t>GreenEats</a:t>
            </a:r>
            <a:r>
              <a:rPr lang="en-US" sz="2443" spc="-119" dirty="0">
                <a:solidFill>
                  <a:srgbClr val="000000"/>
                </a:solidFill>
                <a:latin typeface="Open Sauce Bold"/>
              </a:rPr>
              <a:t> was started because its creators think that people and the planet would benefit from more eco-friendly eating habits. They saw a need to provide a simple way for health-conscious people to adopt more environmentally responsible eating </a:t>
            </a:r>
            <a:r>
              <a:rPr lang="en-US" sz="2443" spc="-119" dirty="0" err="1">
                <a:solidFill>
                  <a:srgbClr val="000000"/>
                </a:solidFill>
                <a:latin typeface="Open Sauce Bold"/>
              </a:rPr>
              <a:t>practises</a:t>
            </a:r>
            <a:r>
              <a:rPr lang="en-US" sz="2443" spc="-119" dirty="0">
                <a:solidFill>
                  <a:srgbClr val="000000"/>
                </a:solidFill>
                <a:latin typeface="Open Sauce Bold"/>
              </a:rPr>
              <a:t>, so they set out to provide that need.</a:t>
            </a:r>
          </a:p>
          <a:p>
            <a:pPr marL="558656" lvl="2" indent="-186219" algn="just">
              <a:lnSpc>
                <a:spcPts val="3420"/>
              </a:lnSpc>
            </a:pPr>
            <a:endParaRPr lang="en-US" sz="2443" spc="-119" dirty="0">
              <a:solidFill>
                <a:srgbClr val="000000"/>
              </a:solidFill>
              <a:latin typeface="Open Sauce Bold"/>
            </a:endParaRPr>
          </a:p>
        </p:txBody>
      </p:sp>
      <p:sp>
        <p:nvSpPr>
          <p:cNvPr id="5" name="Freeform 5"/>
          <p:cNvSpPr/>
          <p:nvPr/>
        </p:nvSpPr>
        <p:spPr>
          <a:xfrm>
            <a:off x="11907954" y="0"/>
            <a:ext cx="6389581" cy="2748349"/>
          </a:xfrm>
          <a:custGeom>
            <a:avLst/>
            <a:gdLst/>
            <a:ahLst/>
            <a:cxnLst/>
            <a:rect l="l" t="t" r="r" b="b"/>
            <a:pathLst>
              <a:path w="6389581" h="2748349">
                <a:moveTo>
                  <a:pt x="0" y="0"/>
                </a:moveTo>
                <a:lnTo>
                  <a:pt x="6389581" y="0"/>
                </a:lnTo>
                <a:lnTo>
                  <a:pt x="6389581" y="2748349"/>
                </a:lnTo>
                <a:lnTo>
                  <a:pt x="0" y="2748349"/>
                </a:lnTo>
                <a:lnTo>
                  <a:pt x="0" y="0"/>
                </a:lnTo>
                <a:close/>
              </a:path>
            </a:pathLst>
          </a:custGeom>
          <a:blipFill>
            <a:blip r:embed="rId3"/>
            <a:stretch>
              <a:fillRect t="-16861"/>
            </a:stretch>
          </a:blipFill>
        </p:spPr>
      </p:sp>
      <p:sp>
        <p:nvSpPr>
          <p:cNvPr id="6" name="TextBox 6"/>
          <p:cNvSpPr txBox="1"/>
          <p:nvPr/>
        </p:nvSpPr>
        <p:spPr>
          <a:xfrm>
            <a:off x="692596" y="1973375"/>
            <a:ext cx="8710767" cy="944524"/>
          </a:xfrm>
          <a:prstGeom prst="rect">
            <a:avLst/>
          </a:prstGeom>
        </p:spPr>
        <p:txBody>
          <a:bodyPr lIns="0" tIns="0" rIns="0" bIns="0" rtlCol="0" anchor="t">
            <a:spAutoFit/>
          </a:bodyPr>
          <a:lstStyle/>
          <a:p>
            <a:pPr algn="l">
              <a:lnSpc>
                <a:spcPts val="7186"/>
              </a:lnSpc>
            </a:pPr>
            <a:r>
              <a:rPr lang="en-US" sz="7186" spc="-538">
                <a:solidFill>
                  <a:srgbClr val="282A29"/>
                </a:solidFill>
                <a:latin typeface="Open Sauce SemiBold"/>
              </a:rPr>
              <a:t>USP of GreenEats</a:t>
            </a:r>
          </a:p>
        </p:txBody>
      </p:sp>
      <p:sp>
        <p:nvSpPr>
          <p:cNvPr id="7" name="TextBox 7"/>
          <p:cNvSpPr txBox="1"/>
          <p:nvPr/>
        </p:nvSpPr>
        <p:spPr>
          <a:xfrm>
            <a:off x="12492254" y="2828779"/>
            <a:ext cx="5550858" cy="269957"/>
          </a:xfrm>
          <a:prstGeom prst="rect">
            <a:avLst/>
          </a:prstGeom>
        </p:spPr>
        <p:txBody>
          <a:bodyPr lIns="0" tIns="0" rIns="0" bIns="0" rtlCol="0" anchor="t">
            <a:spAutoFit/>
          </a:bodyPr>
          <a:lstStyle/>
          <a:p>
            <a:pPr algn="ctr">
              <a:lnSpc>
                <a:spcPts val="2247"/>
              </a:lnSpc>
            </a:pPr>
            <a:r>
              <a:rPr lang="en-US" sz="1605">
                <a:solidFill>
                  <a:srgbClr val="000000"/>
                </a:solidFill>
                <a:latin typeface="Canva Sans Bold"/>
              </a:rPr>
              <a:t>Source: Organic product market (Globalnewswire,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9C0E4"/>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grpSp>
        <p:nvGrpSpPr>
          <p:cNvPr id="4" name="Group 4"/>
          <p:cNvGrpSpPr/>
          <p:nvPr/>
        </p:nvGrpSpPr>
        <p:grpSpPr>
          <a:xfrm>
            <a:off x="-9535" y="541130"/>
            <a:ext cx="18307060" cy="19050"/>
            <a:chOff x="0" y="0"/>
            <a:chExt cx="24409413" cy="25400"/>
          </a:xfrm>
        </p:grpSpPr>
        <p:sp>
          <p:nvSpPr>
            <p:cNvPr id="5" name="Freeform 5"/>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6" name="Freeform 6"/>
          <p:cNvSpPr/>
          <p:nvPr/>
        </p:nvSpPr>
        <p:spPr>
          <a:xfrm>
            <a:off x="-9535" y="2273845"/>
            <a:ext cx="15801128" cy="7492772"/>
          </a:xfrm>
          <a:custGeom>
            <a:avLst/>
            <a:gdLst/>
            <a:ahLst/>
            <a:cxnLst/>
            <a:rect l="l" t="t" r="r" b="b"/>
            <a:pathLst>
              <a:path w="15801128" h="7492772">
                <a:moveTo>
                  <a:pt x="0" y="0"/>
                </a:moveTo>
                <a:lnTo>
                  <a:pt x="15801128" y="0"/>
                </a:lnTo>
                <a:lnTo>
                  <a:pt x="15801128" y="7492772"/>
                </a:lnTo>
                <a:lnTo>
                  <a:pt x="0" y="7492772"/>
                </a:lnTo>
                <a:lnTo>
                  <a:pt x="0" y="0"/>
                </a:lnTo>
                <a:close/>
              </a:path>
            </a:pathLst>
          </a:custGeom>
          <a:blipFill>
            <a:blip r:embed="rId3"/>
            <a:stretch>
              <a:fillRect l="-3941" t="-81101" r="-8749" b="-56546"/>
            </a:stretch>
          </a:blipFill>
        </p:spPr>
      </p:sp>
      <p:sp>
        <p:nvSpPr>
          <p:cNvPr id="7" name="TextBox 7"/>
          <p:cNvSpPr txBox="1"/>
          <p:nvPr/>
        </p:nvSpPr>
        <p:spPr>
          <a:xfrm>
            <a:off x="241058" y="2866831"/>
            <a:ext cx="14909673" cy="6840323"/>
          </a:xfrm>
          <a:prstGeom prst="rect">
            <a:avLst/>
          </a:prstGeom>
        </p:spPr>
        <p:txBody>
          <a:bodyPr lIns="0" tIns="0" rIns="0" bIns="0" rtlCol="0" anchor="t">
            <a:spAutoFit/>
          </a:bodyPr>
          <a:lstStyle/>
          <a:p>
            <a:pPr marL="589435" lvl="2" indent="-196478" algn="just">
              <a:lnSpc>
                <a:spcPts val="3607"/>
              </a:lnSpc>
              <a:buFont typeface="Arial"/>
              <a:buChar char="⚬"/>
            </a:pPr>
            <a:r>
              <a:rPr lang="en-US" sz="2578" spc="-126">
                <a:solidFill>
                  <a:srgbClr val="000000"/>
                </a:solidFill>
                <a:latin typeface="Open Sauce Bold"/>
              </a:rPr>
              <a:t>GreenEats needs substantial funding to launch and expand. A preliminary budget of about £250,000 has been calculated by the creators. </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This funding will be used to launch a customer-friendly website and mobile app, source premium organic ingredients, launch advertising and marketing initiatives, build up a solid distribution network, and staff the firm with trained professionals.</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 A portion of the funds will also be used to get legal authorization, adhere to all applicable rules, and establish a robust online identity. </a:t>
            </a:r>
          </a:p>
          <a:p>
            <a:pPr algn="just">
              <a:lnSpc>
                <a:spcPts val="3607"/>
              </a:lnSpc>
            </a:pPr>
            <a:endParaRPr lang="en-US" sz="2578" spc="-126">
              <a:solidFill>
                <a:srgbClr val="000000"/>
              </a:solidFill>
              <a:latin typeface="Open Sauce Bold"/>
            </a:endParaRPr>
          </a:p>
          <a:p>
            <a:pPr marL="589435" lvl="2" indent="-196478" algn="just">
              <a:lnSpc>
                <a:spcPts val="3607"/>
              </a:lnSpc>
              <a:buFont typeface="Arial"/>
              <a:buChar char="⚬"/>
            </a:pPr>
            <a:r>
              <a:rPr lang="en-US" sz="2578" spc="-126">
                <a:solidFill>
                  <a:srgbClr val="000000"/>
                </a:solidFill>
                <a:latin typeface="Open Sauce Bold"/>
              </a:rPr>
              <a:t>For GreenEats, this investment is essential for setting the company up for long-term success in the burgeoning but fiercely competitive market for environmentally friendly meal delivery services.</a:t>
            </a:r>
          </a:p>
          <a:p>
            <a:pPr algn="just">
              <a:lnSpc>
                <a:spcPts val="3609"/>
              </a:lnSpc>
            </a:pPr>
            <a:endParaRPr lang="en-US" sz="2578" spc="-126">
              <a:solidFill>
                <a:srgbClr val="000000"/>
              </a:solidFill>
              <a:latin typeface="Open Sauce Bold"/>
            </a:endParaRPr>
          </a:p>
          <a:p>
            <a:pPr marL="589456" lvl="2" indent="-196485" algn="just">
              <a:lnSpc>
                <a:spcPts val="3609"/>
              </a:lnSpc>
            </a:pPr>
            <a:endParaRPr lang="en-US" sz="2578" spc="-126">
              <a:solidFill>
                <a:srgbClr val="000000"/>
              </a:solidFill>
              <a:latin typeface="Open Sauce Bold"/>
            </a:endParaRPr>
          </a:p>
        </p:txBody>
      </p:sp>
      <p:sp>
        <p:nvSpPr>
          <p:cNvPr id="8" name="Freeform 8"/>
          <p:cNvSpPr/>
          <p:nvPr/>
        </p:nvSpPr>
        <p:spPr>
          <a:xfrm>
            <a:off x="15791593" y="0"/>
            <a:ext cx="2496407" cy="2706132"/>
          </a:xfrm>
          <a:custGeom>
            <a:avLst/>
            <a:gdLst/>
            <a:ahLst/>
            <a:cxnLst/>
            <a:rect l="l" t="t" r="r" b="b"/>
            <a:pathLst>
              <a:path w="2496407" h="2706132">
                <a:moveTo>
                  <a:pt x="0" y="0"/>
                </a:moveTo>
                <a:lnTo>
                  <a:pt x="2496407" y="0"/>
                </a:lnTo>
                <a:lnTo>
                  <a:pt x="2496407" y="2706132"/>
                </a:lnTo>
                <a:lnTo>
                  <a:pt x="0" y="27061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9" name="Freeform 9"/>
          <p:cNvSpPr/>
          <p:nvPr/>
        </p:nvSpPr>
        <p:spPr>
          <a:xfrm>
            <a:off x="15633445" y="7049811"/>
            <a:ext cx="4163059" cy="3375794"/>
          </a:xfrm>
          <a:custGeom>
            <a:avLst/>
            <a:gdLst/>
            <a:ahLst/>
            <a:cxnLst/>
            <a:rect l="l" t="t" r="r" b="b"/>
            <a:pathLst>
              <a:path w="4163059" h="3375794">
                <a:moveTo>
                  <a:pt x="0" y="0"/>
                </a:moveTo>
                <a:lnTo>
                  <a:pt x="4163059" y="0"/>
                </a:lnTo>
                <a:lnTo>
                  <a:pt x="4163059" y="3375794"/>
                </a:lnTo>
                <a:lnTo>
                  <a:pt x="0" y="33757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1028700" y="1016188"/>
            <a:ext cx="11511717" cy="944524"/>
          </a:xfrm>
          <a:prstGeom prst="rect">
            <a:avLst/>
          </a:prstGeom>
        </p:spPr>
        <p:txBody>
          <a:bodyPr lIns="0" tIns="0" rIns="0" bIns="0" rtlCol="0" anchor="t">
            <a:spAutoFit/>
          </a:bodyPr>
          <a:lstStyle/>
          <a:p>
            <a:pPr>
              <a:lnSpc>
                <a:spcPts val="7185"/>
              </a:lnSpc>
            </a:pPr>
            <a:r>
              <a:rPr lang="en-US" sz="7185" spc="-538">
                <a:solidFill>
                  <a:srgbClr val="282A29"/>
                </a:solidFill>
                <a:latin typeface="Open Sauce SemiBold"/>
              </a:rPr>
              <a:t>Investment Required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grpSp>
        <p:nvGrpSpPr>
          <p:cNvPr id="2" name="Group 2"/>
          <p:cNvGrpSpPr/>
          <p:nvPr/>
        </p:nvGrpSpPr>
        <p:grpSpPr>
          <a:xfrm>
            <a:off x="-9525" y="9771304"/>
            <a:ext cx="18307060" cy="19050"/>
            <a:chOff x="0" y="0"/>
            <a:chExt cx="24409413" cy="25400"/>
          </a:xfrm>
        </p:grpSpPr>
        <p:sp>
          <p:nvSpPr>
            <p:cNvPr id="3" name="Freeform 3"/>
            <p:cNvSpPr/>
            <p:nvPr/>
          </p:nvSpPr>
          <p:spPr>
            <a:xfrm>
              <a:off x="12700" y="0"/>
              <a:ext cx="24384000" cy="25400"/>
            </a:xfrm>
            <a:custGeom>
              <a:avLst/>
              <a:gdLst/>
              <a:ahLst/>
              <a:cxnLst/>
              <a:rect l="l" t="t" r="r" b="b"/>
              <a:pathLst>
                <a:path w="24384000" h="25400">
                  <a:moveTo>
                    <a:pt x="0" y="0"/>
                  </a:moveTo>
                  <a:lnTo>
                    <a:pt x="24384000" y="0"/>
                  </a:lnTo>
                  <a:lnTo>
                    <a:pt x="24384000" y="25400"/>
                  </a:lnTo>
                  <a:lnTo>
                    <a:pt x="0" y="25400"/>
                  </a:lnTo>
                  <a:close/>
                </a:path>
              </a:pathLst>
            </a:custGeom>
            <a:solidFill>
              <a:srgbClr val="282A29"/>
            </a:solidFill>
          </p:spPr>
        </p:sp>
      </p:grpSp>
      <p:sp>
        <p:nvSpPr>
          <p:cNvPr id="4" name="TextBox 4"/>
          <p:cNvSpPr txBox="1"/>
          <p:nvPr/>
        </p:nvSpPr>
        <p:spPr>
          <a:xfrm>
            <a:off x="407575" y="2281785"/>
            <a:ext cx="17472859" cy="7803741"/>
          </a:xfrm>
          <a:prstGeom prst="rect">
            <a:avLst/>
          </a:prstGeom>
        </p:spPr>
        <p:txBody>
          <a:bodyPr lIns="0" tIns="0" rIns="0" bIns="0" rtlCol="0" anchor="t">
            <a:spAutoFit/>
          </a:bodyPr>
          <a:lstStyle/>
          <a:p>
            <a:pPr marL="622862" lvl="2" indent="-207621" algn="just">
              <a:lnSpc>
                <a:spcPts val="3811"/>
              </a:lnSpc>
              <a:buFont typeface="Arial"/>
              <a:buChar char="⚬"/>
            </a:pPr>
            <a:r>
              <a:rPr lang="en-US" sz="2724" spc="-133">
                <a:solidFill>
                  <a:srgbClr val="282A29"/>
                </a:solidFill>
                <a:latin typeface="Open Sauce Bold"/>
              </a:rPr>
              <a:t>GreenEats is in a competitive field, with both domestic and foreign rivals offering similar sustainable meal delivery services. </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Several long-standing businesses in the area provide services that are functionally equivalent, all with the same emphasis on delivering environmentally responsible and healthful food alternatives. </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Famous meal delivery businesses throughout the world have broadened their menus to include organic and healthy alternatives (Schumpeter, 2012). </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Global rivals like these might be difficult for GreenEats to take on because of their well-known brands and large pockets.</a:t>
            </a:r>
          </a:p>
          <a:p>
            <a:pPr algn="just">
              <a:lnSpc>
                <a:spcPts val="3811"/>
              </a:lnSpc>
            </a:pPr>
            <a:endParaRPr lang="en-US" sz="2724" spc="-133">
              <a:solidFill>
                <a:srgbClr val="282A29"/>
              </a:solidFill>
              <a:latin typeface="Open Sauce Bold"/>
            </a:endParaRPr>
          </a:p>
          <a:p>
            <a:pPr marL="622862" lvl="2" indent="-207621" algn="just">
              <a:lnSpc>
                <a:spcPts val="3811"/>
              </a:lnSpc>
              <a:buFont typeface="Arial"/>
              <a:buChar char="⚬"/>
            </a:pPr>
            <a:r>
              <a:rPr lang="en-US" sz="2724" spc="-133">
                <a:solidFill>
                  <a:srgbClr val="282A29"/>
                </a:solidFill>
                <a:latin typeface="Open Sauce Bold"/>
              </a:rPr>
              <a:t>By highlighting these specific features, GreenEats can distinguish itself from the competition and win over health-conscious consumers looking for eco-friendly meal delivery services.</a:t>
            </a:r>
          </a:p>
          <a:p>
            <a:pPr algn="just">
              <a:lnSpc>
                <a:spcPts val="3813"/>
              </a:lnSpc>
            </a:pPr>
            <a:endParaRPr lang="en-US" sz="2724" spc="-133">
              <a:solidFill>
                <a:srgbClr val="282A29"/>
              </a:solidFill>
              <a:latin typeface="Open Sauce Bold"/>
            </a:endParaRPr>
          </a:p>
          <a:p>
            <a:pPr marL="389116" lvl="2" indent="-129705" algn="just">
              <a:lnSpc>
                <a:spcPts val="2383"/>
              </a:lnSpc>
            </a:pPr>
            <a:endParaRPr lang="en-US" sz="2724" spc="-133">
              <a:solidFill>
                <a:srgbClr val="282A29"/>
              </a:solidFill>
              <a:latin typeface="Open Sauce Bold"/>
            </a:endParaRPr>
          </a:p>
          <a:p>
            <a:pPr marL="622867" lvl="2" indent="-207622" algn="ctr">
              <a:lnSpc>
                <a:spcPts val="2383"/>
              </a:lnSpc>
            </a:pPr>
            <a:endParaRPr lang="en-US" sz="2724" spc="-133">
              <a:solidFill>
                <a:srgbClr val="282A29"/>
              </a:solidFill>
              <a:latin typeface="Open Sauce Bold"/>
            </a:endParaRPr>
          </a:p>
        </p:txBody>
      </p:sp>
      <p:sp>
        <p:nvSpPr>
          <p:cNvPr id="5" name="Freeform 5"/>
          <p:cNvSpPr/>
          <p:nvPr/>
        </p:nvSpPr>
        <p:spPr>
          <a:xfrm>
            <a:off x="16130624" y="0"/>
            <a:ext cx="2157376" cy="2003663"/>
          </a:xfrm>
          <a:custGeom>
            <a:avLst/>
            <a:gdLst/>
            <a:ahLst/>
            <a:cxnLst/>
            <a:rect l="l" t="t" r="r" b="b"/>
            <a:pathLst>
              <a:path w="2157376" h="2003663">
                <a:moveTo>
                  <a:pt x="0" y="0"/>
                </a:moveTo>
                <a:lnTo>
                  <a:pt x="2157376" y="0"/>
                </a:lnTo>
                <a:lnTo>
                  <a:pt x="2157376" y="2003663"/>
                </a:lnTo>
                <a:lnTo>
                  <a:pt x="0" y="200366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6" name="Freeform 6"/>
          <p:cNvSpPr/>
          <p:nvPr/>
        </p:nvSpPr>
        <p:spPr>
          <a:xfrm>
            <a:off x="0" y="-53737"/>
            <a:ext cx="3524454" cy="2057400"/>
          </a:xfrm>
          <a:custGeom>
            <a:avLst/>
            <a:gdLst/>
            <a:ahLst/>
            <a:cxnLst/>
            <a:rect l="l" t="t" r="r" b="b"/>
            <a:pathLst>
              <a:path w="3524454" h="2057400">
                <a:moveTo>
                  <a:pt x="0" y="0"/>
                </a:moveTo>
                <a:lnTo>
                  <a:pt x="3524454" y="0"/>
                </a:lnTo>
                <a:lnTo>
                  <a:pt x="3524454" y="2057400"/>
                </a:lnTo>
                <a:lnTo>
                  <a:pt x="0" y="20574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7" name="TextBox 7"/>
          <p:cNvSpPr txBox="1"/>
          <p:nvPr/>
        </p:nvSpPr>
        <p:spPr>
          <a:xfrm>
            <a:off x="6722209" y="1209269"/>
            <a:ext cx="4843592" cy="944524"/>
          </a:xfrm>
          <a:prstGeom prst="rect">
            <a:avLst/>
          </a:prstGeom>
        </p:spPr>
        <p:txBody>
          <a:bodyPr lIns="0" tIns="0" rIns="0" bIns="0" rtlCol="0" anchor="t">
            <a:spAutoFit/>
          </a:bodyPr>
          <a:lstStyle/>
          <a:p>
            <a:pPr algn="l">
              <a:lnSpc>
                <a:spcPts val="7186"/>
              </a:lnSpc>
            </a:pPr>
            <a:r>
              <a:rPr lang="en-US" sz="7186" spc="-538">
                <a:solidFill>
                  <a:srgbClr val="282A29"/>
                </a:solidFill>
                <a:latin typeface="Open Sauce SemiBold"/>
              </a:rPr>
              <a:t>Competition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EFE0"/>
        </a:solidFill>
        <a:effectLst/>
      </p:bgPr>
    </p:bg>
    <p:spTree>
      <p:nvGrpSpPr>
        <p:cNvPr id="1" name=""/>
        <p:cNvGrpSpPr/>
        <p:nvPr/>
      </p:nvGrpSpPr>
      <p:grpSpPr>
        <a:xfrm>
          <a:off x="0" y="0"/>
          <a:ext cx="0" cy="0"/>
          <a:chOff x="0" y="0"/>
          <a:chExt cx="0" cy="0"/>
        </a:xfrm>
      </p:grpSpPr>
      <p:sp>
        <p:nvSpPr>
          <p:cNvPr id="2" name="TextBox 2"/>
          <p:cNvSpPr txBox="1"/>
          <p:nvPr/>
        </p:nvSpPr>
        <p:spPr>
          <a:xfrm>
            <a:off x="0" y="1123950"/>
            <a:ext cx="17184078" cy="689568"/>
          </a:xfrm>
          <a:prstGeom prst="rect">
            <a:avLst/>
          </a:prstGeom>
        </p:spPr>
        <p:txBody>
          <a:bodyPr lIns="0" tIns="0" rIns="0" bIns="0" rtlCol="0" anchor="t">
            <a:spAutoFit/>
          </a:bodyPr>
          <a:lstStyle/>
          <a:p>
            <a:pPr algn="just">
              <a:lnSpc>
                <a:spcPts val="2692"/>
              </a:lnSpc>
            </a:pPr>
            <a:endParaRPr/>
          </a:p>
          <a:p>
            <a:pPr algn="just">
              <a:lnSpc>
                <a:spcPts val="2693"/>
              </a:lnSpc>
            </a:pPr>
            <a:endParaRPr/>
          </a:p>
        </p:txBody>
      </p:sp>
      <p:sp>
        <p:nvSpPr>
          <p:cNvPr id="3" name="TextBox 3"/>
          <p:cNvSpPr txBox="1"/>
          <p:nvPr/>
        </p:nvSpPr>
        <p:spPr>
          <a:xfrm>
            <a:off x="802228" y="781152"/>
            <a:ext cx="14999850" cy="526414"/>
          </a:xfrm>
          <a:prstGeom prst="rect">
            <a:avLst/>
          </a:prstGeom>
        </p:spPr>
        <p:txBody>
          <a:bodyPr lIns="0" tIns="0" rIns="0" bIns="0" rtlCol="0" anchor="t">
            <a:spAutoFit/>
          </a:bodyPr>
          <a:lstStyle/>
          <a:p>
            <a:pPr algn="l">
              <a:lnSpc>
                <a:spcPts val="4599"/>
              </a:lnSpc>
            </a:pPr>
            <a:r>
              <a:rPr lang="en-US" sz="4599" spc="-344">
                <a:solidFill>
                  <a:srgbClr val="282A29"/>
                </a:solidFill>
                <a:latin typeface="Open Sauce SemiBold"/>
              </a:rPr>
              <a:t>References:</a:t>
            </a:r>
          </a:p>
        </p:txBody>
      </p:sp>
      <p:sp>
        <p:nvSpPr>
          <p:cNvPr id="4" name="TextBox 4"/>
          <p:cNvSpPr txBox="1"/>
          <p:nvPr/>
        </p:nvSpPr>
        <p:spPr>
          <a:xfrm>
            <a:off x="397547" y="1363959"/>
            <a:ext cx="16861753" cy="7991700"/>
          </a:xfrm>
          <a:prstGeom prst="rect">
            <a:avLst/>
          </a:prstGeom>
        </p:spPr>
        <p:txBody>
          <a:bodyPr lIns="0" tIns="0" rIns="0" bIns="0" rtlCol="0" anchor="t">
            <a:spAutoFit/>
          </a:bodyPr>
          <a:lstStyle/>
          <a:p>
            <a:pPr marL="641079" lvl="1" indent="-320540">
              <a:lnSpc>
                <a:spcPts val="4157"/>
              </a:lnSpc>
              <a:buFont typeface="Arial"/>
              <a:buChar char="•"/>
            </a:pPr>
            <a:r>
              <a:rPr lang="en-US" sz="2969">
                <a:solidFill>
                  <a:srgbClr val="282A29"/>
                </a:solidFill>
                <a:latin typeface="Canva Sans Bold"/>
              </a:rPr>
              <a:t>Anderson, J. C., &amp; Narus, J. A. (2018). Business Marketing: Understand What Customers Value. Harvard Business Review, 76(6), 53-65.</a:t>
            </a:r>
          </a:p>
          <a:p>
            <a:pPr marL="641079" lvl="1" indent="-320540">
              <a:lnSpc>
                <a:spcPts val="4157"/>
              </a:lnSpc>
              <a:buFont typeface="Arial"/>
              <a:buChar char="•"/>
            </a:pPr>
            <a:r>
              <a:rPr lang="en-US" sz="2969">
                <a:solidFill>
                  <a:srgbClr val="282A29"/>
                </a:solidFill>
                <a:latin typeface="Canva Sans Bold"/>
              </a:rPr>
              <a:t>Barney, J. (2021). Firm Resources and Sustainable Competitive Advantage. Journal of Management, 17(1), 99-120.</a:t>
            </a:r>
          </a:p>
          <a:p>
            <a:pPr marL="641079" lvl="1" indent="-320540">
              <a:lnSpc>
                <a:spcPts val="4157"/>
              </a:lnSpc>
              <a:buFont typeface="Arial"/>
              <a:buChar char="•"/>
            </a:pPr>
            <a:r>
              <a:rPr lang="en-US" sz="2969">
                <a:solidFill>
                  <a:srgbClr val="282A29"/>
                </a:solidFill>
                <a:latin typeface="Canva Sans Bold"/>
              </a:rPr>
              <a:t>Chesbrough, H., &amp; Rosenbloom, R. S. (2022). The Role of the Business Model in Capturing Value from Innovation: Evidence from Xerox Corporation's Technology Spin-off Companies. Industrial and Corporate Change, 11(3), 529-555.</a:t>
            </a:r>
          </a:p>
          <a:p>
            <a:pPr marL="641079" lvl="1" indent="-320540">
              <a:lnSpc>
                <a:spcPts val="4157"/>
              </a:lnSpc>
              <a:buFont typeface="Arial"/>
              <a:buChar char="•"/>
            </a:pPr>
            <a:r>
              <a:rPr lang="en-US" sz="2969">
                <a:solidFill>
                  <a:srgbClr val="282A29"/>
                </a:solidFill>
                <a:latin typeface="Canva Sans Bold"/>
              </a:rPr>
              <a:t>Kotler, P., &amp; Armstrong, G. (2016). Principles of Marketing. Pearson Education.</a:t>
            </a:r>
          </a:p>
          <a:p>
            <a:pPr marL="641079" lvl="1" indent="-320540">
              <a:lnSpc>
                <a:spcPts val="4157"/>
              </a:lnSpc>
              <a:buFont typeface="Arial"/>
              <a:buChar char="•"/>
            </a:pPr>
            <a:r>
              <a:rPr lang="en-US" sz="2969">
                <a:solidFill>
                  <a:srgbClr val="282A29"/>
                </a:solidFill>
                <a:latin typeface="Canva Sans Bold"/>
              </a:rPr>
              <a:t>Porter, M. E. (2016). What Is Strategy? Harvard Business Review, 74(6), 61-78.</a:t>
            </a:r>
          </a:p>
          <a:p>
            <a:pPr marL="641079" lvl="1" indent="-320540">
              <a:lnSpc>
                <a:spcPts val="4157"/>
              </a:lnSpc>
              <a:buFont typeface="Arial"/>
              <a:buChar char="•"/>
            </a:pPr>
            <a:r>
              <a:rPr lang="en-US" sz="2969">
                <a:solidFill>
                  <a:srgbClr val="282A29"/>
                </a:solidFill>
                <a:latin typeface="Canva Sans Bold"/>
              </a:rPr>
              <a:t>Prahalad, C. K., &amp; Hamel, G. (2020). The Core Competence of the Corporation. Harvard Business Review, 68(3), 79-91.</a:t>
            </a:r>
          </a:p>
          <a:p>
            <a:pPr marL="641079" lvl="1" indent="-320540">
              <a:lnSpc>
                <a:spcPts val="4157"/>
              </a:lnSpc>
              <a:buFont typeface="Arial"/>
              <a:buChar char="•"/>
            </a:pPr>
            <a:r>
              <a:rPr lang="en-US" sz="2969">
                <a:solidFill>
                  <a:srgbClr val="282A29"/>
                </a:solidFill>
                <a:latin typeface="Canva Sans Bold"/>
              </a:rPr>
              <a:t>Schumpeter, J. A. (2012). Capitalism, Socialism and Democracy. Harper &amp; Brothers.</a:t>
            </a:r>
          </a:p>
          <a:p>
            <a:pPr marL="641079" lvl="1" indent="-320540">
              <a:lnSpc>
                <a:spcPts val="4157"/>
              </a:lnSpc>
              <a:buFont typeface="Arial"/>
              <a:buChar char="•"/>
            </a:pPr>
            <a:r>
              <a:rPr lang="en-US" sz="2969">
                <a:solidFill>
                  <a:srgbClr val="282A29"/>
                </a:solidFill>
                <a:latin typeface="Canva Sans Bold"/>
              </a:rPr>
              <a:t>Teece, D. J. (2010). Business Models, Business Strategy and Innovation. Long Range Planning, 43(2-3), 172-194.</a:t>
            </a:r>
          </a:p>
          <a:p>
            <a:pPr algn="ctr">
              <a:lnSpc>
                <a:spcPts val="6325"/>
              </a:lnSpc>
            </a:pPr>
            <a:endParaRPr lang="en-US" sz="2969">
              <a:solidFill>
                <a:srgbClr val="282A29"/>
              </a:solidFill>
              <a:latin typeface="Canva Sa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2109</Words>
  <Application>Microsoft Office PowerPoint</Application>
  <PresentationFormat>Custom</PresentationFormat>
  <Paragraphs>109</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 Maria Nastac UWTSD ENTREPRENEURSHIP Component 2</dc:title>
  <cp:lastModifiedBy>Ana-Maria Nastac</cp:lastModifiedBy>
  <cp:revision>5</cp:revision>
  <dcterms:created xsi:type="dcterms:W3CDTF">2006-08-16T00:00:00Z</dcterms:created>
  <dcterms:modified xsi:type="dcterms:W3CDTF">2023-07-20T09:51:50Z</dcterms:modified>
  <dc:identifier>DAFkT5VBFU4</dc:identifier>
</cp:coreProperties>
</file>