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3"/>
  </p:notesMasterIdLst>
  <p:sldIdLst>
    <p:sldId id="256" r:id="rId2"/>
    <p:sldId id="257" r:id="rId3"/>
    <p:sldId id="258" r:id="rId4"/>
    <p:sldId id="266" r:id="rId5"/>
    <p:sldId id="259" r:id="rId6"/>
    <p:sldId id="260" r:id="rId7"/>
    <p:sldId id="261" r:id="rId8"/>
    <p:sldId id="262" r:id="rId9"/>
    <p:sldId id="263"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7E05F-AD67-4D0D-8B52-AFA45EDEFA41}" v="7" dt="2022-12-08T09:33:13.631"/>
    <p1510:client id="{3706D026-288B-1ECE-D9C1-1AB6EC455814}" v="88" dt="2022-12-08T14:01:37.292"/>
    <p1510:client id="{557ED2E0-1A29-0B96-2938-7C61581CF16C}" v="418" dt="2022-12-16T20:17:51.897"/>
    <p1510:client id="{7B10C685-B9C1-38D5-8B24-DE90D3B24C52}" v="25" dt="2022-12-13T11:31:39.465"/>
    <p1510:client id="{9C34F10A-3A3C-3A62-995E-80B4448FB0F4}" v="575" dt="2022-12-15T17:46:46.201"/>
    <p1510:client id="{D1D8D5A9-13FA-A14A-E27E-4D6742E0BCD8}" v="41" dt="2022-12-08T09:37:23.456"/>
    <p1510:client id="{E2806DAA-36E2-E0D7-2287-954409B75244}" v="141" dt="2022-12-16T14:35:42.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0A22BF-0C40-4E69-A095-08326A2568E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D2CE13F-0610-4CE3-A66A-8E0B7A067D7A}">
      <dgm:prSet/>
      <dgm:spPr/>
      <dgm:t>
        <a:bodyPr/>
        <a:lstStyle/>
        <a:p>
          <a:pPr>
            <a:lnSpc>
              <a:spcPct val="100000"/>
            </a:lnSpc>
          </a:pPr>
          <a:r>
            <a:rPr lang="en-US"/>
            <a:t>15 minutes</a:t>
          </a:r>
        </a:p>
      </dgm:t>
    </dgm:pt>
    <dgm:pt modelId="{5EBFDE6A-82AE-4D02-B21E-4CACA0380075}" type="parTrans" cxnId="{29B9563A-6143-4813-AACD-DA8BA5E418D5}">
      <dgm:prSet/>
      <dgm:spPr/>
      <dgm:t>
        <a:bodyPr/>
        <a:lstStyle/>
        <a:p>
          <a:endParaRPr lang="en-US"/>
        </a:p>
      </dgm:t>
    </dgm:pt>
    <dgm:pt modelId="{1A6D4360-04D9-411A-A1BA-642EDAA0DEB6}" type="sibTrans" cxnId="{29B9563A-6143-4813-AACD-DA8BA5E418D5}">
      <dgm:prSet/>
      <dgm:spPr/>
      <dgm:t>
        <a:bodyPr/>
        <a:lstStyle/>
        <a:p>
          <a:pPr>
            <a:lnSpc>
              <a:spcPct val="100000"/>
            </a:lnSpc>
          </a:pPr>
          <a:endParaRPr lang="en-US"/>
        </a:p>
      </dgm:t>
    </dgm:pt>
    <dgm:pt modelId="{60FA41A9-4AFA-4BCC-B1E9-61673A51FA21}">
      <dgm:prSet/>
      <dgm:spPr/>
      <dgm:t>
        <a:bodyPr/>
        <a:lstStyle/>
        <a:p>
          <a:pPr>
            <a:lnSpc>
              <a:spcPct val="100000"/>
            </a:lnSpc>
          </a:pPr>
          <a:r>
            <a:rPr lang="en-US"/>
            <a:t>10-12 slides</a:t>
          </a:r>
        </a:p>
      </dgm:t>
    </dgm:pt>
    <dgm:pt modelId="{FA2A9B9B-73A0-45E1-9AE2-3D5A473F3BC4}" type="parTrans" cxnId="{259FEF4F-8B40-4F50-8C87-BBE20815BB2F}">
      <dgm:prSet/>
      <dgm:spPr/>
      <dgm:t>
        <a:bodyPr/>
        <a:lstStyle/>
        <a:p>
          <a:endParaRPr lang="en-US"/>
        </a:p>
      </dgm:t>
    </dgm:pt>
    <dgm:pt modelId="{3147D7CE-F805-4C8B-986F-F653ACC2F013}" type="sibTrans" cxnId="{259FEF4F-8B40-4F50-8C87-BBE20815BB2F}">
      <dgm:prSet/>
      <dgm:spPr/>
      <dgm:t>
        <a:bodyPr/>
        <a:lstStyle/>
        <a:p>
          <a:pPr>
            <a:lnSpc>
              <a:spcPct val="100000"/>
            </a:lnSpc>
          </a:pPr>
          <a:endParaRPr lang="en-US"/>
        </a:p>
      </dgm:t>
    </dgm:pt>
    <dgm:pt modelId="{7ABF55C1-0F5E-4CB4-8E39-0D3692B69352}">
      <dgm:prSet/>
      <dgm:spPr/>
      <dgm:t>
        <a:bodyPr/>
        <a:lstStyle/>
        <a:p>
          <a:pPr>
            <a:lnSpc>
              <a:spcPct val="100000"/>
            </a:lnSpc>
          </a:pPr>
          <a:r>
            <a:rPr lang="en-US"/>
            <a:t>Include a voiceover</a:t>
          </a:r>
        </a:p>
      </dgm:t>
    </dgm:pt>
    <dgm:pt modelId="{8E3435DA-517C-49C2-A1BB-C562BA2946F2}" type="parTrans" cxnId="{A335D16B-73DD-4084-83DE-0DDF98C05699}">
      <dgm:prSet/>
      <dgm:spPr/>
      <dgm:t>
        <a:bodyPr/>
        <a:lstStyle/>
        <a:p>
          <a:endParaRPr lang="en-US"/>
        </a:p>
      </dgm:t>
    </dgm:pt>
    <dgm:pt modelId="{F861E86B-D2F7-4737-AB05-90FC6672ACC3}" type="sibTrans" cxnId="{A335D16B-73DD-4084-83DE-0DDF98C05699}">
      <dgm:prSet/>
      <dgm:spPr/>
      <dgm:t>
        <a:bodyPr/>
        <a:lstStyle/>
        <a:p>
          <a:pPr>
            <a:lnSpc>
              <a:spcPct val="100000"/>
            </a:lnSpc>
          </a:pPr>
          <a:endParaRPr lang="en-US"/>
        </a:p>
      </dgm:t>
    </dgm:pt>
    <dgm:pt modelId="{83B779A7-5D3A-453C-9D2F-CEDF14C309F0}">
      <dgm:prSet/>
      <dgm:spPr/>
      <dgm:t>
        <a:bodyPr/>
        <a:lstStyle/>
        <a:p>
          <a:pPr>
            <a:lnSpc>
              <a:spcPct val="100000"/>
            </a:lnSpc>
          </a:pPr>
          <a:r>
            <a:rPr lang="en-US"/>
            <a:t>Script included</a:t>
          </a:r>
        </a:p>
      </dgm:t>
    </dgm:pt>
    <dgm:pt modelId="{B6647E09-67A6-45DA-806F-9B2A4775155B}" type="parTrans" cxnId="{BC23FADC-69E3-4FD4-8DA8-77FCC38C2C59}">
      <dgm:prSet/>
      <dgm:spPr/>
      <dgm:t>
        <a:bodyPr/>
        <a:lstStyle/>
        <a:p>
          <a:endParaRPr lang="en-US"/>
        </a:p>
      </dgm:t>
    </dgm:pt>
    <dgm:pt modelId="{A9A3DBE3-5257-4C99-9AA2-55DB78723289}" type="sibTrans" cxnId="{BC23FADC-69E3-4FD4-8DA8-77FCC38C2C59}">
      <dgm:prSet/>
      <dgm:spPr/>
      <dgm:t>
        <a:bodyPr/>
        <a:lstStyle/>
        <a:p>
          <a:pPr>
            <a:lnSpc>
              <a:spcPct val="100000"/>
            </a:lnSpc>
          </a:pPr>
          <a:endParaRPr lang="en-US"/>
        </a:p>
      </dgm:t>
    </dgm:pt>
    <dgm:pt modelId="{E624E3C5-19C1-493E-BD70-FF8257FF95A5}">
      <dgm:prSet/>
      <dgm:spPr/>
      <dgm:t>
        <a:bodyPr/>
        <a:lstStyle/>
        <a:p>
          <a:pPr>
            <a:lnSpc>
              <a:spcPct val="100000"/>
            </a:lnSpc>
          </a:pPr>
          <a:r>
            <a:rPr lang="en-US"/>
            <a:t>Summarize and evaluate issues</a:t>
          </a:r>
        </a:p>
      </dgm:t>
    </dgm:pt>
    <dgm:pt modelId="{1DBD4430-EB79-46D9-A40C-A9402C086C20}" type="parTrans" cxnId="{C679CE4E-AADD-4681-AAB5-8184534C7FC9}">
      <dgm:prSet/>
      <dgm:spPr/>
      <dgm:t>
        <a:bodyPr/>
        <a:lstStyle/>
        <a:p>
          <a:endParaRPr lang="en-US"/>
        </a:p>
      </dgm:t>
    </dgm:pt>
    <dgm:pt modelId="{49BBB5B1-3662-4240-8E8A-99F09CF9137D}" type="sibTrans" cxnId="{C679CE4E-AADD-4681-AAB5-8184534C7FC9}">
      <dgm:prSet/>
      <dgm:spPr/>
      <dgm:t>
        <a:bodyPr/>
        <a:lstStyle/>
        <a:p>
          <a:pPr>
            <a:lnSpc>
              <a:spcPct val="100000"/>
            </a:lnSpc>
          </a:pPr>
          <a:endParaRPr lang="en-US"/>
        </a:p>
      </dgm:t>
    </dgm:pt>
    <dgm:pt modelId="{1D6E059D-73DA-4FA2-A58F-39972B882A1C}">
      <dgm:prSet/>
      <dgm:spPr/>
      <dgm:t>
        <a:bodyPr/>
        <a:lstStyle/>
        <a:p>
          <a:pPr>
            <a:lnSpc>
              <a:spcPct val="100000"/>
            </a:lnSpc>
          </a:pPr>
          <a:r>
            <a:rPr lang="en-US"/>
            <a:t>Apply to digital business in 2021</a:t>
          </a:r>
        </a:p>
      </dgm:t>
    </dgm:pt>
    <dgm:pt modelId="{774FCA5F-F3AC-449F-B028-E2147EF8D083}" type="parTrans" cxnId="{EEE4CE53-E12C-4735-BED4-F799B41AD539}">
      <dgm:prSet/>
      <dgm:spPr/>
      <dgm:t>
        <a:bodyPr/>
        <a:lstStyle/>
        <a:p>
          <a:endParaRPr lang="en-US"/>
        </a:p>
      </dgm:t>
    </dgm:pt>
    <dgm:pt modelId="{1D95E1D5-C607-4172-ABAA-C504CA130F7D}" type="sibTrans" cxnId="{EEE4CE53-E12C-4735-BED4-F799B41AD539}">
      <dgm:prSet/>
      <dgm:spPr/>
      <dgm:t>
        <a:bodyPr/>
        <a:lstStyle/>
        <a:p>
          <a:endParaRPr lang="en-US"/>
        </a:p>
      </dgm:t>
    </dgm:pt>
    <dgm:pt modelId="{2304F8A6-A346-4A52-850D-52F0565911DF}" type="pres">
      <dgm:prSet presAssocID="{E50A22BF-0C40-4E69-A095-08326A2568ED}" presName="root" presStyleCnt="0">
        <dgm:presLayoutVars>
          <dgm:dir/>
          <dgm:resizeHandles val="exact"/>
        </dgm:presLayoutVars>
      </dgm:prSet>
      <dgm:spPr/>
    </dgm:pt>
    <dgm:pt modelId="{D8FC7BFC-F6A7-4AD3-8245-C3156C67ADAB}" type="pres">
      <dgm:prSet presAssocID="{E50A22BF-0C40-4E69-A095-08326A2568ED}" presName="container" presStyleCnt="0">
        <dgm:presLayoutVars>
          <dgm:dir/>
          <dgm:resizeHandles val="exact"/>
        </dgm:presLayoutVars>
      </dgm:prSet>
      <dgm:spPr/>
    </dgm:pt>
    <dgm:pt modelId="{F115EB28-9862-47D5-A872-EB6F0977D9C1}" type="pres">
      <dgm:prSet presAssocID="{4D2CE13F-0610-4CE3-A66A-8E0B7A067D7A}" presName="compNode" presStyleCnt="0"/>
      <dgm:spPr/>
    </dgm:pt>
    <dgm:pt modelId="{F2B044AD-6791-4CA4-B349-892BB3742545}" type="pres">
      <dgm:prSet presAssocID="{4D2CE13F-0610-4CE3-A66A-8E0B7A067D7A}" presName="iconBgRect" presStyleLbl="bgShp" presStyleIdx="0" presStyleCnt="6"/>
      <dgm:spPr/>
    </dgm:pt>
    <dgm:pt modelId="{427982D3-FF41-4A84-9E47-40B5BE7C7FF6}" type="pres">
      <dgm:prSet presAssocID="{4D2CE13F-0610-4CE3-A66A-8E0B7A067D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3022756-8CBB-436F-BD30-64A3F2C6045A}" type="pres">
      <dgm:prSet presAssocID="{4D2CE13F-0610-4CE3-A66A-8E0B7A067D7A}" presName="spaceRect" presStyleCnt="0"/>
      <dgm:spPr/>
    </dgm:pt>
    <dgm:pt modelId="{E0C70FC8-DFFD-4A5C-99AA-EA457C22B4BA}" type="pres">
      <dgm:prSet presAssocID="{4D2CE13F-0610-4CE3-A66A-8E0B7A067D7A}" presName="textRect" presStyleLbl="revTx" presStyleIdx="0" presStyleCnt="6">
        <dgm:presLayoutVars>
          <dgm:chMax val="1"/>
          <dgm:chPref val="1"/>
        </dgm:presLayoutVars>
      </dgm:prSet>
      <dgm:spPr/>
    </dgm:pt>
    <dgm:pt modelId="{4ABCFE3D-308D-4530-B917-5C8D26670D34}" type="pres">
      <dgm:prSet presAssocID="{1A6D4360-04D9-411A-A1BA-642EDAA0DEB6}" presName="sibTrans" presStyleLbl="sibTrans2D1" presStyleIdx="0" presStyleCnt="0"/>
      <dgm:spPr/>
    </dgm:pt>
    <dgm:pt modelId="{D47C7ED9-13E2-4454-B987-639A745CD032}" type="pres">
      <dgm:prSet presAssocID="{60FA41A9-4AFA-4BCC-B1E9-61673A51FA21}" presName="compNode" presStyleCnt="0"/>
      <dgm:spPr/>
    </dgm:pt>
    <dgm:pt modelId="{E93C9F91-BF28-4CDF-AA7D-DE6A1F370DFB}" type="pres">
      <dgm:prSet presAssocID="{60FA41A9-4AFA-4BCC-B1E9-61673A51FA21}" presName="iconBgRect" presStyleLbl="bgShp" presStyleIdx="1" presStyleCnt="6"/>
      <dgm:spPr/>
    </dgm:pt>
    <dgm:pt modelId="{BD674661-F883-40B6-B2D9-7041C559F487}" type="pres">
      <dgm:prSet presAssocID="{60FA41A9-4AFA-4BCC-B1E9-61673A51FA2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3F077458-460B-46DD-804E-D05B4A4CB43C}" type="pres">
      <dgm:prSet presAssocID="{60FA41A9-4AFA-4BCC-B1E9-61673A51FA21}" presName="spaceRect" presStyleCnt="0"/>
      <dgm:spPr/>
    </dgm:pt>
    <dgm:pt modelId="{1D3A27FE-583D-4A53-AF85-0DACB9EDDFA6}" type="pres">
      <dgm:prSet presAssocID="{60FA41A9-4AFA-4BCC-B1E9-61673A51FA21}" presName="textRect" presStyleLbl="revTx" presStyleIdx="1" presStyleCnt="6">
        <dgm:presLayoutVars>
          <dgm:chMax val="1"/>
          <dgm:chPref val="1"/>
        </dgm:presLayoutVars>
      </dgm:prSet>
      <dgm:spPr/>
    </dgm:pt>
    <dgm:pt modelId="{8C21D982-4421-4A13-B0C4-1A8393B3F072}" type="pres">
      <dgm:prSet presAssocID="{3147D7CE-F805-4C8B-986F-F653ACC2F013}" presName="sibTrans" presStyleLbl="sibTrans2D1" presStyleIdx="0" presStyleCnt="0"/>
      <dgm:spPr/>
    </dgm:pt>
    <dgm:pt modelId="{A690CAA6-6842-4179-8082-23DFDEE997F5}" type="pres">
      <dgm:prSet presAssocID="{7ABF55C1-0F5E-4CB4-8E39-0D3692B69352}" presName="compNode" presStyleCnt="0"/>
      <dgm:spPr/>
    </dgm:pt>
    <dgm:pt modelId="{FC6B9E1E-B190-4BBE-A6F4-0C6F08FACFE3}" type="pres">
      <dgm:prSet presAssocID="{7ABF55C1-0F5E-4CB4-8E39-0D3692B69352}" presName="iconBgRect" presStyleLbl="bgShp" presStyleIdx="2" presStyleCnt="6"/>
      <dgm:spPr/>
    </dgm:pt>
    <dgm:pt modelId="{59C747ED-5BBA-4E60-B53A-BAE32989015B}" type="pres">
      <dgm:prSet presAssocID="{7ABF55C1-0F5E-4CB4-8E39-0D3692B6935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microphone"/>
        </a:ext>
      </dgm:extLst>
    </dgm:pt>
    <dgm:pt modelId="{5BDC3398-807E-43EC-ADEA-9E97BE5D5253}" type="pres">
      <dgm:prSet presAssocID="{7ABF55C1-0F5E-4CB4-8E39-0D3692B69352}" presName="spaceRect" presStyleCnt="0"/>
      <dgm:spPr/>
    </dgm:pt>
    <dgm:pt modelId="{7CDDC30B-55C9-43E8-AA24-33AEA3FBB0FE}" type="pres">
      <dgm:prSet presAssocID="{7ABF55C1-0F5E-4CB4-8E39-0D3692B69352}" presName="textRect" presStyleLbl="revTx" presStyleIdx="2" presStyleCnt="6">
        <dgm:presLayoutVars>
          <dgm:chMax val="1"/>
          <dgm:chPref val="1"/>
        </dgm:presLayoutVars>
      </dgm:prSet>
      <dgm:spPr/>
    </dgm:pt>
    <dgm:pt modelId="{76506D59-197A-4C7E-8850-C16F07CCFA3D}" type="pres">
      <dgm:prSet presAssocID="{F861E86B-D2F7-4737-AB05-90FC6672ACC3}" presName="sibTrans" presStyleLbl="sibTrans2D1" presStyleIdx="0" presStyleCnt="0"/>
      <dgm:spPr/>
    </dgm:pt>
    <dgm:pt modelId="{E5B19564-8B45-45F0-8DF7-116B19609268}" type="pres">
      <dgm:prSet presAssocID="{83B779A7-5D3A-453C-9D2F-CEDF14C309F0}" presName="compNode" presStyleCnt="0"/>
      <dgm:spPr/>
    </dgm:pt>
    <dgm:pt modelId="{0C696762-B276-493C-B22D-5461254C2A31}" type="pres">
      <dgm:prSet presAssocID="{83B779A7-5D3A-453C-9D2F-CEDF14C309F0}" presName="iconBgRect" presStyleLbl="bgShp" presStyleIdx="3" presStyleCnt="6"/>
      <dgm:spPr/>
    </dgm:pt>
    <dgm:pt modelId="{E1797C76-1018-4857-AC1B-A6D341D7DA5C}" type="pres">
      <dgm:prSet presAssocID="{83B779A7-5D3A-453C-9D2F-CEDF14C309F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1F48CD6E-60C0-4927-9319-D726FE791F23}" type="pres">
      <dgm:prSet presAssocID="{83B779A7-5D3A-453C-9D2F-CEDF14C309F0}" presName="spaceRect" presStyleCnt="0"/>
      <dgm:spPr/>
    </dgm:pt>
    <dgm:pt modelId="{BEE81223-7876-4050-B530-BF11914B2CCC}" type="pres">
      <dgm:prSet presAssocID="{83B779A7-5D3A-453C-9D2F-CEDF14C309F0}" presName="textRect" presStyleLbl="revTx" presStyleIdx="3" presStyleCnt="6">
        <dgm:presLayoutVars>
          <dgm:chMax val="1"/>
          <dgm:chPref val="1"/>
        </dgm:presLayoutVars>
      </dgm:prSet>
      <dgm:spPr/>
    </dgm:pt>
    <dgm:pt modelId="{EAFE9250-1422-4095-A827-21EB50815E46}" type="pres">
      <dgm:prSet presAssocID="{A9A3DBE3-5257-4C99-9AA2-55DB78723289}" presName="sibTrans" presStyleLbl="sibTrans2D1" presStyleIdx="0" presStyleCnt="0"/>
      <dgm:spPr/>
    </dgm:pt>
    <dgm:pt modelId="{E3D974BC-2D1B-4F0B-9D5E-CD6D7C115FA2}" type="pres">
      <dgm:prSet presAssocID="{E624E3C5-19C1-493E-BD70-FF8257FF95A5}" presName="compNode" presStyleCnt="0"/>
      <dgm:spPr/>
    </dgm:pt>
    <dgm:pt modelId="{0373E854-5AE8-4E53-A3A6-685C51438390}" type="pres">
      <dgm:prSet presAssocID="{E624E3C5-19C1-493E-BD70-FF8257FF95A5}" presName="iconBgRect" presStyleLbl="bgShp" presStyleIdx="4" presStyleCnt="6"/>
      <dgm:spPr/>
    </dgm:pt>
    <dgm:pt modelId="{BA21259E-ECA6-4B69-8A3F-9006CDC222DC}" type="pres">
      <dgm:prSet presAssocID="{E624E3C5-19C1-493E-BD70-FF8257FF95A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A1B7A4E-4EAD-4E56-B89F-061FA5A4976F}" type="pres">
      <dgm:prSet presAssocID="{E624E3C5-19C1-493E-BD70-FF8257FF95A5}" presName="spaceRect" presStyleCnt="0"/>
      <dgm:spPr/>
    </dgm:pt>
    <dgm:pt modelId="{2CBD65D7-43DB-469C-BFC1-063F2BD22808}" type="pres">
      <dgm:prSet presAssocID="{E624E3C5-19C1-493E-BD70-FF8257FF95A5}" presName="textRect" presStyleLbl="revTx" presStyleIdx="4" presStyleCnt="6">
        <dgm:presLayoutVars>
          <dgm:chMax val="1"/>
          <dgm:chPref val="1"/>
        </dgm:presLayoutVars>
      </dgm:prSet>
      <dgm:spPr/>
    </dgm:pt>
    <dgm:pt modelId="{85B1BD29-77C4-4C09-8F7F-DF6C8042AA9B}" type="pres">
      <dgm:prSet presAssocID="{49BBB5B1-3662-4240-8E8A-99F09CF9137D}" presName="sibTrans" presStyleLbl="sibTrans2D1" presStyleIdx="0" presStyleCnt="0"/>
      <dgm:spPr/>
    </dgm:pt>
    <dgm:pt modelId="{CC7DD8DD-A604-4A8C-BB74-F46FE0F41D6B}" type="pres">
      <dgm:prSet presAssocID="{1D6E059D-73DA-4FA2-A58F-39972B882A1C}" presName="compNode" presStyleCnt="0"/>
      <dgm:spPr/>
    </dgm:pt>
    <dgm:pt modelId="{74910B3A-FCC6-443E-B883-AC9A3F5FD222}" type="pres">
      <dgm:prSet presAssocID="{1D6E059D-73DA-4FA2-A58F-39972B882A1C}" presName="iconBgRect" presStyleLbl="bgShp" presStyleIdx="5" presStyleCnt="6"/>
      <dgm:spPr/>
    </dgm:pt>
    <dgm:pt modelId="{CE2D36DF-6606-478C-A4A1-B5407A10C38C}" type="pres">
      <dgm:prSet presAssocID="{1D6E059D-73DA-4FA2-A58F-39972B882A1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B0E40702-DD06-4EED-B9FF-B09E59F2CB6D}" type="pres">
      <dgm:prSet presAssocID="{1D6E059D-73DA-4FA2-A58F-39972B882A1C}" presName="spaceRect" presStyleCnt="0"/>
      <dgm:spPr/>
    </dgm:pt>
    <dgm:pt modelId="{A9FEA17C-AA30-49C0-95AC-75DA29A27EBB}" type="pres">
      <dgm:prSet presAssocID="{1D6E059D-73DA-4FA2-A58F-39972B882A1C}" presName="textRect" presStyleLbl="revTx" presStyleIdx="5" presStyleCnt="6">
        <dgm:presLayoutVars>
          <dgm:chMax val="1"/>
          <dgm:chPref val="1"/>
        </dgm:presLayoutVars>
      </dgm:prSet>
      <dgm:spPr/>
    </dgm:pt>
  </dgm:ptLst>
  <dgm:cxnLst>
    <dgm:cxn modelId="{A9950509-D94F-405D-936C-6BB1B0C62BAA}" type="presOf" srcId="{4D2CE13F-0610-4CE3-A66A-8E0B7A067D7A}" destId="{E0C70FC8-DFFD-4A5C-99AA-EA457C22B4BA}" srcOrd="0" destOrd="0" presId="urn:microsoft.com/office/officeart/2018/2/layout/IconCircleList"/>
    <dgm:cxn modelId="{F8436F1F-46B1-465E-A069-BA1267B5C004}" type="presOf" srcId="{83B779A7-5D3A-453C-9D2F-CEDF14C309F0}" destId="{BEE81223-7876-4050-B530-BF11914B2CCC}" srcOrd="0" destOrd="0" presId="urn:microsoft.com/office/officeart/2018/2/layout/IconCircleList"/>
    <dgm:cxn modelId="{9CF0CC23-3BCA-4CDB-A025-34D5C22C4148}" type="presOf" srcId="{60FA41A9-4AFA-4BCC-B1E9-61673A51FA21}" destId="{1D3A27FE-583D-4A53-AF85-0DACB9EDDFA6}" srcOrd="0" destOrd="0" presId="urn:microsoft.com/office/officeart/2018/2/layout/IconCircleList"/>
    <dgm:cxn modelId="{29B9563A-6143-4813-AACD-DA8BA5E418D5}" srcId="{E50A22BF-0C40-4E69-A095-08326A2568ED}" destId="{4D2CE13F-0610-4CE3-A66A-8E0B7A067D7A}" srcOrd="0" destOrd="0" parTransId="{5EBFDE6A-82AE-4D02-B21E-4CACA0380075}" sibTransId="{1A6D4360-04D9-411A-A1BA-642EDAA0DEB6}"/>
    <dgm:cxn modelId="{A335D16B-73DD-4084-83DE-0DDF98C05699}" srcId="{E50A22BF-0C40-4E69-A095-08326A2568ED}" destId="{7ABF55C1-0F5E-4CB4-8E39-0D3692B69352}" srcOrd="2" destOrd="0" parTransId="{8E3435DA-517C-49C2-A1BB-C562BA2946F2}" sibTransId="{F861E86B-D2F7-4737-AB05-90FC6672ACC3}"/>
    <dgm:cxn modelId="{C679CE4E-AADD-4681-AAB5-8184534C7FC9}" srcId="{E50A22BF-0C40-4E69-A095-08326A2568ED}" destId="{E624E3C5-19C1-493E-BD70-FF8257FF95A5}" srcOrd="4" destOrd="0" parTransId="{1DBD4430-EB79-46D9-A40C-A9402C086C20}" sibTransId="{49BBB5B1-3662-4240-8E8A-99F09CF9137D}"/>
    <dgm:cxn modelId="{259FEF4F-8B40-4F50-8C87-BBE20815BB2F}" srcId="{E50A22BF-0C40-4E69-A095-08326A2568ED}" destId="{60FA41A9-4AFA-4BCC-B1E9-61673A51FA21}" srcOrd="1" destOrd="0" parTransId="{FA2A9B9B-73A0-45E1-9AE2-3D5A473F3BC4}" sibTransId="{3147D7CE-F805-4C8B-986F-F653ACC2F013}"/>
    <dgm:cxn modelId="{EEE4CE53-E12C-4735-BED4-F799B41AD539}" srcId="{E50A22BF-0C40-4E69-A095-08326A2568ED}" destId="{1D6E059D-73DA-4FA2-A58F-39972B882A1C}" srcOrd="5" destOrd="0" parTransId="{774FCA5F-F3AC-449F-B028-E2147EF8D083}" sibTransId="{1D95E1D5-C607-4172-ABAA-C504CA130F7D}"/>
    <dgm:cxn modelId="{D33FF583-37EE-4235-ABB0-204557E43EAA}" type="presOf" srcId="{E624E3C5-19C1-493E-BD70-FF8257FF95A5}" destId="{2CBD65D7-43DB-469C-BFC1-063F2BD22808}" srcOrd="0" destOrd="0" presId="urn:microsoft.com/office/officeart/2018/2/layout/IconCircleList"/>
    <dgm:cxn modelId="{34EBA5BD-7682-4A3C-B567-1E40693FDA18}" type="presOf" srcId="{3147D7CE-F805-4C8B-986F-F653ACC2F013}" destId="{8C21D982-4421-4A13-B0C4-1A8393B3F072}" srcOrd="0" destOrd="0" presId="urn:microsoft.com/office/officeart/2018/2/layout/IconCircleList"/>
    <dgm:cxn modelId="{55D27DC2-6348-4B02-99EE-EFEB237B39D2}" type="presOf" srcId="{1A6D4360-04D9-411A-A1BA-642EDAA0DEB6}" destId="{4ABCFE3D-308D-4530-B917-5C8D26670D34}" srcOrd="0" destOrd="0" presId="urn:microsoft.com/office/officeart/2018/2/layout/IconCircleList"/>
    <dgm:cxn modelId="{F26250C3-2298-468A-8D52-E041AD049EB6}" type="presOf" srcId="{A9A3DBE3-5257-4C99-9AA2-55DB78723289}" destId="{EAFE9250-1422-4095-A827-21EB50815E46}" srcOrd="0" destOrd="0" presId="urn:microsoft.com/office/officeart/2018/2/layout/IconCircleList"/>
    <dgm:cxn modelId="{80E55CC7-A534-457A-95F6-7D0772B874A1}" type="presOf" srcId="{F861E86B-D2F7-4737-AB05-90FC6672ACC3}" destId="{76506D59-197A-4C7E-8850-C16F07CCFA3D}" srcOrd="0" destOrd="0" presId="urn:microsoft.com/office/officeart/2018/2/layout/IconCircleList"/>
    <dgm:cxn modelId="{A21854CE-A3BC-4769-88F1-D9425F8D14D1}" type="presOf" srcId="{E50A22BF-0C40-4E69-A095-08326A2568ED}" destId="{2304F8A6-A346-4A52-850D-52F0565911DF}" srcOrd="0" destOrd="0" presId="urn:microsoft.com/office/officeart/2018/2/layout/IconCircleList"/>
    <dgm:cxn modelId="{BC23FADC-69E3-4FD4-8DA8-77FCC38C2C59}" srcId="{E50A22BF-0C40-4E69-A095-08326A2568ED}" destId="{83B779A7-5D3A-453C-9D2F-CEDF14C309F0}" srcOrd="3" destOrd="0" parTransId="{B6647E09-67A6-45DA-806F-9B2A4775155B}" sibTransId="{A9A3DBE3-5257-4C99-9AA2-55DB78723289}"/>
    <dgm:cxn modelId="{5AA921DD-09BB-4702-B045-92C53A0AECD6}" type="presOf" srcId="{49BBB5B1-3662-4240-8E8A-99F09CF9137D}" destId="{85B1BD29-77C4-4C09-8F7F-DF6C8042AA9B}" srcOrd="0" destOrd="0" presId="urn:microsoft.com/office/officeart/2018/2/layout/IconCircleList"/>
    <dgm:cxn modelId="{2DD287EA-A094-4692-BA0C-4328439C41F7}" type="presOf" srcId="{1D6E059D-73DA-4FA2-A58F-39972B882A1C}" destId="{A9FEA17C-AA30-49C0-95AC-75DA29A27EBB}" srcOrd="0" destOrd="0" presId="urn:microsoft.com/office/officeart/2018/2/layout/IconCircleList"/>
    <dgm:cxn modelId="{A93F43EE-4446-4C09-9621-037B913ACA01}" type="presOf" srcId="{7ABF55C1-0F5E-4CB4-8E39-0D3692B69352}" destId="{7CDDC30B-55C9-43E8-AA24-33AEA3FBB0FE}" srcOrd="0" destOrd="0" presId="urn:microsoft.com/office/officeart/2018/2/layout/IconCircleList"/>
    <dgm:cxn modelId="{0B06744C-5A0F-4C65-9221-83A418DAFE4C}" type="presParOf" srcId="{2304F8A6-A346-4A52-850D-52F0565911DF}" destId="{D8FC7BFC-F6A7-4AD3-8245-C3156C67ADAB}" srcOrd="0" destOrd="0" presId="urn:microsoft.com/office/officeart/2018/2/layout/IconCircleList"/>
    <dgm:cxn modelId="{15A91814-212B-4594-A8D4-6E23DB7250EF}" type="presParOf" srcId="{D8FC7BFC-F6A7-4AD3-8245-C3156C67ADAB}" destId="{F115EB28-9862-47D5-A872-EB6F0977D9C1}" srcOrd="0" destOrd="0" presId="urn:microsoft.com/office/officeart/2018/2/layout/IconCircleList"/>
    <dgm:cxn modelId="{E22E3790-5D34-4471-A33E-B61D43B1AE0E}" type="presParOf" srcId="{F115EB28-9862-47D5-A872-EB6F0977D9C1}" destId="{F2B044AD-6791-4CA4-B349-892BB3742545}" srcOrd="0" destOrd="0" presId="urn:microsoft.com/office/officeart/2018/2/layout/IconCircleList"/>
    <dgm:cxn modelId="{281A1F49-CEAC-4F84-94F3-117D8C80890C}" type="presParOf" srcId="{F115EB28-9862-47D5-A872-EB6F0977D9C1}" destId="{427982D3-FF41-4A84-9E47-40B5BE7C7FF6}" srcOrd="1" destOrd="0" presId="urn:microsoft.com/office/officeart/2018/2/layout/IconCircleList"/>
    <dgm:cxn modelId="{CC770CA1-F53B-4683-9D91-FE21817A6977}" type="presParOf" srcId="{F115EB28-9862-47D5-A872-EB6F0977D9C1}" destId="{D3022756-8CBB-436F-BD30-64A3F2C6045A}" srcOrd="2" destOrd="0" presId="urn:microsoft.com/office/officeart/2018/2/layout/IconCircleList"/>
    <dgm:cxn modelId="{CE11B956-3AC2-4991-BC1B-E54E2BBF92DC}" type="presParOf" srcId="{F115EB28-9862-47D5-A872-EB6F0977D9C1}" destId="{E0C70FC8-DFFD-4A5C-99AA-EA457C22B4BA}" srcOrd="3" destOrd="0" presId="urn:microsoft.com/office/officeart/2018/2/layout/IconCircleList"/>
    <dgm:cxn modelId="{26EF0DEC-CFEB-4028-8B8F-C43956440D08}" type="presParOf" srcId="{D8FC7BFC-F6A7-4AD3-8245-C3156C67ADAB}" destId="{4ABCFE3D-308D-4530-B917-5C8D26670D34}" srcOrd="1" destOrd="0" presId="urn:microsoft.com/office/officeart/2018/2/layout/IconCircleList"/>
    <dgm:cxn modelId="{395F8B31-7054-499C-B0C5-E8CA6ADE8E69}" type="presParOf" srcId="{D8FC7BFC-F6A7-4AD3-8245-C3156C67ADAB}" destId="{D47C7ED9-13E2-4454-B987-639A745CD032}" srcOrd="2" destOrd="0" presId="urn:microsoft.com/office/officeart/2018/2/layout/IconCircleList"/>
    <dgm:cxn modelId="{17D919F1-B89B-42FD-895F-ED3880A694BD}" type="presParOf" srcId="{D47C7ED9-13E2-4454-B987-639A745CD032}" destId="{E93C9F91-BF28-4CDF-AA7D-DE6A1F370DFB}" srcOrd="0" destOrd="0" presId="urn:microsoft.com/office/officeart/2018/2/layout/IconCircleList"/>
    <dgm:cxn modelId="{BB2D204E-214F-4707-B38A-89DB32906236}" type="presParOf" srcId="{D47C7ED9-13E2-4454-B987-639A745CD032}" destId="{BD674661-F883-40B6-B2D9-7041C559F487}" srcOrd="1" destOrd="0" presId="urn:microsoft.com/office/officeart/2018/2/layout/IconCircleList"/>
    <dgm:cxn modelId="{CAE5A83C-90DF-4243-AFFD-A9C210455231}" type="presParOf" srcId="{D47C7ED9-13E2-4454-B987-639A745CD032}" destId="{3F077458-460B-46DD-804E-D05B4A4CB43C}" srcOrd="2" destOrd="0" presId="urn:microsoft.com/office/officeart/2018/2/layout/IconCircleList"/>
    <dgm:cxn modelId="{5CD29E54-E6FE-4010-83E4-05E4913E3B5E}" type="presParOf" srcId="{D47C7ED9-13E2-4454-B987-639A745CD032}" destId="{1D3A27FE-583D-4A53-AF85-0DACB9EDDFA6}" srcOrd="3" destOrd="0" presId="urn:microsoft.com/office/officeart/2018/2/layout/IconCircleList"/>
    <dgm:cxn modelId="{9C593DB9-B723-4203-B1E1-F58768F9DE57}" type="presParOf" srcId="{D8FC7BFC-F6A7-4AD3-8245-C3156C67ADAB}" destId="{8C21D982-4421-4A13-B0C4-1A8393B3F072}" srcOrd="3" destOrd="0" presId="urn:microsoft.com/office/officeart/2018/2/layout/IconCircleList"/>
    <dgm:cxn modelId="{86AD1A7A-C2B6-4DF7-B318-109104DDC387}" type="presParOf" srcId="{D8FC7BFC-F6A7-4AD3-8245-C3156C67ADAB}" destId="{A690CAA6-6842-4179-8082-23DFDEE997F5}" srcOrd="4" destOrd="0" presId="urn:microsoft.com/office/officeart/2018/2/layout/IconCircleList"/>
    <dgm:cxn modelId="{01B1CEA5-A4DE-406C-A4CE-37E10F6D92AF}" type="presParOf" srcId="{A690CAA6-6842-4179-8082-23DFDEE997F5}" destId="{FC6B9E1E-B190-4BBE-A6F4-0C6F08FACFE3}" srcOrd="0" destOrd="0" presId="urn:microsoft.com/office/officeart/2018/2/layout/IconCircleList"/>
    <dgm:cxn modelId="{EDC17B71-E782-40CA-838A-255D74248E6A}" type="presParOf" srcId="{A690CAA6-6842-4179-8082-23DFDEE997F5}" destId="{59C747ED-5BBA-4E60-B53A-BAE32989015B}" srcOrd="1" destOrd="0" presId="urn:microsoft.com/office/officeart/2018/2/layout/IconCircleList"/>
    <dgm:cxn modelId="{8D41F37C-4C8A-43FC-B2DD-504055974C64}" type="presParOf" srcId="{A690CAA6-6842-4179-8082-23DFDEE997F5}" destId="{5BDC3398-807E-43EC-ADEA-9E97BE5D5253}" srcOrd="2" destOrd="0" presId="urn:microsoft.com/office/officeart/2018/2/layout/IconCircleList"/>
    <dgm:cxn modelId="{2E11C091-6BAA-4A0B-A321-BCC70CFF5EE8}" type="presParOf" srcId="{A690CAA6-6842-4179-8082-23DFDEE997F5}" destId="{7CDDC30B-55C9-43E8-AA24-33AEA3FBB0FE}" srcOrd="3" destOrd="0" presId="urn:microsoft.com/office/officeart/2018/2/layout/IconCircleList"/>
    <dgm:cxn modelId="{97A1F39D-4492-4AE9-9FC4-A9CE9C34469A}" type="presParOf" srcId="{D8FC7BFC-F6A7-4AD3-8245-C3156C67ADAB}" destId="{76506D59-197A-4C7E-8850-C16F07CCFA3D}" srcOrd="5" destOrd="0" presId="urn:microsoft.com/office/officeart/2018/2/layout/IconCircleList"/>
    <dgm:cxn modelId="{6BEF45C3-AC5C-49A9-A48B-FDF5523D445B}" type="presParOf" srcId="{D8FC7BFC-F6A7-4AD3-8245-C3156C67ADAB}" destId="{E5B19564-8B45-45F0-8DF7-116B19609268}" srcOrd="6" destOrd="0" presId="urn:microsoft.com/office/officeart/2018/2/layout/IconCircleList"/>
    <dgm:cxn modelId="{BFE9F1C1-BC84-4109-9B94-E21E973C666C}" type="presParOf" srcId="{E5B19564-8B45-45F0-8DF7-116B19609268}" destId="{0C696762-B276-493C-B22D-5461254C2A31}" srcOrd="0" destOrd="0" presId="urn:microsoft.com/office/officeart/2018/2/layout/IconCircleList"/>
    <dgm:cxn modelId="{E7391CAB-FC00-45B1-A404-D999FC9899BC}" type="presParOf" srcId="{E5B19564-8B45-45F0-8DF7-116B19609268}" destId="{E1797C76-1018-4857-AC1B-A6D341D7DA5C}" srcOrd="1" destOrd="0" presId="urn:microsoft.com/office/officeart/2018/2/layout/IconCircleList"/>
    <dgm:cxn modelId="{F091525F-148A-4131-B455-F560846FCE0E}" type="presParOf" srcId="{E5B19564-8B45-45F0-8DF7-116B19609268}" destId="{1F48CD6E-60C0-4927-9319-D726FE791F23}" srcOrd="2" destOrd="0" presId="urn:microsoft.com/office/officeart/2018/2/layout/IconCircleList"/>
    <dgm:cxn modelId="{25B73F37-093A-4D2A-BCE4-15307860B3DF}" type="presParOf" srcId="{E5B19564-8B45-45F0-8DF7-116B19609268}" destId="{BEE81223-7876-4050-B530-BF11914B2CCC}" srcOrd="3" destOrd="0" presId="urn:microsoft.com/office/officeart/2018/2/layout/IconCircleList"/>
    <dgm:cxn modelId="{8154BA2B-8E7A-439F-9C6E-26687438AD0E}" type="presParOf" srcId="{D8FC7BFC-F6A7-4AD3-8245-C3156C67ADAB}" destId="{EAFE9250-1422-4095-A827-21EB50815E46}" srcOrd="7" destOrd="0" presId="urn:microsoft.com/office/officeart/2018/2/layout/IconCircleList"/>
    <dgm:cxn modelId="{5E1D6FDB-FD37-4A31-AB0D-FB14443B4BB6}" type="presParOf" srcId="{D8FC7BFC-F6A7-4AD3-8245-C3156C67ADAB}" destId="{E3D974BC-2D1B-4F0B-9D5E-CD6D7C115FA2}" srcOrd="8" destOrd="0" presId="urn:microsoft.com/office/officeart/2018/2/layout/IconCircleList"/>
    <dgm:cxn modelId="{3C46E340-474A-4FC6-8E30-835E92149F6F}" type="presParOf" srcId="{E3D974BC-2D1B-4F0B-9D5E-CD6D7C115FA2}" destId="{0373E854-5AE8-4E53-A3A6-685C51438390}" srcOrd="0" destOrd="0" presId="urn:microsoft.com/office/officeart/2018/2/layout/IconCircleList"/>
    <dgm:cxn modelId="{F31721F1-8FAC-4207-ADAD-2E5FC669CB36}" type="presParOf" srcId="{E3D974BC-2D1B-4F0B-9D5E-CD6D7C115FA2}" destId="{BA21259E-ECA6-4B69-8A3F-9006CDC222DC}" srcOrd="1" destOrd="0" presId="urn:microsoft.com/office/officeart/2018/2/layout/IconCircleList"/>
    <dgm:cxn modelId="{CD6E35E8-2621-47C5-8210-BAC1384C6A7C}" type="presParOf" srcId="{E3D974BC-2D1B-4F0B-9D5E-CD6D7C115FA2}" destId="{4A1B7A4E-4EAD-4E56-B89F-061FA5A4976F}" srcOrd="2" destOrd="0" presId="urn:microsoft.com/office/officeart/2018/2/layout/IconCircleList"/>
    <dgm:cxn modelId="{EAA0E634-0AD3-48E8-ADF8-FEF95F9BE322}" type="presParOf" srcId="{E3D974BC-2D1B-4F0B-9D5E-CD6D7C115FA2}" destId="{2CBD65D7-43DB-469C-BFC1-063F2BD22808}" srcOrd="3" destOrd="0" presId="urn:microsoft.com/office/officeart/2018/2/layout/IconCircleList"/>
    <dgm:cxn modelId="{E2090C93-A6A5-41C8-B012-BFC1C065B965}" type="presParOf" srcId="{D8FC7BFC-F6A7-4AD3-8245-C3156C67ADAB}" destId="{85B1BD29-77C4-4C09-8F7F-DF6C8042AA9B}" srcOrd="9" destOrd="0" presId="urn:microsoft.com/office/officeart/2018/2/layout/IconCircleList"/>
    <dgm:cxn modelId="{D0AA730B-2387-4B2A-B3AF-DE4E01137091}" type="presParOf" srcId="{D8FC7BFC-F6A7-4AD3-8245-C3156C67ADAB}" destId="{CC7DD8DD-A604-4A8C-BB74-F46FE0F41D6B}" srcOrd="10" destOrd="0" presId="urn:microsoft.com/office/officeart/2018/2/layout/IconCircleList"/>
    <dgm:cxn modelId="{815F4DB6-E146-4365-A6C2-8578235B3207}" type="presParOf" srcId="{CC7DD8DD-A604-4A8C-BB74-F46FE0F41D6B}" destId="{74910B3A-FCC6-443E-B883-AC9A3F5FD222}" srcOrd="0" destOrd="0" presId="urn:microsoft.com/office/officeart/2018/2/layout/IconCircleList"/>
    <dgm:cxn modelId="{1A2FD869-BD5D-4EFD-975C-E197BB7BEABA}" type="presParOf" srcId="{CC7DD8DD-A604-4A8C-BB74-F46FE0F41D6B}" destId="{CE2D36DF-6606-478C-A4A1-B5407A10C38C}" srcOrd="1" destOrd="0" presId="urn:microsoft.com/office/officeart/2018/2/layout/IconCircleList"/>
    <dgm:cxn modelId="{E2ADBEBD-2CB1-4D50-89DD-9DE4C7E535BD}" type="presParOf" srcId="{CC7DD8DD-A604-4A8C-BB74-F46FE0F41D6B}" destId="{B0E40702-DD06-4EED-B9FF-B09E59F2CB6D}" srcOrd="2" destOrd="0" presId="urn:microsoft.com/office/officeart/2018/2/layout/IconCircleList"/>
    <dgm:cxn modelId="{427B05C9-2D38-46C0-A7A2-E55A4EC20095}" type="presParOf" srcId="{CC7DD8DD-A604-4A8C-BB74-F46FE0F41D6B}" destId="{A9FEA17C-AA30-49C0-95AC-75DA29A27EBB}"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B661F9-BED2-4E43-B232-96089FDE3BB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906E8630-452C-4AB1-AC1D-9B8F507508F4}">
      <dgm:prSet phldr="0"/>
      <dgm:spPr/>
      <dgm:t>
        <a:bodyPr/>
        <a:lstStyle/>
        <a:p>
          <a:pPr rtl="0">
            <a:defRPr cap="all"/>
          </a:pPr>
          <a:r>
            <a:rPr lang="en-US" dirty="0">
              <a:latin typeface="Univers"/>
            </a:rPr>
            <a:t>Platform Dependence – comply</a:t>
          </a:r>
        </a:p>
      </dgm:t>
    </dgm:pt>
    <dgm:pt modelId="{A4287801-D23D-4C14-9E34-9E18066A5034}" type="parTrans" cxnId="{F9F7988D-FB59-4A0F-B9FB-ACFB47BE368B}">
      <dgm:prSet/>
      <dgm:spPr/>
    </dgm:pt>
    <dgm:pt modelId="{1E0A9E74-A83D-4BE6-940D-4D9768679FF3}" type="sibTrans" cxnId="{F9F7988D-FB59-4A0F-B9FB-ACFB47BE368B}">
      <dgm:prSet/>
      <dgm:spPr/>
    </dgm:pt>
    <dgm:pt modelId="{43FCADF1-DCCE-4E24-979E-54B631817FC6}">
      <dgm:prSet phldr="0"/>
      <dgm:spPr/>
      <dgm:t>
        <a:bodyPr/>
        <a:lstStyle/>
        <a:p>
          <a:pPr rtl="0"/>
          <a:r>
            <a:rPr lang="en-US" cap="all" dirty="0">
              <a:latin typeface="Univers"/>
            </a:rPr>
            <a:t>Underutilized sources – do not comply entirely</a:t>
          </a:r>
          <a:endParaRPr lang="en-US" cap="all" dirty="0"/>
        </a:p>
      </dgm:t>
    </dgm:pt>
    <dgm:pt modelId="{AD6A3F3A-9CF2-4F4C-83CA-F99AE63C5779}" type="parTrans" cxnId="{080448E8-E6B6-4DD8-9544-44E9007954CA}">
      <dgm:prSet/>
      <dgm:spPr/>
    </dgm:pt>
    <dgm:pt modelId="{745DC569-AA45-4204-A255-AC6C32F3C8C6}" type="sibTrans" cxnId="{080448E8-E6B6-4DD8-9544-44E9007954CA}">
      <dgm:prSet/>
      <dgm:spPr/>
    </dgm:pt>
    <dgm:pt modelId="{9F2CD926-1281-47B5-B43E-841C54E2338A}">
      <dgm:prSet phldr="0"/>
      <dgm:spPr/>
      <dgm:t>
        <a:bodyPr/>
        <a:lstStyle/>
        <a:p>
          <a:pPr rtl="0"/>
          <a:r>
            <a:rPr lang="en-US" cap="all" dirty="0">
              <a:latin typeface="Univers"/>
            </a:rPr>
            <a:t>Peer-to-peer interactions –most do not meet</a:t>
          </a:r>
        </a:p>
      </dgm:t>
    </dgm:pt>
    <dgm:pt modelId="{20C68C8F-18B6-41DE-8F67-9B9C77C2AE49}" type="parTrans" cxnId="{5D6EB430-4CAF-4EC9-98BC-23E49C9FA200}">
      <dgm:prSet/>
      <dgm:spPr/>
    </dgm:pt>
    <dgm:pt modelId="{65ADC46A-DB35-4C16-A6D7-7088257EDF8C}" type="sibTrans" cxnId="{5D6EB430-4CAF-4EC9-98BC-23E49C9FA200}">
      <dgm:prSet/>
      <dgm:spPr/>
    </dgm:pt>
    <dgm:pt modelId="{F554CCA0-B89C-41D1-A730-F46AEC35BF18}">
      <dgm:prSet phldr="0"/>
      <dgm:spPr/>
      <dgm:t>
        <a:bodyPr/>
        <a:lstStyle/>
        <a:p>
          <a:pPr rtl="0"/>
          <a:r>
            <a:rPr lang="en-US" cap="all" dirty="0">
              <a:latin typeface="Univers"/>
            </a:rPr>
            <a:t>Collaborative governance – most do not meet</a:t>
          </a:r>
        </a:p>
      </dgm:t>
    </dgm:pt>
    <dgm:pt modelId="{0EEA3DFE-3591-4BF7-8081-0378868FB20B}" type="parTrans" cxnId="{4E061C77-E616-454E-97CE-0E481FD1FF15}">
      <dgm:prSet/>
      <dgm:spPr/>
    </dgm:pt>
    <dgm:pt modelId="{302A0C20-6798-4EDC-BC37-0C41C8F57A3C}" type="sibTrans" cxnId="{4E061C77-E616-454E-97CE-0E481FD1FF15}">
      <dgm:prSet/>
      <dgm:spPr/>
    </dgm:pt>
    <dgm:pt modelId="{D07689F2-202C-4BF2-A80D-B2E1E7A3B9E2}">
      <dgm:prSet phldr="0"/>
      <dgm:spPr/>
      <dgm:t>
        <a:bodyPr/>
        <a:lstStyle/>
        <a:p>
          <a:pPr rtl="0"/>
          <a:r>
            <a:rPr lang="en-US" cap="all" dirty="0">
              <a:latin typeface="Univers"/>
            </a:rPr>
            <a:t>Mission-driven – clear ruling on compliance not possible</a:t>
          </a:r>
        </a:p>
      </dgm:t>
    </dgm:pt>
    <dgm:pt modelId="{583D833A-3281-4060-A60F-6DD370827704}" type="parTrans" cxnId="{C810D630-941C-4B34-9956-C00ADD2420D6}">
      <dgm:prSet/>
      <dgm:spPr/>
    </dgm:pt>
    <dgm:pt modelId="{F1CC7422-B02A-4D30-B068-EF69166152E1}" type="sibTrans" cxnId="{C810D630-941C-4B34-9956-C00ADD2420D6}">
      <dgm:prSet/>
      <dgm:spPr/>
    </dgm:pt>
    <dgm:pt modelId="{73B97E5C-0C12-4C1B-ADEB-A81BED73A805}">
      <dgm:prSet phldr="0"/>
      <dgm:spPr/>
      <dgm:t>
        <a:bodyPr/>
        <a:lstStyle/>
        <a:p>
          <a:pPr rtl="0"/>
          <a:r>
            <a:rPr lang="en-US" cap="all" dirty="0">
              <a:latin typeface="Univers"/>
            </a:rPr>
            <a:t>Alternative funding – not helpful</a:t>
          </a:r>
        </a:p>
      </dgm:t>
    </dgm:pt>
    <dgm:pt modelId="{30927631-8DA9-431A-A466-98AAD2244CC9}" type="parTrans" cxnId="{973617CA-51FD-47FD-84AC-CDCDAD909EF2}">
      <dgm:prSet/>
      <dgm:spPr/>
    </dgm:pt>
    <dgm:pt modelId="{028D211B-4F31-4EE7-BFD1-35E5AD362815}" type="sibTrans" cxnId="{973617CA-51FD-47FD-84AC-CDCDAD909EF2}">
      <dgm:prSet/>
      <dgm:spPr/>
    </dgm:pt>
    <dgm:pt modelId="{D6030890-FCB7-4FE8-B5D1-700DD3C8931A}">
      <dgm:prSet phldr="0"/>
      <dgm:spPr/>
      <dgm:t>
        <a:bodyPr/>
        <a:lstStyle/>
        <a:p>
          <a:pPr rtl="0"/>
          <a:r>
            <a:rPr lang="en-US" cap="all" dirty="0">
              <a:latin typeface="Univers"/>
            </a:rPr>
            <a:t>Technology dependence – full compliance</a:t>
          </a:r>
        </a:p>
      </dgm:t>
    </dgm:pt>
    <dgm:pt modelId="{7E53AFE6-21D4-485D-B80D-CBEEC6969B86}" type="parTrans" cxnId="{466E6787-023E-41A3-BE54-7EA4B89E30A5}">
      <dgm:prSet/>
      <dgm:spPr/>
    </dgm:pt>
    <dgm:pt modelId="{2558F307-87F1-49C9-9C1D-9EB610CCB5C2}" type="sibTrans" cxnId="{466E6787-023E-41A3-BE54-7EA4B89E30A5}">
      <dgm:prSet/>
      <dgm:spPr/>
    </dgm:pt>
    <dgm:pt modelId="{8D1232B7-6FFC-48A1-8C21-0BC2D0D72641}" type="pres">
      <dgm:prSet presAssocID="{86B661F9-BED2-4E43-B232-96089FDE3BB6}" presName="diagram" presStyleCnt="0">
        <dgm:presLayoutVars>
          <dgm:dir/>
          <dgm:resizeHandles val="exact"/>
        </dgm:presLayoutVars>
      </dgm:prSet>
      <dgm:spPr/>
    </dgm:pt>
    <dgm:pt modelId="{5A146847-F08A-4C93-84F6-C2F65243E8E3}" type="pres">
      <dgm:prSet presAssocID="{906E8630-452C-4AB1-AC1D-9B8F507508F4}" presName="node" presStyleLbl="node1" presStyleIdx="0" presStyleCnt="7">
        <dgm:presLayoutVars>
          <dgm:bulletEnabled val="1"/>
        </dgm:presLayoutVars>
      </dgm:prSet>
      <dgm:spPr/>
    </dgm:pt>
    <dgm:pt modelId="{E9A7B8EF-D356-4E94-A4C3-77FC923ADBBE}" type="pres">
      <dgm:prSet presAssocID="{1E0A9E74-A83D-4BE6-940D-4D9768679FF3}" presName="sibTrans" presStyleCnt="0"/>
      <dgm:spPr/>
    </dgm:pt>
    <dgm:pt modelId="{5AE06A4D-2A12-41E3-B31E-C773AF7C838D}" type="pres">
      <dgm:prSet presAssocID="{43FCADF1-DCCE-4E24-979E-54B631817FC6}" presName="node" presStyleLbl="node1" presStyleIdx="1" presStyleCnt="7">
        <dgm:presLayoutVars>
          <dgm:bulletEnabled val="1"/>
        </dgm:presLayoutVars>
      </dgm:prSet>
      <dgm:spPr/>
    </dgm:pt>
    <dgm:pt modelId="{F2A2BF44-3A39-44EB-82E5-3EED60EF00D0}" type="pres">
      <dgm:prSet presAssocID="{745DC569-AA45-4204-A255-AC6C32F3C8C6}" presName="sibTrans" presStyleCnt="0"/>
      <dgm:spPr/>
    </dgm:pt>
    <dgm:pt modelId="{9303D3F0-C71B-4283-B4B5-E156D3407776}" type="pres">
      <dgm:prSet presAssocID="{9F2CD926-1281-47B5-B43E-841C54E2338A}" presName="node" presStyleLbl="node1" presStyleIdx="2" presStyleCnt="7">
        <dgm:presLayoutVars>
          <dgm:bulletEnabled val="1"/>
        </dgm:presLayoutVars>
      </dgm:prSet>
      <dgm:spPr/>
    </dgm:pt>
    <dgm:pt modelId="{29636328-97F9-49B0-AEFA-E319DCB79CF2}" type="pres">
      <dgm:prSet presAssocID="{65ADC46A-DB35-4C16-A6D7-7088257EDF8C}" presName="sibTrans" presStyleCnt="0"/>
      <dgm:spPr/>
    </dgm:pt>
    <dgm:pt modelId="{278A6022-86CE-4DBF-8AE7-3B5209E36B9E}" type="pres">
      <dgm:prSet presAssocID="{F554CCA0-B89C-41D1-A730-F46AEC35BF18}" presName="node" presStyleLbl="node1" presStyleIdx="3" presStyleCnt="7">
        <dgm:presLayoutVars>
          <dgm:bulletEnabled val="1"/>
        </dgm:presLayoutVars>
      </dgm:prSet>
      <dgm:spPr/>
    </dgm:pt>
    <dgm:pt modelId="{F841EC49-B16B-4BAC-AFEA-3CE11A51D288}" type="pres">
      <dgm:prSet presAssocID="{302A0C20-6798-4EDC-BC37-0C41C8F57A3C}" presName="sibTrans" presStyleCnt="0"/>
      <dgm:spPr/>
    </dgm:pt>
    <dgm:pt modelId="{7E979D41-BD03-4540-B090-761AA77E9610}" type="pres">
      <dgm:prSet presAssocID="{D07689F2-202C-4BF2-A80D-B2E1E7A3B9E2}" presName="node" presStyleLbl="node1" presStyleIdx="4" presStyleCnt="7">
        <dgm:presLayoutVars>
          <dgm:bulletEnabled val="1"/>
        </dgm:presLayoutVars>
      </dgm:prSet>
      <dgm:spPr/>
    </dgm:pt>
    <dgm:pt modelId="{E2150C0A-975F-4AB7-A5B2-AD966ACF75A8}" type="pres">
      <dgm:prSet presAssocID="{F1CC7422-B02A-4D30-B068-EF69166152E1}" presName="sibTrans" presStyleCnt="0"/>
      <dgm:spPr/>
    </dgm:pt>
    <dgm:pt modelId="{8AF9F183-1441-4EFD-9BBB-53907398D7B0}" type="pres">
      <dgm:prSet presAssocID="{73B97E5C-0C12-4C1B-ADEB-A81BED73A805}" presName="node" presStyleLbl="node1" presStyleIdx="5" presStyleCnt="7">
        <dgm:presLayoutVars>
          <dgm:bulletEnabled val="1"/>
        </dgm:presLayoutVars>
      </dgm:prSet>
      <dgm:spPr/>
    </dgm:pt>
    <dgm:pt modelId="{37EAF203-FC69-49D0-9C83-CA3E72E78540}" type="pres">
      <dgm:prSet presAssocID="{028D211B-4F31-4EE7-BFD1-35E5AD362815}" presName="sibTrans" presStyleCnt="0"/>
      <dgm:spPr/>
    </dgm:pt>
    <dgm:pt modelId="{26073D4B-84BE-4CCE-A177-37BF08805E91}" type="pres">
      <dgm:prSet presAssocID="{D6030890-FCB7-4FE8-B5D1-700DD3C8931A}" presName="node" presStyleLbl="node1" presStyleIdx="6" presStyleCnt="7">
        <dgm:presLayoutVars>
          <dgm:bulletEnabled val="1"/>
        </dgm:presLayoutVars>
      </dgm:prSet>
      <dgm:spPr/>
    </dgm:pt>
  </dgm:ptLst>
  <dgm:cxnLst>
    <dgm:cxn modelId="{01AD0D06-BB23-4753-9D74-2CAA80C95EB9}" type="presOf" srcId="{F554CCA0-B89C-41D1-A730-F46AEC35BF18}" destId="{278A6022-86CE-4DBF-8AE7-3B5209E36B9E}" srcOrd="0" destOrd="0" presId="urn:microsoft.com/office/officeart/2005/8/layout/default"/>
    <dgm:cxn modelId="{9B743410-C6CC-4D1A-8CDC-2D780D88E18B}" type="presOf" srcId="{43FCADF1-DCCE-4E24-979E-54B631817FC6}" destId="{5AE06A4D-2A12-41E3-B31E-C773AF7C838D}" srcOrd="0" destOrd="0" presId="urn:microsoft.com/office/officeart/2005/8/layout/default"/>
    <dgm:cxn modelId="{5D6EB430-4CAF-4EC9-98BC-23E49C9FA200}" srcId="{86B661F9-BED2-4E43-B232-96089FDE3BB6}" destId="{9F2CD926-1281-47B5-B43E-841C54E2338A}" srcOrd="2" destOrd="0" parTransId="{20C68C8F-18B6-41DE-8F67-9B9C77C2AE49}" sibTransId="{65ADC46A-DB35-4C16-A6D7-7088257EDF8C}"/>
    <dgm:cxn modelId="{C810D630-941C-4B34-9956-C00ADD2420D6}" srcId="{86B661F9-BED2-4E43-B232-96089FDE3BB6}" destId="{D07689F2-202C-4BF2-A80D-B2E1E7A3B9E2}" srcOrd="4" destOrd="0" parTransId="{583D833A-3281-4060-A60F-6DD370827704}" sibTransId="{F1CC7422-B02A-4D30-B068-EF69166152E1}"/>
    <dgm:cxn modelId="{4E061C77-E616-454E-97CE-0E481FD1FF15}" srcId="{86B661F9-BED2-4E43-B232-96089FDE3BB6}" destId="{F554CCA0-B89C-41D1-A730-F46AEC35BF18}" srcOrd="3" destOrd="0" parTransId="{0EEA3DFE-3591-4BF7-8081-0378868FB20B}" sibTransId="{302A0C20-6798-4EDC-BC37-0C41C8F57A3C}"/>
    <dgm:cxn modelId="{CE73977E-7999-4E35-963D-F8FDBEEA09A6}" type="presOf" srcId="{D07689F2-202C-4BF2-A80D-B2E1E7A3B9E2}" destId="{7E979D41-BD03-4540-B090-761AA77E9610}" srcOrd="0" destOrd="0" presId="urn:microsoft.com/office/officeart/2005/8/layout/default"/>
    <dgm:cxn modelId="{EEEDB784-E0C1-4F40-9442-6863161A0C2D}" type="presOf" srcId="{9F2CD926-1281-47B5-B43E-841C54E2338A}" destId="{9303D3F0-C71B-4283-B4B5-E156D3407776}" srcOrd="0" destOrd="0" presId="urn:microsoft.com/office/officeart/2005/8/layout/default"/>
    <dgm:cxn modelId="{466E6787-023E-41A3-BE54-7EA4B89E30A5}" srcId="{86B661F9-BED2-4E43-B232-96089FDE3BB6}" destId="{D6030890-FCB7-4FE8-B5D1-700DD3C8931A}" srcOrd="6" destOrd="0" parTransId="{7E53AFE6-21D4-485D-B80D-CBEEC6969B86}" sibTransId="{2558F307-87F1-49C9-9C1D-9EB610CCB5C2}"/>
    <dgm:cxn modelId="{F9F7988D-FB59-4A0F-B9FB-ACFB47BE368B}" srcId="{86B661F9-BED2-4E43-B232-96089FDE3BB6}" destId="{906E8630-452C-4AB1-AC1D-9B8F507508F4}" srcOrd="0" destOrd="0" parTransId="{A4287801-D23D-4C14-9E34-9E18066A5034}" sibTransId="{1E0A9E74-A83D-4BE6-940D-4D9768679FF3}"/>
    <dgm:cxn modelId="{15F23495-4D32-4042-B1B6-0751896B2460}" type="presOf" srcId="{73B97E5C-0C12-4C1B-ADEB-A81BED73A805}" destId="{8AF9F183-1441-4EFD-9BBB-53907398D7B0}" srcOrd="0" destOrd="0" presId="urn:microsoft.com/office/officeart/2005/8/layout/default"/>
    <dgm:cxn modelId="{BE84C8B0-1D4C-4C16-92B9-A568DD1FD27B}" type="presOf" srcId="{906E8630-452C-4AB1-AC1D-9B8F507508F4}" destId="{5A146847-F08A-4C93-84F6-C2F65243E8E3}" srcOrd="0" destOrd="0" presId="urn:microsoft.com/office/officeart/2005/8/layout/default"/>
    <dgm:cxn modelId="{BB0259BB-880A-4F23-B8A4-20F5ACD13E06}" type="presOf" srcId="{86B661F9-BED2-4E43-B232-96089FDE3BB6}" destId="{8D1232B7-6FFC-48A1-8C21-0BC2D0D72641}" srcOrd="0" destOrd="0" presId="urn:microsoft.com/office/officeart/2005/8/layout/default"/>
    <dgm:cxn modelId="{C2B90CC4-8202-4162-9241-1F54E9A72DE0}" type="presOf" srcId="{D6030890-FCB7-4FE8-B5D1-700DD3C8931A}" destId="{26073D4B-84BE-4CCE-A177-37BF08805E91}" srcOrd="0" destOrd="0" presId="urn:microsoft.com/office/officeart/2005/8/layout/default"/>
    <dgm:cxn modelId="{973617CA-51FD-47FD-84AC-CDCDAD909EF2}" srcId="{86B661F9-BED2-4E43-B232-96089FDE3BB6}" destId="{73B97E5C-0C12-4C1B-ADEB-A81BED73A805}" srcOrd="5" destOrd="0" parTransId="{30927631-8DA9-431A-A466-98AAD2244CC9}" sibTransId="{028D211B-4F31-4EE7-BFD1-35E5AD362815}"/>
    <dgm:cxn modelId="{080448E8-E6B6-4DD8-9544-44E9007954CA}" srcId="{86B661F9-BED2-4E43-B232-96089FDE3BB6}" destId="{43FCADF1-DCCE-4E24-979E-54B631817FC6}" srcOrd="1" destOrd="0" parTransId="{AD6A3F3A-9CF2-4F4C-83CA-F99AE63C5779}" sibTransId="{745DC569-AA45-4204-A255-AC6C32F3C8C6}"/>
    <dgm:cxn modelId="{5FC1AB6A-538F-449D-B1B1-8EF2C23B186C}" type="presParOf" srcId="{8D1232B7-6FFC-48A1-8C21-0BC2D0D72641}" destId="{5A146847-F08A-4C93-84F6-C2F65243E8E3}" srcOrd="0" destOrd="0" presId="urn:microsoft.com/office/officeart/2005/8/layout/default"/>
    <dgm:cxn modelId="{3165D159-121F-4865-A8C3-E91A5B74D957}" type="presParOf" srcId="{8D1232B7-6FFC-48A1-8C21-0BC2D0D72641}" destId="{E9A7B8EF-D356-4E94-A4C3-77FC923ADBBE}" srcOrd="1" destOrd="0" presId="urn:microsoft.com/office/officeart/2005/8/layout/default"/>
    <dgm:cxn modelId="{319C017A-B9AE-49DE-9B5C-5BDD1DAB5B55}" type="presParOf" srcId="{8D1232B7-6FFC-48A1-8C21-0BC2D0D72641}" destId="{5AE06A4D-2A12-41E3-B31E-C773AF7C838D}" srcOrd="2" destOrd="0" presId="urn:microsoft.com/office/officeart/2005/8/layout/default"/>
    <dgm:cxn modelId="{13701568-5D0B-4C16-B514-889818BE2DFE}" type="presParOf" srcId="{8D1232B7-6FFC-48A1-8C21-0BC2D0D72641}" destId="{F2A2BF44-3A39-44EB-82E5-3EED60EF00D0}" srcOrd="3" destOrd="0" presId="urn:microsoft.com/office/officeart/2005/8/layout/default"/>
    <dgm:cxn modelId="{C603EB31-9B8A-4AFE-8244-E6860A082DE6}" type="presParOf" srcId="{8D1232B7-6FFC-48A1-8C21-0BC2D0D72641}" destId="{9303D3F0-C71B-4283-B4B5-E156D3407776}" srcOrd="4" destOrd="0" presId="urn:microsoft.com/office/officeart/2005/8/layout/default"/>
    <dgm:cxn modelId="{6B96A42C-49F3-434B-9893-A949DEBD38DC}" type="presParOf" srcId="{8D1232B7-6FFC-48A1-8C21-0BC2D0D72641}" destId="{29636328-97F9-49B0-AEFA-E319DCB79CF2}" srcOrd="5" destOrd="0" presId="urn:microsoft.com/office/officeart/2005/8/layout/default"/>
    <dgm:cxn modelId="{7350A4D7-1CA8-4F3A-BF08-D2211C9C3DB4}" type="presParOf" srcId="{8D1232B7-6FFC-48A1-8C21-0BC2D0D72641}" destId="{278A6022-86CE-4DBF-8AE7-3B5209E36B9E}" srcOrd="6" destOrd="0" presId="urn:microsoft.com/office/officeart/2005/8/layout/default"/>
    <dgm:cxn modelId="{A2EE5DC0-252F-407F-B4A5-2BC6F7AFA96F}" type="presParOf" srcId="{8D1232B7-6FFC-48A1-8C21-0BC2D0D72641}" destId="{F841EC49-B16B-4BAC-AFEA-3CE11A51D288}" srcOrd="7" destOrd="0" presId="urn:microsoft.com/office/officeart/2005/8/layout/default"/>
    <dgm:cxn modelId="{898D316D-130C-4D33-9894-7A9F5C30628F}" type="presParOf" srcId="{8D1232B7-6FFC-48A1-8C21-0BC2D0D72641}" destId="{7E979D41-BD03-4540-B090-761AA77E9610}" srcOrd="8" destOrd="0" presId="urn:microsoft.com/office/officeart/2005/8/layout/default"/>
    <dgm:cxn modelId="{A4D09EE7-C711-4D5F-8B77-652F5544D0AB}" type="presParOf" srcId="{8D1232B7-6FFC-48A1-8C21-0BC2D0D72641}" destId="{E2150C0A-975F-4AB7-A5B2-AD966ACF75A8}" srcOrd="9" destOrd="0" presId="urn:microsoft.com/office/officeart/2005/8/layout/default"/>
    <dgm:cxn modelId="{041CA9F9-8AA2-4212-9C71-9EE196C40EEB}" type="presParOf" srcId="{8D1232B7-6FFC-48A1-8C21-0BC2D0D72641}" destId="{8AF9F183-1441-4EFD-9BBB-53907398D7B0}" srcOrd="10" destOrd="0" presId="urn:microsoft.com/office/officeart/2005/8/layout/default"/>
    <dgm:cxn modelId="{D8E1C0C4-D2A4-4424-A7A7-1DDFE06D3F25}" type="presParOf" srcId="{8D1232B7-6FFC-48A1-8C21-0BC2D0D72641}" destId="{37EAF203-FC69-49D0-9C83-CA3E72E78540}" srcOrd="11" destOrd="0" presId="urn:microsoft.com/office/officeart/2005/8/layout/default"/>
    <dgm:cxn modelId="{9661F568-0B50-40BD-9411-2DF4168036D5}" type="presParOf" srcId="{8D1232B7-6FFC-48A1-8C21-0BC2D0D72641}" destId="{26073D4B-84BE-4CCE-A177-37BF08805E91}" srcOrd="12" destOrd="0" presId="urn:microsoft.com/office/officeart/2005/8/layout/defaul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D1AE50-B6BE-4B4B-8797-9664C765F9F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1D0765F-F825-44E1-BB53-182E015C2BE5}">
      <dgm:prSet/>
      <dgm:spPr/>
      <dgm:t>
        <a:bodyPr/>
        <a:lstStyle/>
        <a:p>
          <a:pPr>
            <a:lnSpc>
              <a:spcPct val="100000"/>
            </a:lnSpc>
          </a:pPr>
          <a:r>
            <a:rPr lang="en-US" dirty="0"/>
            <a:t>Sharing</a:t>
          </a:r>
          <a:r>
            <a:rPr lang="en-US"/>
            <a:t> economy</a:t>
          </a:r>
          <a:r>
            <a:rPr lang="en-US">
              <a:latin typeface="Univers"/>
            </a:rPr>
            <a:t> – Tumer et al, The Press Project &amp; Klallis, Brad Stone, Tucker</a:t>
          </a:r>
        </a:p>
      </dgm:t>
    </dgm:pt>
    <dgm:pt modelId="{5EF83641-7D83-47DF-859A-50A960B16F4A}" type="parTrans" cxnId="{F5522302-57A2-4FA2-B82E-7DD83F8A42C9}">
      <dgm:prSet/>
      <dgm:spPr/>
      <dgm:t>
        <a:bodyPr/>
        <a:lstStyle/>
        <a:p>
          <a:endParaRPr lang="en-US"/>
        </a:p>
      </dgm:t>
    </dgm:pt>
    <dgm:pt modelId="{1FF4FF57-7B6D-4849-9AEF-715CFC6BEDB4}" type="sibTrans" cxnId="{F5522302-57A2-4FA2-B82E-7DD83F8A42C9}">
      <dgm:prSet/>
      <dgm:spPr/>
      <dgm:t>
        <a:bodyPr/>
        <a:lstStyle/>
        <a:p>
          <a:endParaRPr lang="en-US"/>
        </a:p>
      </dgm:t>
    </dgm:pt>
    <dgm:pt modelId="{49674B2F-9F01-42BA-B248-08F74657E039}">
      <dgm:prSet phldr="0"/>
      <dgm:spPr/>
      <dgm:t>
        <a:bodyPr/>
        <a:lstStyle/>
        <a:p>
          <a:pPr>
            <a:lnSpc>
              <a:spcPct val="100000"/>
            </a:lnSpc>
          </a:pPr>
          <a:r>
            <a:rPr lang="en-US" dirty="0">
              <a:latin typeface="Univers"/>
            </a:rPr>
            <a:t>Collaborative consumption - Successful</a:t>
          </a:r>
          <a:r>
            <a:rPr lang="en-US" dirty="0"/>
            <a:t> (Chen)</a:t>
          </a:r>
        </a:p>
      </dgm:t>
    </dgm:pt>
    <dgm:pt modelId="{73A25D9D-2702-463A-BA81-5A8E5DF6597D}" type="parTrans" cxnId="{BDBA820B-C130-49F2-AECA-C7773BEFABA4}">
      <dgm:prSet/>
      <dgm:spPr/>
    </dgm:pt>
    <dgm:pt modelId="{441FF06E-86C2-49BA-80D7-824B943F288A}" type="sibTrans" cxnId="{BDBA820B-C130-49F2-AECA-C7773BEFABA4}">
      <dgm:prSet/>
      <dgm:spPr/>
    </dgm:pt>
    <dgm:pt modelId="{0F4EDE98-C36E-4FF3-A174-87D0A3D6A097}" type="pres">
      <dgm:prSet presAssocID="{F9D1AE50-B6BE-4B4B-8797-9664C765F9F0}" presName="root" presStyleCnt="0">
        <dgm:presLayoutVars>
          <dgm:dir/>
          <dgm:resizeHandles val="exact"/>
        </dgm:presLayoutVars>
      </dgm:prSet>
      <dgm:spPr/>
    </dgm:pt>
    <dgm:pt modelId="{8163DD8B-B38C-425F-A341-ABDCCEC26046}" type="pres">
      <dgm:prSet presAssocID="{11D0765F-F825-44E1-BB53-182E015C2BE5}" presName="compNode" presStyleCnt="0"/>
      <dgm:spPr/>
    </dgm:pt>
    <dgm:pt modelId="{93B63B82-B6DD-4022-953C-B2FECDDE5CC3}" type="pres">
      <dgm:prSet presAssocID="{11D0765F-F825-44E1-BB53-182E015C2BE5}" presName="bgRect" presStyleLbl="bgShp" presStyleIdx="0" presStyleCnt="2"/>
      <dgm:spPr/>
    </dgm:pt>
    <dgm:pt modelId="{4B960141-D15D-452F-A965-E65317441D13}" type="pres">
      <dgm:prSet presAssocID="{11D0765F-F825-44E1-BB53-182E015C2BE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C8F4CAC4-4136-4B8B-8D7F-4440F1BFB46E}" type="pres">
      <dgm:prSet presAssocID="{11D0765F-F825-44E1-BB53-182E015C2BE5}" presName="spaceRect" presStyleCnt="0"/>
      <dgm:spPr/>
    </dgm:pt>
    <dgm:pt modelId="{B11FD701-A013-469E-BFDD-6143EE7E19CA}" type="pres">
      <dgm:prSet presAssocID="{11D0765F-F825-44E1-BB53-182E015C2BE5}" presName="parTx" presStyleLbl="revTx" presStyleIdx="0" presStyleCnt="2">
        <dgm:presLayoutVars>
          <dgm:chMax val="0"/>
          <dgm:chPref val="0"/>
        </dgm:presLayoutVars>
      </dgm:prSet>
      <dgm:spPr/>
    </dgm:pt>
    <dgm:pt modelId="{6032CD1A-F8B0-43C3-A122-08C20C417979}" type="pres">
      <dgm:prSet presAssocID="{1FF4FF57-7B6D-4849-9AEF-715CFC6BEDB4}" presName="sibTrans" presStyleCnt="0"/>
      <dgm:spPr/>
    </dgm:pt>
    <dgm:pt modelId="{735DF2CF-A875-41E1-B0AF-A41C0F3EB452}" type="pres">
      <dgm:prSet presAssocID="{49674B2F-9F01-42BA-B248-08F74657E039}" presName="compNode" presStyleCnt="0"/>
      <dgm:spPr/>
    </dgm:pt>
    <dgm:pt modelId="{24B1E70D-1C8F-4ECD-A213-F5B59CCA27E7}" type="pres">
      <dgm:prSet presAssocID="{49674B2F-9F01-42BA-B248-08F74657E039}" presName="bgRect" presStyleLbl="bgShp" presStyleIdx="1" presStyleCnt="2"/>
      <dgm:spPr/>
    </dgm:pt>
    <dgm:pt modelId="{6D89685B-77C2-4F86-87BC-57A8E7E45301}" type="pres">
      <dgm:prSet presAssocID="{49674B2F-9F01-42BA-B248-08F74657E039}" presName="iconRect" presStyleLbl="node1" presStyleIdx="1" presStyleCnt="2"/>
      <dgm:spPr/>
    </dgm:pt>
    <dgm:pt modelId="{E2776256-E81C-4E3C-A3CA-F93293C8FD49}" type="pres">
      <dgm:prSet presAssocID="{49674B2F-9F01-42BA-B248-08F74657E039}" presName="spaceRect" presStyleCnt="0"/>
      <dgm:spPr/>
    </dgm:pt>
    <dgm:pt modelId="{1D75D782-3281-425D-8883-E0BDDB2A226D}" type="pres">
      <dgm:prSet presAssocID="{49674B2F-9F01-42BA-B248-08F74657E039}" presName="parTx" presStyleLbl="revTx" presStyleIdx="1" presStyleCnt="2">
        <dgm:presLayoutVars>
          <dgm:chMax val="0"/>
          <dgm:chPref val="0"/>
        </dgm:presLayoutVars>
      </dgm:prSet>
      <dgm:spPr/>
    </dgm:pt>
  </dgm:ptLst>
  <dgm:cxnLst>
    <dgm:cxn modelId="{F5522302-57A2-4FA2-B82E-7DD83F8A42C9}" srcId="{F9D1AE50-B6BE-4B4B-8797-9664C765F9F0}" destId="{11D0765F-F825-44E1-BB53-182E015C2BE5}" srcOrd="0" destOrd="0" parTransId="{5EF83641-7D83-47DF-859A-50A960B16F4A}" sibTransId="{1FF4FF57-7B6D-4849-9AEF-715CFC6BEDB4}"/>
    <dgm:cxn modelId="{BDBA820B-C130-49F2-AECA-C7773BEFABA4}" srcId="{F9D1AE50-B6BE-4B4B-8797-9664C765F9F0}" destId="{49674B2F-9F01-42BA-B248-08F74657E039}" srcOrd="1" destOrd="0" parTransId="{73A25D9D-2702-463A-BA81-5A8E5DF6597D}" sibTransId="{441FF06E-86C2-49BA-80D7-824B943F288A}"/>
    <dgm:cxn modelId="{EF2BF94D-405C-4D91-A9FF-32DECA3417C2}" type="presOf" srcId="{F9D1AE50-B6BE-4B4B-8797-9664C765F9F0}" destId="{0F4EDE98-C36E-4FF3-A174-87D0A3D6A097}" srcOrd="0" destOrd="0" presId="urn:microsoft.com/office/officeart/2018/2/layout/IconVerticalSolidList"/>
    <dgm:cxn modelId="{D253F2A0-F654-4D16-BA89-AB149A079367}" type="presOf" srcId="{11D0765F-F825-44E1-BB53-182E015C2BE5}" destId="{B11FD701-A013-469E-BFDD-6143EE7E19CA}" srcOrd="0" destOrd="0" presId="urn:microsoft.com/office/officeart/2018/2/layout/IconVerticalSolidList"/>
    <dgm:cxn modelId="{B82C73BF-7F60-4443-B5F9-6C3DFEB8C245}" type="presOf" srcId="{49674B2F-9F01-42BA-B248-08F74657E039}" destId="{1D75D782-3281-425D-8883-E0BDDB2A226D}" srcOrd="0" destOrd="0" presId="urn:microsoft.com/office/officeart/2018/2/layout/IconVerticalSolidList"/>
    <dgm:cxn modelId="{89A6D7AA-90EA-4775-B422-EEE2EA301D93}" type="presParOf" srcId="{0F4EDE98-C36E-4FF3-A174-87D0A3D6A097}" destId="{8163DD8B-B38C-425F-A341-ABDCCEC26046}" srcOrd="0" destOrd="0" presId="urn:microsoft.com/office/officeart/2018/2/layout/IconVerticalSolidList"/>
    <dgm:cxn modelId="{3055540C-5B3A-472F-8986-B9ED0C126DB3}" type="presParOf" srcId="{8163DD8B-B38C-425F-A341-ABDCCEC26046}" destId="{93B63B82-B6DD-4022-953C-B2FECDDE5CC3}" srcOrd="0" destOrd="0" presId="urn:microsoft.com/office/officeart/2018/2/layout/IconVerticalSolidList"/>
    <dgm:cxn modelId="{D19AF6E6-9818-4AB8-B48F-F7333957B39C}" type="presParOf" srcId="{8163DD8B-B38C-425F-A341-ABDCCEC26046}" destId="{4B960141-D15D-452F-A965-E65317441D13}" srcOrd="1" destOrd="0" presId="urn:microsoft.com/office/officeart/2018/2/layout/IconVerticalSolidList"/>
    <dgm:cxn modelId="{FC7FC1EB-0AD3-4F75-AE14-92E397072B69}" type="presParOf" srcId="{8163DD8B-B38C-425F-A341-ABDCCEC26046}" destId="{C8F4CAC4-4136-4B8B-8D7F-4440F1BFB46E}" srcOrd="2" destOrd="0" presId="urn:microsoft.com/office/officeart/2018/2/layout/IconVerticalSolidList"/>
    <dgm:cxn modelId="{07057FB7-ED2E-4D56-8331-524B750C0CBD}" type="presParOf" srcId="{8163DD8B-B38C-425F-A341-ABDCCEC26046}" destId="{B11FD701-A013-469E-BFDD-6143EE7E19CA}" srcOrd="3" destOrd="0" presId="urn:microsoft.com/office/officeart/2018/2/layout/IconVerticalSolidList"/>
    <dgm:cxn modelId="{B57102A7-7358-4DFB-BB35-A334955DEF1A}" type="presParOf" srcId="{0F4EDE98-C36E-4FF3-A174-87D0A3D6A097}" destId="{6032CD1A-F8B0-43C3-A122-08C20C417979}" srcOrd="1" destOrd="0" presId="urn:microsoft.com/office/officeart/2018/2/layout/IconVerticalSolidList"/>
    <dgm:cxn modelId="{1F093AAC-EBAF-43FA-A7DC-4D7E3234707F}" type="presParOf" srcId="{0F4EDE98-C36E-4FF3-A174-87D0A3D6A097}" destId="{735DF2CF-A875-41E1-B0AF-A41C0F3EB452}" srcOrd="2" destOrd="0" presId="urn:microsoft.com/office/officeart/2018/2/layout/IconVerticalSolidList"/>
    <dgm:cxn modelId="{9081F5F6-C077-43D1-9BBC-6ADACAAE4204}" type="presParOf" srcId="{735DF2CF-A875-41E1-B0AF-A41C0F3EB452}" destId="{24B1E70D-1C8F-4ECD-A213-F5B59CCA27E7}" srcOrd="0" destOrd="0" presId="urn:microsoft.com/office/officeart/2018/2/layout/IconVerticalSolidList"/>
    <dgm:cxn modelId="{2A761B1F-4135-4204-87FF-91C996E8EB10}" type="presParOf" srcId="{735DF2CF-A875-41E1-B0AF-A41C0F3EB452}" destId="{6D89685B-77C2-4F86-87BC-57A8E7E45301}" srcOrd="1" destOrd="0" presId="urn:microsoft.com/office/officeart/2018/2/layout/IconVerticalSolidList"/>
    <dgm:cxn modelId="{8467D0E3-09C9-429B-AA9A-044AC83FB3AE}" type="presParOf" srcId="{735DF2CF-A875-41E1-B0AF-A41C0F3EB452}" destId="{E2776256-E81C-4E3C-A3CA-F93293C8FD49}" srcOrd="2" destOrd="0" presId="urn:microsoft.com/office/officeart/2018/2/layout/IconVerticalSolidList"/>
    <dgm:cxn modelId="{29A8952D-7C06-4039-ADE4-B88C13644100}" type="presParOf" srcId="{735DF2CF-A875-41E1-B0AF-A41C0F3EB452}" destId="{1D75D782-3281-425D-8883-E0BDDB2A226D}"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C7E2DE-876B-45D1-826E-CBAF9E515A8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34BD7DC-8092-4F1B-8D06-DA17415F5BF6}">
      <dgm:prSet/>
      <dgm:spPr/>
      <dgm:t>
        <a:bodyPr/>
        <a:lstStyle/>
        <a:p>
          <a:r>
            <a:rPr lang="en-US" dirty="0"/>
            <a:t>E-commerce</a:t>
          </a:r>
        </a:p>
      </dgm:t>
    </dgm:pt>
    <dgm:pt modelId="{61C04ADD-BC4A-4215-89BB-6DF382A44749}" type="parTrans" cxnId="{724F1691-0BB5-4AB3-927B-4C70A577D738}">
      <dgm:prSet/>
      <dgm:spPr/>
      <dgm:t>
        <a:bodyPr/>
        <a:lstStyle/>
        <a:p>
          <a:endParaRPr lang="en-US"/>
        </a:p>
      </dgm:t>
    </dgm:pt>
    <dgm:pt modelId="{62468DF2-DB7B-4F35-9935-48F9B5DB1C4E}" type="sibTrans" cxnId="{724F1691-0BB5-4AB3-927B-4C70A577D738}">
      <dgm:prSet/>
      <dgm:spPr/>
      <dgm:t>
        <a:bodyPr/>
        <a:lstStyle/>
        <a:p>
          <a:endParaRPr lang="en-US"/>
        </a:p>
      </dgm:t>
    </dgm:pt>
    <dgm:pt modelId="{C494FA02-3B81-4EDA-9D00-84F2BA19015B}">
      <dgm:prSet/>
      <dgm:spPr/>
      <dgm:t>
        <a:bodyPr/>
        <a:lstStyle/>
        <a:p>
          <a:pPr rtl="0"/>
          <a:r>
            <a:rPr lang="en-US" dirty="0">
              <a:latin typeface="Univers"/>
            </a:rPr>
            <a:t>Partnering with airlines</a:t>
          </a:r>
          <a:endParaRPr lang="en-US" dirty="0"/>
        </a:p>
      </dgm:t>
    </dgm:pt>
    <dgm:pt modelId="{4E805D9E-AA5F-4C7B-81C2-4834E81E786E}" type="parTrans" cxnId="{1C3CE053-2681-45B0-A88E-C91952F9F55C}">
      <dgm:prSet/>
      <dgm:spPr/>
      <dgm:t>
        <a:bodyPr/>
        <a:lstStyle/>
        <a:p>
          <a:endParaRPr lang="en-US"/>
        </a:p>
      </dgm:t>
    </dgm:pt>
    <dgm:pt modelId="{CF9297AB-1267-4EE5-BC55-E0250FFAEDE9}" type="sibTrans" cxnId="{1C3CE053-2681-45B0-A88E-C91952F9F55C}">
      <dgm:prSet/>
      <dgm:spPr/>
      <dgm:t>
        <a:bodyPr/>
        <a:lstStyle/>
        <a:p>
          <a:endParaRPr lang="en-US"/>
        </a:p>
      </dgm:t>
    </dgm:pt>
    <dgm:pt modelId="{B037F2FB-9729-442A-9BC4-8E968865987D}">
      <dgm:prSet/>
      <dgm:spPr/>
      <dgm:t>
        <a:bodyPr/>
        <a:lstStyle/>
        <a:p>
          <a:pPr rtl="0"/>
          <a:r>
            <a:rPr lang="en-US" dirty="0"/>
            <a:t>Collaborative consumption</a:t>
          </a:r>
          <a:r>
            <a:rPr lang="en-US" dirty="0">
              <a:latin typeface="Univers"/>
            </a:rPr>
            <a:t> </a:t>
          </a:r>
          <a:endParaRPr lang="en-US" dirty="0"/>
        </a:p>
      </dgm:t>
    </dgm:pt>
    <dgm:pt modelId="{FD2B20F9-B694-4AE9-B7BE-C5D9AC797A9B}" type="parTrans" cxnId="{5E213BE7-B7B1-4E1F-984A-9ECF08470A55}">
      <dgm:prSet/>
      <dgm:spPr/>
      <dgm:t>
        <a:bodyPr/>
        <a:lstStyle/>
        <a:p>
          <a:endParaRPr lang="en-US"/>
        </a:p>
      </dgm:t>
    </dgm:pt>
    <dgm:pt modelId="{7D9ED576-AD04-42B4-BD44-FBC5FDC8BF30}" type="sibTrans" cxnId="{5E213BE7-B7B1-4E1F-984A-9ECF08470A55}">
      <dgm:prSet/>
      <dgm:spPr/>
      <dgm:t>
        <a:bodyPr/>
        <a:lstStyle/>
        <a:p>
          <a:endParaRPr lang="en-US"/>
        </a:p>
      </dgm:t>
    </dgm:pt>
    <dgm:pt modelId="{9D3508C0-BFF7-4634-873F-6E725ECA5596}">
      <dgm:prSet/>
      <dgm:spPr/>
      <dgm:t>
        <a:bodyPr/>
        <a:lstStyle/>
        <a:p>
          <a:pPr rtl="0"/>
          <a:r>
            <a:rPr lang="en-US" dirty="0">
              <a:latin typeface="Univers"/>
            </a:rPr>
            <a:t>Collaborating with other businesses e.g. Lufthansa, KLM, Delta, Resy</a:t>
          </a:r>
          <a:endParaRPr lang="en-US" dirty="0"/>
        </a:p>
      </dgm:t>
    </dgm:pt>
    <dgm:pt modelId="{F316D2DD-7045-4EF9-9B0A-24B33443AE54}" type="parTrans" cxnId="{93161D4A-767B-4D1B-BD6E-61FC627D4392}">
      <dgm:prSet/>
      <dgm:spPr/>
      <dgm:t>
        <a:bodyPr/>
        <a:lstStyle/>
        <a:p>
          <a:endParaRPr lang="en-US"/>
        </a:p>
      </dgm:t>
    </dgm:pt>
    <dgm:pt modelId="{098413BD-22CB-4D86-BFFF-030191BA11AF}" type="sibTrans" cxnId="{93161D4A-767B-4D1B-BD6E-61FC627D4392}">
      <dgm:prSet/>
      <dgm:spPr/>
      <dgm:t>
        <a:bodyPr/>
        <a:lstStyle/>
        <a:p>
          <a:endParaRPr lang="en-US"/>
        </a:p>
      </dgm:t>
    </dgm:pt>
    <dgm:pt modelId="{6E305E99-E00A-4018-9C58-949C9E7E421F}">
      <dgm:prSet phldr="0"/>
      <dgm:spPr/>
      <dgm:t>
        <a:bodyPr/>
        <a:lstStyle/>
        <a:p>
          <a:r>
            <a:rPr lang="en-US" dirty="0"/>
            <a:t>Sell other travel services, take business away from others</a:t>
          </a:r>
        </a:p>
      </dgm:t>
    </dgm:pt>
    <dgm:pt modelId="{F69CD397-FDFA-47A4-88F0-16692AEFB50B}" type="parTrans" cxnId="{788C7CF0-0AAF-4F0E-9B42-E85EEE493AD5}">
      <dgm:prSet/>
      <dgm:spPr/>
    </dgm:pt>
    <dgm:pt modelId="{D7FEC85C-8E8E-4459-B146-F63C6B4FE7E5}" type="sibTrans" cxnId="{788C7CF0-0AAF-4F0E-9B42-E85EEE493AD5}">
      <dgm:prSet/>
      <dgm:spPr/>
    </dgm:pt>
    <dgm:pt modelId="{275B2C56-C52F-4536-8345-7786E8F8AA72}">
      <dgm:prSet phldr="0"/>
      <dgm:spPr/>
      <dgm:t>
        <a:bodyPr/>
        <a:lstStyle/>
        <a:p>
          <a:pPr rtl="0"/>
          <a:r>
            <a:rPr lang="en-US" dirty="0"/>
            <a:t>Digital disruption</a:t>
          </a:r>
        </a:p>
      </dgm:t>
    </dgm:pt>
    <dgm:pt modelId="{CF267A76-49C1-4415-8C6A-4761223A0160}" type="parTrans" cxnId="{489AF6A3-DC80-4645-83AF-44FD8CB6AD17}">
      <dgm:prSet/>
      <dgm:spPr/>
    </dgm:pt>
    <dgm:pt modelId="{CD9AC638-D843-4231-9C68-77673C90F4CD}" type="sibTrans" cxnId="{489AF6A3-DC80-4645-83AF-44FD8CB6AD17}">
      <dgm:prSet/>
      <dgm:spPr/>
    </dgm:pt>
    <dgm:pt modelId="{32A14D7E-FE23-4EC4-81DB-3BD9721EB8EC}">
      <dgm:prSet phldr="0"/>
      <dgm:spPr/>
      <dgm:t>
        <a:bodyPr/>
        <a:lstStyle/>
        <a:p>
          <a:pPr rtl="0"/>
          <a:r>
            <a:rPr lang="en-US" dirty="0">
              <a:latin typeface="Univers"/>
            </a:rPr>
            <a:t>Established commercial tourism accommodation sector</a:t>
          </a:r>
        </a:p>
      </dgm:t>
    </dgm:pt>
    <dgm:pt modelId="{DD9E8E3D-7CBB-4B87-86F7-4A2C1BD9C3AA}" type="parTrans" cxnId="{0E131E1A-FC9E-4429-AECA-6C4127ADC136}">
      <dgm:prSet/>
      <dgm:spPr/>
    </dgm:pt>
    <dgm:pt modelId="{D960AC20-6FE8-4E1F-8CBE-D8F00B74092B}" type="sibTrans" cxnId="{0E131E1A-FC9E-4429-AECA-6C4127ADC136}">
      <dgm:prSet/>
      <dgm:spPr/>
    </dgm:pt>
    <dgm:pt modelId="{E42C78ED-E73A-4A8F-A760-310FA28F9504}">
      <dgm:prSet phldr="0"/>
      <dgm:spPr/>
      <dgm:t>
        <a:bodyPr/>
        <a:lstStyle/>
        <a:p>
          <a:pPr rtl="0"/>
          <a:r>
            <a:rPr lang="en-US" dirty="0">
              <a:latin typeface="Univers"/>
            </a:rPr>
            <a:t>Local governments</a:t>
          </a:r>
        </a:p>
      </dgm:t>
    </dgm:pt>
    <dgm:pt modelId="{E32EA13E-5EE4-4CE7-86D5-3D920768A7D6}" type="parTrans" cxnId="{F994A862-CA4C-411B-8F74-1DBA75F36F03}">
      <dgm:prSet/>
      <dgm:spPr/>
    </dgm:pt>
    <dgm:pt modelId="{25C53A55-18E3-4C26-9A33-8DFB5156018F}" type="sibTrans" cxnId="{F994A862-CA4C-411B-8F74-1DBA75F36F03}">
      <dgm:prSet/>
      <dgm:spPr/>
    </dgm:pt>
    <dgm:pt modelId="{A2A03F0B-EB08-4141-8742-4C9257CBFAB8}">
      <dgm:prSet phldr="0"/>
      <dgm:spPr/>
      <dgm:t>
        <a:bodyPr/>
        <a:lstStyle/>
        <a:p>
          <a:r>
            <a:rPr lang="en-US" dirty="0">
              <a:latin typeface="Univers"/>
            </a:rPr>
            <a:t>B2B</a:t>
          </a:r>
        </a:p>
      </dgm:t>
    </dgm:pt>
    <dgm:pt modelId="{5D16657D-ACE7-433F-9EB5-EEA1A22A03F5}" type="parTrans" cxnId="{CB595BE7-4D98-49C7-93A6-495DB25533EC}">
      <dgm:prSet/>
      <dgm:spPr/>
    </dgm:pt>
    <dgm:pt modelId="{BBDCA632-DD84-417E-B842-4A3F542887DF}" type="sibTrans" cxnId="{CB595BE7-4D98-49C7-93A6-495DB25533EC}">
      <dgm:prSet/>
      <dgm:spPr/>
    </dgm:pt>
    <dgm:pt modelId="{4CE2BF2C-06F9-4C2E-BBC1-1C1A33F9A8DB}">
      <dgm:prSet phldr="0"/>
      <dgm:spPr/>
      <dgm:t>
        <a:bodyPr/>
        <a:lstStyle/>
        <a:p>
          <a:r>
            <a:rPr lang="en-US" dirty="0">
              <a:latin typeface="Univers"/>
            </a:rPr>
            <a:t>B2C</a:t>
          </a:r>
        </a:p>
      </dgm:t>
    </dgm:pt>
    <dgm:pt modelId="{1AB92C31-2FC7-48A0-88EF-ED1F69FFD2E2}" type="parTrans" cxnId="{E52C336B-CE66-492E-BA67-401CAC46DD4F}">
      <dgm:prSet/>
      <dgm:spPr/>
    </dgm:pt>
    <dgm:pt modelId="{43DE7828-F030-4054-B519-7F3C1174C78F}" type="sibTrans" cxnId="{E52C336B-CE66-492E-BA67-401CAC46DD4F}">
      <dgm:prSet/>
      <dgm:spPr/>
    </dgm:pt>
    <dgm:pt modelId="{F7B9517C-948E-4859-B6AB-2D40FB5738DA}">
      <dgm:prSet phldr="0"/>
      <dgm:spPr/>
      <dgm:t>
        <a:bodyPr/>
        <a:lstStyle/>
        <a:p>
          <a:pPr rtl="0"/>
          <a:r>
            <a:rPr lang="en-US" dirty="0">
              <a:latin typeface="Univers"/>
            </a:rPr>
            <a:t>All digital</a:t>
          </a:r>
        </a:p>
      </dgm:t>
    </dgm:pt>
    <dgm:pt modelId="{FBD87513-6406-4EDB-9C13-FB99E8FF707A}" type="parTrans" cxnId="{619BBBA1-E658-4FCF-B9F8-80C3E7436517}">
      <dgm:prSet/>
      <dgm:spPr/>
    </dgm:pt>
    <dgm:pt modelId="{95CB3465-8012-4EC1-80EB-BF42D8DFAE1E}" type="sibTrans" cxnId="{619BBBA1-E658-4FCF-B9F8-80C3E7436517}">
      <dgm:prSet/>
      <dgm:spPr/>
    </dgm:pt>
    <dgm:pt modelId="{969E1ED3-7B37-4D0F-8E14-7C340633B454}">
      <dgm:prSet phldr="0"/>
      <dgm:spPr/>
      <dgm:t>
        <a:bodyPr/>
        <a:lstStyle/>
        <a:p>
          <a:pPr rtl="0"/>
          <a:r>
            <a:rPr lang="en-US" dirty="0">
              <a:latin typeface="Univers"/>
            </a:rPr>
            <a:t>Experiences</a:t>
          </a:r>
        </a:p>
      </dgm:t>
    </dgm:pt>
    <dgm:pt modelId="{8F6291D9-E155-4FDC-9599-9DA155D52612}" type="parTrans" cxnId="{4BE96C25-2DD6-4202-9AAC-30BC002168CC}">
      <dgm:prSet/>
      <dgm:spPr/>
    </dgm:pt>
    <dgm:pt modelId="{715B203D-65A9-4E35-A79D-B74E21A000E1}" type="sibTrans" cxnId="{4BE96C25-2DD6-4202-9AAC-30BC002168CC}">
      <dgm:prSet/>
      <dgm:spPr/>
    </dgm:pt>
    <dgm:pt modelId="{D417FD1C-E9FD-44F9-847D-C703845331D0}">
      <dgm:prSet phldr="0"/>
      <dgm:spPr/>
      <dgm:t>
        <a:bodyPr/>
        <a:lstStyle/>
        <a:p>
          <a:pPr rtl="0"/>
          <a:r>
            <a:rPr lang="en-US" dirty="0">
              <a:latin typeface="Univers"/>
            </a:rPr>
            <a:t>Do not own resources</a:t>
          </a:r>
        </a:p>
      </dgm:t>
    </dgm:pt>
    <dgm:pt modelId="{4BC3AB56-00C4-40A4-93C6-EA13BA7C215B}" type="parTrans" cxnId="{FE0C0DBF-136B-4FB9-8609-77BC51E8EF2A}">
      <dgm:prSet/>
      <dgm:spPr/>
    </dgm:pt>
    <dgm:pt modelId="{16ECCF15-C863-4856-92EC-FF76E1E569BA}" type="sibTrans" cxnId="{FE0C0DBF-136B-4FB9-8609-77BC51E8EF2A}">
      <dgm:prSet/>
      <dgm:spPr/>
    </dgm:pt>
    <dgm:pt modelId="{70312363-086F-4A52-BD2D-A04893AF62BA}" type="pres">
      <dgm:prSet presAssocID="{F7C7E2DE-876B-45D1-826E-CBAF9E515A82}" presName="linear" presStyleCnt="0">
        <dgm:presLayoutVars>
          <dgm:animLvl val="lvl"/>
          <dgm:resizeHandles val="exact"/>
        </dgm:presLayoutVars>
      </dgm:prSet>
      <dgm:spPr/>
    </dgm:pt>
    <dgm:pt modelId="{6174817D-C5CA-4C87-B7F5-72E8FD2807A5}" type="pres">
      <dgm:prSet presAssocID="{275B2C56-C52F-4536-8345-7786E8F8AA72}" presName="parentText" presStyleLbl="node1" presStyleIdx="0" presStyleCnt="3">
        <dgm:presLayoutVars>
          <dgm:chMax val="0"/>
          <dgm:bulletEnabled val="1"/>
        </dgm:presLayoutVars>
      </dgm:prSet>
      <dgm:spPr/>
    </dgm:pt>
    <dgm:pt modelId="{3B563AA3-0748-4C9B-823F-1AEB742912EC}" type="pres">
      <dgm:prSet presAssocID="{275B2C56-C52F-4536-8345-7786E8F8AA72}" presName="childText" presStyleLbl="revTx" presStyleIdx="0" presStyleCnt="3">
        <dgm:presLayoutVars>
          <dgm:bulletEnabled val="1"/>
        </dgm:presLayoutVars>
      </dgm:prSet>
      <dgm:spPr/>
    </dgm:pt>
    <dgm:pt modelId="{99909573-AC62-41D8-B690-EA373856264A}" type="pres">
      <dgm:prSet presAssocID="{E34BD7DC-8092-4F1B-8D06-DA17415F5BF6}" presName="parentText" presStyleLbl="node1" presStyleIdx="1" presStyleCnt="3">
        <dgm:presLayoutVars>
          <dgm:chMax val="0"/>
          <dgm:bulletEnabled val="1"/>
        </dgm:presLayoutVars>
      </dgm:prSet>
      <dgm:spPr/>
    </dgm:pt>
    <dgm:pt modelId="{365F2B0E-8A24-473C-8E52-3F0EAA1CD635}" type="pres">
      <dgm:prSet presAssocID="{E34BD7DC-8092-4F1B-8D06-DA17415F5BF6}" presName="childText" presStyleLbl="revTx" presStyleIdx="1" presStyleCnt="3">
        <dgm:presLayoutVars>
          <dgm:bulletEnabled val="1"/>
        </dgm:presLayoutVars>
      </dgm:prSet>
      <dgm:spPr/>
    </dgm:pt>
    <dgm:pt modelId="{2AB1B057-746C-4F67-B208-704269A49EAF}" type="pres">
      <dgm:prSet presAssocID="{B037F2FB-9729-442A-9BC4-8E968865987D}" presName="parentText" presStyleLbl="node1" presStyleIdx="2" presStyleCnt="3">
        <dgm:presLayoutVars>
          <dgm:chMax val="0"/>
          <dgm:bulletEnabled val="1"/>
        </dgm:presLayoutVars>
      </dgm:prSet>
      <dgm:spPr/>
    </dgm:pt>
    <dgm:pt modelId="{F0AC36D2-C546-4554-9312-5682F0B456E2}" type="pres">
      <dgm:prSet presAssocID="{B037F2FB-9729-442A-9BC4-8E968865987D}" presName="childText" presStyleLbl="revTx" presStyleIdx="2" presStyleCnt="3">
        <dgm:presLayoutVars>
          <dgm:bulletEnabled val="1"/>
        </dgm:presLayoutVars>
      </dgm:prSet>
      <dgm:spPr/>
    </dgm:pt>
  </dgm:ptLst>
  <dgm:cxnLst>
    <dgm:cxn modelId="{67F6CC19-A778-4A0E-BF42-90C49BEB9AC9}" type="presOf" srcId="{D417FD1C-E9FD-44F9-847D-C703845331D0}" destId="{F0AC36D2-C546-4554-9312-5682F0B456E2}" srcOrd="0" destOrd="0" presId="urn:microsoft.com/office/officeart/2005/8/layout/vList2"/>
    <dgm:cxn modelId="{0E131E1A-FC9E-4429-AECA-6C4127ADC136}" srcId="{275B2C56-C52F-4536-8345-7786E8F8AA72}" destId="{32A14D7E-FE23-4EC4-81DB-3BD9721EB8EC}" srcOrd="0" destOrd="0" parTransId="{DD9E8E3D-7CBB-4B87-86F7-4A2C1BD9C3AA}" sibTransId="{D960AC20-6FE8-4E1F-8CBE-D8F00B74092B}"/>
    <dgm:cxn modelId="{4BE96C25-2DD6-4202-9AAC-30BC002168CC}" srcId="{B037F2FB-9729-442A-9BC4-8E968865987D}" destId="{969E1ED3-7B37-4D0F-8E14-7C340633B454}" srcOrd="2" destOrd="0" parTransId="{8F6291D9-E155-4FDC-9599-9DA155D52612}" sibTransId="{715B203D-65A9-4E35-A79D-B74E21A000E1}"/>
    <dgm:cxn modelId="{9E1FA728-F63E-4BE9-B218-30952D0F035A}" type="presOf" srcId="{A2A03F0B-EB08-4141-8742-4C9257CBFAB8}" destId="{365F2B0E-8A24-473C-8E52-3F0EAA1CD635}" srcOrd="0" destOrd="1" presId="urn:microsoft.com/office/officeart/2005/8/layout/vList2"/>
    <dgm:cxn modelId="{36D7FF2E-66DA-40C6-BE71-9AFD2529F578}" type="presOf" srcId="{B037F2FB-9729-442A-9BC4-8E968865987D}" destId="{2AB1B057-746C-4F67-B208-704269A49EAF}" srcOrd="0" destOrd="0" presId="urn:microsoft.com/office/officeart/2005/8/layout/vList2"/>
    <dgm:cxn modelId="{1E172B60-4123-45F7-96C1-B9B5BB93683A}" type="presOf" srcId="{E42C78ED-E73A-4A8F-A760-310FA28F9504}" destId="{3B563AA3-0748-4C9B-823F-1AEB742912EC}" srcOrd="0" destOrd="1" presId="urn:microsoft.com/office/officeart/2005/8/layout/vList2"/>
    <dgm:cxn modelId="{F994A862-CA4C-411B-8F74-1DBA75F36F03}" srcId="{275B2C56-C52F-4536-8345-7786E8F8AA72}" destId="{E42C78ED-E73A-4A8F-A760-310FA28F9504}" srcOrd="1" destOrd="0" parTransId="{E32EA13E-5EE4-4CE7-86D5-3D920768A7D6}" sibTransId="{25C53A55-18E3-4C26-9A33-8DFB5156018F}"/>
    <dgm:cxn modelId="{7AE1C062-4F75-43DB-8AE0-789BB062A0C7}" type="presOf" srcId="{F7B9517C-948E-4859-B6AB-2D40FB5738DA}" destId="{365F2B0E-8A24-473C-8E52-3F0EAA1CD635}" srcOrd="0" destOrd="3" presId="urn:microsoft.com/office/officeart/2005/8/layout/vList2"/>
    <dgm:cxn modelId="{C191AC46-3D2D-437A-A7CC-2D469878AB64}" type="presOf" srcId="{9D3508C0-BFF7-4634-873F-6E725ECA5596}" destId="{F0AC36D2-C546-4554-9312-5682F0B456E2}" srcOrd="0" destOrd="1" presId="urn:microsoft.com/office/officeart/2005/8/layout/vList2"/>
    <dgm:cxn modelId="{93161D4A-767B-4D1B-BD6E-61FC627D4392}" srcId="{B037F2FB-9729-442A-9BC4-8E968865987D}" destId="{9D3508C0-BFF7-4634-873F-6E725ECA5596}" srcOrd="1" destOrd="0" parTransId="{F316D2DD-7045-4EF9-9B0A-24B33443AE54}" sibTransId="{098413BD-22CB-4D86-BFFF-030191BA11AF}"/>
    <dgm:cxn modelId="{A540696A-FFEE-4A2E-B16E-05A4CB9B9187}" type="presOf" srcId="{4CE2BF2C-06F9-4C2E-BBC1-1C1A33F9A8DB}" destId="{365F2B0E-8A24-473C-8E52-3F0EAA1CD635}" srcOrd="0" destOrd="2" presId="urn:microsoft.com/office/officeart/2005/8/layout/vList2"/>
    <dgm:cxn modelId="{E52C336B-CE66-492E-BA67-401CAC46DD4F}" srcId="{E34BD7DC-8092-4F1B-8D06-DA17415F5BF6}" destId="{4CE2BF2C-06F9-4C2E-BBC1-1C1A33F9A8DB}" srcOrd="2" destOrd="0" parTransId="{1AB92C31-2FC7-48A0-88EF-ED1F69FFD2E2}" sibTransId="{43DE7828-F030-4054-B519-7F3C1174C78F}"/>
    <dgm:cxn modelId="{3618CB4D-9DDD-4B9F-AFD8-BC04C616AB68}" type="presOf" srcId="{6E305E99-E00A-4018-9C58-949C9E7E421F}" destId="{3B563AA3-0748-4C9B-823F-1AEB742912EC}" srcOrd="0" destOrd="2" presId="urn:microsoft.com/office/officeart/2005/8/layout/vList2"/>
    <dgm:cxn modelId="{4C35A550-3104-4550-8F71-8DB32D770FB1}" type="presOf" srcId="{969E1ED3-7B37-4D0F-8E14-7C340633B454}" destId="{F0AC36D2-C546-4554-9312-5682F0B456E2}" srcOrd="0" destOrd="2" presId="urn:microsoft.com/office/officeart/2005/8/layout/vList2"/>
    <dgm:cxn modelId="{1C3CE053-2681-45B0-A88E-C91952F9F55C}" srcId="{E34BD7DC-8092-4F1B-8D06-DA17415F5BF6}" destId="{C494FA02-3B81-4EDA-9D00-84F2BA19015B}" srcOrd="0" destOrd="0" parTransId="{4E805D9E-AA5F-4C7B-81C2-4834E81E786E}" sibTransId="{CF9297AB-1267-4EE5-BC55-E0250FFAEDE9}"/>
    <dgm:cxn modelId="{724F1691-0BB5-4AB3-927B-4C70A577D738}" srcId="{F7C7E2DE-876B-45D1-826E-CBAF9E515A82}" destId="{E34BD7DC-8092-4F1B-8D06-DA17415F5BF6}" srcOrd="1" destOrd="0" parTransId="{61C04ADD-BC4A-4215-89BB-6DF382A44749}" sibTransId="{62468DF2-DB7B-4F35-9935-48F9B5DB1C4E}"/>
    <dgm:cxn modelId="{619BBBA1-E658-4FCF-B9F8-80C3E7436517}" srcId="{E34BD7DC-8092-4F1B-8D06-DA17415F5BF6}" destId="{F7B9517C-948E-4859-B6AB-2D40FB5738DA}" srcOrd="3" destOrd="0" parTransId="{FBD87513-6406-4EDB-9C13-FB99E8FF707A}" sibTransId="{95CB3465-8012-4EC1-80EB-BF42D8DFAE1E}"/>
    <dgm:cxn modelId="{3D1F14A2-10DC-4773-8A08-37C775D364F5}" type="presOf" srcId="{E34BD7DC-8092-4F1B-8D06-DA17415F5BF6}" destId="{99909573-AC62-41D8-B690-EA373856264A}" srcOrd="0" destOrd="0" presId="urn:microsoft.com/office/officeart/2005/8/layout/vList2"/>
    <dgm:cxn modelId="{489AF6A3-DC80-4645-83AF-44FD8CB6AD17}" srcId="{F7C7E2DE-876B-45D1-826E-CBAF9E515A82}" destId="{275B2C56-C52F-4536-8345-7786E8F8AA72}" srcOrd="0" destOrd="0" parTransId="{CF267A76-49C1-4415-8C6A-4761223A0160}" sibTransId="{CD9AC638-D843-4231-9C68-77673C90F4CD}"/>
    <dgm:cxn modelId="{E5EF0FA4-D4B9-4339-94A4-A5A3DFF1E03F}" type="presOf" srcId="{275B2C56-C52F-4536-8345-7786E8F8AA72}" destId="{6174817D-C5CA-4C87-B7F5-72E8FD2807A5}" srcOrd="0" destOrd="0" presId="urn:microsoft.com/office/officeart/2005/8/layout/vList2"/>
    <dgm:cxn modelId="{1E880AB6-12B6-4FD7-9190-9BC3CEFC262A}" type="presOf" srcId="{32A14D7E-FE23-4EC4-81DB-3BD9721EB8EC}" destId="{3B563AA3-0748-4C9B-823F-1AEB742912EC}" srcOrd="0" destOrd="0" presId="urn:microsoft.com/office/officeart/2005/8/layout/vList2"/>
    <dgm:cxn modelId="{FE0C0DBF-136B-4FB9-8609-77BC51E8EF2A}" srcId="{B037F2FB-9729-442A-9BC4-8E968865987D}" destId="{D417FD1C-E9FD-44F9-847D-C703845331D0}" srcOrd="0" destOrd="0" parTransId="{4BC3AB56-00C4-40A4-93C6-EA13BA7C215B}" sibTransId="{16ECCF15-C863-4856-92EC-FF76E1E569BA}"/>
    <dgm:cxn modelId="{1CB9ECC3-87DC-4D3D-8E59-663E3656B934}" type="presOf" srcId="{F7C7E2DE-876B-45D1-826E-CBAF9E515A82}" destId="{70312363-086F-4A52-BD2D-A04893AF62BA}" srcOrd="0" destOrd="0" presId="urn:microsoft.com/office/officeart/2005/8/layout/vList2"/>
    <dgm:cxn modelId="{4BC1F3C5-9AF6-4B5D-8E7E-E1A5B85C00A2}" type="presOf" srcId="{C494FA02-3B81-4EDA-9D00-84F2BA19015B}" destId="{365F2B0E-8A24-473C-8E52-3F0EAA1CD635}" srcOrd="0" destOrd="0" presId="urn:microsoft.com/office/officeart/2005/8/layout/vList2"/>
    <dgm:cxn modelId="{5E213BE7-B7B1-4E1F-984A-9ECF08470A55}" srcId="{F7C7E2DE-876B-45D1-826E-CBAF9E515A82}" destId="{B037F2FB-9729-442A-9BC4-8E968865987D}" srcOrd="2" destOrd="0" parTransId="{FD2B20F9-B694-4AE9-B7BE-C5D9AC797A9B}" sibTransId="{7D9ED576-AD04-42B4-BD44-FBC5FDC8BF30}"/>
    <dgm:cxn modelId="{CB595BE7-4D98-49C7-93A6-495DB25533EC}" srcId="{E34BD7DC-8092-4F1B-8D06-DA17415F5BF6}" destId="{A2A03F0B-EB08-4141-8742-4C9257CBFAB8}" srcOrd="1" destOrd="0" parTransId="{5D16657D-ACE7-433F-9EB5-EEA1A22A03F5}" sibTransId="{BBDCA632-DD84-417E-B842-4A3F542887DF}"/>
    <dgm:cxn modelId="{788C7CF0-0AAF-4F0E-9B42-E85EEE493AD5}" srcId="{275B2C56-C52F-4536-8345-7786E8F8AA72}" destId="{6E305E99-E00A-4018-9C58-949C9E7E421F}" srcOrd="2" destOrd="0" parTransId="{F69CD397-FDFA-47A4-88F0-16692AEFB50B}" sibTransId="{D7FEC85C-8E8E-4459-B146-F63C6B4FE7E5}"/>
    <dgm:cxn modelId="{ABD165CF-3DCA-4DA7-B556-BCA44B0FD07A}" type="presParOf" srcId="{70312363-086F-4A52-BD2D-A04893AF62BA}" destId="{6174817D-C5CA-4C87-B7F5-72E8FD2807A5}" srcOrd="0" destOrd="0" presId="urn:microsoft.com/office/officeart/2005/8/layout/vList2"/>
    <dgm:cxn modelId="{4A2AE384-4C0B-4820-B63D-0A210A3E07CF}" type="presParOf" srcId="{70312363-086F-4A52-BD2D-A04893AF62BA}" destId="{3B563AA3-0748-4C9B-823F-1AEB742912EC}" srcOrd="1" destOrd="0" presId="urn:microsoft.com/office/officeart/2005/8/layout/vList2"/>
    <dgm:cxn modelId="{F092F127-1C4B-4039-BD90-629A6082DB09}" type="presParOf" srcId="{70312363-086F-4A52-BD2D-A04893AF62BA}" destId="{99909573-AC62-41D8-B690-EA373856264A}" srcOrd="2" destOrd="0" presId="urn:microsoft.com/office/officeart/2005/8/layout/vList2"/>
    <dgm:cxn modelId="{41ECF1C8-CFBB-46AF-A4F0-6E9C57A71382}" type="presParOf" srcId="{70312363-086F-4A52-BD2D-A04893AF62BA}" destId="{365F2B0E-8A24-473C-8E52-3F0EAA1CD635}" srcOrd="3" destOrd="0" presId="urn:microsoft.com/office/officeart/2005/8/layout/vList2"/>
    <dgm:cxn modelId="{A4B7FAD0-097E-4D8F-BECD-151A62147250}" type="presParOf" srcId="{70312363-086F-4A52-BD2D-A04893AF62BA}" destId="{2AB1B057-746C-4F67-B208-704269A49EAF}" srcOrd="4" destOrd="0" presId="urn:microsoft.com/office/officeart/2005/8/layout/vList2"/>
    <dgm:cxn modelId="{8E1E673C-DD1E-430F-8127-BAA9F598A6BE}" type="presParOf" srcId="{70312363-086F-4A52-BD2D-A04893AF62BA}" destId="{F0AC36D2-C546-4554-9312-5682F0B456E2}" srcOrd="5"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3534E5-D0A1-4E09-9DAB-C51D8762AB81}"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US"/>
        </a:p>
      </dgm:t>
    </dgm:pt>
    <dgm:pt modelId="{7822112B-B271-4E27-8808-E8FF6C164F3E}">
      <dgm:prSet/>
      <dgm:spPr/>
      <dgm:t>
        <a:bodyPr/>
        <a:lstStyle/>
        <a:p>
          <a:r>
            <a:rPr lang="en-US" dirty="0">
              <a:latin typeface="Univers"/>
            </a:rPr>
            <a:t>Negative</a:t>
          </a:r>
          <a:r>
            <a:rPr lang="en-US" dirty="0"/>
            <a:t>:</a:t>
          </a:r>
        </a:p>
      </dgm:t>
    </dgm:pt>
    <dgm:pt modelId="{1211BBFE-9C30-4459-AFDD-4073C51BEFD1}" type="parTrans" cxnId="{95A463C1-02BB-4510-BE0D-B1678F9DC048}">
      <dgm:prSet/>
      <dgm:spPr/>
      <dgm:t>
        <a:bodyPr/>
        <a:lstStyle/>
        <a:p>
          <a:endParaRPr lang="en-US"/>
        </a:p>
      </dgm:t>
    </dgm:pt>
    <dgm:pt modelId="{BCD2CE55-91FA-4DB1-9F96-45A07D902B77}" type="sibTrans" cxnId="{95A463C1-02BB-4510-BE0D-B1678F9DC048}">
      <dgm:prSet/>
      <dgm:spPr/>
      <dgm:t>
        <a:bodyPr/>
        <a:lstStyle/>
        <a:p>
          <a:endParaRPr lang="en-US"/>
        </a:p>
      </dgm:t>
    </dgm:pt>
    <dgm:pt modelId="{A32626BB-CBBC-44B6-A410-5BA65097218D}">
      <dgm:prSet/>
      <dgm:spPr/>
      <dgm:t>
        <a:bodyPr/>
        <a:lstStyle/>
        <a:p>
          <a:r>
            <a:rPr lang="en-US" dirty="0"/>
            <a:t>- competitive pressure</a:t>
          </a:r>
        </a:p>
      </dgm:t>
    </dgm:pt>
    <dgm:pt modelId="{81444D95-B6BF-47ED-B700-EA1A87F2CD81}" type="parTrans" cxnId="{EECB36C6-89CC-4B1C-BB8B-50EC95674D6D}">
      <dgm:prSet/>
      <dgm:spPr/>
      <dgm:t>
        <a:bodyPr/>
        <a:lstStyle/>
        <a:p>
          <a:endParaRPr lang="en-US"/>
        </a:p>
      </dgm:t>
    </dgm:pt>
    <dgm:pt modelId="{FED3C996-169B-44E9-B815-F2C1C01E63FF}" type="sibTrans" cxnId="{EECB36C6-89CC-4B1C-BB8B-50EC95674D6D}">
      <dgm:prSet/>
      <dgm:spPr/>
      <dgm:t>
        <a:bodyPr/>
        <a:lstStyle/>
        <a:p>
          <a:endParaRPr lang="en-US"/>
        </a:p>
      </dgm:t>
    </dgm:pt>
    <dgm:pt modelId="{FA9651AC-618B-4A0C-B8A0-CF2CEE295508}">
      <dgm:prSet/>
      <dgm:spPr/>
      <dgm:t>
        <a:bodyPr/>
        <a:lstStyle/>
        <a:p>
          <a:r>
            <a:rPr lang="en-US" dirty="0"/>
            <a:t>- systems need to be made as flexible as possible</a:t>
          </a:r>
        </a:p>
      </dgm:t>
    </dgm:pt>
    <dgm:pt modelId="{53DE8A1B-8DF3-449E-9B25-A1431B2B3DFE}" type="parTrans" cxnId="{996229A7-29D4-43C1-9BF8-9417BE308D24}">
      <dgm:prSet/>
      <dgm:spPr/>
      <dgm:t>
        <a:bodyPr/>
        <a:lstStyle/>
        <a:p>
          <a:endParaRPr lang="en-US"/>
        </a:p>
      </dgm:t>
    </dgm:pt>
    <dgm:pt modelId="{1CD600C5-F07C-42B7-A2C4-9DF85910D5BB}" type="sibTrans" cxnId="{996229A7-29D4-43C1-9BF8-9417BE308D24}">
      <dgm:prSet/>
      <dgm:spPr/>
      <dgm:t>
        <a:bodyPr/>
        <a:lstStyle/>
        <a:p>
          <a:endParaRPr lang="en-US"/>
        </a:p>
      </dgm:t>
    </dgm:pt>
    <dgm:pt modelId="{637A3AAD-402B-4940-AD28-878AFD082B87}">
      <dgm:prSet/>
      <dgm:spPr/>
      <dgm:t>
        <a:bodyPr/>
        <a:lstStyle/>
        <a:p>
          <a:r>
            <a:rPr lang="en-US" dirty="0"/>
            <a:t>- outcompete hotels in some areas</a:t>
          </a:r>
        </a:p>
      </dgm:t>
    </dgm:pt>
    <dgm:pt modelId="{1A2C1F76-1DD0-4F05-A6F0-0110B466B2D0}" type="parTrans" cxnId="{9C3B0017-65E4-4AA0-BA75-62003FFEF731}">
      <dgm:prSet/>
      <dgm:spPr/>
      <dgm:t>
        <a:bodyPr/>
        <a:lstStyle/>
        <a:p>
          <a:endParaRPr lang="en-US"/>
        </a:p>
      </dgm:t>
    </dgm:pt>
    <dgm:pt modelId="{CF19258A-C8FF-4849-BCF2-3C0FF98EB2D9}" type="sibTrans" cxnId="{9C3B0017-65E4-4AA0-BA75-62003FFEF731}">
      <dgm:prSet/>
      <dgm:spPr/>
      <dgm:t>
        <a:bodyPr/>
        <a:lstStyle/>
        <a:p>
          <a:endParaRPr lang="en-US"/>
        </a:p>
      </dgm:t>
    </dgm:pt>
    <dgm:pt modelId="{0D9FE78A-6161-421C-8787-F9517EAACE42}">
      <dgm:prSet/>
      <dgm:spPr/>
      <dgm:t>
        <a:bodyPr/>
        <a:lstStyle/>
        <a:p>
          <a:r>
            <a:rPr lang="en-US" dirty="0"/>
            <a:t>- hotels can compete but might have to reduce staff</a:t>
          </a:r>
        </a:p>
      </dgm:t>
    </dgm:pt>
    <dgm:pt modelId="{25056CC2-C635-4CA4-8F29-AA49446E4018}" type="parTrans" cxnId="{05DD338B-102F-4AEC-8631-5E7B6CEE513A}">
      <dgm:prSet/>
      <dgm:spPr/>
      <dgm:t>
        <a:bodyPr/>
        <a:lstStyle/>
        <a:p>
          <a:endParaRPr lang="en-US"/>
        </a:p>
      </dgm:t>
    </dgm:pt>
    <dgm:pt modelId="{D8375573-5493-4C7F-A261-D0ECC63574D3}" type="sibTrans" cxnId="{05DD338B-102F-4AEC-8631-5E7B6CEE513A}">
      <dgm:prSet/>
      <dgm:spPr/>
      <dgm:t>
        <a:bodyPr/>
        <a:lstStyle/>
        <a:p>
          <a:endParaRPr lang="en-US"/>
        </a:p>
      </dgm:t>
    </dgm:pt>
    <dgm:pt modelId="{38680957-BDE4-47B5-B415-F46E4CDF5161}">
      <dgm:prSet/>
      <dgm:spPr/>
      <dgm:t>
        <a:bodyPr/>
        <a:lstStyle/>
        <a:p>
          <a:r>
            <a:rPr lang="en-US" dirty="0"/>
            <a:t>Positive</a:t>
          </a:r>
        </a:p>
      </dgm:t>
    </dgm:pt>
    <dgm:pt modelId="{256CF262-EC93-420D-B32E-A1E6A07FCBE7}" type="parTrans" cxnId="{F5A8378A-D23D-425A-AB5A-E6D44AC0923F}">
      <dgm:prSet/>
      <dgm:spPr/>
      <dgm:t>
        <a:bodyPr/>
        <a:lstStyle/>
        <a:p>
          <a:endParaRPr lang="en-US"/>
        </a:p>
      </dgm:t>
    </dgm:pt>
    <dgm:pt modelId="{A1958512-C63E-41FE-9EB2-5430419710C7}" type="sibTrans" cxnId="{F5A8378A-D23D-425A-AB5A-E6D44AC0923F}">
      <dgm:prSet/>
      <dgm:spPr/>
      <dgm:t>
        <a:bodyPr/>
        <a:lstStyle/>
        <a:p>
          <a:endParaRPr lang="en-US"/>
        </a:p>
      </dgm:t>
    </dgm:pt>
    <dgm:pt modelId="{94F013C7-C070-48E9-9A6E-1857BBD84D42}">
      <dgm:prSet/>
      <dgm:spPr/>
      <dgm:t>
        <a:bodyPr/>
        <a:lstStyle/>
        <a:p>
          <a:r>
            <a:rPr lang="en-US" dirty="0"/>
            <a:t>- easy option to increase income</a:t>
          </a:r>
        </a:p>
      </dgm:t>
    </dgm:pt>
    <dgm:pt modelId="{B1BFBF6E-29DF-4914-AFFB-EC261347BAD2}" type="parTrans" cxnId="{F92685AF-1F91-4997-B0B7-A9A94D666F23}">
      <dgm:prSet/>
      <dgm:spPr/>
      <dgm:t>
        <a:bodyPr/>
        <a:lstStyle/>
        <a:p>
          <a:endParaRPr lang="en-US"/>
        </a:p>
      </dgm:t>
    </dgm:pt>
    <dgm:pt modelId="{0C271C8F-882B-4048-9A3D-04A60D5438E3}" type="sibTrans" cxnId="{F92685AF-1F91-4997-B0B7-A9A94D666F23}">
      <dgm:prSet/>
      <dgm:spPr/>
      <dgm:t>
        <a:bodyPr/>
        <a:lstStyle/>
        <a:p>
          <a:endParaRPr lang="en-US"/>
        </a:p>
      </dgm:t>
    </dgm:pt>
    <dgm:pt modelId="{88E42D7B-5ED1-4EE8-8823-6BFADD6D957E}">
      <dgm:prSet/>
      <dgm:spPr/>
      <dgm:t>
        <a:bodyPr/>
        <a:lstStyle/>
        <a:p>
          <a:r>
            <a:rPr lang="en-US" dirty="0"/>
            <a:t>- huge financially benefit to those who can't find work</a:t>
          </a:r>
        </a:p>
      </dgm:t>
    </dgm:pt>
    <dgm:pt modelId="{BCEF7031-5D5B-4B24-A87F-35E016488C82}" type="parTrans" cxnId="{EABCF4B4-D4B9-4288-88F9-1411411F93CE}">
      <dgm:prSet/>
      <dgm:spPr/>
      <dgm:t>
        <a:bodyPr/>
        <a:lstStyle/>
        <a:p>
          <a:endParaRPr lang="en-US"/>
        </a:p>
      </dgm:t>
    </dgm:pt>
    <dgm:pt modelId="{6A13E865-BF91-434D-9243-DC38B2507921}" type="sibTrans" cxnId="{EABCF4B4-D4B9-4288-88F9-1411411F93CE}">
      <dgm:prSet/>
      <dgm:spPr/>
      <dgm:t>
        <a:bodyPr/>
        <a:lstStyle/>
        <a:p>
          <a:endParaRPr lang="en-US"/>
        </a:p>
      </dgm:t>
    </dgm:pt>
    <dgm:pt modelId="{AC485314-9E15-4C71-919D-22260A2F6644}">
      <dgm:prSet/>
      <dgm:spPr/>
      <dgm:t>
        <a:bodyPr/>
        <a:lstStyle/>
        <a:p>
          <a:r>
            <a:rPr lang="en-US" dirty="0"/>
            <a:t>- graduates struggling finding jobs, become entrepreneurial and be hosts</a:t>
          </a:r>
        </a:p>
      </dgm:t>
    </dgm:pt>
    <dgm:pt modelId="{10D40240-5B84-4401-8D1A-9D5ED6802D69}" type="parTrans" cxnId="{0C36EF74-ED7A-46F9-9680-955484049FF0}">
      <dgm:prSet/>
      <dgm:spPr/>
      <dgm:t>
        <a:bodyPr/>
        <a:lstStyle/>
        <a:p>
          <a:endParaRPr lang="en-US"/>
        </a:p>
      </dgm:t>
    </dgm:pt>
    <dgm:pt modelId="{5257F954-B025-4878-B01B-108B68680036}" type="sibTrans" cxnId="{0C36EF74-ED7A-46F9-9680-955484049FF0}">
      <dgm:prSet/>
      <dgm:spPr/>
      <dgm:t>
        <a:bodyPr/>
        <a:lstStyle/>
        <a:p>
          <a:endParaRPr lang="en-US"/>
        </a:p>
      </dgm:t>
    </dgm:pt>
    <dgm:pt modelId="{1263A6DD-6435-46C9-BF46-65E83EE8DD4F}" type="pres">
      <dgm:prSet presAssocID="{DF3534E5-D0A1-4E09-9DAB-C51D8762AB81}" presName="CompostProcess" presStyleCnt="0">
        <dgm:presLayoutVars>
          <dgm:dir/>
          <dgm:resizeHandles val="exact"/>
        </dgm:presLayoutVars>
      </dgm:prSet>
      <dgm:spPr/>
    </dgm:pt>
    <dgm:pt modelId="{14E21281-A678-4785-ABD7-EA36D0094F97}" type="pres">
      <dgm:prSet presAssocID="{DF3534E5-D0A1-4E09-9DAB-C51D8762AB81}" presName="arrow" presStyleLbl="bgShp" presStyleIdx="0" presStyleCnt="1"/>
      <dgm:spPr/>
    </dgm:pt>
    <dgm:pt modelId="{CD08123E-D76F-46FE-A0C9-4AFAAC435D16}" type="pres">
      <dgm:prSet presAssocID="{DF3534E5-D0A1-4E09-9DAB-C51D8762AB81}" presName="linearProcess" presStyleCnt="0"/>
      <dgm:spPr/>
    </dgm:pt>
    <dgm:pt modelId="{9B963EBE-6024-4D47-8513-AF20FC686116}" type="pres">
      <dgm:prSet presAssocID="{7822112B-B271-4E27-8808-E8FF6C164F3E}" presName="textNode" presStyleLbl="node1" presStyleIdx="0" presStyleCnt="2">
        <dgm:presLayoutVars>
          <dgm:bulletEnabled val="1"/>
        </dgm:presLayoutVars>
      </dgm:prSet>
      <dgm:spPr/>
    </dgm:pt>
    <dgm:pt modelId="{1117754C-D110-4623-ABEE-F77744CAEC36}" type="pres">
      <dgm:prSet presAssocID="{BCD2CE55-91FA-4DB1-9F96-45A07D902B77}" presName="sibTrans" presStyleCnt="0"/>
      <dgm:spPr/>
    </dgm:pt>
    <dgm:pt modelId="{924C36A1-04B1-46C7-B0D1-5BD37C8AFA22}" type="pres">
      <dgm:prSet presAssocID="{38680957-BDE4-47B5-B415-F46E4CDF5161}" presName="textNode" presStyleLbl="node1" presStyleIdx="1" presStyleCnt="2">
        <dgm:presLayoutVars>
          <dgm:bulletEnabled val="1"/>
        </dgm:presLayoutVars>
      </dgm:prSet>
      <dgm:spPr/>
    </dgm:pt>
  </dgm:ptLst>
  <dgm:cxnLst>
    <dgm:cxn modelId="{7EAB1806-BBB1-4372-9EFA-B6DE8DFDB476}" type="presOf" srcId="{94F013C7-C070-48E9-9A6E-1857BBD84D42}" destId="{924C36A1-04B1-46C7-B0D1-5BD37C8AFA22}" srcOrd="0" destOrd="1" presId="urn:microsoft.com/office/officeart/2005/8/layout/hProcess9"/>
    <dgm:cxn modelId="{9C3B0017-65E4-4AA0-BA75-62003FFEF731}" srcId="{7822112B-B271-4E27-8808-E8FF6C164F3E}" destId="{637A3AAD-402B-4940-AD28-878AFD082B87}" srcOrd="2" destOrd="0" parTransId="{1A2C1F76-1DD0-4F05-A6F0-0110B466B2D0}" sibTransId="{CF19258A-C8FF-4849-BCF2-3C0FF98EB2D9}"/>
    <dgm:cxn modelId="{8766782A-5537-4320-A32A-A59CBA00BEB1}" type="presOf" srcId="{7822112B-B271-4E27-8808-E8FF6C164F3E}" destId="{9B963EBE-6024-4D47-8513-AF20FC686116}" srcOrd="0" destOrd="0" presId="urn:microsoft.com/office/officeart/2005/8/layout/hProcess9"/>
    <dgm:cxn modelId="{8CD6B24F-A239-41FF-811D-9CFFE7BC2611}" type="presOf" srcId="{A32626BB-CBBC-44B6-A410-5BA65097218D}" destId="{9B963EBE-6024-4D47-8513-AF20FC686116}" srcOrd="0" destOrd="1" presId="urn:microsoft.com/office/officeart/2005/8/layout/hProcess9"/>
    <dgm:cxn modelId="{AE5E1050-5A2A-454A-8B10-E26E131A68C5}" type="presOf" srcId="{FA9651AC-618B-4A0C-B8A0-CF2CEE295508}" destId="{9B963EBE-6024-4D47-8513-AF20FC686116}" srcOrd="0" destOrd="2" presId="urn:microsoft.com/office/officeart/2005/8/layout/hProcess9"/>
    <dgm:cxn modelId="{E47BD673-70C0-44E9-8C7E-99140F7963AB}" type="presOf" srcId="{AC485314-9E15-4C71-919D-22260A2F6644}" destId="{924C36A1-04B1-46C7-B0D1-5BD37C8AFA22}" srcOrd="0" destOrd="3" presId="urn:microsoft.com/office/officeart/2005/8/layout/hProcess9"/>
    <dgm:cxn modelId="{0C36EF74-ED7A-46F9-9680-955484049FF0}" srcId="{38680957-BDE4-47B5-B415-F46E4CDF5161}" destId="{AC485314-9E15-4C71-919D-22260A2F6644}" srcOrd="2" destOrd="0" parTransId="{10D40240-5B84-4401-8D1A-9D5ED6802D69}" sibTransId="{5257F954-B025-4878-B01B-108B68680036}"/>
    <dgm:cxn modelId="{F5A8378A-D23D-425A-AB5A-E6D44AC0923F}" srcId="{DF3534E5-D0A1-4E09-9DAB-C51D8762AB81}" destId="{38680957-BDE4-47B5-B415-F46E4CDF5161}" srcOrd="1" destOrd="0" parTransId="{256CF262-EC93-420D-B32E-A1E6A07FCBE7}" sibTransId="{A1958512-C63E-41FE-9EB2-5430419710C7}"/>
    <dgm:cxn modelId="{05DD338B-102F-4AEC-8631-5E7B6CEE513A}" srcId="{7822112B-B271-4E27-8808-E8FF6C164F3E}" destId="{0D9FE78A-6161-421C-8787-F9517EAACE42}" srcOrd="3" destOrd="0" parTransId="{25056CC2-C635-4CA4-8F29-AA49446E4018}" sibTransId="{D8375573-5493-4C7F-A261-D0ECC63574D3}"/>
    <dgm:cxn modelId="{3C56BC9F-E76E-4DE0-8ABB-5B7110B7656A}" type="presOf" srcId="{0D9FE78A-6161-421C-8787-F9517EAACE42}" destId="{9B963EBE-6024-4D47-8513-AF20FC686116}" srcOrd="0" destOrd="4" presId="urn:microsoft.com/office/officeart/2005/8/layout/hProcess9"/>
    <dgm:cxn modelId="{996229A7-29D4-43C1-9BF8-9417BE308D24}" srcId="{7822112B-B271-4E27-8808-E8FF6C164F3E}" destId="{FA9651AC-618B-4A0C-B8A0-CF2CEE295508}" srcOrd="1" destOrd="0" parTransId="{53DE8A1B-8DF3-449E-9B25-A1431B2B3DFE}" sibTransId="{1CD600C5-F07C-42B7-A2C4-9DF85910D5BB}"/>
    <dgm:cxn modelId="{F92685AF-1F91-4997-B0B7-A9A94D666F23}" srcId="{38680957-BDE4-47B5-B415-F46E4CDF5161}" destId="{94F013C7-C070-48E9-9A6E-1857BBD84D42}" srcOrd="0" destOrd="0" parTransId="{B1BFBF6E-29DF-4914-AFFB-EC261347BAD2}" sibTransId="{0C271C8F-882B-4048-9A3D-04A60D5438E3}"/>
    <dgm:cxn modelId="{EABCF4B4-D4B9-4288-88F9-1411411F93CE}" srcId="{38680957-BDE4-47B5-B415-F46E4CDF5161}" destId="{88E42D7B-5ED1-4EE8-8823-6BFADD6D957E}" srcOrd="1" destOrd="0" parTransId="{BCEF7031-5D5B-4B24-A87F-35E016488C82}" sibTransId="{6A13E865-BF91-434D-9243-DC38B2507921}"/>
    <dgm:cxn modelId="{95A463C1-02BB-4510-BE0D-B1678F9DC048}" srcId="{DF3534E5-D0A1-4E09-9DAB-C51D8762AB81}" destId="{7822112B-B271-4E27-8808-E8FF6C164F3E}" srcOrd="0" destOrd="0" parTransId="{1211BBFE-9C30-4459-AFDD-4073C51BEFD1}" sibTransId="{BCD2CE55-91FA-4DB1-9F96-45A07D902B77}"/>
    <dgm:cxn modelId="{EECB36C6-89CC-4B1C-BB8B-50EC95674D6D}" srcId="{7822112B-B271-4E27-8808-E8FF6C164F3E}" destId="{A32626BB-CBBC-44B6-A410-5BA65097218D}" srcOrd="0" destOrd="0" parTransId="{81444D95-B6BF-47ED-B700-EA1A87F2CD81}" sibTransId="{FED3C996-169B-44E9-B815-F2C1C01E63FF}"/>
    <dgm:cxn modelId="{62D3F3C8-15D3-4A97-A20B-69CABACC485E}" type="presOf" srcId="{DF3534E5-D0A1-4E09-9DAB-C51D8762AB81}" destId="{1263A6DD-6435-46C9-BF46-65E83EE8DD4F}" srcOrd="0" destOrd="0" presId="urn:microsoft.com/office/officeart/2005/8/layout/hProcess9"/>
    <dgm:cxn modelId="{990D84D4-00EA-4379-AA75-D07CB3468077}" type="presOf" srcId="{637A3AAD-402B-4940-AD28-878AFD082B87}" destId="{9B963EBE-6024-4D47-8513-AF20FC686116}" srcOrd="0" destOrd="3" presId="urn:microsoft.com/office/officeart/2005/8/layout/hProcess9"/>
    <dgm:cxn modelId="{A8C6C7DD-CD1B-4E46-8EDB-6C2460625081}" type="presOf" srcId="{38680957-BDE4-47B5-B415-F46E4CDF5161}" destId="{924C36A1-04B1-46C7-B0D1-5BD37C8AFA22}" srcOrd="0" destOrd="0" presId="urn:microsoft.com/office/officeart/2005/8/layout/hProcess9"/>
    <dgm:cxn modelId="{596CF4F4-FD91-4E32-AD4F-FD62D26C849A}" type="presOf" srcId="{88E42D7B-5ED1-4EE8-8823-6BFADD6D957E}" destId="{924C36A1-04B1-46C7-B0D1-5BD37C8AFA22}" srcOrd="0" destOrd="2" presId="urn:microsoft.com/office/officeart/2005/8/layout/hProcess9"/>
    <dgm:cxn modelId="{B3FF9FD4-0BA8-4997-8017-ED7F837829A0}" type="presParOf" srcId="{1263A6DD-6435-46C9-BF46-65E83EE8DD4F}" destId="{14E21281-A678-4785-ABD7-EA36D0094F97}" srcOrd="0" destOrd="0" presId="urn:microsoft.com/office/officeart/2005/8/layout/hProcess9"/>
    <dgm:cxn modelId="{D9F76D59-7A69-4AAF-BED0-8DE623A1AB13}" type="presParOf" srcId="{1263A6DD-6435-46C9-BF46-65E83EE8DD4F}" destId="{CD08123E-D76F-46FE-A0C9-4AFAAC435D16}" srcOrd="1" destOrd="0" presId="urn:microsoft.com/office/officeart/2005/8/layout/hProcess9"/>
    <dgm:cxn modelId="{685FF234-A045-44A7-ADB4-12D9CAFFF8AB}" type="presParOf" srcId="{CD08123E-D76F-46FE-A0C9-4AFAAC435D16}" destId="{9B963EBE-6024-4D47-8513-AF20FC686116}" srcOrd="0" destOrd="0" presId="urn:microsoft.com/office/officeart/2005/8/layout/hProcess9"/>
    <dgm:cxn modelId="{E293AD5B-3D62-499B-AF5C-71FE7EC9D1AC}" type="presParOf" srcId="{CD08123E-D76F-46FE-A0C9-4AFAAC435D16}" destId="{1117754C-D110-4623-ABEE-F77744CAEC36}" srcOrd="1" destOrd="0" presId="urn:microsoft.com/office/officeart/2005/8/layout/hProcess9"/>
    <dgm:cxn modelId="{B5FB213D-11F6-4C40-A172-84C143D28997}" type="presParOf" srcId="{CD08123E-D76F-46FE-A0C9-4AFAAC435D16}" destId="{924C36A1-04B1-46C7-B0D1-5BD37C8AFA22}" srcOrd="2"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2266DB-D399-4FA8-84AC-D20FF607F9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EBA0A0-3C98-47A7-9F25-014E7112803F}">
      <dgm:prSet/>
      <dgm:spPr/>
      <dgm:t>
        <a:bodyPr/>
        <a:lstStyle/>
        <a:p>
          <a:r>
            <a:rPr lang="en-US"/>
            <a:t>Digital disruption</a:t>
          </a:r>
        </a:p>
      </dgm:t>
    </dgm:pt>
    <dgm:pt modelId="{FC5D6CBA-0371-4138-8345-E615128E6EEF}" type="parTrans" cxnId="{E249426D-542B-463E-A28A-0AC5A0F86BFF}">
      <dgm:prSet/>
      <dgm:spPr/>
      <dgm:t>
        <a:bodyPr/>
        <a:lstStyle/>
        <a:p>
          <a:endParaRPr lang="en-US"/>
        </a:p>
      </dgm:t>
    </dgm:pt>
    <dgm:pt modelId="{85EE73A7-B985-4839-A604-29E3BD684FAB}" type="sibTrans" cxnId="{E249426D-542B-463E-A28A-0AC5A0F86BFF}">
      <dgm:prSet/>
      <dgm:spPr/>
      <dgm:t>
        <a:bodyPr/>
        <a:lstStyle/>
        <a:p>
          <a:endParaRPr lang="en-US"/>
        </a:p>
      </dgm:t>
    </dgm:pt>
    <dgm:pt modelId="{EA0ED540-F8CF-4D4D-8099-0A190882E314}">
      <dgm:prSet/>
      <dgm:spPr/>
      <dgm:t>
        <a:bodyPr/>
        <a:lstStyle/>
        <a:p>
          <a:r>
            <a:rPr lang="en-US"/>
            <a:t>Business models</a:t>
          </a:r>
        </a:p>
      </dgm:t>
    </dgm:pt>
    <dgm:pt modelId="{0FB5D3DE-0CB9-4678-A264-F4CB46492FA2}" type="parTrans" cxnId="{85D160CB-8472-4A64-B02D-ED7E2D994434}">
      <dgm:prSet/>
      <dgm:spPr/>
      <dgm:t>
        <a:bodyPr/>
        <a:lstStyle/>
        <a:p>
          <a:endParaRPr lang="en-US"/>
        </a:p>
      </dgm:t>
    </dgm:pt>
    <dgm:pt modelId="{9EA1F034-7E78-4021-B1BF-DDF6C7C1B77D}" type="sibTrans" cxnId="{85D160CB-8472-4A64-B02D-ED7E2D994434}">
      <dgm:prSet/>
      <dgm:spPr/>
      <dgm:t>
        <a:bodyPr/>
        <a:lstStyle/>
        <a:p>
          <a:endParaRPr lang="en-US"/>
        </a:p>
      </dgm:t>
    </dgm:pt>
    <dgm:pt modelId="{C73FF81F-734B-475D-BFC7-E48A0532B457}">
      <dgm:prSet/>
      <dgm:spPr/>
      <dgm:t>
        <a:bodyPr/>
        <a:lstStyle/>
        <a:p>
          <a:r>
            <a:rPr lang="en-US"/>
            <a:t>E-Commerce</a:t>
          </a:r>
        </a:p>
      </dgm:t>
    </dgm:pt>
    <dgm:pt modelId="{7A464EFE-D192-4A23-93C4-1D8F2A38E354}" type="parTrans" cxnId="{320445A7-66F1-47D6-9EF3-DB6AB3AF82B9}">
      <dgm:prSet/>
      <dgm:spPr/>
      <dgm:t>
        <a:bodyPr/>
        <a:lstStyle/>
        <a:p>
          <a:endParaRPr lang="en-US"/>
        </a:p>
      </dgm:t>
    </dgm:pt>
    <dgm:pt modelId="{947CF408-E0EA-4D2D-BB5B-F059DE86C885}" type="sibTrans" cxnId="{320445A7-66F1-47D6-9EF3-DB6AB3AF82B9}">
      <dgm:prSet/>
      <dgm:spPr/>
      <dgm:t>
        <a:bodyPr/>
        <a:lstStyle/>
        <a:p>
          <a:endParaRPr lang="en-US"/>
        </a:p>
      </dgm:t>
    </dgm:pt>
    <dgm:pt modelId="{ED5E08BC-EB2F-46B9-B19D-EAAAA634254D}" type="pres">
      <dgm:prSet presAssocID="{ED2266DB-D399-4FA8-84AC-D20FF607F9F3}" presName="root" presStyleCnt="0">
        <dgm:presLayoutVars>
          <dgm:dir/>
          <dgm:resizeHandles val="exact"/>
        </dgm:presLayoutVars>
      </dgm:prSet>
      <dgm:spPr/>
    </dgm:pt>
    <dgm:pt modelId="{A198011B-422E-4708-837F-C961D3FEA276}" type="pres">
      <dgm:prSet presAssocID="{4CEBA0A0-3C98-47A7-9F25-014E7112803F}" presName="compNode" presStyleCnt="0"/>
      <dgm:spPr/>
    </dgm:pt>
    <dgm:pt modelId="{D19278C0-C185-41A3-811A-18E1B0B414CE}" type="pres">
      <dgm:prSet presAssocID="{4CEBA0A0-3C98-47A7-9F25-014E7112803F}" presName="bgRect" presStyleLbl="bgShp" presStyleIdx="0" presStyleCnt="3"/>
      <dgm:spPr/>
    </dgm:pt>
    <dgm:pt modelId="{C796F3A0-3AC6-4443-AEC1-FFD90D70166D}" type="pres">
      <dgm:prSet presAssocID="{4CEBA0A0-3C98-47A7-9F25-014E711280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FD37D778-66A1-4BE1-9FA7-271684966C3A}" type="pres">
      <dgm:prSet presAssocID="{4CEBA0A0-3C98-47A7-9F25-014E7112803F}" presName="spaceRect" presStyleCnt="0"/>
      <dgm:spPr/>
    </dgm:pt>
    <dgm:pt modelId="{67332C99-F336-4396-9DF1-685F4395BF11}" type="pres">
      <dgm:prSet presAssocID="{4CEBA0A0-3C98-47A7-9F25-014E7112803F}" presName="parTx" presStyleLbl="revTx" presStyleIdx="0" presStyleCnt="3">
        <dgm:presLayoutVars>
          <dgm:chMax val="0"/>
          <dgm:chPref val="0"/>
        </dgm:presLayoutVars>
      </dgm:prSet>
      <dgm:spPr/>
    </dgm:pt>
    <dgm:pt modelId="{DD6D3853-1EAE-4FF4-9BCE-BFBCEB388737}" type="pres">
      <dgm:prSet presAssocID="{85EE73A7-B985-4839-A604-29E3BD684FAB}" presName="sibTrans" presStyleCnt="0"/>
      <dgm:spPr/>
    </dgm:pt>
    <dgm:pt modelId="{1A6C3E61-ABD6-4083-BFCA-66F86C82FCA5}" type="pres">
      <dgm:prSet presAssocID="{EA0ED540-F8CF-4D4D-8099-0A190882E314}" presName="compNode" presStyleCnt="0"/>
      <dgm:spPr/>
    </dgm:pt>
    <dgm:pt modelId="{A71117E5-E96A-40B9-8700-359F98AFBFC5}" type="pres">
      <dgm:prSet presAssocID="{EA0ED540-F8CF-4D4D-8099-0A190882E314}" presName="bgRect" presStyleLbl="bgShp" presStyleIdx="1" presStyleCnt="3"/>
      <dgm:spPr/>
    </dgm:pt>
    <dgm:pt modelId="{57308E90-431F-4FC2-BB5A-6186D946721E}" type="pres">
      <dgm:prSet presAssocID="{EA0ED540-F8CF-4D4D-8099-0A190882E3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4A54C2B-ECB4-424B-834F-F7961314B00B}" type="pres">
      <dgm:prSet presAssocID="{EA0ED540-F8CF-4D4D-8099-0A190882E314}" presName="spaceRect" presStyleCnt="0"/>
      <dgm:spPr/>
    </dgm:pt>
    <dgm:pt modelId="{9A5FED42-CFA6-409B-ADD6-C462E86E7672}" type="pres">
      <dgm:prSet presAssocID="{EA0ED540-F8CF-4D4D-8099-0A190882E314}" presName="parTx" presStyleLbl="revTx" presStyleIdx="1" presStyleCnt="3">
        <dgm:presLayoutVars>
          <dgm:chMax val="0"/>
          <dgm:chPref val="0"/>
        </dgm:presLayoutVars>
      </dgm:prSet>
      <dgm:spPr/>
    </dgm:pt>
    <dgm:pt modelId="{7308D476-F427-45DE-8EE6-0D072E93EB27}" type="pres">
      <dgm:prSet presAssocID="{9EA1F034-7E78-4021-B1BF-DDF6C7C1B77D}" presName="sibTrans" presStyleCnt="0"/>
      <dgm:spPr/>
    </dgm:pt>
    <dgm:pt modelId="{1FC5B18F-843E-4F3B-8088-901E580BD15B}" type="pres">
      <dgm:prSet presAssocID="{C73FF81F-734B-475D-BFC7-E48A0532B457}" presName="compNode" presStyleCnt="0"/>
      <dgm:spPr/>
    </dgm:pt>
    <dgm:pt modelId="{A3766FF4-1E08-4E9C-A01D-7B23E777096B}" type="pres">
      <dgm:prSet presAssocID="{C73FF81F-734B-475D-BFC7-E48A0532B457}" presName="bgRect" presStyleLbl="bgShp" presStyleIdx="2" presStyleCnt="3"/>
      <dgm:spPr/>
    </dgm:pt>
    <dgm:pt modelId="{8284065A-85CA-458D-8A1E-FA05FF6A67BF}" type="pres">
      <dgm:prSet presAssocID="{C73FF81F-734B-475D-BFC7-E48A0532B4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cart"/>
        </a:ext>
      </dgm:extLst>
    </dgm:pt>
    <dgm:pt modelId="{4F3995E4-86F2-43D6-BABC-C19CC8C8F819}" type="pres">
      <dgm:prSet presAssocID="{C73FF81F-734B-475D-BFC7-E48A0532B457}" presName="spaceRect" presStyleCnt="0"/>
      <dgm:spPr/>
    </dgm:pt>
    <dgm:pt modelId="{2495810A-3F1D-432D-86AF-413B4D537F38}" type="pres">
      <dgm:prSet presAssocID="{C73FF81F-734B-475D-BFC7-E48A0532B457}" presName="parTx" presStyleLbl="revTx" presStyleIdx="2" presStyleCnt="3">
        <dgm:presLayoutVars>
          <dgm:chMax val="0"/>
          <dgm:chPref val="0"/>
        </dgm:presLayoutVars>
      </dgm:prSet>
      <dgm:spPr/>
    </dgm:pt>
  </dgm:ptLst>
  <dgm:cxnLst>
    <dgm:cxn modelId="{5034870D-2C8A-4084-B5E4-C5C03BFE49AA}" type="presOf" srcId="{EA0ED540-F8CF-4D4D-8099-0A190882E314}" destId="{9A5FED42-CFA6-409B-ADD6-C462E86E7672}" srcOrd="0" destOrd="0" presId="urn:microsoft.com/office/officeart/2018/2/layout/IconVerticalSolidList"/>
    <dgm:cxn modelId="{E249426D-542B-463E-A28A-0AC5A0F86BFF}" srcId="{ED2266DB-D399-4FA8-84AC-D20FF607F9F3}" destId="{4CEBA0A0-3C98-47A7-9F25-014E7112803F}" srcOrd="0" destOrd="0" parTransId="{FC5D6CBA-0371-4138-8345-E615128E6EEF}" sibTransId="{85EE73A7-B985-4839-A604-29E3BD684FAB}"/>
    <dgm:cxn modelId="{6F933F8C-7E10-4FE3-A8C7-126065276349}" type="presOf" srcId="{C73FF81F-734B-475D-BFC7-E48A0532B457}" destId="{2495810A-3F1D-432D-86AF-413B4D537F38}" srcOrd="0" destOrd="0" presId="urn:microsoft.com/office/officeart/2018/2/layout/IconVerticalSolidList"/>
    <dgm:cxn modelId="{320445A7-66F1-47D6-9EF3-DB6AB3AF82B9}" srcId="{ED2266DB-D399-4FA8-84AC-D20FF607F9F3}" destId="{C73FF81F-734B-475D-BFC7-E48A0532B457}" srcOrd="2" destOrd="0" parTransId="{7A464EFE-D192-4A23-93C4-1D8F2A38E354}" sibTransId="{947CF408-E0EA-4D2D-BB5B-F059DE86C885}"/>
    <dgm:cxn modelId="{309FD2AF-9ACC-44D8-9919-270C8AD1F743}" type="presOf" srcId="{ED2266DB-D399-4FA8-84AC-D20FF607F9F3}" destId="{ED5E08BC-EB2F-46B9-B19D-EAAAA634254D}" srcOrd="0" destOrd="0" presId="urn:microsoft.com/office/officeart/2018/2/layout/IconVerticalSolidList"/>
    <dgm:cxn modelId="{85D160CB-8472-4A64-B02D-ED7E2D994434}" srcId="{ED2266DB-D399-4FA8-84AC-D20FF607F9F3}" destId="{EA0ED540-F8CF-4D4D-8099-0A190882E314}" srcOrd="1" destOrd="0" parTransId="{0FB5D3DE-0CB9-4678-A264-F4CB46492FA2}" sibTransId="{9EA1F034-7E78-4021-B1BF-DDF6C7C1B77D}"/>
    <dgm:cxn modelId="{2213A9FD-3994-4DE6-A958-1A38E7320D21}" type="presOf" srcId="{4CEBA0A0-3C98-47A7-9F25-014E7112803F}" destId="{67332C99-F336-4396-9DF1-685F4395BF11}" srcOrd="0" destOrd="0" presId="urn:microsoft.com/office/officeart/2018/2/layout/IconVerticalSolidList"/>
    <dgm:cxn modelId="{A91637D1-6F9A-4837-B999-C604685D6927}" type="presParOf" srcId="{ED5E08BC-EB2F-46B9-B19D-EAAAA634254D}" destId="{A198011B-422E-4708-837F-C961D3FEA276}" srcOrd="0" destOrd="0" presId="urn:microsoft.com/office/officeart/2018/2/layout/IconVerticalSolidList"/>
    <dgm:cxn modelId="{0F7C1D06-FE97-45EC-BD03-FD3FE3CC8336}" type="presParOf" srcId="{A198011B-422E-4708-837F-C961D3FEA276}" destId="{D19278C0-C185-41A3-811A-18E1B0B414CE}" srcOrd="0" destOrd="0" presId="urn:microsoft.com/office/officeart/2018/2/layout/IconVerticalSolidList"/>
    <dgm:cxn modelId="{88510B83-0984-4B7A-8133-7F82ED0A31A6}" type="presParOf" srcId="{A198011B-422E-4708-837F-C961D3FEA276}" destId="{C796F3A0-3AC6-4443-AEC1-FFD90D70166D}" srcOrd="1" destOrd="0" presId="urn:microsoft.com/office/officeart/2018/2/layout/IconVerticalSolidList"/>
    <dgm:cxn modelId="{FF6C15E2-B1DD-48C8-A774-506DC9940190}" type="presParOf" srcId="{A198011B-422E-4708-837F-C961D3FEA276}" destId="{FD37D778-66A1-4BE1-9FA7-271684966C3A}" srcOrd="2" destOrd="0" presId="urn:microsoft.com/office/officeart/2018/2/layout/IconVerticalSolidList"/>
    <dgm:cxn modelId="{06216AA7-3C3A-479E-AC15-2BC2FE5F2967}" type="presParOf" srcId="{A198011B-422E-4708-837F-C961D3FEA276}" destId="{67332C99-F336-4396-9DF1-685F4395BF11}" srcOrd="3" destOrd="0" presId="urn:microsoft.com/office/officeart/2018/2/layout/IconVerticalSolidList"/>
    <dgm:cxn modelId="{98FC670E-BB03-4995-AEE4-0C330B984E84}" type="presParOf" srcId="{ED5E08BC-EB2F-46B9-B19D-EAAAA634254D}" destId="{DD6D3853-1EAE-4FF4-9BCE-BFBCEB388737}" srcOrd="1" destOrd="0" presId="urn:microsoft.com/office/officeart/2018/2/layout/IconVerticalSolidList"/>
    <dgm:cxn modelId="{2D99F042-B511-411E-ACAC-EC98A8B535A9}" type="presParOf" srcId="{ED5E08BC-EB2F-46B9-B19D-EAAAA634254D}" destId="{1A6C3E61-ABD6-4083-BFCA-66F86C82FCA5}" srcOrd="2" destOrd="0" presId="urn:microsoft.com/office/officeart/2018/2/layout/IconVerticalSolidList"/>
    <dgm:cxn modelId="{9A8093BE-9296-4AA4-BABC-56031D56680A}" type="presParOf" srcId="{1A6C3E61-ABD6-4083-BFCA-66F86C82FCA5}" destId="{A71117E5-E96A-40B9-8700-359F98AFBFC5}" srcOrd="0" destOrd="0" presId="urn:microsoft.com/office/officeart/2018/2/layout/IconVerticalSolidList"/>
    <dgm:cxn modelId="{0B7DF942-B6EE-47CB-8B71-14A7DA93B4D6}" type="presParOf" srcId="{1A6C3E61-ABD6-4083-BFCA-66F86C82FCA5}" destId="{57308E90-431F-4FC2-BB5A-6186D946721E}" srcOrd="1" destOrd="0" presId="urn:microsoft.com/office/officeart/2018/2/layout/IconVerticalSolidList"/>
    <dgm:cxn modelId="{30B0563A-426D-4B78-BE44-0DC4050A553C}" type="presParOf" srcId="{1A6C3E61-ABD6-4083-BFCA-66F86C82FCA5}" destId="{F4A54C2B-ECB4-424B-834F-F7961314B00B}" srcOrd="2" destOrd="0" presId="urn:microsoft.com/office/officeart/2018/2/layout/IconVerticalSolidList"/>
    <dgm:cxn modelId="{86D3B94E-8FF3-4508-B839-421E6A1767A0}" type="presParOf" srcId="{1A6C3E61-ABD6-4083-BFCA-66F86C82FCA5}" destId="{9A5FED42-CFA6-409B-ADD6-C462E86E7672}" srcOrd="3" destOrd="0" presId="urn:microsoft.com/office/officeart/2018/2/layout/IconVerticalSolidList"/>
    <dgm:cxn modelId="{2720766B-D533-4299-9776-3A67B4503C0E}" type="presParOf" srcId="{ED5E08BC-EB2F-46B9-B19D-EAAAA634254D}" destId="{7308D476-F427-45DE-8EE6-0D072E93EB27}" srcOrd="3" destOrd="0" presId="urn:microsoft.com/office/officeart/2018/2/layout/IconVerticalSolidList"/>
    <dgm:cxn modelId="{4D9BBB24-3984-485D-8EB4-DD07F7B498E3}" type="presParOf" srcId="{ED5E08BC-EB2F-46B9-B19D-EAAAA634254D}" destId="{1FC5B18F-843E-4F3B-8088-901E580BD15B}" srcOrd="4" destOrd="0" presId="urn:microsoft.com/office/officeart/2018/2/layout/IconVerticalSolidList"/>
    <dgm:cxn modelId="{93F19D1F-30C8-4268-BBED-763B86531598}" type="presParOf" srcId="{1FC5B18F-843E-4F3B-8088-901E580BD15B}" destId="{A3766FF4-1E08-4E9C-A01D-7B23E777096B}" srcOrd="0" destOrd="0" presId="urn:microsoft.com/office/officeart/2018/2/layout/IconVerticalSolidList"/>
    <dgm:cxn modelId="{BE913115-4B82-4500-8E5B-47315B505A87}" type="presParOf" srcId="{1FC5B18F-843E-4F3B-8088-901E580BD15B}" destId="{8284065A-85CA-458D-8A1E-FA05FF6A67BF}" srcOrd="1" destOrd="0" presId="urn:microsoft.com/office/officeart/2018/2/layout/IconVerticalSolidList"/>
    <dgm:cxn modelId="{91F5AD99-AB9C-4B1F-A86A-CDFAE4396B1D}" type="presParOf" srcId="{1FC5B18F-843E-4F3B-8088-901E580BD15B}" destId="{4F3995E4-86F2-43D6-BABC-C19CC8C8F819}" srcOrd="2" destOrd="0" presId="urn:microsoft.com/office/officeart/2018/2/layout/IconVerticalSolidList"/>
    <dgm:cxn modelId="{B8890A48-A7E1-4396-9572-27C0E45D26ED}" type="presParOf" srcId="{1FC5B18F-843E-4F3B-8088-901E580BD15B}" destId="{2495810A-3F1D-432D-86AF-413B4D537F3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044AD-6791-4CA4-B349-892BB3742545}">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7982D3-FF41-4A84-9E47-40B5BE7C7FF6}">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70FC8-DFFD-4A5C-99AA-EA457C22B4BA}">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15 minutes</a:t>
          </a:r>
        </a:p>
      </dsp:txBody>
      <dsp:txXfrm>
        <a:off x="1172126" y="908559"/>
        <a:ext cx="2114937" cy="897246"/>
      </dsp:txXfrm>
    </dsp:sp>
    <dsp:sp modelId="{E93C9F91-BF28-4CDF-AA7D-DE6A1F370DFB}">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74661-F883-40B6-B2D9-7041C559F487}">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A27FE-583D-4A53-AF85-0DACB9EDDFA6}">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10-12 slides</a:t>
          </a:r>
        </a:p>
      </dsp:txBody>
      <dsp:txXfrm>
        <a:off x="4745088" y="908559"/>
        <a:ext cx="2114937" cy="897246"/>
      </dsp:txXfrm>
    </dsp:sp>
    <dsp:sp modelId="{FC6B9E1E-B190-4BBE-A6F4-0C6F08FACFE3}">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747ED-5BBA-4E60-B53A-BAE32989015B}">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DDC30B-55C9-43E8-AA24-33AEA3FBB0FE}">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Include a voiceover</a:t>
          </a:r>
        </a:p>
      </dsp:txBody>
      <dsp:txXfrm>
        <a:off x="8318049" y="908559"/>
        <a:ext cx="2114937" cy="897246"/>
      </dsp:txXfrm>
    </dsp:sp>
    <dsp:sp modelId="{0C696762-B276-493C-B22D-5461254C2A31}">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97C76-1018-4857-AC1B-A6D341D7DA5C}">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E81223-7876-4050-B530-BF11914B2CCC}">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Script included</a:t>
          </a:r>
        </a:p>
      </dsp:txBody>
      <dsp:txXfrm>
        <a:off x="1172126" y="2545532"/>
        <a:ext cx="2114937" cy="897246"/>
      </dsp:txXfrm>
    </dsp:sp>
    <dsp:sp modelId="{0373E854-5AE8-4E53-A3A6-685C51438390}">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21259E-ECA6-4B69-8A3F-9006CDC222DC}">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BD65D7-43DB-469C-BFC1-063F2BD22808}">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Summarize and evaluate issues</a:t>
          </a:r>
        </a:p>
      </dsp:txBody>
      <dsp:txXfrm>
        <a:off x="4745088" y="2545532"/>
        <a:ext cx="2114937" cy="897246"/>
      </dsp:txXfrm>
    </dsp:sp>
    <dsp:sp modelId="{74910B3A-FCC6-443E-B883-AC9A3F5FD222}">
      <dsp:nvSpPr>
        <dsp:cNvPr id="0" name=""/>
        <dsp:cNvSpPr/>
      </dsp:nvSpPr>
      <dsp:spPr>
        <a:xfrm>
          <a:off x="7228536" y="254553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D36DF-6606-478C-A4A1-B5407A10C38C}">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FEA17C-AA30-49C0-95AC-75DA29A27EBB}">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Apply to digital business in 2021</a:t>
          </a:r>
        </a:p>
      </dsp:txBody>
      <dsp:txXfrm>
        <a:off x="8318049"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46847-F08A-4C93-84F6-C2F65243E8E3}">
      <dsp:nvSpPr>
        <dsp:cNvPr id="0" name=""/>
        <dsp:cNvSpPr/>
      </dsp:nvSpPr>
      <dsp:spPr>
        <a:xfrm>
          <a:off x="2858" y="527251"/>
          <a:ext cx="2267353" cy="13604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defRPr cap="all"/>
          </a:pPr>
          <a:r>
            <a:rPr lang="en-US" sz="1900" kern="1200" dirty="0">
              <a:latin typeface="Univers"/>
            </a:rPr>
            <a:t>Platform Dependence – comply</a:t>
          </a:r>
        </a:p>
      </dsp:txBody>
      <dsp:txXfrm>
        <a:off x="2858" y="527251"/>
        <a:ext cx="2267353" cy="1360412"/>
      </dsp:txXfrm>
    </dsp:sp>
    <dsp:sp modelId="{5AE06A4D-2A12-41E3-B31E-C773AF7C838D}">
      <dsp:nvSpPr>
        <dsp:cNvPr id="0" name=""/>
        <dsp:cNvSpPr/>
      </dsp:nvSpPr>
      <dsp:spPr>
        <a:xfrm>
          <a:off x="2496946" y="527251"/>
          <a:ext cx="2267353" cy="1360412"/>
        </a:xfrm>
        <a:prstGeom prst="rect">
          <a:avLst/>
        </a:prstGeom>
        <a:solidFill>
          <a:schemeClr val="accent5">
            <a:hueOff val="-2324263"/>
            <a:satOff val="2102"/>
            <a:lumOff val="-40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cap="all" dirty="0">
              <a:latin typeface="Univers"/>
            </a:rPr>
            <a:t>Underutilized sources – do not comply entirely</a:t>
          </a:r>
          <a:endParaRPr lang="en-US" sz="1900" kern="1200" cap="all" dirty="0"/>
        </a:p>
      </dsp:txBody>
      <dsp:txXfrm>
        <a:off x="2496946" y="527251"/>
        <a:ext cx="2267353" cy="1360412"/>
      </dsp:txXfrm>
    </dsp:sp>
    <dsp:sp modelId="{9303D3F0-C71B-4283-B4B5-E156D3407776}">
      <dsp:nvSpPr>
        <dsp:cNvPr id="0" name=""/>
        <dsp:cNvSpPr/>
      </dsp:nvSpPr>
      <dsp:spPr>
        <a:xfrm>
          <a:off x="4991035" y="527251"/>
          <a:ext cx="2267353" cy="1360412"/>
        </a:xfrm>
        <a:prstGeom prst="rect">
          <a:avLst/>
        </a:prstGeom>
        <a:solidFill>
          <a:schemeClr val="accent5">
            <a:hueOff val="-4648525"/>
            <a:satOff val="4204"/>
            <a:lumOff val="-81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cap="all" dirty="0">
              <a:latin typeface="Univers"/>
            </a:rPr>
            <a:t>Peer-to-peer interactions –most do not meet</a:t>
          </a:r>
        </a:p>
      </dsp:txBody>
      <dsp:txXfrm>
        <a:off x="4991035" y="527251"/>
        <a:ext cx="2267353" cy="1360412"/>
      </dsp:txXfrm>
    </dsp:sp>
    <dsp:sp modelId="{278A6022-86CE-4DBF-8AE7-3B5209E36B9E}">
      <dsp:nvSpPr>
        <dsp:cNvPr id="0" name=""/>
        <dsp:cNvSpPr/>
      </dsp:nvSpPr>
      <dsp:spPr>
        <a:xfrm>
          <a:off x="7485124" y="527251"/>
          <a:ext cx="2267353" cy="1360412"/>
        </a:xfrm>
        <a:prstGeom prst="rect">
          <a:avLst/>
        </a:prstGeom>
        <a:solidFill>
          <a:schemeClr val="accent5">
            <a:hueOff val="-6972787"/>
            <a:satOff val="6306"/>
            <a:lumOff val="-1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cap="all" dirty="0">
              <a:latin typeface="Univers"/>
            </a:rPr>
            <a:t>Collaborative governance – most do not meet</a:t>
          </a:r>
        </a:p>
      </dsp:txBody>
      <dsp:txXfrm>
        <a:off x="7485124" y="527251"/>
        <a:ext cx="2267353" cy="1360412"/>
      </dsp:txXfrm>
    </dsp:sp>
    <dsp:sp modelId="{7E979D41-BD03-4540-B090-761AA77E9610}">
      <dsp:nvSpPr>
        <dsp:cNvPr id="0" name=""/>
        <dsp:cNvSpPr/>
      </dsp:nvSpPr>
      <dsp:spPr>
        <a:xfrm>
          <a:off x="1249902" y="2114399"/>
          <a:ext cx="2267353" cy="1360412"/>
        </a:xfrm>
        <a:prstGeom prst="rect">
          <a:avLst/>
        </a:prstGeom>
        <a:solidFill>
          <a:schemeClr val="accent5">
            <a:hueOff val="-9297050"/>
            <a:satOff val="8408"/>
            <a:lumOff val="-162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cap="all" dirty="0">
              <a:latin typeface="Univers"/>
            </a:rPr>
            <a:t>Mission-driven – clear ruling on compliance not possible</a:t>
          </a:r>
        </a:p>
      </dsp:txBody>
      <dsp:txXfrm>
        <a:off x="1249902" y="2114399"/>
        <a:ext cx="2267353" cy="1360412"/>
      </dsp:txXfrm>
    </dsp:sp>
    <dsp:sp modelId="{8AF9F183-1441-4EFD-9BBB-53907398D7B0}">
      <dsp:nvSpPr>
        <dsp:cNvPr id="0" name=""/>
        <dsp:cNvSpPr/>
      </dsp:nvSpPr>
      <dsp:spPr>
        <a:xfrm>
          <a:off x="3743991" y="2114399"/>
          <a:ext cx="2267353" cy="1360412"/>
        </a:xfrm>
        <a:prstGeom prst="rect">
          <a:avLst/>
        </a:prstGeom>
        <a:solidFill>
          <a:schemeClr val="accent5">
            <a:hueOff val="-11621311"/>
            <a:satOff val="10510"/>
            <a:lumOff val="-202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cap="all" dirty="0">
              <a:latin typeface="Univers"/>
            </a:rPr>
            <a:t>Alternative funding – not helpful</a:t>
          </a:r>
        </a:p>
      </dsp:txBody>
      <dsp:txXfrm>
        <a:off x="3743991" y="2114399"/>
        <a:ext cx="2267353" cy="1360412"/>
      </dsp:txXfrm>
    </dsp:sp>
    <dsp:sp modelId="{26073D4B-84BE-4CCE-A177-37BF08805E91}">
      <dsp:nvSpPr>
        <dsp:cNvPr id="0" name=""/>
        <dsp:cNvSpPr/>
      </dsp:nvSpPr>
      <dsp:spPr>
        <a:xfrm>
          <a:off x="6238080" y="2114399"/>
          <a:ext cx="2267353" cy="1360412"/>
        </a:xfrm>
        <a:prstGeom prst="rect">
          <a:avLst/>
        </a:prstGeom>
        <a:solidFill>
          <a:schemeClr val="accent5">
            <a:hueOff val="-13945574"/>
            <a:satOff val="12612"/>
            <a:lumOff val="-243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cap="all" dirty="0">
              <a:latin typeface="Univers"/>
            </a:rPr>
            <a:t>Technology dependence – full compliance</a:t>
          </a:r>
        </a:p>
      </dsp:txBody>
      <dsp:txXfrm>
        <a:off x="6238080" y="2114399"/>
        <a:ext cx="2267353" cy="13604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63B82-B6DD-4022-953C-B2FECDDE5CC3}">
      <dsp:nvSpPr>
        <dsp:cNvPr id="0" name=""/>
        <dsp:cNvSpPr/>
      </dsp:nvSpPr>
      <dsp:spPr>
        <a:xfrm>
          <a:off x="0" y="707092"/>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60141-D15D-452F-A965-E65317441D13}">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1FD701-A013-469E-BFDD-6143EE7E19C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US" sz="2500" kern="1200" dirty="0"/>
            <a:t>Sharing</a:t>
          </a:r>
          <a:r>
            <a:rPr lang="en-US" sz="2500" kern="1200"/>
            <a:t> economy</a:t>
          </a:r>
          <a:r>
            <a:rPr lang="en-US" sz="2500" kern="1200">
              <a:latin typeface="Univers"/>
            </a:rPr>
            <a:t> – Tumer et al, The Press Project &amp; Klallis, Brad Stone, Tucker</a:t>
          </a:r>
        </a:p>
      </dsp:txBody>
      <dsp:txXfrm>
        <a:off x="1507738" y="707092"/>
        <a:ext cx="9007861" cy="1305401"/>
      </dsp:txXfrm>
    </dsp:sp>
    <dsp:sp modelId="{24B1E70D-1C8F-4ECD-A213-F5B59CCA27E7}">
      <dsp:nvSpPr>
        <dsp:cNvPr id="0" name=""/>
        <dsp:cNvSpPr/>
      </dsp:nvSpPr>
      <dsp:spPr>
        <a:xfrm>
          <a:off x="0" y="2338844"/>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89685B-77C2-4F86-87BC-57A8E7E45301}">
      <dsp:nvSpPr>
        <dsp:cNvPr id="0" name=""/>
        <dsp:cNvSpPr/>
      </dsp:nvSpPr>
      <dsp:spPr>
        <a:xfrm>
          <a:off x="394883" y="2632559"/>
          <a:ext cx="717970" cy="717970"/>
        </a:xfrm>
        <a:prstGeom prst="rect">
          <a:avLst/>
        </a:prstGeom>
        <a:solidFill>
          <a:schemeClr val="accent5">
            <a:hueOff val="-13945574"/>
            <a:satOff val="12612"/>
            <a:lumOff val="-24312"/>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75D782-3281-425D-8883-E0BDDB2A226D}">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US" sz="2500" kern="1200" dirty="0">
              <a:latin typeface="Univers"/>
            </a:rPr>
            <a:t>Collaborative consumption - Successful</a:t>
          </a:r>
          <a:r>
            <a:rPr lang="en-US" sz="2500" kern="1200" dirty="0"/>
            <a:t> (Chen)</a:t>
          </a:r>
        </a:p>
      </dsp:txBody>
      <dsp:txXfrm>
        <a:off x="1507738" y="2338844"/>
        <a:ext cx="9007861" cy="1305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4817D-C5CA-4C87-B7F5-72E8FD2807A5}">
      <dsp:nvSpPr>
        <dsp:cNvPr id="0" name=""/>
        <dsp:cNvSpPr/>
      </dsp:nvSpPr>
      <dsp:spPr>
        <a:xfrm>
          <a:off x="0" y="107493"/>
          <a:ext cx="6245265" cy="638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dirty="0"/>
            <a:t>Digital disruption</a:t>
          </a:r>
        </a:p>
      </dsp:txBody>
      <dsp:txXfrm>
        <a:off x="31185" y="138678"/>
        <a:ext cx="6182895" cy="576450"/>
      </dsp:txXfrm>
    </dsp:sp>
    <dsp:sp modelId="{3B563AA3-0748-4C9B-823F-1AEB742912EC}">
      <dsp:nvSpPr>
        <dsp:cNvPr id="0" name=""/>
        <dsp:cNvSpPr/>
      </dsp:nvSpPr>
      <dsp:spPr>
        <a:xfrm>
          <a:off x="0" y="746314"/>
          <a:ext cx="6245265"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dirty="0">
              <a:latin typeface="Univers"/>
            </a:rPr>
            <a:t>Established commercial tourism accommodation sector</a:t>
          </a:r>
        </a:p>
        <a:p>
          <a:pPr marL="228600" lvl="1" indent="-228600" algn="l" defTabSz="889000" rtl="0">
            <a:lnSpc>
              <a:spcPct val="90000"/>
            </a:lnSpc>
            <a:spcBef>
              <a:spcPct val="0"/>
            </a:spcBef>
            <a:spcAft>
              <a:spcPct val="20000"/>
            </a:spcAft>
            <a:buChar char="•"/>
          </a:pPr>
          <a:r>
            <a:rPr lang="en-US" sz="2000" kern="1200" dirty="0">
              <a:latin typeface="Univers"/>
            </a:rPr>
            <a:t>Local governments</a:t>
          </a:r>
        </a:p>
        <a:p>
          <a:pPr marL="228600" lvl="1" indent="-228600" algn="l" defTabSz="889000">
            <a:lnSpc>
              <a:spcPct val="90000"/>
            </a:lnSpc>
            <a:spcBef>
              <a:spcPct val="0"/>
            </a:spcBef>
            <a:spcAft>
              <a:spcPct val="20000"/>
            </a:spcAft>
            <a:buChar char="•"/>
          </a:pPr>
          <a:r>
            <a:rPr lang="en-US" sz="2000" kern="1200" dirty="0"/>
            <a:t>Sell other travel services, take business away from others</a:t>
          </a:r>
        </a:p>
      </dsp:txBody>
      <dsp:txXfrm>
        <a:off x="0" y="746314"/>
        <a:ext cx="6245265" cy="1614600"/>
      </dsp:txXfrm>
    </dsp:sp>
    <dsp:sp modelId="{99909573-AC62-41D8-B690-EA373856264A}">
      <dsp:nvSpPr>
        <dsp:cNvPr id="0" name=""/>
        <dsp:cNvSpPr/>
      </dsp:nvSpPr>
      <dsp:spPr>
        <a:xfrm>
          <a:off x="0" y="2360914"/>
          <a:ext cx="6245265" cy="638820"/>
        </a:xfrm>
        <a:prstGeom prst="roundRect">
          <a:avLst/>
        </a:prstGeom>
        <a:solidFill>
          <a:schemeClr val="accent2">
            <a:hueOff val="1901703"/>
            <a:satOff val="-38256"/>
            <a:lumOff val="-137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E-commerce</a:t>
          </a:r>
        </a:p>
      </dsp:txBody>
      <dsp:txXfrm>
        <a:off x="31185" y="2392099"/>
        <a:ext cx="6182895" cy="576450"/>
      </dsp:txXfrm>
    </dsp:sp>
    <dsp:sp modelId="{365F2B0E-8A24-473C-8E52-3F0EAA1CD635}">
      <dsp:nvSpPr>
        <dsp:cNvPr id="0" name=""/>
        <dsp:cNvSpPr/>
      </dsp:nvSpPr>
      <dsp:spPr>
        <a:xfrm>
          <a:off x="0" y="2999734"/>
          <a:ext cx="6245265" cy="1399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dirty="0">
              <a:latin typeface="Univers"/>
            </a:rPr>
            <a:t>Partnering with airlines</a:t>
          </a:r>
          <a:endParaRPr lang="en-US" sz="2000" kern="1200" dirty="0"/>
        </a:p>
        <a:p>
          <a:pPr marL="228600" lvl="1" indent="-228600" algn="l" defTabSz="889000">
            <a:lnSpc>
              <a:spcPct val="90000"/>
            </a:lnSpc>
            <a:spcBef>
              <a:spcPct val="0"/>
            </a:spcBef>
            <a:spcAft>
              <a:spcPct val="20000"/>
            </a:spcAft>
            <a:buChar char="•"/>
          </a:pPr>
          <a:r>
            <a:rPr lang="en-US" sz="2000" kern="1200" dirty="0">
              <a:latin typeface="Univers"/>
            </a:rPr>
            <a:t>B2B</a:t>
          </a:r>
        </a:p>
        <a:p>
          <a:pPr marL="228600" lvl="1" indent="-228600" algn="l" defTabSz="889000">
            <a:lnSpc>
              <a:spcPct val="90000"/>
            </a:lnSpc>
            <a:spcBef>
              <a:spcPct val="0"/>
            </a:spcBef>
            <a:spcAft>
              <a:spcPct val="20000"/>
            </a:spcAft>
            <a:buChar char="•"/>
          </a:pPr>
          <a:r>
            <a:rPr lang="en-US" sz="2000" kern="1200" dirty="0">
              <a:latin typeface="Univers"/>
            </a:rPr>
            <a:t>B2C</a:t>
          </a:r>
        </a:p>
        <a:p>
          <a:pPr marL="228600" lvl="1" indent="-228600" algn="l" defTabSz="889000" rtl="0">
            <a:lnSpc>
              <a:spcPct val="90000"/>
            </a:lnSpc>
            <a:spcBef>
              <a:spcPct val="0"/>
            </a:spcBef>
            <a:spcAft>
              <a:spcPct val="20000"/>
            </a:spcAft>
            <a:buChar char="•"/>
          </a:pPr>
          <a:r>
            <a:rPr lang="en-US" sz="2000" kern="1200" dirty="0">
              <a:latin typeface="Univers"/>
            </a:rPr>
            <a:t>All digital</a:t>
          </a:r>
        </a:p>
      </dsp:txBody>
      <dsp:txXfrm>
        <a:off x="0" y="2999734"/>
        <a:ext cx="6245265" cy="1399320"/>
      </dsp:txXfrm>
    </dsp:sp>
    <dsp:sp modelId="{2AB1B057-746C-4F67-B208-704269A49EAF}">
      <dsp:nvSpPr>
        <dsp:cNvPr id="0" name=""/>
        <dsp:cNvSpPr/>
      </dsp:nvSpPr>
      <dsp:spPr>
        <a:xfrm>
          <a:off x="0" y="4399054"/>
          <a:ext cx="6245265" cy="638820"/>
        </a:xfrm>
        <a:prstGeom prst="roundRect">
          <a:avLst/>
        </a:prstGeom>
        <a:solidFill>
          <a:schemeClr val="accent2">
            <a:hueOff val="3803405"/>
            <a:satOff val="-76511"/>
            <a:lumOff val="-2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dirty="0"/>
            <a:t>Collaborative consumption</a:t>
          </a:r>
          <a:r>
            <a:rPr lang="en-US" sz="2600" kern="1200" dirty="0">
              <a:latin typeface="Univers"/>
            </a:rPr>
            <a:t> </a:t>
          </a:r>
          <a:endParaRPr lang="en-US" sz="2600" kern="1200" dirty="0"/>
        </a:p>
      </dsp:txBody>
      <dsp:txXfrm>
        <a:off x="31185" y="4430239"/>
        <a:ext cx="6182895" cy="576450"/>
      </dsp:txXfrm>
    </dsp:sp>
    <dsp:sp modelId="{F0AC36D2-C546-4554-9312-5682F0B456E2}">
      <dsp:nvSpPr>
        <dsp:cNvPr id="0" name=""/>
        <dsp:cNvSpPr/>
      </dsp:nvSpPr>
      <dsp:spPr>
        <a:xfrm>
          <a:off x="0" y="5037874"/>
          <a:ext cx="6245265" cy="134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US" sz="2000" kern="1200" dirty="0">
              <a:latin typeface="Univers"/>
            </a:rPr>
            <a:t>Do not own resources</a:t>
          </a:r>
        </a:p>
        <a:p>
          <a:pPr marL="228600" lvl="1" indent="-228600" algn="l" defTabSz="889000" rtl="0">
            <a:lnSpc>
              <a:spcPct val="90000"/>
            </a:lnSpc>
            <a:spcBef>
              <a:spcPct val="0"/>
            </a:spcBef>
            <a:spcAft>
              <a:spcPct val="20000"/>
            </a:spcAft>
            <a:buChar char="•"/>
          </a:pPr>
          <a:r>
            <a:rPr lang="en-US" sz="2000" kern="1200" dirty="0">
              <a:latin typeface="Univers"/>
            </a:rPr>
            <a:t>Collaborating with other businesses e.g. Lufthansa, KLM, Delta, Resy</a:t>
          </a:r>
          <a:endParaRPr lang="en-US" sz="2000" kern="1200" dirty="0"/>
        </a:p>
        <a:p>
          <a:pPr marL="228600" lvl="1" indent="-228600" algn="l" defTabSz="889000" rtl="0">
            <a:lnSpc>
              <a:spcPct val="90000"/>
            </a:lnSpc>
            <a:spcBef>
              <a:spcPct val="0"/>
            </a:spcBef>
            <a:spcAft>
              <a:spcPct val="20000"/>
            </a:spcAft>
            <a:buChar char="•"/>
          </a:pPr>
          <a:r>
            <a:rPr lang="en-US" sz="2000" kern="1200" dirty="0">
              <a:latin typeface="Univers"/>
            </a:rPr>
            <a:t>Experiences</a:t>
          </a:r>
        </a:p>
      </dsp:txBody>
      <dsp:txXfrm>
        <a:off x="0" y="5037874"/>
        <a:ext cx="6245265" cy="1345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21281-A678-4785-ABD7-EA36D0094F97}">
      <dsp:nvSpPr>
        <dsp:cNvPr id="0" name=""/>
        <dsp:cNvSpPr/>
      </dsp:nvSpPr>
      <dsp:spPr>
        <a:xfrm>
          <a:off x="512025" y="0"/>
          <a:ext cx="5802954" cy="5964642"/>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63EBE-6024-4D47-8513-AF20FC686116}">
      <dsp:nvSpPr>
        <dsp:cNvPr id="0" name=""/>
        <dsp:cNvSpPr/>
      </dsp:nvSpPr>
      <dsp:spPr>
        <a:xfrm>
          <a:off x="143423" y="1789392"/>
          <a:ext cx="3186824" cy="238585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Univers"/>
            </a:rPr>
            <a:t>Negative</a:t>
          </a:r>
          <a:r>
            <a:rPr lang="en-US" sz="1900" kern="1200" dirty="0"/>
            <a:t>:</a:t>
          </a:r>
        </a:p>
        <a:p>
          <a:pPr marL="114300" lvl="1" indent="-114300" algn="l" defTabSz="666750">
            <a:lnSpc>
              <a:spcPct val="90000"/>
            </a:lnSpc>
            <a:spcBef>
              <a:spcPct val="0"/>
            </a:spcBef>
            <a:spcAft>
              <a:spcPct val="15000"/>
            </a:spcAft>
            <a:buChar char="•"/>
          </a:pPr>
          <a:r>
            <a:rPr lang="en-US" sz="1500" kern="1200" dirty="0"/>
            <a:t>- competitive pressure</a:t>
          </a:r>
        </a:p>
        <a:p>
          <a:pPr marL="114300" lvl="1" indent="-114300" algn="l" defTabSz="666750">
            <a:lnSpc>
              <a:spcPct val="90000"/>
            </a:lnSpc>
            <a:spcBef>
              <a:spcPct val="0"/>
            </a:spcBef>
            <a:spcAft>
              <a:spcPct val="15000"/>
            </a:spcAft>
            <a:buChar char="•"/>
          </a:pPr>
          <a:r>
            <a:rPr lang="en-US" sz="1500" kern="1200" dirty="0"/>
            <a:t>- systems need to be made as flexible as possible</a:t>
          </a:r>
        </a:p>
        <a:p>
          <a:pPr marL="114300" lvl="1" indent="-114300" algn="l" defTabSz="666750">
            <a:lnSpc>
              <a:spcPct val="90000"/>
            </a:lnSpc>
            <a:spcBef>
              <a:spcPct val="0"/>
            </a:spcBef>
            <a:spcAft>
              <a:spcPct val="15000"/>
            </a:spcAft>
            <a:buChar char="•"/>
          </a:pPr>
          <a:r>
            <a:rPr lang="en-US" sz="1500" kern="1200" dirty="0"/>
            <a:t>- outcompete hotels in some areas</a:t>
          </a:r>
        </a:p>
        <a:p>
          <a:pPr marL="114300" lvl="1" indent="-114300" algn="l" defTabSz="666750">
            <a:lnSpc>
              <a:spcPct val="90000"/>
            </a:lnSpc>
            <a:spcBef>
              <a:spcPct val="0"/>
            </a:spcBef>
            <a:spcAft>
              <a:spcPct val="15000"/>
            </a:spcAft>
            <a:buChar char="•"/>
          </a:pPr>
          <a:r>
            <a:rPr lang="en-US" sz="1500" kern="1200" dirty="0"/>
            <a:t>- hotels can compete but might have to reduce staff</a:t>
          </a:r>
        </a:p>
      </dsp:txBody>
      <dsp:txXfrm>
        <a:off x="259891" y="1905860"/>
        <a:ext cx="2953888" cy="2152920"/>
      </dsp:txXfrm>
    </dsp:sp>
    <dsp:sp modelId="{924C36A1-04B1-46C7-B0D1-5BD37C8AFA22}">
      <dsp:nvSpPr>
        <dsp:cNvPr id="0" name=""/>
        <dsp:cNvSpPr/>
      </dsp:nvSpPr>
      <dsp:spPr>
        <a:xfrm>
          <a:off x="3496756" y="1789392"/>
          <a:ext cx="3186824" cy="2385856"/>
        </a:xfrm>
        <a:prstGeom prst="roundRect">
          <a:avLst/>
        </a:prstGeom>
        <a:solidFill>
          <a:schemeClr val="accent5">
            <a:hueOff val="-13945574"/>
            <a:satOff val="12612"/>
            <a:lumOff val="-243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Positive</a:t>
          </a:r>
        </a:p>
        <a:p>
          <a:pPr marL="114300" lvl="1" indent="-114300" algn="l" defTabSz="666750">
            <a:lnSpc>
              <a:spcPct val="90000"/>
            </a:lnSpc>
            <a:spcBef>
              <a:spcPct val="0"/>
            </a:spcBef>
            <a:spcAft>
              <a:spcPct val="15000"/>
            </a:spcAft>
            <a:buChar char="•"/>
          </a:pPr>
          <a:r>
            <a:rPr lang="en-US" sz="1500" kern="1200" dirty="0"/>
            <a:t>- easy option to increase income</a:t>
          </a:r>
        </a:p>
        <a:p>
          <a:pPr marL="114300" lvl="1" indent="-114300" algn="l" defTabSz="666750">
            <a:lnSpc>
              <a:spcPct val="90000"/>
            </a:lnSpc>
            <a:spcBef>
              <a:spcPct val="0"/>
            </a:spcBef>
            <a:spcAft>
              <a:spcPct val="15000"/>
            </a:spcAft>
            <a:buChar char="•"/>
          </a:pPr>
          <a:r>
            <a:rPr lang="en-US" sz="1500" kern="1200" dirty="0"/>
            <a:t>- huge financially benefit to those who can't find work</a:t>
          </a:r>
        </a:p>
        <a:p>
          <a:pPr marL="114300" lvl="1" indent="-114300" algn="l" defTabSz="666750">
            <a:lnSpc>
              <a:spcPct val="90000"/>
            </a:lnSpc>
            <a:spcBef>
              <a:spcPct val="0"/>
            </a:spcBef>
            <a:spcAft>
              <a:spcPct val="15000"/>
            </a:spcAft>
            <a:buChar char="•"/>
          </a:pPr>
          <a:r>
            <a:rPr lang="en-US" sz="1500" kern="1200" dirty="0"/>
            <a:t>- graduates struggling finding jobs, become entrepreneurial and be hosts</a:t>
          </a:r>
        </a:p>
      </dsp:txBody>
      <dsp:txXfrm>
        <a:off x="3613224" y="1905860"/>
        <a:ext cx="2953888" cy="21529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278C0-C185-41A3-811A-18E1B0B414CE}">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6F3A0-3AC6-4443-AEC1-FFD90D70166D}">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332C99-F336-4396-9DF1-685F4395BF1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Digital disruption</a:t>
          </a:r>
        </a:p>
      </dsp:txBody>
      <dsp:txXfrm>
        <a:off x="1844034" y="682"/>
        <a:ext cx="4401230" cy="1596566"/>
      </dsp:txXfrm>
    </dsp:sp>
    <dsp:sp modelId="{A71117E5-E96A-40B9-8700-359F98AFBFC5}">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08E90-431F-4FC2-BB5A-6186D946721E}">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FED42-CFA6-409B-ADD6-C462E86E7672}">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Business models</a:t>
          </a:r>
        </a:p>
      </dsp:txBody>
      <dsp:txXfrm>
        <a:off x="1844034" y="1996390"/>
        <a:ext cx="4401230" cy="1596566"/>
      </dsp:txXfrm>
    </dsp:sp>
    <dsp:sp modelId="{A3766FF4-1E08-4E9C-A01D-7B23E777096B}">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4065A-85CA-458D-8A1E-FA05FF6A67BF}">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5810A-3F1D-432D-86AF-413B4D537F38}">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E-Commerce</a:t>
          </a:r>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CCE361-8D2F-4EFA-8E0F-9A2C1CBD2CAF}" type="datetimeFigureOut">
              <a:t>12/16/2022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6A1CC2-6B9D-4D34-861E-AEFB8DD8CB7A}" type="slidenum">
              <a:t>‹#›</a:t>
            </a:fld>
            <a:endParaRPr lang="en-US"/>
          </a:p>
        </p:txBody>
      </p:sp>
    </p:spTree>
    <p:extLst>
      <p:ext uri="{BB962C8B-B14F-4D97-AF65-F5344CB8AC3E}">
        <p14:creationId xmlns:p14="http://schemas.microsoft.com/office/powerpoint/2010/main" val="390728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presentation is to create a 15-minute PowerPoint Presentation between 10 and 12 slides and including a voiceover. The script with also been included in the slide notes. The presentation will summarize and evaluate the issues mentioned in the chapters of the book Peer-To-Peer Accommodation Networks: Pushing the boundaries by Sara </a:t>
            </a:r>
            <a:r>
              <a:rPr lang="en-GB" dirty="0" err="1"/>
              <a:t>Dolnicar</a:t>
            </a:r>
            <a:r>
              <a:rPr lang="en-GB" dirty="0"/>
              <a:t> considering how applicable they are to 2021’s digital business.</a:t>
            </a:r>
            <a:endParaRPr lang="en-US" dirty="0"/>
          </a:p>
        </p:txBody>
      </p:sp>
      <p:sp>
        <p:nvSpPr>
          <p:cNvPr id="4" name="Slide Number Placeholder 3"/>
          <p:cNvSpPr>
            <a:spLocks noGrp="1"/>
          </p:cNvSpPr>
          <p:nvPr>
            <p:ph type="sldNum" sz="quarter" idx="5"/>
          </p:nvPr>
        </p:nvSpPr>
        <p:spPr/>
        <p:txBody>
          <a:bodyPr/>
          <a:lstStyle/>
          <a:p>
            <a:fld id="{D86A1CC2-6B9D-4D34-861E-AEFB8DD8CB7A}" type="slidenum">
              <a:t>2</a:t>
            </a:fld>
            <a:endParaRPr lang="en-US"/>
          </a:p>
        </p:txBody>
      </p:sp>
    </p:spTree>
    <p:extLst>
      <p:ext uri="{BB962C8B-B14F-4D97-AF65-F5344CB8AC3E}">
        <p14:creationId xmlns:p14="http://schemas.microsoft.com/office/powerpoint/2010/main" val="1344112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 – The Sharing Economy</a:t>
            </a:r>
            <a:endParaRPr lang="en-US" dirty="0"/>
          </a:p>
          <a:p>
            <a:r>
              <a:rPr lang="en-GB" dirty="0"/>
              <a:t>The first chapter I have chosen to look into is Chapter 2, The Sharing Economy. The themes I have found within this chapter are; Sharing economy and Collaborative consumption.</a:t>
            </a:r>
            <a:endParaRPr lang="en-US" dirty="0"/>
          </a:p>
          <a:p>
            <a:r>
              <a:rPr lang="en-GB" dirty="0"/>
              <a:t>In this chapter Sara </a:t>
            </a:r>
            <a:r>
              <a:rPr lang="en-GB" dirty="0" err="1"/>
              <a:t>Dolnicar</a:t>
            </a:r>
            <a:r>
              <a:rPr lang="en-GB" dirty="0"/>
              <a:t> says that “Authors disagree on the specific meaning of ‘sharing’”. In the book on page 20 </a:t>
            </a:r>
            <a:r>
              <a:rPr lang="en-GB" dirty="0" err="1"/>
              <a:t>Dolnicar</a:t>
            </a:r>
            <a:r>
              <a:rPr lang="en-GB" dirty="0"/>
              <a:t> has added a table stating the characteristics of the sharing economy. The table can be seen on the next slide.</a:t>
            </a:r>
            <a:endParaRPr lang="en-US" dirty="0"/>
          </a:p>
          <a:p>
            <a:endParaRPr lang="en-GB" dirty="0"/>
          </a:p>
          <a:p>
            <a:r>
              <a:rPr lang="en-GB" dirty="0"/>
              <a:t>Referring to all the characteristics of the sharing economy, </a:t>
            </a:r>
            <a:r>
              <a:rPr lang="en-GB" dirty="0" err="1"/>
              <a:t>Dolnicar</a:t>
            </a:r>
            <a:r>
              <a:rPr lang="en-GB" dirty="0"/>
              <a:t> summarizes them and states whether peer-to-peer accommodation networks comply or whether they do not.</a:t>
            </a:r>
            <a:endParaRPr lang="en-US" dirty="0"/>
          </a:p>
          <a:p>
            <a:endParaRPr lang="en-GB" dirty="0"/>
          </a:p>
          <a:p>
            <a:r>
              <a:rPr lang="en-GB" dirty="0"/>
              <a:t>When discussing the first characteristic Reinhold &amp; </a:t>
            </a:r>
            <a:r>
              <a:rPr lang="en-GB" dirty="0" err="1"/>
              <a:t>Dolnicar</a:t>
            </a:r>
            <a:r>
              <a:rPr lang="en-GB" dirty="0"/>
              <a:t>, 2017, states that “peer to peer accommodation networks are extremely dependent on the platform as they cannot exist without it”. This is true for Airbnb as their business is entirely digital and relies heavily on their webpage airbnb.co.uk or their app. The facilitator, buyers and sellers all contribute to the network somehow, but it is initially the platform that makes these contributions possible therefore this is a huge factor in the running of peer-to-peer accommodation networks. To conclude this characteristic, peer-to-peer accommodation networks do indeed comply with platform dependence. </a:t>
            </a:r>
            <a:endParaRPr lang="en-US" dirty="0"/>
          </a:p>
          <a:p>
            <a:endParaRPr lang="en-US" dirty="0">
              <a:cs typeface="Calibri" panose="020F0502020204030204"/>
            </a:endParaRPr>
          </a:p>
          <a:p>
            <a:r>
              <a:rPr lang="en-GB" dirty="0"/>
              <a:t>For the second characteristic it requires resources exchanged on the platform to be underutilized. For example, when not in use, unused resources like parked cars and additional bedrooms might be rented out to other people in a shared economy and as a result, services are exchanged for physical goods (</a:t>
            </a:r>
            <a:r>
              <a:rPr lang="en-GB" dirty="0" err="1"/>
              <a:t>Wallstreetmojo</a:t>
            </a:r>
            <a:r>
              <a:rPr lang="en-GB" dirty="0"/>
              <a:t> Team, 2022). Peer-to-peer networks buyers and sellers are diverse, the buyers could be a business person traveling alone or big travel parties including several friends or family. Sellers could be anyone from a single retired person renting out a spare room they are not using, to existing high-end hotels, or apartment buildings built for the sole purpose of renting out spaces short term on peer-to-peer networks. The sharing economy literature disagrees on two issues within this characteristic: the issue of ownership and the issue of purpose. The issue with ownership is that a seller owns underutilized resources instead of the facilitator. The issue then with purpose is that the sole purpose of owning the underutilized resources cannot be to make money from it. In this case, Airbnb represents the case of the facilitator not owning the resources, but money is exchanged by all actors therefore to conclude this characteristic peer-to-peer accommodation networks do not fully comply. </a:t>
            </a:r>
            <a:endParaRPr lang="en-US" dirty="0"/>
          </a:p>
          <a:p>
            <a:endParaRPr lang="en-US" dirty="0"/>
          </a:p>
          <a:p>
            <a:r>
              <a:rPr lang="en-GB" dirty="0"/>
              <a:t>The third characteristic of the sharing economy is that exchanges occur among peers but since the majority of peer-to-peer accommodation networks let hosts be both "regular people" and professional investors, this precise criteria of sharing among equals is typically not viable. Therefore, most peer-to-peer accommodation networks do not meet the third characteristic because both institutional and private sellers can offer their space on the networks. Airbnb also does not meet this characteristic; they have requirements for hosts such as be responsive to guests and don’t cancel unexpectedly but these are more along the lines of politeness and reputational than law and the members who are hosts on the platform can be anyone from a single person living alone with a spare room to a well-known business. There is evidence of this from Airbnb, no date, who states “We welcome listings hosted by professional hospitality providers on Airbnb, including hotels that meet our criteria.”. </a:t>
            </a:r>
            <a:br>
              <a:rPr lang="en-GB" dirty="0">
                <a:cs typeface="+mn-lt"/>
              </a:rPr>
            </a:br>
            <a:endParaRPr lang="en-US" dirty="0"/>
          </a:p>
          <a:p>
            <a:r>
              <a:rPr lang="en-GB" dirty="0"/>
              <a:t>The sharing economy's fourth characteristic focuses on collaborative governance and how active network participants influence the platforms' policies, structures, and decision-making. Although there are several possibilities for buyers and sellers to contribute to the platform in the form of reviews, neither the platform's structure nor its rules of engagement are up for discussion since these are established by the facilitator along with membership privileges. For example, according to their unbiased hospitality policy, Airbnb expels network members who are found to be discriminating against other members based on race (Airbnb, 2022). Most peer-to-peer accommodation networks do not comply with this characteristic.</a:t>
            </a:r>
            <a:endParaRPr lang="en-US" dirty="0"/>
          </a:p>
          <a:p>
            <a:endParaRPr lang="en-US" dirty="0"/>
          </a:p>
          <a:p>
            <a:r>
              <a:rPr lang="en-GB" dirty="0"/>
              <a:t>The fifth characteristic of the sharing economy is being mission driven rather than profit driven. Although some hosts are driven by factors other than profit as they wish to put underutilized resources to good use or just share with others the beauty of the place that they live, for most peer-to-peer accommodation networks including Airbnb the exchange of money and being profit driven is the standard. To further complicate matters of the exact definition of 'sharing' some authors have argued that sharing does not involve monetary rewards (</a:t>
            </a:r>
            <a:r>
              <a:rPr lang="en-GB" dirty="0" err="1"/>
              <a:t>Frenken</a:t>
            </a:r>
            <a:r>
              <a:rPr lang="en-GB" dirty="0"/>
              <a:t> and Schor, 2017). This means that whether a host is mission driven or profit driven varies between different people therefore a clear ruling on the compliance with this characteristic is not possible.</a:t>
            </a:r>
            <a:endParaRPr lang="en-US" dirty="0"/>
          </a:p>
          <a:p>
            <a:endParaRPr lang="en-US" dirty="0"/>
          </a:p>
          <a:p>
            <a:r>
              <a:rPr lang="en-GB" dirty="0"/>
              <a:t>The sixth characteristic is that of alternative funding such as crowdfunding. This characteristic is not helpful regarding peer-to-peer accommodation networks as different facilitators have their own funding sources.</a:t>
            </a:r>
            <a:endParaRPr lang="en-US" dirty="0"/>
          </a:p>
          <a:p>
            <a:endParaRPr lang="en-US" dirty="0"/>
          </a:p>
          <a:p>
            <a:r>
              <a:rPr lang="en-GB" dirty="0"/>
              <a:t>The final characteristic of the sharing economy is the reliance on technology of exchanges in the sharing economy. Peer-to-peer accommodation networks are in full compliance with this characteristic because without their online platform they could not enable the large number of exchanges between buyers and sellers. Airbnb is a perfect example of this as everything within the business is digital, they rely fully on technology for their business to be a success. Airbnb has been successful at attracting substantial numbers of hosts and guests and this explains why they are currently the market leader among commercial peer to peer accommodation networks in most countries and this is due to the digital technology used for their business and growth. </a:t>
            </a:r>
            <a:endParaRPr lang="en-US" dirty="0"/>
          </a:p>
        </p:txBody>
      </p:sp>
      <p:sp>
        <p:nvSpPr>
          <p:cNvPr id="4" name="Slide Number Placeholder 3"/>
          <p:cNvSpPr>
            <a:spLocks noGrp="1"/>
          </p:cNvSpPr>
          <p:nvPr>
            <p:ph type="sldNum" sz="quarter" idx="5"/>
          </p:nvPr>
        </p:nvSpPr>
        <p:spPr/>
        <p:txBody>
          <a:bodyPr/>
          <a:lstStyle/>
          <a:p>
            <a:fld id="{D86A1CC2-6B9D-4D34-861E-AEFB8DD8CB7A}" type="slidenum">
              <a:t>3</a:t>
            </a:fld>
            <a:endParaRPr lang="en-US"/>
          </a:p>
        </p:txBody>
      </p:sp>
    </p:spTree>
    <p:extLst>
      <p:ext uri="{BB962C8B-B14F-4D97-AF65-F5344CB8AC3E}">
        <p14:creationId xmlns:p14="http://schemas.microsoft.com/office/powerpoint/2010/main" val="1784966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throughout this chapter the theme of sharing economy is reoccurring. This is because the chapter is about investigating the sharing economy and whether peer-to-peer networks fit into this field. Even though Airbnb and most other peer-to-peer accommodation networks only fully comply with a small number of the sharing economy characteristic Tumer et al, 2022, still sees Airbnb as part of the sharing economy when he says, “One of the business concepts that highlights the sharing economy's growth into online spaces is Airbnb.”. However, The Press Project &amp; Kallis, 2014, have opposite views and state that Airbnb is a “rental economy, not a sharing economy” and say it should be treated, regulated, zoned and taxed as a rental economy apart from exceptions of people who do not use it professionally or for monetary rewards. There is more evidence to back up the fact that Airbnb might not be a sharing economy from an interview with Brad Stone undertaken by (Tucker, 2017) where Stone states that Airbnb should be watched and that even though some members of these businesses use the networks for things other than profit “the most effective members of each community are professionals making their resources available to make profit.” Stone then goes onto say “it’s not the sharing economy at all, though that phrase has been useful for the companies to improve their reputation”. </a:t>
            </a:r>
            <a:endParaRPr lang="en-US"/>
          </a:p>
          <a:p>
            <a:endParaRPr lang="en-GB" dirty="0">
              <a:cs typeface="Calibri"/>
            </a:endParaRPr>
          </a:p>
          <a:p>
            <a:r>
              <a:rPr lang="en-GB" dirty="0"/>
              <a:t>There is also a theme of collaborative consumption as the sharing economy in regard to peer-to-peer networks offers goods or services, for example, rooms for rent but does not involve the guests in any part of the ownership of said service. It is considered part of the sharing economy because people rent out their unutilized resources. For example, Airbnb enables owners of any type of property to rent out their space to others. This may be done for homes that the owner only occasionally occupies or when they expect to be gone for a lengthy period of time. Although individual renters might not be able to purchase such a home on their own, the home can be made reasonable by splitting the expenditures among several tenants who occupy the property at different times. Because the cost is shared among a bigger group, collaborative consumption is successful because the purchase price is recovered by renting or exchanging (Chen, 2021).</a:t>
            </a:r>
            <a:endParaRPr lang="en-US" dirty="0"/>
          </a:p>
        </p:txBody>
      </p:sp>
      <p:sp>
        <p:nvSpPr>
          <p:cNvPr id="4" name="Slide Number Placeholder 3"/>
          <p:cNvSpPr>
            <a:spLocks noGrp="1"/>
          </p:cNvSpPr>
          <p:nvPr>
            <p:ph type="sldNum" sz="quarter" idx="5"/>
          </p:nvPr>
        </p:nvSpPr>
        <p:spPr/>
        <p:txBody>
          <a:bodyPr/>
          <a:lstStyle/>
          <a:p>
            <a:fld id="{D86A1CC2-6B9D-4D34-861E-AEFB8DD8CB7A}" type="slidenum">
              <a:t>5</a:t>
            </a:fld>
            <a:endParaRPr lang="en-US"/>
          </a:p>
        </p:txBody>
      </p:sp>
    </p:spTree>
    <p:extLst>
      <p:ext uri="{BB962C8B-B14F-4D97-AF65-F5344CB8AC3E}">
        <p14:creationId xmlns:p14="http://schemas.microsoft.com/office/powerpoint/2010/main" val="996388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chapter I have chosen is chapter 8 – Networks Becoming One-Stop Travel Shops. The themes I have found within this chapter are E-Commerce, digital disruption and collaborative consumption. In this chapter, Gardiner &amp; </a:t>
            </a:r>
            <a:r>
              <a:rPr lang="en-GB" dirty="0" err="1"/>
              <a:t>Dolnicar</a:t>
            </a:r>
            <a:r>
              <a:rPr lang="en-GB" dirty="0"/>
              <a:t>, 2017 say “that peer-to-peer accommodation networks, but especially Airbnb, have disturbed the traditional commercial tourism housing sector, which sees them as competitors with lower administrative burdens and tax obligations. Local governments are likewise troubled since the short-term rental market's trading decreases its capacity. Property owners are leaving the long-term rental industry because it is more profitable to rent out space for short-term tourist stays”. According to Gardiner &amp; </a:t>
            </a:r>
            <a:r>
              <a:rPr lang="en-GB" dirty="0" err="1"/>
              <a:t>Dolnicar</a:t>
            </a:r>
            <a:r>
              <a:rPr lang="en-GB" dirty="0"/>
              <a:t>, With the addition of experiences, Airbnb is edging closer to becoming a one-stop shop for all travel requirements, which puts the firm in an outstanding position to diversify.</a:t>
            </a:r>
            <a:endParaRPr lang="en-US" dirty="0"/>
          </a:p>
          <a:p>
            <a:endParaRPr lang="en-US" dirty="0"/>
          </a:p>
          <a:p>
            <a:r>
              <a:rPr lang="en-GB" dirty="0"/>
              <a:t>Even airlines began getting on board with Airbnb’s rental platform in 2016 the German airline, Lufthansa, advertised and sold rooms, essentially ‘seats’ on their flights to well-known locations. The Airbnb advertisement offered a significant discount on the route of the trip which was a roundtrip from Germany to New York (Global </a:t>
            </a:r>
            <a:r>
              <a:rPr lang="en-GB" dirty="0" err="1"/>
              <a:t>Traveler</a:t>
            </a:r>
            <a:r>
              <a:rPr lang="en-GB" dirty="0"/>
              <a:t>, 2016). A similar thing happened in 2014 with the Dutch airline, KLM, who started their partnership with Airbnb by creating an aircraft apartment at Schiphol Airport in Amsterdam. They offered three lucky people the chance to win a night's stay at the airplane apartment (KLM.com, 2014). Airbnb also works with other airlines now such as Delta, Quantas and Virgin America where people can earn </a:t>
            </a:r>
            <a:r>
              <a:rPr lang="en-GB" dirty="0" err="1"/>
              <a:t>airmile</a:t>
            </a:r>
            <a:r>
              <a:rPr lang="en-GB" dirty="0"/>
              <a:t> points by booking flights on these airlines through Airbnb (Burgess, 2017). As well as the airline partnerships Airbnb also partnered with </a:t>
            </a:r>
            <a:r>
              <a:rPr lang="en-GB" dirty="0" err="1"/>
              <a:t>Resy</a:t>
            </a:r>
            <a:r>
              <a:rPr lang="en-GB" dirty="0"/>
              <a:t> in 2017, a restaurant reservation app to allow people to book restaurants via the Airbnb app (Airbnb, 2017). </a:t>
            </a:r>
            <a:endParaRPr lang="en-US" dirty="0"/>
          </a:p>
          <a:p>
            <a:endParaRPr lang="en-GB" dirty="0">
              <a:cs typeface="Calibri"/>
            </a:endParaRPr>
          </a:p>
          <a:p>
            <a:r>
              <a:rPr lang="en-GB" dirty="0"/>
              <a:t>The transformation of Airbnb from just being a platform that offers accommodation to becoming a one-stop travel shop began in 2016 with the introduction of ‘Experiences’. Gardiner &amp; </a:t>
            </a:r>
            <a:r>
              <a:rPr lang="en-GB" dirty="0" err="1"/>
              <a:t>Dolnicar</a:t>
            </a:r>
            <a:r>
              <a:rPr lang="en-GB" dirty="0"/>
              <a:t> state that Brian Chesky said “we realised we needed to create a holistic travel experience...The entire trip...It’s all about immersing in local communities. Airbnb, 2022, describes the experiences they offer as “live or recorded events led by local professionals. They go above and beyond standard tours or lessons by submerging visitors in a Host's particular environment.”. this addition to the company makes Airbnb far more diverse than others, again showing up a competitor to other businesses in the sector.’ </a:t>
            </a:r>
            <a:endParaRPr lang="en-US" dirty="0">
              <a:cs typeface="Calibri"/>
            </a:endParaRPr>
          </a:p>
        </p:txBody>
      </p:sp>
      <p:sp>
        <p:nvSpPr>
          <p:cNvPr id="4" name="Slide Number Placeholder 3"/>
          <p:cNvSpPr>
            <a:spLocks noGrp="1"/>
          </p:cNvSpPr>
          <p:nvPr>
            <p:ph type="sldNum" sz="quarter" idx="5"/>
          </p:nvPr>
        </p:nvSpPr>
        <p:spPr/>
        <p:txBody>
          <a:bodyPr/>
          <a:lstStyle/>
          <a:p>
            <a:fld id="{D86A1CC2-6B9D-4D34-861E-AEFB8DD8CB7A}" type="slidenum">
              <a:t>6</a:t>
            </a:fld>
            <a:endParaRPr lang="en-US"/>
          </a:p>
        </p:txBody>
      </p:sp>
    </p:spTree>
    <p:extLst>
      <p:ext uri="{BB962C8B-B14F-4D97-AF65-F5344CB8AC3E}">
        <p14:creationId xmlns:p14="http://schemas.microsoft.com/office/powerpoint/2010/main" val="1994872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a theme of digital disruption can be spotted when Gardiner &amp; </a:t>
            </a:r>
            <a:r>
              <a:rPr lang="en-GB" dirty="0" err="1"/>
              <a:t>Dolnicar</a:t>
            </a:r>
            <a:r>
              <a:rPr lang="en-GB" dirty="0"/>
              <a:t> mention about how Airbnb have upset the established commercial tourism accommodation industry and how the industry views Airbnb as a competitor. They also say that local governments are also disturbed by Airbnb and the likes of it as it reduces capacity in the long-term rental market. This means that with the rapid growth of Airbnb comes interruption to not only other businesses but also to whole sectors and local governments. The more that Airbnb grows as a business and introduces more travel necessitates the more, they are disrupting the industry and other travel businesses. The theme of digital disruption relating to Airbnb can be backed up by Guttentag, 2015 who states that “The development of Airbnb, has severely disrupted the travel and tourist sector. Because it has the ability to disrupt the tourism industry by "enhancing their products through sustained advances," he adopts the term "disruptive innovation.". </a:t>
            </a:r>
            <a:endParaRPr lang="en-US"/>
          </a:p>
          <a:p>
            <a:endParaRPr lang="en-GB" dirty="0">
              <a:cs typeface="Calibri"/>
            </a:endParaRPr>
          </a:p>
          <a:p>
            <a:r>
              <a:rPr lang="en-GB" dirty="0"/>
              <a:t>In this chapter there is a theme of E-Commerce. Electronic commerce, or e-commerce, is described by Chaffey, 2022, as “All electronically mediated information exchanges between an organization and its external stakeholders”.  Another definition of E-commerce comes from FSB, 2022, and they say “E-commerce is the term for any online business transactions. Any product or service may be sold online”. Relating back to Airbnb partnering with airlines such as </a:t>
            </a:r>
            <a:r>
              <a:rPr lang="en-GB" dirty="0" err="1"/>
              <a:t>Lafthansa</a:t>
            </a:r>
            <a:r>
              <a:rPr lang="en-GB" dirty="0"/>
              <a:t> and KLM, this shows a theme of E-Commerce as all of these business transactions are digital, both business to business and business to consumer. </a:t>
            </a:r>
            <a:endParaRPr lang="en-US"/>
          </a:p>
          <a:p>
            <a:endParaRPr lang="en-GB" dirty="0">
              <a:cs typeface="Calibri"/>
            </a:endParaRPr>
          </a:p>
          <a:p>
            <a:r>
              <a:rPr lang="en-GB" dirty="0"/>
              <a:t>With the partnership of other businesses with Airbnb there also shows a theme of collaborative consumption as these services can be accessed and used by consumers but are not owned by the consumers. There is also the case that Airbnb do not own any of what they sell on their platform. They also collaborate with other people in the means of the experiences that they offer through the hosts on their platform.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D86A1CC2-6B9D-4D34-861E-AEFB8DD8CB7A}" type="slidenum">
              <a:t>7</a:t>
            </a:fld>
            <a:endParaRPr lang="en-US"/>
          </a:p>
        </p:txBody>
      </p:sp>
    </p:spTree>
    <p:extLst>
      <p:ext uri="{BB962C8B-B14F-4D97-AF65-F5344CB8AC3E}">
        <p14:creationId xmlns:p14="http://schemas.microsoft.com/office/powerpoint/2010/main" val="140700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chapter I have chosen to discuss is chapter 14, the Impact on Employment. While there is a labour shortage in many skilled occupations, there is an excess of low-skilled workers in the tourist and hospitality sector, including bartenders, housekeepers, and door attendants. Hundreds of people are declined jobs, this has broad societal repercussions because people are put in a difficult financial situation and face major poverty difficulties.”. </a:t>
            </a:r>
            <a:endParaRPr lang="en-US" dirty="0"/>
          </a:p>
          <a:p>
            <a:endParaRPr lang="en-GB" dirty="0"/>
          </a:p>
          <a:p>
            <a:r>
              <a:rPr lang="en-GB" dirty="0"/>
              <a:t>This chapter delves into whether the impact that peer-to-peer accommodation networks have on employment is more positive or negative. The possible negative effects of peer-to-peer accommodation networks on unemployment include:</a:t>
            </a:r>
            <a:endParaRPr lang="en-US" dirty="0"/>
          </a:p>
          <a:p>
            <a:pPr marL="285750" indent="-285750">
              <a:buFont typeface="Symbol"/>
              <a:buChar char="•"/>
            </a:pPr>
            <a:r>
              <a:rPr lang="en-GB" dirty="0"/>
              <a:t>With the peer-to-peer accommodation networks constantly growing, especially the likes of Airbnb, the competitive pressure grows with it in regard to other businesses in the sector such as hotels. Some of these businesses will struggle to maintain customers which may result in less or no overtime work, smaller number of part time positions, and less seasonal work, this would all be due to the inability of the businesses to continue paying staff because of the decrease in customers. </a:t>
            </a:r>
            <a:endParaRPr lang="en-US" dirty="0"/>
          </a:p>
          <a:p>
            <a:pPr marL="285750" indent="-285750">
              <a:buFont typeface="Symbol"/>
              <a:buChar char="•"/>
            </a:pPr>
            <a:r>
              <a:rPr lang="en-GB" dirty="0"/>
              <a:t>Other companies in the sector are under more pressure to make their systems as flexible as possible in order to be able to respond rapidly to changes in the market because of the existence and growing success of peer-to-peer accommodation networks like Airbnb. In turn, this might result in fewer full-time positions and more temporary work during periods of strong demand.</a:t>
            </a:r>
            <a:endParaRPr lang="en-US" dirty="0"/>
          </a:p>
          <a:p>
            <a:pPr marL="285750" indent="-285750">
              <a:buFont typeface="Symbol"/>
              <a:buChar char="•"/>
            </a:pPr>
            <a:r>
              <a:rPr lang="en-GB" dirty="0"/>
              <a:t>Peer-to-peer accommodation networks will outcompete hotels in particular areas and of a certain quality standard, forcing them to reduce their capacity or shut down the operation in the end. Job losses are anticipated to be a result of these changes.</a:t>
            </a:r>
            <a:endParaRPr lang="en-US" dirty="0"/>
          </a:p>
          <a:p>
            <a:pPr marL="285750" indent="-285750">
              <a:buFont typeface="Symbol"/>
              <a:buChar char="•"/>
            </a:pPr>
            <a:r>
              <a:rPr lang="en-GB" dirty="0"/>
              <a:t>Hotels choosing to compete with the pricing of peer-to-peer accommodation may have no option but to achieve this by reducing staffing levels to remain profitable. Some services currently provided may no longer be offered and others may be replaced by technological solutions</a:t>
            </a:r>
            <a:endParaRPr lang="en-US" dirty="0"/>
          </a:p>
          <a:p>
            <a:endParaRPr lang="en-US" dirty="0"/>
          </a:p>
          <a:p>
            <a:r>
              <a:rPr lang="en-GB" dirty="0"/>
              <a:t>On the other hand, possible positive effects of peer-to-peer accommodation networks on unemployment include:</a:t>
            </a:r>
            <a:endParaRPr lang="en-US" dirty="0"/>
          </a:p>
          <a:p>
            <a:pPr marL="285750" indent="-285750">
              <a:buFont typeface="Symbol"/>
              <a:buChar char="•"/>
            </a:pPr>
            <a:r>
              <a:rPr lang="en-GB" dirty="0"/>
              <a:t>Networks for peer-to-peer accommodation provide an easy option to increase your income. Entry obstacles are minimal, and the majority of nations do not impose harsh regulatory requirements. As well as this, in contrast to many large hotels, Airbnb hosts keep up to 97% of the price they charge for their listings and invest their earnings back into the neighbourhood (Airbnb, 2021).</a:t>
            </a:r>
            <a:endParaRPr lang="en-US" dirty="0"/>
          </a:p>
          <a:p>
            <a:pPr marL="285750" indent="-285750">
              <a:buFont typeface="Symbol"/>
              <a:buChar char="•"/>
            </a:pPr>
            <a:r>
              <a:rPr lang="en-GB" dirty="0"/>
              <a:t>Many middle-class jobs were lost due to structural changes in a variety of industries, and many who had worked in low-skilled occupations all their lives found themselves unemployed and struggled to find new employment. Using a peer-to-peer accommodation network, such as Airbnb, to rent out a spare room or even a house can be a huge financial benefit to those who a struggling and can help them bring in extra income.</a:t>
            </a:r>
            <a:endParaRPr lang="en-US" dirty="0"/>
          </a:p>
          <a:p>
            <a:pPr marL="285750" indent="-285750">
              <a:buFont typeface="Symbol"/>
              <a:buChar char="•"/>
            </a:pPr>
            <a:r>
              <a:rPr lang="en-GB" dirty="0"/>
              <a:t>Graduates of hospitality colleges have difficulties finding suitable jobs with no on-the-job experience. Becoming Entreprenurial is a possible solution, instead of looking for corporate positions, they can become hosts. However, there are other benefits to hosting on peer-to-peer accommodation networks other than income. For example, people can stay socially active by meeting new people from around the world.</a:t>
            </a:r>
            <a:endParaRPr lang="en-US" dirty="0"/>
          </a:p>
        </p:txBody>
      </p:sp>
      <p:sp>
        <p:nvSpPr>
          <p:cNvPr id="4" name="Slide Number Placeholder 3"/>
          <p:cNvSpPr>
            <a:spLocks noGrp="1"/>
          </p:cNvSpPr>
          <p:nvPr>
            <p:ph type="sldNum" sz="quarter" idx="5"/>
          </p:nvPr>
        </p:nvSpPr>
        <p:spPr/>
        <p:txBody>
          <a:bodyPr/>
          <a:lstStyle/>
          <a:p>
            <a:fld id="{D86A1CC2-6B9D-4D34-861E-AEFB8DD8CB7A}" type="slidenum">
              <a:t>8</a:t>
            </a:fld>
            <a:endParaRPr lang="en-US"/>
          </a:p>
        </p:txBody>
      </p:sp>
    </p:spTree>
    <p:extLst>
      <p:ext uri="{BB962C8B-B14F-4D97-AF65-F5344CB8AC3E}">
        <p14:creationId xmlns:p14="http://schemas.microsoft.com/office/powerpoint/2010/main" val="1869830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theme I identified in this chapter was digital disruption, which refers to the fact that there are fewer long-term employees as a result of the rapid technical advancements and strong connection that enable offshore, outsourcing, and service automation. For example, whereas there used to be someone employed to check people into hotel rooms etc there are now apps where people can check themselves in which means that this is one job already disrupted by digital technologies. Airbnb itself does also use technological innovation to offer guests ’self-check-in' Airbnb, 2022 says “Self-check-in allows visitors to enter a location without the Host's presence.”.</a:t>
            </a:r>
            <a:endParaRPr lang="en-US" dirty="0"/>
          </a:p>
          <a:p>
            <a:endParaRPr lang="en-GB" dirty="0"/>
          </a:p>
          <a:p>
            <a:r>
              <a:rPr lang="en-GB" dirty="0"/>
              <a:t>Another theme found in this chapter was business models, the explanation of how hosts can make extra income through renting out property or even a spare room on Airbnb is mentioned a few times. The business model of Airbnb makes both hosts and guests external stakeholders. Hosts are the owners of the property who want to make extra money by renting out their space, they can create listings for their property, establish their own rates, check in and check times and other preferences and hosts can also decide whether they would like to accept or decline a guest's invitation to stay at their rented-out property. This gives hosts their own little business model within Airbnb, bringing them in extra income just by renting out a space they already have (Fox, no date).</a:t>
            </a:r>
            <a:endParaRPr lang="en-US" dirty="0"/>
          </a:p>
          <a:p>
            <a:endParaRPr lang="en-GB" dirty="0"/>
          </a:p>
          <a:p>
            <a:r>
              <a:rPr lang="en-GB" dirty="0"/>
              <a:t>The last theme in this chapter that is reoccurring is e-commerce. Forgacs &amp; </a:t>
            </a:r>
            <a:r>
              <a:rPr lang="en-GB" dirty="0" err="1"/>
              <a:t>Dolnicer</a:t>
            </a:r>
            <a:r>
              <a:rPr lang="en-GB" dirty="0"/>
              <a:t>, 2017, continually mentioned how people can earn extra income through being a host on Airbnb and renting out their spare spaces, this links to e-commerce as any of the transactions whether it be from hosts to Airbnb, Airbnb to host, consumer to host or consumer to Airbnb are all done electronically.</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D86A1CC2-6B9D-4D34-861E-AEFB8DD8CB7A}" type="slidenum">
              <a:t>9</a:t>
            </a:fld>
            <a:endParaRPr lang="en-US"/>
          </a:p>
        </p:txBody>
      </p:sp>
    </p:spTree>
    <p:extLst>
      <p:ext uri="{BB962C8B-B14F-4D97-AF65-F5344CB8AC3E}">
        <p14:creationId xmlns:p14="http://schemas.microsoft.com/office/powerpoint/2010/main" val="1412314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235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2642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8784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8293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1502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2810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4590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9376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299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1334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12/16/2022</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9327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12/16/2022</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405193100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4"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4.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audio" Target="../media/media5.mp3"/><Relationship Id="rId13" Type="http://schemas.microsoft.com/office/2007/relationships/media" Target="../media/media8.mp3"/><Relationship Id="rId18" Type="http://schemas.openxmlformats.org/officeDocument/2006/relationships/diagramLayout" Target="../diagrams/layout2.xml"/><Relationship Id="rId3" Type="http://schemas.microsoft.com/office/2007/relationships/media" Target="../media/media3.mp3"/><Relationship Id="rId21" Type="http://schemas.microsoft.com/office/2007/relationships/diagramDrawing" Target="../diagrams/drawing2.xml"/><Relationship Id="rId7" Type="http://schemas.microsoft.com/office/2007/relationships/media" Target="../media/media5.mp3"/><Relationship Id="rId12" Type="http://schemas.openxmlformats.org/officeDocument/2006/relationships/audio" Target="../media/media7.mp3"/><Relationship Id="rId17" Type="http://schemas.openxmlformats.org/officeDocument/2006/relationships/diagramData" Target="../diagrams/data2.xml"/><Relationship Id="rId2" Type="http://schemas.openxmlformats.org/officeDocument/2006/relationships/audio" Target="../media/media2.mp3"/><Relationship Id="rId16" Type="http://schemas.openxmlformats.org/officeDocument/2006/relationships/notesSlide" Target="../notesSlides/notesSlide2.xml"/><Relationship Id="rId20" Type="http://schemas.openxmlformats.org/officeDocument/2006/relationships/diagramColors" Target="../diagrams/colors2.xml"/><Relationship Id="rId1" Type="http://schemas.microsoft.com/office/2007/relationships/media" Target="../media/media2.mp3"/><Relationship Id="rId6" Type="http://schemas.openxmlformats.org/officeDocument/2006/relationships/audio" Target="../media/media4.mp3"/><Relationship Id="rId11" Type="http://schemas.microsoft.com/office/2007/relationships/media" Target="../media/media7.mp3"/><Relationship Id="rId5" Type="http://schemas.microsoft.com/office/2007/relationships/media" Target="../media/media4.mp3"/><Relationship Id="rId15" Type="http://schemas.openxmlformats.org/officeDocument/2006/relationships/slideLayout" Target="../slideLayouts/slideLayout2.xml"/><Relationship Id="rId10" Type="http://schemas.openxmlformats.org/officeDocument/2006/relationships/audio" Target="../media/media6.mp3"/><Relationship Id="rId19" Type="http://schemas.openxmlformats.org/officeDocument/2006/relationships/diagramQuickStyle" Target="../diagrams/quickStyle2.xml"/><Relationship Id="rId4" Type="http://schemas.openxmlformats.org/officeDocument/2006/relationships/audio" Target="../media/media3.mp3"/><Relationship Id="rId9" Type="http://schemas.microsoft.com/office/2007/relationships/media" Target="../media/media6.mp3"/><Relationship Id="rId14" Type="http://schemas.openxmlformats.org/officeDocument/2006/relationships/audio" Target="../media/media8.mp3"/><Relationship Id="rId22" Type="http://schemas.openxmlformats.org/officeDocument/2006/relationships/image" Target="../media/image14.png"/></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microsoft.com/office/2007/relationships/media" Target="../media/media10.mp3"/><Relationship Id="rId7" Type="http://schemas.openxmlformats.org/officeDocument/2006/relationships/diagramData" Target="../diagrams/data3.xml"/><Relationship Id="rId12" Type="http://schemas.openxmlformats.org/officeDocument/2006/relationships/image" Target="../media/image14.png"/><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notesSlide" Target="../notesSlides/notesSlide3.xml"/><Relationship Id="rId11" Type="http://schemas.microsoft.com/office/2007/relationships/diagramDrawing" Target="../diagrams/drawing3.xml"/><Relationship Id="rId5" Type="http://schemas.openxmlformats.org/officeDocument/2006/relationships/slideLayout" Target="../slideLayouts/slideLayout2.xml"/><Relationship Id="rId10" Type="http://schemas.openxmlformats.org/officeDocument/2006/relationships/diagramColors" Target="../diagrams/colors3.xml"/><Relationship Id="rId4" Type="http://schemas.openxmlformats.org/officeDocument/2006/relationships/audio" Target="../media/media10.mp3"/><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microsoft.com/office/2007/relationships/media" Target="../media/media12.mp3"/><Relationship Id="rId7" Type="http://schemas.openxmlformats.org/officeDocument/2006/relationships/image" Target="../media/image14.png"/><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audio" Target="../media/media12.mp3"/></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5.xml"/><Relationship Id="rId13" Type="http://schemas.microsoft.com/office/2007/relationships/diagramDrawing" Target="../diagrams/drawing4.xml"/><Relationship Id="rId3" Type="http://schemas.microsoft.com/office/2007/relationships/media" Target="../media/media14.mp3"/><Relationship Id="rId7" Type="http://schemas.openxmlformats.org/officeDocument/2006/relationships/slideLayout" Target="../slideLayouts/slideLayout2.xml"/><Relationship Id="rId12" Type="http://schemas.openxmlformats.org/officeDocument/2006/relationships/diagramColors" Target="../diagrams/colors4.xml"/><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audio" Target="../media/media15.mp3"/><Relationship Id="rId11" Type="http://schemas.openxmlformats.org/officeDocument/2006/relationships/diagramQuickStyle" Target="../diagrams/quickStyle4.xml"/><Relationship Id="rId5" Type="http://schemas.microsoft.com/office/2007/relationships/media" Target="../media/media15.mp3"/><Relationship Id="rId10" Type="http://schemas.openxmlformats.org/officeDocument/2006/relationships/diagramLayout" Target="../diagrams/layout4.xml"/><Relationship Id="rId4" Type="http://schemas.openxmlformats.org/officeDocument/2006/relationships/audio" Target="../media/media14.mp3"/><Relationship Id="rId9" Type="http://schemas.openxmlformats.org/officeDocument/2006/relationships/diagramData" Target="../diagrams/data4.xml"/><Relationship Id="rId1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5.xml"/><Relationship Id="rId3" Type="http://schemas.microsoft.com/office/2007/relationships/media" Target="../media/media17.mp3"/><Relationship Id="rId7" Type="http://schemas.openxmlformats.org/officeDocument/2006/relationships/diagramData" Target="../diagrams/data5.xml"/><Relationship Id="rId12" Type="http://schemas.openxmlformats.org/officeDocument/2006/relationships/image" Target="../media/image14.png"/><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notesSlide" Target="../notesSlides/notesSlide6.xml"/><Relationship Id="rId11" Type="http://schemas.microsoft.com/office/2007/relationships/diagramDrawing" Target="../diagrams/drawing5.xml"/><Relationship Id="rId5" Type="http://schemas.openxmlformats.org/officeDocument/2006/relationships/slideLayout" Target="../slideLayouts/slideLayout2.xml"/><Relationship Id="rId10" Type="http://schemas.openxmlformats.org/officeDocument/2006/relationships/diagramColors" Target="../diagrams/colors5.xml"/><Relationship Id="rId4" Type="http://schemas.openxmlformats.org/officeDocument/2006/relationships/audio" Target="../media/media17.mp3"/><Relationship Id="rId9"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8.mp3"/><Relationship Id="rId1" Type="http://schemas.microsoft.com/office/2007/relationships/media" Target="../media/media18.mp3"/><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4.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vestopedia.com/terms/c/collaborative-consumption.asp" TargetMode="External"/><Relationship Id="rId13" Type="http://schemas.openxmlformats.org/officeDocument/2006/relationships/hyperlink" Target="https://www.globaltravelerusa.com/lufthansa-sells-tickets-on-airbnb/" TargetMode="External"/><Relationship Id="rId3" Type="http://schemas.openxmlformats.org/officeDocument/2006/relationships/hyperlink" Target="https://news.airbnb.com/airbnb-resy-team-offer-app-restaurant-reservations/" TargetMode="External"/><Relationship Id="rId7" Type="http://schemas.openxmlformats.org/officeDocument/2006/relationships/hyperlink" Target="https://eclass.emt.ihu.gr/modules/document/file.php/AD183/e-books/dave-chaffey-e-business-and-e-commerce-management-strategies-4th-ed-qwerty80.pdf" TargetMode="External"/><Relationship Id="rId12" Type="http://schemas.openxmlformats.org/officeDocument/2006/relationships/hyperlink" Target="https://library.oapen.org/bitstream/id/8c26ef66-8bbd-4aa2-ad44-e0e47d3bcc9e/640674.pdf" TargetMode="External"/><Relationship Id="rId2" Type="http://schemas.openxmlformats.org/officeDocument/2006/relationships/hyperlink" Target="https://www.airbnb.co.uk/help/article/2231#:~:text=We%20welcome%20listings%20hosted%20by,Select%20Add%20a%20new%20listing" TargetMode="External"/><Relationship Id="rId1" Type="http://schemas.openxmlformats.org/officeDocument/2006/relationships/slideLayout" Target="../slideLayouts/slideLayout2.xml"/><Relationship Id="rId6" Type="http://schemas.openxmlformats.org/officeDocument/2006/relationships/hyperlink" Target="https://www.headforpoints.com/2017/02/14/how-to-earn-airline-miles-from-your-airbnb-stays/" TargetMode="External"/><Relationship Id="rId11" Type="http://schemas.openxmlformats.org/officeDocument/2006/relationships/hyperlink" Target="https://www.fsb.org.uk/resources-page/what-is-e-commerce.html#:~:text=E%2Dcommerce%20refers%20to%20any,way%20to%20sell%20it%20online" TargetMode="External"/><Relationship Id="rId5" Type="http://schemas.openxmlformats.org/officeDocument/2006/relationships/hyperlink" Target="https://www.airbnb.co.uk/help/article/1207" TargetMode="External"/><Relationship Id="rId10" Type="http://schemas.openxmlformats.org/officeDocument/2006/relationships/hyperlink" Target="https://doi.org/10.1016/j.eist.2017.01.003" TargetMode="External"/><Relationship Id="rId4" Type="http://schemas.openxmlformats.org/officeDocument/2006/relationships/hyperlink" Target="https://www.airbnb.co.uk/help/article/2867" TargetMode="External"/><Relationship Id="rId9" Type="http://schemas.openxmlformats.org/officeDocument/2006/relationships/hyperlink" Target="https://www.garyfox.co/airbnb-business-mode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news.klm.com/klm-and-airbnb-partnership-kicks-off/" TargetMode="External"/><Relationship Id="rId7" Type="http://schemas.openxmlformats.org/officeDocument/2006/relationships/hyperlink" Target="https://www.wallstreetmojo.com/sharing-economy/" TargetMode="External"/><Relationship Id="rId2" Type="http://schemas.openxmlformats.org/officeDocument/2006/relationships/hyperlink" Target="https://www.dg-research.com/Papers/Guttentag%20(2015)%20Airbnb.pdf" TargetMode="External"/><Relationship Id="rId1" Type="http://schemas.openxmlformats.org/officeDocument/2006/relationships/slideLayout" Target="../slideLayouts/slideLayout2.xml"/><Relationship Id="rId6" Type="http://schemas.openxmlformats.org/officeDocument/2006/relationships/hyperlink" Target="https://doi.org/10.1177/13548166211044606" TargetMode="External"/><Relationship Id="rId5" Type="http://schemas.openxmlformats.org/officeDocument/2006/relationships/hyperlink" Target="https://library.oapen.org/bitstream/id/8c26ef66-8bbd-4aa2-ad44-e0e47d3bcc9e/640674.pdf" TargetMode="External"/><Relationship Id="rId4" Type="http://schemas.openxmlformats.org/officeDocument/2006/relationships/hyperlink" Target="https://thepressproject.gr/airbnb-is-a-rental-economy-not-a-sharing-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 name="Picture 2">
            <a:extLst>
              <a:ext uri="{FF2B5EF4-FFF2-40B4-BE49-F238E27FC236}">
                <a16:creationId xmlns:a16="http://schemas.microsoft.com/office/drawing/2014/main" id="{04A072BF-103A-47B3-630F-CE75C09BAE53}"/>
              </a:ext>
            </a:extLst>
          </p:cNvPr>
          <p:cNvPicPr>
            <a:picLocks noChangeAspect="1"/>
          </p:cNvPicPr>
          <p:nvPr/>
        </p:nvPicPr>
        <p:blipFill rotWithShape="1">
          <a:blip r:embed="rId2">
            <a:duotone>
              <a:schemeClr val="accent1">
                <a:shade val="45000"/>
                <a:satMod val="135000"/>
              </a:schemeClr>
              <a:prstClr val="white"/>
            </a:duotone>
            <a:alphaModFix amt="35000"/>
          </a:blip>
          <a:srcRect r="-2" b="15726"/>
          <a:stretch/>
        </p:blipFill>
        <p:spPr>
          <a:xfrm>
            <a:off x="20" y="-8877"/>
            <a:ext cx="12191980" cy="6858000"/>
          </a:xfrm>
          <a:prstGeom prst="rect">
            <a:avLst/>
          </a:prstGeom>
        </p:spPr>
      </p:pic>
      <p:sp>
        <p:nvSpPr>
          <p:cNvPr id="2" name="Title 1"/>
          <p:cNvSpPr>
            <a:spLocks noGrp="1"/>
          </p:cNvSpPr>
          <p:nvPr>
            <p:ph type="ctrTitle"/>
          </p:nvPr>
        </p:nvSpPr>
        <p:spPr>
          <a:xfrm>
            <a:off x="1256275" y="1441178"/>
            <a:ext cx="9679449" cy="3960246"/>
          </a:xfrm>
        </p:spPr>
        <p:txBody>
          <a:bodyPr anchor="b">
            <a:normAutofit fontScale="90000"/>
          </a:bodyPr>
          <a:lstStyle/>
          <a:p>
            <a:pPr algn="ctr"/>
            <a:r>
              <a:rPr lang="en-US" sz="4800" dirty="0">
                <a:solidFill>
                  <a:srgbClr val="FFFFFF"/>
                </a:solidFill>
                <a:ea typeface="+mj-lt"/>
                <a:cs typeface="+mj-lt"/>
              </a:rPr>
              <a:t>Jessica Lewis </a:t>
            </a:r>
            <a:br>
              <a:rPr lang="en-US" sz="4800" dirty="0">
                <a:solidFill>
                  <a:srgbClr val="FFFFFF"/>
                </a:solidFill>
                <a:ea typeface="+mj-lt"/>
                <a:cs typeface="+mj-lt"/>
              </a:rPr>
            </a:br>
            <a:r>
              <a:rPr lang="en-US" sz="4800" dirty="0">
                <a:solidFill>
                  <a:srgbClr val="FFFFFF"/>
                </a:solidFill>
                <a:ea typeface="+mj-lt"/>
                <a:cs typeface="+mj-lt"/>
              </a:rPr>
              <a:t>Student number: 2012798</a:t>
            </a:r>
            <a:endParaRPr lang="en-US" sz="4800" dirty="0"/>
          </a:p>
          <a:p>
            <a:pPr algn="ctr"/>
            <a:r>
              <a:rPr lang="en-US" sz="4800" dirty="0">
                <a:solidFill>
                  <a:srgbClr val="FFFFFF"/>
                </a:solidFill>
                <a:ea typeface="+mj-lt"/>
                <a:cs typeface="+mj-lt"/>
              </a:rPr>
              <a:t>Digital Business</a:t>
            </a:r>
          </a:p>
          <a:p>
            <a:pPr algn="ctr"/>
            <a:r>
              <a:rPr lang="en-US" sz="4800" dirty="0">
                <a:solidFill>
                  <a:srgbClr val="FFFFFF"/>
                </a:solidFill>
                <a:ea typeface="+mj-lt"/>
                <a:cs typeface="+mj-lt"/>
              </a:rPr>
              <a:t>BMSP6002 </a:t>
            </a:r>
          </a:p>
          <a:p>
            <a:pPr algn="ctr"/>
            <a:r>
              <a:rPr lang="en-US" sz="4800" dirty="0">
                <a:solidFill>
                  <a:srgbClr val="FFFFFF"/>
                </a:solidFill>
                <a:ea typeface="+mj-lt"/>
                <a:cs typeface="+mj-lt"/>
              </a:rPr>
              <a:t>Dr Roisin Mullins</a:t>
            </a:r>
          </a:p>
          <a:p>
            <a:pPr algn="ctr"/>
            <a:r>
              <a:rPr lang="en-US" sz="4800" dirty="0">
                <a:solidFill>
                  <a:srgbClr val="FFFFFF"/>
                </a:solidFill>
                <a:ea typeface="+mj-lt"/>
                <a:cs typeface="+mj-lt"/>
              </a:rPr>
              <a:t>Assignment 1 – Presentation</a:t>
            </a:r>
            <a:endParaRPr lang="en-US" sz="4800" dirty="0">
              <a:solidFill>
                <a:srgbClr val="FFFFFF"/>
              </a:solidFill>
            </a:endParaRP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A5993A3-9E85-8BC4-888C-A402A3A0016B}"/>
              </a:ext>
            </a:extLst>
          </p:cNvPr>
          <p:cNvSpPr>
            <a:spLocks noGrp="1"/>
          </p:cNvSpPr>
          <p:nvPr>
            <p:ph type="title"/>
          </p:nvPr>
        </p:nvSpPr>
        <p:spPr>
          <a:xfrm>
            <a:off x="838200" y="365125"/>
            <a:ext cx="9804918" cy="1325563"/>
          </a:xfrm>
        </p:spPr>
        <p:txBody>
          <a:bodyPr>
            <a:normAutofit/>
          </a:bodyPr>
          <a:lstStyle/>
          <a:p>
            <a:pPr algn="ctr"/>
            <a:r>
              <a:rPr lang="en-US" dirty="0">
                <a:solidFill>
                  <a:schemeClr val="bg1"/>
                </a:solidFill>
              </a:rPr>
              <a:t>Purpose of Presentation</a:t>
            </a:r>
          </a:p>
        </p:txBody>
      </p:sp>
      <p:cxnSp>
        <p:nvCxnSpPr>
          <p:cNvPr id="18" name="Straight Connector 17">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0"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2"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7DCA9D2C-BB9E-7A6C-597B-B9478D91C667}"/>
              </a:ext>
            </a:extLst>
          </p:cNvPr>
          <p:cNvGraphicFramePr>
            <a:graphicFrameLocks noGrp="1"/>
          </p:cNvGraphicFramePr>
          <p:nvPr>
            <p:ph idx="1"/>
            <p:extLst>
              <p:ext uri="{D42A27DB-BD31-4B8C-83A1-F6EECF244321}">
                <p14:modId xmlns:p14="http://schemas.microsoft.com/office/powerpoint/2010/main" val="1281551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Purpose of presentation">
            <a:hlinkClick r:id="" action="ppaction://media"/>
            <a:extLst>
              <a:ext uri="{FF2B5EF4-FFF2-40B4-BE49-F238E27FC236}">
                <a16:creationId xmlns:a16="http://schemas.microsoft.com/office/drawing/2014/main" id="{B2C568E4-A193-4B03-6C8E-5C04F34D188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752541" y="587375"/>
            <a:ext cx="730250" cy="730250"/>
          </a:xfrm>
          <a:prstGeom prst="rect">
            <a:avLst/>
          </a:prstGeom>
        </p:spPr>
      </p:pic>
    </p:spTree>
    <p:extLst>
      <p:ext uri="{BB962C8B-B14F-4D97-AF65-F5344CB8AC3E}">
        <p14:creationId xmlns:p14="http://schemas.microsoft.com/office/powerpoint/2010/main" val="2352179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AAC66C6-2E73-6999-D7E4-6688E5C09018}"/>
              </a:ext>
            </a:extLst>
          </p:cNvPr>
          <p:cNvSpPr>
            <a:spLocks noGrp="1"/>
          </p:cNvSpPr>
          <p:nvPr>
            <p:ph type="title"/>
          </p:nvPr>
        </p:nvSpPr>
        <p:spPr>
          <a:xfrm>
            <a:off x="881130" y="64618"/>
            <a:ext cx="9804918" cy="1325563"/>
          </a:xfrm>
        </p:spPr>
        <p:txBody>
          <a:bodyPr>
            <a:normAutofit/>
          </a:bodyPr>
          <a:lstStyle/>
          <a:p>
            <a:pPr algn="ctr"/>
            <a:r>
              <a:rPr lang="en-US" dirty="0">
                <a:solidFill>
                  <a:schemeClr val="bg1"/>
                </a:solidFill>
              </a:rPr>
              <a:t>Chapter 2 – The Sharing Economy</a:t>
            </a:r>
          </a:p>
        </p:txBody>
      </p:sp>
      <p:cxnSp>
        <p:nvCxnSpPr>
          <p:cNvPr id="19" name="Straight Connector 11">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728" name="Content Placeholder 1727">
            <a:extLst>
              <a:ext uri="{FF2B5EF4-FFF2-40B4-BE49-F238E27FC236}">
                <a16:creationId xmlns:a16="http://schemas.microsoft.com/office/drawing/2014/main" id="{BF43B6DD-CA2A-D19F-4168-4C3C0EB1C09D}"/>
              </a:ext>
            </a:extLst>
          </p:cNvPr>
          <p:cNvSpPr>
            <a:spLocks noGrp="1"/>
          </p:cNvSpPr>
          <p:nvPr>
            <p:ph idx="1"/>
          </p:nvPr>
        </p:nvSpPr>
        <p:spPr>
          <a:xfrm>
            <a:off x="838200" y="1396329"/>
            <a:ext cx="10515600" cy="1389198"/>
          </a:xfrm>
        </p:spPr>
        <p:txBody>
          <a:bodyPr vert="horz" lIns="91440" tIns="45720" rIns="91440" bIns="45720" rtlCol="0" anchor="t">
            <a:normAutofit/>
          </a:bodyPr>
          <a:lstStyle/>
          <a:p>
            <a:r>
              <a:rPr lang="en-US" sz="2400" dirty="0"/>
              <a:t>Themes; Sharing economy and Collaborative consumption</a:t>
            </a:r>
          </a:p>
          <a:p>
            <a:r>
              <a:rPr lang="en-US" sz="2400" dirty="0"/>
              <a:t>Disagree on specific meaning of sharing</a:t>
            </a:r>
          </a:p>
          <a:p>
            <a:r>
              <a:rPr lang="en-US" sz="2400" dirty="0"/>
              <a:t>Table – page 20 – characteristics of sharing</a:t>
            </a:r>
          </a:p>
        </p:txBody>
      </p:sp>
      <p:graphicFrame>
        <p:nvGraphicFramePr>
          <p:cNvPr id="1729" name="Content Placeholder 2">
            <a:extLst>
              <a:ext uri="{FF2B5EF4-FFF2-40B4-BE49-F238E27FC236}">
                <a16:creationId xmlns:a16="http://schemas.microsoft.com/office/drawing/2014/main" id="{0FA0B46C-5573-BFFF-DC45-18FEDEEFAAE3}"/>
              </a:ext>
            </a:extLst>
          </p:cNvPr>
          <p:cNvGraphicFramePr>
            <a:graphicFrameLocks noGrp="1"/>
          </p:cNvGraphicFramePr>
          <p:nvPr>
            <p:extLst>
              <p:ext uri="{D42A27DB-BD31-4B8C-83A1-F6EECF244321}">
                <p14:modId xmlns:p14="http://schemas.microsoft.com/office/powerpoint/2010/main" val="1730408169"/>
              </p:ext>
            </p:extLst>
          </p:nvPr>
        </p:nvGraphicFramePr>
        <p:xfrm>
          <a:off x="1222040" y="2635290"/>
          <a:ext cx="9755336" cy="4002063"/>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14" name="collaborative governance">
            <a:hlinkClick r:id="" action="ppaction://media"/>
            <a:extLst>
              <a:ext uri="{FF2B5EF4-FFF2-40B4-BE49-F238E27FC236}">
                <a16:creationId xmlns:a16="http://schemas.microsoft.com/office/drawing/2014/main" id="{9A192203-2378-09D5-18DB-6F38024A3D4A}"/>
              </a:ext>
            </a:extLst>
          </p:cNvPr>
          <p:cNvPicPr>
            <a:picLocks noChangeAspect="1"/>
          </p:cNvPicPr>
          <p:nvPr>
            <a:audioFile r:link="rId2"/>
            <p:extLst>
              <p:ext uri="{DAA4B4D4-6D71-4841-9C94-3DE7FCFB9230}">
                <p14:media xmlns:p14="http://schemas.microsoft.com/office/powerpoint/2010/main" r:embed="rId1"/>
              </p:ext>
            </p:extLst>
          </p:nvPr>
        </p:nvPicPr>
        <p:blipFill>
          <a:blip r:embed="rId22"/>
          <a:stretch>
            <a:fillRect/>
          </a:stretch>
        </p:blipFill>
        <p:spPr>
          <a:xfrm>
            <a:off x="8704791" y="4069291"/>
            <a:ext cx="571500" cy="486834"/>
          </a:xfrm>
          <a:prstGeom prst="rect">
            <a:avLst/>
          </a:prstGeom>
        </p:spPr>
      </p:pic>
      <p:pic>
        <p:nvPicPr>
          <p:cNvPr id="15" name="mission-driven">
            <a:hlinkClick r:id="" action="ppaction://media"/>
            <a:extLst>
              <a:ext uri="{FF2B5EF4-FFF2-40B4-BE49-F238E27FC236}">
                <a16:creationId xmlns:a16="http://schemas.microsoft.com/office/drawing/2014/main" id="{EFB5B8EC-20B8-CD52-0606-ACDAC57826B1}"/>
              </a:ext>
            </a:extLst>
          </p:cNvPr>
          <p:cNvPicPr>
            <a:picLocks noChangeAspect="1"/>
          </p:cNvPicPr>
          <p:nvPr>
            <a:audioFile r:link="rId4"/>
            <p:extLst>
              <p:ext uri="{DAA4B4D4-6D71-4841-9C94-3DE7FCFB9230}">
                <p14:media xmlns:p14="http://schemas.microsoft.com/office/powerpoint/2010/main" r:embed="rId3"/>
              </p:ext>
            </p:extLst>
          </p:nvPr>
        </p:nvPicPr>
        <p:blipFill>
          <a:blip r:embed="rId22"/>
          <a:stretch>
            <a:fillRect/>
          </a:stretch>
        </p:blipFill>
        <p:spPr>
          <a:xfrm>
            <a:off x="1739766" y="5094086"/>
            <a:ext cx="615175" cy="668688"/>
          </a:xfrm>
          <a:prstGeom prst="rect">
            <a:avLst/>
          </a:prstGeom>
        </p:spPr>
      </p:pic>
      <p:pic>
        <p:nvPicPr>
          <p:cNvPr id="16" name="alternative funding">
            <a:hlinkClick r:id="" action="ppaction://media"/>
            <a:extLst>
              <a:ext uri="{FF2B5EF4-FFF2-40B4-BE49-F238E27FC236}">
                <a16:creationId xmlns:a16="http://schemas.microsoft.com/office/drawing/2014/main" id="{A6466DB9-EC55-D4DE-07C7-C75FD4042CFD}"/>
              </a:ext>
            </a:extLst>
          </p:cNvPr>
          <p:cNvPicPr>
            <a:picLocks noChangeAspect="1"/>
          </p:cNvPicPr>
          <p:nvPr>
            <a:audioFile r:link="rId6"/>
            <p:extLst>
              <p:ext uri="{DAA4B4D4-6D71-4841-9C94-3DE7FCFB9230}">
                <p14:media xmlns:p14="http://schemas.microsoft.com/office/powerpoint/2010/main" r:embed="rId5"/>
              </p:ext>
            </p:extLst>
          </p:nvPr>
        </p:nvPicPr>
        <p:blipFill>
          <a:blip r:embed="rId22"/>
          <a:stretch>
            <a:fillRect/>
          </a:stretch>
        </p:blipFill>
        <p:spPr>
          <a:xfrm>
            <a:off x="4990042" y="5550957"/>
            <a:ext cx="560917" cy="518584"/>
          </a:xfrm>
          <a:prstGeom prst="rect">
            <a:avLst/>
          </a:prstGeom>
        </p:spPr>
      </p:pic>
      <p:pic>
        <p:nvPicPr>
          <p:cNvPr id="31" name="playfomr dependce 2">
            <a:hlinkClick r:id="" action="ppaction://media"/>
            <a:extLst>
              <a:ext uri="{FF2B5EF4-FFF2-40B4-BE49-F238E27FC236}">
                <a16:creationId xmlns:a16="http://schemas.microsoft.com/office/drawing/2014/main" id="{67EFB813-4BD6-369A-A86F-9A351AE1FE59}"/>
              </a:ext>
            </a:extLst>
          </p:cNvPr>
          <p:cNvPicPr>
            <a:picLocks noChangeAspect="1"/>
          </p:cNvPicPr>
          <p:nvPr>
            <a:audioFile r:link="rId8"/>
            <p:extLst>
              <p:ext uri="{DAA4B4D4-6D71-4841-9C94-3DE7FCFB9230}">
                <p14:media xmlns:p14="http://schemas.microsoft.com/office/powerpoint/2010/main" r:embed="rId7"/>
              </p:ext>
            </p:extLst>
          </p:nvPr>
        </p:nvPicPr>
        <p:blipFill>
          <a:blip r:embed="rId22"/>
          <a:stretch>
            <a:fillRect/>
          </a:stretch>
        </p:blipFill>
        <p:spPr>
          <a:xfrm>
            <a:off x="407607" y="3375114"/>
            <a:ext cx="730250" cy="730250"/>
          </a:xfrm>
          <a:prstGeom prst="rect">
            <a:avLst/>
          </a:prstGeom>
        </p:spPr>
      </p:pic>
      <p:pic>
        <p:nvPicPr>
          <p:cNvPr id="32" name="underutilized 2">
            <a:hlinkClick r:id="" action="ppaction://media"/>
            <a:extLst>
              <a:ext uri="{FF2B5EF4-FFF2-40B4-BE49-F238E27FC236}">
                <a16:creationId xmlns:a16="http://schemas.microsoft.com/office/drawing/2014/main" id="{A9D1605F-3BE0-8A33-5B15-2D4A08275BA6}"/>
              </a:ext>
            </a:extLst>
          </p:cNvPr>
          <p:cNvPicPr>
            <a:picLocks noChangeAspect="1"/>
          </p:cNvPicPr>
          <p:nvPr>
            <a:audioFile r:link="rId10"/>
            <p:extLst>
              <p:ext uri="{DAA4B4D4-6D71-4841-9C94-3DE7FCFB9230}">
                <p14:media xmlns:p14="http://schemas.microsoft.com/office/powerpoint/2010/main" r:embed="rId9"/>
              </p:ext>
            </p:extLst>
          </p:nvPr>
        </p:nvPicPr>
        <p:blipFill>
          <a:blip r:embed="rId22"/>
          <a:stretch>
            <a:fillRect/>
          </a:stretch>
        </p:blipFill>
        <p:spPr>
          <a:xfrm>
            <a:off x="3595129" y="4029790"/>
            <a:ext cx="558532" cy="483405"/>
          </a:xfrm>
          <a:prstGeom prst="rect">
            <a:avLst/>
          </a:prstGeom>
        </p:spPr>
      </p:pic>
      <p:pic>
        <p:nvPicPr>
          <p:cNvPr id="33" name="third characteristic 2">
            <a:hlinkClick r:id="" action="ppaction://media"/>
            <a:extLst>
              <a:ext uri="{FF2B5EF4-FFF2-40B4-BE49-F238E27FC236}">
                <a16:creationId xmlns:a16="http://schemas.microsoft.com/office/drawing/2014/main" id="{DE24BC4C-E4B2-DB08-66B9-023A3EB9225C}"/>
              </a:ext>
            </a:extLst>
          </p:cNvPr>
          <p:cNvPicPr>
            <a:picLocks noChangeAspect="1"/>
          </p:cNvPicPr>
          <p:nvPr>
            <a:audioFile r:link="rId12"/>
            <p:extLst>
              <p:ext uri="{DAA4B4D4-6D71-4841-9C94-3DE7FCFB9230}">
                <p14:media xmlns:p14="http://schemas.microsoft.com/office/powerpoint/2010/main" r:embed="rId11"/>
              </p:ext>
            </p:extLst>
          </p:nvPr>
        </p:nvPicPr>
        <p:blipFill>
          <a:blip r:embed="rId22"/>
          <a:stretch>
            <a:fillRect/>
          </a:stretch>
        </p:blipFill>
        <p:spPr>
          <a:xfrm>
            <a:off x="6149438" y="4115649"/>
            <a:ext cx="665856" cy="558532"/>
          </a:xfrm>
          <a:prstGeom prst="rect">
            <a:avLst/>
          </a:prstGeom>
        </p:spPr>
      </p:pic>
      <p:pic>
        <p:nvPicPr>
          <p:cNvPr id="34" name="technology dependence 2">
            <a:hlinkClick r:id="" action="ppaction://media"/>
            <a:extLst>
              <a:ext uri="{FF2B5EF4-FFF2-40B4-BE49-F238E27FC236}">
                <a16:creationId xmlns:a16="http://schemas.microsoft.com/office/drawing/2014/main" id="{CA786C32-8FD8-9B26-30D1-87280C752250}"/>
              </a:ext>
            </a:extLst>
          </p:cNvPr>
          <p:cNvPicPr>
            <a:picLocks noChangeAspect="1"/>
          </p:cNvPicPr>
          <p:nvPr>
            <a:audioFile r:link="rId14"/>
            <p:extLst>
              <p:ext uri="{DAA4B4D4-6D71-4841-9C94-3DE7FCFB9230}">
                <p14:media xmlns:p14="http://schemas.microsoft.com/office/powerpoint/2010/main" r:embed="rId13"/>
              </p:ext>
            </p:extLst>
          </p:nvPr>
        </p:nvPicPr>
        <p:blipFill>
          <a:blip r:embed="rId22"/>
          <a:stretch>
            <a:fillRect/>
          </a:stretch>
        </p:blipFill>
        <p:spPr>
          <a:xfrm>
            <a:off x="9959438" y="4942044"/>
            <a:ext cx="730250" cy="730250"/>
          </a:xfrm>
          <a:prstGeom prst="rect">
            <a:avLst/>
          </a:prstGeom>
        </p:spPr>
      </p:pic>
    </p:spTree>
    <p:extLst>
      <p:ext uri="{BB962C8B-B14F-4D97-AF65-F5344CB8AC3E}">
        <p14:creationId xmlns:p14="http://schemas.microsoft.com/office/powerpoint/2010/main" val="39369030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nextCondLst>
                <p:cond evt="onClick" delay="0">
                  <p:tgtEl>
                    <p:spTgt spid="14"/>
                  </p:tgtEl>
                </p:cond>
              </p:nextCondLst>
            </p:seq>
            <p:audio>
              <p:cMediaNode>
                <p:cTn id="7" fill="hold" display="0">
                  <p:stCondLst>
                    <p:cond delay="indefinite"/>
                  </p:stCondLst>
                  <p:endCondLst>
                    <p:cond evt="onStopAudio" delay="0">
                      <p:tgtEl>
                        <p:sldTgt/>
                      </p:tgtEl>
                    </p:cond>
                  </p:endCondLst>
                </p:cTn>
                <p:tgtEl>
                  <p:spTgt spid="14"/>
                </p:tgtEl>
              </p:cMediaNode>
            </p:audi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15"/>
                                        </p:tgtEl>
                                      </p:cBhvr>
                                    </p:cmd>
                                  </p:childTnLst>
                                </p:cTn>
                              </p:par>
                            </p:childTnLst>
                          </p:cTn>
                        </p:par>
                      </p:childTnLst>
                    </p:cTn>
                  </p:par>
                </p:childTnLst>
              </p:cTn>
              <p:nextCondLst>
                <p:cond evt="onClick" delay="0">
                  <p:tgtEl>
                    <p:spTgt spid="15"/>
                  </p:tgtEl>
                </p:cond>
              </p:nextCondLst>
            </p:seq>
            <p:audio>
              <p:cMediaNode>
                <p:cTn id="13" fill="hold" display="0">
                  <p:stCondLst>
                    <p:cond delay="indefinite"/>
                  </p:stCondLst>
                  <p:endCondLst>
                    <p:cond evt="onStopAudio" delay="0">
                      <p:tgtEl>
                        <p:sldTgt/>
                      </p:tgtEl>
                    </p:cond>
                  </p:endCondLst>
                </p:cTn>
                <p:tgtEl>
                  <p:spTgt spid="15"/>
                </p:tgtEl>
              </p:cMediaNode>
            </p:audio>
            <p:seq concurrent="1" nextAc="seek">
              <p:cTn id="14" restart="whenNotActive" fill="hold" evtFilter="cancelBubble" nodeType="interactiveSeq">
                <p:stCondLst>
                  <p:cond evt="onClick" delay="0">
                    <p:tgtEl>
                      <p:spTgt spid="16"/>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16"/>
                                        </p:tgtEl>
                                      </p:cBhvr>
                                    </p:cmd>
                                  </p:childTnLst>
                                </p:cTn>
                              </p:par>
                            </p:childTnLst>
                          </p:cTn>
                        </p:par>
                      </p:childTnLst>
                    </p:cTn>
                  </p:par>
                </p:childTnLst>
              </p:cTn>
              <p:nextCondLst>
                <p:cond evt="onClick" delay="0">
                  <p:tgtEl>
                    <p:spTgt spid="16"/>
                  </p:tgtEl>
                </p:cond>
              </p:nextCondLst>
            </p:seq>
            <p:audio>
              <p:cMediaNode>
                <p:cTn id="19" fill="hold" display="0">
                  <p:stCondLst>
                    <p:cond delay="indefinite"/>
                  </p:stCondLst>
                  <p:endCondLst>
                    <p:cond evt="onStopAudio" delay="0">
                      <p:tgtEl>
                        <p:sldTgt/>
                      </p:tgtEl>
                    </p:cond>
                  </p:endCondLst>
                </p:cTn>
                <p:tgtEl>
                  <p:spTgt spid="16"/>
                </p:tgtEl>
              </p:cMediaNode>
            </p:audio>
            <p:seq concurrent="1" nextAc="seek">
              <p:cTn id="20" restart="whenNotActive" fill="hold" evtFilter="cancelBubble" nodeType="interactiveSeq">
                <p:stCondLst>
                  <p:cond evt="onClick" delay="0">
                    <p:tgtEl>
                      <p:spTgt spid="31"/>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 fill="hold"/>
                                        <p:tgtEl>
                                          <p:spTgt spid="31"/>
                                        </p:tgtEl>
                                      </p:cBhvr>
                                    </p:cmd>
                                  </p:childTnLst>
                                </p:cTn>
                              </p:par>
                            </p:childTnLst>
                          </p:cTn>
                        </p:par>
                      </p:childTnLst>
                    </p:cTn>
                  </p:par>
                </p:childTnLst>
              </p:cTn>
              <p:nextCondLst>
                <p:cond evt="onClick" delay="0">
                  <p:tgtEl>
                    <p:spTgt spid="31"/>
                  </p:tgtEl>
                </p:cond>
              </p:nextCondLst>
            </p:seq>
            <p:audio>
              <p:cMediaNode>
                <p:cTn id="25" fill="hold" display="0">
                  <p:stCondLst>
                    <p:cond delay="indefinite"/>
                  </p:stCondLst>
                  <p:endCondLst>
                    <p:cond evt="onStopAudio" delay="0">
                      <p:tgtEl>
                        <p:sldTgt/>
                      </p:tgtEl>
                    </p:cond>
                  </p:endCondLst>
                </p:cTn>
                <p:tgtEl>
                  <p:spTgt spid="31"/>
                </p:tgtEl>
              </p:cMediaNode>
            </p:audio>
            <p:seq concurrent="1" nextAc="seek">
              <p:cTn id="26" restart="whenNotActive" fill="hold" evtFilter="cancelBubble" nodeType="interactiveSeq">
                <p:stCondLst>
                  <p:cond evt="onClick" delay="0">
                    <p:tgtEl>
                      <p:spTgt spid="32"/>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 fill="hold"/>
                                        <p:tgtEl>
                                          <p:spTgt spid="32"/>
                                        </p:tgtEl>
                                      </p:cBhvr>
                                    </p:cmd>
                                  </p:childTnLst>
                                </p:cTn>
                              </p:par>
                            </p:childTnLst>
                          </p:cTn>
                        </p:par>
                      </p:childTnLst>
                    </p:cTn>
                  </p:par>
                </p:childTnLst>
              </p:cTn>
              <p:nextCondLst>
                <p:cond evt="onClick" delay="0">
                  <p:tgtEl>
                    <p:spTgt spid="32"/>
                  </p:tgtEl>
                </p:cond>
              </p:nextCondLst>
            </p:seq>
            <p:audio>
              <p:cMediaNode>
                <p:cTn id="31" fill="hold" display="0">
                  <p:stCondLst>
                    <p:cond delay="indefinite"/>
                  </p:stCondLst>
                  <p:endCondLst>
                    <p:cond evt="onStopAudio" delay="0">
                      <p:tgtEl>
                        <p:sldTgt/>
                      </p:tgtEl>
                    </p:cond>
                  </p:endCondLst>
                </p:cTn>
                <p:tgtEl>
                  <p:spTgt spid="32"/>
                </p:tgtEl>
              </p:cMediaNode>
            </p:audio>
            <p:seq concurrent="1" nextAc="seek">
              <p:cTn id="32" restart="whenNotActive" fill="hold" evtFilter="cancelBubble" nodeType="interactiveSeq">
                <p:stCondLst>
                  <p:cond evt="onClick" delay="0">
                    <p:tgtEl>
                      <p:spTgt spid="33"/>
                    </p:tgtEl>
                  </p:cond>
                </p:stCondLst>
                <p:endSync evt="end" delay="0">
                  <p:rtn val="all"/>
                </p:endSync>
                <p:childTnLst>
                  <p:par>
                    <p:cTn id="33" fill="hold">
                      <p:stCondLst>
                        <p:cond delay="0"/>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1" fill="hold"/>
                                        <p:tgtEl>
                                          <p:spTgt spid="33"/>
                                        </p:tgtEl>
                                      </p:cBhvr>
                                    </p:cmd>
                                  </p:childTnLst>
                                </p:cTn>
                              </p:par>
                            </p:childTnLst>
                          </p:cTn>
                        </p:par>
                      </p:childTnLst>
                    </p:cTn>
                  </p:par>
                </p:childTnLst>
              </p:cTn>
              <p:nextCondLst>
                <p:cond evt="onClick" delay="0">
                  <p:tgtEl>
                    <p:spTgt spid="33"/>
                  </p:tgtEl>
                </p:cond>
              </p:nextCondLst>
            </p:seq>
            <p:audio>
              <p:cMediaNode>
                <p:cTn id="37" fill="hold" display="0">
                  <p:stCondLst>
                    <p:cond delay="indefinite"/>
                  </p:stCondLst>
                  <p:endCondLst>
                    <p:cond evt="onStopAudio" delay="0">
                      <p:tgtEl>
                        <p:sldTgt/>
                      </p:tgtEl>
                    </p:cond>
                  </p:endCondLst>
                </p:cTn>
                <p:tgtEl>
                  <p:spTgt spid="33"/>
                </p:tgtEl>
              </p:cMediaNode>
            </p:audio>
            <p:seq concurrent="1" nextAc="seek">
              <p:cTn id="38" restart="whenNotActive" fill="hold" evtFilter="cancelBubble" nodeType="interactiveSeq">
                <p:stCondLst>
                  <p:cond evt="onClick" delay="0">
                    <p:tgtEl>
                      <p:spTgt spid="34"/>
                    </p:tgtEl>
                  </p:cond>
                </p:stCondLst>
                <p:endSync evt="end" delay="0">
                  <p:rtn val="all"/>
                </p:endSync>
                <p:childTnLst>
                  <p:par>
                    <p:cTn id="39" fill="hold">
                      <p:stCondLst>
                        <p:cond delay="0"/>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1" fill="hold"/>
                                        <p:tgtEl>
                                          <p:spTgt spid="34"/>
                                        </p:tgtEl>
                                      </p:cBhvr>
                                    </p:cmd>
                                  </p:childTnLst>
                                </p:cTn>
                              </p:par>
                            </p:childTnLst>
                          </p:cTn>
                        </p:par>
                      </p:childTnLst>
                    </p:cTn>
                  </p:par>
                </p:childTnLst>
              </p:cTn>
              <p:nextCondLst>
                <p:cond evt="onClick" delay="0">
                  <p:tgtEl>
                    <p:spTgt spid="34"/>
                  </p:tgtEl>
                </p:cond>
              </p:nextCondLst>
            </p:seq>
            <p:audio>
              <p:cMediaNode>
                <p:cTn id="43"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2BD33718-A4E7-002A-5B19-9CEDA35B114B}"/>
              </a:ext>
            </a:extLst>
          </p:cNvPr>
          <p:cNvPicPr>
            <a:picLocks noChangeAspect="1"/>
          </p:cNvPicPr>
          <p:nvPr/>
        </p:nvPicPr>
        <p:blipFill rotWithShape="1">
          <a:blip r:embed="rId2"/>
          <a:srcRect t="4878" r="1" b="1908"/>
          <a:stretch/>
        </p:blipFill>
        <p:spPr>
          <a:xfrm>
            <a:off x="802643" y="385983"/>
            <a:ext cx="10586714" cy="5970368"/>
          </a:xfrm>
          <a:prstGeom prst="rect">
            <a:avLst/>
          </a:prstGeom>
        </p:spPr>
      </p:pic>
      <p:cxnSp>
        <p:nvCxnSpPr>
          <p:cNvPr id="23" name="Straight Connector 22">
            <a:extLst>
              <a:ext uri="{FF2B5EF4-FFF2-40B4-BE49-F238E27FC236}">
                <a16:creationId xmlns:a16="http://schemas.microsoft.com/office/drawing/2014/main" id="{F56AE1B2-3354-430B-9E05-2241C72EE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53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AAC66C6-2E73-6999-D7E4-6688E5C09018}"/>
              </a:ext>
            </a:extLst>
          </p:cNvPr>
          <p:cNvSpPr>
            <a:spLocks noGrp="1"/>
          </p:cNvSpPr>
          <p:nvPr>
            <p:ph type="title"/>
          </p:nvPr>
        </p:nvSpPr>
        <p:spPr>
          <a:xfrm>
            <a:off x="3506755" y="365125"/>
            <a:ext cx="7161245" cy="1325563"/>
          </a:xfrm>
        </p:spPr>
        <p:txBody>
          <a:bodyPr>
            <a:normAutofit/>
          </a:bodyPr>
          <a:lstStyle/>
          <a:p>
            <a:pPr algn="ctr"/>
            <a:r>
              <a:rPr lang="en-US" sz="3600" dirty="0">
                <a:solidFill>
                  <a:schemeClr val="bg1"/>
                </a:solidFill>
              </a:rPr>
              <a:t>Chapter 2 – Themes</a:t>
            </a:r>
            <a:endParaRPr lang="en-US" dirty="0">
              <a:solidFill>
                <a:schemeClr val="bg1"/>
              </a:solidFill>
            </a:endParaRPr>
          </a:p>
        </p:txBody>
      </p:sp>
      <p:sp>
        <p:nvSpPr>
          <p:cNvPr id="24"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26"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6" name="Content Placeholder 2">
            <a:extLst>
              <a:ext uri="{FF2B5EF4-FFF2-40B4-BE49-F238E27FC236}">
                <a16:creationId xmlns:a16="http://schemas.microsoft.com/office/drawing/2014/main" id="{AC72B122-8BF3-8C17-55B3-05D7BA168D4D}"/>
              </a:ext>
            </a:extLst>
          </p:cNvPr>
          <p:cNvGraphicFramePr>
            <a:graphicFrameLocks noGrp="1"/>
          </p:cNvGraphicFramePr>
          <p:nvPr>
            <p:ph idx="1"/>
            <p:extLst>
              <p:ext uri="{D42A27DB-BD31-4B8C-83A1-F6EECF244321}">
                <p14:modId xmlns:p14="http://schemas.microsoft.com/office/powerpoint/2010/main" val="1773640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86" name="collaborative consumption theme">
            <a:hlinkClick r:id="" action="ppaction://media"/>
            <a:extLst>
              <a:ext uri="{FF2B5EF4-FFF2-40B4-BE49-F238E27FC236}">
                <a16:creationId xmlns:a16="http://schemas.microsoft.com/office/drawing/2014/main" id="{BE10CF43-5B07-3349-D1DC-00DA58AADFF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588625" y="4418542"/>
            <a:ext cx="730250" cy="730250"/>
          </a:xfrm>
          <a:prstGeom prst="rect">
            <a:avLst/>
          </a:prstGeom>
        </p:spPr>
      </p:pic>
      <p:pic>
        <p:nvPicPr>
          <p:cNvPr id="18" name="chapter 2 theme 1 2">
            <a:hlinkClick r:id="" action="ppaction://media"/>
            <a:extLst>
              <a:ext uri="{FF2B5EF4-FFF2-40B4-BE49-F238E27FC236}">
                <a16:creationId xmlns:a16="http://schemas.microsoft.com/office/drawing/2014/main" id="{7D8A2BFD-CFC5-D1A6-13C7-929412FF448E}"/>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528255" y="2795565"/>
            <a:ext cx="730250" cy="730250"/>
          </a:xfrm>
          <a:prstGeom prst="rect">
            <a:avLst/>
          </a:prstGeom>
        </p:spPr>
      </p:pic>
    </p:spTree>
    <p:extLst>
      <p:ext uri="{BB962C8B-B14F-4D97-AF65-F5344CB8AC3E}">
        <p14:creationId xmlns:p14="http://schemas.microsoft.com/office/powerpoint/2010/main" val="41788817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8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86"/>
                                        </p:tgtEl>
                                      </p:cBhvr>
                                    </p:cmd>
                                  </p:childTnLst>
                                </p:cTn>
                              </p:par>
                            </p:childTnLst>
                          </p:cTn>
                        </p:par>
                      </p:childTnLst>
                    </p:cTn>
                  </p:par>
                </p:childTnLst>
              </p:cTn>
              <p:nextCondLst>
                <p:cond evt="onClick" delay="0">
                  <p:tgtEl>
                    <p:spTgt spid="786"/>
                  </p:tgtEl>
                </p:cond>
              </p:nextCondLst>
            </p:seq>
            <p:audio>
              <p:cMediaNode>
                <p:cTn id="7" fill="hold" display="0">
                  <p:stCondLst>
                    <p:cond delay="indefinite"/>
                  </p:stCondLst>
                  <p:endCondLst>
                    <p:cond evt="onStopAudio" delay="0">
                      <p:tgtEl>
                        <p:sldTgt/>
                      </p:tgtEl>
                    </p:cond>
                  </p:endCondLst>
                </p:cTn>
                <p:tgtEl>
                  <p:spTgt spid="786"/>
                </p:tgtEl>
              </p:cMediaNode>
            </p:audi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18"/>
                                        </p:tgtEl>
                                      </p:cBhvr>
                                    </p:cmd>
                                  </p:childTnLst>
                                </p:cTn>
                              </p:par>
                            </p:childTnLst>
                          </p:cTn>
                        </p:par>
                      </p:childTnLst>
                    </p:cTn>
                  </p:par>
                </p:childTnLst>
              </p:cTn>
              <p:nextCondLst>
                <p:cond evt="onClick" delay="0">
                  <p:tgtEl>
                    <p:spTgt spid="18"/>
                  </p:tgtEl>
                </p:cond>
              </p:nextCondLst>
            </p:seq>
            <p:audio>
              <p:cMediaNode>
                <p:cTn id="13"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18415-9B7D-D9EC-83C9-66EB04AD711C}"/>
              </a:ext>
            </a:extLst>
          </p:cNvPr>
          <p:cNvSpPr>
            <a:spLocks noGrp="1"/>
          </p:cNvSpPr>
          <p:nvPr>
            <p:ph type="title"/>
          </p:nvPr>
        </p:nvSpPr>
        <p:spPr>
          <a:xfrm>
            <a:off x="1188069" y="381935"/>
            <a:ext cx="4008583" cy="5974414"/>
          </a:xfrm>
        </p:spPr>
        <p:txBody>
          <a:bodyPr anchor="ctr">
            <a:normAutofit/>
          </a:bodyPr>
          <a:lstStyle/>
          <a:p>
            <a:r>
              <a:rPr lang="en-US" sz="6100">
                <a:solidFill>
                  <a:schemeClr val="bg1"/>
                </a:solidFill>
              </a:rPr>
              <a:t>Chapter 8 – Networks Becoming One Stop Travel Shops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79C155A-EE1D-3413-FC96-AD99C995A3DA}"/>
              </a:ext>
            </a:extLst>
          </p:cNvPr>
          <p:cNvSpPr>
            <a:spLocks noGrp="1"/>
          </p:cNvSpPr>
          <p:nvPr>
            <p:ph idx="1"/>
          </p:nvPr>
        </p:nvSpPr>
        <p:spPr>
          <a:xfrm>
            <a:off x="6096000" y="381935"/>
            <a:ext cx="4986955" cy="5974415"/>
          </a:xfrm>
        </p:spPr>
        <p:txBody>
          <a:bodyPr vert="horz" lIns="91440" tIns="45720" rIns="91440" bIns="45720" rtlCol="0" anchor="ctr">
            <a:normAutofit/>
          </a:bodyPr>
          <a:lstStyle/>
          <a:p>
            <a:r>
              <a:rPr lang="en-GB" sz="1800" dirty="0">
                <a:ea typeface="+mn-lt"/>
                <a:cs typeface="+mn-lt"/>
              </a:rPr>
              <a:t>disturbed the traditional commercial tourism housing sector, Local governments &amp; Property owners</a:t>
            </a:r>
          </a:p>
          <a:p>
            <a:r>
              <a:rPr lang="en-GB" sz="1800" dirty="0">
                <a:ea typeface="+mn-lt"/>
                <a:cs typeface="+mn-lt"/>
              </a:rPr>
              <a:t>customers highly likely to use Airbnb again (strong brand awareness)</a:t>
            </a:r>
            <a:endParaRPr lang="en-US" sz="1800" dirty="0">
              <a:ea typeface="+mn-lt"/>
              <a:cs typeface="+mn-lt"/>
            </a:endParaRPr>
          </a:p>
          <a:p>
            <a:r>
              <a:rPr lang="en-GB" sz="1800" dirty="0">
                <a:ea typeface="+mn-lt"/>
                <a:cs typeface="+mn-lt"/>
              </a:rPr>
              <a:t>84% return likelihood, Airbnb ranked best in Australia. </a:t>
            </a:r>
            <a:endParaRPr lang="en-US" sz="1800" dirty="0">
              <a:ea typeface="+mn-lt"/>
              <a:cs typeface="+mn-lt"/>
            </a:endParaRPr>
          </a:p>
          <a:p>
            <a:r>
              <a:rPr lang="en-GB" sz="1800" dirty="0">
                <a:ea typeface="+mn-lt"/>
                <a:cs typeface="+mn-lt"/>
              </a:rPr>
              <a:t>Airbnb closer to becoming a one-stop shop for all travel requirements because of experiences</a:t>
            </a:r>
          </a:p>
          <a:p>
            <a:r>
              <a:rPr lang="en-GB" sz="1800" dirty="0"/>
              <a:t>Airlines began partnering</a:t>
            </a:r>
          </a:p>
          <a:p>
            <a:r>
              <a:rPr lang="en-GB" sz="1800" dirty="0"/>
              <a:t>Experiences - 2016</a:t>
            </a:r>
          </a:p>
          <a:p>
            <a:r>
              <a:rPr lang="en-GB" sz="1800" dirty="0" err="1"/>
              <a:t>Resy</a:t>
            </a:r>
            <a:r>
              <a:rPr lang="en-GB" sz="1800" dirty="0"/>
              <a:t> - 2017</a:t>
            </a:r>
          </a:p>
          <a:p>
            <a:endParaRPr lang="en-US" sz="180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pic>
        <p:nvPicPr>
          <p:cNvPr id="6" name="chapter 8 para 1 2">
            <a:hlinkClick r:id="" action="ppaction://media"/>
            <a:extLst>
              <a:ext uri="{FF2B5EF4-FFF2-40B4-BE49-F238E27FC236}">
                <a16:creationId xmlns:a16="http://schemas.microsoft.com/office/drawing/2014/main" id="{89134B6D-3B40-9B7C-3457-9B3EE25D618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239375" y="280458"/>
            <a:ext cx="730250" cy="730250"/>
          </a:xfrm>
          <a:prstGeom prst="rect">
            <a:avLst/>
          </a:prstGeom>
        </p:spPr>
      </p:pic>
      <p:pic>
        <p:nvPicPr>
          <p:cNvPr id="9" name="llost">
            <a:hlinkClick r:id="" action="ppaction://media"/>
            <a:extLst>
              <a:ext uri="{FF2B5EF4-FFF2-40B4-BE49-F238E27FC236}">
                <a16:creationId xmlns:a16="http://schemas.microsoft.com/office/drawing/2014/main" id="{D355F960-20E5-7B86-EBFF-8BB3C706601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239375" y="5085292"/>
            <a:ext cx="730250" cy="730250"/>
          </a:xfrm>
          <a:prstGeom prst="rect">
            <a:avLst/>
          </a:prstGeom>
        </p:spPr>
      </p:pic>
    </p:spTree>
    <p:extLst>
      <p:ext uri="{BB962C8B-B14F-4D97-AF65-F5344CB8AC3E}">
        <p14:creationId xmlns:p14="http://schemas.microsoft.com/office/powerpoint/2010/main" val="56765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9"/>
                                        </p:tgtEl>
                                      </p:cBhvr>
                                    </p:cmd>
                                  </p:childTnLst>
                                </p:cTn>
                              </p:par>
                            </p:childTnLst>
                          </p:cTn>
                        </p:par>
                      </p:childTnLst>
                    </p:cTn>
                  </p:par>
                </p:childTnLst>
              </p:cTn>
              <p:nextCondLst>
                <p:cond evt="onClick" delay="0">
                  <p:tgtEl>
                    <p:spTgt spid="9"/>
                  </p:tgtEl>
                </p:cond>
              </p:nextCondLst>
            </p:seq>
            <p:audio>
              <p:cMediaNode>
                <p:cTn id="13"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1CF94BC-0CE9-8E35-602A-45C348B227F5}"/>
              </a:ext>
            </a:extLst>
          </p:cNvPr>
          <p:cNvSpPr>
            <a:spLocks noGrp="1"/>
          </p:cNvSpPr>
          <p:nvPr>
            <p:ph type="title"/>
          </p:nvPr>
        </p:nvSpPr>
        <p:spPr>
          <a:xfrm>
            <a:off x="479394" y="1070800"/>
            <a:ext cx="3939688" cy="5583126"/>
          </a:xfrm>
        </p:spPr>
        <p:txBody>
          <a:bodyPr>
            <a:normAutofit/>
          </a:bodyPr>
          <a:lstStyle/>
          <a:p>
            <a:pPr algn="r"/>
            <a:r>
              <a:rPr lang="en-US" sz="7200"/>
              <a:t>Chapter 8 - Themes</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FCA99A89-E4C4-BDC8-6F33-AAAE413CB8FB}"/>
              </a:ext>
            </a:extLst>
          </p:cNvPr>
          <p:cNvGraphicFramePr>
            <a:graphicFrameLocks noGrp="1"/>
          </p:cNvGraphicFramePr>
          <p:nvPr>
            <p:ph idx="1"/>
            <p:extLst>
              <p:ext uri="{D42A27DB-BD31-4B8C-83A1-F6EECF244321}">
                <p14:modId xmlns:p14="http://schemas.microsoft.com/office/powerpoint/2010/main" val="2176291420"/>
              </p:ext>
            </p:extLst>
          </p:nvPr>
        </p:nvGraphicFramePr>
        <p:xfrm>
          <a:off x="5108535" y="158547"/>
          <a:ext cx="6245265" cy="649086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0" name="ecommerce 2">
            <a:hlinkClick r:id="" action="ppaction://media"/>
            <a:extLst>
              <a:ext uri="{FF2B5EF4-FFF2-40B4-BE49-F238E27FC236}">
                <a16:creationId xmlns:a16="http://schemas.microsoft.com/office/drawing/2014/main" id="{D09B8204-9480-BC9D-2888-A8A074791D5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0482792" y="2450042"/>
            <a:ext cx="730250" cy="730250"/>
          </a:xfrm>
          <a:prstGeom prst="rect">
            <a:avLst/>
          </a:prstGeom>
        </p:spPr>
      </p:pic>
      <p:pic>
        <p:nvPicPr>
          <p:cNvPr id="31" name="cc3">
            <a:hlinkClick r:id="" action="ppaction://media"/>
            <a:extLst>
              <a:ext uri="{FF2B5EF4-FFF2-40B4-BE49-F238E27FC236}">
                <a16:creationId xmlns:a16="http://schemas.microsoft.com/office/drawing/2014/main" id="{F0D6403F-7985-7AEB-3E3B-24AFCFED448A}"/>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0482792" y="4534958"/>
            <a:ext cx="730250" cy="730250"/>
          </a:xfrm>
          <a:prstGeom prst="rect">
            <a:avLst/>
          </a:prstGeom>
        </p:spPr>
      </p:pic>
      <p:pic>
        <p:nvPicPr>
          <p:cNvPr id="39" name="still dk">
            <a:hlinkClick r:id="" action="ppaction://media"/>
            <a:extLst>
              <a:ext uri="{FF2B5EF4-FFF2-40B4-BE49-F238E27FC236}">
                <a16:creationId xmlns:a16="http://schemas.microsoft.com/office/drawing/2014/main" id="{B0D6E5BD-9707-F804-FFB2-2F065CE1CC82}"/>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10429875" y="259292"/>
            <a:ext cx="730250" cy="730250"/>
          </a:xfrm>
          <a:prstGeom prst="rect">
            <a:avLst/>
          </a:prstGeom>
        </p:spPr>
      </p:pic>
    </p:spTree>
    <p:extLst>
      <p:ext uri="{BB962C8B-B14F-4D97-AF65-F5344CB8AC3E}">
        <p14:creationId xmlns:p14="http://schemas.microsoft.com/office/powerpoint/2010/main" val="27880843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0"/>
                                        </p:tgtEl>
                                      </p:cBhvr>
                                    </p:cmd>
                                  </p:childTnLst>
                                </p:cTn>
                              </p:par>
                            </p:childTnLst>
                          </p:cTn>
                        </p:par>
                      </p:childTnLst>
                    </p:cTn>
                  </p:par>
                </p:childTnLst>
              </p:cTn>
              <p:nextCondLst>
                <p:cond evt="onClick" delay="0">
                  <p:tgtEl>
                    <p:spTgt spid="30"/>
                  </p:tgtEl>
                </p:cond>
              </p:nextCondLst>
            </p:seq>
            <p:audio>
              <p:cMediaNode>
                <p:cTn id="7" fill="hold" display="0">
                  <p:stCondLst>
                    <p:cond delay="indefinite"/>
                  </p:stCondLst>
                  <p:endCondLst>
                    <p:cond evt="onStopAudio" delay="0">
                      <p:tgtEl>
                        <p:sldTgt/>
                      </p:tgtEl>
                    </p:cond>
                  </p:endCondLst>
                </p:cTn>
                <p:tgtEl>
                  <p:spTgt spid="30"/>
                </p:tgtEl>
              </p:cMediaNode>
            </p:audi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31"/>
                                        </p:tgtEl>
                                      </p:cBhvr>
                                    </p:cmd>
                                  </p:childTnLst>
                                </p:cTn>
                              </p:par>
                            </p:childTnLst>
                          </p:cTn>
                        </p:par>
                      </p:childTnLst>
                    </p:cTn>
                  </p:par>
                </p:childTnLst>
              </p:cTn>
              <p:nextCondLst>
                <p:cond evt="onClick" delay="0">
                  <p:tgtEl>
                    <p:spTgt spid="31"/>
                  </p:tgtEl>
                </p:cond>
              </p:nextCondLst>
            </p:seq>
            <p:audio>
              <p:cMediaNode>
                <p:cTn id="13" fill="hold" display="0">
                  <p:stCondLst>
                    <p:cond delay="indefinite"/>
                  </p:stCondLst>
                  <p:endCondLst>
                    <p:cond evt="onStopAudio" delay="0">
                      <p:tgtEl>
                        <p:sldTgt/>
                      </p:tgtEl>
                    </p:cond>
                  </p:endCondLst>
                </p:cTn>
                <p:tgtEl>
                  <p:spTgt spid="31"/>
                </p:tgtEl>
              </p:cMediaNode>
            </p:audio>
            <p:seq concurrent="1" nextAc="seek">
              <p:cTn id="14" restart="whenNotActive" fill="hold" evtFilter="cancelBubble" nodeType="interactiveSeq">
                <p:stCondLst>
                  <p:cond evt="onClick" delay="0">
                    <p:tgtEl>
                      <p:spTgt spid="39"/>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39"/>
                                        </p:tgtEl>
                                      </p:cBhvr>
                                    </p:cmd>
                                  </p:childTnLst>
                                </p:cTn>
                              </p:par>
                            </p:childTnLst>
                          </p:cTn>
                        </p:par>
                      </p:childTnLst>
                    </p:cTn>
                  </p:par>
                </p:childTnLst>
              </p:cTn>
              <p:nextCondLst>
                <p:cond evt="onClick" delay="0">
                  <p:tgtEl>
                    <p:spTgt spid="39"/>
                  </p:tgtEl>
                </p:cond>
              </p:nextCondLst>
            </p:seq>
            <p:audio>
              <p:cMediaNode>
                <p:cTn id="19"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47C64C2-FC09-4323-A32D-5DCB300AD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0BED5AC-7551-C463-AF14-D6CDC1D45C98}"/>
              </a:ext>
            </a:extLst>
          </p:cNvPr>
          <p:cNvSpPr>
            <a:spLocks noGrp="1"/>
          </p:cNvSpPr>
          <p:nvPr>
            <p:ph type="title"/>
          </p:nvPr>
        </p:nvSpPr>
        <p:spPr>
          <a:xfrm>
            <a:off x="1256522" y="591829"/>
            <a:ext cx="3939688" cy="5583126"/>
          </a:xfrm>
        </p:spPr>
        <p:txBody>
          <a:bodyPr>
            <a:normAutofit/>
          </a:bodyPr>
          <a:lstStyle/>
          <a:p>
            <a:r>
              <a:rPr lang="en-US" sz="4500" dirty="0">
                <a:solidFill>
                  <a:schemeClr val="bg1"/>
                </a:solidFill>
              </a:rPr>
              <a:t>Chapter 14 - The Impact on Employment</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2518"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31298"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6978"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20" name="Content Placeholder 2">
            <a:extLst>
              <a:ext uri="{FF2B5EF4-FFF2-40B4-BE49-F238E27FC236}">
                <a16:creationId xmlns:a16="http://schemas.microsoft.com/office/drawing/2014/main" id="{04247B72-EAD0-FB2B-24E9-464A24466A7B}"/>
              </a:ext>
            </a:extLst>
          </p:cNvPr>
          <p:cNvGraphicFramePr>
            <a:graphicFrameLocks noGrp="1"/>
          </p:cNvGraphicFramePr>
          <p:nvPr>
            <p:ph idx="1"/>
            <p:extLst>
              <p:ext uri="{D42A27DB-BD31-4B8C-83A1-F6EECF244321}">
                <p14:modId xmlns:p14="http://schemas.microsoft.com/office/powerpoint/2010/main" val="263501308"/>
              </p:ext>
            </p:extLst>
          </p:nvPr>
        </p:nvGraphicFramePr>
        <p:xfrm>
          <a:off x="4923894" y="446425"/>
          <a:ext cx="6827005" cy="596464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 name="chapter 14 pos">
            <a:hlinkClick r:id="" action="ppaction://media"/>
            <a:extLst>
              <a:ext uri="{FF2B5EF4-FFF2-40B4-BE49-F238E27FC236}">
                <a16:creationId xmlns:a16="http://schemas.microsoft.com/office/drawing/2014/main" id="{66B8B5DD-3AB4-BD83-C3D0-F4F28393842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420931" y="1335960"/>
            <a:ext cx="730250" cy="730250"/>
          </a:xfrm>
          <a:prstGeom prst="rect">
            <a:avLst/>
          </a:prstGeom>
        </p:spPr>
      </p:pic>
      <p:pic>
        <p:nvPicPr>
          <p:cNvPr id="113" name="idk">
            <a:hlinkClick r:id="" action="ppaction://media"/>
            <a:extLst>
              <a:ext uri="{FF2B5EF4-FFF2-40B4-BE49-F238E27FC236}">
                <a16:creationId xmlns:a16="http://schemas.microsoft.com/office/drawing/2014/main" id="{AFCE4234-CECB-DD34-D845-72A7BB78D732}"/>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794625" y="1095375"/>
            <a:ext cx="730250" cy="730250"/>
          </a:xfrm>
          <a:prstGeom prst="rect">
            <a:avLst/>
          </a:prstGeom>
        </p:spPr>
      </p:pic>
    </p:spTree>
    <p:extLst>
      <p:ext uri="{BB962C8B-B14F-4D97-AF65-F5344CB8AC3E}">
        <p14:creationId xmlns:p14="http://schemas.microsoft.com/office/powerpoint/2010/main" val="1522590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2"/>
                                        </p:tgtEl>
                                      </p:cBhvr>
                                    </p:cmd>
                                  </p:childTnLst>
                                </p:cTn>
                              </p:par>
                            </p:childTnLst>
                          </p:cTn>
                        </p:par>
                      </p:childTnLst>
                    </p:cTn>
                  </p:par>
                </p:childTnLst>
              </p:cTn>
              <p:nextCondLst>
                <p:cond evt="onClick" delay="0">
                  <p:tgtEl>
                    <p:spTgt spid="102"/>
                  </p:tgtEl>
                </p:cond>
              </p:nextCondLst>
            </p:seq>
            <p:audio>
              <p:cMediaNode>
                <p:cTn id="7" fill="hold" display="0">
                  <p:stCondLst>
                    <p:cond delay="indefinite"/>
                  </p:stCondLst>
                  <p:endCondLst>
                    <p:cond evt="onStopAudio" delay="0">
                      <p:tgtEl>
                        <p:sldTgt/>
                      </p:tgtEl>
                    </p:cond>
                  </p:endCondLst>
                </p:cTn>
                <p:tgtEl>
                  <p:spTgt spid="102"/>
                </p:tgtEl>
              </p:cMediaNode>
            </p:audio>
            <p:seq concurrent="1" nextAc="seek">
              <p:cTn id="8" restart="whenNotActive" fill="hold" evtFilter="cancelBubble" nodeType="interactiveSeq">
                <p:stCondLst>
                  <p:cond evt="onClick" delay="0">
                    <p:tgtEl>
                      <p:spTgt spid="11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113"/>
                                        </p:tgtEl>
                                      </p:cBhvr>
                                    </p:cmd>
                                  </p:childTnLst>
                                </p:cTn>
                              </p:par>
                            </p:childTnLst>
                          </p:cTn>
                        </p:par>
                      </p:childTnLst>
                    </p:cTn>
                  </p:par>
                </p:childTnLst>
              </p:cTn>
              <p:nextCondLst>
                <p:cond evt="onClick" delay="0">
                  <p:tgtEl>
                    <p:spTgt spid="113"/>
                  </p:tgtEl>
                </p:cond>
              </p:nextCondLst>
            </p:seq>
            <p:audio>
              <p:cMediaNode>
                <p:cTn id="13" fill="hold" display="0">
                  <p:stCondLst>
                    <p:cond delay="indefinite"/>
                  </p:stCondLst>
                  <p:endCondLst>
                    <p:cond evt="onStopAudio" delay="0">
                      <p:tgtEl>
                        <p:sldTgt/>
                      </p:tgtEl>
                    </p:cond>
                  </p:endCondLst>
                </p:cTn>
                <p:tgtEl>
                  <p:spTgt spid="1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1F8413B-8FF7-6784-0FE0-C74A2C855CB6}"/>
              </a:ext>
            </a:extLst>
          </p:cNvPr>
          <p:cNvSpPr>
            <a:spLocks noGrp="1"/>
          </p:cNvSpPr>
          <p:nvPr>
            <p:ph type="title"/>
          </p:nvPr>
        </p:nvSpPr>
        <p:spPr>
          <a:xfrm>
            <a:off x="479394" y="1062487"/>
            <a:ext cx="3939688" cy="5583126"/>
          </a:xfrm>
        </p:spPr>
        <p:txBody>
          <a:bodyPr>
            <a:normAutofit/>
          </a:bodyPr>
          <a:lstStyle/>
          <a:p>
            <a:pPr algn="r"/>
            <a:r>
              <a:rPr lang="en-US" sz="7200">
                <a:solidFill>
                  <a:schemeClr val="bg1"/>
                </a:solidFill>
              </a:rPr>
              <a:t>Chapter 14 - Themes</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23A6C1D6-C0C7-092C-40AE-A1E08A90EF8D}"/>
              </a:ext>
            </a:extLst>
          </p:cNvPr>
          <p:cNvGraphicFramePr>
            <a:graphicFrameLocks noGrp="1"/>
          </p:cNvGraphicFramePr>
          <p:nvPr>
            <p:ph idx="1"/>
            <p:extLst>
              <p:ext uri="{D42A27DB-BD31-4B8C-83A1-F6EECF244321}">
                <p14:modId xmlns:p14="http://schemas.microsoft.com/office/powerpoint/2010/main" val="392340667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chapter 14 themes">
            <a:hlinkClick r:id="" action="ppaction://media"/>
            <a:extLst>
              <a:ext uri="{FF2B5EF4-FFF2-40B4-BE49-F238E27FC236}">
                <a16:creationId xmlns:a16="http://schemas.microsoft.com/office/drawing/2014/main" id="{8E52E312-57A1-A9B0-88CA-EEF58540673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146255" y="702748"/>
            <a:ext cx="730250" cy="730250"/>
          </a:xfrm>
          <a:prstGeom prst="rect">
            <a:avLst/>
          </a:prstGeom>
        </p:spPr>
      </p:pic>
    </p:spTree>
    <p:extLst>
      <p:ext uri="{BB962C8B-B14F-4D97-AF65-F5344CB8AC3E}">
        <p14:creationId xmlns:p14="http://schemas.microsoft.com/office/powerpoint/2010/main" val="3450471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nextCondLst>
                <p:cond evt="onClick" delay="0">
                  <p:tgtEl>
                    <p:spTgt spid="20"/>
                  </p:tgtEl>
                </p:cond>
              </p:nextCondLst>
            </p:seq>
            <p:audio>
              <p:cMediaNode>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7AB90-8C06-5386-FA34-DC219B485455}"/>
              </a:ext>
            </a:extLst>
          </p:cNvPr>
          <p:cNvSpPr>
            <a:spLocks noGrp="1"/>
          </p:cNvSpPr>
          <p:nvPr>
            <p:ph type="title"/>
          </p:nvPr>
        </p:nvSpPr>
        <p:spPr>
          <a:xfrm>
            <a:off x="838200" y="-280458"/>
            <a:ext cx="10515600" cy="1325563"/>
          </a:xfrm>
        </p:spPr>
        <p:txBody>
          <a:bodyPr/>
          <a:lstStyle/>
          <a:p>
            <a:pPr algn="ctr"/>
            <a:r>
              <a:rPr lang="en-US" dirty="0"/>
              <a:t>References</a:t>
            </a:r>
          </a:p>
        </p:txBody>
      </p:sp>
      <p:sp>
        <p:nvSpPr>
          <p:cNvPr id="3" name="Content Placeholder 2">
            <a:extLst>
              <a:ext uri="{FF2B5EF4-FFF2-40B4-BE49-F238E27FC236}">
                <a16:creationId xmlns:a16="http://schemas.microsoft.com/office/drawing/2014/main" id="{55CE453E-A6A5-15A8-9AAF-2D25C35D4460}"/>
              </a:ext>
            </a:extLst>
          </p:cNvPr>
          <p:cNvSpPr>
            <a:spLocks noGrp="1"/>
          </p:cNvSpPr>
          <p:nvPr>
            <p:ph idx="1"/>
          </p:nvPr>
        </p:nvSpPr>
        <p:spPr>
          <a:xfrm>
            <a:off x="838200" y="703792"/>
            <a:ext cx="10515600" cy="5589588"/>
          </a:xfrm>
        </p:spPr>
        <p:txBody>
          <a:bodyPr vert="horz" lIns="91440" tIns="45720" rIns="91440" bIns="45720" rtlCol="0" anchor="t">
            <a:noAutofit/>
          </a:bodyPr>
          <a:lstStyle/>
          <a:p>
            <a:r>
              <a:rPr lang="en-GB" sz="1400" dirty="0">
                <a:ea typeface="+mn-lt"/>
                <a:cs typeface="+mn-lt"/>
              </a:rPr>
              <a:t>Airbnb.co.uk. (no date). </a:t>
            </a:r>
            <a:r>
              <a:rPr lang="en-GB" sz="1400" i="1" dirty="0">
                <a:ea typeface="+mn-lt"/>
                <a:cs typeface="+mn-lt"/>
              </a:rPr>
              <a:t>‘Joining Airbnb as a company or managing company info on an account’</a:t>
            </a:r>
            <a:r>
              <a:rPr lang="en-GB" sz="1400" dirty="0">
                <a:ea typeface="+mn-lt"/>
                <a:cs typeface="+mn-lt"/>
              </a:rPr>
              <a:t> </a:t>
            </a:r>
            <a:r>
              <a:rPr lang="en-GB" sz="1400" u="sng" dirty="0">
                <a:ea typeface="+mn-lt"/>
                <a:cs typeface="+mn-lt"/>
                <a:hlinkClick r:id="rId2"/>
              </a:rPr>
              <a:t>https://www.airbnb.co.uk/help/article/2231#:~:text=We%20welcome%20listings%20hosted%20by,Select%20Add%20a%20new%20listing</a:t>
            </a:r>
            <a:r>
              <a:rPr lang="en-GB" sz="1400" dirty="0">
                <a:ea typeface="+mn-lt"/>
                <a:cs typeface="+mn-lt"/>
              </a:rPr>
              <a:t> </a:t>
            </a:r>
            <a:endParaRPr lang="en-US" sz="1400">
              <a:ea typeface="+mn-lt"/>
              <a:cs typeface="+mn-lt"/>
            </a:endParaRPr>
          </a:p>
          <a:p>
            <a:r>
              <a:rPr lang="en-GB" sz="1400" dirty="0">
                <a:ea typeface="+mn-lt"/>
                <a:cs typeface="+mn-lt"/>
              </a:rPr>
              <a:t>Airbnb.co.uk. (2017). </a:t>
            </a:r>
            <a:r>
              <a:rPr lang="en-GB" sz="1400" i="1" dirty="0">
                <a:ea typeface="+mn-lt"/>
                <a:cs typeface="+mn-lt"/>
              </a:rPr>
              <a:t>‘Airbnb and </a:t>
            </a:r>
            <a:r>
              <a:rPr lang="en-GB" sz="1400" i="1" dirty="0" err="1">
                <a:ea typeface="+mn-lt"/>
                <a:cs typeface="+mn-lt"/>
              </a:rPr>
              <a:t>Resy</a:t>
            </a:r>
            <a:r>
              <a:rPr lang="en-GB" sz="1400" i="1" dirty="0">
                <a:ea typeface="+mn-lt"/>
                <a:cs typeface="+mn-lt"/>
              </a:rPr>
              <a:t> Team Up </a:t>
            </a:r>
            <a:r>
              <a:rPr lang="en-GB" sz="1400" i="1" dirty="0" err="1">
                <a:ea typeface="+mn-lt"/>
                <a:cs typeface="+mn-lt"/>
              </a:rPr>
              <a:t>tp</a:t>
            </a:r>
            <a:r>
              <a:rPr lang="en-GB" sz="1400" i="1" dirty="0">
                <a:ea typeface="+mn-lt"/>
                <a:cs typeface="+mn-lt"/>
              </a:rPr>
              <a:t> Offer In-App Restaurant Reservations’</a:t>
            </a:r>
            <a:r>
              <a:rPr lang="en-GB" sz="1400" dirty="0">
                <a:ea typeface="+mn-lt"/>
                <a:cs typeface="+mn-lt"/>
              </a:rPr>
              <a:t> </a:t>
            </a:r>
            <a:r>
              <a:rPr lang="en-GB" sz="1400" u="sng" dirty="0">
                <a:ea typeface="+mn-lt"/>
                <a:cs typeface="+mn-lt"/>
                <a:hlinkClick r:id="rId3"/>
              </a:rPr>
              <a:t>https://news.airbnb.com/airbnb-resy-team-offer-app-restaurant-reservations/</a:t>
            </a:r>
            <a:r>
              <a:rPr lang="en-GB" sz="1400" dirty="0">
                <a:ea typeface="+mn-lt"/>
                <a:cs typeface="+mn-lt"/>
              </a:rPr>
              <a:t> </a:t>
            </a:r>
            <a:endParaRPr lang="en-US" sz="1400">
              <a:ea typeface="+mn-lt"/>
              <a:cs typeface="+mn-lt"/>
            </a:endParaRPr>
          </a:p>
          <a:p>
            <a:r>
              <a:rPr lang="en-GB" sz="1400" dirty="0">
                <a:ea typeface="+mn-lt"/>
                <a:cs typeface="+mn-lt"/>
              </a:rPr>
              <a:t>Airbnb.co.uk. (2022). </a:t>
            </a:r>
            <a:r>
              <a:rPr lang="en-GB" sz="1400" i="1" dirty="0">
                <a:ea typeface="+mn-lt"/>
                <a:cs typeface="+mn-lt"/>
              </a:rPr>
              <a:t>‘</a:t>
            </a:r>
            <a:r>
              <a:rPr lang="en-GB" sz="1400" i="1" dirty="0" err="1">
                <a:ea typeface="+mn-lt"/>
                <a:cs typeface="+mn-lt"/>
              </a:rPr>
              <a:t>Nondiscrimination</a:t>
            </a:r>
            <a:r>
              <a:rPr lang="en-GB" sz="1400" i="1" dirty="0">
                <a:ea typeface="+mn-lt"/>
                <a:cs typeface="+mn-lt"/>
              </a:rPr>
              <a:t> Policy’</a:t>
            </a:r>
            <a:r>
              <a:rPr lang="en-GB" sz="1400" dirty="0">
                <a:ea typeface="+mn-lt"/>
                <a:cs typeface="+mn-lt"/>
              </a:rPr>
              <a:t> </a:t>
            </a:r>
            <a:r>
              <a:rPr lang="en-GB" sz="1400" u="sng" dirty="0">
                <a:ea typeface="+mn-lt"/>
                <a:cs typeface="+mn-lt"/>
                <a:hlinkClick r:id="rId4"/>
              </a:rPr>
              <a:t>https://www.airbnb.co.uk/help/article/2867</a:t>
            </a:r>
            <a:r>
              <a:rPr lang="en-GB" sz="1400" dirty="0">
                <a:ea typeface="+mn-lt"/>
                <a:cs typeface="+mn-lt"/>
              </a:rPr>
              <a:t> </a:t>
            </a:r>
            <a:endParaRPr lang="en-US" sz="1400">
              <a:ea typeface="+mn-lt"/>
              <a:cs typeface="+mn-lt"/>
            </a:endParaRPr>
          </a:p>
          <a:p>
            <a:r>
              <a:rPr lang="en-GB" sz="1400" dirty="0">
                <a:ea typeface="+mn-lt"/>
                <a:cs typeface="+mn-lt"/>
              </a:rPr>
              <a:t>Airbnb.co.uk. (2022) </a:t>
            </a:r>
            <a:r>
              <a:rPr lang="en-GB" sz="1400" i="1" dirty="0">
                <a:ea typeface="+mn-lt"/>
                <a:cs typeface="+mn-lt"/>
              </a:rPr>
              <a:t>‘Self check-in’</a:t>
            </a:r>
            <a:r>
              <a:rPr lang="en-GB" sz="1400" dirty="0">
                <a:ea typeface="+mn-lt"/>
                <a:cs typeface="+mn-lt"/>
              </a:rPr>
              <a:t> </a:t>
            </a:r>
            <a:r>
              <a:rPr lang="en-GB" sz="1400" u="sng" dirty="0">
                <a:ea typeface="+mn-lt"/>
                <a:cs typeface="+mn-lt"/>
                <a:hlinkClick r:id="rId5"/>
              </a:rPr>
              <a:t>https://www.airbnb.co.uk/help/article/1207</a:t>
            </a:r>
            <a:r>
              <a:rPr lang="en-GB" sz="1400" dirty="0">
                <a:ea typeface="+mn-lt"/>
                <a:cs typeface="+mn-lt"/>
              </a:rPr>
              <a:t> </a:t>
            </a:r>
            <a:endParaRPr lang="en-US" sz="1400">
              <a:ea typeface="+mn-lt"/>
              <a:cs typeface="+mn-lt"/>
            </a:endParaRPr>
          </a:p>
          <a:p>
            <a:r>
              <a:rPr lang="en-GB" sz="1400" dirty="0">
                <a:ea typeface="+mn-lt"/>
                <a:cs typeface="+mn-lt"/>
              </a:rPr>
              <a:t>Burgess, R. (2017). </a:t>
            </a:r>
            <a:r>
              <a:rPr lang="en-GB" sz="1400" i="1" dirty="0">
                <a:ea typeface="+mn-lt"/>
                <a:cs typeface="+mn-lt"/>
              </a:rPr>
              <a:t>‘How to earn frequent flyer miles from your Airbnb stays’</a:t>
            </a:r>
            <a:r>
              <a:rPr lang="en-GB" sz="1400" dirty="0">
                <a:ea typeface="+mn-lt"/>
                <a:cs typeface="+mn-lt"/>
              </a:rPr>
              <a:t> </a:t>
            </a:r>
            <a:r>
              <a:rPr lang="en-GB" sz="1400" u="sng" dirty="0">
                <a:ea typeface="+mn-lt"/>
                <a:cs typeface="+mn-lt"/>
                <a:hlinkClick r:id="rId6"/>
              </a:rPr>
              <a:t>https://www.headforpoints.com/2017/02/14/how-to-earn-airline-miles-from-your-airbnb-stays/</a:t>
            </a:r>
            <a:r>
              <a:rPr lang="en-GB" sz="1400" dirty="0">
                <a:ea typeface="+mn-lt"/>
                <a:cs typeface="+mn-lt"/>
              </a:rPr>
              <a:t> </a:t>
            </a:r>
            <a:endParaRPr lang="en-US" sz="1400">
              <a:ea typeface="+mn-lt"/>
              <a:cs typeface="+mn-lt"/>
            </a:endParaRPr>
          </a:p>
          <a:p>
            <a:r>
              <a:rPr lang="en-GB" sz="1400" dirty="0">
                <a:ea typeface="+mn-lt"/>
                <a:cs typeface="+mn-lt"/>
              </a:rPr>
              <a:t>Chaffey, D. (2022). ‘</a:t>
            </a:r>
            <a:r>
              <a:rPr lang="en-GB" sz="1400" i="1" dirty="0">
                <a:ea typeface="+mn-lt"/>
                <a:cs typeface="+mn-lt"/>
              </a:rPr>
              <a:t>E-Business and E-Commerce Management: Strategy, Implementation and Practice’ </a:t>
            </a:r>
            <a:r>
              <a:rPr lang="en-GB" sz="1400" dirty="0">
                <a:ea typeface="+mn-lt"/>
                <a:cs typeface="+mn-lt"/>
              </a:rPr>
              <a:t>(4</a:t>
            </a:r>
            <a:r>
              <a:rPr lang="en-GB" sz="1400" baseline="30000" dirty="0">
                <a:ea typeface="+mn-lt"/>
                <a:cs typeface="+mn-lt"/>
              </a:rPr>
              <a:t>th</a:t>
            </a:r>
            <a:r>
              <a:rPr lang="en-GB" sz="1400" dirty="0">
                <a:ea typeface="+mn-lt"/>
                <a:cs typeface="+mn-lt"/>
              </a:rPr>
              <a:t> Edition). Person College Div, p.14 </a:t>
            </a:r>
            <a:r>
              <a:rPr lang="en-GB" sz="1400" u="sng" dirty="0">
                <a:ea typeface="+mn-lt"/>
                <a:cs typeface="+mn-lt"/>
                <a:hlinkClick r:id="rId7"/>
              </a:rPr>
              <a:t>https://eclass.emt.ihu.gr/modules/document/file.php/AD183/e-books/dave-chaffey-e-business-and-e-commerce-management-strategies-4th-ed-qwerty80.pdf</a:t>
            </a:r>
            <a:r>
              <a:rPr lang="en-GB" sz="1400" dirty="0">
                <a:ea typeface="+mn-lt"/>
                <a:cs typeface="+mn-lt"/>
              </a:rPr>
              <a:t> </a:t>
            </a:r>
            <a:endParaRPr lang="en-US" sz="1400">
              <a:ea typeface="+mn-lt"/>
              <a:cs typeface="+mn-lt"/>
            </a:endParaRPr>
          </a:p>
          <a:p>
            <a:r>
              <a:rPr lang="en-GB" sz="1400" dirty="0">
                <a:ea typeface="+mn-lt"/>
                <a:cs typeface="+mn-lt"/>
              </a:rPr>
              <a:t>Chen, J. (2021). </a:t>
            </a:r>
            <a:r>
              <a:rPr lang="en-GB" sz="1400" i="1" dirty="0">
                <a:ea typeface="+mn-lt"/>
                <a:cs typeface="+mn-lt"/>
              </a:rPr>
              <a:t>‘Collaborative Consumption’</a:t>
            </a:r>
            <a:r>
              <a:rPr lang="en-GB" sz="1400" dirty="0">
                <a:ea typeface="+mn-lt"/>
                <a:cs typeface="+mn-lt"/>
              </a:rPr>
              <a:t> </a:t>
            </a:r>
            <a:r>
              <a:rPr lang="en-GB" sz="1400" u="sng" dirty="0">
                <a:ea typeface="+mn-lt"/>
                <a:cs typeface="+mn-lt"/>
                <a:hlinkClick r:id="rId8"/>
              </a:rPr>
              <a:t>https://www.investopedia.com/terms/c/collaborative-consumption.asp</a:t>
            </a:r>
            <a:r>
              <a:rPr lang="en-GB" sz="1400" dirty="0">
                <a:ea typeface="+mn-lt"/>
                <a:cs typeface="+mn-lt"/>
              </a:rPr>
              <a:t> </a:t>
            </a:r>
            <a:endParaRPr lang="en-US" sz="1400">
              <a:ea typeface="+mn-lt"/>
              <a:cs typeface="+mn-lt"/>
            </a:endParaRPr>
          </a:p>
          <a:p>
            <a:r>
              <a:rPr lang="en-GB" sz="1400" dirty="0">
                <a:ea typeface="+mn-lt"/>
                <a:cs typeface="+mn-lt"/>
              </a:rPr>
              <a:t>Fox, G. (no date). </a:t>
            </a:r>
            <a:r>
              <a:rPr lang="en-GB" sz="1400" i="1" dirty="0">
                <a:ea typeface="+mn-lt"/>
                <a:cs typeface="+mn-lt"/>
              </a:rPr>
              <a:t>‘Airbnb Business Model: How Airbnb Makes Money’</a:t>
            </a:r>
            <a:r>
              <a:rPr lang="en-GB" sz="1400" dirty="0">
                <a:ea typeface="+mn-lt"/>
                <a:cs typeface="+mn-lt"/>
              </a:rPr>
              <a:t> </a:t>
            </a:r>
            <a:r>
              <a:rPr lang="en-GB" sz="1400" u="sng" dirty="0">
                <a:ea typeface="+mn-lt"/>
                <a:cs typeface="+mn-lt"/>
                <a:hlinkClick r:id="rId9"/>
              </a:rPr>
              <a:t>https://www.garyfox.co/airbnb-business-model/</a:t>
            </a:r>
            <a:r>
              <a:rPr lang="en-GB" sz="1400" dirty="0">
                <a:ea typeface="+mn-lt"/>
                <a:cs typeface="+mn-lt"/>
              </a:rPr>
              <a:t> </a:t>
            </a:r>
            <a:endParaRPr lang="en-US" sz="1400">
              <a:ea typeface="+mn-lt"/>
              <a:cs typeface="+mn-lt"/>
            </a:endParaRPr>
          </a:p>
          <a:p>
            <a:r>
              <a:rPr lang="en-GB" sz="1400" dirty="0" err="1">
                <a:ea typeface="+mn-lt"/>
                <a:cs typeface="+mn-lt"/>
              </a:rPr>
              <a:t>Frenken</a:t>
            </a:r>
            <a:r>
              <a:rPr lang="en-GB" sz="1400" dirty="0">
                <a:ea typeface="+mn-lt"/>
                <a:cs typeface="+mn-lt"/>
              </a:rPr>
              <a:t>, K. and Schor, J. (2017). ‘Putting the sharing economy into perspective, in Environmental Innovation and Societal Transitions’. Volume 23. Elsevier B.V., pp. 3-10 </a:t>
            </a:r>
            <a:r>
              <a:rPr lang="en-GB" sz="1400" u="sng" dirty="0">
                <a:ea typeface="+mn-lt"/>
                <a:cs typeface="+mn-lt"/>
                <a:hlinkClick r:id="rId10"/>
              </a:rPr>
              <a:t>https://doi.org/10.1016/j.eist.2017.01.003</a:t>
            </a:r>
            <a:r>
              <a:rPr lang="en-GB" sz="1400" dirty="0">
                <a:ea typeface="+mn-lt"/>
                <a:cs typeface="+mn-lt"/>
              </a:rPr>
              <a:t> </a:t>
            </a:r>
            <a:endParaRPr lang="en-US" sz="1400">
              <a:ea typeface="+mn-lt"/>
              <a:cs typeface="+mn-lt"/>
            </a:endParaRPr>
          </a:p>
          <a:p>
            <a:r>
              <a:rPr lang="en-GB" sz="1400" dirty="0">
                <a:ea typeface="+mn-lt"/>
                <a:cs typeface="+mn-lt"/>
              </a:rPr>
              <a:t>FSB. (2022). </a:t>
            </a:r>
            <a:r>
              <a:rPr lang="en-GB" sz="1400" i="1" dirty="0">
                <a:ea typeface="+mn-lt"/>
                <a:cs typeface="+mn-lt"/>
              </a:rPr>
              <a:t>‘What is e-commerce?’</a:t>
            </a:r>
            <a:r>
              <a:rPr lang="en-GB" sz="1400" dirty="0">
                <a:ea typeface="+mn-lt"/>
                <a:cs typeface="+mn-lt"/>
              </a:rPr>
              <a:t> </a:t>
            </a:r>
            <a:r>
              <a:rPr lang="en-GB" sz="1400" u="sng" dirty="0">
                <a:ea typeface="+mn-lt"/>
                <a:cs typeface="+mn-lt"/>
                <a:hlinkClick r:id="rId11"/>
              </a:rPr>
              <a:t>https://www.fsb.org.uk/resources-page/what-is-e-commerce.html#:~:text=E%2Dcommerce%20refers%20to%20any,way%20to%20sell%20it%20online</a:t>
            </a:r>
            <a:r>
              <a:rPr lang="en-GB" sz="1400" dirty="0">
                <a:ea typeface="+mn-lt"/>
                <a:cs typeface="+mn-lt"/>
              </a:rPr>
              <a:t>. </a:t>
            </a:r>
            <a:endParaRPr lang="en-US" sz="1400" dirty="0">
              <a:ea typeface="+mn-lt"/>
              <a:cs typeface="+mn-lt"/>
            </a:endParaRPr>
          </a:p>
          <a:p>
            <a:r>
              <a:rPr lang="en-GB" sz="1400" dirty="0">
                <a:ea typeface="+mn-lt"/>
                <a:cs typeface="+mn-lt"/>
              </a:rPr>
              <a:t>Gardiner, S. &amp; </a:t>
            </a:r>
            <a:r>
              <a:rPr lang="en-GB" sz="1400" dirty="0" err="1">
                <a:ea typeface="+mn-lt"/>
                <a:cs typeface="+mn-lt"/>
              </a:rPr>
              <a:t>Dolnicar</a:t>
            </a:r>
            <a:r>
              <a:rPr lang="en-GB" sz="1400" dirty="0">
                <a:ea typeface="+mn-lt"/>
                <a:cs typeface="+mn-lt"/>
              </a:rPr>
              <a:t>, S. (2017) Chapter 8 – Networks Becoming One-stop Travel Shops, in </a:t>
            </a:r>
            <a:r>
              <a:rPr lang="en-GB" sz="1400" dirty="0" err="1">
                <a:ea typeface="+mn-lt"/>
                <a:cs typeface="+mn-lt"/>
              </a:rPr>
              <a:t>S.Dolnicar</a:t>
            </a:r>
            <a:r>
              <a:rPr lang="en-GB" sz="1400" dirty="0">
                <a:ea typeface="+mn-lt"/>
                <a:cs typeface="+mn-lt"/>
              </a:rPr>
              <a:t>, </a:t>
            </a:r>
            <a:r>
              <a:rPr lang="en-GB" sz="1400" i="1" dirty="0">
                <a:ea typeface="+mn-lt"/>
                <a:cs typeface="+mn-lt"/>
              </a:rPr>
              <a:t>Peer-to-Peer Accommodation Networks: Pushing the boundaries, </a:t>
            </a:r>
            <a:r>
              <a:rPr lang="en-GB" sz="1400" dirty="0">
                <a:ea typeface="+mn-lt"/>
                <a:cs typeface="+mn-lt"/>
              </a:rPr>
              <a:t>Oxford: Goodfellow Publishers, pp. 87-97, </a:t>
            </a:r>
            <a:r>
              <a:rPr lang="en-GB" sz="1400" u="sng" dirty="0">
                <a:ea typeface="+mn-lt"/>
                <a:cs typeface="+mn-lt"/>
                <a:hlinkClick r:id="rId12"/>
              </a:rPr>
              <a:t>https://library.oapen.org/bitstream/id/8c26ef66-8bbd-4aa2-ad44-e0e47d3bcc9e/640674.pdf</a:t>
            </a:r>
            <a:r>
              <a:rPr lang="en-GB" sz="1400" dirty="0">
                <a:ea typeface="+mn-lt"/>
                <a:cs typeface="+mn-lt"/>
              </a:rPr>
              <a:t> </a:t>
            </a:r>
            <a:endParaRPr lang="en-US" sz="1400" dirty="0">
              <a:ea typeface="+mn-lt"/>
              <a:cs typeface="+mn-lt"/>
            </a:endParaRPr>
          </a:p>
          <a:p>
            <a:r>
              <a:rPr lang="en-GB" sz="1400" dirty="0">
                <a:ea typeface="+mn-lt"/>
                <a:cs typeface="+mn-lt"/>
              </a:rPr>
              <a:t>Global </a:t>
            </a:r>
            <a:r>
              <a:rPr lang="en-GB" sz="1400" dirty="0" err="1">
                <a:ea typeface="+mn-lt"/>
                <a:cs typeface="+mn-lt"/>
              </a:rPr>
              <a:t>Traveler</a:t>
            </a:r>
            <a:r>
              <a:rPr lang="en-GB" sz="1400" dirty="0">
                <a:ea typeface="+mn-lt"/>
                <a:cs typeface="+mn-lt"/>
              </a:rPr>
              <a:t>. (2016). ‘</a:t>
            </a:r>
            <a:r>
              <a:rPr lang="en-GB" sz="1400" i="1" dirty="0">
                <a:ea typeface="+mn-lt"/>
                <a:cs typeface="+mn-lt"/>
              </a:rPr>
              <a:t>Lufthansa Sells Tickets on Airbnb</a:t>
            </a:r>
            <a:r>
              <a:rPr lang="en-GB" sz="1400" dirty="0">
                <a:ea typeface="+mn-lt"/>
                <a:cs typeface="+mn-lt"/>
              </a:rPr>
              <a:t>’ </a:t>
            </a:r>
            <a:r>
              <a:rPr lang="en-GB" sz="1400" u="sng" dirty="0">
                <a:ea typeface="+mn-lt"/>
                <a:cs typeface="+mn-lt"/>
                <a:hlinkClick r:id="rId13"/>
              </a:rPr>
              <a:t>https://www.globaltravelerusa.com/lufthansa-sells-tickets-on-airbnb/</a:t>
            </a:r>
            <a:r>
              <a:rPr lang="en-GB" sz="1400" dirty="0">
                <a:ea typeface="+mn-lt"/>
                <a:cs typeface="+mn-lt"/>
              </a:rPr>
              <a:t> </a:t>
            </a:r>
            <a:endParaRPr lang="en-GB" dirty="0"/>
          </a:p>
        </p:txBody>
      </p:sp>
    </p:spTree>
    <p:extLst>
      <p:ext uri="{BB962C8B-B14F-4D97-AF65-F5344CB8AC3E}">
        <p14:creationId xmlns:p14="http://schemas.microsoft.com/office/powerpoint/2010/main" val="722660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2778-6001-408F-36F5-15FFCB227DD1}"/>
              </a:ext>
            </a:extLst>
          </p:cNvPr>
          <p:cNvSpPr>
            <a:spLocks noGrp="1"/>
          </p:cNvSpPr>
          <p:nvPr>
            <p:ph type="title"/>
          </p:nvPr>
        </p:nvSpPr>
        <p:spPr>
          <a:xfrm>
            <a:off x="838200" y="-333375"/>
            <a:ext cx="10515600" cy="1325563"/>
          </a:xfrm>
        </p:spPr>
        <p:txBody>
          <a:bodyPr/>
          <a:lstStyle/>
          <a:p>
            <a:pPr algn="ctr"/>
            <a:r>
              <a:rPr lang="en-US" dirty="0"/>
              <a:t>More references</a:t>
            </a:r>
          </a:p>
        </p:txBody>
      </p:sp>
      <p:sp>
        <p:nvSpPr>
          <p:cNvPr id="3" name="Content Placeholder 2">
            <a:extLst>
              <a:ext uri="{FF2B5EF4-FFF2-40B4-BE49-F238E27FC236}">
                <a16:creationId xmlns:a16="http://schemas.microsoft.com/office/drawing/2014/main" id="{CE235B7A-9D27-4B02-310F-72158B1F5108}"/>
              </a:ext>
            </a:extLst>
          </p:cNvPr>
          <p:cNvSpPr>
            <a:spLocks noGrp="1"/>
          </p:cNvSpPr>
          <p:nvPr>
            <p:ph idx="1"/>
          </p:nvPr>
        </p:nvSpPr>
        <p:spPr>
          <a:xfrm>
            <a:off x="838200" y="619125"/>
            <a:ext cx="10515600" cy="4351338"/>
          </a:xfrm>
        </p:spPr>
        <p:txBody>
          <a:bodyPr vert="horz" lIns="91440" tIns="45720" rIns="91440" bIns="45720" rtlCol="0" anchor="t">
            <a:noAutofit/>
          </a:bodyPr>
          <a:lstStyle/>
          <a:p>
            <a:endParaRPr lang="en-GB" sz="1500" dirty="0">
              <a:ea typeface="+mn-lt"/>
              <a:cs typeface="+mn-lt"/>
            </a:endParaRPr>
          </a:p>
          <a:p>
            <a:r>
              <a:rPr lang="en-GB" sz="1500" dirty="0"/>
              <a:t>Guttentag, D. (2015). ‘Airbnb: disruptive innovation and </a:t>
            </a:r>
            <a:r>
              <a:rPr lang="en-GB" sz="1500" err="1"/>
              <a:t>fthe</a:t>
            </a:r>
            <a:r>
              <a:rPr lang="en-GB" sz="1500" dirty="0"/>
              <a:t> rise of an informal tourism accommodation sector’ Current Issues in Tourism. Routledge, Taylor and Francis Group, pp. 1194-1196 </a:t>
            </a:r>
            <a:r>
              <a:rPr lang="en-GB" sz="1500" u="sng" dirty="0">
                <a:hlinkClick r:id="rId2"/>
              </a:rPr>
              <a:t>https://www.dg-research.com/Papers/Guttentag%20(2015)%20Airbnb.pdf</a:t>
            </a:r>
            <a:r>
              <a:rPr lang="en-GB" sz="1500" dirty="0"/>
              <a:t> </a:t>
            </a:r>
            <a:endParaRPr lang="en-US" sz="1500">
              <a:ea typeface="+mn-lt"/>
              <a:cs typeface="+mn-lt"/>
            </a:endParaRPr>
          </a:p>
          <a:p>
            <a:r>
              <a:rPr lang="en-GB" sz="1500" dirty="0"/>
              <a:t>KLM.com. (2014). ‘</a:t>
            </a:r>
            <a:r>
              <a:rPr lang="en-GB" sz="1500" i="1" dirty="0"/>
              <a:t>KLM and Airbnb partnership kicks off</a:t>
            </a:r>
            <a:r>
              <a:rPr lang="en-GB" sz="1500" dirty="0"/>
              <a:t>’ </a:t>
            </a:r>
            <a:r>
              <a:rPr lang="en-GB" sz="1500" u="sng" dirty="0">
                <a:hlinkClick r:id="rId3"/>
              </a:rPr>
              <a:t>https://news.klm.com/klm-and-airbnb-partnership-kicks-off/</a:t>
            </a:r>
            <a:r>
              <a:rPr lang="en-GB" sz="1500" dirty="0"/>
              <a:t> </a:t>
            </a:r>
            <a:endParaRPr lang="en-US" sz="1500" dirty="0">
              <a:ea typeface="+mn-lt"/>
              <a:cs typeface="+mn-lt"/>
            </a:endParaRPr>
          </a:p>
          <a:p>
            <a:r>
              <a:rPr lang="en-GB" sz="1500" dirty="0"/>
              <a:t>The Press Project, &amp; Kallis, G. (2014) </a:t>
            </a:r>
            <a:r>
              <a:rPr lang="en-GB" sz="1500" i="1" dirty="0"/>
              <a:t>‘Airbnb is a rental economy, not a sharing economy’</a:t>
            </a:r>
            <a:r>
              <a:rPr lang="en-GB" sz="1500" dirty="0"/>
              <a:t> </a:t>
            </a:r>
            <a:r>
              <a:rPr lang="en-GB" sz="1500" u="sng" dirty="0">
                <a:hlinkClick r:id="rId4"/>
              </a:rPr>
              <a:t>https://thepressproject.gr/airbnb-is-a-rental-economy-not-a-sharing-economy/</a:t>
            </a:r>
            <a:r>
              <a:rPr lang="en-GB" sz="1500" dirty="0"/>
              <a:t> </a:t>
            </a:r>
            <a:endParaRPr lang="en-US" sz="1500">
              <a:ea typeface="+mn-lt"/>
              <a:cs typeface="+mn-lt"/>
            </a:endParaRPr>
          </a:p>
          <a:p>
            <a:r>
              <a:rPr lang="en-GB" sz="1500" dirty="0"/>
              <a:t>Reinhold, S. and </a:t>
            </a:r>
            <a:r>
              <a:rPr lang="en-GB" sz="1500" err="1"/>
              <a:t>Dolnicar</a:t>
            </a:r>
            <a:r>
              <a:rPr lang="en-GB" sz="1500" dirty="0"/>
              <a:t>, S. (2017). Chapter 2 – The Sharing Economy, in S. </a:t>
            </a:r>
            <a:r>
              <a:rPr lang="en-GB" sz="1500" err="1"/>
              <a:t>Dolnicar</a:t>
            </a:r>
            <a:r>
              <a:rPr lang="en-GB" sz="1500" dirty="0"/>
              <a:t>. </a:t>
            </a:r>
            <a:r>
              <a:rPr lang="en-GB" sz="1500" i="1" dirty="0"/>
              <a:t>‘Peer-to-Peer Accommodation Networks: Pushing the boundaries. </a:t>
            </a:r>
            <a:r>
              <a:rPr lang="en-GB" sz="1500" dirty="0"/>
              <a:t>Oxford: Goodfellow Publishers, pp. 15-26, </a:t>
            </a:r>
            <a:r>
              <a:rPr lang="en-GB" sz="1500" u="sng" dirty="0">
                <a:hlinkClick r:id="rId5"/>
              </a:rPr>
              <a:t>https://library.oapen.org/bitstream/id/8c26ef66-8bbd-4aa2-ad44-e0e47d3bcc9e/640674.pdf</a:t>
            </a:r>
            <a:r>
              <a:rPr lang="en-GB" sz="1500" dirty="0"/>
              <a:t> </a:t>
            </a:r>
            <a:endParaRPr lang="en-US" sz="1500">
              <a:ea typeface="+mn-lt"/>
              <a:cs typeface="+mn-lt"/>
            </a:endParaRPr>
          </a:p>
          <a:p>
            <a:r>
              <a:rPr lang="en-GB" sz="1500" dirty="0"/>
              <a:t>Tumer </a:t>
            </a:r>
            <a:r>
              <a:rPr lang="en-GB" sz="1500" err="1"/>
              <a:t>Kabadayi</a:t>
            </a:r>
            <a:r>
              <a:rPr lang="en-GB" sz="1500" dirty="0"/>
              <a:t>, E., Cavdar Aksoy, N., Yazici, N., &amp; Kocak Alan, A. (2022). ‘Airbnb as a sharing economy-enabled digital service platform: The power of motivational factors and the moderating role of experience’. </a:t>
            </a:r>
            <a:r>
              <a:rPr lang="en-GB" sz="1500" i="1" dirty="0"/>
              <a:t>Tourism Economics</a:t>
            </a:r>
            <a:r>
              <a:rPr lang="en-GB" sz="1500" dirty="0"/>
              <a:t>, volume 28, issue 3, pp. 748–771. </a:t>
            </a:r>
            <a:r>
              <a:rPr lang="en-GB" sz="1500" u="sng" dirty="0">
                <a:hlinkClick r:id="rId6"/>
              </a:rPr>
              <a:t>https://doi.org/10.1177/13548166211044606</a:t>
            </a:r>
            <a:endParaRPr lang="en-US" sz="1500">
              <a:ea typeface="+mn-lt"/>
              <a:cs typeface="+mn-lt"/>
            </a:endParaRPr>
          </a:p>
          <a:p>
            <a:r>
              <a:rPr lang="en-GB" sz="1500" err="1"/>
              <a:t>Wallstreetmojo</a:t>
            </a:r>
            <a:r>
              <a:rPr lang="en-GB" sz="1500" dirty="0"/>
              <a:t> Team. (2022). </a:t>
            </a:r>
            <a:r>
              <a:rPr lang="en-GB" sz="1500" i="1" dirty="0"/>
              <a:t>‘Sharing Economy’</a:t>
            </a:r>
            <a:r>
              <a:rPr lang="en-GB" sz="1500" dirty="0"/>
              <a:t> </a:t>
            </a:r>
            <a:r>
              <a:rPr lang="en-GB" sz="1500" u="sng" dirty="0">
                <a:hlinkClick r:id="rId7"/>
              </a:rPr>
              <a:t>https://www.wallstreetmojo.com/sharing-economy/</a:t>
            </a:r>
            <a:r>
              <a:rPr lang="en-GB" sz="1500" dirty="0"/>
              <a:t> </a:t>
            </a:r>
            <a:endParaRPr lang="en-US" sz="1500">
              <a:ea typeface="+mn-lt"/>
              <a:cs typeface="+mn-lt"/>
            </a:endParaRPr>
          </a:p>
          <a:p>
            <a:pPr marL="0" indent="0">
              <a:buNone/>
            </a:pPr>
            <a:endParaRPr lang="en-US" dirty="0"/>
          </a:p>
        </p:txBody>
      </p:sp>
    </p:spTree>
    <p:extLst>
      <p:ext uri="{BB962C8B-B14F-4D97-AF65-F5344CB8AC3E}">
        <p14:creationId xmlns:p14="http://schemas.microsoft.com/office/powerpoint/2010/main" val="3768992061"/>
      </p:ext>
    </p:extLst>
  </p:cSld>
  <p:clrMapOvr>
    <a:masterClrMapping/>
  </p:clrMapOvr>
</p:sld>
</file>

<file path=ppt/theme/theme1.xml><?xml version="1.0" encoding="utf-8"?>
<a:theme xmlns:a="http://schemas.openxmlformats.org/drawingml/2006/main" name="GradientVTI">
  <a:themeElements>
    <a:clrScheme name="Office Them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GradientVTI</vt:lpstr>
      <vt:lpstr>Jessica Lewis  Student number: 2012798 Digital Business BMSP6002  Dr Roisin Mullins Assignment 1 – Presentation</vt:lpstr>
      <vt:lpstr>Purpose of Presentation</vt:lpstr>
      <vt:lpstr>Chapter 2 – The Sharing Economy</vt:lpstr>
      <vt:lpstr>PowerPoint Presentation</vt:lpstr>
      <vt:lpstr>Chapter 2 – Themes</vt:lpstr>
      <vt:lpstr>Chapter 8 – Networks Becoming One Stop Travel Shops</vt:lpstr>
      <vt:lpstr>Chapter 8 - Themes</vt:lpstr>
      <vt:lpstr>Chapter 14 - The Impact on Employment</vt:lpstr>
      <vt:lpstr>Chapter 14 - Themes</vt:lpstr>
      <vt:lpstr>References</vt:lpstr>
      <vt:lpstr>More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551</cp:revision>
  <dcterms:created xsi:type="dcterms:W3CDTF">2022-12-08T09:31:41Z</dcterms:created>
  <dcterms:modified xsi:type="dcterms:W3CDTF">2022-12-16T20:18:08Z</dcterms:modified>
</cp:coreProperties>
</file>