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341" r:id="rId2"/>
    <p:sldId id="427" r:id="rId3"/>
    <p:sldId id="430" r:id="rId4"/>
    <p:sldId id="431" r:id="rId5"/>
    <p:sldId id="432" r:id="rId6"/>
    <p:sldId id="467" r:id="rId7"/>
    <p:sldId id="485" r:id="rId8"/>
    <p:sldId id="468" r:id="rId9"/>
    <p:sldId id="440" r:id="rId10"/>
    <p:sldId id="433" r:id="rId11"/>
    <p:sldId id="434" r:id="rId12"/>
    <p:sldId id="469" r:id="rId13"/>
    <p:sldId id="470" r:id="rId14"/>
    <p:sldId id="474" r:id="rId15"/>
    <p:sldId id="473" r:id="rId16"/>
    <p:sldId id="471" r:id="rId17"/>
    <p:sldId id="476" r:id="rId18"/>
    <p:sldId id="478" r:id="rId19"/>
    <p:sldId id="479" r:id="rId20"/>
    <p:sldId id="480" r:id="rId21"/>
    <p:sldId id="477" r:id="rId22"/>
    <p:sldId id="481" r:id="rId23"/>
    <p:sldId id="449" r:id="rId24"/>
    <p:sldId id="475" r:id="rId25"/>
    <p:sldId id="482" r:id="rId26"/>
    <p:sldId id="483" r:id="rId27"/>
    <p:sldId id="484" r:id="rId28"/>
    <p:sldId id="466" r:id="rId29"/>
    <p:sldId id="472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2" autoAdjust="0"/>
    <p:restoredTop sz="94662" autoAdjust="0"/>
  </p:normalViewPr>
  <p:slideViewPr>
    <p:cSldViewPr>
      <p:cViewPr varScale="1">
        <p:scale>
          <a:sx n="86" d="100"/>
          <a:sy n="86" d="100"/>
        </p:scale>
        <p:origin x="924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A6DF2-E314-4519-A1CE-9DD923ADBB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3EA08-8A4C-4BAD-89C9-B468C50AE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41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storyofstuff.org/movies/story-of-stuff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16/S0140-6736(09)60935-1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what%20are%20environmental%20inequalities.docx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v=54xM8VlgP7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sQHHNuc-1uA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Ideological%20standpoints%20on%20sustainability.docx" TargetMode="External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A%20change%20I%20can%20make%20is.docx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02/feb/06/manufacturing.globalrecession" TargetMode="External"/><Relationship Id="rId2" Type="http://schemas.openxmlformats.org/officeDocument/2006/relationships/hyperlink" Target="http://dx.doi.org/10.1016/S0140-6736(09)60935-1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lsx.org.uk/resources/EJIDefinition_page3198.aspx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d-research.org.uk/sites/default/files/publications/Environment%20and%20Social%20Justice_0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455723" y="960272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251520" y="4005064"/>
            <a:ext cx="8640960" cy="1326009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/>
              <a:t>SJSS6003: Sustainability and Equality</a:t>
            </a:r>
            <a:endParaRPr lang="en-US" sz="3600" b="1" dirty="0"/>
          </a:p>
        </p:txBody>
      </p:sp>
      <p:sp>
        <p:nvSpPr>
          <p:cNvPr id="9" name="Subtitle 6"/>
          <p:cNvSpPr txBox="1">
            <a:spLocks/>
          </p:cNvSpPr>
          <p:nvPr/>
        </p:nvSpPr>
        <p:spPr>
          <a:xfrm>
            <a:off x="1115616" y="4668068"/>
            <a:ext cx="6912768" cy="133003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dirty="0" smtClean="0"/>
              <a:t>Theme 4:  Exploring Environmental Theory + Reflective Activity</a:t>
            </a:r>
          </a:p>
          <a:p>
            <a:pPr marL="0" indent="0" algn="r">
              <a:buNone/>
            </a:pPr>
            <a:r>
              <a:rPr lang="en-GB" sz="2000" dirty="0" smtClean="0"/>
              <a:t>Ken Dicks </a:t>
            </a:r>
            <a:r>
              <a:rPr lang="en-GB" sz="2000" dirty="0" smtClean="0">
                <a:hlinkClick r:id="rId2"/>
              </a:rPr>
              <a:t>ken.dicks@uwtsd.ac.uk</a:t>
            </a:r>
            <a:r>
              <a:rPr lang="en-GB" sz="2000" dirty="0" smtClean="0"/>
              <a:t>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974123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The Story of Stuff</a:t>
            </a:r>
            <a:endParaRPr lang="en-GB" sz="4000" dirty="0"/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860206"/>
            <a:ext cx="1936789" cy="204291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24128" y="3916213"/>
            <a:ext cx="1735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Time Cue 16:55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19672" y="4348261"/>
            <a:ext cx="52565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If you have not yet had the chance please take a look at this video and take notes.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41833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altLang="en-US" b="1" dirty="0" smtClean="0"/>
              <a:t>The Main Issue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196752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Sustainable development means different things to different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Can we have all three elements of sustainable development at the same time?</a:t>
            </a:r>
            <a:endParaRPr lang="en-GB" sz="2800" dirty="0"/>
          </a:p>
        </p:txBody>
      </p:sp>
      <p:sp>
        <p:nvSpPr>
          <p:cNvPr id="6" name="Isosceles Triangle 5"/>
          <p:cNvSpPr/>
          <p:nvPr/>
        </p:nvSpPr>
        <p:spPr>
          <a:xfrm>
            <a:off x="3275856" y="3706921"/>
            <a:ext cx="2160240" cy="19442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27784" y="314096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Economic Growth</a:t>
            </a:r>
            <a:endParaRPr lang="en-GB" sz="24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501317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Environmental Protection</a:t>
            </a:r>
            <a:endParaRPr lang="en-GB" sz="24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5763767" y="5177913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Social Justice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Who says this is important?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1484784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“Effects of climate change on health will effect most populations in the next decades and put lives and wellbeing of billions of people at increased risk”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3068960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Who do you think made this statement?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025387"/>
            <a:ext cx="566793" cy="56679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55576" y="41490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Costello, </a:t>
            </a:r>
            <a:r>
              <a:rPr lang="en-GB" sz="2400" dirty="0" err="1" smtClean="0"/>
              <a:t>Prof.</a:t>
            </a:r>
            <a:r>
              <a:rPr lang="en-GB" sz="2400" dirty="0" smtClean="0"/>
              <a:t> A. (2007) ‘Managing the health effects of climate change’ </a:t>
            </a:r>
            <a:r>
              <a:rPr lang="en-GB" sz="2400" i="1" dirty="0" smtClean="0"/>
              <a:t>The Lancet </a:t>
            </a:r>
            <a:r>
              <a:rPr lang="en-GB" sz="2400" dirty="0" smtClean="0"/>
              <a:t>Volume 373 (No. 9676, May 2009) p. 1693 </a:t>
            </a:r>
            <a:r>
              <a:rPr lang="en-GB" sz="2400" dirty="0" err="1" smtClean="0"/>
              <a:t>DOI</a:t>
            </a:r>
            <a:r>
              <a:rPr lang="en-GB" sz="2400" dirty="0" smtClean="0"/>
              <a:t>: </a:t>
            </a:r>
            <a:r>
              <a:rPr lang="en-GB" sz="2400" dirty="0">
                <a:hlinkClick r:id="rId3"/>
              </a:rPr>
              <a:t>http://</a:t>
            </a:r>
            <a:r>
              <a:rPr lang="en-GB" sz="2400" dirty="0" smtClean="0">
                <a:hlinkClick r:id="rId3"/>
              </a:rPr>
              <a:t>dx.doi.org/10.1016/S0140-6736(09)60935-1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Environmental Inequality in the UK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67544" y="1412776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Environmental inequality has been defined as: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2118335"/>
            <a:ext cx="80648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800" dirty="0"/>
              <a:t>“Environmental inequality refers to the unequal</a:t>
            </a:r>
          </a:p>
          <a:p>
            <a:pPr lvl="1"/>
            <a:r>
              <a:rPr lang="en-GB" sz="2800" dirty="0"/>
              <a:t>social distribution of environmental risks and</a:t>
            </a:r>
          </a:p>
          <a:p>
            <a:pPr lvl="1"/>
            <a:r>
              <a:rPr lang="en-GB" sz="2800" dirty="0"/>
              <a:t>hazards and access to environmental goods and</a:t>
            </a:r>
          </a:p>
          <a:p>
            <a:pPr lvl="1"/>
            <a:r>
              <a:rPr lang="en-GB" sz="2800" dirty="0"/>
              <a:t>services, and is closely related to the concept of</a:t>
            </a:r>
          </a:p>
          <a:p>
            <a:pPr lvl="1"/>
            <a:r>
              <a:rPr lang="en-GB" sz="2800" dirty="0"/>
              <a:t>environmental </a:t>
            </a:r>
            <a:r>
              <a:rPr lang="en-GB" sz="2800" dirty="0" smtClean="0"/>
              <a:t>justice”. 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835696" y="4509120"/>
            <a:ext cx="6696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(Sustainable Development Research Network, 2004)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467544" y="5085184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Using the Chat facility in Teams, let’s discuss what you consider to be environmental inequalities</a:t>
            </a:r>
            <a:endParaRPr lang="en-GB" sz="2800" i="1" dirty="0"/>
          </a:p>
        </p:txBody>
      </p:sp>
      <p:pic>
        <p:nvPicPr>
          <p:cNvPr id="8" name="Picture 7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571" y="6039291"/>
            <a:ext cx="748451" cy="7484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Measures of environmental inequalities include: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5656" y="1268760"/>
            <a:ext cx="6851104" cy="4525963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Air </a:t>
            </a:r>
            <a:r>
              <a:rPr lang="en-GB" sz="2400" dirty="0"/>
              <a:t>pollution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ndustrial pollution</a:t>
            </a:r>
          </a:p>
          <a:p>
            <a:r>
              <a:rPr lang="en-GB" sz="2400" dirty="0" smtClean="0"/>
              <a:t>Flooding</a:t>
            </a:r>
          </a:p>
          <a:p>
            <a:r>
              <a:rPr lang="en-GB" sz="2400" dirty="0" smtClean="0"/>
              <a:t>Access to food and water</a:t>
            </a:r>
            <a:endParaRPr lang="en-GB" sz="2400" dirty="0"/>
          </a:p>
          <a:p>
            <a:r>
              <a:rPr lang="en-GB" sz="2400" dirty="0" smtClean="0"/>
              <a:t>Transport </a:t>
            </a:r>
            <a:r>
              <a:rPr lang="en-GB" sz="2400" dirty="0"/>
              <a:t>and public transport access</a:t>
            </a:r>
          </a:p>
          <a:p>
            <a:r>
              <a:rPr lang="en-GB" sz="2400" dirty="0" smtClean="0"/>
              <a:t>Access </a:t>
            </a:r>
            <a:r>
              <a:rPr lang="en-GB" sz="2400" dirty="0"/>
              <a:t>to natural green spaces and </a:t>
            </a:r>
            <a:r>
              <a:rPr lang="en-GB" sz="2400" dirty="0" smtClean="0"/>
              <a:t>biodiversity</a:t>
            </a:r>
          </a:p>
          <a:p>
            <a:r>
              <a:rPr lang="en-GB" sz="2400" dirty="0" smtClean="0"/>
              <a:t>Access to employment</a:t>
            </a:r>
            <a:endParaRPr lang="en-GB" sz="2400" dirty="0"/>
          </a:p>
          <a:p>
            <a:r>
              <a:rPr lang="en-GB" sz="2400" dirty="0"/>
              <a:t>N</a:t>
            </a:r>
            <a:r>
              <a:rPr lang="en-GB" sz="2400" dirty="0" smtClean="0"/>
              <a:t>oise</a:t>
            </a:r>
            <a:endParaRPr lang="en-GB" sz="2400" dirty="0"/>
          </a:p>
          <a:p>
            <a:r>
              <a:rPr lang="en-GB" sz="2400" dirty="0" smtClean="0"/>
              <a:t>Housing</a:t>
            </a:r>
            <a:endParaRPr lang="en-GB" sz="2400" dirty="0"/>
          </a:p>
          <a:p>
            <a:r>
              <a:rPr lang="en-GB" sz="2400" dirty="0" smtClean="0"/>
              <a:t>Safety</a:t>
            </a:r>
            <a:endParaRPr lang="en-GB" sz="2400" dirty="0"/>
          </a:p>
          <a:p>
            <a:r>
              <a:rPr lang="en-GB" sz="2400" dirty="0" smtClean="0"/>
              <a:t>Race </a:t>
            </a:r>
            <a:r>
              <a:rPr lang="en-GB" sz="2400" dirty="0"/>
              <a:t>and equality issues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15816" y="594928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Based on (London Sustainability Exchange,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8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864096"/>
          </a:xfrm>
        </p:spPr>
        <p:txBody>
          <a:bodyPr/>
          <a:lstStyle/>
          <a:p>
            <a:r>
              <a:rPr lang="en-GB" b="1" dirty="0" smtClean="0"/>
              <a:t>Group Activity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11560" y="1196752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Read the two articles on the decision of the Dyson company to move production from Wiltshire to Malaysia.</a:t>
            </a:r>
            <a:endParaRPr lang="en-GB" sz="28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2951676"/>
            <a:ext cx="7920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2400" i="1" dirty="0" smtClean="0"/>
              <a:t>Identify whether the articles approve or disapprove of this decision.</a:t>
            </a:r>
          </a:p>
          <a:p>
            <a:pPr marL="514350" indent="-514350">
              <a:buAutoNum type="arabicPeriod"/>
            </a:pPr>
            <a:r>
              <a:rPr lang="en-GB" sz="2400" i="1" dirty="0" smtClean="0"/>
              <a:t>Using </a:t>
            </a:r>
            <a:r>
              <a:rPr lang="en-GB" sz="2400" i="1" dirty="0"/>
              <a:t>the Conceptual Tools of Scale and Elements of Sustainability, Decision Making and Ideology evaluate the issue using the worksheets provided</a:t>
            </a:r>
            <a:r>
              <a:rPr lang="en-GB" sz="2400" i="1" dirty="0" smtClean="0"/>
              <a:t>.</a:t>
            </a:r>
            <a:endParaRPr lang="en-GB" sz="24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6313" y="2048621"/>
            <a:ext cx="629529" cy="6295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1691" y="3645024"/>
            <a:ext cx="629529" cy="6295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129" y="4890668"/>
            <a:ext cx="916414" cy="69000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47764" y="5643848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Discuss this with the larger group (please remember to use the Raised Hand facility in Teams)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1988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 smtClean="0"/>
              <a:t>Four key areas of environmental inequality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1412776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Immediate locality or ‘front door’ issues such as litter, neighbourhood noise and the accessibility to and condition of open and green spaces.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Wider service issues such as access to environmental services, local transport facilities, healthy food and fuel poverty.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Planning, infrastructure and development issues such as air and water quality, environmental noise, road traffic accidents and flood risk.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Multiple environmental deprivation, considering the ways in which environmental problems accumulate and have combined effects on an area and people’s health.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355976" y="593448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(London Sustainability Exchange, no date)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‘Soft’ or ‘Hard’ </a:t>
            </a:r>
            <a:br>
              <a:rPr lang="en-GB" dirty="0" smtClean="0"/>
            </a:br>
            <a:r>
              <a:rPr lang="en-GB" dirty="0" smtClean="0"/>
              <a:t>Sustainable Development </a:t>
            </a:r>
          </a:p>
        </p:txBody>
      </p:sp>
      <p:sp>
        <p:nvSpPr>
          <p:cNvPr id="16387" name="Text Placeholder 4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3055938" cy="639762"/>
          </a:xfrm>
        </p:spPr>
        <p:txBody>
          <a:bodyPr>
            <a:normAutofit/>
          </a:bodyPr>
          <a:lstStyle/>
          <a:p>
            <a:pPr algn="ctr"/>
            <a:r>
              <a:rPr lang="en-GB" altLang="en-US" sz="2800" dirty="0" smtClean="0"/>
              <a:t>Soft focuses on;</a:t>
            </a:r>
          </a:p>
        </p:txBody>
      </p:sp>
      <p:sp>
        <p:nvSpPr>
          <p:cNvPr id="64515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251520" y="2420888"/>
            <a:ext cx="4209355" cy="283527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 smtClean="0"/>
              <a:t>Prevention of catastrophe for human society</a:t>
            </a:r>
          </a:p>
          <a:p>
            <a:pPr>
              <a:defRPr/>
            </a:pPr>
            <a:r>
              <a:rPr lang="en-GB" sz="2000" dirty="0" smtClean="0"/>
              <a:t>Acceptance of science and modern </a:t>
            </a:r>
            <a:r>
              <a:rPr lang="en-GB" sz="2000" u="sng" dirty="0" smtClean="0"/>
              <a:t>technology</a:t>
            </a:r>
          </a:p>
          <a:p>
            <a:pPr>
              <a:defRPr/>
            </a:pPr>
            <a:r>
              <a:rPr lang="en-GB" sz="2000" dirty="0" smtClean="0"/>
              <a:t>Anthropocentric-Human centred </a:t>
            </a:r>
          </a:p>
          <a:p>
            <a:pPr>
              <a:defRPr/>
            </a:pPr>
            <a:r>
              <a:rPr lang="en-GB" sz="2000" dirty="0" smtClean="0"/>
              <a:t>Intergenerational distribution treated separately</a:t>
            </a:r>
          </a:p>
          <a:p>
            <a:pPr>
              <a:defRPr/>
            </a:pPr>
            <a:r>
              <a:rPr lang="en-GB" sz="2000" dirty="0" smtClean="0"/>
              <a:t>Lower environmental risk aversion</a:t>
            </a:r>
            <a:endParaRPr lang="en-GB" sz="2000" dirty="0"/>
          </a:p>
        </p:txBody>
      </p:sp>
      <p:sp>
        <p:nvSpPr>
          <p:cNvPr id="16389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5004048" y="1556792"/>
            <a:ext cx="3055937" cy="639762"/>
          </a:xfrm>
        </p:spPr>
        <p:txBody>
          <a:bodyPr>
            <a:normAutofit/>
          </a:bodyPr>
          <a:lstStyle/>
          <a:p>
            <a:pPr algn="ctr"/>
            <a:r>
              <a:rPr lang="en-GB" altLang="en-US" sz="2800" dirty="0" smtClean="0"/>
              <a:t>Hard focuses on;</a:t>
            </a:r>
          </a:p>
        </p:txBody>
      </p:sp>
      <p:sp>
        <p:nvSpPr>
          <p:cNvPr id="64516" name="Rectangle 6"/>
          <p:cNvSpPr>
            <a:spLocks noGrp="1" noChangeArrowheads="1"/>
          </p:cNvSpPr>
          <p:nvPr>
            <p:ph sz="quarter" idx="4"/>
          </p:nvPr>
        </p:nvSpPr>
        <p:spPr>
          <a:xfrm>
            <a:off x="4716016" y="2348880"/>
            <a:ext cx="4103439" cy="283527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000" dirty="0" smtClean="0"/>
              <a:t>Promotion of society in harmony with supporting ecosystems</a:t>
            </a:r>
          </a:p>
          <a:p>
            <a:pPr>
              <a:defRPr/>
            </a:pPr>
            <a:r>
              <a:rPr lang="en-GB" sz="2000" dirty="0" smtClean="0"/>
              <a:t>Questions science &amp; seeks alternative technology</a:t>
            </a:r>
          </a:p>
          <a:p>
            <a:pPr>
              <a:defRPr/>
            </a:pPr>
            <a:r>
              <a:rPr lang="en-GB" sz="2000" dirty="0" err="1" smtClean="0"/>
              <a:t>Ecocentric</a:t>
            </a:r>
            <a:r>
              <a:rPr lang="en-GB" sz="2000" dirty="0" smtClean="0"/>
              <a:t>- Values nature </a:t>
            </a:r>
          </a:p>
          <a:p>
            <a:pPr>
              <a:defRPr/>
            </a:pPr>
            <a:r>
              <a:rPr lang="en-GB" sz="2000" dirty="0" smtClean="0"/>
              <a:t>Intergenerational distribution central to sustainable development</a:t>
            </a:r>
          </a:p>
          <a:p>
            <a:pPr>
              <a:defRPr/>
            </a:pPr>
            <a:r>
              <a:rPr lang="en-GB" sz="2000" dirty="0" smtClean="0"/>
              <a:t>High environmental risk aversion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  <p:bldP spid="64515" grpId="0" build="p"/>
      <p:bldP spid="16389" grpId="0" build="p"/>
      <p:bldP spid="6451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smtClean="0"/>
              <a:t>‘Soft’ &amp; ‘Hard’ views of Sustainable Development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64807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err="1" smtClean="0"/>
              <a:t>Technocentric</a:t>
            </a:r>
            <a:r>
              <a:rPr lang="en-GB" dirty="0" smtClean="0"/>
              <a:t> versus </a:t>
            </a:r>
            <a:r>
              <a:rPr lang="en-GB" dirty="0" err="1" smtClean="0"/>
              <a:t>Ecocentric</a:t>
            </a:r>
            <a:endParaRPr lang="en-GB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179512" y="2564904"/>
            <a:ext cx="85072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These terms were defined by Timothy </a:t>
            </a:r>
            <a:r>
              <a:rPr lang="en-GB" sz="2800" dirty="0" err="1" smtClean="0"/>
              <a:t>O’Riordan</a:t>
            </a:r>
            <a:r>
              <a:rPr lang="en-GB" sz="2800" dirty="0" smtClean="0"/>
              <a:t> in his 1989 work ‘The Challenge for Environmentalism’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Seen by </a:t>
            </a:r>
            <a:r>
              <a:rPr lang="en-GB" sz="2800" dirty="0" err="1" smtClean="0"/>
              <a:t>O’Riordan</a:t>
            </a:r>
            <a:r>
              <a:rPr lang="en-GB" sz="2800" dirty="0" smtClean="0"/>
              <a:t> and others as being in opposition to each other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One focuses on technology and the other on ecology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Techno-Centric Viewpoints</a:t>
            </a:r>
            <a:br>
              <a:rPr lang="en-GB" b="1" dirty="0" smtClean="0"/>
            </a:br>
            <a:endParaRPr lang="en-GB" b="1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Interventionists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700808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/>
              <a:t>H</a:t>
            </a:r>
            <a:r>
              <a:rPr lang="en-GB" sz="2600" dirty="0" smtClean="0"/>
              <a:t>ave </a:t>
            </a:r>
            <a:r>
              <a:rPr lang="en-GB" sz="2600" dirty="0"/>
              <a:t>complete faith in human ingenuity, science, and the market to solve all problems and ‘improve’ the quality of the </a:t>
            </a:r>
            <a:r>
              <a:rPr lang="en-GB" sz="2600" dirty="0" smtClean="0"/>
              <a:t>environment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 smtClean="0"/>
              <a:t>It is argued that this is the view of those who control industry and commerce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 smtClean="0"/>
              <a:t>Sees the natural world as a means to the end of human well-being (also known as androcentric/anthropocentric)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600" dirty="0" smtClean="0"/>
              <a:t>Examples would be GM crops (i.e. change nature for the good of humankind)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Techno-Centric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Accomodationists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977802"/>
            <a:ext cx="827766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Largely </a:t>
            </a:r>
            <a:r>
              <a:rPr lang="en-GB" sz="2800" dirty="0"/>
              <a:t>follow this view but are more moderate and express a note of caution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They believe some accommodations are needed to mitigate the impact of humans on the </a:t>
            </a:r>
            <a:r>
              <a:rPr lang="en-GB" sz="2800" dirty="0" smtClean="0"/>
              <a:t>environment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Believe that technology and institutions can adapt to deal with resource scarcity or environmental problems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9651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Techno-Centric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12474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Accomodationists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739136"/>
            <a:ext cx="8277669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At the most moderate end of the ‘accomodationist’ spectrum are those accused of wishing for the ‘status quo’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i.e. when asked they want an undisturbed environment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But also want a house, car, luxury goods and overseas holidays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An example of cognitive dissonance?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9134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Eco-Centric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‘Environmentalism’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863988"/>
            <a:ext cx="813690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Environmentalist </a:t>
            </a:r>
            <a:r>
              <a:rPr lang="en-GB" sz="2800" b="1" i="1" dirty="0" smtClean="0"/>
              <a:t>noun</a:t>
            </a:r>
            <a:r>
              <a:rPr lang="en-GB" sz="2800" dirty="0" smtClean="0"/>
              <a:t> – a person who is concerned with or seeks to protect the environment, especially from pollution [OED]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Often seen as concerned with conservationism and preservation (e.g. national parks)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Can be seen as being technocratic (i.e. try to win arguments on the terms of governments and industry rather than being ‘radical’)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8436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Eco-Centric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Deep Ecologists / Deep Greens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863988"/>
            <a:ext cx="8136904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Phrase coined by Arne </a:t>
            </a:r>
            <a:r>
              <a:rPr lang="en-GB" sz="2800" dirty="0" err="1" smtClean="0"/>
              <a:t>Naess</a:t>
            </a:r>
            <a:r>
              <a:rPr lang="en-GB" sz="2800" dirty="0" smtClean="0"/>
              <a:t> in 1973 and expanded on in 1989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Must focus on what is good for the planet rather than what is good for humankind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Human society can only be understood from the viewpoint of ecology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Sees the connections between every organism as being important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55590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Eco-Centric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57200" y="102478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/>
              <a:t>Gaianists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1628800"/>
            <a:ext cx="85689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Based on the Gaia hypothesis of James Lovelock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 planet is a huge inter-connected super-organism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Creates a self-regulating system focused on maintaining life on earth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Can see viruses such as </a:t>
            </a:r>
            <a:r>
              <a:rPr lang="en-GB" sz="2800" dirty="0"/>
              <a:t>E</a:t>
            </a:r>
            <a:r>
              <a:rPr lang="en-GB" sz="2800" dirty="0" smtClean="0"/>
              <a:t>bola as natures way of ‘fighting back’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Can even be quasi-religious where the earth is seen as an object of worship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2516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b="1" dirty="0" smtClean="0"/>
              <a:t>‘Political’ views of Sustainable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1628800"/>
            <a:ext cx="878497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Where technocentrics see humanity as the only priority and ecocentrics see ecology as the only priority other theories seek to bring the two together ideologically (i.e. based on a set of shared values)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Two examples of these are;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403648" y="4365104"/>
            <a:ext cx="69847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Eco-feminist viewpoints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Eco-socialist viewpoints</a:t>
            </a:r>
          </a:p>
        </p:txBody>
      </p:sp>
    </p:spTree>
    <p:extLst>
      <p:ext uri="{BB962C8B-B14F-4D97-AF65-F5344CB8AC3E}">
        <p14:creationId xmlns:p14="http://schemas.microsoft.com/office/powerpoint/2010/main" val="3298690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Eco-feminist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Eco-feminism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628800"/>
            <a:ext cx="8136904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Phrase coined by Francoise </a:t>
            </a:r>
            <a:r>
              <a:rPr lang="en-GB" sz="2800" dirty="0" err="1" smtClean="0"/>
              <a:t>D’eaubonne</a:t>
            </a:r>
            <a:r>
              <a:rPr lang="en-GB" sz="2800" dirty="0" smtClean="0"/>
              <a:t> in her 1974 essay </a:t>
            </a:r>
            <a:r>
              <a:rPr lang="en-GB" sz="2800" i="1" dirty="0" smtClean="0"/>
              <a:t>Le </a:t>
            </a:r>
            <a:r>
              <a:rPr lang="en-GB" sz="2800" i="1" dirty="0" err="1" smtClean="0"/>
              <a:t>feminisme</a:t>
            </a:r>
            <a:r>
              <a:rPr lang="en-GB" sz="2800" i="1" dirty="0" smtClean="0"/>
              <a:t> </a:t>
            </a:r>
            <a:r>
              <a:rPr lang="en-GB" sz="2800" i="1" dirty="0" err="1" smtClean="0"/>
              <a:t>ou</a:t>
            </a:r>
            <a:r>
              <a:rPr lang="en-GB" sz="2800" i="1" dirty="0" smtClean="0"/>
              <a:t> la mort (Feminism or Death)</a:t>
            </a:r>
            <a:r>
              <a:rPr lang="en-GB" sz="2800" dirty="0" smtClean="0"/>
              <a:t>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 merging of ecological and feminist ideologies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Argues for a positive re-evaluation of the connection between women and nature that has been ‘forgotten’ in Western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Stresses that social gender roles give women more of an affinity with nature</a:t>
            </a:r>
          </a:p>
        </p:txBody>
      </p:sp>
    </p:spTree>
    <p:extLst>
      <p:ext uri="{BB962C8B-B14F-4D97-AF65-F5344CB8AC3E}">
        <p14:creationId xmlns:p14="http://schemas.microsoft.com/office/powerpoint/2010/main" val="136138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Eco-feminist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Eco-feminism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575956"/>
            <a:ext cx="8496944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Can see both women and nature as being repressed by patriarchy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Argues that women living in developing nations tend to be managers of natural resources (firewood, water etc.)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Often criticised for being ‘essentialist’ (i.e. assuming all women are the same)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Different strands emphasise the ecological, the social and the female spiritual dimensions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0614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Eco-feminist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Eco-feminism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628800"/>
            <a:ext cx="87129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Charlene </a:t>
            </a:r>
            <a:r>
              <a:rPr lang="en-GB" sz="2800" dirty="0" err="1" smtClean="0"/>
              <a:t>Spretnak</a:t>
            </a:r>
            <a:r>
              <a:rPr lang="en-GB" sz="2800" dirty="0" smtClean="0"/>
              <a:t> (1990) defines three main routes to eco-feminism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Radical/social feminism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Earth-based goddess religions &amp; spirituality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Environmentalism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In the late 20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&amp; 21</a:t>
            </a:r>
            <a:r>
              <a:rPr lang="en-GB" sz="2800" baseline="30000" dirty="0" smtClean="0"/>
              <a:t>st</a:t>
            </a:r>
            <a:r>
              <a:rPr lang="en-GB" sz="2800" dirty="0" smtClean="0"/>
              <a:t> Century it has also developed animal rights strand, anti-cosmetics / toxics strand, anti-nuclear strand and others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80881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21196" y="116632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Eco-socialist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179512" y="81978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Eco-socialism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1495312"/>
            <a:ext cx="87129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Interested in the social inequalities that exist between humans and how this is reflected in the wider environment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Capitalism alienates us from our work, from nature, and from ourselves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Redistribution of wealth </a:t>
            </a:r>
            <a:r>
              <a:rPr lang="en-GB" sz="2400" u="sng" dirty="0" smtClean="0"/>
              <a:t>and</a:t>
            </a:r>
            <a:r>
              <a:rPr lang="en-GB" sz="2400" dirty="0" smtClean="0"/>
              <a:t> natural resources would improve both society and the environment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Often criticised for being unrealistic in the same way that ‘environmentalists’ are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Argues that environmental inequality can lead to mass migration the </a:t>
            </a:r>
            <a:r>
              <a:rPr lang="en-GB" sz="2400" dirty="0" smtClean="0"/>
              <a:t>short videos </a:t>
            </a:r>
            <a:r>
              <a:rPr lang="en-GB" sz="2400" dirty="0" smtClean="0"/>
              <a:t>below illustrate this dynamic in action.  </a:t>
            </a:r>
            <a:endParaRPr lang="en-GB" sz="2400" dirty="0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5877081"/>
            <a:ext cx="857191" cy="904160"/>
          </a:xfrm>
          <a:prstGeom prst="rect">
            <a:avLst/>
          </a:prstGeom>
        </p:spPr>
      </p:pic>
      <p:pic>
        <p:nvPicPr>
          <p:cNvPr id="6" name="Picture 5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5877045"/>
            <a:ext cx="857191" cy="9041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68951" y="6005995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Migration: Why People Migrate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084168" y="6021288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Why do people migrate away from their home?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355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7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Eco-socialist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980728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Social Ecology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-36512" y="1647964"/>
            <a:ext cx="907300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Created by the anarchist and libertarian socialist Murray </a:t>
            </a:r>
            <a:r>
              <a:rPr lang="en-GB" sz="2800" dirty="0" err="1" smtClean="0"/>
              <a:t>Bookchin</a:t>
            </a:r>
            <a:endParaRPr lang="en-GB" sz="28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Sees environmental abuse as a direct result of the domination of groups of humans by other humans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With the exception of natural disasters most major ecological disasters in the 20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and 21</a:t>
            </a:r>
            <a:r>
              <a:rPr lang="en-GB" sz="2800" baseline="30000" dirty="0" smtClean="0"/>
              <a:t>st</a:t>
            </a:r>
            <a:r>
              <a:rPr lang="en-GB" sz="2800" dirty="0" smtClean="0"/>
              <a:t> centuries have been caused by ethnic, cultural or commercial conflict.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Argues that if humans can live in harmony with each other they will also live in harmony with nature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3213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altLang="en-US" b="1" dirty="0" smtClean="0"/>
              <a:t>Social Ecology </a:t>
            </a:r>
          </a:p>
        </p:txBody>
      </p:sp>
      <p:sp>
        <p:nvSpPr>
          <p:cNvPr id="4" name="Oval 3"/>
          <p:cNvSpPr/>
          <p:nvPr/>
        </p:nvSpPr>
        <p:spPr>
          <a:xfrm>
            <a:off x="2699792" y="1052736"/>
            <a:ext cx="3744416" cy="3528392"/>
          </a:xfrm>
          <a:prstGeom prst="ellipse">
            <a:avLst/>
          </a:prstGeom>
          <a:solidFill>
            <a:srgbClr val="00B0F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475656" y="2780928"/>
            <a:ext cx="3744416" cy="3528392"/>
          </a:xfrm>
          <a:prstGeom prst="ellipse">
            <a:avLst/>
          </a:prstGeom>
          <a:solidFill>
            <a:srgbClr val="00B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3707904" y="2780928"/>
            <a:ext cx="3744416" cy="3528392"/>
          </a:xfrm>
          <a:prstGeom prst="ellipse">
            <a:avLst/>
          </a:pr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491880" y="141277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Social</a:t>
            </a:r>
            <a:endParaRPr lang="en-GB" sz="24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691680" y="512757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Environmental</a:t>
            </a:r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508104" y="5055567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Economic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671900" y="4855512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Viable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824028" y="3140968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Equitable</a:t>
            </a:r>
            <a:endParaRPr lang="en-GB" sz="20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2555776" y="3172906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Bearable</a:t>
            </a:r>
            <a:endParaRPr lang="en-GB" sz="20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2627784" y="3789040"/>
            <a:ext cx="3708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SUSTAINABLE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0" grpId="0" animBg="1"/>
      <p:bldP spid="5" grpId="0"/>
      <p:bldP spid="12" grpId="0"/>
      <p:bldP spid="14" grpId="0"/>
      <p:bldP spid="6" grpId="0"/>
      <p:bldP spid="16" grpId="0"/>
      <p:bldP spid="17" grpId="0"/>
      <p:bldP spid="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778098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/>
              <a:t>Eco-socialist Viewpoints</a:t>
            </a:r>
            <a:br>
              <a:rPr lang="en-GB" sz="4000" b="1" dirty="0" smtClean="0"/>
            </a:br>
            <a:endParaRPr lang="en-GB" sz="4000" b="1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467544" y="119675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Communalists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63988"/>
            <a:ext cx="828092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Often seen as a more radical form of eco-socialism and developed from Social Ecology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Focuses far more on local economies, self-sufficiency and sustainable lifestyles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Local communities are best placed to decide what is best for the environment and therefore themselves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More about producing less rather than redistributing what is produced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029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Group Task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2276872"/>
            <a:ext cx="638801" cy="6388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1206023"/>
            <a:ext cx="566793" cy="56679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91680" y="1249596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Divide into four groups</a:t>
            </a:r>
            <a:endParaRPr lang="en-GB" sz="2800" i="1" dirty="0"/>
          </a:p>
        </p:txBody>
      </p:sp>
      <p:sp>
        <p:nvSpPr>
          <p:cNvPr id="8" name="TextBox 7"/>
          <p:cNvSpPr txBox="1"/>
          <p:nvPr/>
        </p:nvSpPr>
        <p:spPr>
          <a:xfrm>
            <a:off x="1331640" y="2114853"/>
            <a:ext cx="5688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Each group will be given one of the ideologies that we are studying</a:t>
            </a:r>
            <a:endParaRPr lang="en-GB" sz="2800" i="1" dirty="0"/>
          </a:p>
        </p:txBody>
      </p:sp>
      <p:sp>
        <p:nvSpPr>
          <p:cNvPr id="9" name="TextBox 8"/>
          <p:cNvSpPr txBox="1"/>
          <p:nvPr/>
        </p:nvSpPr>
        <p:spPr>
          <a:xfrm>
            <a:off x="539552" y="3717032"/>
            <a:ext cx="75287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You should discuss the positive and negative aspects of the ideology and should also make a judgement on whether it is practical.</a:t>
            </a:r>
            <a:endParaRPr lang="en-GB" sz="2800" i="1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0978" y="4054124"/>
            <a:ext cx="710809" cy="710809"/>
          </a:xfrm>
          <a:prstGeom prst="rect">
            <a:avLst/>
          </a:prstGeom>
        </p:spPr>
      </p:pic>
      <p:pic>
        <p:nvPicPr>
          <p:cNvPr id="11" name="Picture 10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5517232"/>
            <a:ext cx="822327" cy="822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44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614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Reflective Activity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76470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Sustainability: A personal reflection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331640" y="1340768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Using the reflective practice worksheet, consider the following:</a:t>
            </a:r>
            <a:endParaRPr lang="en-GB" sz="2800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1631" y="1494055"/>
            <a:ext cx="710809" cy="7108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39552" y="2276872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How environmentally friendly you feel you are now?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What, if anything, you do that you feel is environmentally friendly?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How environmentally friendly you would like to be in the future?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Any changes you would like to make that you feel are possible?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Any changes you would like to make that you feel are </a:t>
            </a:r>
            <a:r>
              <a:rPr lang="en-GB" sz="2400" u="sng" dirty="0" smtClean="0"/>
              <a:t>not</a:t>
            </a:r>
            <a:r>
              <a:rPr lang="en-GB" sz="2400" dirty="0" smtClean="0"/>
              <a:t> possible?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411760" y="569319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8000"/>
                </a:solidFill>
              </a:rPr>
              <a:t>Reduce, Reuse, Recycle</a:t>
            </a:r>
            <a:endParaRPr lang="en-GB" sz="2800" b="1" dirty="0">
              <a:solidFill>
                <a:srgbClr val="008000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3497" y="446030"/>
            <a:ext cx="931168" cy="93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072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build="p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327482"/>
            <a:ext cx="8229600" cy="70609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Reflective Activity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103357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Sustainability: A personal reflection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1988840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If you have thought of a change that you would like to make and are happy to share it with the group…..</a:t>
            </a:r>
            <a:endParaRPr lang="en-GB" sz="28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457200" y="3356992"/>
            <a:ext cx="8075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The change I intend to make is………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4201924"/>
            <a:ext cx="8075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 feel that this is environmentally friendly because………</a:t>
            </a:r>
            <a:endParaRPr lang="en-GB" sz="2800" dirty="0"/>
          </a:p>
        </p:txBody>
      </p:sp>
      <p:pic>
        <p:nvPicPr>
          <p:cNvPr id="7" name="Picture 6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184" y="5257571"/>
            <a:ext cx="1055647" cy="10556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780383"/>
            <a:ext cx="1029598" cy="1029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36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51520" y="980728"/>
            <a:ext cx="864096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Bookchin</a:t>
            </a:r>
            <a:r>
              <a:rPr lang="en-GB" dirty="0" smtClean="0"/>
              <a:t>, M. (2005) </a:t>
            </a:r>
            <a:r>
              <a:rPr lang="en-GB" i="1" dirty="0" smtClean="0"/>
              <a:t>The Ecology of Freedom</a:t>
            </a:r>
            <a:r>
              <a:rPr lang="en-GB" dirty="0" smtClean="0"/>
              <a:t> Stirling: AK Press</a:t>
            </a:r>
          </a:p>
          <a:p>
            <a:endParaRPr lang="en-GB" dirty="0" smtClean="0"/>
          </a:p>
          <a:p>
            <a:r>
              <a:rPr lang="en-GB" dirty="0" smtClean="0"/>
              <a:t>Costello</a:t>
            </a:r>
            <a:r>
              <a:rPr lang="en-GB" dirty="0"/>
              <a:t>, </a:t>
            </a:r>
            <a:r>
              <a:rPr lang="en-GB" dirty="0" err="1"/>
              <a:t>Prof.</a:t>
            </a:r>
            <a:r>
              <a:rPr lang="en-GB" dirty="0"/>
              <a:t> A. (2007) ‘Managing the health effects of climate change’ </a:t>
            </a:r>
            <a:r>
              <a:rPr lang="en-GB" i="1" dirty="0"/>
              <a:t>The Lancet </a:t>
            </a:r>
            <a:r>
              <a:rPr lang="en-GB" dirty="0"/>
              <a:t>Volume 373 (No. 9676, May 2009) p. 1693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dx.doi.org/10.1016/S0140-6736(09)60935-1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/>
              <a:t>Cudworth</a:t>
            </a:r>
            <a:r>
              <a:rPr lang="en-GB" dirty="0"/>
              <a:t> E. </a:t>
            </a:r>
            <a:r>
              <a:rPr lang="en-GB" dirty="0" smtClean="0"/>
              <a:t>(2003) </a:t>
            </a:r>
            <a:r>
              <a:rPr lang="en-GB" i="1" dirty="0" smtClean="0"/>
              <a:t>Environment </a:t>
            </a:r>
            <a:r>
              <a:rPr lang="en-GB" i="1" dirty="0"/>
              <a:t>and Society</a:t>
            </a:r>
            <a:r>
              <a:rPr lang="en-GB" dirty="0"/>
              <a:t> London: Routledge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Gibbs, G (2002) </a:t>
            </a:r>
            <a:r>
              <a:rPr lang="en-GB" i="1" dirty="0"/>
              <a:t>Dyson, champion of British industry, switches production to far </a:t>
            </a:r>
            <a:r>
              <a:rPr lang="en-GB" i="1" dirty="0" smtClean="0"/>
              <a:t>east </a:t>
            </a:r>
            <a:r>
              <a:rPr lang="en-GB" dirty="0" smtClean="0"/>
              <a:t>The </a:t>
            </a:r>
            <a:r>
              <a:rPr lang="en-GB" dirty="0"/>
              <a:t>Guardian Available at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www.theguardian.com/business/2002/feb/06/manufacturing.globalrecession</a:t>
            </a:r>
            <a:r>
              <a:rPr lang="en-GB" dirty="0" smtClean="0"/>
              <a:t> [Accessed 29/10/2016]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London </a:t>
            </a:r>
            <a:r>
              <a:rPr lang="en-GB" dirty="0"/>
              <a:t>Sustainability Exchange (No Date) </a:t>
            </a:r>
            <a:r>
              <a:rPr lang="en-GB" i="1" dirty="0"/>
              <a:t>Definitions of Environmental Justice and Environmental </a:t>
            </a:r>
            <a:r>
              <a:rPr lang="en-GB" i="1" dirty="0" smtClean="0"/>
              <a:t>Inequalities</a:t>
            </a:r>
            <a:r>
              <a:rPr lang="en-GB" dirty="0"/>
              <a:t> Available at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www.lsx.org.uk/resources/EJIDefinition_page3198.aspx</a:t>
            </a:r>
            <a:r>
              <a:rPr lang="en-GB" dirty="0" smtClean="0"/>
              <a:t> [Accessed 26/10/2016]</a:t>
            </a:r>
          </a:p>
          <a:p>
            <a:endParaRPr lang="en-GB" dirty="0" smtClean="0"/>
          </a:p>
          <a:p>
            <a:r>
              <a:rPr lang="en-GB" dirty="0" smtClean="0"/>
              <a:t>Lovelock</a:t>
            </a:r>
            <a:r>
              <a:rPr lang="en-GB" dirty="0"/>
              <a:t>, James (2009). </a:t>
            </a:r>
            <a:r>
              <a:rPr lang="en-GB" i="1" dirty="0"/>
              <a:t>The Vanishing Face of Gaia: A Final Warning: Enjoy It While You </a:t>
            </a:r>
            <a:r>
              <a:rPr lang="en-GB" dirty="0"/>
              <a:t>Can. Allen Lane.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252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67544" y="980728"/>
            <a:ext cx="84249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Næss</a:t>
            </a:r>
            <a:r>
              <a:rPr lang="en-GB" dirty="0"/>
              <a:t>, A. 1989. Ecology, Community and Lifestyle: Outline of an </a:t>
            </a:r>
            <a:r>
              <a:rPr lang="en-GB" dirty="0" err="1"/>
              <a:t>Ecosophy</a:t>
            </a:r>
            <a:r>
              <a:rPr lang="en-GB" dirty="0"/>
              <a:t> Translated by D. Rothenberg. Cambridge: Cambridge University </a:t>
            </a:r>
            <a:r>
              <a:rPr lang="en-GB" dirty="0" smtClean="0"/>
              <a:t>Press</a:t>
            </a:r>
          </a:p>
          <a:p>
            <a:endParaRPr lang="en-GB" dirty="0"/>
          </a:p>
          <a:p>
            <a:r>
              <a:rPr lang="en-GB" dirty="0" err="1" smtClean="0"/>
              <a:t>O’Riordan</a:t>
            </a:r>
            <a:r>
              <a:rPr lang="en-GB" dirty="0"/>
              <a:t>, T (1989) ‘The Challenge for Environmentalism’ </a:t>
            </a:r>
            <a:r>
              <a:rPr lang="en-GB" dirty="0" smtClean="0"/>
              <a:t>In </a:t>
            </a:r>
            <a:r>
              <a:rPr lang="en-GB" dirty="0" err="1"/>
              <a:t>Peet</a:t>
            </a:r>
            <a:r>
              <a:rPr lang="en-GB" dirty="0"/>
              <a:t>, R. &amp; Thrift, N. (</a:t>
            </a:r>
            <a:r>
              <a:rPr lang="en-GB" dirty="0" err="1" smtClean="0"/>
              <a:t>ed</a:t>
            </a:r>
            <a:r>
              <a:rPr lang="en-GB" dirty="0" smtClean="0"/>
              <a:t>) </a:t>
            </a:r>
            <a:r>
              <a:rPr lang="en-GB" i="1" dirty="0"/>
              <a:t>New Models in Geography</a:t>
            </a:r>
            <a:r>
              <a:rPr lang="en-GB" dirty="0"/>
              <a:t> London: Unwin Hyman</a:t>
            </a:r>
          </a:p>
          <a:p>
            <a:endParaRPr lang="en-GB" dirty="0"/>
          </a:p>
          <a:p>
            <a:r>
              <a:rPr lang="en-GB" dirty="0"/>
              <a:t>Phillips, M. &amp; </a:t>
            </a:r>
            <a:r>
              <a:rPr lang="en-GB" dirty="0" err="1"/>
              <a:t>Mighall</a:t>
            </a:r>
            <a:r>
              <a:rPr lang="en-GB" dirty="0"/>
              <a:t>, T (2013) </a:t>
            </a:r>
            <a:r>
              <a:rPr lang="en-GB" i="1" dirty="0"/>
              <a:t>Society and Exploitation Through Nature</a:t>
            </a:r>
            <a:r>
              <a:rPr lang="en-GB" dirty="0"/>
              <a:t> Abingdon: Routledge</a:t>
            </a:r>
          </a:p>
          <a:p>
            <a:endParaRPr lang="en-GB" dirty="0"/>
          </a:p>
          <a:p>
            <a:r>
              <a:rPr lang="en-GB" dirty="0"/>
              <a:t>Social Development Research Network (2004) </a:t>
            </a:r>
            <a:r>
              <a:rPr lang="en-GB" i="1" dirty="0" err="1"/>
              <a:t>SDRN</a:t>
            </a:r>
            <a:r>
              <a:rPr lang="en-GB" i="1" dirty="0"/>
              <a:t> Briefing Two: Environment and Social Justice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http://www.sd-research.org.uk/sites/default/files/publications/Environment%20and%20Social%20Justice_0.pdf</a:t>
            </a:r>
            <a:r>
              <a:rPr lang="en-GB" dirty="0"/>
              <a:t> [Accessed 26/10/2016</a:t>
            </a:r>
            <a:r>
              <a:rPr lang="en-GB" dirty="0" smtClean="0"/>
              <a:t>]</a:t>
            </a:r>
          </a:p>
          <a:p>
            <a:endParaRPr lang="en-GB" dirty="0"/>
          </a:p>
          <a:p>
            <a:r>
              <a:rPr lang="en-GB" dirty="0" err="1" smtClean="0"/>
              <a:t>Spretnak</a:t>
            </a:r>
            <a:r>
              <a:rPr lang="en-GB" dirty="0" smtClean="0"/>
              <a:t>, C. (1990) ‘Ecofeminism: Our Roots and Flowering’ In Diamond, I &amp; Orenstein, G. (</a:t>
            </a:r>
            <a:r>
              <a:rPr lang="en-GB" dirty="0" err="1" smtClean="0"/>
              <a:t>ed</a:t>
            </a:r>
            <a:r>
              <a:rPr lang="en-GB" dirty="0" smtClean="0"/>
              <a:t>)</a:t>
            </a:r>
            <a:r>
              <a:rPr lang="en-GB" i="1" dirty="0" smtClean="0"/>
              <a:t> Reweaving the World: The Emergence of Ecofeminism</a:t>
            </a:r>
            <a:r>
              <a:rPr lang="en-GB" dirty="0" smtClean="0"/>
              <a:t> San Francisco: Sierra Club Books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83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1775</TotalTime>
  <Words>1858</Words>
  <Application>Microsoft Office PowerPoint</Application>
  <PresentationFormat>On-screen Show (4:3)</PresentationFormat>
  <Paragraphs>194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Arial</vt:lpstr>
      <vt:lpstr>Calibri</vt:lpstr>
      <vt:lpstr>UWTSD blue background</vt:lpstr>
      <vt:lpstr>PowerPoint Presentation</vt:lpstr>
      <vt:lpstr>PowerPoint Presentation</vt:lpstr>
      <vt:lpstr>The Main Issue</vt:lpstr>
      <vt:lpstr>Who says this is important?</vt:lpstr>
      <vt:lpstr>Environmental Inequality in the UK</vt:lpstr>
      <vt:lpstr>Measures of environmental inequalities include:</vt:lpstr>
      <vt:lpstr>Group Activity</vt:lpstr>
      <vt:lpstr>Four key areas of environmental inequality</vt:lpstr>
      <vt:lpstr>‘Soft’ or ‘Hard’  Sustainable Development </vt:lpstr>
      <vt:lpstr>‘Soft’ &amp; ‘Hard’ views of Sustainable Development</vt:lpstr>
      <vt:lpstr> Techno-Centric Viewpoints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Social Ecology </vt:lpstr>
      <vt:lpstr>PowerPoint Presentation</vt:lpstr>
      <vt:lpstr>Group Task</vt:lpstr>
      <vt:lpstr>Reflective Activity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104</cp:revision>
  <dcterms:created xsi:type="dcterms:W3CDTF">2016-10-12T09:39:36Z</dcterms:created>
  <dcterms:modified xsi:type="dcterms:W3CDTF">2020-09-23T12:49:37Z</dcterms:modified>
</cp:coreProperties>
</file>