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1"/>
  </p:normalViewPr>
  <p:slideViewPr>
    <p:cSldViewPr snapToGrid="0" showGuides="1">
      <p:cViewPr varScale="1">
        <p:scale>
          <a:sx n="103" d="100"/>
          <a:sy n="103" d="100"/>
        </p:scale>
        <p:origin x="800"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mc.org.uk/code/" TargetMode="External"/><Relationship Id="rId2" Type="http://schemas.openxmlformats.org/officeDocument/2006/relationships/hyperlink" Target="https://www.england.nhs.uk/our-nhs-people/online-version/lfaop/our-nhs-people-promis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altLang="en-US" b="1" i="1" dirty="0" err="1"/>
              <a:t>salima</a:t>
            </a:r>
            <a:r>
              <a:rPr lang="en-GB" altLang="en-US" b="1" i="1" dirty="0"/>
              <a:t> </a:t>
            </a:r>
            <a:r>
              <a:rPr lang="en-GB" altLang="en-US" b="1" i="1" dirty="0" err="1"/>
              <a:t>ollson</a:t>
            </a:r>
            <a:r>
              <a:rPr lang="en-GB" altLang="en-US" b="1" i="1" dirty="0"/>
              <a:t>  </a:t>
            </a:r>
            <a:r>
              <a:rPr lang="en-GB" altLang="en-US" b="1" i="1" dirty="0" err="1"/>
              <a:t>kasirye</a:t>
            </a:r>
            <a:endParaRPr lang="en-GB" altLang="en-US" b="1" i="1" dirty="0"/>
          </a:p>
          <a:p>
            <a:r>
              <a:rPr lang="en-GB" altLang="en-US" u="sng" dirty="0"/>
              <a:t>Student ID: 2516167</a:t>
            </a:r>
            <a:endParaRPr lang="en-GB" altLang="en-US" b="1" i="1" dirty="0"/>
          </a:p>
          <a:p>
            <a:r>
              <a:rPr lang="en-GB" altLang="en-US" u="sng" dirty="0"/>
              <a:t>Lecturer’s </a:t>
            </a:r>
            <a:r>
              <a:rPr lang="en-GB" altLang="en-US" u="sng" dirty="0" err="1"/>
              <a:t>Name</a:t>
            </a:r>
            <a:r>
              <a:rPr lang="en-GB" altLang="en-US" b="1" i="1" dirty="0" err="1"/>
              <a:t>:soban</a:t>
            </a:r>
            <a:r>
              <a:rPr lang="en-GB" altLang="en-US" b="1" i="1" dirty="0"/>
              <a:t> </a:t>
            </a:r>
            <a:r>
              <a:rPr lang="en-GB" altLang="en-US" b="1" i="1" dirty="0" err="1"/>
              <a:t>sadiq</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  </a:t>
            </a:r>
          </a:p>
          <a:p>
            <a:pPr marL="0" indent="0" algn="ctr">
              <a:buNone/>
            </a:pPr>
            <a:endParaRPr lang="en-GB" dirty="0"/>
          </a:p>
          <a:p>
            <a:pPr marL="0" indent="0" algn="ctr">
              <a:buNone/>
            </a:pPr>
            <a:r>
              <a:rPr lang="en-GB" dirty="0"/>
              <a:t>no</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1"/>
            <a:ext cx="8229600" cy="1052514"/>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 y="902042"/>
            <a:ext cx="12192001" cy="5955957"/>
          </a:xfrm>
        </p:spPr>
        <p:txBody>
          <a:bodyPr/>
          <a:lstStyle/>
          <a:p>
            <a:pPr marL="0" indent="0">
              <a:buNone/>
            </a:pPr>
            <a:r>
              <a:rPr lang="en-GB" dirty="0"/>
              <a:t>Good morning ,everyone. My name is </a:t>
            </a:r>
            <a:r>
              <a:rPr lang="en-GB" b="1" dirty="0"/>
              <a:t>Salima Ollson</a:t>
            </a:r>
            <a:r>
              <a:rPr lang="en-GB" dirty="0"/>
              <a:t>, and I am currently studying Health and Social Care. I have experience working in healthcare, which has helped me understand the importance of providing safe, compassionate, and person-centred care. I am passionate about supporting individuals, working as part of a team, and continually developing my professional skills.</a:t>
            </a:r>
          </a:p>
          <a:p>
            <a:pPr marL="0" indent="0">
              <a:buNone/>
            </a:pPr>
            <a:r>
              <a:rPr lang="en-GB" dirty="0"/>
              <a:t>Today, my presentation will focus on </a:t>
            </a:r>
            <a:r>
              <a:rPr lang="en-GB" b="1" dirty="0"/>
              <a:t>communication</a:t>
            </a:r>
            <a:r>
              <a:rPr lang="en-GB" dirty="0"/>
              <a:t>, one of the most important skills in health and social care. </a:t>
            </a:r>
            <a:endParaRPr lang="en-GB" b="1" dirty="0"/>
          </a:p>
          <a:p>
            <a:pPr marL="0" indent="0">
              <a:buNone/>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750204"/>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444843" y="753762"/>
            <a:ext cx="11322614" cy="4524315"/>
          </a:xfrm>
          <a:prstGeom prst="rect">
            <a:avLst/>
          </a:prstGeom>
          <a:noFill/>
        </p:spPr>
        <p:txBody>
          <a:bodyPr wrap="square">
            <a:spAutoFit/>
          </a:bodyPr>
          <a:lstStyle/>
          <a:p>
            <a:r>
              <a:rPr lang="en-GB" dirty="0"/>
              <a:t>The skill I have chosen is </a:t>
            </a:r>
            <a:r>
              <a:rPr lang="en-GB" b="1" dirty="0"/>
              <a:t>Communication</a:t>
            </a:r>
            <a:r>
              <a:rPr lang="en-GB" dirty="0"/>
              <a:t>.</a:t>
            </a:r>
          </a:p>
          <a:p>
            <a:r>
              <a:rPr lang="en-GB" b="1" dirty="0"/>
              <a:t>What does communication mean?</a:t>
            </a:r>
            <a:endParaRPr lang="en-GB" dirty="0"/>
          </a:p>
          <a:p>
            <a:r>
              <a:rPr lang="en-GB" dirty="0"/>
              <a:t>Communication is the process of sharing information, ideas and feelings with other people. It involves speaking clearly, listening carefully, using appropriate body language and writing accurate information so that everyone understands each other.</a:t>
            </a:r>
          </a:p>
          <a:p>
            <a:r>
              <a:rPr lang="en-GB" b="1" dirty="0"/>
              <a:t>What does communication involve in everyday practice?</a:t>
            </a:r>
            <a:endParaRPr lang="en-GB" dirty="0"/>
          </a:p>
          <a:p>
            <a:r>
              <a:rPr lang="en-GB" dirty="0"/>
              <a:t>In everyday health and social care practice, communication involves listening to patients, explaining care and treatment in a way they can understand, answering questions, showing empathy and respect, and sharing important information with colleagues. Good communication helps build trust, improves teamwork and supports safe, person-centred care.</a:t>
            </a:r>
          </a:p>
          <a:p>
            <a:r>
              <a:rPr lang="en-GB" b="1" dirty="0"/>
              <a:t>Where and how have I developed this skill?</a:t>
            </a:r>
            <a:endParaRPr lang="en-GB" dirty="0"/>
          </a:p>
          <a:p>
            <a:r>
              <a:rPr lang="en-GB" dirty="0"/>
              <a:t>I have developed my communication skills through my experience working in healthcare and studying Health and Social Care. Every day, I communicate with patients, families and colleagues by listening carefully, speaking respectfully and sharing information clearly. I have also improved this skill through teamwork, classroom discussions, practical learning and reflecting on my experiences to identify ways I can communicate more effectively.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005315"/>
          </a:xfrm>
        </p:spPr>
        <p:txBody>
          <a:bodyPr/>
          <a:lstStyle/>
          <a:p>
            <a:r>
              <a:rPr lang="en-GB" sz="2800" b="1" dirty="0"/>
              <a:t>Importance of (</a:t>
            </a:r>
            <a:r>
              <a:rPr lang="en-GB" sz="2800" b="1" i="1" dirty="0"/>
              <a:t>communication</a:t>
            </a:r>
            <a:r>
              <a:rPr lang="en-GB" sz="2800" b="1" dirty="0"/>
              <a:t>)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494270" y="929101"/>
            <a:ext cx="11088130" cy="4970591"/>
          </a:xfrm>
          <a:prstGeom prst="rect">
            <a:avLst/>
          </a:prstGeom>
          <a:noFill/>
        </p:spPr>
        <p:txBody>
          <a:bodyPr wrap="square">
            <a:spAutoFit/>
          </a:bodyPr>
          <a:lstStyle/>
          <a:p>
            <a:pPr marL="171450" indent="-171450">
              <a:buFont typeface="Arial" panose="020B0604020202020204" pitchFamily="34" charset="0"/>
              <a:buChar char="•"/>
            </a:pPr>
            <a:r>
              <a:rPr lang="en-GB" sz="1200" b="1" dirty="0"/>
              <a:t>Why is Communication Essential in Health and Social Care?</a:t>
            </a:r>
          </a:p>
          <a:p>
            <a:pPr marL="171450" indent="-171450">
              <a:buFont typeface="Arial" panose="020B0604020202020204" pitchFamily="34" charset="0"/>
              <a:buChar char="•"/>
            </a:pPr>
            <a:r>
              <a:rPr lang="en-GB" sz="1200" dirty="0"/>
              <a:t>Communication is essential because it helps healthcare professionals provide </a:t>
            </a:r>
            <a:r>
              <a:rPr lang="en-GB" sz="1200" b="1" dirty="0"/>
              <a:t>safe, effective and person-centred care</a:t>
            </a:r>
            <a:r>
              <a:rPr lang="en-GB" sz="1200" dirty="0"/>
              <a:t>. When staff communicate clearly with patients and each other, important information is shared accurately, reducing the risk of mistakes and improving the quality of care (NMC, 2018).</a:t>
            </a:r>
          </a:p>
          <a:p>
            <a:pPr marL="171450" indent="-171450">
              <a:buFont typeface="Arial" panose="020B0604020202020204" pitchFamily="34" charset="0"/>
              <a:buChar char="•"/>
            </a:pPr>
            <a:r>
              <a:rPr lang="en-GB" sz="1200" b="1" dirty="0"/>
              <a:t>How communication supports health and social care</a:t>
            </a:r>
          </a:p>
          <a:p>
            <a:pPr marL="171450" indent="-171450">
              <a:buFont typeface="Arial" panose="020B0604020202020204" pitchFamily="34" charset="0"/>
              <a:buChar char="•"/>
            </a:pPr>
            <a:r>
              <a:rPr lang="en-GB" sz="1200" b="1" dirty="0"/>
              <a:t>Safe and effective care:</a:t>
            </a:r>
            <a:r>
              <a:rPr lang="en-GB" sz="1200" dirty="0"/>
              <a:t> Clear communication ensures the right information is shared during handovers, medication administration and care planning, helping to prevent errors.</a:t>
            </a:r>
          </a:p>
          <a:p>
            <a:pPr marL="171450" indent="-171450">
              <a:buFont typeface="Arial" panose="020B0604020202020204" pitchFamily="34" charset="0"/>
              <a:buChar char="•"/>
            </a:pPr>
            <a:r>
              <a:rPr lang="en-GB" sz="1200" b="1" dirty="0"/>
              <a:t>Good quality outcomes for service users:</a:t>
            </a:r>
            <a:r>
              <a:rPr lang="en-GB" sz="1200" dirty="0"/>
              <a:t> Patients are more likely to understand their treatment, follow advice and feel involved in decisions about their care.</a:t>
            </a:r>
          </a:p>
          <a:p>
            <a:pPr marL="171450" indent="-171450">
              <a:buFont typeface="Arial" panose="020B0604020202020204" pitchFamily="34" charset="0"/>
              <a:buChar char="•"/>
            </a:pPr>
            <a:r>
              <a:rPr lang="en-GB" sz="1200" b="1" dirty="0"/>
              <a:t>Benefits of communication</a:t>
            </a:r>
          </a:p>
          <a:p>
            <a:pPr marL="228600" indent="-228600">
              <a:buFont typeface="+mj-lt"/>
              <a:buAutoNum type="arabicPeriod"/>
            </a:pPr>
            <a:r>
              <a:rPr lang="en-GB" sz="1200" b="1" dirty="0"/>
              <a:t>For service users/patients</a:t>
            </a:r>
            <a:endParaRPr lang="en-GB" sz="1200" dirty="0"/>
          </a:p>
          <a:p>
            <a:pPr marL="171450" indent="-171450">
              <a:buFont typeface="Arial" panose="020B0604020202020204" pitchFamily="34" charset="0"/>
              <a:buChar char="•"/>
            </a:pPr>
            <a:r>
              <a:rPr lang="en-GB" sz="1200" dirty="0"/>
              <a:t>Builds trust and confidence.</a:t>
            </a:r>
          </a:p>
          <a:p>
            <a:pPr marL="171450" indent="-171450">
              <a:buFont typeface="Arial" panose="020B0604020202020204" pitchFamily="34" charset="0"/>
              <a:buChar char="•"/>
            </a:pPr>
            <a:r>
              <a:rPr lang="en-GB" sz="1200" dirty="0"/>
              <a:t>Helps patients understand their care and treatment.</a:t>
            </a:r>
          </a:p>
          <a:p>
            <a:pPr marL="171450" indent="-171450">
              <a:buFont typeface="Arial" panose="020B0604020202020204" pitchFamily="34" charset="0"/>
              <a:buChar char="•"/>
            </a:pPr>
            <a:r>
              <a:rPr lang="en-GB" sz="1200" dirty="0"/>
              <a:t>Encourages patients to express their needs and concerns.</a:t>
            </a:r>
          </a:p>
          <a:p>
            <a:pPr marL="171450" indent="-171450">
              <a:buFont typeface="Arial" panose="020B0604020202020204" pitchFamily="34" charset="0"/>
              <a:buChar char="•"/>
            </a:pPr>
            <a:r>
              <a:rPr lang="en-GB" sz="1200" dirty="0"/>
              <a:t>Improves patient satisfaction and health outcomes.</a:t>
            </a:r>
            <a:r>
              <a:rPr lang="en-GB" b="1" dirty="0"/>
              <a:t> </a:t>
            </a:r>
          </a:p>
          <a:p>
            <a:pPr marL="171450" indent="-171450">
              <a:buFont typeface="Arial" panose="020B0604020202020204" pitchFamily="34" charset="0"/>
              <a:buChar char="•"/>
            </a:pPr>
            <a:r>
              <a:rPr lang="en-GB" sz="1100" b="1" dirty="0"/>
              <a:t>For staff and colleagues</a:t>
            </a:r>
            <a:endParaRPr lang="en-GB" sz="1100" dirty="0"/>
          </a:p>
          <a:p>
            <a:pPr marL="171450" indent="-171450">
              <a:buFont typeface="Arial" panose="020B0604020202020204" pitchFamily="34" charset="0"/>
              <a:buChar char="•"/>
            </a:pPr>
            <a:r>
              <a:rPr lang="en-GB" sz="1100" dirty="0"/>
              <a:t>Promotes effective teamwork.</a:t>
            </a:r>
          </a:p>
          <a:p>
            <a:pPr marL="171450" indent="-171450">
              <a:buFont typeface="Arial" panose="020B0604020202020204" pitchFamily="34" charset="0"/>
              <a:buChar char="•"/>
            </a:pPr>
            <a:r>
              <a:rPr lang="en-GB" sz="1100" dirty="0"/>
              <a:t>Reduces misunderstandings and communication </a:t>
            </a:r>
            <a:r>
              <a:rPr lang="en-GB" sz="1100" dirty="0" err="1"/>
              <a:t>errors.d</a:t>
            </a:r>
            <a:endParaRPr lang="en-GB" sz="1100" dirty="0"/>
          </a:p>
          <a:p>
            <a:pPr marL="171450" indent="-171450">
              <a:buFont typeface="Arial" panose="020B0604020202020204" pitchFamily="34" charset="0"/>
              <a:buChar char="•"/>
            </a:pPr>
            <a:r>
              <a:rPr lang="en-GB" sz="1100" dirty="0"/>
              <a:t>Supports coordinated, high-quality care.</a:t>
            </a:r>
          </a:p>
          <a:p>
            <a:pPr marL="171450" indent="-171450">
              <a:buFont typeface="Arial" panose="020B0604020202020204" pitchFamily="34" charset="0"/>
              <a:buChar char="•"/>
            </a:pPr>
            <a:r>
              <a:rPr lang="en-GB" sz="1100" b="1" dirty="0"/>
              <a:t>For the organisation</a:t>
            </a:r>
            <a:endParaRPr lang="en-GB" sz="1100" dirty="0"/>
          </a:p>
          <a:p>
            <a:pPr marL="171450" indent="-171450">
              <a:buFont typeface="Arial" panose="020B0604020202020204" pitchFamily="34" charset="0"/>
              <a:buChar char="•"/>
            </a:pPr>
            <a:r>
              <a:rPr lang="en-GB" sz="1100" dirty="0"/>
              <a:t>Improves the quality and safety of services.</a:t>
            </a:r>
          </a:p>
          <a:p>
            <a:pPr marL="171450" indent="-171450">
              <a:buFont typeface="Arial" panose="020B0604020202020204" pitchFamily="34" charset="0"/>
              <a:buChar char="•"/>
            </a:pPr>
            <a:r>
              <a:rPr lang="en-GB" sz="1100" dirty="0"/>
              <a:t>Reduces complaints and clinical incidents.</a:t>
            </a:r>
          </a:p>
          <a:p>
            <a:pPr marL="171450" indent="-171450">
              <a:buFont typeface="Arial" panose="020B0604020202020204" pitchFamily="34" charset="0"/>
              <a:buChar char="•"/>
            </a:pPr>
            <a:r>
              <a:rPr lang="en-GB" sz="1100" dirty="0"/>
              <a:t>Helps meet professional and legal standards.</a:t>
            </a:r>
          </a:p>
          <a:p>
            <a:pPr marL="171450" indent="-171450">
              <a:buFont typeface="Arial" panose="020B0604020202020204" pitchFamily="34" charset="0"/>
              <a:buChar char="•"/>
            </a:pPr>
            <a:r>
              <a:rPr lang="en-GB" sz="1100" b="1" dirty="0"/>
              <a:t>What could happen if communication is poor?</a:t>
            </a:r>
          </a:p>
          <a:p>
            <a:pPr marL="171450" indent="-171450">
              <a:buFont typeface="Arial" panose="020B0604020202020204" pitchFamily="34" charset="0"/>
              <a:buChar char="•"/>
            </a:pPr>
            <a:r>
              <a:rPr lang="en-GB" sz="1100" dirty="0"/>
              <a:t>Poor communication can lead to medication errors, misunderstandings, delays in treatment, reduced teamwork, patient dissatisfaction and, in some cases, serious harm. For example, if a patient's allergy is not communicated during a shift handover, they could receive medication that causes a harmful reaction. This demonstrates why effective communication is essential for patient safety and high-quality care.</a:t>
            </a:r>
          </a:p>
          <a:p>
            <a:pPr marL="171450" indent="-171450">
              <a:buFont typeface="Arial" panose="020B0604020202020204" pitchFamily="34" charset="0"/>
              <a:buChar char="•"/>
            </a:pPr>
            <a:r>
              <a:rPr lang="en-GB" sz="1100" dirty="0"/>
              <a:t> (NMC, 2018; NHS England, 2024)</a:t>
            </a:r>
          </a:p>
          <a:p>
            <a:pPr marL="171450" indent="-171450">
              <a:buFont typeface="Arial" panose="020B0604020202020204" pitchFamily="34" charset="0"/>
              <a:buChar char="•"/>
            </a:pPr>
            <a:endParaRPr lang="en-GB"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0814663" cy="4692419"/>
          </a:xfrm>
        </p:spPr>
        <p:txBody>
          <a:bodyPr/>
          <a:lstStyle/>
          <a:p>
            <a:r>
              <a:rPr lang="en-GB" sz="1200" b="1" dirty="0"/>
              <a:t>What is Gibbs' Reflective Cycle?</a:t>
            </a:r>
          </a:p>
          <a:p>
            <a:r>
              <a:rPr lang="en-GB" sz="1400" dirty="0"/>
              <a:t>Gibbs' Reflective Cycle is a model developed by Graham Gibbs (1988) that helps people learn from their experiences by reflecting on what happened, how they felt, what went well, what could be improved, and what they would do differently in the future.</a:t>
            </a:r>
          </a:p>
          <a:p>
            <a:r>
              <a:rPr lang="en-GB" sz="1400" b="1" dirty="0"/>
              <a:t>The six stages of Gibbs' Reflective Cycle</a:t>
            </a:r>
          </a:p>
          <a:p>
            <a:r>
              <a:rPr lang="en-GB" sz="1600" b="1" dirty="0"/>
              <a:t>Description</a:t>
            </a:r>
            <a:r>
              <a:rPr lang="en-GB" sz="1600" dirty="0"/>
              <a:t> – What happened?</a:t>
            </a:r>
          </a:p>
          <a:p>
            <a:r>
              <a:rPr lang="en-GB" sz="1600" b="1" dirty="0"/>
              <a:t>Feelings</a:t>
            </a:r>
            <a:r>
              <a:rPr lang="en-GB" sz="1600" dirty="0"/>
              <a:t> – What were you thinking and feeling?</a:t>
            </a:r>
          </a:p>
          <a:p>
            <a:r>
              <a:rPr lang="en-GB" sz="1600" b="1" dirty="0"/>
              <a:t>Evaluation</a:t>
            </a:r>
            <a:r>
              <a:rPr lang="en-GB" sz="1600" dirty="0"/>
              <a:t> – What went well and what did not?</a:t>
            </a:r>
          </a:p>
          <a:p>
            <a:r>
              <a:rPr lang="en-GB" sz="1600" b="1" dirty="0"/>
              <a:t>Analysis</a:t>
            </a:r>
            <a:r>
              <a:rPr lang="en-GB" sz="1600" dirty="0"/>
              <a:t> – Why did it happen?</a:t>
            </a:r>
          </a:p>
          <a:p>
            <a:r>
              <a:rPr lang="en-GB" sz="1600" b="1" dirty="0"/>
              <a:t>Conclusion</a:t>
            </a:r>
            <a:r>
              <a:rPr lang="en-GB" sz="1600" dirty="0"/>
              <a:t> – What have you learned?</a:t>
            </a:r>
          </a:p>
          <a:p>
            <a:r>
              <a:rPr lang="en-GB" sz="1600" b="1" dirty="0"/>
              <a:t>Action Plan</a:t>
            </a:r>
            <a:r>
              <a:rPr lang="en-GB" sz="1600" dirty="0"/>
              <a:t> – What will you do differently next time?</a:t>
            </a:r>
          </a:p>
          <a:p>
            <a:r>
              <a:rPr lang="en-GB" sz="1600" b="1" dirty="0"/>
              <a:t>How does this model support communication in practice?</a:t>
            </a:r>
          </a:p>
          <a:p>
            <a:r>
              <a:rPr lang="en-GB" sz="1600" dirty="0"/>
              <a:t>Gibbs' Reflective Cycle helps healthcare professionals improve their communication by encouraging them to reflect on their interactions with patients, families and colleagues. By identifying strengths and areas for improvement, professionals can develop better listening skills, communicate more clearly, build stronger relationships and provide safer, person-centred care. Gibbs, 1988; NMC, 2018)</a:t>
            </a:r>
          </a:p>
          <a:p>
            <a:pPr marL="0" indent="0">
              <a:buNone/>
            </a:pPr>
            <a:endParaRPr lang="en-GB"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95693" y="888032"/>
            <a:ext cx="10448433" cy="4968552"/>
          </a:xfrm>
        </p:spPr>
        <p:txBody>
          <a:bodyPr/>
          <a:lstStyle/>
          <a:p>
            <a:pPr marL="0" indent="0">
              <a:buNone/>
            </a:pPr>
            <a:r>
              <a:rPr lang="en-GB" sz="1200" b="1" dirty="0"/>
              <a:t>Practical Example: Using Communication in a Hospital Ward</a:t>
            </a:r>
          </a:p>
          <a:p>
            <a:pPr marL="0" indent="0">
              <a:buNone/>
            </a:pPr>
            <a:r>
              <a:rPr lang="en-GB" sz="1200" b="1" dirty="0"/>
              <a:t>Job role and setting</a:t>
            </a:r>
            <a:endParaRPr lang="en-GB" sz="1200" dirty="0"/>
          </a:p>
          <a:p>
            <a:r>
              <a:rPr lang="en-GB" sz="1200" dirty="0"/>
              <a:t>As a </a:t>
            </a:r>
            <a:r>
              <a:rPr lang="en-GB" sz="1200" b="1" dirty="0"/>
              <a:t>Healthcare Assistant (HCA)</a:t>
            </a:r>
            <a:r>
              <a:rPr lang="en-GB" sz="1200" dirty="0"/>
              <a:t> working on a hospital ward, I communicate with patients, nurses and other members of the multidisciplinary team every day.</a:t>
            </a:r>
          </a:p>
          <a:p>
            <a:pPr marL="0" indent="0">
              <a:buNone/>
            </a:pPr>
            <a:r>
              <a:rPr lang="en-GB" sz="1200" b="1" dirty="0"/>
              <a:t>Situation</a:t>
            </a:r>
            <a:endParaRPr lang="en-GB" sz="1200" dirty="0"/>
          </a:p>
          <a:p>
            <a:r>
              <a:rPr lang="en-GB" sz="1200" dirty="0"/>
              <a:t>I am caring for an older patient who appears anxious and confused before a medical procedure. The patient says they do not understand what is going to happen and becomes reluctant to continue with their treatment.</a:t>
            </a:r>
          </a:p>
          <a:p>
            <a:pPr marL="0" indent="0">
              <a:buNone/>
            </a:pPr>
            <a:r>
              <a:rPr lang="en-GB" sz="1200" b="1" dirty="0"/>
              <a:t>How would I use communication?</a:t>
            </a:r>
            <a:endParaRPr lang="en-GB" sz="1200" dirty="0"/>
          </a:p>
          <a:p>
            <a:r>
              <a:rPr lang="en-GB" sz="1200" dirty="0"/>
              <a:t>I would introduce myself, speak calmly and clearly, actively listen to the patient's concerns and use simple language to explain what is happening. I would reassure the patient, answer any questions within my role and inform the registered nurse if the patient needs further information or support. After the interaction, I would use </a:t>
            </a:r>
            <a:r>
              <a:rPr lang="en-GB" sz="1200" b="1" dirty="0"/>
              <a:t>Gibbs' Reflective Cycle</a:t>
            </a:r>
            <a:r>
              <a:rPr lang="en-GB" sz="1200" dirty="0"/>
              <a:t> to reflect on my communication, identify what went well and consider how I could improve in future situations.</a:t>
            </a:r>
          </a:p>
          <a:p>
            <a:r>
              <a:rPr lang="en-GB" sz="1200" b="1" dirty="0"/>
              <a:t>How does the skill guide my actions?</a:t>
            </a:r>
            <a:endParaRPr lang="en-GB" sz="1200" dirty="0"/>
          </a:p>
          <a:p>
            <a:r>
              <a:rPr lang="en-GB" sz="1200" dirty="0"/>
              <a:t>Effective communication helps me treat the patient with dignity and respect, build trust, reduce anxiety and ensure that important information is shared accurately with the healthcare team.</a:t>
            </a:r>
          </a:p>
          <a:p>
            <a:r>
              <a:rPr lang="en-GB" sz="1200" b="1" dirty="0"/>
              <a:t>Impact on care</a:t>
            </a:r>
            <a:endParaRPr lang="en-GB" sz="1200" dirty="0"/>
          </a:p>
          <a:p>
            <a:r>
              <a:rPr lang="en-GB" sz="1200" dirty="0"/>
              <a:t>The patient feels listened to, respected and reassured.</a:t>
            </a:r>
          </a:p>
          <a:p>
            <a:r>
              <a:rPr lang="en-GB" sz="1200" dirty="0"/>
              <a:t>Anxiety is reduced, making the patient more willing to cooperate with treatment.</a:t>
            </a:r>
          </a:p>
          <a:p>
            <a:r>
              <a:rPr lang="en-GB" sz="1200" dirty="0"/>
              <a:t>Accurate communication improves patient safety and continuity of care.</a:t>
            </a:r>
          </a:p>
          <a:p>
            <a:r>
              <a:rPr lang="en-GB" sz="1200" dirty="0"/>
              <a:t>The healthcare team can provide coordinated, person-centred care, leading to better health outcomes.</a:t>
            </a:r>
          </a:p>
          <a:p>
            <a:pPr marL="0" indent="0">
              <a:buNone/>
            </a:pPr>
            <a:r>
              <a:rPr lang="en-GB" sz="1100" dirty="0"/>
              <a:t> (NMC, 2018; Gibbs, 1988</a:t>
            </a:r>
            <a:r>
              <a:rPr lang="en-GB" sz="1050" dirty="0"/>
              <a:t>)</a:t>
            </a:r>
          </a:p>
          <a:p>
            <a:pPr marL="0" indent="0">
              <a:buNone/>
            </a:pPr>
            <a:endParaRPr lang="en-GB" sz="1050" dirty="0"/>
          </a:p>
          <a:p>
            <a:pPr marL="0" indent="0">
              <a:buNone/>
            </a:pPr>
            <a:endParaRPr lang="en-GB" sz="1050" dirty="0"/>
          </a:p>
          <a:p>
            <a:pPr marL="0" indent="0">
              <a:buNone/>
            </a:pPr>
            <a:endParaRPr lang="en-GB" sz="1100" dirty="0"/>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1"/>
            <a:ext cx="8964488" cy="1031358"/>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59489" y="999457"/>
            <a:ext cx="11673284" cy="4218373"/>
          </a:xfrm>
        </p:spPr>
        <p:txBody>
          <a:bodyPr/>
          <a:lstStyle/>
          <a:p>
            <a:r>
              <a:rPr lang="en-GB" sz="1600" b="1" dirty="0"/>
              <a:t>Reflection: Communication and My Future Career</a:t>
            </a:r>
          </a:p>
          <a:p>
            <a:r>
              <a:rPr lang="en-GB" sz="1600" dirty="0"/>
              <a:t>Communication is an essential skill for my employability because employers in health and social care expect staff to communicate clearly, work professionally with others and provide safe, person-centred care. Strong communication skills help build positive relationships with patients, families and colleagues, making me a more effective and reliable healthcare professional.</a:t>
            </a:r>
          </a:p>
          <a:p>
            <a:r>
              <a:rPr lang="en-GB" sz="1600" dirty="0"/>
              <a:t>In my future role in health and social care, I will use communication every day to listen to patients, explain care clearly, share important information with the multidisciplinary team and support people with dignity, respect and compassion. Effective communication will help me deliver high-quality care and meet the professional standards expected by the Nursing and Midwifery Council (NMC, 2018).</a:t>
            </a:r>
          </a:p>
          <a:p>
            <a:r>
              <a:rPr lang="en-GB" sz="1600" dirty="0"/>
              <a:t>I believe communication is one of my strengths because I enjoy listening to people, treating them with respect and working as part of a team. Through my experience working in healthcare and studying Health and Social Care, I have become more confident when communicating with patients and colleagues.</a:t>
            </a:r>
          </a:p>
          <a:p>
            <a:r>
              <a:rPr lang="en-GB" sz="1600" dirty="0"/>
              <a:t>However, I also recognise that communication is a skill that can always be improved. I plan to continue developing my confidence in communicating with people from different cultural backgrounds, handling difficult conversations and reflecting on my practice using Gibbs' Reflective Cycle. This will help me prepare for my future career, continue my professional development and provide safe, effective and compassionate care.</a:t>
            </a:r>
          </a:p>
          <a:p>
            <a:r>
              <a:rPr lang="en-GB" sz="1600" dirty="0"/>
              <a:t> (NMC, 2018; Gibbs, 1988)</a:t>
            </a:r>
          </a:p>
          <a:p>
            <a:endParaRPr lang="en-GB" sz="105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82768"/>
            <a:ext cx="6172200" cy="1269262"/>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4433" y="1711842"/>
            <a:ext cx="10638367" cy="3827721"/>
          </a:xfrm>
        </p:spPr>
        <p:txBody>
          <a:bodyPr/>
          <a:lstStyle/>
          <a:p>
            <a:pPr marL="0" indent="0" algn="ctr">
              <a:buNone/>
            </a:pPr>
            <a:r>
              <a:rPr lang="en-GB" sz="1800" dirty="0"/>
              <a:t>In conclusion, this presentation has shown that </a:t>
            </a:r>
            <a:r>
              <a:rPr lang="en-GB" sz="1800" b="1" dirty="0"/>
              <a:t>communication</a:t>
            </a:r>
            <a:r>
              <a:rPr lang="en-GB" sz="1800" dirty="0"/>
              <a:t> is a vital skill in health and social care. I explained what communication is, why it is important for safe and effective practice, and how it improves the quality of care for patients and service users. I also discussed </a:t>
            </a:r>
            <a:r>
              <a:rPr lang="en-GB" sz="1800" b="1" dirty="0"/>
              <a:t>Gibbs' Reflective Cycle</a:t>
            </a:r>
            <a:r>
              <a:rPr lang="en-GB" sz="1800" dirty="0"/>
              <a:t> and how it helps healthcare professionals reflect on and improve their communication skills. Finally, I shared a practical example of using communication in a hospital setting and reflected on how developing this skill will support my employability, professional development and future career in health and social care. Overall, effective communication helps build trust, strengthens teamwork and enables healthcare professionals to deliver safe, compassionate and person-centred care.</a:t>
            </a:r>
            <a:endParaRPr lang="en-GB" altLang="en-US" sz="1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34433" y="1648047"/>
            <a:ext cx="8847667" cy="3413051"/>
          </a:xfrm>
        </p:spPr>
        <p:txBody>
          <a:bodyPr/>
          <a:lstStyle/>
          <a:p>
            <a:pPr marL="0" indent="0">
              <a:buNone/>
            </a:pPr>
            <a:r>
              <a:rPr lang="en-GB" sz="1800" dirty="0"/>
              <a:t>Gibbs, G. (1988) </a:t>
            </a:r>
            <a:r>
              <a:rPr lang="en-GB" sz="1800" i="1" dirty="0"/>
              <a:t>Learning by Doing: A Guide to Teaching and Learning Methods</a:t>
            </a:r>
            <a:r>
              <a:rPr lang="en-GB" sz="1800" dirty="0"/>
              <a:t>. Oxford: Oxford Polytechnic.</a:t>
            </a:r>
          </a:p>
          <a:p>
            <a:pPr marL="0" indent="0">
              <a:buNone/>
            </a:pPr>
            <a:r>
              <a:rPr lang="en-GB" sz="1800" dirty="0"/>
              <a:t>NHS England (2024) </a:t>
            </a:r>
            <a:r>
              <a:rPr lang="en-GB" sz="1800" i="1" dirty="0"/>
              <a:t>Our NHS People Promise</a:t>
            </a:r>
            <a:r>
              <a:rPr lang="en-GB" sz="1800" dirty="0"/>
              <a:t>. Available at: </a:t>
            </a:r>
            <a:r>
              <a:rPr lang="en-GB" sz="1800" dirty="0">
                <a:hlinkClick r:id="rId2"/>
              </a:rPr>
              <a:t>https://www.england.nhs.uk/our-nhs-people/online-version/lfaop/our-nhs-people-promise/</a:t>
            </a:r>
            <a:r>
              <a:rPr lang="en-GB" sz="1800" dirty="0"/>
              <a:t> (Accessed: 10 July 2026).</a:t>
            </a:r>
          </a:p>
          <a:p>
            <a:pPr marL="0" indent="0">
              <a:buNone/>
            </a:pPr>
            <a:r>
              <a:rPr lang="en-GB" sz="1800" dirty="0"/>
              <a:t>Nursing and Midwifery Council (2018) </a:t>
            </a:r>
            <a:r>
              <a:rPr lang="en-GB" sz="1800" i="1" dirty="0"/>
              <a:t>The Code: Professional standards of practice and behaviour for nurses, midwives and nursing associates</a:t>
            </a:r>
            <a:r>
              <a:rPr lang="en-GB" sz="1800" dirty="0"/>
              <a:t>. London: Nursing and Midwifery Council. Available at: </a:t>
            </a:r>
            <a:r>
              <a:rPr lang="en-GB" sz="1800" dirty="0">
                <a:hlinkClick r:id="rId3"/>
              </a:rPr>
              <a:t>https://www.nmc.org.uk/code/</a:t>
            </a:r>
            <a:r>
              <a:rPr lang="en-GB" sz="1800" dirty="0"/>
              <a:t> (Accessed: 10 July 2026).</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10/07/2026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271</TotalTime>
  <Words>1847</Words>
  <Application>Microsoft Macintosh PowerPoint</Application>
  <PresentationFormat>Widescreen</PresentationFormat>
  <Paragraphs>125</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Myriad Pro</vt:lpstr>
      <vt:lpstr>20140311PresentationUWTSDTemplate</vt:lpstr>
      <vt:lpstr>PowerPoint Presentation</vt:lpstr>
      <vt:lpstr>Acknowledge use of AI</vt:lpstr>
      <vt:lpstr>Introduction</vt:lpstr>
      <vt:lpstr>What is your chosen skill? </vt:lpstr>
      <vt:lpstr>Importance of (communication) in professional practice</vt:lpstr>
      <vt:lpstr>Model or framework linked to your chosen skill</vt:lpstr>
      <vt:lpstr>Applying this skill in practice </vt:lpstr>
      <vt:lpstr>How does this skill support my future career? </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Nadia Ollson Kasirye (2415798)</cp:lastModifiedBy>
  <cp:revision>29</cp:revision>
  <dcterms:created xsi:type="dcterms:W3CDTF">2025-02-21T18:28:54Z</dcterms:created>
  <dcterms:modified xsi:type="dcterms:W3CDTF">2026-07-10T11:55:04Z</dcterms:modified>
</cp:coreProperties>
</file>