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drawings/drawing1.xml" ContentType="application/vnd.openxmlformats-officedocument.drawingml.chartshape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63" r:id="rId4"/>
    <p:sldId id="257" r:id="rId5"/>
    <p:sldId id="258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9" d="100"/>
          <a:sy n="79" d="100"/>
        </p:scale>
        <p:origin x="-1260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.xml"/><Relationship Id="rId1" Type="http://schemas.openxmlformats.org/officeDocument/2006/relationships/oleObject" Target="file:///I:\Teaching\Teach\Admin\Penn%20Pharm\Part%202\EOQ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0.17120204798432936"/>
          <c:y val="9.2288911425358902E-2"/>
          <c:w val="0.56640524450279162"/>
          <c:h val="0.67689760390114828"/>
        </c:manualLayout>
      </c:layout>
      <c:lineChart>
        <c:grouping val="standard"/>
        <c:varyColors val="0"/>
        <c:ser>
          <c:idx val="0"/>
          <c:order val="0"/>
          <c:tx>
            <c:strRef>
              <c:f>'EOQ by Trial and Error'!$D$4</c:f>
              <c:strCache>
                <c:ptCount val="1"/>
                <c:pt idx="0">
                  <c:v>Cost to Order</c:v>
                </c:pt>
              </c:strCache>
            </c:strRef>
          </c:tx>
          <c:marker>
            <c:symbol val="none"/>
          </c:marker>
          <c:cat>
            <c:numRef>
              <c:f>'EOQ by Trial and Error'!$B$5:$B$14</c:f>
              <c:numCache>
                <c:formatCode>0</c:formatCode>
                <c:ptCount val="10"/>
                <c:pt idx="0">
                  <c:v>6000</c:v>
                </c:pt>
                <c:pt idx="1">
                  <c:v>3000</c:v>
                </c:pt>
                <c:pt idx="2">
                  <c:v>2000</c:v>
                </c:pt>
                <c:pt idx="3">
                  <c:v>1500</c:v>
                </c:pt>
                <c:pt idx="4">
                  <c:v>1200</c:v>
                </c:pt>
                <c:pt idx="5">
                  <c:v>1000</c:v>
                </c:pt>
                <c:pt idx="6">
                  <c:v>857.14285714285711</c:v>
                </c:pt>
                <c:pt idx="7">
                  <c:v>750</c:v>
                </c:pt>
                <c:pt idx="8">
                  <c:v>666.66666666666663</c:v>
                </c:pt>
                <c:pt idx="9">
                  <c:v>600</c:v>
                </c:pt>
              </c:numCache>
            </c:numRef>
          </c:cat>
          <c:val>
            <c:numRef>
              <c:f>'EOQ by Trial and Error'!$D$5:$D$14</c:f>
              <c:numCache>
                <c:formatCode>"£"#,##0.00_);[Red]\("£"#,##0.00\)</c:formatCode>
                <c:ptCount val="10"/>
                <c:pt idx="0">
                  <c:v>15</c:v>
                </c:pt>
                <c:pt idx="1">
                  <c:v>30</c:v>
                </c:pt>
                <c:pt idx="2">
                  <c:v>45</c:v>
                </c:pt>
                <c:pt idx="3">
                  <c:v>60</c:v>
                </c:pt>
                <c:pt idx="4">
                  <c:v>75</c:v>
                </c:pt>
                <c:pt idx="5">
                  <c:v>90</c:v>
                </c:pt>
                <c:pt idx="6">
                  <c:v>105</c:v>
                </c:pt>
                <c:pt idx="7">
                  <c:v>120</c:v>
                </c:pt>
                <c:pt idx="8">
                  <c:v>135</c:v>
                </c:pt>
                <c:pt idx="9">
                  <c:v>150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'EOQ by Trial and Error'!$E$4</c:f>
              <c:strCache>
                <c:ptCount val="1"/>
                <c:pt idx="0">
                  <c:v>Cost to Hold</c:v>
                </c:pt>
              </c:strCache>
            </c:strRef>
          </c:tx>
          <c:marker>
            <c:symbol val="none"/>
          </c:marker>
          <c:cat>
            <c:numRef>
              <c:f>'EOQ by Trial and Error'!$B$5:$B$14</c:f>
              <c:numCache>
                <c:formatCode>0</c:formatCode>
                <c:ptCount val="10"/>
                <c:pt idx="0">
                  <c:v>6000</c:v>
                </c:pt>
                <c:pt idx="1">
                  <c:v>3000</c:v>
                </c:pt>
                <c:pt idx="2">
                  <c:v>2000</c:v>
                </c:pt>
                <c:pt idx="3">
                  <c:v>1500</c:v>
                </c:pt>
                <c:pt idx="4">
                  <c:v>1200</c:v>
                </c:pt>
                <c:pt idx="5">
                  <c:v>1000</c:v>
                </c:pt>
                <c:pt idx="6">
                  <c:v>857.14285714285711</c:v>
                </c:pt>
                <c:pt idx="7">
                  <c:v>750</c:v>
                </c:pt>
                <c:pt idx="8">
                  <c:v>666.66666666666663</c:v>
                </c:pt>
                <c:pt idx="9">
                  <c:v>600</c:v>
                </c:pt>
              </c:numCache>
            </c:numRef>
          </c:cat>
          <c:val>
            <c:numRef>
              <c:f>'EOQ by Trial and Error'!$E$5:$E$14</c:f>
              <c:numCache>
                <c:formatCode>"£"#,##0.00_);[Red]\("£"#,##0.00\)</c:formatCode>
                <c:ptCount val="10"/>
                <c:pt idx="0">
                  <c:v>300</c:v>
                </c:pt>
                <c:pt idx="1">
                  <c:v>150</c:v>
                </c:pt>
                <c:pt idx="2">
                  <c:v>100</c:v>
                </c:pt>
                <c:pt idx="3">
                  <c:v>75</c:v>
                </c:pt>
                <c:pt idx="4">
                  <c:v>60</c:v>
                </c:pt>
                <c:pt idx="5">
                  <c:v>50</c:v>
                </c:pt>
                <c:pt idx="6">
                  <c:v>42.857142857142847</c:v>
                </c:pt>
                <c:pt idx="7">
                  <c:v>37.5</c:v>
                </c:pt>
                <c:pt idx="8">
                  <c:v>33.333333333333336</c:v>
                </c:pt>
                <c:pt idx="9">
                  <c:v>30</c:v>
                </c:pt>
              </c:numCache>
            </c:numRef>
          </c:val>
          <c:smooth val="0"/>
        </c:ser>
        <c:ser>
          <c:idx val="2"/>
          <c:order val="2"/>
          <c:tx>
            <c:strRef>
              <c:f>'EOQ by Trial and Error'!$F$4</c:f>
              <c:strCache>
                <c:ptCount val="1"/>
                <c:pt idx="0">
                  <c:v>Total Cost</c:v>
                </c:pt>
              </c:strCache>
            </c:strRef>
          </c:tx>
          <c:marker>
            <c:symbol val="none"/>
          </c:marker>
          <c:cat>
            <c:numRef>
              <c:f>'EOQ by Trial and Error'!$B$5:$B$14</c:f>
              <c:numCache>
                <c:formatCode>0</c:formatCode>
                <c:ptCount val="10"/>
                <c:pt idx="0">
                  <c:v>6000</c:v>
                </c:pt>
                <c:pt idx="1">
                  <c:v>3000</c:v>
                </c:pt>
                <c:pt idx="2">
                  <c:v>2000</c:v>
                </c:pt>
                <c:pt idx="3">
                  <c:v>1500</c:v>
                </c:pt>
                <c:pt idx="4">
                  <c:v>1200</c:v>
                </c:pt>
                <c:pt idx="5">
                  <c:v>1000</c:v>
                </c:pt>
                <c:pt idx="6">
                  <c:v>857.14285714285711</c:v>
                </c:pt>
                <c:pt idx="7">
                  <c:v>750</c:v>
                </c:pt>
                <c:pt idx="8">
                  <c:v>666.66666666666663</c:v>
                </c:pt>
                <c:pt idx="9">
                  <c:v>600</c:v>
                </c:pt>
              </c:numCache>
            </c:numRef>
          </c:cat>
          <c:val>
            <c:numRef>
              <c:f>'EOQ by Trial and Error'!$F$5:$F$14</c:f>
              <c:numCache>
                <c:formatCode>"£"#,##0.00_);[Red]\("£"#,##0.00\)</c:formatCode>
                <c:ptCount val="10"/>
                <c:pt idx="0">
                  <c:v>315</c:v>
                </c:pt>
                <c:pt idx="1">
                  <c:v>180</c:v>
                </c:pt>
                <c:pt idx="2">
                  <c:v>145</c:v>
                </c:pt>
                <c:pt idx="3">
                  <c:v>135</c:v>
                </c:pt>
                <c:pt idx="4">
                  <c:v>135</c:v>
                </c:pt>
                <c:pt idx="5">
                  <c:v>140</c:v>
                </c:pt>
                <c:pt idx="6">
                  <c:v>147.85714285714289</c:v>
                </c:pt>
                <c:pt idx="7">
                  <c:v>157.5</c:v>
                </c:pt>
                <c:pt idx="8">
                  <c:v>168.33333333333337</c:v>
                </c:pt>
                <c:pt idx="9">
                  <c:v>180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37754112"/>
        <c:axId val="128142720"/>
      </c:lineChart>
      <c:catAx>
        <c:axId val="137754112"/>
        <c:scaling>
          <c:orientation val="minMax"/>
        </c:scaling>
        <c:delete val="0"/>
        <c:axPos val="b"/>
        <c:numFmt formatCode="#,##0" sourceLinked="0"/>
        <c:majorTickMark val="out"/>
        <c:minorTickMark val="none"/>
        <c:tickLblPos val="nextTo"/>
        <c:txPr>
          <a:bodyPr rot="2700000"/>
          <a:lstStyle/>
          <a:p>
            <a:pPr>
              <a:defRPr sz="1600" baseline="0"/>
            </a:pPr>
            <a:endParaRPr lang="en-US"/>
          </a:p>
        </c:txPr>
        <c:crossAx val="128142720"/>
        <c:crosses val="autoZero"/>
        <c:auto val="1"/>
        <c:lblAlgn val="ctr"/>
        <c:lblOffset val="100"/>
        <c:noMultiLvlLbl val="0"/>
      </c:catAx>
      <c:valAx>
        <c:axId val="128142720"/>
        <c:scaling>
          <c:orientation val="minMax"/>
        </c:scaling>
        <c:delete val="0"/>
        <c:axPos val="l"/>
        <c:majorGridlines/>
        <c:numFmt formatCode="&quot;£&quot;#,##0.00_);[Red]\(&quot;£&quot;#,##0.00\)" sourceLinked="1"/>
        <c:majorTickMark val="out"/>
        <c:minorTickMark val="none"/>
        <c:tickLblPos val="nextTo"/>
        <c:txPr>
          <a:bodyPr/>
          <a:lstStyle/>
          <a:p>
            <a:pPr>
              <a:defRPr sz="1600" baseline="0"/>
            </a:pPr>
            <a:endParaRPr lang="en-US"/>
          </a:p>
        </c:txPr>
        <c:crossAx val="137754112"/>
        <c:crosses val="autoZero"/>
        <c:crossBetween val="between"/>
      </c:valAx>
    </c:plotArea>
    <c:legend>
      <c:legendPos val="r"/>
      <c:layout/>
      <c:overlay val="0"/>
      <c:txPr>
        <a:bodyPr/>
        <a:lstStyle/>
        <a:p>
          <a:pPr>
            <a:defRPr sz="1600" baseline="0"/>
          </a:pPr>
          <a:endParaRPr lang="en-US"/>
        </a:p>
      </c:txPr>
    </c:legend>
    <c:plotVisOnly val="1"/>
    <c:dispBlanksAs val="gap"/>
    <c:showDLblsOverMax val="0"/>
  </c:chart>
  <c:externalData r:id="rId1">
    <c:autoUpdate val="0"/>
  </c:externalData>
  <c:userShapes r:id="rId2"/>
</c:chartSpace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0.39576</cdr:x>
      <cdr:y>0.45038</cdr:y>
    </cdr:from>
    <cdr:to>
      <cdr:x>0.397</cdr:x>
      <cdr:y>0.76718</cdr:y>
    </cdr:to>
    <cdr:sp macro="" textlink="">
      <cdr:nvSpPr>
        <cdr:cNvPr id="5" name="Straight Arrow Connector 4"/>
        <cdr:cNvSpPr/>
      </cdr:nvSpPr>
      <cdr:spPr>
        <a:xfrm xmlns:a="http://schemas.openxmlformats.org/drawingml/2006/main" rot="5400000">
          <a:off x="2723918" y="3699649"/>
          <a:ext cx="1928232" cy="11617"/>
        </a:xfrm>
        <a:prstGeom xmlns:a="http://schemas.openxmlformats.org/drawingml/2006/main" prst="straightConnector1">
          <a:avLst/>
        </a:prstGeom>
        <a:ln xmlns:a="http://schemas.openxmlformats.org/drawingml/2006/main" w="25400">
          <a:solidFill>
            <a:schemeClr val="tx1"/>
          </a:solidFill>
          <a:tailEnd type="arrow"/>
        </a:ln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/>
        <a:lstStyle xmlns:a="http://schemas.openxmlformats.org/drawingml/2006/main"/>
        <a:p xmlns:a="http://schemas.openxmlformats.org/drawingml/2006/main">
          <a:endParaRPr lang="en-US"/>
        </a:p>
      </cdr:txBody>
    </cdr:sp>
  </cdr:relSizeAnchor>
  <cdr:relSizeAnchor xmlns:cdr="http://schemas.openxmlformats.org/drawingml/2006/chartDrawing">
    <cdr:from>
      <cdr:x>0.39825</cdr:x>
      <cdr:y>0.32252</cdr:y>
    </cdr:from>
    <cdr:to>
      <cdr:x>0.61298</cdr:x>
      <cdr:y>0.42366</cdr:y>
    </cdr:to>
    <cdr:sp macro="" textlink="">
      <cdr:nvSpPr>
        <cdr:cNvPr id="6" name="TextBox 5"/>
        <cdr:cNvSpPr txBox="1"/>
      </cdr:nvSpPr>
      <cdr:spPr>
        <a:xfrm xmlns:a="http://schemas.openxmlformats.org/drawingml/2006/main">
          <a:off x="3705457" y="1963079"/>
          <a:ext cx="1997927" cy="615641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/>
        <a:p xmlns:a="http://schemas.openxmlformats.org/drawingml/2006/main">
          <a:endParaRPr lang="en-GB" sz="1100"/>
        </a:p>
      </cdr:txBody>
    </cdr:sp>
  </cdr:relSizeAnchor>
  <cdr:relSizeAnchor xmlns:cdr="http://schemas.openxmlformats.org/drawingml/2006/chartDrawing">
    <cdr:from>
      <cdr:x>0.2963</cdr:x>
      <cdr:y>0.31989</cdr:y>
    </cdr:from>
    <cdr:to>
      <cdr:x>0.5285</cdr:x>
      <cdr:y>0.44275</cdr:y>
    </cdr:to>
    <cdr:sp macro="" textlink="">
      <cdr:nvSpPr>
        <cdr:cNvPr id="7" name="TextBox 6"/>
        <cdr:cNvSpPr txBox="1"/>
      </cdr:nvSpPr>
      <cdr:spPr>
        <a:xfrm xmlns:a="http://schemas.openxmlformats.org/drawingml/2006/main">
          <a:off x="2438400" y="1447800"/>
          <a:ext cx="1910959" cy="556070"/>
        </a:xfrm>
        <a:prstGeom xmlns:a="http://schemas.openxmlformats.org/drawingml/2006/main" prst="rect">
          <a:avLst/>
        </a:prstGeom>
        <a:solidFill xmlns:a="http://schemas.openxmlformats.org/drawingml/2006/main">
          <a:srgbClr val="FFFF00"/>
        </a:solidFill>
        <a:ln xmlns:a="http://schemas.openxmlformats.org/drawingml/2006/main">
          <a:solidFill>
            <a:schemeClr val="tx1"/>
          </a:solidFill>
        </a:ln>
      </cdr:spPr>
      <cdr:txBody>
        <a:bodyPr xmlns:a="http://schemas.openxmlformats.org/drawingml/2006/main" wrap="square" rtlCol="0"/>
        <a:lstStyle xmlns:a="http://schemas.openxmlformats.org/drawingml/2006/main"/>
        <a:p xmlns:a="http://schemas.openxmlformats.org/drawingml/2006/main">
          <a:pPr algn="ctr"/>
          <a:r>
            <a:rPr lang="en-GB" sz="1600" dirty="0"/>
            <a:t>Economic Order Quantity</a:t>
          </a:r>
        </a:p>
      </cdr:txBody>
    </cdr:sp>
  </cdr:relSizeAnchor>
</c:userShap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8/13/2014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8/13/2014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8/13/2014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8/13/2014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8/13/2014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8/13/2014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8/13/2014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8/13/2014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8/13/2014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8/13/2014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8/13/2014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8/13/2014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Economic Order Quantity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EOQ by trial and error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1524001" y="1714500"/>
          <a:ext cx="6019800" cy="4497915"/>
        </p:xfrm>
        <a:graphic>
          <a:graphicData uri="http://schemas.openxmlformats.org/drawingml/2006/table">
            <a:tbl>
              <a:tblPr/>
              <a:tblGrid>
                <a:gridCol w="914670"/>
                <a:gridCol w="1021026"/>
                <a:gridCol w="1021026"/>
                <a:gridCol w="1021026"/>
                <a:gridCol w="1021026"/>
                <a:gridCol w="1021026"/>
              </a:tblGrid>
              <a:tr h="1058334"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Annual Demand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Cost to Order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Cost to Hold (per item)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4583"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6000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£15.00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£0.10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29168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Orders/ Year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Qty Ordered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Average Stock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Cost to Order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Cost to Hold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Total Cost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458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6000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3000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£15.00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£300.00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£315.00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458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3000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1500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£30.00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£150.00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£180.00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458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2000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£45.00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£100.00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£145.00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458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1500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750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£60.00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£75.00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£135.00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</a:tr>
              <a:tr h="26458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1200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£75.00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£60.00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£135.00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</a:tr>
              <a:tr h="26458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£90.00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£50.00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£140.00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458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857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429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£105.00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£42.86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£147.86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458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750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375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£120.00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£37.50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£157.50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458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9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667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333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£135.00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£33.33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£168.33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458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£150.00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£30.00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£180.00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EOQ Chart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EOQ</a:t>
            </a: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533401" y="1519244"/>
          <a:ext cx="7848600" cy="4806211"/>
        </p:xfrm>
        <a:graphic>
          <a:graphicData uri="http://schemas.openxmlformats.org/drawingml/2006/table">
            <a:tbl>
              <a:tblPr/>
              <a:tblGrid>
                <a:gridCol w="853440"/>
                <a:gridCol w="777240"/>
                <a:gridCol w="777240"/>
                <a:gridCol w="777240"/>
                <a:gridCol w="777240"/>
                <a:gridCol w="777240"/>
                <a:gridCol w="777240"/>
                <a:gridCol w="777240"/>
                <a:gridCol w="777240"/>
                <a:gridCol w="777240"/>
              </a:tblGrid>
              <a:tr h="266272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66272">
                <a:tc>
                  <a:txBody>
                    <a:bodyPr/>
                    <a:lstStyle/>
                    <a:p>
                      <a:pPr algn="l" fontAlgn="b"/>
                      <a:r>
                        <a:rPr lang="en-GB" sz="1500" b="0" i="0" u="none" strike="noStrike" baseline="0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500" b="0" i="0" u="none" strike="noStrike" baseline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6272">
                <a:tc>
                  <a:txBody>
                    <a:bodyPr/>
                    <a:lstStyle/>
                    <a:p>
                      <a:pPr algn="l" fontAlgn="b"/>
                      <a:r>
                        <a:rPr lang="en-GB" sz="1500" b="0" i="0" u="none" strike="noStrike" baseline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500" b="0" i="0" u="none" strike="noStrike" baseline="0">
                          <a:solidFill>
                            <a:srgbClr val="000000"/>
                          </a:solidFill>
                          <a:latin typeface="Calibri"/>
                        </a:rPr>
                        <a:t>EOQ =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500" b="0" i="0" u="none" strike="noStrike" baseline="0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6272">
                <a:tc>
                  <a:txBody>
                    <a:bodyPr/>
                    <a:lstStyle/>
                    <a:p>
                      <a:pPr algn="l" fontAlgn="b"/>
                      <a:r>
                        <a:rPr lang="en-GB" sz="1500" b="0" i="0" u="none" strike="noStrike" baseline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500" b="0" i="0" u="none" strike="noStrike" baseline="0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6272">
                <a:tc>
                  <a:txBody>
                    <a:bodyPr/>
                    <a:lstStyle/>
                    <a:p>
                      <a:pPr algn="l" fontAlgn="b"/>
                      <a:r>
                        <a:rPr lang="en-GB" sz="1500" b="0" i="0" u="none" strike="noStrike" baseline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500" b="0" i="0" u="none" strike="noStrike" baseline="0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6272">
                <a:tc>
                  <a:txBody>
                    <a:bodyPr/>
                    <a:lstStyle/>
                    <a:p>
                      <a:pPr algn="l" fontAlgn="b"/>
                      <a:r>
                        <a:rPr lang="en-GB" sz="1500" b="0" i="0" u="none" strike="noStrike" baseline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500" b="0" i="0" u="none" strike="noStrike" baseline="0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6272">
                <a:tc>
                  <a:txBody>
                    <a:bodyPr/>
                    <a:lstStyle/>
                    <a:p>
                      <a:pPr algn="l" fontAlgn="b"/>
                      <a:r>
                        <a:rPr lang="en-GB" sz="1500" b="0" i="0" u="none" strike="noStrike" baseline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500" b="0" i="0" u="none" strike="noStrike" baseline="0" dirty="0">
                          <a:solidFill>
                            <a:srgbClr val="000000"/>
                          </a:solidFill>
                          <a:latin typeface="Calibri"/>
                        </a:rPr>
                        <a:t>Where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500" b="0" i="0" u="none" strike="noStrike" baseline="0" dirty="0">
                          <a:solidFill>
                            <a:srgbClr val="000000"/>
                          </a:solidFill>
                          <a:latin typeface="Calibri"/>
                        </a:rPr>
                        <a:t>c =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500" b="0" i="0" u="none" strike="noStrike" baseline="0" dirty="0">
                          <a:solidFill>
                            <a:srgbClr val="000000"/>
                          </a:solidFill>
                          <a:latin typeface="Calibri"/>
                        </a:rPr>
                        <a:t>Cost to Order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500" b="0" i="0" u="none" strike="noStrike" baseline="0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6272">
                <a:tc>
                  <a:txBody>
                    <a:bodyPr/>
                    <a:lstStyle/>
                    <a:p>
                      <a:pPr algn="l" fontAlgn="b"/>
                      <a:r>
                        <a:rPr lang="en-GB" sz="1500" b="0" i="0" u="none" strike="noStrike" baseline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500" b="0" i="0" u="none" strike="noStrike" baseline="0">
                          <a:solidFill>
                            <a:srgbClr val="000000"/>
                          </a:solidFill>
                          <a:latin typeface="Calibri"/>
                        </a:rPr>
                        <a:t>a=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500" b="0" i="0" u="none" strike="noStrike" baseline="0">
                          <a:solidFill>
                            <a:srgbClr val="000000"/>
                          </a:solidFill>
                          <a:latin typeface="Calibri"/>
                        </a:rPr>
                        <a:t>Annual Demand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500" b="0" i="0" u="none" strike="noStrike" baseline="0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6272">
                <a:tc>
                  <a:txBody>
                    <a:bodyPr/>
                    <a:lstStyle/>
                    <a:p>
                      <a:pPr algn="l" fontAlgn="b"/>
                      <a:r>
                        <a:rPr lang="en-GB" sz="1500" b="0" i="0" u="none" strike="noStrike" baseline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500" b="0" i="0" u="none" strike="noStrike" baseline="0">
                          <a:solidFill>
                            <a:srgbClr val="000000"/>
                          </a:solidFill>
                          <a:latin typeface="Calibri"/>
                        </a:rPr>
                        <a:t>h=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6">
                  <a:txBody>
                    <a:bodyPr/>
                    <a:lstStyle/>
                    <a:p>
                      <a:pPr algn="l" fontAlgn="b"/>
                      <a:r>
                        <a:rPr lang="en-GB" sz="1500" b="0" i="0" u="none" strike="noStrike" baseline="0" dirty="0">
                          <a:solidFill>
                            <a:srgbClr val="000000"/>
                          </a:solidFill>
                          <a:latin typeface="Calibri"/>
                        </a:rPr>
                        <a:t>Cost to Hold (often given as a % of the purchase price)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266272"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500" b="0" i="0" u="none" strike="noStrike" baseline="0" dirty="0">
                          <a:solidFill>
                            <a:srgbClr val="000000"/>
                          </a:solidFill>
                          <a:latin typeface="Calibri"/>
                        </a:rPr>
                        <a:t>From our example: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500" b="0" i="0" u="none" strike="noStrike" baseline="0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6272">
                <a:tc>
                  <a:txBody>
                    <a:bodyPr/>
                    <a:lstStyle/>
                    <a:p>
                      <a:pPr algn="r" fontAlgn="b"/>
                      <a:r>
                        <a:rPr lang="en-GB" sz="1500" b="0" i="0" u="none" strike="noStrike" baseline="0" dirty="0">
                          <a:solidFill>
                            <a:srgbClr val="000000"/>
                          </a:solidFill>
                          <a:latin typeface="Calibri"/>
                        </a:rPr>
                        <a:t>c =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500" b="0" i="0" u="none" strike="noStrike" baseline="0">
                          <a:solidFill>
                            <a:srgbClr val="000000"/>
                          </a:solidFill>
                          <a:latin typeface="Calibri"/>
                        </a:rPr>
                        <a:t>£15.00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500" b="0" i="0" u="none" strike="noStrike" baseline="0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6272">
                <a:tc>
                  <a:txBody>
                    <a:bodyPr/>
                    <a:lstStyle/>
                    <a:p>
                      <a:pPr algn="r" fontAlgn="b"/>
                      <a:r>
                        <a:rPr lang="en-GB" sz="1500" b="0" i="0" u="none" strike="noStrike" baseline="0" dirty="0">
                          <a:solidFill>
                            <a:srgbClr val="000000"/>
                          </a:solidFill>
                          <a:latin typeface="Calibri"/>
                        </a:rPr>
                        <a:t>a =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500" b="0" i="0" u="none" strike="noStrike" baseline="0">
                          <a:solidFill>
                            <a:srgbClr val="000000"/>
                          </a:solidFill>
                          <a:latin typeface="Calibri"/>
                        </a:rPr>
                        <a:t>6000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500" b="0" i="0" u="none" strike="noStrike" baseline="0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6272">
                <a:tc>
                  <a:txBody>
                    <a:bodyPr/>
                    <a:lstStyle/>
                    <a:p>
                      <a:pPr algn="r" fontAlgn="b"/>
                      <a:r>
                        <a:rPr lang="en-GB" sz="1500" b="0" i="0" u="none" strike="noStrike" baseline="0" dirty="0">
                          <a:solidFill>
                            <a:srgbClr val="000000"/>
                          </a:solidFill>
                          <a:latin typeface="Calibri"/>
                        </a:rPr>
                        <a:t>h =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500" b="0" i="0" u="none" strike="noStrike" baseline="0">
                          <a:solidFill>
                            <a:srgbClr val="000000"/>
                          </a:solidFill>
                          <a:latin typeface="Calibri"/>
                        </a:rPr>
                        <a:t>£0.10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500" b="0" i="0" u="none" strike="noStrike" baseline="0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6272">
                <a:tc>
                  <a:txBody>
                    <a:bodyPr/>
                    <a:lstStyle/>
                    <a:p>
                      <a:pPr algn="l" fontAlgn="b"/>
                      <a:r>
                        <a:rPr lang="en-GB" sz="1500" b="0" i="0" u="none" strike="noStrike" baseline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500" b="0" i="0" u="none" strike="noStrike" baseline="0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6272">
                <a:tc gridSpan="10">
                  <a:txBody>
                    <a:bodyPr/>
                    <a:lstStyle/>
                    <a:p>
                      <a:pPr algn="l" fontAlgn="b"/>
                      <a:r>
                        <a:rPr lang="en-GB" sz="1500" b="0" i="0" u="none" strike="noStrike" baseline="0" dirty="0">
                          <a:solidFill>
                            <a:srgbClr val="000000"/>
                          </a:solidFill>
                          <a:latin typeface="Calibri"/>
                        </a:rPr>
                        <a:t>so the square root of 2 times the Cost to Order times the Annual Demand divided by the Cost to Hold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266272">
                <a:tc>
                  <a:txBody>
                    <a:bodyPr/>
                    <a:lstStyle/>
                    <a:p>
                      <a:pPr algn="l" fontAlgn="b"/>
                      <a:r>
                        <a:rPr lang="en-GB" sz="1500" b="0" i="0" u="none" strike="noStrike" baseline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500" b="0" i="0" u="none" strike="noStrike" baseline="0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6272">
                <a:tc>
                  <a:txBody>
                    <a:bodyPr/>
                    <a:lstStyle/>
                    <a:p>
                      <a:pPr algn="l" fontAlgn="b"/>
                      <a:r>
                        <a:rPr lang="en-GB" sz="1500" b="0" i="0" u="none" strike="noStrike" baseline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500" b="0" i="0" u="none" strike="noStrike" baseline="0" dirty="0">
                          <a:solidFill>
                            <a:srgbClr val="000000"/>
                          </a:solidFill>
                          <a:latin typeface="Calibri"/>
                        </a:rPr>
                        <a:t>EOQ =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500" b="0" i="0" u="none" strike="noStrike" baseline="0" dirty="0">
                          <a:solidFill>
                            <a:srgbClr val="000000"/>
                          </a:solidFill>
                          <a:latin typeface="Calibri"/>
                        </a:rPr>
                        <a:t>1341.64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500" b="0" i="0" u="none" strike="noStrike" baseline="0">
                          <a:solidFill>
                            <a:srgbClr val="000000"/>
                          </a:solidFill>
                          <a:latin typeface="Calibri"/>
                        </a:rPr>
                        <a:t>units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500" b="0" i="0" u="none" strike="noStrike" baseline="0">
                          <a:solidFill>
                            <a:srgbClr val="000000"/>
                          </a:solidFill>
                          <a:latin typeface="Calibri"/>
                        </a:rPr>
                        <a:t>or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500" b="0" i="0" u="none" strike="noStrike" baseline="0" dirty="0">
                          <a:solidFill>
                            <a:srgbClr val="000000"/>
                          </a:solidFill>
                          <a:latin typeface="Calibri"/>
                        </a:rPr>
                        <a:t>1342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fontAlgn="b"/>
                      <a:r>
                        <a:rPr lang="en-GB" sz="1500" b="0" i="0" u="none" strike="noStrike" baseline="0" dirty="0">
                          <a:solidFill>
                            <a:srgbClr val="000000"/>
                          </a:solidFill>
                          <a:latin typeface="Calibri"/>
                        </a:rPr>
                        <a:t>rounded up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500" b="0" i="0" u="none" strike="noStrike" baseline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500" b="0" i="0" u="none" strike="noStrike" baseline="0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9587">
                <a:tc>
                  <a:txBody>
                    <a:bodyPr/>
                    <a:lstStyle/>
                    <a:p>
                      <a:pPr algn="l" fontAlgn="b"/>
                      <a:r>
                        <a:rPr lang="en-GB" sz="1500" b="0" i="0" u="none" strike="noStrike" baseline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500" b="0" i="0" u="none" strike="noStrike" baseline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500" b="0" i="0" u="none" strike="noStrike" baseline="0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500" b="0" i="0" u="none" strike="noStrike" baseline="0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500" b="0" i="0" u="none" strike="noStrike" baseline="0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500" b="0" i="0" u="none" strike="noStrike" baseline="0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500" b="0" i="0" u="none" strike="noStrike" baseline="0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500" b="0" i="0" u="none" strike="noStrike" baseline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500" b="0" i="0" u="none" strike="noStrike" baseline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500" b="0" i="0" u="none" strike="noStrike" baseline="0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49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09800" y="1981200"/>
            <a:ext cx="676275" cy="74295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many orders a year?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609600" y="1676404"/>
          <a:ext cx="7848600" cy="3868865"/>
        </p:xfrm>
        <a:graphic>
          <a:graphicData uri="http://schemas.openxmlformats.org/drawingml/2006/table">
            <a:tbl>
              <a:tblPr/>
              <a:tblGrid>
                <a:gridCol w="784860"/>
                <a:gridCol w="784860"/>
                <a:gridCol w="784860"/>
                <a:gridCol w="784860"/>
                <a:gridCol w="784860"/>
                <a:gridCol w="784860"/>
                <a:gridCol w="784860"/>
                <a:gridCol w="784860"/>
                <a:gridCol w="784860"/>
                <a:gridCol w="784860"/>
              </a:tblGrid>
              <a:tr h="275364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75364">
                <a:tc gridSpan="3"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Number of Orders (o) =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5364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5364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5364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Where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a=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Annual Demand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5364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q =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EOQ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5364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5364"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From our example: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5364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 =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6000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5364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q =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1,342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5364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5364">
                <a:tc gridSpan="5"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so the Annual Demand divided by the EOQ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5364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9133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Orders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4.47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orders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or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rounded up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6385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43200" y="1905000"/>
            <a:ext cx="247650" cy="69532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....and all that ordering will cost....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990597" y="1676398"/>
          <a:ext cx="6781803" cy="4030505"/>
        </p:xfrm>
        <a:graphic>
          <a:graphicData uri="http://schemas.openxmlformats.org/drawingml/2006/table">
            <a:tbl>
              <a:tblPr/>
              <a:tblGrid>
                <a:gridCol w="968829"/>
                <a:gridCol w="968829"/>
                <a:gridCol w="968829"/>
                <a:gridCol w="968829"/>
                <a:gridCol w="968829"/>
                <a:gridCol w="968829"/>
                <a:gridCol w="968829"/>
              </a:tblGrid>
              <a:tr h="308851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08851"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Ordering costs = 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8851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8851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Where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 =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Cost to Order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8851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 =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number of orders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8851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8851"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From our example: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8851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 =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£15.00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8851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 =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8851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8851">
                <a:tc gridSpan="5"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so the Cost to Order times the number of orders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8851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4293"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Ordering costs =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£75.00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7409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67000" y="2057400"/>
            <a:ext cx="409575" cy="3048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Total Holding Cost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457200" y="1600206"/>
          <a:ext cx="7848600" cy="4524712"/>
        </p:xfrm>
        <a:graphic>
          <a:graphicData uri="http://schemas.openxmlformats.org/drawingml/2006/table">
            <a:tbl>
              <a:tblPr/>
              <a:tblGrid>
                <a:gridCol w="784860"/>
                <a:gridCol w="358140"/>
                <a:gridCol w="426720"/>
                <a:gridCol w="784860"/>
                <a:gridCol w="784860"/>
                <a:gridCol w="784860"/>
                <a:gridCol w="784860"/>
                <a:gridCol w="784860"/>
                <a:gridCol w="784860"/>
                <a:gridCol w="784860"/>
                <a:gridCol w="784860"/>
              </a:tblGrid>
              <a:tr h="271981"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71981"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4" gridSpan="2">
                  <a:txBody>
                    <a:bodyPr/>
                    <a:lstStyle/>
                    <a:p>
                      <a:endParaRPr lang="en-GB" sz="1600"/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4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78687"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Holding costs = 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1981"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1981"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1981"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Where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q =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EOQ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1981"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h=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6"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Cost to Hold (often given as a % of the purchase price)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271981"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1981">
                <a:tc gridSpan="3"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From our example: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1981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q = 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1,342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1981"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h =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£0.10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1981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1981">
                <a:tc gridSpan="10"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so the EOQ divided by 2 (average inventory held in other words) times the Cost to Hold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1981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85580">
                <a:tc gridSpan="3"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Holding costs =</a:t>
                      </a: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£67.10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8433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00200" y="2209800"/>
            <a:ext cx="485775" cy="5715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Total Costs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EOQ is 1, 342</a:t>
            </a:r>
          </a:p>
          <a:p>
            <a:r>
              <a:rPr lang="en-GB" dirty="0" smtClean="0"/>
              <a:t>The total costs are:</a:t>
            </a:r>
          </a:p>
          <a:p>
            <a:pPr lvl="1"/>
            <a:r>
              <a:rPr lang="en-GB" dirty="0" smtClean="0"/>
              <a:t>Cost to Order:	£75.00</a:t>
            </a:r>
          </a:p>
          <a:p>
            <a:pPr lvl="1"/>
            <a:r>
              <a:rPr lang="en-GB" smtClean="0"/>
              <a:t>Holding Cost:</a:t>
            </a:r>
            <a:r>
              <a:rPr lang="en-GB" dirty="0" smtClean="0"/>
              <a:t>		</a:t>
            </a:r>
            <a:r>
              <a:rPr lang="en-GB" u="sng" dirty="0" smtClean="0"/>
              <a:t>£67.10</a:t>
            </a:r>
          </a:p>
          <a:p>
            <a:pPr lvl="1">
              <a:buNone/>
            </a:pPr>
            <a:r>
              <a:rPr lang="en-GB" dirty="0" smtClean="0"/>
              <a:t>					£142.10</a:t>
            </a:r>
          </a:p>
          <a:p>
            <a:r>
              <a:rPr lang="en-GB" dirty="0" smtClean="0"/>
              <a:t>This is more than the trial and error calculation and chart as we rounded up the number of orders from 4.47 to 5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379</Words>
  <Application>Microsoft Office PowerPoint</Application>
  <PresentationFormat>On-screen Show (4:3)</PresentationFormat>
  <Paragraphs>286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Economic Order Quantity</vt:lpstr>
      <vt:lpstr>EOQ by trial and error</vt:lpstr>
      <vt:lpstr>EOQ Chart</vt:lpstr>
      <vt:lpstr>EOQ</vt:lpstr>
      <vt:lpstr>How many orders a year?</vt:lpstr>
      <vt:lpstr>....and all that ordering will cost....</vt:lpstr>
      <vt:lpstr>Total Holding Cost</vt:lpstr>
      <vt:lpstr>Total Costs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Graham</dc:creator>
  <cp:lastModifiedBy>Orr, Graham</cp:lastModifiedBy>
  <cp:revision>6</cp:revision>
  <dcterms:created xsi:type="dcterms:W3CDTF">2006-08-16T00:00:00Z</dcterms:created>
  <dcterms:modified xsi:type="dcterms:W3CDTF">2014-08-13T14:53:47Z</dcterms:modified>
</cp:coreProperties>
</file>