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56" r:id="rId2"/>
    <p:sldId id="274" r:id="rId3"/>
    <p:sldId id="257" r:id="rId4"/>
    <p:sldId id="269" r:id="rId5"/>
    <p:sldId id="270" r:id="rId6"/>
    <p:sldId id="268" r:id="rId7"/>
    <p:sldId id="275" r:id="rId8"/>
    <p:sldId id="279" r:id="rId9"/>
    <p:sldId id="266" r:id="rId10"/>
    <p:sldId id="277" r:id="rId11"/>
    <p:sldId id="265" r:id="rId12"/>
    <p:sldId id="264" r:id="rId13"/>
    <p:sldId id="282" r:id="rId14"/>
    <p:sldId id="280" r:id="rId15"/>
    <p:sldId id="281" r:id="rId16"/>
    <p:sldId id="263" r:id="rId17"/>
    <p:sldId id="262" r:id="rId18"/>
    <p:sldId id="261" r:id="rId19"/>
    <p:sldId id="283" r:id="rId20"/>
    <p:sldId id="260" r:id="rId21"/>
    <p:sldId id="258" r:id="rId22"/>
  </p:sldIdLst>
  <p:sldSz cx="12801600" cy="9601200" type="A3"/>
  <p:notesSz cx="6858000" cy="9144000"/>
  <p:defaultTextStyle>
    <a:defPPr>
      <a:defRPr lang="en-US"/>
    </a:defPPr>
    <a:lvl1pPr marL="0" algn="l" defTabSz="1280160" rtl="0" eaLnBrk="1" latinLnBrk="0" hangingPunct="1">
      <a:defRPr sz="2500" kern="1200">
        <a:solidFill>
          <a:schemeClr val="tx1"/>
        </a:solidFill>
        <a:latin typeface="+mn-lt"/>
        <a:ea typeface="+mn-ea"/>
        <a:cs typeface="+mn-cs"/>
      </a:defRPr>
    </a:lvl1pPr>
    <a:lvl2pPr marL="640080" algn="l" defTabSz="1280160" rtl="0" eaLnBrk="1" latinLnBrk="0" hangingPunct="1">
      <a:defRPr sz="2500" kern="1200">
        <a:solidFill>
          <a:schemeClr val="tx1"/>
        </a:solidFill>
        <a:latin typeface="+mn-lt"/>
        <a:ea typeface="+mn-ea"/>
        <a:cs typeface="+mn-cs"/>
      </a:defRPr>
    </a:lvl2pPr>
    <a:lvl3pPr marL="1280160" algn="l" defTabSz="1280160" rtl="0" eaLnBrk="1" latinLnBrk="0" hangingPunct="1">
      <a:defRPr sz="2500" kern="1200">
        <a:solidFill>
          <a:schemeClr val="tx1"/>
        </a:solidFill>
        <a:latin typeface="+mn-lt"/>
        <a:ea typeface="+mn-ea"/>
        <a:cs typeface="+mn-cs"/>
      </a:defRPr>
    </a:lvl3pPr>
    <a:lvl4pPr marL="1920240" algn="l" defTabSz="1280160" rtl="0" eaLnBrk="1" latinLnBrk="0" hangingPunct="1">
      <a:defRPr sz="2500" kern="1200">
        <a:solidFill>
          <a:schemeClr val="tx1"/>
        </a:solidFill>
        <a:latin typeface="+mn-lt"/>
        <a:ea typeface="+mn-ea"/>
        <a:cs typeface="+mn-cs"/>
      </a:defRPr>
    </a:lvl4pPr>
    <a:lvl5pPr marL="2560320" algn="l" defTabSz="1280160" rtl="0" eaLnBrk="1" latinLnBrk="0" hangingPunct="1">
      <a:defRPr sz="2500" kern="1200">
        <a:solidFill>
          <a:schemeClr val="tx1"/>
        </a:solidFill>
        <a:latin typeface="+mn-lt"/>
        <a:ea typeface="+mn-ea"/>
        <a:cs typeface="+mn-cs"/>
      </a:defRPr>
    </a:lvl5pPr>
    <a:lvl6pPr marL="3200400" algn="l" defTabSz="1280160" rtl="0" eaLnBrk="1" latinLnBrk="0" hangingPunct="1">
      <a:defRPr sz="2500" kern="1200">
        <a:solidFill>
          <a:schemeClr val="tx1"/>
        </a:solidFill>
        <a:latin typeface="+mn-lt"/>
        <a:ea typeface="+mn-ea"/>
        <a:cs typeface="+mn-cs"/>
      </a:defRPr>
    </a:lvl6pPr>
    <a:lvl7pPr marL="3840480" algn="l" defTabSz="1280160" rtl="0" eaLnBrk="1" latinLnBrk="0" hangingPunct="1">
      <a:defRPr sz="2500" kern="1200">
        <a:solidFill>
          <a:schemeClr val="tx1"/>
        </a:solidFill>
        <a:latin typeface="+mn-lt"/>
        <a:ea typeface="+mn-ea"/>
        <a:cs typeface="+mn-cs"/>
      </a:defRPr>
    </a:lvl7pPr>
    <a:lvl8pPr marL="4480560" algn="l" defTabSz="1280160" rtl="0" eaLnBrk="1" latinLnBrk="0" hangingPunct="1">
      <a:defRPr sz="2500" kern="1200">
        <a:solidFill>
          <a:schemeClr val="tx1"/>
        </a:solidFill>
        <a:latin typeface="+mn-lt"/>
        <a:ea typeface="+mn-ea"/>
        <a:cs typeface="+mn-cs"/>
      </a:defRPr>
    </a:lvl8pPr>
    <a:lvl9pPr marL="5120640" algn="l" defTabSz="1280160" rtl="0" eaLnBrk="1" latinLnBrk="0" hangingPunct="1">
      <a:defRPr sz="25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024">
          <p15:clr>
            <a:srgbClr val="A4A3A4"/>
          </p15:clr>
        </p15:guide>
        <p15:guide id="2" pos="4032">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3292"/>
    <p:restoredTop sz="90625" autoAdjust="0"/>
  </p:normalViewPr>
  <p:slideViewPr>
    <p:cSldViewPr>
      <p:cViewPr varScale="1">
        <p:scale>
          <a:sx n="80" d="100"/>
          <a:sy n="80" d="100"/>
        </p:scale>
        <p:origin x="1344" y="216"/>
      </p:cViewPr>
      <p:guideLst>
        <p:guide orient="horz" pos="3024"/>
        <p:guide pos="4032"/>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E6F672C-F6C4-45A0-AE9F-4B2BDEE3C4F9}" type="datetimeFigureOut">
              <a:rPr lang="en-IN" smtClean="0"/>
              <a:t>01/12/24</a:t>
            </a:fld>
            <a:endParaRPr lang="en-IN"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D5BB504-3A04-4CCE-835B-BE10A3D82178}" type="slidenum">
              <a:rPr lang="en-IN" smtClean="0"/>
              <a:t>‹#›</a:t>
            </a:fld>
            <a:endParaRPr lang="en-IN" dirty="0"/>
          </a:p>
        </p:txBody>
      </p:sp>
    </p:spTree>
    <p:extLst>
      <p:ext uri="{BB962C8B-B14F-4D97-AF65-F5344CB8AC3E}">
        <p14:creationId xmlns:p14="http://schemas.microsoft.com/office/powerpoint/2010/main" val="900250691"/>
      </p:ext>
    </p:extLst>
  </p:cSld>
  <p:clrMap bg1="lt1" tx1="dk1" bg2="lt2" tx2="dk2" accent1="accent1" accent2="accent2" accent3="accent3" accent4="accent4" accent5="accent5" accent6="accent6" hlink="hlink" folHlink="folHlink"/>
  <p:notesStyle>
    <a:lvl1pPr marL="0" algn="l" defTabSz="1280160" rtl="0" eaLnBrk="1" latinLnBrk="0" hangingPunct="1">
      <a:defRPr sz="1700" kern="1200">
        <a:solidFill>
          <a:schemeClr val="tx1"/>
        </a:solidFill>
        <a:latin typeface="+mn-lt"/>
        <a:ea typeface="+mn-ea"/>
        <a:cs typeface="+mn-cs"/>
      </a:defRPr>
    </a:lvl1pPr>
    <a:lvl2pPr marL="640080" algn="l" defTabSz="1280160" rtl="0" eaLnBrk="1" latinLnBrk="0" hangingPunct="1">
      <a:defRPr sz="1700" kern="1200">
        <a:solidFill>
          <a:schemeClr val="tx1"/>
        </a:solidFill>
        <a:latin typeface="+mn-lt"/>
        <a:ea typeface="+mn-ea"/>
        <a:cs typeface="+mn-cs"/>
      </a:defRPr>
    </a:lvl2pPr>
    <a:lvl3pPr marL="1280160" algn="l" defTabSz="1280160" rtl="0" eaLnBrk="1" latinLnBrk="0" hangingPunct="1">
      <a:defRPr sz="1700" kern="1200">
        <a:solidFill>
          <a:schemeClr val="tx1"/>
        </a:solidFill>
        <a:latin typeface="+mn-lt"/>
        <a:ea typeface="+mn-ea"/>
        <a:cs typeface="+mn-cs"/>
      </a:defRPr>
    </a:lvl3pPr>
    <a:lvl4pPr marL="1920240" algn="l" defTabSz="1280160" rtl="0" eaLnBrk="1" latinLnBrk="0" hangingPunct="1">
      <a:defRPr sz="1700" kern="1200">
        <a:solidFill>
          <a:schemeClr val="tx1"/>
        </a:solidFill>
        <a:latin typeface="+mn-lt"/>
        <a:ea typeface="+mn-ea"/>
        <a:cs typeface="+mn-cs"/>
      </a:defRPr>
    </a:lvl4pPr>
    <a:lvl5pPr marL="2560320" algn="l" defTabSz="1280160" rtl="0" eaLnBrk="1" latinLnBrk="0" hangingPunct="1">
      <a:defRPr sz="1700" kern="1200">
        <a:solidFill>
          <a:schemeClr val="tx1"/>
        </a:solidFill>
        <a:latin typeface="+mn-lt"/>
        <a:ea typeface="+mn-ea"/>
        <a:cs typeface="+mn-cs"/>
      </a:defRPr>
    </a:lvl5pPr>
    <a:lvl6pPr marL="3200400" algn="l" defTabSz="1280160" rtl="0" eaLnBrk="1" latinLnBrk="0" hangingPunct="1">
      <a:defRPr sz="1700" kern="1200">
        <a:solidFill>
          <a:schemeClr val="tx1"/>
        </a:solidFill>
        <a:latin typeface="+mn-lt"/>
        <a:ea typeface="+mn-ea"/>
        <a:cs typeface="+mn-cs"/>
      </a:defRPr>
    </a:lvl6pPr>
    <a:lvl7pPr marL="3840480" algn="l" defTabSz="1280160" rtl="0" eaLnBrk="1" latinLnBrk="0" hangingPunct="1">
      <a:defRPr sz="1700" kern="1200">
        <a:solidFill>
          <a:schemeClr val="tx1"/>
        </a:solidFill>
        <a:latin typeface="+mn-lt"/>
        <a:ea typeface="+mn-ea"/>
        <a:cs typeface="+mn-cs"/>
      </a:defRPr>
    </a:lvl7pPr>
    <a:lvl8pPr marL="4480560" algn="l" defTabSz="1280160" rtl="0" eaLnBrk="1" latinLnBrk="0" hangingPunct="1">
      <a:defRPr sz="1700" kern="1200">
        <a:solidFill>
          <a:schemeClr val="tx1"/>
        </a:solidFill>
        <a:latin typeface="+mn-lt"/>
        <a:ea typeface="+mn-ea"/>
        <a:cs typeface="+mn-cs"/>
      </a:defRPr>
    </a:lvl8pPr>
    <a:lvl9pPr marL="5120640" algn="l" defTabSz="1280160" rtl="0" eaLnBrk="1" latinLnBrk="0" hangingPunct="1">
      <a:defRPr sz="17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280160" rtl="0" eaLnBrk="1" fontAlgn="auto" latinLnBrk="0" hangingPunct="1">
              <a:lnSpc>
                <a:spcPct val="100000"/>
              </a:lnSpc>
              <a:spcBef>
                <a:spcPts val="0"/>
              </a:spcBef>
              <a:spcAft>
                <a:spcPts val="0"/>
              </a:spcAft>
              <a:buClrTx/>
              <a:buSzTx/>
              <a:buFontTx/>
              <a:buNone/>
              <a:tabLst/>
              <a:defRPr/>
            </a:pPr>
            <a:r>
              <a:rPr lang="en-GB" sz="1700" kern="1200" dirty="0">
                <a:solidFill>
                  <a:schemeClr val="tx1"/>
                </a:solidFill>
                <a:effectLst/>
                <a:latin typeface="+mn-lt"/>
                <a:ea typeface="+mn-ea"/>
                <a:cs typeface="+mn-cs"/>
              </a:rPr>
              <a:t>According to the studies on massage therapy, it is stress relieving, pain relieving, improves circulation and flexibility, improves sleep and motion range, boosts immunity among other benefits (Alpert, 2022).</a:t>
            </a:r>
            <a:endParaRPr lang="en-IN" sz="17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D5BB504-3A04-4CCE-835B-BE10A3D82178}" type="slidenum">
              <a:rPr lang="en-IN" smtClean="0"/>
              <a:t>3</a:t>
            </a:fld>
            <a:endParaRPr lang="en-IN" dirty="0"/>
          </a:p>
        </p:txBody>
      </p:sp>
    </p:spTree>
    <p:extLst>
      <p:ext uri="{BB962C8B-B14F-4D97-AF65-F5344CB8AC3E}">
        <p14:creationId xmlns:p14="http://schemas.microsoft.com/office/powerpoint/2010/main" val="40420314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280160" rtl="0" eaLnBrk="1" fontAlgn="auto" latinLnBrk="0" hangingPunct="1">
              <a:lnSpc>
                <a:spcPct val="100000"/>
              </a:lnSpc>
              <a:spcBef>
                <a:spcPts val="0"/>
              </a:spcBef>
              <a:spcAft>
                <a:spcPts val="0"/>
              </a:spcAft>
              <a:buClrTx/>
              <a:buSzTx/>
              <a:buFontTx/>
              <a:buNone/>
              <a:tabLst/>
              <a:defRPr/>
            </a:pPr>
            <a:r>
              <a:rPr lang="en-GB" sz="1700" kern="1200" dirty="0">
                <a:solidFill>
                  <a:schemeClr val="tx1"/>
                </a:solidFill>
                <a:effectLst/>
                <a:latin typeface="+mn-lt"/>
                <a:ea typeface="+mn-ea"/>
                <a:cs typeface="+mn-cs"/>
              </a:rPr>
              <a:t>Relaxation and enhanced well – being will be focused on to make sure the loyal customer base is built and there is enhanced scope of customer loyalty and revenue generation (Yankai, Leelarungrayub and Laskin, 2023).</a:t>
            </a:r>
            <a:endParaRPr lang="en-IN" sz="17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D5BB504-3A04-4CCE-835B-BE10A3D82178}" type="slidenum">
              <a:rPr lang="en-IN" smtClean="0"/>
              <a:t>4</a:t>
            </a:fld>
            <a:endParaRPr lang="en-IN" dirty="0"/>
          </a:p>
        </p:txBody>
      </p:sp>
    </p:spTree>
    <p:extLst>
      <p:ext uri="{BB962C8B-B14F-4D97-AF65-F5344CB8AC3E}">
        <p14:creationId xmlns:p14="http://schemas.microsoft.com/office/powerpoint/2010/main" val="36797099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8016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mission, aim and key objectives along with the USP of the business are detailed in the above slide.</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7D5BB504-3A04-4CCE-835B-BE10A3D82178}" type="slidenum">
              <a:rPr lang="en-IN" smtClean="0"/>
              <a:t>5</a:t>
            </a:fld>
            <a:endParaRPr lang="en-IN" dirty="0"/>
          </a:p>
        </p:txBody>
      </p:sp>
    </p:spTree>
    <p:extLst>
      <p:ext uri="{BB962C8B-B14F-4D97-AF65-F5344CB8AC3E}">
        <p14:creationId xmlns:p14="http://schemas.microsoft.com/office/powerpoint/2010/main" val="12288605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280160" rtl="0" eaLnBrk="1" fontAlgn="auto" latinLnBrk="0" hangingPunct="1">
              <a:lnSpc>
                <a:spcPct val="100000"/>
              </a:lnSpc>
              <a:spcBef>
                <a:spcPts val="0"/>
              </a:spcBef>
              <a:spcAft>
                <a:spcPts val="0"/>
              </a:spcAft>
              <a:buClrTx/>
              <a:buSzTx/>
              <a:buFontTx/>
              <a:buNone/>
              <a:tabLst/>
              <a:defRPr/>
            </a:pPr>
            <a:r>
              <a:rPr lang="en-GB" sz="1700" kern="1200" dirty="0">
                <a:solidFill>
                  <a:schemeClr val="tx1"/>
                </a:solidFill>
                <a:effectLst/>
                <a:latin typeface="+mn-lt"/>
                <a:ea typeface="+mn-ea"/>
                <a:cs typeface="+mn-cs"/>
              </a:rPr>
              <a:t>Though sole proprietorship is ideal for a new business, there are disadvantages like unlimited liability, fund raising difficulties and no scope of perpetual succession (Putri and Prananingtyas, 2022).</a:t>
            </a:r>
            <a:endParaRPr lang="en-IN" sz="17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D5BB504-3A04-4CCE-835B-BE10A3D82178}" type="slidenum">
              <a:rPr lang="en-IN" smtClean="0"/>
              <a:t>6</a:t>
            </a:fld>
            <a:endParaRPr lang="en-IN" dirty="0"/>
          </a:p>
        </p:txBody>
      </p:sp>
    </p:spTree>
    <p:extLst>
      <p:ext uri="{BB962C8B-B14F-4D97-AF65-F5344CB8AC3E}">
        <p14:creationId xmlns:p14="http://schemas.microsoft.com/office/powerpoint/2010/main" val="17485139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280160" rtl="0" eaLnBrk="1" fontAlgn="auto" latinLnBrk="0" hangingPunct="1">
              <a:lnSpc>
                <a:spcPct val="100000"/>
              </a:lnSpc>
              <a:spcBef>
                <a:spcPts val="0"/>
              </a:spcBef>
              <a:spcAft>
                <a:spcPts val="0"/>
              </a:spcAft>
              <a:buClrTx/>
              <a:buSzTx/>
              <a:buFontTx/>
              <a:buNone/>
              <a:tabLst/>
              <a:defRPr/>
            </a:pPr>
            <a:r>
              <a:rPr lang="en-GB" sz="1700" kern="1200" dirty="0">
                <a:solidFill>
                  <a:schemeClr val="tx1"/>
                </a:solidFill>
                <a:effectLst/>
                <a:latin typeface="+mn-lt"/>
                <a:ea typeface="+mn-ea"/>
                <a:cs typeface="+mn-cs"/>
              </a:rPr>
              <a:t>Recruitment would be based on merit, expertise and suitability of the role, specialists in deep tissue message, acupuncture and so on would be responsible for making sure the customer is satisfied, the business earns good repute and there is strategic growth for Christian’s Massage Salon (Tutuncu and Seeber, 2024).</a:t>
            </a:r>
            <a:endParaRPr lang="en-IN" sz="17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D5BB504-3A04-4CCE-835B-BE10A3D82178}" type="slidenum">
              <a:rPr lang="en-IN" smtClean="0"/>
              <a:t>9</a:t>
            </a:fld>
            <a:endParaRPr lang="en-IN" dirty="0"/>
          </a:p>
        </p:txBody>
      </p:sp>
    </p:spTree>
    <p:extLst>
      <p:ext uri="{BB962C8B-B14F-4D97-AF65-F5344CB8AC3E}">
        <p14:creationId xmlns:p14="http://schemas.microsoft.com/office/powerpoint/2010/main" val="3715302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8016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business would require 45000 GBP in order to start its operations and also to meet its initial set up cost. However, Bank loan of 33750 GBP will be availed at 3% per annum rate of interest and from own savings 11250 GBP will be brought in.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7D5BB504-3A04-4CCE-835B-BE10A3D82178}" type="slidenum">
              <a:rPr lang="en-IN" smtClean="0"/>
              <a:t>11</a:t>
            </a:fld>
            <a:endParaRPr lang="en-IN" dirty="0"/>
          </a:p>
        </p:txBody>
      </p:sp>
    </p:spTree>
    <p:extLst>
      <p:ext uri="{BB962C8B-B14F-4D97-AF65-F5344CB8AC3E}">
        <p14:creationId xmlns:p14="http://schemas.microsoft.com/office/powerpoint/2010/main" val="6115136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700" b="1" kern="1200" dirty="0">
                <a:solidFill>
                  <a:schemeClr val="tx1"/>
                </a:solidFill>
                <a:effectLst/>
                <a:latin typeface="+mn-lt"/>
                <a:ea typeface="+mn-ea"/>
                <a:cs typeface="+mn-cs"/>
              </a:rPr>
              <a:t>St</a:t>
            </a:r>
            <a:r>
              <a:rPr lang="en-GB" sz="1700" kern="1200" dirty="0">
                <a:solidFill>
                  <a:schemeClr val="tx1"/>
                </a:solidFill>
                <a:effectLst/>
                <a:latin typeface="+mn-lt"/>
                <a:ea typeface="+mn-ea"/>
                <a:cs typeface="+mn-cs"/>
              </a:rPr>
              <a:t>rong presence online on popular platforms like Instagram and Facebook would help maximise reach. A properly developed website with ease of navigation would update clients on products, offers and so on, optimising SEO and Google search result when a massage salon is searched up will ensure the business achieves the aims, objectives and success.</a:t>
            </a:r>
            <a:endParaRPr lang="en-IN" sz="1700" kern="1200" dirty="0">
              <a:solidFill>
                <a:schemeClr val="tx1"/>
              </a:solidFill>
              <a:effectLst/>
              <a:latin typeface="+mn-lt"/>
              <a:ea typeface="+mn-ea"/>
              <a:cs typeface="+mn-cs"/>
            </a:endParaRPr>
          </a:p>
          <a:p>
            <a:r>
              <a:rPr lang="en-GB" sz="1700" kern="1200" dirty="0">
                <a:solidFill>
                  <a:schemeClr val="tx1"/>
                </a:solidFill>
                <a:effectLst/>
                <a:latin typeface="+mn-lt"/>
                <a:ea typeface="+mn-ea"/>
                <a:cs typeface="+mn-cs"/>
              </a:rPr>
              <a:t>To be attractive for prospective and existing clients, offering promotional offers, coupons and discounts would be beneficial both to new customers and retaining existing ones (Boyer, 2024). Testimonials and reviews of satisfied clientele would add to the repertoire of the business while collaboration with wellness centres locally would benefit cross promotion.</a:t>
            </a:r>
            <a:endParaRPr lang="en-IN" sz="17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D5BB504-3A04-4CCE-835B-BE10A3D82178}" type="slidenum">
              <a:rPr lang="en-IN" smtClean="0"/>
              <a:t>12</a:t>
            </a:fld>
            <a:endParaRPr lang="en-IN" dirty="0"/>
          </a:p>
        </p:txBody>
      </p:sp>
    </p:spTree>
    <p:extLst>
      <p:ext uri="{BB962C8B-B14F-4D97-AF65-F5344CB8AC3E}">
        <p14:creationId xmlns:p14="http://schemas.microsoft.com/office/powerpoint/2010/main" val="29650727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280160" rtl="0" eaLnBrk="1" fontAlgn="auto" latinLnBrk="0" hangingPunct="1">
              <a:lnSpc>
                <a:spcPct val="100000"/>
              </a:lnSpc>
              <a:spcBef>
                <a:spcPts val="0"/>
              </a:spcBef>
              <a:spcAft>
                <a:spcPts val="0"/>
              </a:spcAft>
              <a:buClrTx/>
              <a:buSzTx/>
              <a:buFontTx/>
              <a:buNone/>
              <a:tabLst/>
              <a:defRPr/>
            </a:pPr>
            <a:r>
              <a:rPr lang="en-GB" sz="1700" kern="1200" dirty="0">
                <a:solidFill>
                  <a:schemeClr val="tx1"/>
                </a:solidFill>
                <a:effectLst/>
                <a:latin typeface="+mn-lt"/>
                <a:ea typeface="+mn-ea"/>
                <a:cs typeface="+mn-cs"/>
              </a:rPr>
              <a:t>The business proposition seams feasible and viable to achieve success and meet the planned expansion in the desired time frame.</a:t>
            </a:r>
            <a:endParaRPr lang="en-IN" sz="17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D5BB504-3A04-4CCE-835B-BE10A3D82178}" type="slidenum">
              <a:rPr lang="en-IN" smtClean="0"/>
              <a:t>16</a:t>
            </a:fld>
            <a:endParaRPr lang="en-IN" dirty="0"/>
          </a:p>
        </p:txBody>
      </p:sp>
    </p:spTree>
    <p:extLst>
      <p:ext uri="{BB962C8B-B14F-4D97-AF65-F5344CB8AC3E}">
        <p14:creationId xmlns:p14="http://schemas.microsoft.com/office/powerpoint/2010/main" val="40848832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8016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SWOT analysis of the prospective business is detailed above.</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7D5BB504-3A04-4CCE-835B-BE10A3D82178}" type="slidenum">
              <a:rPr lang="en-IN" smtClean="0"/>
              <a:t>17</a:t>
            </a:fld>
            <a:endParaRPr lang="en-IN" dirty="0"/>
          </a:p>
        </p:txBody>
      </p:sp>
    </p:spTree>
    <p:extLst>
      <p:ext uri="{BB962C8B-B14F-4D97-AF65-F5344CB8AC3E}">
        <p14:creationId xmlns:p14="http://schemas.microsoft.com/office/powerpoint/2010/main" val="5987739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280160" rtl="0" eaLnBrk="1" fontAlgn="auto" latinLnBrk="0" hangingPunct="1">
              <a:lnSpc>
                <a:spcPct val="100000"/>
              </a:lnSpc>
              <a:spcBef>
                <a:spcPts val="0"/>
              </a:spcBef>
              <a:spcAft>
                <a:spcPts val="0"/>
              </a:spcAft>
              <a:buClrTx/>
              <a:buSzTx/>
              <a:buFontTx/>
              <a:buNone/>
              <a:tabLst/>
              <a:defRPr/>
            </a:pPr>
            <a:r>
              <a:rPr lang="en-GB" sz="1700" kern="1200" dirty="0">
                <a:solidFill>
                  <a:schemeClr val="tx1"/>
                </a:solidFill>
                <a:effectLst/>
                <a:latin typeface="+mn-lt"/>
                <a:ea typeface="+mn-ea"/>
                <a:cs typeface="+mn-cs"/>
              </a:rPr>
              <a:t>The business is feasible and viable due to its specific nature and recruitment of experts in the field.</a:t>
            </a:r>
            <a:endParaRPr lang="en-IN" sz="17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7D5BB504-3A04-4CCE-835B-BE10A3D82178}" type="slidenum">
              <a:rPr lang="en-IN" smtClean="0"/>
              <a:t>18</a:t>
            </a:fld>
            <a:endParaRPr lang="en-IN" dirty="0"/>
          </a:p>
        </p:txBody>
      </p:sp>
    </p:spTree>
    <p:extLst>
      <p:ext uri="{BB962C8B-B14F-4D97-AF65-F5344CB8AC3E}">
        <p14:creationId xmlns:p14="http://schemas.microsoft.com/office/powerpoint/2010/main" val="14142936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128016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Given the growing demand for spa and relaxation treatments it is expected that this business would be able to fetch a sound return in the near future.</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7D5BB504-3A04-4CCE-835B-BE10A3D82178}" type="slidenum">
              <a:rPr lang="en-IN" smtClean="0"/>
              <a:t>20</a:t>
            </a:fld>
            <a:endParaRPr lang="en-IN" dirty="0"/>
          </a:p>
        </p:txBody>
      </p:sp>
    </p:spTree>
    <p:extLst>
      <p:ext uri="{BB962C8B-B14F-4D97-AF65-F5344CB8AC3E}">
        <p14:creationId xmlns:p14="http://schemas.microsoft.com/office/powerpoint/2010/main" val="27250504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1" name="Rectangle 10"/>
          <p:cNvSpPr/>
          <p:nvPr/>
        </p:nvSpPr>
        <p:spPr>
          <a:xfrm>
            <a:off x="0" y="5413688"/>
            <a:ext cx="12801600" cy="4187512"/>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lIns="128016" tIns="64008" rIns="128016" bIns="64008" rtlCol="0" anchor="ctr"/>
          <a:lstStyle/>
          <a:p>
            <a:pPr algn="ctr"/>
            <a:endParaRPr lang="en-US" dirty="0"/>
          </a:p>
        </p:txBody>
      </p:sp>
      <p:sp>
        <p:nvSpPr>
          <p:cNvPr id="12" name="Rectangle 11"/>
          <p:cNvSpPr/>
          <p:nvPr/>
        </p:nvSpPr>
        <p:spPr>
          <a:xfrm>
            <a:off x="0" y="0"/>
            <a:ext cx="12801600" cy="5413688"/>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8016" tIns="64008" rIns="128016" bIns="64008" rtlCol="0" anchor="ctr"/>
          <a:lstStyle/>
          <a:p>
            <a:pPr algn="ctr"/>
            <a:endParaRPr lang="en-US" dirty="0"/>
          </a:p>
        </p:txBody>
      </p:sp>
      <p:sp>
        <p:nvSpPr>
          <p:cNvPr id="13" name="Rectangle 12"/>
          <p:cNvSpPr/>
          <p:nvPr/>
        </p:nvSpPr>
        <p:spPr>
          <a:xfrm>
            <a:off x="0" y="3713235"/>
            <a:ext cx="12801600" cy="32004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8016" tIns="64008" rIns="128016" bIns="64008" rtlCol="0" anchor="ctr"/>
          <a:lstStyle/>
          <a:p>
            <a:pPr algn="ctr"/>
            <a:endParaRPr lang="en-US" dirty="0"/>
          </a:p>
        </p:txBody>
      </p:sp>
      <p:sp>
        <p:nvSpPr>
          <p:cNvPr id="14" name="Oval 13"/>
          <p:cNvSpPr/>
          <p:nvPr/>
        </p:nvSpPr>
        <p:spPr>
          <a:xfrm>
            <a:off x="0" y="2240280"/>
            <a:ext cx="12801600" cy="714756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8016" tIns="64008" rIns="128016" bIns="64008" rtlCol="0" anchor="ctr"/>
          <a:lstStyle/>
          <a:p>
            <a:pPr algn="ctr"/>
            <a:endParaRPr lang="en-US" dirty="0"/>
          </a:p>
        </p:txBody>
      </p:sp>
      <p:sp>
        <p:nvSpPr>
          <p:cNvPr id="3" name="Subtitle 2"/>
          <p:cNvSpPr>
            <a:spLocks noGrp="1"/>
          </p:cNvSpPr>
          <p:nvPr>
            <p:ph type="subTitle" idx="1"/>
          </p:nvPr>
        </p:nvSpPr>
        <p:spPr>
          <a:xfrm>
            <a:off x="2063313" y="7073564"/>
            <a:ext cx="7891814" cy="1234967"/>
          </a:xfrm>
        </p:spPr>
        <p:txBody>
          <a:bodyPr>
            <a:normAutofit/>
          </a:bodyPr>
          <a:lstStyle>
            <a:lvl1pPr marL="0" indent="0" algn="l">
              <a:buNone/>
              <a:defRPr sz="3100">
                <a:solidFill>
                  <a:schemeClr val="tx2"/>
                </a:solidFill>
              </a:defRPr>
            </a:lvl1pPr>
            <a:lvl2pPr marL="640080" indent="0" algn="ctr">
              <a:buNone/>
              <a:defRPr>
                <a:solidFill>
                  <a:schemeClr val="tx1">
                    <a:tint val="75000"/>
                  </a:schemeClr>
                </a:solidFill>
              </a:defRPr>
            </a:lvl2pPr>
            <a:lvl3pPr marL="1280160" indent="0" algn="ctr">
              <a:buNone/>
              <a:defRPr>
                <a:solidFill>
                  <a:schemeClr val="tx1">
                    <a:tint val="75000"/>
                  </a:schemeClr>
                </a:solidFill>
              </a:defRPr>
            </a:lvl3pPr>
            <a:lvl4pPr marL="1920240" indent="0" algn="ctr">
              <a:buNone/>
              <a:defRPr>
                <a:solidFill>
                  <a:schemeClr val="tx1">
                    <a:tint val="75000"/>
                  </a:schemeClr>
                </a:solidFill>
              </a:defRPr>
            </a:lvl4pPr>
            <a:lvl5pPr marL="2560320" indent="0" algn="ctr">
              <a:buNone/>
              <a:defRPr>
                <a:solidFill>
                  <a:schemeClr val="tx1">
                    <a:tint val="75000"/>
                  </a:schemeClr>
                </a:solidFill>
              </a:defRPr>
            </a:lvl5pPr>
            <a:lvl6pPr marL="3200400" indent="0" algn="ctr">
              <a:buNone/>
              <a:defRPr>
                <a:solidFill>
                  <a:schemeClr val="tx1">
                    <a:tint val="75000"/>
                  </a:schemeClr>
                </a:solidFill>
              </a:defRPr>
            </a:lvl6pPr>
            <a:lvl7pPr marL="3840480" indent="0" algn="ctr">
              <a:buNone/>
              <a:defRPr>
                <a:solidFill>
                  <a:schemeClr val="tx1">
                    <a:tint val="75000"/>
                  </a:schemeClr>
                </a:solidFill>
              </a:defRPr>
            </a:lvl7pPr>
            <a:lvl8pPr marL="4480560" indent="0" algn="ctr">
              <a:buNone/>
              <a:defRPr>
                <a:solidFill>
                  <a:schemeClr val="tx1">
                    <a:tint val="75000"/>
                  </a:schemeClr>
                </a:solidFill>
              </a:defRPr>
            </a:lvl8pPr>
            <a:lvl9pPr marL="512064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032A087-9546-4C6F-B27D-E1B6C681589C}" type="datetimeFigureOut">
              <a:rPr lang="en-IN" smtClean="0"/>
              <a:t>01/12/24</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46E9B79A-6E55-4AD1-A741-1C4490C9FC74}" type="slidenum">
              <a:rPr lang="en-IN" smtClean="0"/>
              <a:t>‹#›</a:t>
            </a:fld>
            <a:endParaRPr lang="en-IN" dirty="0"/>
          </a:p>
        </p:txBody>
      </p:sp>
      <p:sp>
        <p:nvSpPr>
          <p:cNvPr id="2" name="Title 1"/>
          <p:cNvSpPr>
            <a:spLocks noGrp="1"/>
          </p:cNvSpPr>
          <p:nvPr>
            <p:ph type="ctrTitle"/>
          </p:nvPr>
        </p:nvSpPr>
        <p:spPr>
          <a:xfrm>
            <a:off x="1144614" y="4385207"/>
            <a:ext cx="10045491" cy="2510434"/>
          </a:xfrm>
          <a:effectLst/>
        </p:spPr>
        <p:txBody>
          <a:bodyPr>
            <a:noAutofit/>
          </a:bodyPr>
          <a:lstStyle>
            <a:lvl1pPr marL="896112" indent="-640080" algn="l">
              <a:defRPr sz="7600"/>
            </a:lvl1pPr>
          </a:lstStyle>
          <a:p>
            <a:r>
              <a:rPr lang="en-US"/>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6032A087-9546-4C6F-B27D-E1B6C681589C}" type="datetimeFigureOut">
              <a:rPr lang="en-IN" smtClean="0"/>
              <a:t>01/12/24</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46E9B79A-6E55-4AD1-A741-1C4490C9FC74}" type="slidenum">
              <a:rPr lang="en-IN" smtClean="0"/>
              <a:t>‹#›</a:t>
            </a:fld>
            <a:endParaRPr lang="en-IN" dirty="0"/>
          </a:p>
        </p:txBody>
      </p:sp>
      <p:sp>
        <p:nvSpPr>
          <p:cNvPr id="8" name="Title 7"/>
          <p:cNvSpPr>
            <a:spLocks noGrp="1"/>
          </p:cNvSpPr>
          <p:nvPr>
            <p:ph type="title"/>
          </p:nvPr>
        </p:nvSpPr>
        <p:spPr/>
        <p:txBody>
          <a:bodyPr/>
          <a:lstStyle/>
          <a:p>
            <a:r>
              <a:rPr lang="en-US"/>
              <a:t>Click to edit Master title style</a:t>
            </a:r>
          </a:p>
        </p:txBody>
      </p:sp>
      <p:sp>
        <p:nvSpPr>
          <p:cNvPr id="10" name="Content Placeholder 9"/>
          <p:cNvSpPr>
            <a:spLocks noGrp="1"/>
          </p:cNvSpPr>
          <p:nvPr>
            <p:ph sz="quarter" idx="13"/>
          </p:nvPr>
        </p:nvSpPr>
        <p:spPr>
          <a:xfrm>
            <a:off x="1600200" y="1024128"/>
            <a:ext cx="8961120" cy="48646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0" y="5413688"/>
            <a:ext cx="12801600" cy="4187512"/>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lIns="128016" tIns="64008" rIns="128016" bIns="64008" rtlCol="0" anchor="ctr"/>
          <a:lstStyle/>
          <a:p>
            <a:pPr algn="ctr"/>
            <a:endParaRPr lang="en-US" dirty="0"/>
          </a:p>
        </p:txBody>
      </p:sp>
      <p:sp>
        <p:nvSpPr>
          <p:cNvPr id="8" name="Rectangle 7"/>
          <p:cNvSpPr/>
          <p:nvPr/>
        </p:nvSpPr>
        <p:spPr>
          <a:xfrm>
            <a:off x="0" y="0"/>
            <a:ext cx="12801600" cy="5413688"/>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8016" tIns="64008" rIns="128016" bIns="64008" rtlCol="0" anchor="ctr"/>
          <a:lstStyle/>
          <a:p>
            <a:pPr algn="ctr"/>
            <a:endParaRPr lang="en-US" dirty="0"/>
          </a:p>
        </p:txBody>
      </p:sp>
      <p:sp>
        <p:nvSpPr>
          <p:cNvPr id="9" name="Rectangle 8"/>
          <p:cNvSpPr/>
          <p:nvPr/>
        </p:nvSpPr>
        <p:spPr>
          <a:xfrm>
            <a:off x="0" y="3713235"/>
            <a:ext cx="12801600" cy="32004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8016" tIns="64008" rIns="128016" bIns="64008" rtlCol="0" anchor="ctr"/>
          <a:lstStyle/>
          <a:p>
            <a:pPr algn="ctr"/>
            <a:endParaRPr lang="en-US" dirty="0"/>
          </a:p>
        </p:txBody>
      </p:sp>
      <p:sp>
        <p:nvSpPr>
          <p:cNvPr id="10" name="Oval 9"/>
          <p:cNvSpPr/>
          <p:nvPr/>
        </p:nvSpPr>
        <p:spPr>
          <a:xfrm>
            <a:off x="0" y="2240280"/>
            <a:ext cx="12801600" cy="714756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8016" tIns="64008" rIns="128016" bIns="64008" rtlCol="0" anchor="ctr"/>
          <a:lstStyle/>
          <a:p>
            <a:pPr algn="ctr"/>
            <a:endParaRPr lang="en-US" dirty="0"/>
          </a:p>
        </p:txBody>
      </p:sp>
      <p:sp>
        <p:nvSpPr>
          <p:cNvPr id="2" name="Title 1"/>
          <p:cNvSpPr>
            <a:spLocks noGrp="1"/>
          </p:cNvSpPr>
          <p:nvPr>
            <p:ph type="title"/>
          </p:nvPr>
        </p:nvSpPr>
        <p:spPr>
          <a:xfrm>
            <a:off x="2846473" y="3041707"/>
            <a:ext cx="8353332" cy="3392684"/>
          </a:xfrm>
          <a:effectLst/>
        </p:spPr>
        <p:txBody>
          <a:bodyPr anchor="b"/>
          <a:lstStyle>
            <a:lvl1pPr algn="r">
              <a:defRPr sz="6400" b="1" cap="none" baseline="0"/>
            </a:lvl1pPr>
          </a:lstStyle>
          <a:p>
            <a:r>
              <a:rPr lang="en-US"/>
              <a:t>Click to edit Master title style</a:t>
            </a:r>
            <a:endParaRPr lang="en-US" dirty="0"/>
          </a:p>
        </p:txBody>
      </p:sp>
      <p:sp>
        <p:nvSpPr>
          <p:cNvPr id="3" name="Text Placeholder 2"/>
          <p:cNvSpPr>
            <a:spLocks noGrp="1"/>
          </p:cNvSpPr>
          <p:nvPr>
            <p:ph type="body" idx="1"/>
          </p:nvPr>
        </p:nvSpPr>
        <p:spPr>
          <a:xfrm>
            <a:off x="2831413" y="6450515"/>
            <a:ext cx="8358692" cy="1169644"/>
          </a:xfrm>
        </p:spPr>
        <p:txBody>
          <a:bodyPr anchor="t"/>
          <a:lstStyle>
            <a:lvl1pPr marL="0" indent="0" algn="r">
              <a:buNone/>
              <a:defRPr sz="2800">
                <a:solidFill>
                  <a:schemeClr val="tx2"/>
                </a:solidFill>
              </a:defRPr>
            </a:lvl1pPr>
            <a:lvl2pPr marL="640080" indent="0">
              <a:buNone/>
              <a:defRPr sz="2500">
                <a:solidFill>
                  <a:schemeClr val="tx1">
                    <a:tint val="75000"/>
                  </a:schemeClr>
                </a:solidFill>
              </a:defRPr>
            </a:lvl2pPr>
            <a:lvl3pPr marL="1280160" indent="0">
              <a:buNone/>
              <a:defRPr sz="2200">
                <a:solidFill>
                  <a:schemeClr val="tx1">
                    <a:tint val="75000"/>
                  </a:schemeClr>
                </a:solidFill>
              </a:defRPr>
            </a:lvl3pPr>
            <a:lvl4pPr marL="1920240" indent="0">
              <a:buNone/>
              <a:defRPr sz="2000">
                <a:solidFill>
                  <a:schemeClr val="tx1">
                    <a:tint val="75000"/>
                  </a:schemeClr>
                </a:solidFill>
              </a:defRPr>
            </a:lvl4pPr>
            <a:lvl5pPr marL="2560320" indent="0">
              <a:buNone/>
              <a:defRPr sz="2000">
                <a:solidFill>
                  <a:schemeClr val="tx1">
                    <a:tint val="75000"/>
                  </a:schemeClr>
                </a:solidFill>
              </a:defRPr>
            </a:lvl5pPr>
            <a:lvl6pPr marL="3200400" indent="0">
              <a:buNone/>
              <a:defRPr sz="2000">
                <a:solidFill>
                  <a:schemeClr val="tx1">
                    <a:tint val="75000"/>
                  </a:schemeClr>
                </a:solidFill>
              </a:defRPr>
            </a:lvl6pPr>
            <a:lvl7pPr marL="3840480" indent="0">
              <a:buNone/>
              <a:defRPr sz="2000">
                <a:solidFill>
                  <a:schemeClr val="tx1">
                    <a:tint val="75000"/>
                  </a:schemeClr>
                </a:solidFill>
              </a:defRPr>
            </a:lvl7pPr>
            <a:lvl8pPr marL="4480560" indent="0">
              <a:buNone/>
              <a:defRPr sz="2000">
                <a:solidFill>
                  <a:schemeClr val="tx1">
                    <a:tint val="75000"/>
                  </a:schemeClr>
                </a:solidFill>
              </a:defRPr>
            </a:lvl8pPr>
            <a:lvl9pPr marL="5120640" indent="0">
              <a:buNone/>
              <a:defRPr sz="20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32A087-9546-4C6F-B27D-E1B6C681589C}" type="datetimeFigureOut">
              <a:rPr lang="en-IN" smtClean="0"/>
              <a:t>01/12/24</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46E9B79A-6E55-4AD1-A741-1C4490C9FC74}" type="slidenum">
              <a:rPr lang="en-IN" smtClean="0"/>
              <a:t>‹#›</a:t>
            </a:fld>
            <a:endParaRPr lang="en-IN"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6032A087-9546-4C6F-B27D-E1B6C681589C}" type="datetimeFigureOut">
              <a:rPr lang="en-IN" smtClean="0"/>
              <a:t>01/12/24</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46E9B79A-6E55-4AD1-A741-1C4490C9FC74}" type="slidenum">
              <a:rPr lang="en-IN" smtClean="0"/>
              <a:t>‹#›</a:t>
            </a:fld>
            <a:endParaRPr lang="en-IN" dirty="0"/>
          </a:p>
        </p:txBody>
      </p:sp>
      <p:sp>
        <p:nvSpPr>
          <p:cNvPr id="8" name="Title 7"/>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3"/>
          </p:nvPr>
        </p:nvSpPr>
        <p:spPr>
          <a:xfrm>
            <a:off x="1600198" y="1024127"/>
            <a:ext cx="4685386" cy="48646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6503213" y="1024128"/>
            <a:ext cx="4685386" cy="48646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600200" y="1024128"/>
            <a:ext cx="4685386" cy="895667"/>
          </a:xfrm>
        </p:spPr>
        <p:txBody>
          <a:bodyPr anchor="b">
            <a:noAutofit/>
          </a:bodyPr>
          <a:lstStyle>
            <a:lvl1pPr marL="0" indent="0" algn="ctr">
              <a:buNone/>
              <a:defRPr lang="en-US" sz="3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640080" indent="0">
              <a:buNone/>
              <a:defRPr sz="2800" b="1"/>
            </a:lvl2pPr>
            <a:lvl3pPr marL="1280160" indent="0">
              <a:buNone/>
              <a:defRPr sz="2500" b="1"/>
            </a:lvl3pPr>
            <a:lvl4pPr marL="1920240" indent="0">
              <a:buNone/>
              <a:defRPr sz="2200" b="1"/>
            </a:lvl4pPr>
            <a:lvl5pPr marL="2560320" indent="0">
              <a:buNone/>
              <a:defRPr sz="2200" b="1"/>
            </a:lvl5pPr>
            <a:lvl6pPr marL="3200400" indent="0">
              <a:buNone/>
              <a:defRPr sz="2200" b="1"/>
            </a:lvl6pPr>
            <a:lvl7pPr marL="3840480" indent="0">
              <a:buNone/>
              <a:defRPr sz="2200" b="1"/>
            </a:lvl7pPr>
            <a:lvl8pPr marL="4480560" indent="0">
              <a:buNone/>
              <a:defRPr sz="2200" b="1"/>
            </a:lvl8pPr>
            <a:lvl9pPr marL="5120640" indent="0">
              <a:buNone/>
              <a:defRPr sz="2200" b="1"/>
            </a:lvl9pPr>
          </a:lstStyle>
          <a:p>
            <a:pPr lvl="0"/>
            <a:r>
              <a:rPr lang="en-US"/>
              <a:t>Click to edit Master text styles</a:t>
            </a:r>
          </a:p>
        </p:txBody>
      </p:sp>
      <p:sp>
        <p:nvSpPr>
          <p:cNvPr id="4" name="Content Placeholder 3"/>
          <p:cNvSpPr>
            <a:spLocks noGrp="1"/>
          </p:cNvSpPr>
          <p:nvPr>
            <p:ph sz="half" idx="2"/>
          </p:nvPr>
        </p:nvSpPr>
        <p:spPr>
          <a:xfrm>
            <a:off x="1619026" y="1960458"/>
            <a:ext cx="4685386" cy="3840480"/>
          </a:xfrm>
        </p:spPr>
        <p:txBody>
          <a:bodyPr>
            <a:normAutofit/>
          </a:bodyPr>
          <a:lstStyle>
            <a:lvl1pPr>
              <a:defRPr sz="2500"/>
            </a:lvl1pPr>
            <a:lvl2pPr>
              <a:defRPr sz="2500"/>
            </a:lvl2pPr>
            <a:lvl3pPr>
              <a:defRPr sz="2200"/>
            </a:lvl3pPr>
            <a:lvl4pPr>
              <a:defRPr sz="2200"/>
            </a:lvl4pPr>
            <a:lvl5pPr>
              <a:defRPr sz="2200"/>
            </a:lvl5pPr>
            <a:lvl6pPr>
              <a:defRPr sz="2200"/>
            </a:lvl6pPr>
            <a:lvl7pPr>
              <a:defRPr sz="2200"/>
            </a:lvl7pPr>
            <a:lvl8pPr>
              <a:defRPr sz="2200"/>
            </a:lvl8pPr>
            <a:lvl9pPr>
              <a:defRPr sz="2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06223" y="1024128"/>
            <a:ext cx="4685386" cy="895667"/>
          </a:xfrm>
        </p:spPr>
        <p:txBody>
          <a:bodyPr anchor="b">
            <a:noAutofit/>
          </a:bodyPr>
          <a:lstStyle>
            <a:lvl1pPr marL="0" indent="0" algn="ctr">
              <a:buNone/>
              <a:defRPr lang="en-US" sz="3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640080" indent="0">
              <a:buNone/>
              <a:defRPr sz="2800" b="1"/>
            </a:lvl2pPr>
            <a:lvl3pPr marL="1280160" indent="0">
              <a:buNone/>
              <a:defRPr sz="2500" b="1"/>
            </a:lvl3pPr>
            <a:lvl4pPr marL="1920240" indent="0">
              <a:buNone/>
              <a:defRPr sz="2200" b="1"/>
            </a:lvl4pPr>
            <a:lvl5pPr marL="2560320" indent="0">
              <a:buNone/>
              <a:defRPr sz="2200" b="1"/>
            </a:lvl5pPr>
            <a:lvl6pPr marL="3200400" indent="0">
              <a:buNone/>
              <a:defRPr sz="2200" b="1"/>
            </a:lvl6pPr>
            <a:lvl7pPr marL="3840480" indent="0">
              <a:buNone/>
              <a:defRPr sz="2200" b="1"/>
            </a:lvl7pPr>
            <a:lvl8pPr marL="4480560" indent="0">
              <a:buNone/>
              <a:defRPr sz="2200" b="1"/>
            </a:lvl8pPr>
            <a:lvl9pPr marL="5120640" indent="0">
              <a:buNone/>
              <a:defRPr sz="2200" b="1"/>
            </a:lvl9pPr>
          </a:lstStyle>
          <a:p>
            <a:pPr marL="0" lvl="0" indent="0" algn="ctr" defTabSz="1280160" rtl="0" eaLnBrk="1" latinLnBrk="0" hangingPunct="1">
              <a:spcBef>
                <a:spcPct val="20000"/>
              </a:spcBef>
              <a:spcAft>
                <a:spcPts val="420"/>
              </a:spcAft>
              <a:buClr>
                <a:schemeClr val="accent6">
                  <a:lumMod val="75000"/>
                </a:schemeClr>
              </a:buClr>
              <a:buSzPct val="130000"/>
              <a:buFont typeface="Georgia" pitchFamily="18" charset="0"/>
              <a:buNone/>
            </a:pPr>
            <a:r>
              <a:rPr lang="en-US"/>
              <a:t>Click to edit Master text styles</a:t>
            </a:r>
          </a:p>
        </p:txBody>
      </p:sp>
      <p:sp>
        <p:nvSpPr>
          <p:cNvPr id="6" name="Content Placeholder 5"/>
          <p:cNvSpPr>
            <a:spLocks noGrp="1"/>
          </p:cNvSpPr>
          <p:nvPr>
            <p:ph sz="quarter" idx="4"/>
          </p:nvPr>
        </p:nvSpPr>
        <p:spPr>
          <a:xfrm>
            <a:off x="6503035" y="1958645"/>
            <a:ext cx="4685386" cy="3840480"/>
          </a:xfrm>
        </p:spPr>
        <p:txBody>
          <a:bodyPr>
            <a:normAutofit/>
          </a:bodyPr>
          <a:lstStyle>
            <a:lvl1pPr>
              <a:defRPr sz="2500"/>
            </a:lvl1pPr>
            <a:lvl2pPr>
              <a:defRPr sz="2500"/>
            </a:lvl2pPr>
            <a:lvl3pPr>
              <a:defRPr sz="2200"/>
            </a:lvl3pPr>
            <a:lvl4pPr>
              <a:defRPr sz="2200"/>
            </a:lvl4pPr>
            <a:lvl5pPr>
              <a:defRPr sz="2200"/>
            </a:lvl5pPr>
            <a:lvl6pPr>
              <a:defRPr sz="2200"/>
            </a:lvl6pPr>
            <a:lvl7pPr>
              <a:defRPr sz="2200"/>
            </a:lvl7pPr>
            <a:lvl8pPr>
              <a:defRPr sz="2200"/>
            </a:lvl8pPr>
            <a:lvl9pPr>
              <a:defRPr sz="2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032A087-9546-4C6F-B27D-E1B6C681589C}" type="datetimeFigureOut">
              <a:rPr lang="en-IN" smtClean="0"/>
              <a:t>01/12/24</a:t>
            </a:fld>
            <a:endParaRPr lang="en-IN" dirty="0"/>
          </a:p>
        </p:txBody>
      </p:sp>
      <p:sp>
        <p:nvSpPr>
          <p:cNvPr id="8" name="Footer Placeholder 7"/>
          <p:cNvSpPr>
            <a:spLocks noGrp="1"/>
          </p:cNvSpPr>
          <p:nvPr>
            <p:ph type="ftr" sz="quarter" idx="11"/>
          </p:nvPr>
        </p:nvSpPr>
        <p:spPr/>
        <p:txBody>
          <a:bodyPr/>
          <a:lstStyle/>
          <a:p>
            <a:endParaRPr lang="en-IN" dirty="0"/>
          </a:p>
        </p:txBody>
      </p:sp>
      <p:sp>
        <p:nvSpPr>
          <p:cNvPr id="9" name="Slide Number Placeholder 8"/>
          <p:cNvSpPr>
            <a:spLocks noGrp="1"/>
          </p:cNvSpPr>
          <p:nvPr>
            <p:ph type="sldNum" sz="quarter" idx="12"/>
          </p:nvPr>
        </p:nvSpPr>
        <p:spPr/>
        <p:txBody>
          <a:bodyPr/>
          <a:lstStyle/>
          <a:p>
            <a:fld id="{46E9B79A-6E55-4AD1-A741-1C4490C9FC74}" type="slidenum">
              <a:rPr lang="en-IN" smtClean="0"/>
              <a:t>‹#›</a:t>
            </a:fld>
            <a:endParaRPr lang="en-IN"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032A087-9546-4C6F-B27D-E1B6C681589C}" type="datetimeFigureOut">
              <a:rPr lang="en-IN" smtClean="0"/>
              <a:t>01/12/24</a:t>
            </a:fld>
            <a:endParaRPr lang="en-IN" dirty="0"/>
          </a:p>
        </p:txBody>
      </p:sp>
      <p:sp>
        <p:nvSpPr>
          <p:cNvPr id="4" name="Footer Placeholder 3"/>
          <p:cNvSpPr>
            <a:spLocks noGrp="1"/>
          </p:cNvSpPr>
          <p:nvPr>
            <p:ph type="ftr" sz="quarter" idx="11"/>
          </p:nvPr>
        </p:nvSpPr>
        <p:spPr/>
        <p:txBody>
          <a:bodyPr/>
          <a:lstStyle/>
          <a:p>
            <a:endParaRPr lang="en-IN" dirty="0"/>
          </a:p>
        </p:txBody>
      </p:sp>
      <p:sp>
        <p:nvSpPr>
          <p:cNvPr id="5" name="Slide Number Placeholder 4"/>
          <p:cNvSpPr>
            <a:spLocks noGrp="1"/>
          </p:cNvSpPr>
          <p:nvPr>
            <p:ph type="sldNum" sz="quarter" idx="12"/>
          </p:nvPr>
        </p:nvSpPr>
        <p:spPr/>
        <p:txBody>
          <a:bodyPr/>
          <a:lstStyle/>
          <a:p>
            <a:fld id="{46E9B79A-6E55-4AD1-A741-1C4490C9FC74}" type="slidenum">
              <a:rPr lang="en-IN" smtClean="0"/>
              <a:t>‹#›</a:t>
            </a:fld>
            <a:endParaRPr lang="en-IN"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32A087-9546-4C6F-B27D-E1B6C681589C}" type="datetimeFigureOut">
              <a:rPr lang="en-IN" smtClean="0"/>
              <a:t>01/12/24</a:t>
            </a:fld>
            <a:endParaRPr lang="en-IN" dirty="0"/>
          </a:p>
        </p:txBody>
      </p:sp>
      <p:sp>
        <p:nvSpPr>
          <p:cNvPr id="3" name="Footer Placeholder 2"/>
          <p:cNvSpPr>
            <a:spLocks noGrp="1"/>
          </p:cNvSpPr>
          <p:nvPr>
            <p:ph type="ftr" sz="quarter" idx="11"/>
          </p:nvPr>
        </p:nvSpPr>
        <p:spPr/>
        <p:txBody>
          <a:bodyPr/>
          <a:lstStyle/>
          <a:p>
            <a:endParaRPr lang="en-IN" dirty="0"/>
          </a:p>
        </p:txBody>
      </p:sp>
      <p:sp>
        <p:nvSpPr>
          <p:cNvPr id="4" name="Slide Number Placeholder 3"/>
          <p:cNvSpPr>
            <a:spLocks noGrp="1"/>
          </p:cNvSpPr>
          <p:nvPr>
            <p:ph type="sldNum" sz="quarter" idx="12"/>
          </p:nvPr>
        </p:nvSpPr>
        <p:spPr/>
        <p:txBody>
          <a:bodyPr/>
          <a:lstStyle/>
          <a:p>
            <a:fld id="{46E9B79A-6E55-4AD1-A741-1C4490C9FC74}" type="slidenum">
              <a:rPr lang="en-IN" smtClean="0"/>
              <a:t>‹#›</a:t>
            </a:fld>
            <a:endParaRPr lang="en-IN"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4734" y="3093721"/>
            <a:ext cx="5090519" cy="1761890"/>
          </a:xfrm>
          <a:effectLst/>
        </p:spPr>
        <p:txBody>
          <a:bodyPr anchor="b">
            <a:noAutofit/>
          </a:bodyPr>
          <a:lstStyle>
            <a:lvl1pPr marL="320040" indent="-320040" algn="l">
              <a:defRPr sz="3900" b="1">
                <a:effectLst/>
              </a:defRPr>
            </a:lvl1pPr>
          </a:lstStyle>
          <a:p>
            <a:r>
              <a:rPr lang="en-US"/>
              <a:t>Click to edit Master title style</a:t>
            </a:r>
            <a:endParaRPr lang="en-US" dirty="0"/>
          </a:p>
        </p:txBody>
      </p:sp>
      <p:sp>
        <p:nvSpPr>
          <p:cNvPr id="3" name="Content Placeholder 2"/>
          <p:cNvSpPr>
            <a:spLocks noGrp="1"/>
          </p:cNvSpPr>
          <p:nvPr>
            <p:ph idx="1"/>
          </p:nvPr>
        </p:nvSpPr>
        <p:spPr>
          <a:xfrm>
            <a:off x="6430922" y="1024128"/>
            <a:ext cx="5623919" cy="6852622"/>
          </a:xfrm>
        </p:spPr>
        <p:txBody>
          <a:bodyPr anchor="ctr"/>
          <a:lstStyle>
            <a:lvl1pPr>
              <a:defRPr sz="3100"/>
            </a:lvl1pPr>
            <a:lvl2pPr>
              <a:defRPr sz="2800"/>
            </a:lvl2pPr>
            <a:lvl3pPr>
              <a:defRPr sz="2500"/>
            </a:lvl3pPr>
            <a:lvl4pPr>
              <a:defRPr sz="2200"/>
            </a:lvl4pPr>
            <a:lvl5pPr>
              <a:defRPr sz="20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506071" y="4896923"/>
            <a:ext cx="4744124" cy="2995325"/>
          </a:xfrm>
        </p:spPr>
        <p:txBody>
          <a:bodyPr/>
          <a:lstStyle>
            <a:lvl1pPr marL="0" indent="0">
              <a:buNone/>
              <a:defRPr sz="2000"/>
            </a:lvl1pPr>
            <a:lvl2pPr marL="640080" indent="0">
              <a:buNone/>
              <a:defRPr sz="1700"/>
            </a:lvl2pPr>
            <a:lvl3pPr marL="1280160" indent="0">
              <a:buNone/>
              <a:defRPr sz="1400"/>
            </a:lvl3pPr>
            <a:lvl4pPr marL="1920240" indent="0">
              <a:buNone/>
              <a:defRPr sz="1300"/>
            </a:lvl4pPr>
            <a:lvl5pPr marL="2560320" indent="0">
              <a:buNone/>
              <a:defRPr sz="1300"/>
            </a:lvl5pPr>
            <a:lvl6pPr marL="3200400" indent="0">
              <a:buNone/>
              <a:defRPr sz="1300"/>
            </a:lvl6pPr>
            <a:lvl7pPr marL="3840480" indent="0">
              <a:buNone/>
              <a:defRPr sz="1300"/>
            </a:lvl7pPr>
            <a:lvl8pPr marL="4480560" indent="0">
              <a:buNone/>
              <a:defRPr sz="1300"/>
            </a:lvl8pPr>
            <a:lvl9pPr marL="5120640" indent="0">
              <a:buNone/>
              <a:defRPr sz="1300"/>
            </a:lvl9pPr>
          </a:lstStyle>
          <a:p>
            <a:pPr lvl="0"/>
            <a:r>
              <a:rPr lang="en-US"/>
              <a:t>Click to edit Master text styles</a:t>
            </a:r>
          </a:p>
        </p:txBody>
      </p:sp>
      <p:sp>
        <p:nvSpPr>
          <p:cNvPr id="5" name="Date Placeholder 4"/>
          <p:cNvSpPr>
            <a:spLocks noGrp="1"/>
          </p:cNvSpPr>
          <p:nvPr>
            <p:ph type="dt" sz="half" idx="10"/>
          </p:nvPr>
        </p:nvSpPr>
        <p:spPr/>
        <p:txBody>
          <a:bodyPr/>
          <a:lstStyle/>
          <a:p>
            <a:fld id="{6032A087-9546-4C6F-B27D-E1B6C681589C}" type="datetimeFigureOut">
              <a:rPr lang="en-IN" smtClean="0"/>
              <a:t>01/12/24</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46E9B79A-6E55-4AD1-A741-1C4490C9FC74}" type="slidenum">
              <a:rPr lang="en-IN" smtClean="0"/>
              <a:t>‹#›</a:t>
            </a:fld>
            <a:endParaRPr lang="en-IN"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413688"/>
            <a:ext cx="12801600" cy="4187512"/>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lIns="128016" tIns="64008" rIns="128016" bIns="64008" rtlCol="0" anchor="ctr"/>
          <a:lstStyle/>
          <a:p>
            <a:pPr algn="ctr"/>
            <a:endParaRPr lang="en-US" dirty="0"/>
          </a:p>
        </p:txBody>
      </p:sp>
      <p:sp>
        <p:nvSpPr>
          <p:cNvPr id="9" name="Rectangle 8"/>
          <p:cNvSpPr/>
          <p:nvPr/>
        </p:nvSpPr>
        <p:spPr>
          <a:xfrm>
            <a:off x="0" y="0"/>
            <a:ext cx="12801600" cy="5413688"/>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8016" tIns="64008" rIns="128016" bIns="64008" rtlCol="0" anchor="ctr"/>
          <a:lstStyle/>
          <a:p>
            <a:pPr algn="ctr"/>
            <a:endParaRPr lang="en-US" dirty="0"/>
          </a:p>
        </p:txBody>
      </p:sp>
      <p:sp>
        <p:nvSpPr>
          <p:cNvPr id="10" name="Rectangle 9"/>
          <p:cNvSpPr/>
          <p:nvPr/>
        </p:nvSpPr>
        <p:spPr>
          <a:xfrm>
            <a:off x="0" y="3713235"/>
            <a:ext cx="12801600" cy="32004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8016" tIns="64008" rIns="128016" bIns="64008" rtlCol="0" anchor="ctr"/>
          <a:lstStyle/>
          <a:p>
            <a:pPr algn="ctr"/>
            <a:endParaRPr lang="en-US" dirty="0"/>
          </a:p>
        </p:txBody>
      </p:sp>
      <p:sp>
        <p:nvSpPr>
          <p:cNvPr id="11" name="Oval 10"/>
          <p:cNvSpPr/>
          <p:nvPr/>
        </p:nvSpPr>
        <p:spPr>
          <a:xfrm>
            <a:off x="0" y="2240280"/>
            <a:ext cx="12801600" cy="714756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8016" tIns="64008" rIns="128016" bIns="64008" rtlCol="0" anchor="ctr"/>
          <a:lstStyle/>
          <a:p>
            <a:pPr algn="ctr"/>
            <a:endParaRPr lang="en-US" dirty="0"/>
          </a:p>
        </p:txBody>
      </p:sp>
      <p:sp>
        <p:nvSpPr>
          <p:cNvPr id="3" name="Picture Placeholder 2"/>
          <p:cNvSpPr>
            <a:spLocks noGrp="1"/>
          </p:cNvSpPr>
          <p:nvPr>
            <p:ph type="pic" idx="1"/>
          </p:nvPr>
        </p:nvSpPr>
        <p:spPr>
          <a:xfrm>
            <a:off x="6265245" y="1600200"/>
            <a:ext cx="5760720" cy="4378928"/>
          </a:xfrm>
          <a:prstGeom prst="roundRect">
            <a:avLst>
              <a:gd name="adj" fmla="val 4230"/>
            </a:avLst>
          </a:prstGeom>
          <a:solidFill>
            <a:schemeClr val="bg2">
              <a:lumMod val="90000"/>
            </a:schemeClr>
          </a:solid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txBody>
          <a:bodyPr>
            <a:normAutofit/>
            <a:flatTx/>
          </a:bodyPr>
          <a:lstStyle>
            <a:lvl1pPr marL="0" indent="0" algn="ctr">
              <a:buNone/>
              <a:defRPr sz="2800"/>
            </a:lvl1pPr>
            <a:lvl2pPr marL="640080" indent="0">
              <a:buNone/>
              <a:defRPr sz="3900"/>
            </a:lvl2pPr>
            <a:lvl3pPr marL="1280160" indent="0">
              <a:buNone/>
              <a:defRPr sz="340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dirty="0"/>
              <a:t>Click icon to add picture</a:t>
            </a:r>
          </a:p>
        </p:txBody>
      </p:sp>
      <p:sp>
        <p:nvSpPr>
          <p:cNvPr id="4" name="Text Placeholder 3"/>
          <p:cNvSpPr>
            <a:spLocks noGrp="1"/>
          </p:cNvSpPr>
          <p:nvPr>
            <p:ph type="body" sz="half" idx="2"/>
          </p:nvPr>
        </p:nvSpPr>
        <p:spPr>
          <a:xfrm>
            <a:off x="1229042" y="1414680"/>
            <a:ext cx="5171760" cy="3028228"/>
          </a:xfrm>
        </p:spPr>
        <p:txBody>
          <a:bodyPr anchor="b"/>
          <a:lstStyle>
            <a:lvl1pPr marL="256032" indent="-256032">
              <a:buFont typeface="Georgia" pitchFamily="18" charset="0"/>
              <a:buChar char="*"/>
              <a:defRPr sz="2200"/>
            </a:lvl1pPr>
            <a:lvl2pPr marL="640080" indent="0">
              <a:buNone/>
              <a:defRPr sz="1700"/>
            </a:lvl2pPr>
            <a:lvl3pPr marL="1280160" indent="0">
              <a:buNone/>
              <a:defRPr sz="1400"/>
            </a:lvl3pPr>
            <a:lvl4pPr marL="1920240" indent="0">
              <a:buNone/>
              <a:defRPr sz="1300"/>
            </a:lvl4pPr>
            <a:lvl5pPr marL="2560320" indent="0">
              <a:buNone/>
              <a:defRPr sz="1300"/>
            </a:lvl5pPr>
            <a:lvl6pPr marL="3200400" indent="0">
              <a:buNone/>
              <a:defRPr sz="1300"/>
            </a:lvl6pPr>
            <a:lvl7pPr marL="3840480" indent="0">
              <a:buNone/>
              <a:defRPr sz="1300"/>
            </a:lvl7pPr>
            <a:lvl8pPr marL="4480560" indent="0">
              <a:buNone/>
              <a:defRPr sz="1300"/>
            </a:lvl8pPr>
            <a:lvl9pPr marL="5120640" indent="0">
              <a:buNone/>
              <a:defRPr sz="1300"/>
            </a:lvl9pPr>
          </a:lstStyle>
          <a:p>
            <a:pPr lvl="0"/>
            <a:r>
              <a:rPr lang="en-US"/>
              <a:t>Click to edit Master text styles</a:t>
            </a:r>
          </a:p>
        </p:txBody>
      </p:sp>
      <p:sp>
        <p:nvSpPr>
          <p:cNvPr id="5" name="Date Placeholder 4"/>
          <p:cNvSpPr>
            <a:spLocks noGrp="1"/>
          </p:cNvSpPr>
          <p:nvPr>
            <p:ph type="dt" sz="half" idx="10"/>
          </p:nvPr>
        </p:nvSpPr>
        <p:spPr/>
        <p:txBody>
          <a:bodyPr/>
          <a:lstStyle/>
          <a:p>
            <a:fld id="{6032A087-9546-4C6F-B27D-E1B6C681589C}" type="datetimeFigureOut">
              <a:rPr lang="en-IN" smtClean="0"/>
              <a:t>01/12/24</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46E9B79A-6E55-4AD1-A741-1C4490C9FC74}" type="slidenum">
              <a:rPr lang="en-IN" smtClean="0"/>
              <a:t>‹#›</a:t>
            </a:fld>
            <a:endParaRPr lang="en-IN" dirty="0"/>
          </a:p>
        </p:txBody>
      </p:sp>
      <p:sp>
        <p:nvSpPr>
          <p:cNvPr id="2" name="Title 1"/>
          <p:cNvSpPr>
            <a:spLocks noGrp="1"/>
          </p:cNvSpPr>
          <p:nvPr>
            <p:ph type="title"/>
          </p:nvPr>
        </p:nvSpPr>
        <p:spPr>
          <a:xfrm>
            <a:off x="1018175" y="6250189"/>
            <a:ext cx="8936953" cy="1600200"/>
          </a:xfrm>
        </p:spPr>
        <p:txBody>
          <a:bodyPr anchor="b">
            <a:noAutofit/>
          </a:bodyPr>
          <a:lstStyle>
            <a:lvl1pPr algn="l">
              <a:defRPr sz="6400" b="1"/>
            </a:lvl1pPr>
          </a:lstStyle>
          <a:p>
            <a:r>
              <a:rPr lang="en-US"/>
              <a:t>Click to edit Master title style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2667000" y="1024127"/>
            <a:ext cx="8961120" cy="486460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032A087-9546-4C6F-B27D-E1B6C681589C}" type="datetimeFigureOut">
              <a:rPr lang="en-IN" smtClean="0"/>
              <a:t>01/12/24</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46E9B79A-6E55-4AD1-A741-1C4490C9FC74}" type="slidenum">
              <a:rPr lang="en-IN" smtClean="0"/>
              <a:t>‹#›</a:t>
            </a:fld>
            <a:endParaRPr lang="en-IN"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615261" y="527124"/>
            <a:ext cx="2880360" cy="7333675"/>
          </a:xfrm>
          <a:effectLst/>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4653759" y="1024127"/>
            <a:ext cx="6761002" cy="685262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32A087-9546-4C6F-B27D-E1B6C681589C}" type="datetimeFigureOut">
              <a:rPr lang="en-IN" smtClean="0"/>
              <a:t>01/12/24</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46E9B79A-6E55-4AD1-A741-1C4490C9FC74}" type="slidenum">
              <a:rPr lang="en-IN" smtClean="0"/>
              <a:t>‹#›</a:t>
            </a:fld>
            <a:endParaRPr lang="en-IN"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7147560"/>
            <a:ext cx="12801600" cy="245364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lIns="128016" tIns="64008" rIns="128016" bIns="64008" rtlCol="0" anchor="ctr"/>
          <a:lstStyle/>
          <a:p>
            <a:pPr algn="ctr"/>
            <a:endParaRPr lang="en-US" dirty="0"/>
          </a:p>
        </p:txBody>
      </p:sp>
      <p:sp>
        <p:nvSpPr>
          <p:cNvPr id="8" name="Rectangle 7"/>
          <p:cNvSpPr/>
          <p:nvPr/>
        </p:nvSpPr>
        <p:spPr>
          <a:xfrm>
            <a:off x="0" y="0"/>
            <a:ext cx="12801600" cy="714756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8016" tIns="64008" rIns="128016" bIns="64008" rtlCol="0" anchor="ctr"/>
          <a:lstStyle/>
          <a:p>
            <a:pPr algn="ctr"/>
            <a:endParaRPr lang="en-US" dirty="0"/>
          </a:p>
        </p:txBody>
      </p:sp>
      <p:sp>
        <p:nvSpPr>
          <p:cNvPr id="9" name="Rectangle 8"/>
          <p:cNvSpPr/>
          <p:nvPr/>
        </p:nvSpPr>
        <p:spPr>
          <a:xfrm>
            <a:off x="0" y="5275626"/>
            <a:ext cx="12801600" cy="32004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8016" tIns="64008" rIns="128016" bIns="64008" rtlCol="0" anchor="ctr"/>
          <a:lstStyle/>
          <a:p>
            <a:pPr algn="ctr"/>
            <a:endParaRPr lang="en-US" dirty="0"/>
          </a:p>
        </p:txBody>
      </p:sp>
      <p:sp>
        <p:nvSpPr>
          <p:cNvPr id="10" name="Oval 9"/>
          <p:cNvSpPr/>
          <p:nvPr/>
        </p:nvSpPr>
        <p:spPr>
          <a:xfrm>
            <a:off x="0" y="2240280"/>
            <a:ext cx="12801600" cy="714756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8016" tIns="64008" rIns="128016" bIns="64008" rtlCol="0" anchor="ctr"/>
          <a:lstStyle/>
          <a:p>
            <a:pPr algn="ctr"/>
            <a:endParaRPr lang="en-US" dirty="0"/>
          </a:p>
        </p:txBody>
      </p:sp>
      <p:sp>
        <p:nvSpPr>
          <p:cNvPr id="2" name="Title Placeholder 1"/>
          <p:cNvSpPr>
            <a:spLocks noGrp="1"/>
          </p:cNvSpPr>
          <p:nvPr>
            <p:ph type="title"/>
          </p:nvPr>
        </p:nvSpPr>
        <p:spPr>
          <a:xfrm>
            <a:off x="2510606" y="6121035"/>
            <a:ext cx="9117515" cy="1600200"/>
          </a:xfrm>
          <a:prstGeom prst="rect">
            <a:avLst/>
          </a:prstGeom>
          <a:effectLst/>
        </p:spPr>
        <p:txBody>
          <a:bodyPr vert="horz" lIns="128016" tIns="64008" rIns="128016" bIns="64008" rtlCol="0" anchor="t"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1600200" y="1025164"/>
            <a:ext cx="8961120" cy="4864608"/>
          </a:xfrm>
          <a:prstGeom prst="rect">
            <a:avLst/>
          </a:prstGeom>
        </p:spPr>
        <p:txBody>
          <a:bodyPr vert="horz" lIns="128016" tIns="64008" rIns="128016" bIns="64008"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41080" y="8641081"/>
            <a:ext cx="3520440" cy="511175"/>
          </a:xfrm>
          <a:prstGeom prst="rect">
            <a:avLst/>
          </a:prstGeom>
        </p:spPr>
        <p:txBody>
          <a:bodyPr vert="horz" lIns="128016" tIns="64008" rIns="128016" bIns="64008" rtlCol="0" anchor="ctr"/>
          <a:lstStyle>
            <a:lvl1pPr algn="r">
              <a:defRPr sz="1500" b="1">
                <a:solidFill>
                  <a:schemeClr val="tx1">
                    <a:lumMod val="50000"/>
                    <a:lumOff val="50000"/>
                  </a:schemeClr>
                </a:solidFill>
              </a:defRPr>
            </a:lvl1pPr>
          </a:lstStyle>
          <a:p>
            <a:fld id="{6032A087-9546-4C6F-B27D-E1B6C681589C}" type="datetimeFigureOut">
              <a:rPr lang="en-IN" smtClean="0"/>
              <a:t>01/12/24</a:t>
            </a:fld>
            <a:endParaRPr lang="en-IN" dirty="0"/>
          </a:p>
        </p:txBody>
      </p:sp>
      <p:sp>
        <p:nvSpPr>
          <p:cNvPr id="5" name="Footer Placeholder 4"/>
          <p:cNvSpPr>
            <a:spLocks noGrp="1"/>
          </p:cNvSpPr>
          <p:nvPr>
            <p:ph type="ftr" sz="quarter" idx="3"/>
          </p:nvPr>
        </p:nvSpPr>
        <p:spPr>
          <a:xfrm>
            <a:off x="640080" y="8641081"/>
            <a:ext cx="4693921" cy="511175"/>
          </a:xfrm>
          <a:prstGeom prst="rect">
            <a:avLst/>
          </a:prstGeom>
        </p:spPr>
        <p:txBody>
          <a:bodyPr vert="horz" lIns="128016" tIns="64008" rIns="128016" bIns="64008" rtlCol="0" anchor="ctr"/>
          <a:lstStyle>
            <a:lvl1pPr algn="l">
              <a:defRPr sz="1500" b="1">
                <a:solidFill>
                  <a:schemeClr val="tx1">
                    <a:lumMod val="50000"/>
                    <a:lumOff val="50000"/>
                  </a:schemeClr>
                </a:solidFill>
              </a:defRPr>
            </a:lvl1pPr>
          </a:lstStyle>
          <a:p>
            <a:endParaRPr lang="en-IN" dirty="0"/>
          </a:p>
        </p:txBody>
      </p:sp>
      <p:sp>
        <p:nvSpPr>
          <p:cNvPr id="6" name="Slide Number Placeholder 5"/>
          <p:cNvSpPr>
            <a:spLocks noGrp="1"/>
          </p:cNvSpPr>
          <p:nvPr>
            <p:ph type="sldNum" sz="quarter" idx="4"/>
          </p:nvPr>
        </p:nvSpPr>
        <p:spPr>
          <a:xfrm>
            <a:off x="5334000" y="8641081"/>
            <a:ext cx="2560320" cy="511175"/>
          </a:xfrm>
          <a:prstGeom prst="rect">
            <a:avLst/>
          </a:prstGeom>
        </p:spPr>
        <p:txBody>
          <a:bodyPr vert="horz" lIns="128016" tIns="64008" rIns="128016" bIns="64008" rtlCol="0" anchor="ctr"/>
          <a:lstStyle>
            <a:lvl1pPr algn="ctr">
              <a:defRPr sz="1700" b="1">
                <a:solidFill>
                  <a:schemeClr val="tx1">
                    <a:lumMod val="50000"/>
                    <a:lumOff val="50000"/>
                  </a:schemeClr>
                </a:solidFill>
              </a:defRPr>
            </a:lvl1pPr>
          </a:lstStyle>
          <a:p>
            <a:fld id="{46E9B79A-6E55-4AD1-A741-1C4490C9FC74}" type="slidenum">
              <a:rPr lang="en-IN" smtClean="0"/>
              <a:t>‹#›</a:t>
            </a:fld>
            <a:endParaRPr lang="en-IN"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marL="448056" indent="-448056" algn="r" defTabSz="1280160" rtl="0" eaLnBrk="1" latinLnBrk="0" hangingPunct="1">
        <a:spcBef>
          <a:spcPct val="0"/>
        </a:spcBef>
        <a:buClr>
          <a:schemeClr val="accent6">
            <a:lumMod val="75000"/>
          </a:schemeClr>
        </a:buClr>
        <a:buSzPct val="128000"/>
        <a:buFont typeface="Georgia" pitchFamily="18" charset="0"/>
        <a:buChar char="*"/>
        <a:defRPr sz="64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20040" indent="-256032" algn="l" defTabSz="1280160" rtl="0" eaLnBrk="1" latinLnBrk="0" hangingPunct="1">
        <a:spcBef>
          <a:spcPct val="20000"/>
        </a:spcBef>
        <a:spcAft>
          <a:spcPts val="420"/>
        </a:spcAft>
        <a:buClr>
          <a:schemeClr val="accent6">
            <a:lumMod val="75000"/>
          </a:schemeClr>
        </a:buClr>
        <a:buSzPct val="130000"/>
        <a:buFont typeface="Georgia" pitchFamily="18" charset="0"/>
        <a:buChar char="*"/>
        <a:defRPr sz="3100" kern="1200">
          <a:solidFill>
            <a:schemeClr val="tx1">
              <a:lumMod val="75000"/>
              <a:lumOff val="25000"/>
            </a:schemeClr>
          </a:solidFill>
          <a:latin typeface="+mn-lt"/>
          <a:ea typeface="+mn-ea"/>
          <a:cs typeface="+mn-cs"/>
        </a:defRPr>
      </a:lvl1pPr>
      <a:lvl2pPr marL="768096" indent="-256032" algn="l" defTabSz="1280160" rtl="0" eaLnBrk="1" latinLnBrk="0" hangingPunct="1">
        <a:spcBef>
          <a:spcPct val="20000"/>
        </a:spcBef>
        <a:spcAft>
          <a:spcPts val="420"/>
        </a:spcAft>
        <a:buClr>
          <a:schemeClr val="accent6">
            <a:lumMod val="75000"/>
          </a:schemeClr>
        </a:buClr>
        <a:buSzPct val="130000"/>
        <a:buFont typeface="Georgia" pitchFamily="18" charset="0"/>
        <a:buChar char="*"/>
        <a:defRPr sz="2800" kern="1200">
          <a:solidFill>
            <a:schemeClr val="tx1">
              <a:lumMod val="75000"/>
              <a:lumOff val="25000"/>
            </a:schemeClr>
          </a:solidFill>
          <a:latin typeface="+mn-lt"/>
          <a:ea typeface="+mn-ea"/>
          <a:cs typeface="+mn-cs"/>
        </a:defRPr>
      </a:lvl2pPr>
      <a:lvl3pPr marL="1152144" indent="-256032" algn="l" defTabSz="1280160" rtl="0" eaLnBrk="1" latinLnBrk="0" hangingPunct="1">
        <a:spcBef>
          <a:spcPct val="20000"/>
        </a:spcBef>
        <a:spcAft>
          <a:spcPts val="420"/>
        </a:spcAft>
        <a:buClr>
          <a:schemeClr val="accent6">
            <a:lumMod val="75000"/>
          </a:schemeClr>
        </a:buClr>
        <a:buSzPct val="130000"/>
        <a:buFont typeface="Georgia" pitchFamily="18" charset="0"/>
        <a:buChar char="*"/>
        <a:defRPr sz="2500" kern="1200">
          <a:solidFill>
            <a:schemeClr val="tx1">
              <a:lumMod val="75000"/>
              <a:lumOff val="25000"/>
            </a:schemeClr>
          </a:solidFill>
          <a:latin typeface="+mn-lt"/>
          <a:ea typeface="+mn-ea"/>
          <a:cs typeface="+mn-cs"/>
        </a:defRPr>
      </a:lvl3pPr>
      <a:lvl4pPr marL="1536192" indent="-256032" algn="l" defTabSz="1280160" rtl="0" eaLnBrk="1" latinLnBrk="0" hangingPunct="1">
        <a:spcBef>
          <a:spcPct val="20000"/>
        </a:spcBef>
        <a:spcAft>
          <a:spcPts val="42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4pPr>
      <a:lvl5pPr marL="1945843" indent="-256032" algn="l" defTabSz="1280160" rtl="0" eaLnBrk="1" latinLnBrk="0" hangingPunct="1">
        <a:spcBef>
          <a:spcPct val="20000"/>
        </a:spcBef>
        <a:spcAft>
          <a:spcPts val="42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5pPr>
      <a:lvl6pPr marL="2329891" indent="-256032" algn="l" defTabSz="1280160" rtl="0" eaLnBrk="1" latinLnBrk="0" hangingPunct="1">
        <a:spcBef>
          <a:spcPct val="20000"/>
        </a:spcBef>
        <a:spcAft>
          <a:spcPts val="42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6pPr>
      <a:lvl7pPr marL="2752344" indent="-256032" algn="l" defTabSz="1280160" rtl="0" eaLnBrk="1" latinLnBrk="0" hangingPunct="1">
        <a:spcBef>
          <a:spcPct val="20000"/>
        </a:spcBef>
        <a:spcAft>
          <a:spcPts val="42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7pPr>
      <a:lvl8pPr marL="3200400" indent="-256032" algn="l" defTabSz="1280160" rtl="0" eaLnBrk="1" latinLnBrk="0" hangingPunct="1">
        <a:spcBef>
          <a:spcPct val="20000"/>
        </a:spcBef>
        <a:spcAft>
          <a:spcPts val="42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8pPr>
      <a:lvl9pPr marL="3622853" indent="-256032" algn="l" defTabSz="1280160" rtl="0" eaLnBrk="1" latinLnBrk="0" hangingPunct="1">
        <a:spcBef>
          <a:spcPct val="20000"/>
        </a:spcBef>
        <a:spcAft>
          <a:spcPts val="42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9pPr>
    </p:bodyStyle>
    <p:otherStyle>
      <a:defPPr>
        <a:defRPr lang="en-US"/>
      </a:defPPr>
      <a:lvl1pPr marL="0" algn="l" defTabSz="1280160" rtl="0" eaLnBrk="1" latinLnBrk="0" hangingPunct="1">
        <a:defRPr sz="2500" kern="1200">
          <a:solidFill>
            <a:schemeClr val="tx1"/>
          </a:solidFill>
          <a:latin typeface="+mn-lt"/>
          <a:ea typeface="+mn-ea"/>
          <a:cs typeface="+mn-cs"/>
        </a:defRPr>
      </a:lvl1pPr>
      <a:lvl2pPr marL="640080" algn="l" defTabSz="1280160" rtl="0" eaLnBrk="1" latinLnBrk="0" hangingPunct="1">
        <a:defRPr sz="2500" kern="1200">
          <a:solidFill>
            <a:schemeClr val="tx1"/>
          </a:solidFill>
          <a:latin typeface="+mn-lt"/>
          <a:ea typeface="+mn-ea"/>
          <a:cs typeface="+mn-cs"/>
        </a:defRPr>
      </a:lvl2pPr>
      <a:lvl3pPr marL="1280160" algn="l" defTabSz="1280160" rtl="0" eaLnBrk="1" latinLnBrk="0" hangingPunct="1">
        <a:defRPr sz="2500" kern="1200">
          <a:solidFill>
            <a:schemeClr val="tx1"/>
          </a:solidFill>
          <a:latin typeface="+mn-lt"/>
          <a:ea typeface="+mn-ea"/>
          <a:cs typeface="+mn-cs"/>
        </a:defRPr>
      </a:lvl3pPr>
      <a:lvl4pPr marL="1920240" algn="l" defTabSz="1280160" rtl="0" eaLnBrk="1" latinLnBrk="0" hangingPunct="1">
        <a:defRPr sz="2500" kern="1200">
          <a:solidFill>
            <a:schemeClr val="tx1"/>
          </a:solidFill>
          <a:latin typeface="+mn-lt"/>
          <a:ea typeface="+mn-ea"/>
          <a:cs typeface="+mn-cs"/>
        </a:defRPr>
      </a:lvl4pPr>
      <a:lvl5pPr marL="2560320" algn="l" defTabSz="1280160" rtl="0" eaLnBrk="1" latinLnBrk="0" hangingPunct="1">
        <a:defRPr sz="2500" kern="1200">
          <a:solidFill>
            <a:schemeClr val="tx1"/>
          </a:solidFill>
          <a:latin typeface="+mn-lt"/>
          <a:ea typeface="+mn-ea"/>
          <a:cs typeface="+mn-cs"/>
        </a:defRPr>
      </a:lvl5pPr>
      <a:lvl6pPr marL="3200400" algn="l" defTabSz="1280160" rtl="0" eaLnBrk="1" latinLnBrk="0" hangingPunct="1">
        <a:defRPr sz="2500" kern="1200">
          <a:solidFill>
            <a:schemeClr val="tx1"/>
          </a:solidFill>
          <a:latin typeface="+mn-lt"/>
          <a:ea typeface="+mn-ea"/>
          <a:cs typeface="+mn-cs"/>
        </a:defRPr>
      </a:lvl6pPr>
      <a:lvl7pPr marL="3840480" algn="l" defTabSz="1280160" rtl="0" eaLnBrk="1" latinLnBrk="0" hangingPunct="1">
        <a:defRPr sz="2500" kern="1200">
          <a:solidFill>
            <a:schemeClr val="tx1"/>
          </a:solidFill>
          <a:latin typeface="+mn-lt"/>
          <a:ea typeface="+mn-ea"/>
          <a:cs typeface="+mn-cs"/>
        </a:defRPr>
      </a:lvl7pPr>
      <a:lvl8pPr marL="4480560" algn="l" defTabSz="1280160" rtl="0" eaLnBrk="1" latinLnBrk="0" hangingPunct="1">
        <a:defRPr sz="2500" kern="1200">
          <a:solidFill>
            <a:schemeClr val="tx1"/>
          </a:solidFill>
          <a:latin typeface="+mn-lt"/>
          <a:ea typeface="+mn-ea"/>
          <a:cs typeface="+mn-cs"/>
        </a:defRPr>
      </a:lvl8pPr>
      <a:lvl9pPr marL="5120640" algn="l" defTabSz="1280160" rtl="0" eaLnBrk="1" latinLnBrk="0" hangingPunct="1">
        <a:defRPr sz="25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pn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google.com/maps" TargetMode="External"/><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christian-massage-salon.weeblysite.com/"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19.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24.jpg"/><Relationship Id="rId1" Type="http://schemas.openxmlformats.org/officeDocument/2006/relationships/slideLayout" Target="../slideLayouts/slideLayout6.xml"/><Relationship Id="rId5" Type="http://schemas.openxmlformats.org/officeDocument/2006/relationships/image" Target="../media/image27.jpg"/><Relationship Id="rId4" Type="http://schemas.openxmlformats.org/officeDocument/2006/relationships/image" Target="../media/image26.jpg"/></Relationships>
</file>

<file path=ppt/slides/_rels/slide2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21.xml.rels><?xml version="1.0" encoding="UTF-8" standalone="yes"?>
<Relationships xmlns="http://schemas.openxmlformats.org/package/2006/relationships"><Relationship Id="rId3" Type="http://schemas.openxmlformats.org/officeDocument/2006/relationships/hyperlink" Target="https://www.fotor.com/" TargetMode="External"/><Relationship Id="rId2" Type="http://schemas.openxmlformats.org/officeDocument/2006/relationships/hyperlink" Target="https://www.canva.com/" TargetMode="External"/><Relationship Id="rId1" Type="http://schemas.openxmlformats.org/officeDocument/2006/relationships/slideLayout" Target="../slideLayouts/slideLayout2.xml"/><Relationship Id="rId6" Type="http://schemas.openxmlformats.org/officeDocument/2006/relationships/hyperlink" Target="https://www.shutterstock.com/image-vector/business-viability-checking-feasibility-study-by-2154120515" TargetMode="External"/><Relationship Id="rId5" Type="http://schemas.openxmlformats.org/officeDocument/2006/relationships/hyperlink" Target="https://www.google.com/maps" TargetMode="External"/><Relationship Id="rId4" Type="http://schemas.openxmlformats.org/officeDocument/2006/relationships/hyperlink" Target="https://www.globalwellnessinstitute.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063313" y="6024736"/>
            <a:ext cx="7891814" cy="3384376"/>
          </a:xfrm>
        </p:spPr>
        <p:txBody>
          <a:bodyPr>
            <a:normAutofit fontScale="92500" lnSpcReduction="10000"/>
          </a:bodyPr>
          <a:lstStyle/>
          <a:p>
            <a:r>
              <a:rPr lang="en-US" b="1" dirty="0">
                <a:solidFill>
                  <a:schemeClr val="tx1"/>
                </a:solidFill>
              </a:rPr>
              <a:t>Module code: BMSW4011</a:t>
            </a:r>
          </a:p>
          <a:p>
            <a:r>
              <a:rPr lang="en-US" b="1" dirty="0">
                <a:solidFill>
                  <a:schemeClr val="tx1"/>
                </a:solidFill>
              </a:rPr>
              <a:t>Managing Enterprise</a:t>
            </a:r>
          </a:p>
          <a:p>
            <a:r>
              <a:rPr lang="en-US" b="1" dirty="0">
                <a:solidFill>
                  <a:schemeClr val="tx1"/>
                </a:solidFill>
              </a:rPr>
              <a:t>Module Lead: Mel Squire</a:t>
            </a:r>
          </a:p>
          <a:p>
            <a:r>
              <a:rPr lang="en-US" b="1" dirty="0">
                <a:solidFill>
                  <a:schemeClr val="tx1"/>
                </a:solidFill>
              </a:rPr>
              <a:t>Cristian Dinicuta</a:t>
            </a:r>
          </a:p>
          <a:p>
            <a:r>
              <a:rPr lang="en-US" b="1" dirty="0">
                <a:solidFill>
                  <a:schemeClr val="tx1"/>
                </a:solidFill>
              </a:rPr>
              <a:t>Student number: 2323940</a:t>
            </a:r>
          </a:p>
          <a:p>
            <a:r>
              <a:rPr lang="en-GB" b="1" dirty="0">
                <a:solidFill>
                  <a:schemeClr val="tx1"/>
                </a:solidFill>
              </a:rPr>
              <a:t>02</a:t>
            </a:r>
            <a:r>
              <a:rPr lang="en-US" b="1" dirty="0">
                <a:solidFill>
                  <a:schemeClr val="tx1"/>
                </a:solidFill>
              </a:rPr>
              <a:t>/</a:t>
            </a:r>
            <a:r>
              <a:rPr lang="en-GB" b="1" dirty="0">
                <a:solidFill>
                  <a:schemeClr val="tx1"/>
                </a:solidFill>
              </a:rPr>
              <a:t>12</a:t>
            </a:r>
            <a:r>
              <a:rPr lang="en-US" b="1" dirty="0">
                <a:solidFill>
                  <a:schemeClr val="tx1"/>
                </a:solidFill>
              </a:rPr>
              <a:t>/2024</a:t>
            </a:r>
          </a:p>
          <a:p>
            <a:endParaRPr lang="en-US" b="1" dirty="0"/>
          </a:p>
        </p:txBody>
      </p:sp>
      <p:sp>
        <p:nvSpPr>
          <p:cNvPr id="2" name="Title 1"/>
          <p:cNvSpPr>
            <a:spLocks noGrp="1"/>
          </p:cNvSpPr>
          <p:nvPr>
            <p:ph type="ctrTitle"/>
          </p:nvPr>
        </p:nvSpPr>
        <p:spPr>
          <a:xfrm>
            <a:off x="1504256" y="552128"/>
            <a:ext cx="10045491" cy="2510434"/>
          </a:xfrm>
        </p:spPr>
        <p:txBody>
          <a:bodyPr/>
          <a:lstStyle/>
          <a:p>
            <a:pPr marL="256032" indent="0">
              <a:buNone/>
            </a:pPr>
            <a:r>
              <a:rPr lang="en-US" dirty="0"/>
              <a:t>Managing Enterprise</a:t>
            </a:r>
            <a:endParaRPr lang="en-IN" dirty="0"/>
          </a:p>
        </p:txBody>
      </p:sp>
      <p:sp>
        <p:nvSpPr>
          <p:cNvPr id="4" name="Rectangle 3"/>
          <p:cNvSpPr/>
          <p:nvPr/>
        </p:nvSpPr>
        <p:spPr>
          <a:xfrm>
            <a:off x="77434" y="5294415"/>
            <a:ext cx="12646732" cy="523220"/>
          </a:xfrm>
          <a:prstGeom prst="rect">
            <a:avLst/>
          </a:prstGeom>
          <a:noFill/>
        </p:spPr>
        <p:txBody>
          <a:bodyPr wrap="none" lIns="91440" tIns="45720" rIns="91440" bIns="45720">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pPr algn="ctr"/>
            <a:r>
              <a:rPr lang="en-US" sz="2800" b="1" cap="all" spc="0"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A massage parlour offering personalised and customised services</a:t>
            </a:r>
          </a:p>
        </p:txBody>
      </p:sp>
      <p:pic>
        <p:nvPicPr>
          <p:cNvPr id="7" name="Picture 6">
            <a:extLst>
              <a:ext uri="{FF2B5EF4-FFF2-40B4-BE49-F238E27FC236}">
                <a16:creationId xmlns:a16="http://schemas.microsoft.com/office/drawing/2014/main" id="{BBB2C8C1-C850-F671-5A38-8B333A1D8765}"/>
              </a:ext>
            </a:extLst>
          </p:cNvPr>
          <p:cNvPicPr>
            <a:picLocks noChangeAspect="1"/>
          </p:cNvPicPr>
          <p:nvPr/>
        </p:nvPicPr>
        <p:blipFill>
          <a:blip r:embed="rId2"/>
          <a:stretch>
            <a:fillRect/>
          </a:stretch>
        </p:blipFill>
        <p:spPr>
          <a:xfrm>
            <a:off x="4065728" y="2287860"/>
            <a:ext cx="4670143" cy="251274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19998166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04256" y="336104"/>
            <a:ext cx="9117515" cy="1600200"/>
          </a:xfrm>
        </p:spPr>
        <p:txBody>
          <a:bodyPr/>
          <a:lstStyle/>
          <a:p>
            <a:pPr marL="0" indent="0" algn="ctr">
              <a:buNone/>
            </a:pPr>
            <a:r>
              <a:rPr lang="en-GB"/>
              <a:t>Presentation Overview</a:t>
            </a:r>
            <a:endParaRPr lang="en-IN" dirty="0"/>
          </a:p>
        </p:txBody>
      </p:sp>
      <p:sp>
        <p:nvSpPr>
          <p:cNvPr id="3" name="Content Placeholder 2"/>
          <p:cNvSpPr>
            <a:spLocks noGrp="1"/>
          </p:cNvSpPr>
          <p:nvPr>
            <p:ph sz="quarter" idx="13"/>
          </p:nvPr>
        </p:nvSpPr>
        <p:spPr>
          <a:xfrm>
            <a:off x="1144216" y="2064296"/>
            <a:ext cx="10945216" cy="7056784"/>
          </a:xfrm>
        </p:spPr>
        <p:txBody>
          <a:bodyPr>
            <a:normAutofit fontScale="92500" lnSpcReduction="10000"/>
          </a:bodyPr>
          <a:lstStyle/>
          <a:p>
            <a:pPr marL="64008" indent="0">
              <a:buNone/>
            </a:pPr>
            <a:r>
              <a:rPr lang="en-US" dirty="0"/>
              <a:t>1. Business Plan Overview</a:t>
            </a:r>
          </a:p>
          <a:p>
            <a:pPr>
              <a:buClr>
                <a:schemeClr val="bg2">
                  <a:lumMod val="25000"/>
                </a:schemeClr>
              </a:buClr>
              <a:buFont typeface="Wingdings" pitchFamily="2" charset="2"/>
              <a:buChar char="Ø"/>
            </a:pPr>
            <a:r>
              <a:rPr lang="en-US" dirty="0"/>
              <a:t>     Service Description</a:t>
            </a:r>
          </a:p>
          <a:p>
            <a:pPr>
              <a:buClr>
                <a:schemeClr val="bg2">
                  <a:lumMod val="25000"/>
                </a:schemeClr>
              </a:buClr>
              <a:buFont typeface="Wingdings" pitchFamily="2" charset="2"/>
              <a:buChar char="Ø"/>
            </a:pPr>
            <a:r>
              <a:rPr lang="en-US" dirty="0"/>
              <a:t>     Mission, Aim, Objectives and USP</a:t>
            </a:r>
          </a:p>
          <a:p>
            <a:pPr>
              <a:buClr>
                <a:schemeClr val="bg2">
                  <a:lumMod val="25000"/>
                </a:schemeClr>
              </a:buClr>
              <a:buFont typeface="Wingdings" pitchFamily="2" charset="2"/>
              <a:buChar char="Ø"/>
            </a:pPr>
            <a:r>
              <a:rPr lang="en-US" dirty="0"/>
              <a:t>     Legal Structure</a:t>
            </a:r>
          </a:p>
          <a:p>
            <a:pPr>
              <a:buClr>
                <a:schemeClr val="bg2">
                  <a:lumMod val="25000"/>
                </a:schemeClr>
              </a:buClr>
              <a:buFont typeface="Wingdings" pitchFamily="2" charset="2"/>
              <a:buChar char="Ø"/>
            </a:pPr>
            <a:r>
              <a:rPr lang="en-US" dirty="0"/>
              <a:t>     Proposed Location</a:t>
            </a:r>
          </a:p>
          <a:p>
            <a:pPr>
              <a:buClr>
                <a:schemeClr val="bg2">
                  <a:lumMod val="25000"/>
                </a:schemeClr>
              </a:buClr>
              <a:buFont typeface="Wingdings" pitchFamily="2" charset="2"/>
              <a:buChar char="Ø"/>
            </a:pPr>
            <a:r>
              <a:rPr lang="en-US" dirty="0"/>
              <a:t>     Market Research</a:t>
            </a:r>
          </a:p>
          <a:p>
            <a:pPr>
              <a:buClr>
                <a:schemeClr val="bg2">
                  <a:lumMod val="25000"/>
                </a:schemeClr>
              </a:buClr>
              <a:buFont typeface="Wingdings" pitchFamily="2" charset="2"/>
              <a:buChar char="Ø"/>
            </a:pPr>
            <a:r>
              <a:rPr lang="en-US" dirty="0"/>
              <a:t>     HRM Strategy</a:t>
            </a:r>
          </a:p>
          <a:p>
            <a:pPr>
              <a:buClr>
                <a:schemeClr val="bg2">
                  <a:lumMod val="25000"/>
                </a:schemeClr>
              </a:buClr>
              <a:buFont typeface="Wingdings" pitchFamily="2" charset="2"/>
              <a:buChar char="Ø"/>
            </a:pPr>
            <a:r>
              <a:rPr lang="en-US" dirty="0"/>
              <a:t>     Financial Overview</a:t>
            </a:r>
          </a:p>
          <a:p>
            <a:pPr marL="64008" indent="0">
              <a:buNone/>
            </a:pPr>
            <a:r>
              <a:rPr lang="en-US" dirty="0"/>
              <a:t>2. Marketing Strategy and Branding</a:t>
            </a:r>
          </a:p>
          <a:p>
            <a:pPr>
              <a:buClr>
                <a:schemeClr val="bg2">
                  <a:lumMod val="25000"/>
                </a:schemeClr>
              </a:buClr>
              <a:buFont typeface="Wingdings" pitchFamily="2" charset="2"/>
              <a:buChar char="Ø"/>
            </a:pPr>
            <a:r>
              <a:rPr lang="en-US" dirty="0"/>
              <a:t>     Business Proposition Appraisal</a:t>
            </a:r>
          </a:p>
          <a:p>
            <a:pPr>
              <a:buClr>
                <a:schemeClr val="bg2">
                  <a:lumMod val="25000"/>
                </a:schemeClr>
              </a:buClr>
              <a:buFont typeface="Wingdings" pitchFamily="2" charset="2"/>
              <a:buChar char="Ø"/>
            </a:pPr>
            <a:r>
              <a:rPr lang="en-US" dirty="0"/>
              <a:t>     SWOT Analysis</a:t>
            </a:r>
          </a:p>
          <a:p>
            <a:pPr marL="64008" indent="0">
              <a:buNone/>
            </a:pPr>
            <a:r>
              <a:rPr lang="en-US" dirty="0"/>
              <a:t>3. Business Viability and Feasibility</a:t>
            </a:r>
          </a:p>
          <a:p>
            <a:pPr>
              <a:buClr>
                <a:schemeClr val="bg2">
                  <a:lumMod val="25000"/>
                </a:schemeClr>
              </a:buClr>
              <a:buFont typeface="Wingdings" pitchFamily="2" charset="2"/>
              <a:buChar char="Ø"/>
            </a:pPr>
            <a:r>
              <a:rPr lang="en-US" dirty="0"/>
              <a:t>     Conclusion</a:t>
            </a:r>
          </a:p>
          <a:p>
            <a:endParaRPr lang="en-US" dirty="0"/>
          </a:p>
        </p:txBody>
      </p:sp>
    </p:spTree>
    <p:extLst>
      <p:ext uri="{BB962C8B-B14F-4D97-AF65-F5344CB8AC3E}">
        <p14:creationId xmlns:p14="http://schemas.microsoft.com/office/powerpoint/2010/main" val="14301694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8172" y="5226"/>
            <a:ext cx="10305647" cy="1600200"/>
          </a:xfrm>
        </p:spPr>
        <p:txBody>
          <a:bodyPr/>
          <a:lstStyle/>
          <a:p>
            <a:pPr marL="0" indent="0" algn="ctr">
              <a:buNone/>
            </a:pPr>
            <a:r>
              <a:rPr lang="en-GB" dirty="0"/>
              <a:t> Service Description</a:t>
            </a:r>
            <a:endParaRPr lang="en-IN" dirty="0"/>
          </a:p>
        </p:txBody>
      </p:sp>
      <p:sp>
        <p:nvSpPr>
          <p:cNvPr id="4" name="Rounded Rectangle 3"/>
          <p:cNvSpPr/>
          <p:nvPr/>
        </p:nvSpPr>
        <p:spPr>
          <a:xfrm>
            <a:off x="665542" y="3936504"/>
            <a:ext cx="3600400" cy="4958469"/>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r>
              <a:rPr lang="en-US" dirty="0">
                <a:solidFill>
                  <a:schemeClr val="bg1"/>
                </a:solidFill>
                <a:effectLst/>
              </a:rPr>
              <a:t>Christian’s Massage Salon offers a range of therapeutic services designed to provide customers with relaxation, peace, and enhanced well-being.</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44616" y="1344217"/>
            <a:ext cx="7855471" cy="64807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5896744" y="8040960"/>
            <a:ext cx="5760640" cy="477054"/>
          </a:xfrm>
          <a:prstGeom prst="rect">
            <a:avLst/>
          </a:prstGeom>
          <a:noFill/>
        </p:spPr>
        <p:txBody>
          <a:bodyPr wrap="square" rtlCol="0">
            <a:spAutoFit/>
          </a:bodyPr>
          <a:lstStyle/>
          <a:p>
            <a:pPr algn="ctr"/>
            <a:r>
              <a:rPr lang="en-US" dirty="0"/>
              <a:t>[Source: Alpert, 2022]</a:t>
            </a:r>
            <a:endParaRPr lang="en-IN" dirty="0"/>
          </a:p>
        </p:txBody>
      </p:sp>
      <p:pic>
        <p:nvPicPr>
          <p:cNvPr id="6" name="Picture 5">
            <a:extLst>
              <a:ext uri="{FF2B5EF4-FFF2-40B4-BE49-F238E27FC236}">
                <a16:creationId xmlns:a16="http://schemas.microsoft.com/office/drawing/2014/main" id="{00FA7AB8-1A04-67E7-7183-C6414552387E}"/>
              </a:ext>
            </a:extLst>
          </p:cNvPr>
          <p:cNvPicPr>
            <a:picLocks noChangeAspect="1"/>
          </p:cNvPicPr>
          <p:nvPr/>
        </p:nvPicPr>
        <p:blipFill>
          <a:blip r:embed="rId4"/>
          <a:stretch>
            <a:fillRect/>
          </a:stretch>
        </p:blipFill>
        <p:spPr>
          <a:xfrm>
            <a:off x="400701" y="1344217"/>
            <a:ext cx="4130083" cy="2222164"/>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21567447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160" y="5226"/>
            <a:ext cx="11665296" cy="1600200"/>
          </a:xfrm>
        </p:spPr>
        <p:txBody>
          <a:bodyPr/>
          <a:lstStyle/>
          <a:p>
            <a:pPr marL="0" indent="0" algn="ctr">
              <a:buNone/>
            </a:pPr>
            <a:r>
              <a:rPr lang="en-GB" dirty="0"/>
              <a:t> Service Description </a:t>
            </a:r>
            <a:endParaRPr lang="en-IN" dirty="0"/>
          </a:p>
        </p:txBody>
      </p:sp>
      <p:sp>
        <p:nvSpPr>
          <p:cNvPr id="4" name="Rounded Rectangle 3"/>
          <p:cNvSpPr/>
          <p:nvPr/>
        </p:nvSpPr>
        <p:spPr>
          <a:xfrm>
            <a:off x="640160" y="3160440"/>
            <a:ext cx="5256584" cy="6032648"/>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r>
              <a:rPr lang="en-US" dirty="0">
                <a:solidFill>
                  <a:schemeClr val="bg1"/>
                </a:solidFill>
                <a:effectLst/>
              </a:rPr>
              <a:t>At Christian’s Massage Salon, our treatments are designed to provide clients with a holistic experience that combines relaxation with physical recovery. By focusing on reducing stress, relieving muscle tension, and boosting overall wellness, our massages aim to enhance both physical and mental well-being, helping you feel revitalized and balanced.</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28793" y="1560240"/>
            <a:ext cx="3240360" cy="24160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705056" y="3720480"/>
            <a:ext cx="3773792" cy="25266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472808" y="6247176"/>
            <a:ext cx="3406464" cy="24418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6318614" y="8902683"/>
            <a:ext cx="5760640" cy="477054"/>
          </a:xfrm>
          <a:prstGeom prst="rect">
            <a:avLst/>
          </a:prstGeom>
          <a:noFill/>
        </p:spPr>
        <p:txBody>
          <a:bodyPr wrap="square" rtlCol="0">
            <a:spAutoFit/>
          </a:bodyPr>
          <a:lstStyle/>
          <a:p>
            <a:pPr algn="ctr"/>
            <a:r>
              <a:rPr lang="en-US" dirty="0"/>
              <a:t>[Source: Hermanni, 2023]</a:t>
            </a:r>
            <a:endParaRPr lang="en-IN" dirty="0"/>
          </a:p>
        </p:txBody>
      </p:sp>
      <p:pic>
        <p:nvPicPr>
          <p:cNvPr id="5" name="Picture 4">
            <a:extLst>
              <a:ext uri="{FF2B5EF4-FFF2-40B4-BE49-F238E27FC236}">
                <a16:creationId xmlns:a16="http://schemas.microsoft.com/office/drawing/2014/main" id="{3C1DAD7F-A80C-E16F-E410-0103314E0331}"/>
              </a:ext>
            </a:extLst>
          </p:cNvPr>
          <p:cNvPicPr>
            <a:picLocks noChangeAspect="1"/>
          </p:cNvPicPr>
          <p:nvPr/>
        </p:nvPicPr>
        <p:blipFill>
          <a:blip r:embed="rId6"/>
          <a:stretch>
            <a:fillRect/>
          </a:stretch>
        </p:blipFill>
        <p:spPr>
          <a:xfrm>
            <a:off x="1371941" y="1560240"/>
            <a:ext cx="3793022" cy="2040811"/>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13755673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0359"/>
            <a:ext cx="12801600" cy="1122966"/>
          </a:xfrm>
        </p:spPr>
        <p:txBody>
          <a:bodyPr/>
          <a:lstStyle/>
          <a:p>
            <a:pPr marL="0" indent="0" algn="ctr">
              <a:buNone/>
            </a:pPr>
            <a:r>
              <a:rPr lang="en-US" sz="6000" dirty="0"/>
              <a:t>Mission, Aim, Objectives and USP</a:t>
            </a:r>
            <a:endParaRPr lang="en-IN" sz="6000" dirty="0"/>
          </a:p>
        </p:txBody>
      </p:sp>
      <p:sp>
        <p:nvSpPr>
          <p:cNvPr id="4" name="Rounded Rectangle 3"/>
          <p:cNvSpPr/>
          <p:nvPr/>
        </p:nvSpPr>
        <p:spPr>
          <a:xfrm>
            <a:off x="310752" y="1240741"/>
            <a:ext cx="10225136" cy="1728192"/>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pPr algn="just"/>
            <a:r>
              <a:rPr lang="en-GB" sz="3200" b="1" dirty="0"/>
              <a:t>Mission Statement</a:t>
            </a:r>
            <a:r>
              <a:rPr lang="en-GB" dirty="0"/>
              <a:t>: </a:t>
            </a:r>
            <a:r>
              <a:rPr lang="en-US" dirty="0"/>
              <a:t>At Christians Massage Salon, our mission is to provide a sanctuary of relaxation and healing that enhances well-being and restores balance in a peaceful, welcoming environment.</a:t>
            </a:r>
            <a:endParaRPr lang="en-IN" dirty="0"/>
          </a:p>
        </p:txBody>
      </p:sp>
      <p:sp>
        <p:nvSpPr>
          <p:cNvPr id="5" name="Rounded Rectangle 4"/>
          <p:cNvSpPr/>
          <p:nvPr/>
        </p:nvSpPr>
        <p:spPr>
          <a:xfrm>
            <a:off x="2247201" y="3164686"/>
            <a:ext cx="10225136" cy="1728192"/>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pPr algn="just"/>
            <a:r>
              <a:rPr lang="en-GB" sz="3200" b="1" dirty="0"/>
              <a:t>Aim</a:t>
            </a:r>
            <a:r>
              <a:rPr lang="en-GB" dirty="0"/>
              <a:t>: Provide impeccable services to the patrons for establishing market presence and a loyal customer base to achieve financial stability in the initial year of the business.</a:t>
            </a:r>
            <a:endParaRPr lang="en-IN" dirty="0"/>
          </a:p>
        </p:txBody>
      </p:sp>
      <p:sp>
        <p:nvSpPr>
          <p:cNvPr id="7" name="Rounded Rectangle 6"/>
          <p:cNvSpPr/>
          <p:nvPr/>
        </p:nvSpPr>
        <p:spPr>
          <a:xfrm>
            <a:off x="2247201" y="7680920"/>
            <a:ext cx="10225136" cy="1728192"/>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r>
              <a:rPr lang="en-US" sz="3200" b="1" dirty="0">
                <a:effectLst/>
                <a:latin typeface="Helvetica Neue" panose="02000503000000020004" pitchFamily="2" charset="0"/>
              </a:rPr>
              <a:t>USP</a:t>
            </a:r>
            <a:r>
              <a:rPr lang="en-US" b="1" dirty="0">
                <a:effectLst/>
                <a:latin typeface="Helvetica Neue" panose="02000503000000020004" pitchFamily="2" charset="0"/>
              </a:rPr>
              <a:t>: </a:t>
            </a:r>
            <a:r>
              <a:rPr lang="en-US" b="1" dirty="0">
                <a:effectLst/>
              </a:rPr>
              <a:t>Our Holistic Wellbeing and Physical Therapy Centre offers a fully immersive relaxation journey with personalized services and tailored treatments designed to deliver complete relaxation, physical recovery, and mental rejuvenation</a:t>
            </a:r>
            <a:r>
              <a:rPr lang="en-US" b="1" dirty="0">
                <a:effectLst/>
                <a:latin typeface="Helvetica Neue" panose="02000503000000020004" pitchFamily="2" charset="0"/>
              </a:rPr>
              <a:t>.</a:t>
            </a:r>
            <a:endParaRPr lang="en-US" dirty="0">
              <a:effectLst/>
              <a:latin typeface="Helvetica Neue" panose="02000503000000020004" pitchFamily="2" charset="0"/>
            </a:endParaRPr>
          </a:p>
        </p:txBody>
      </p:sp>
      <p:sp>
        <p:nvSpPr>
          <p:cNvPr id="3" name="Rounded Rectangle 2">
            <a:extLst>
              <a:ext uri="{FF2B5EF4-FFF2-40B4-BE49-F238E27FC236}">
                <a16:creationId xmlns:a16="http://schemas.microsoft.com/office/drawing/2014/main" id="{F2BFB68D-E531-ACBA-1491-8282613B9BF4}"/>
              </a:ext>
            </a:extLst>
          </p:cNvPr>
          <p:cNvSpPr/>
          <p:nvPr/>
        </p:nvSpPr>
        <p:spPr>
          <a:xfrm>
            <a:off x="310752" y="5088632"/>
            <a:ext cx="10225136" cy="2376264"/>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pPr algn="just"/>
            <a:endParaRPr lang="en-GB" sz="2800" b="1" dirty="0"/>
          </a:p>
          <a:p>
            <a:pPr algn="just"/>
            <a:endParaRPr lang="en-GB" sz="2800" b="1" dirty="0"/>
          </a:p>
          <a:p>
            <a:pPr algn="just"/>
            <a:endParaRPr lang="en-GB" sz="2800" b="1" dirty="0"/>
          </a:p>
          <a:p>
            <a:pPr algn="just"/>
            <a:endParaRPr lang="en-GB" sz="2800" b="1" dirty="0"/>
          </a:p>
          <a:p>
            <a:pPr algn="just"/>
            <a:endParaRPr lang="en-GB" sz="2800" b="1" dirty="0"/>
          </a:p>
          <a:p>
            <a:pPr algn="just"/>
            <a:endParaRPr lang="en-GB" sz="2800" b="1" dirty="0"/>
          </a:p>
          <a:p>
            <a:pPr algn="just"/>
            <a:r>
              <a:rPr lang="en-GB" sz="3200" b="1" dirty="0"/>
              <a:t>Objectives</a:t>
            </a:r>
            <a:r>
              <a:rPr lang="en-GB" dirty="0"/>
              <a:t>:</a:t>
            </a:r>
          </a:p>
          <a:p>
            <a:pPr marL="342900" indent="-342900" algn="just">
              <a:buFont typeface="Arial" panose="020B0604020202020204" pitchFamily="34" charset="0"/>
              <a:buChar char="•"/>
            </a:pPr>
            <a:r>
              <a:rPr lang="en-GB" dirty="0"/>
              <a:t>Add 100 regular loyal patrons in the 1</a:t>
            </a:r>
            <a:r>
              <a:rPr lang="en-GB" baseline="30000" dirty="0"/>
              <a:t>st</a:t>
            </a:r>
            <a:r>
              <a:rPr lang="en-GB" dirty="0"/>
              <a:t> year;</a:t>
            </a:r>
          </a:p>
          <a:p>
            <a:pPr marL="342900" marR="0" lvl="0" indent="-342900" algn="just" defTabSz="128016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500" b="0" i="0" u="none" strike="noStrike" kern="1200" cap="none" spc="0" normalizeH="0" baseline="0" noProof="0" dirty="0">
                <a:ln>
                  <a:noFill/>
                </a:ln>
                <a:solidFill>
                  <a:prstClr val="white"/>
                </a:solidFill>
                <a:effectLst/>
                <a:uLnTx/>
                <a:uFillTx/>
                <a:latin typeface="Trebuchet MS"/>
                <a:ea typeface="+mn-ea"/>
                <a:cs typeface="+mn-cs"/>
              </a:rPr>
              <a:t>Have steady revenue flow increase by 15% every quarter;</a:t>
            </a:r>
          </a:p>
          <a:p>
            <a:pPr marL="342900" marR="0" lvl="0" indent="-342900" algn="just" defTabSz="128016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solidFill>
                  <a:prstClr val="white"/>
                </a:solidFill>
                <a:latin typeface="Trebuchet MS"/>
              </a:rPr>
              <a:t>Achieve 90% customer satisfaction rating within 12 months;</a:t>
            </a:r>
          </a:p>
          <a:p>
            <a:pPr marL="342900" marR="0" lvl="0" indent="-342900" algn="just" defTabSz="128016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500" b="0" i="0" u="none" strike="noStrike" kern="1200" cap="none" spc="0" normalizeH="0" baseline="0" noProof="0" dirty="0">
                <a:ln>
                  <a:noFill/>
                </a:ln>
                <a:solidFill>
                  <a:prstClr val="white"/>
                </a:solidFill>
                <a:effectLst/>
                <a:uLnTx/>
                <a:uFillTx/>
                <a:latin typeface="Trebuchet MS"/>
                <a:ea typeface="+mn-ea"/>
                <a:cs typeface="+mn-cs"/>
              </a:rPr>
              <a:t>Enrol 50 loyal customers in a reward program within 6 months</a:t>
            </a:r>
            <a:r>
              <a:rPr lang="en-GB" dirty="0">
                <a:solidFill>
                  <a:prstClr val="white"/>
                </a:solidFill>
                <a:latin typeface="Trebuchet MS"/>
              </a:rPr>
              <a:t>.</a:t>
            </a:r>
            <a:endParaRPr kumimoji="0" lang="en-GB" sz="2500" b="0" i="0" u="none" strike="noStrike" kern="1200" cap="none" spc="0" normalizeH="0" baseline="0" noProof="0" dirty="0">
              <a:ln>
                <a:noFill/>
              </a:ln>
              <a:solidFill>
                <a:prstClr val="white"/>
              </a:solidFill>
              <a:effectLst/>
              <a:uLnTx/>
              <a:uFillTx/>
              <a:latin typeface="Trebuchet MS"/>
              <a:ea typeface="+mn-ea"/>
              <a:cs typeface="+mn-cs"/>
            </a:endParaRPr>
          </a:p>
          <a:p>
            <a:pPr marR="0" lvl="0" algn="just" defTabSz="1280160" rtl="0" eaLnBrk="1" fontAlgn="auto" latinLnBrk="0" hangingPunct="1">
              <a:lnSpc>
                <a:spcPct val="100000"/>
              </a:lnSpc>
              <a:spcBef>
                <a:spcPts val="0"/>
              </a:spcBef>
              <a:spcAft>
                <a:spcPts val="0"/>
              </a:spcAft>
              <a:buClrTx/>
              <a:buSzTx/>
              <a:tabLst/>
              <a:defRPr/>
            </a:pPr>
            <a:endParaRPr kumimoji="0" lang="en-IN" sz="2500" b="0" i="0" u="none" strike="noStrike" kern="1200" cap="none" spc="0" normalizeH="0" baseline="0" noProof="0" dirty="0">
              <a:ln>
                <a:noFill/>
              </a:ln>
              <a:solidFill>
                <a:prstClr val="white"/>
              </a:solidFill>
              <a:effectLst/>
              <a:uLnTx/>
              <a:uFillTx/>
              <a:latin typeface="Trebuchet MS"/>
              <a:ea typeface="+mn-ea"/>
              <a:cs typeface="+mn-cs"/>
            </a:endParaRPr>
          </a:p>
          <a:p>
            <a:pPr algn="just"/>
            <a:endParaRPr lang="en-GB" dirty="0"/>
          </a:p>
          <a:p>
            <a:pPr algn="just"/>
            <a:endParaRPr lang="en-GB" dirty="0"/>
          </a:p>
          <a:p>
            <a:pPr algn="just"/>
            <a:endParaRPr lang="en-GB" dirty="0"/>
          </a:p>
          <a:p>
            <a:pPr algn="just"/>
            <a:endParaRPr lang="en-GB" dirty="0"/>
          </a:p>
          <a:p>
            <a:pPr algn="just"/>
            <a:endParaRPr lang="en-GB" dirty="0"/>
          </a:p>
          <a:p>
            <a:pPr algn="just"/>
            <a:endParaRPr lang="en-IN" dirty="0"/>
          </a:p>
        </p:txBody>
      </p:sp>
    </p:spTree>
    <p:extLst>
      <p:ext uri="{BB962C8B-B14F-4D97-AF65-F5344CB8AC3E}">
        <p14:creationId xmlns:p14="http://schemas.microsoft.com/office/powerpoint/2010/main" val="5512951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6304" y="5226"/>
            <a:ext cx="9117515" cy="1600200"/>
          </a:xfrm>
        </p:spPr>
        <p:txBody>
          <a:bodyPr/>
          <a:lstStyle/>
          <a:p>
            <a:pPr marL="0" indent="0" algn="ctr">
              <a:buNone/>
            </a:pPr>
            <a:r>
              <a:rPr lang="en-US" dirty="0"/>
              <a:t> Legal Structure</a:t>
            </a:r>
            <a:endParaRPr lang="en-IN" dirty="0"/>
          </a:p>
        </p:txBody>
      </p:sp>
      <p:sp>
        <p:nvSpPr>
          <p:cNvPr id="4" name="Rounded Rectangle 3"/>
          <p:cNvSpPr/>
          <p:nvPr/>
        </p:nvSpPr>
        <p:spPr>
          <a:xfrm>
            <a:off x="659698" y="1592886"/>
            <a:ext cx="4791652" cy="7371638"/>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r>
              <a:rPr lang="en-US" dirty="0">
                <a:solidFill>
                  <a:schemeClr val="bg1">
                    <a:lumMod val="95000"/>
                  </a:schemeClr>
                </a:solidFill>
                <a:effectLst/>
              </a:rPr>
              <a:t>Operating Christian’s Massage Salon as a sole proprietorship is recommended since this structure provides full control over business decisions and simplifies tax obligations. Additionally, sole proprietorships are cost-efficient and easy to set up, making them ideal for small businesses in their early stages. However, drawbacks like unlimited liability and limited access to funding should also be considered (Putri &amp; Partner, 2022).</a:t>
            </a: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96743" y="1605426"/>
            <a:ext cx="6447837" cy="66515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5664277" y="8441304"/>
            <a:ext cx="6912768" cy="523220"/>
          </a:xfrm>
          <a:prstGeom prst="rect">
            <a:avLst/>
          </a:prstGeom>
          <a:noFill/>
        </p:spPr>
        <p:txBody>
          <a:bodyPr wrap="square" rtlCol="0">
            <a:spAutoFit/>
          </a:bodyPr>
          <a:lstStyle/>
          <a:p>
            <a:pPr algn="ctr"/>
            <a:r>
              <a:rPr lang="en-US" dirty="0"/>
              <a:t>[Source: </a:t>
            </a:r>
            <a:r>
              <a:rPr lang="en-GB" sz="2800" dirty="0"/>
              <a:t>Putri and Prananingtyas, 2022</a:t>
            </a:r>
            <a:r>
              <a:rPr lang="en-US" dirty="0"/>
              <a:t>]</a:t>
            </a:r>
            <a:endParaRPr lang="en-IN" dirty="0"/>
          </a:p>
        </p:txBody>
      </p:sp>
    </p:spTree>
    <p:extLst>
      <p:ext uri="{BB962C8B-B14F-4D97-AF65-F5344CB8AC3E}">
        <p14:creationId xmlns:p14="http://schemas.microsoft.com/office/powerpoint/2010/main" val="26845641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441DE-13FB-2737-7B75-61BD48BC0096}"/>
              </a:ext>
            </a:extLst>
          </p:cNvPr>
          <p:cNvSpPr>
            <a:spLocks noGrp="1"/>
          </p:cNvSpPr>
          <p:nvPr>
            <p:ph type="title"/>
          </p:nvPr>
        </p:nvSpPr>
        <p:spPr>
          <a:xfrm>
            <a:off x="2707019" y="23900"/>
            <a:ext cx="7387561" cy="1600200"/>
          </a:xfrm>
        </p:spPr>
        <p:txBody>
          <a:bodyPr/>
          <a:lstStyle/>
          <a:p>
            <a:pPr marL="0" indent="0">
              <a:buNone/>
            </a:pPr>
            <a:r>
              <a:rPr lang="en-US" dirty="0"/>
              <a:t>Proposed Location</a:t>
            </a:r>
          </a:p>
        </p:txBody>
      </p:sp>
      <p:pic>
        <p:nvPicPr>
          <p:cNvPr id="4" name="Picture 3" descr="A screenshot of a phone&#10;&#10;Description automatically generated">
            <a:extLst>
              <a:ext uri="{FF2B5EF4-FFF2-40B4-BE49-F238E27FC236}">
                <a16:creationId xmlns:a16="http://schemas.microsoft.com/office/drawing/2014/main" id="{9CABB504-7990-4D3C-A6C2-8D3654C2E10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11951" y="1624100"/>
            <a:ext cx="4765258" cy="5974192"/>
          </a:xfrm>
          <a:prstGeom prst="rect">
            <a:avLst/>
          </a:prstGeom>
        </p:spPr>
      </p:pic>
      <p:sp>
        <p:nvSpPr>
          <p:cNvPr id="7" name="Rounded Rectangle 6">
            <a:extLst>
              <a:ext uri="{FF2B5EF4-FFF2-40B4-BE49-F238E27FC236}">
                <a16:creationId xmlns:a16="http://schemas.microsoft.com/office/drawing/2014/main" id="{E9C10E50-CCDF-BFC2-64A3-319AD181B4CE}"/>
              </a:ext>
            </a:extLst>
          </p:cNvPr>
          <p:cNvSpPr/>
          <p:nvPr/>
        </p:nvSpPr>
        <p:spPr>
          <a:xfrm>
            <a:off x="496144" y="1404972"/>
            <a:ext cx="5256584" cy="3024336"/>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r>
              <a:rPr lang="en-US" dirty="0">
                <a:effectLst/>
                <a:latin typeface="Helvetica Neue" panose="02000503000000020004" pitchFamily="2" charset="0"/>
              </a:rPr>
              <a:t>I chose </a:t>
            </a:r>
            <a:r>
              <a:rPr lang="en-US" b="1" dirty="0">
                <a:effectLst/>
                <a:latin typeface="Helvetica Neue" panose="02000503000000020004" pitchFamily="2" charset="0"/>
              </a:rPr>
              <a:t>Stadium Plaza</a:t>
            </a:r>
            <a:r>
              <a:rPr lang="en-US" dirty="0">
                <a:effectLst/>
                <a:latin typeface="Helvetica Neue" panose="02000503000000020004" pitchFamily="2" charset="0"/>
              </a:rPr>
              <a:t> as the proposed location for </a:t>
            </a:r>
            <a:r>
              <a:rPr lang="en-US" b="1" dirty="0">
                <a:effectLst/>
                <a:latin typeface="Helvetica Neue" panose="02000503000000020004" pitchFamily="2" charset="0"/>
              </a:rPr>
              <a:t>Christian’s Massage Salon</a:t>
            </a:r>
            <a:r>
              <a:rPr lang="en-US" dirty="0">
                <a:effectLst/>
                <a:latin typeface="Helvetica Neue" panose="02000503000000020004" pitchFamily="2" charset="0"/>
              </a:rPr>
              <a:t> due to its prime location in Cardiff’s city center. This area offers several strategic advantages:</a:t>
            </a:r>
          </a:p>
        </p:txBody>
      </p:sp>
      <p:sp>
        <p:nvSpPr>
          <p:cNvPr id="8" name="Rounded Rectangle 7">
            <a:extLst>
              <a:ext uri="{FF2B5EF4-FFF2-40B4-BE49-F238E27FC236}">
                <a16:creationId xmlns:a16="http://schemas.microsoft.com/office/drawing/2014/main" id="{DC0715C4-0D6E-4FAC-B6AC-99C770990BEB}"/>
              </a:ext>
            </a:extLst>
          </p:cNvPr>
          <p:cNvSpPr/>
          <p:nvPr/>
        </p:nvSpPr>
        <p:spPr>
          <a:xfrm>
            <a:off x="522565" y="4951366"/>
            <a:ext cx="5450906" cy="3546394"/>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pPr marL="342900" indent="-342900" algn="just">
              <a:buFont typeface="Arial" panose="020B0604020202020204" pitchFamily="34" charset="0"/>
              <a:buChar char="•"/>
            </a:pPr>
            <a:endParaRPr lang="en-GB" sz="2400" dirty="0">
              <a:latin typeface="Helvetica Neue" panose="02000503000000020004" pitchFamily="2" charset="0"/>
              <a:ea typeface="Helvetica Neue" panose="02000503000000020004" pitchFamily="2" charset="0"/>
              <a:cs typeface="Helvetica Neue" panose="02000503000000020004" pitchFamily="2" charset="0"/>
            </a:endParaRPr>
          </a:p>
          <a:p>
            <a:pPr marL="342900" indent="-342900" algn="just">
              <a:buFont typeface="Arial" panose="020B0604020202020204" pitchFamily="34" charset="0"/>
              <a:buChar char="•"/>
            </a:pPr>
            <a:endParaRPr lang="en-GB" sz="2400" dirty="0">
              <a:latin typeface="Helvetica Neue" panose="02000503000000020004" pitchFamily="2" charset="0"/>
              <a:ea typeface="Helvetica Neue" panose="02000503000000020004" pitchFamily="2" charset="0"/>
              <a:cs typeface="Helvetica Neue" panose="02000503000000020004" pitchFamily="2" charset="0"/>
            </a:endParaRPr>
          </a:p>
          <a:p>
            <a:pPr marL="342900" indent="-342900" algn="just">
              <a:buFont typeface="Arial" panose="020B0604020202020204" pitchFamily="34" charset="0"/>
              <a:buChar char="•"/>
            </a:pPr>
            <a:endParaRPr lang="en-GB" sz="2400" dirty="0">
              <a:latin typeface="Helvetica Neue" panose="02000503000000020004" pitchFamily="2" charset="0"/>
              <a:ea typeface="Helvetica Neue" panose="02000503000000020004" pitchFamily="2" charset="0"/>
              <a:cs typeface="Helvetica Neue" panose="02000503000000020004" pitchFamily="2" charset="0"/>
            </a:endParaRPr>
          </a:p>
          <a:p>
            <a:pPr marL="342900" indent="-342900" algn="just">
              <a:buFont typeface="Arial" panose="020B0604020202020204" pitchFamily="34" charset="0"/>
              <a:buChar char="•"/>
            </a:pPr>
            <a:endParaRPr lang="en-GB" sz="2400" dirty="0">
              <a:latin typeface="Helvetica Neue" panose="02000503000000020004" pitchFamily="2" charset="0"/>
              <a:ea typeface="Helvetica Neue" panose="02000503000000020004" pitchFamily="2" charset="0"/>
              <a:cs typeface="Helvetica Neue" panose="02000503000000020004" pitchFamily="2" charset="0"/>
            </a:endParaRPr>
          </a:p>
          <a:p>
            <a:pPr marL="342900" indent="-342900" algn="just">
              <a:buFont typeface="Arial" panose="020B0604020202020204" pitchFamily="34" charset="0"/>
              <a:buChar char="•"/>
            </a:pPr>
            <a:endParaRPr lang="en-GB" sz="2400" dirty="0">
              <a:latin typeface="Helvetica Neue" panose="02000503000000020004" pitchFamily="2" charset="0"/>
              <a:ea typeface="Helvetica Neue" panose="02000503000000020004" pitchFamily="2" charset="0"/>
              <a:cs typeface="Helvetica Neue" panose="02000503000000020004" pitchFamily="2" charset="0"/>
            </a:endParaRPr>
          </a:p>
          <a:p>
            <a:pPr marL="342900" indent="-342900" algn="just">
              <a:buFont typeface="Arial" panose="020B0604020202020204" pitchFamily="34" charset="0"/>
              <a:buChar char="•"/>
            </a:pPr>
            <a:endParaRPr lang="en-GB" sz="2400" dirty="0">
              <a:latin typeface="Helvetica Neue" panose="02000503000000020004" pitchFamily="2" charset="0"/>
              <a:ea typeface="Helvetica Neue" panose="02000503000000020004" pitchFamily="2" charset="0"/>
              <a:cs typeface="Helvetica Neue" panose="02000503000000020004" pitchFamily="2" charset="0"/>
            </a:endParaRPr>
          </a:p>
          <a:p>
            <a:pPr marL="342900" indent="-342900" algn="just">
              <a:buFont typeface="Arial" panose="020B0604020202020204" pitchFamily="34" charset="0"/>
              <a:buChar char="•"/>
            </a:pPr>
            <a:endParaRPr lang="en-GB" sz="2400" dirty="0">
              <a:latin typeface="Helvetica Neue" panose="02000503000000020004" pitchFamily="2" charset="0"/>
              <a:ea typeface="Helvetica Neue" panose="02000503000000020004" pitchFamily="2" charset="0"/>
              <a:cs typeface="Helvetica Neue" panose="02000503000000020004" pitchFamily="2" charset="0"/>
            </a:endParaRPr>
          </a:p>
          <a:p>
            <a:pPr marL="342900" indent="-342900" algn="just">
              <a:buFont typeface="Arial" panose="020B0604020202020204" pitchFamily="34" charset="0"/>
              <a:buChar char="•"/>
            </a:pPr>
            <a:endParaRPr lang="en-GB" sz="2400" dirty="0">
              <a:latin typeface="Helvetica Neue" panose="02000503000000020004" pitchFamily="2" charset="0"/>
              <a:ea typeface="Helvetica Neue" panose="02000503000000020004" pitchFamily="2" charset="0"/>
              <a:cs typeface="Helvetica Neue" panose="02000503000000020004" pitchFamily="2" charset="0"/>
            </a:endParaRPr>
          </a:p>
          <a:p>
            <a:pPr marL="342900" indent="-342900" algn="just">
              <a:buFont typeface="Arial" panose="020B0604020202020204" pitchFamily="34" charset="0"/>
              <a:buChar char="•"/>
            </a:pPr>
            <a:r>
              <a:rPr lang="en-GB" sz="2400" dirty="0">
                <a:latin typeface="Helvetica Neue" panose="02000503000000020004" pitchFamily="2" charset="0"/>
                <a:ea typeface="Helvetica Neue" panose="02000503000000020004" pitchFamily="2" charset="0"/>
                <a:cs typeface="Helvetica Neue" panose="02000503000000020004" pitchFamily="2" charset="0"/>
              </a:rPr>
              <a:t>High Foot Traffic;</a:t>
            </a:r>
          </a:p>
          <a:p>
            <a:pPr marL="342900" indent="-342900" algn="just">
              <a:buFont typeface="Arial" panose="020B0604020202020204" pitchFamily="34" charset="0"/>
              <a:buChar char="•"/>
            </a:pPr>
            <a:r>
              <a:rPr lang="en-GB" sz="2400" dirty="0">
                <a:latin typeface="Helvetica Neue" panose="02000503000000020004" pitchFamily="2" charset="0"/>
                <a:ea typeface="Helvetica Neue" panose="02000503000000020004" pitchFamily="2" charset="0"/>
                <a:cs typeface="Helvetica Neue" panose="02000503000000020004" pitchFamily="2" charset="0"/>
              </a:rPr>
              <a:t>Accessibility;</a:t>
            </a:r>
          </a:p>
          <a:p>
            <a:pPr marL="342900" indent="-342900" algn="just">
              <a:buFont typeface="Arial" panose="020B0604020202020204" pitchFamily="34" charset="0"/>
              <a:buChar char="•"/>
            </a:pPr>
            <a:r>
              <a:rPr lang="en-GB" sz="2400" dirty="0">
                <a:latin typeface="Helvetica Neue" panose="02000503000000020004" pitchFamily="2" charset="0"/>
                <a:ea typeface="Helvetica Neue" panose="02000503000000020004" pitchFamily="2" charset="0"/>
                <a:cs typeface="Helvetica Neue" panose="02000503000000020004" pitchFamily="2" charset="0"/>
              </a:rPr>
              <a:t>Strong Marketing Potential;</a:t>
            </a:r>
          </a:p>
          <a:p>
            <a:pPr marL="342900" indent="-342900" algn="just">
              <a:buFont typeface="Arial" panose="020B0604020202020204" pitchFamily="34" charset="0"/>
              <a:buChar char="•"/>
            </a:pPr>
            <a:r>
              <a:rPr lang="en-US" sz="2400" dirty="0">
                <a:effectLst/>
                <a:latin typeface="Helvetica Neue" panose="02000503000000020004" pitchFamily="2" charset="0"/>
                <a:ea typeface="Helvetica Neue" panose="02000503000000020004" pitchFamily="2" charset="0"/>
                <a:cs typeface="Helvetica Neue" panose="02000503000000020004" pitchFamily="2" charset="0"/>
              </a:rPr>
              <a:t>Proximity to Complementary Business;</a:t>
            </a:r>
          </a:p>
          <a:p>
            <a:pPr marL="342900" indent="-342900" algn="just">
              <a:buFont typeface="Arial" panose="020B0604020202020204" pitchFamily="34" charset="0"/>
              <a:buChar char="•"/>
            </a:pPr>
            <a:r>
              <a:rPr lang="en-US" sz="2400" dirty="0">
                <a:latin typeface="Helvetica Neue" panose="02000503000000020004" pitchFamily="2" charset="0"/>
                <a:ea typeface="Helvetica Neue" panose="02000503000000020004" pitchFamily="2" charset="0"/>
                <a:cs typeface="Helvetica Neue" panose="02000503000000020004" pitchFamily="2" charset="0"/>
              </a:rPr>
              <a:t>Brand Visibility;</a:t>
            </a:r>
          </a:p>
          <a:p>
            <a:pPr marL="342900" indent="-342900" algn="just">
              <a:buFont typeface="Arial" panose="020B0604020202020204" pitchFamily="34" charset="0"/>
              <a:buChar char="•"/>
            </a:pPr>
            <a:r>
              <a:rPr lang="en-US" sz="2400" dirty="0">
                <a:latin typeface="Helvetica Neue" panose="02000503000000020004" pitchFamily="2" charset="0"/>
                <a:ea typeface="Helvetica Neue" panose="02000503000000020004" pitchFamily="2" charset="0"/>
                <a:cs typeface="Helvetica Neue" panose="02000503000000020004" pitchFamily="2" charset="0"/>
              </a:rPr>
              <a:t>Diverse Customer Base;</a:t>
            </a:r>
          </a:p>
          <a:p>
            <a:pPr marL="342900" indent="-342900" algn="just">
              <a:buFont typeface="Arial" panose="020B0604020202020204" pitchFamily="34" charset="0"/>
              <a:buChar char="•"/>
            </a:pPr>
            <a:r>
              <a:rPr lang="en-US" sz="2400" dirty="0">
                <a:latin typeface="Helvetica Neue" panose="02000503000000020004" pitchFamily="2" charset="0"/>
                <a:ea typeface="Helvetica Neue" panose="02000503000000020004" pitchFamily="2" charset="0"/>
                <a:cs typeface="Helvetica Neue" panose="02000503000000020004" pitchFamily="2" charset="0"/>
              </a:rPr>
              <a:t>Competitive Edge.</a:t>
            </a:r>
          </a:p>
          <a:p>
            <a:pPr marL="342900" indent="-342900" algn="just">
              <a:buFont typeface="Arial" panose="020B0604020202020204" pitchFamily="34" charset="0"/>
              <a:buChar char="•"/>
            </a:pPr>
            <a:endParaRPr lang="en-US" sz="2400" dirty="0">
              <a:effectLst/>
              <a:latin typeface="Helvetica Neue" panose="02000503000000020004" pitchFamily="2" charset="0"/>
              <a:ea typeface="Helvetica Neue" panose="02000503000000020004" pitchFamily="2" charset="0"/>
              <a:cs typeface="Helvetica Neue" panose="02000503000000020004" pitchFamily="2" charset="0"/>
            </a:endParaRPr>
          </a:p>
          <a:p>
            <a:pPr marL="342900" indent="-342900" algn="just">
              <a:buFont typeface="Arial" panose="020B0604020202020204" pitchFamily="34" charset="0"/>
              <a:buChar char="•"/>
            </a:pPr>
            <a:endParaRPr lang="en-US" sz="2400" dirty="0">
              <a:latin typeface="Helvetica Neue" panose="02000503000000020004" pitchFamily="2" charset="0"/>
              <a:ea typeface="Helvetica Neue" panose="02000503000000020004" pitchFamily="2" charset="0"/>
              <a:cs typeface="Helvetica Neue" panose="02000503000000020004" pitchFamily="2" charset="0"/>
            </a:endParaRPr>
          </a:p>
          <a:p>
            <a:pPr marL="342900" indent="-342900" algn="just">
              <a:buFont typeface="Arial" panose="020B0604020202020204" pitchFamily="34" charset="0"/>
              <a:buChar char="•"/>
            </a:pPr>
            <a:endParaRPr lang="en-US" sz="2400" dirty="0">
              <a:effectLst/>
              <a:latin typeface="Helvetica Neue" panose="02000503000000020004" pitchFamily="2" charset="0"/>
              <a:ea typeface="Helvetica Neue" panose="02000503000000020004" pitchFamily="2" charset="0"/>
              <a:cs typeface="Helvetica Neue" panose="02000503000000020004" pitchFamily="2" charset="0"/>
            </a:endParaRPr>
          </a:p>
          <a:p>
            <a:pPr algn="just"/>
            <a:endParaRPr lang="en-US" sz="2400" dirty="0">
              <a:effectLst/>
              <a:latin typeface="Helvetica Neue" panose="02000503000000020004" pitchFamily="2" charset="0"/>
              <a:ea typeface="Helvetica Neue" panose="02000503000000020004" pitchFamily="2" charset="0"/>
              <a:cs typeface="Helvetica Neue" panose="02000503000000020004" pitchFamily="2" charset="0"/>
            </a:endParaRPr>
          </a:p>
          <a:p>
            <a:pPr marL="342900" indent="-342900" algn="just">
              <a:buFont typeface="Arial" panose="020B0604020202020204" pitchFamily="34" charset="0"/>
              <a:buChar char="•"/>
            </a:pPr>
            <a:endParaRPr lang="en-US" sz="2400" dirty="0">
              <a:effectLst/>
              <a:latin typeface="Helvetica Neue" panose="02000503000000020004" pitchFamily="2" charset="0"/>
              <a:ea typeface="Helvetica Neue" panose="02000503000000020004" pitchFamily="2" charset="0"/>
              <a:cs typeface="Helvetica Neue" panose="02000503000000020004" pitchFamily="2" charset="0"/>
            </a:endParaRPr>
          </a:p>
          <a:p>
            <a:pPr marL="342900" indent="-342900" algn="just">
              <a:buFont typeface="Arial" panose="020B0604020202020204" pitchFamily="34" charset="0"/>
              <a:buChar char="•"/>
            </a:pPr>
            <a:endParaRPr lang="en-US" sz="2400" dirty="0">
              <a:effectLst/>
              <a:latin typeface="Helvetica Neue" panose="02000503000000020004" pitchFamily="2" charset="0"/>
              <a:ea typeface="Helvetica Neue" panose="02000503000000020004" pitchFamily="2" charset="0"/>
              <a:cs typeface="Helvetica Neue" panose="02000503000000020004" pitchFamily="2" charset="0"/>
            </a:endParaRPr>
          </a:p>
          <a:p>
            <a:pPr algn="just"/>
            <a:endParaRPr lang="en-GB" sz="2400" dirty="0">
              <a:latin typeface="Helvetica Neue Medium" panose="02000503000000020004" pitchFamily="2" charset="0"/>
              <a:ea typeface="Helvetica Neue Medium" panose="02000503000000020004" pitchFamily="2" charset="0"/>
              <a:cs typeface="Helvetica Neue Medium" panose="02000503000000020004" pitchFamily="2" charset="0"/>
            </a:endParaRPr>
          </a:p>
          <a:p>
            <a:pPr algn="just"/>
            <a:endParaRPr lang="en-IN" sz="2400" dirty="0">
              <a:latin typeface="Helvetica Neue Medium" panose="02000503000000020004" pitchFamily="2" charset="0"/>
              <a:ea typeface="Helvetica Neue Medium" panose="02000503000000020004" pitchFamily="2" charset="0"/>
              <a:cs typeface="Helvetica Neue Medium" panose="02000503000000020004" pitchFamily="2" charset="0"/>
            </a:endParaRPr>
          </a:p>
        </p:txBody>
      </p:sp>
      <p:sp>
        <p:nvSpPr>
          <p:cNvPr id="10" name="TextBox 9">
            <a:extLst>
              <a:ext uri="{FF2B5EF4-FFF2-40B4-BE49-F238E27FC236}">
                <a16:creationId xmlns:a16="http://schemas.microsoft.com/office/drawing/2014/main" id="{014A5D77-3039-3E15-C54C-5EA4E3E74FCE}"/>
              </a:ext>
            </a:extLst>
          </p:cNvPr>
          <p:cNvSpPr txBox="1"/>
          <p:nvPr/>
        </p:nvSpPr>
        <p:spPr>
          <a:xfrm>
            <a:off x="7711950" y="7805263"/>
            <a:ext cx="5089650" cy="1092607"/>
          </a:xfrm>
          <a:prstGeom prst="rect">
            <a:avLst/>
          </a:prstGeom>
          <a:noFill/>
        </p:spPr>
        <p:txBody>
          <a:bodyPr wrap="square">
            <a:spAutoFit/>
          </a:bodyPr>
          <a:lstStyle/>
          <a:p>
            <a:r>
              <a:rPr lang="en-US" sz="2000" dirty="0">
                <a:effectLst/>
                <a:latin typeface="Helvetica Neue" panose="02000503000000020004" pitchFamily="2" charset="0"/>
              </a:rPr>
              <a:t>Google Maps. (n.d.). </a:t>
            </a:r>
            <a:r>
              <a:rPr lang="en-US" sz="2000" i="1" dirty="0">
                <a:effectLst/>
                <a:latin typeface="Helvetica Neue" panose="02000503000000020004" pitchFamily="2" charset="0"/>
              </a:rPr>
              <a:t>Stadium Plaza, Cardiff, Wales.</a:t>
            </a:r>
            <a:r>
              <a:rPr lang="en-US" sz="2000" dirty="0">
                <a:effectLst/>
                <a:latin typeface="Helvetica Neue" panose="02000503000000020004" pitchFamily="2" charset="0"/>
              </a:rPr>
              <a:t> Retrieved from </a:t>
            </a:r>
            <a:r>
              <a:rPr lang="en-US" sz="2000" dirty="0">
                <a:effectLst/>
                <a:latin typeface="Helvetica Neue" panose="02000503000000020004" pitchFamily="2" charset="0"/>
                <a:hlinkClick r:id="rId3"/>
              </a:rPr>
              <a:t>Google Maps</a:t>
            </a:r>
            <a:r>
              <a:rPr lang="en-US" dirty="0">
                <a:effectLst/>
                <a:latin typeface="Helvetica Neue" panose="02000503000000020004" pitchFamily="2" charset="0"/>
              </a:rPr>
              <a:t>.</a:t>
            </a:r>
          </a:p>
        </p:txBody>
      </p:sp>
    </p:spTree>
    <p:extLst>
      <p:ext uri="{BB962C8B-B14F-4D97-AF65-F5344CB8AC3E}">
        <p14:creationId xmlns:p14="http://schemas.microsoft.com/office/powerpoint/2010/main" val="19019875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E4FBB-4C1E-89C3-AED2-FEB1BA04ECEF}"/>
              </a:ext>
            </a:extLst>
          </p:cNvPr>
          <p:cNvSpPr>
            <a:spLocks noGrp="1"/>
          </p:cNvSpPr>
          <p:nvPr>
            <p:ph type="title"/>
          </p:nvPr>
        </p:nvSpPr>
        <p:spPr>
          <a:xfrm>
            <a:off x="2959047" y="0"/>
            <a:ext cx="6883505" cy="1600200"/>
          </a:xfrm>
        </p:spPr>
        <p:txBody>
          <a:bodyPr/>
          <a:lstStyle/>
          <a:p>
            <a:pPr marL="0" indent="0">
              <a:buNone/>
            </a:pPr>
            <a:r>
              <a:rPr lang="en-US" dirty="0"/>
              <a:t>Market Research</a:t>
            </a:r>
          </a:p>
        </p:txBody>
      </p:sp>
      <p:pic>
        <p:nvPicPr>
          <p:cNvPr id="4" name="Picture 3" descr="A screenshot of a phone&#10;&#10;Description automatically generated">
            <a:extLst>
              <a:ext uri="{FF2B5EF4-FFF2-40B4-BE49-F238E27FC236}">
                <a16:creationId xmlns:a16="http://schemas.microsoft.com/office/drawing/2014/main" id="{1FC8C193-51FE-2CEF-F4CB-01D75B3C9E4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00799" y="1458028"/>
            <a:ext cx="6179984" cy="6624736"/>
          </a:xfrm>
          <a:prstGeom prst="rect">
            <a:avLst/>
          </a:prstGeom>
        </p:spPr>
      </p:pic>
      <p:sp>
        <p:nvSpPr>
          <p:cNvPr id="5" name="Rounded Rectangle 4">
            <a:extLst>
              <a:ext uri="{FF2B5EF4-FFF2-40B4-BE49-F238E27FC236}">
                <a16:creationId xmlns:a16="http://schemas.microsoft.com/office/drawing/2014/main" id="{727774B7-5BFE-F324-A27B-14DF09FD5D9A}"/>
              </a:ext>
            </a:extLst>
          </p:cNvPr>
          <p:cNvSpPr/>
          <p:nvPr/>
        </p:nvSpPr>
        <p:spPr>
          <a:xfrm>
            <a:off x="496144" y="2006222"/>
            <a:ext cx="5256584" cy="6624736"/>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r>
              <a:rPr lang="en-US" dirty="0">
                <a:solidFill>
                  <a:schemeClr val="bg1"/>
                </a:solidFill>
                <a:effectLst/>
              </a:rPr>
              <a:t>Based on the market research conducted, 38% of respondents indicated a preference for female therapists, compared to only 6% who preferred male therapists. This insight highlights the importance of prioritizing the recruitment of female therapists to align with customer preferences and enhance the viability of the business.</a:t>
            </a:r>
          </a:p>
        </p:txBody>
      </p:sp>
      <p:sp>
        <p:nvSpPr>
          <p:cNvPr id="3" name="TextBox 2">
            <a:extLst>
              <a:ext uri="{FF2B5EF4-FFF2-40B4-BE49-F238E27FC236}">
                <a16:creationId xmlns:a16="http://schemas.microsoft.com/office/drawing/2014/main" id="{789A45C2-75D3-92A1-73CC-286CA5CB63F3}"/>
              </a:ext>
            </a:extLst>
          </p:cNvPr>
          <p:cNvSpPr txBox="1"/>
          <p:nvPr/>
        </p:nvSpPr>
        <p:spPr>
          <a:xfrm>
            <a:off x="6616824" y="8294297"/>
            <a:ext cx="5963959" cy="1246495"/>
          </a:xfrm>
          <a:prstGeom prst="rect">
            <a:avLst/>
          </a:prstGeom>
          <a:noFill/>
        </p:spPr>
        <p:txBody>
          <a:bodyPr wrap="square" rtlCol="0">
            <a:spAutoFit/>
          </a:bodyPr>
          <a:lstStyle/>
          <a:p>
            <a:r>
              <a:rPr lang="en-US" i="1" dirty="0">
                <a:solidFill>
                  <a:srgbClr val="0E0E0E"/>
                </a:solidFill>
                <a:effectLst/>
                <a:latin typeface=".AppleSystemUIFont"/>
              </a:rPr>
              <a:t>Data source: Market research survey conducted via Microsoft Forms, 25th October 2024.</a:t>
            </a:r>
            <a:endParaRPr lang="en-US" dirty="0">
              <a:solidFill>
                <a:srgbClr val="0E0E0E"/>
              </a:solidFill>
              <a:effectLst/>
              <a:latin typeface=".AppleSystemUIFont"/>
            </a:endParaRPr>
          </a:p>
        </p:txBody>
      </p:sp>
    </p:spTree>
    <p:extLst>
      <p:ext uri="{BB962C8B-B14F-4D97-AF65-F5344CB8AC3E}">
        <p14:creationId xmlns:p14="http://schemas.microsoft.com/office/powerpoint/2010/main" val="2990589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6304" y="5226"/>
            <a:ext cx="9117515" cy="1600200"/>
          </a:xfrm>
        </p:spPr>
        <p:txBody>
          <a:bodyPr/>
          <a:lstStyle/>
          <a:p>
            <a:pPr marL="0" indent="0" algn="ctr">
              <a:buNone/>
            </a:pPr>
            <a:r>
              <a:rPr lang="en-US" dirty="0"/>
              <a:t> HRM Strategy</a:t>
            </a:r>
            <a:endParaRPr lang="en-IN" dirty="0"/>
          </a:p>
        </p:txBody>
      </p:sp>
      <p:sp>
        <p:nvSpPr>
          <p:cNvPr id="4" name="Rounded Rectangle 3"/>
          <p:cNvSpPr/>
          <p:nvPr/>
        </p:nvSpPr>
        <p:spPr>
          <a:xfrm>
            <a:off x="640160" y="1848272"/>
            <a:ext cx="4968552" cy="7056784"/>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pPr algn="just"/>
            <a:r>
              <a:rPr lang="en-GB" dirty="0"/>
              <a:t>To have the best team of professionals and talent on board, to make sure Christian’s Massage Salon  starts generating profit right from the beginning.</a:t>
            </a:r>
            <a:endParaRPr lang="en-IN" dirty="0"/>
          </a:p>
          <a:p>
            <a:pPr algn="just"/>
            <a:r>
              <a:rPr lang="en-GB" dirty="0"/>
              <a:t>The entire team would include:</a:t>
            </a:r>
            <a:endParaRPr lang="en-IN" dirty="0"/>
          </a:p>
          <a:p>
            <a:pPr marL="342900" lvl="0" indent="-342900" algn="just">
              <a:buFont typeface="Arial" panose="020B0604020202020204" pitchFamily="34" charset="0"/>
              <a:buChar char="•"/>
            </a:pPr>
            <a:r>
              <a:rPr lang="en-GB" dirty="0"/>
              <a:t>5 massage specialists</a:t>
            </a:r>
            <a:endParaRPr lang="en-IN" dirty="0"/>
          </a:p>
          <a:p>
            <a:pPr marL="342900" lvl="0" indent="-342900" algn="just">
              <a:buFont typeface="Arial" panose="020B0604020202020204" pitchFamily="34" charset="0"/>
              <a:buChar char="•"/>
            </a:pPr>
            <a:r>
              <a:rPr lang="en-GB" dirty="0"/>
              <a:t>2 receptionists</a:t>
            </a:r>
            <a:endParaRPr lang="en-IN" dirty="0"/>
          </a:p>
          <a:p>
            <a:pPr marL="342900" lvl="0" indent="-342900" algn="just">
              <a:buFont typeface="Arial" panose="020B0604020202020204" pitchFamily="34" charset="0"/>
              <a:buChar char="•"/>
            </a:pPr>
            <a:r>
              <a:rPr lang="en-GB" dirty="0"/>
              <a:t>2 cleaners</a:t>
            </a:r>
            <a:endParaRPr lang="en-IN" dirty="0"/>
          </a:p>
          <a:p>
            <a:pPr marL="342900" lvl="0" indent="-342900" algn="just">
              <a:buFont typeface="Arial" panose="020B0604020202020204" pitchFamily="34" charset="0"/>
              <a:buChar char="•"/>
            </a:pPr>
            <a:r>
              <a:rPr lang="en-GB" dirty="0"/>
              <a:t>2 customer care specialists</a:t>
            </a:r>
            <a:endParaRPr lang="en-IN" dirty="0"/>
          </a:p>
          <a:p>
            <a:pPr marL="342900" lvl="0" indent="-342900" algn="just">
              <a:buFont typeface="Arial" panose="020B0604020202020204" pitchFamily="34" charset="0"/>
              <a:buChar char="•"/>
            </a:pPr>
            <a:r>
              <a:rPr lang="en-GB" dirty="0"/>
              <a:t>2 specialist advisors</a:t>
            </a:r>
            <a:endParaRPr lang="en-IN" dirty="0"/>
          </a:p>
          <a:p>
            <a:pPr marL="342900" lvl="0" indent="-342900" algn="just">
              <a:buFont typeface="Arial" panose="020B0604020202020204" pitchFamily="34" charset="0"/>
              <a:buChar char="•"/>
            </a:pPr>
            <a:r>
              <a:rPr lang="en-GB" dirty="0"/>
              <a:t>1 manager</a:t>
            </a:r>
            <a:endParaRPr lang="en-IN" dirty="0"/>
          </a:p>
          <a:p>
            <a:pPr marL="342900" lvl="0" indent="-342900" algn="just">
              <a:buFont typeface="Arial" panose="020B0604020202020204" pitchFamily="34" charset="0"/>
              <a:buChar char="•"/>
            </a:pPr>
            <a:r>
              <a:rPr lang="en-GB" dirty="0"/>
              <a:t>1 security</a:t>
            </a:r>
            <a:endParaRPr lang="en-IN" dirty="0"/>
          </a:p>
          <a:p>
            <a:pPr marL="342900" lvl="0" indent="-342900" algn="just">
              <a:buFont typeface="Arial" panose="020B0604020202020204" pitchFamily="34" charset="0"/>
              <a:buChar char="•"/>
            </a:pPr>
            <a:r>
              <a:rPr lang="en-GB" dirty="0"/>
              <a:t>4 back office personnel </a:t>
            </a:r>
            <a:endParaRPr lang="en-IN" dirty="0"/>
          </a:p>
          <a:p>
            <a:pPr marL="342900" lvl="0" indent="-342900" algn="just">
              <a:buFont typeface="Arial" panose="020B0604020202020204" pitchFamily="34" charset="0"/>
              <a:buChar char="•"/>
            </a:pPr>
            <a:r>
              <a:rPr lang="en-GB" dirty="0"/>
              <a:t>And 1 founder and CEO</a:t>
            </a:r>
            <a:endParaRPr lang="en-IN" dirty="0"/>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96744" y="2117560"/>
            <a:ext cx="6376194" cy="53149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5896744" y="7536904"/>
            <a:ext cx="6376194" cy="523220"/>
          </a:xfrm>
          <a:prstGeom prst="rect">
            <a:avLst/>
          </a:prstGeom>
          <a:noFill/>
        </p:spPr>
        <p:txBody>
          <a:bodyPr wrap="square" rtlCol="0">
            <a:spAutoFit/>
          </a:bodyPr>
          <a:lstStyle/>
          <a:p>
            <a:pPr algn="ctr"/>
            <a:r>
              <a:rPr lang="en-US" dirty="0"/>
              <a:t>[Source: </a:t>
            </a:r>
            <a:r>
              <a:rPr lang="en-GB" sz="2800" dirty="0"/>
              <a:t>Tutuncu and Seeber, 2024</a:t>
            </a:r>
            <a:r>
              <a:rPr lang="en-US" dirty="0"/>
              <a:t>]</a:t>
            </a:r>
            <a:endParaRPr lang="en-IN" dirty="0"/>
          </a:p>
        </p:txBody>
      </p:sp>
    </p:spTree>
    <p:extLst>
      <p:ext uri="{BB962C8B-B14F-4D97-AF65-F5344CB8AC3E}">
        <p14:creationId xmlns:p14="http://schemas.microsoft.com/office/powerpoint/2010/main" val="34535719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14269-B40D-CFEB-5E08-DC70D9CB74B5}"/>
              </a:ext>
            </a:extLst>
          </p:cNvPr>
          <p:cNvSpPr>
            <a:spLocks noGrp="1"/>
          </p:cNvSpPr>
          <p:nvPr>
            <p:ph type="title"/>
          </p:nvPr>
        </p:nvSpPr>
        <p:spPr>
          <a:xfrm>
            <a:off x="3607119" y="0"/>
            <a:ext cx="5587361" cy="1600200"/>
          </a:xfrm>
        </p:spPr>
        <p:txBody>
          <a:bodyPr/>
          <a:lstStyle/>
          <a:p>
            <a:pPr marL="0" indent="0">
              <a:buNone/>
            </a:pPr>
            <a:r>
              <a:rPr lang="en-US"/>
              <a:t>HRM Strategy</a:t>
            </a:r>
            <a:endParaRPr lang="en-US" dirty="0"/>
          </a:p>
        </p:txBody>
      </p:sp>
      <p:pic>
        <p:nvPicPr>
          <p:cNvPr id="11" name="Picture 10" descr="A diagram of a company&#10;&#10;Description automatically generated">
            <a:extLst>
              <a:ext uri="{FF2B5EF4-FFF2-40B4-BE49-F238E27FC236}">
                <a16:creationId xmlns:a16="http://schemas.microsoft.com/office/drawing/2014/main" id="{42C8D6B3-469E-E5DB-BBD3-382EA09EE1A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08712" y="1591217"/>
            <a:ext cx="6836295" cy="6369559"/>
          </a:xfrm>
          <a:prstGeom prst="rect">
            <a:avLst/>
          </a:prstGeom>
        </p:spPr>
      </p:pic>
      <p:sp>
        <p:nvSpPr>
          <p:cNvPr id="12" name="Rounded Rectangle 11">
            <a:extLst>
              <a:ext uri="{FF2B5EF4-FFF2-40B4-BE49-F238E27FC236}">
                <a16:creationId xmlns:a16="http://schemas.microsoft.com/office/drawing/2014/main" id="{6E85FA2E-EDE2-E7D0-B9C5-337BF7474A6F}"/>
              </a:ext>
            </a:extLst>
          </p:cNvPr>
          <p:cNvSpPr/>
          <p:nvPr/>
        </p:nvSpPr>
        <p:spPr>
          <a:xfrm>
            <a:off x="390637" y="1640423"/>
            <a:ext cx="4285497" cy="6320353"/>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pPr marL="0" marR="0"/>
            <a:r>
              <a:rPr lang="en-US" sz="2800" b="1" kern="100" dirty="0">
                <a:effectLst/>
                <a:latin typeface="+mj-lt"/>
                <a:ea typeface="Aptos" panose="020B0004020202020204" pitchFamily="34" charset="0"/>
                <a:cs typeface="Times New Roman" panose="02020603050405020304" pitchFamily="18" charset="0"/>
              </a:rPr>
              <a:t>Organization Chart</a:t>
            </a:r>
          </a:p>
          <a:p>
            <a:pPr marL="0" marR="0"/>
            <a:r>
              <a:rPr lang="en-US" sz="2400" kern="100" dirty="0">
                <a:effectLst/>
                <a:ea typeface="Aptos" panose="020B0004020202020204" pitchFamily="34" charset="0"/>
                <a:cs typeface="Times New Roman" panose="02020603050405020304" pitchFamily="18" charset="0"/>
              </a:rPr>
              <a:t> </a:t>
            </a:r>
          </a:p>
          <a:p>
            <a:pPr marL="0" marR="0"/>
            <a:r>
              <a:rPr lang="en-US" sz="2400" kern="100" dirty="0">
                <a:effectLst/>
                <a:ea typeface="Aptos" panose="020B0004020202020204" pitchFamily="34" charset="0"/>
                <a:cs typeface="Times New Roman" panose="02020603050405020304" pitchFamily="18" charset="0"/>
              </a:rPr>
              <a:t>Our organizational structure ensures clear roles and responsibilities to deliver excellent service and maintain smooth operations. You can see here the hierarchy designed for optimal team collaboration and efficiency.</a:t>
            </a:r>
          </a:p>
        </p:txBody>
      </p:sp>
      <p:sp>
        <p:nvSpPr>
          <p:cNvPr id="13" name="TextBox 12">
            <a:extLst>
              <a:ext uri="{FF2B5EF4-FFF2-40B4-BE49-F238E27FC236}">
                <a16:creationId xmlns:a16="http://schemas.microsoft.com/office/drawing/2014/main" id="{8C57D354-38A6-B8E0-DA9A-79B0499F7167}"/>
              </a:ext>
            </a:extLst>
          </p:cNvPr>
          <p:cNvSpPr txBox="1"/>
          <p:nvPr/>
        </p:nvSpPr>
        <p:spPr>
          <a:xfrm>
            <a:off x="6544816" y="8184976"/>
            <a:ext cx="4680520" cy="1246495"/>
          </a:xfrm>
          <a:prstGeom prst="rect">
            <a:avLst/>
          </a:prstGeom>
          <a:noFill/>
        </p:spPr>
        <p:txBody>
          <a:bodyPr wrap="square" rtlCol="0">
            <a:spAutoFit/>
          </a:bodyPr>
          <a:lstStyle/>
          <a:p>
            <a:r>
              <a:rPr lang="en-US" i="1" dirty="0">
                <a:solidFill>
                  <a:srgbClr val="0E0E0E"/>
                </a:solidFill>
                <a:effectLst/>
                <a:latin typeface=".AppleSystemUIFont"/>
              </a:rPr>
              <a:t>Adapted from: </a:t>
            </a:r>
            <a:r>
              <a:rPr lang="en-US" i="1" dirty="0" err="1">
                <a:solidFill>
                  <a:srgbClr val="0E0E0E"/>
                </a:solidFill>
                <a:effectLst/>
                <a:latin typeface=".AppleSystemUIFont"/>
              </a:rPr>
              <a:t>Tutuncu</a:t>
            </a:r>
            <a:r>
              <a:rPr lang="en-US" i="1" dirty="0">
                <a:solidFill>
                  <a:srgbClr val="0E0E0E"/>
                </a:solidFill>
                <a:effectLst/>
                <a:latin typeface=".AppleSystemUIFont"/>
              </a:rPr>
              <a:t>, O., &amp; Seeber, R. (2024). Strategic Human Resource Management.</a:t>
            </a:r>
            <a:endParaRPr lang="en-US" dirty="0">
              <a:solidFill>
                <a:srgbClr val="0E0E0E"/>
              </a:solidFill>
              <a:effectLst/>
              <a:latin typeface=".AppleSystemUIFont"/>
            </a:endParaRPr>
          </a:p>
        </p:txBody>
      </p:sp>
    </p:spTree>
    <p:extLst>
      <p:ext uri="{BB962C8B-B14F-4D97-AF65-F5344CB8AC3E}">
        <p14:creationId xmlns:p14="http://schemas.microsoft.com/office/powerpoint/2010/main" val="17873728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6304" y="5226"/>
            <a:ext cx="9117515" cy="1600200"/>
          </a:xfrm>
        </p:spPr>
        <p:txBody>
          <a:bodyPr/>
          <a:lstStyle/>
          <a:p>
            <a:pPr marL="0" indent="0" algn="ctr">
              <a:buNone/>
            </a:pPr>
            <a:r>
              <a:rPr lang="en-US" dirty="0"/>
              <a:t>1.6 Financial Overview</a:t>
            </a:r>
            <a:endParaRPr lang="en-IN" dirty="0"/>
          </a:p>
        </p:txBody>
      </p:sp>
      <p:sp>
        <p:nvSpPr>
          <p:cNvPr id="4" name="Rounded Rectangle 3"/>
          <p:cNvSpPr/>
          <p:nvPr/>
        </p:nvSpPr>
        <p:spPr>
          <a:xfrm>
            <a:off x="27293" y="3648472"/>
            <a:ext cx="3456384" cy="2913885"/>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r>
              <a:rPr lang="en-US" dirty="0"/>
              <a:t>Total Funds Needed: GBP 35,000</a:t>
            </a:r>
          </a:p>
          <a:p>
            <a:endParaRPr lang="en-US" dirty="0"/>
          </a:p>
          <a:p>
            <a:r>
              <a:rPr lang="en-US" dirty="0"/>
              <a:t>Own Investment: 25%</a:t>
            </a:r>
          </a:p>
          <a:p>
            <a:endParaRPr lang="en-US" dirty="0"/>
          </a:p>
          <a:p>
            <a:r>
              <a:rPr lang="en-US" dirty="0"/>
              <a:t>Bank Loan: 75%</a:t>
            </a:r>
          </a:p>
        </p:txBody>
      </p:sp>
      <p:sp>
        <p:nvSpPr>
          <p:cNvPr id="8" name="TextBox 7">
            <a:extLst>
              <a:ext uri="{FF2B5EF4-FFF2-40B4-BE49-F238E27FC236}">
                <a16:creationId xmlns:a16="http://schemas.microsoft.com/office/drawing/2014/main" id="{B5CF779D-F5E3-1923-22AA-01989851C9F6}"/>
              </a:ext>
            </a:extLst>
          </p:cNvPr>
          <p:cNvSpPr txBox="1"/>
          <p:nvPr/>
        </p:nvSpPr>
        <p:spPr>
          <a:xfrm>
            <a:off x="7192888" y="1128372"/>
            <a:ext cx="6400800" cy="477054"/>
          </a:xfrm>
          <a:prstGeom prst="rect">
            <a:avLst/>
          </a:prstGeom>
          <a:noFill/>
        </p:spPr>
        <p:txBody>
          <a:bodyPr wrap="square">
            <a:spAutoFit/>
          </a:bodyPr>
          <a:lstStyle/>
          <a:p>
            <a:r>
              <a:rPr lang="en-IN" dirty="0"/>
              <a:t>Cash Flow Statement</a:t>
            </a:r>
          </a:p>
        </p:txBody>
      </p:sp>
      <p:graphicFrame>
        <p:nvGraphicFramePr>
          <p:cNvPr id="5" name="Table 4">
            <a:extLst>
              <a:ext uri="{FF2B5EF4-FFF2-40B4-BE49-F238E27FC236}">
                <a16:creationId xmlns:a16="http://schemas.microsoft.com/office/drawing/2014/main" id="{72632C69-704A-A035-FD2F-E24C627B93BB}"/>
              </a:ext>
            </a:extLst>
          </p:cNvPr>
          <p:cNvGraphicFramePr>
            <a:graphicFrameLocks noGrp="1"/>
          </p:cNvGraphicFramePr>
          <p:nvPr>
            <p:extLst>
              <p:ext uri="{D42A27DB-BD31-4B8C-83A1-F6EECF244321}">
                <p14:modId xmlns:p14="http://schemas.microsoft.com/office/powerpoint/2010/main" val="2170029658"/>
              </p:ext>
            </p:extLst>
          </p:nvPr>
        </p:nvGraphicFramePr>
        <p:xfrm>
          <a:off x="3736504" y="1605426"/>
          <a:ext cx="8813281" cy="7708557"/>
        </p:xfrm>
        <a:graphic>
          <a:graphicData uri="http://schemas.openxmlformats.org/drawingml/2006/table">
            <a:tbl>
              <a:tblPr firstRow="1" firstCol="1" bandRow="1">
                <a:tableStyleId>{21E4AEA4-8DFA-4A89-87EB-49C32662AFE0}</a:tableStyleId>
              </a:tblPr>
              <a:tblGrid>
                <a:gridCol w="1451122">
                  <a:extLst>
                    <a:ext uri="{9D8B030D-6E8A-4147-A177-3AD203B41FA5}">
                      <a16:colId xmlns:a16="http://schemas.microsoft.com/office/drawing/2014/main" val="399151532"/>
                    </a:ext>
                  </a:extLst>
                </a:gridCol>
                <a:gridCol w="483574">
                  <a:extLst>
                    <a:ext uri="{9D8B030D-6E8A-4147-A177-3AD203B41FA5}">
                      <a16:colId xmlns:a16="http://schemas.microsoft.com/office/drawing/2014/main" val="448175279"/>
                    </a:ext>
                  </a:extLst>
                </a:gridCol>
                <a:gridCol w="469877">
                  <a:extLst>
                    <a:ext uri="{9D8B030D-6E8A-4147-A177-3AD203B41FA5}">
                      <a16:colId xmlns:a16="http://schemas.microsoft.com/office/drawing/2014/main" val="1309539561"/>
                    </a:ext>
                  </a:extLst>
                </a:gridCol>
                <a:gridCol w="504056">
                  <a:extLst>
                    <a:ext uri="{9D8B030D-6E8A-4147-A177-3AD203B41FA5}">
                      <a16:colId xmlns:a16="http://schemas.microsoft.com/office/drawing/2014/main" val="1878642215"/>
                    </a:ext>
                  </a:extLst>
                </a:gridCol>
                <a:gridCol w="576064">
                  <a:extLst>
                    <a:ext uri="{9D8B030D-6E8A-4147-A177-3AD203B41FA5}">
                      <a16:colId xmlns:a16="http://schemas.microsoft.com/office/drawing/2014/main" val="1942503005"/>
                    </a:ext>
                  </a:extLst>
                </a:gridCol>
                <a:gridCol w="576064">
                  <a:extLst>
                    <a:ext uri="{9D8B030D-6E8A-4147-A177-3AD203B41FA5}">
                      <a16:colId xmlns:a16="http://schemas.microsoft.com/office/drawing/2014/main" val="890082997"/>
                    </a:ext>
                  </a:extLst>
                </a:gridCol>
                <a:gridCol w="557765">
                  <a:extLst>
                    <a:ext uri="{9D8B030D-6E8A-4147-A177-3AD203B41FA5}">
                      <a16:colId xmlns:a16="http://schemas.microsoft.com/office/drawing/2014/main" val="1542913848"/>
                    </a:ext>
                  </a:extLst>
                </a:gridCol>
                <a:gridCol w="565016">
                  <a:extLst>
                    <a:ext uri="{9D8B030D-6E8A-4147-A177-3AD203B41FA5}">
                      <a16:colId xmlns:a16="http://schemas.microsoft.com/office/drawing/2014/main" val="2432948861"/>
                    </a:ext>
                  </a:extLst>
                </a:gridCol>
                <a:gridCol w="565016">
                  <a:extLst>
                    <a:ext uri="{9D8B030D-6E8A-4147-A177-3AD203B41FA5}">
                      <a16:colId xmlns:a16="http://schemas.microsoft.com/office/drawing/2014/main" val="3624920312"/>
                    </a:ext>
                  </a:extLst>
                </a:gridCol>
                <a:gridCol w="565016">
                  <a:extLst>
                    <a:ext uri="{9D8B030D-6E8A-4147-A177-3AD203B41FA5}">
                      <a16:colId xmlns:a16="http://schemas.microsoft.com/office/drawing/2014/main" val="281206571"/>
                    </a:ext>
                  </a:extLst>
                </a:gridCol>
                <a:gridCol w="565016">
                  <a:extLst>
                    <a:ext uri="{9D8B030D-6E8A-4147-A177-3AD203B41FA5}">
                      <a16:colId xmlns:a16="http://schemas.microsoft.com/office/drawing/2014/main" val="2937367094"/>
                    </a:ext>
                  </a:extLst>
                </a:gridCol>
                <a:gridCol w="635643">
                  <a:extLst>
                    <a:ext uri="{9D8B030D-6E8A-4147-A177-3AD203B41FA5}">
                      <a16:colId xmlns:a16="http://schemas.microsoft.com/office/drawing/2014/main" val="1873737275"/>
                    </a:ext>
                  </a:extLst>
                </a:gridCol>
                <a:gridCol w="565016">
                  <a:extLst>
                    <a:ext uri="{9D8B030D-6E8A-4147-A177-3AD203B41FA5}">
                      <a16:colId xmlns:a16="http://schemas.microsoft.com/office/drawing/2014/main" val="2117633604"/>
                    </a:ext>
                  </a:extLst>
                </a:gridCol>
                <a:gridCol w="734036">
                  <a:extLst>
                    <a:ext uri="{9D8B030D-6E8A-4147-A177-3AD203B41FA5}">
                      <a16:colId xmlns:a16="http://schemas.microsoft.com/office/drawing/2014/main" val="1696964144"/>
                    </a:ext>
                  </a:extLst>
                </a:gridCol>
              </a:tblGrid>
              <a:tr h="176571">
                <a:tc>
                  <a:txBody>
                    <a:bodyPr/>
                    <a:lstStyle/>
                    <a:p>
                      <a:pPr algn="l">
                        <a:lnSpc>
                          <a:spcPct val="100000"/>
                        </a:lnSpc>
                        <a:spcAft>
                          <a:spcPts val="1000"/>
                        </a:spcAft>
                      </a:pPr>
                      <a:r>
                        <a:rPr lang="en-IN" sz="1200" b="1">
                          <a:solidFill>
                            <a:schemeClr val="tx1"/>
                          </a:solidFill>
                          <a:effectLst/>
                        </a:rPr>
                        <a:t>Item</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l">
                        <a:lnSpc>
                          <a:spcPct val="100000"/>
                        </a:lnSpc>
                        <a:spcAft>
                          <a:spcPts val="1000"/>
                        </a:spcAft>
                      </a:pPr>
                      <a:r>
                        <a:rPr lang="en-IN" sz="1200" b="1">
                          <a:solidFill>
                            <a:schemeClr val="tx1"/>
                          </a:solidFill>
                          <a:effectLst/>
                        </a:rPr>
                        <a:t>Jan</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l">
                        <a:lnSpc>
                          <a:spcPct val="100000"/>
                        </a:lnSpc>
                        <a:spcAft>
                          <a:spcPts val="1000"/>
                        </a:spcAft>
                      </a:pPr>
                      <a:r>
                        <a:rPr lang="en-IN" sz="1200" b="1">
                          <a:solidFill>
                            <a:schemeClr val="tx1"/>
                          </a:solidFill>
                          <a:effectLst/>
                        </a:rPr>
                        <a:t>Feb</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l">
                        <a:lnSpc>
                          <a:spcPct val="100000"/>
                        </a:lnSpc>
                        <a:spcAft>
                          <a:spcPts val="1000"/>
                        </a:spcAft>
                      </a:pPr>
                      <a:r>
                        <a:rPr lang="en-IN" sz="1200" b="1">
                          <a:solidFill>
                            <a:schemeClr val="tx1"/>
                          </a:solidFill>
                          <a:effectLst/>
                        </a:rPr>
                        <a:t>Mar</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l">
                        <a:lnSpc>
                          <a:spcPct val="100000"/>
                        </a:lnSpc>
                        <a:spcAft>
                          <a:spcPts val="1000"/>
                        </a:spcAft>
                      </a:pPr>
                      <a:r>
                        <a:rPr lang="en-IN" sz="1200" b="1">
                          <a:solidFill>
                            <a:schemeClr val="tx1"/>
                          </a:solidFill>
                          <a:effectLst/>
                        </a:rPr>
                        <a:t>Apr</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l">
                        <a:lnSpc>
                          <a:spcPct val="100000"/>
                        </a:lnSpc>
                        <a:spcAft>
                          <a:spcPts val="1000"/>
                        </a:spcAft>
                      </a:pPr>
                      <a:r>
                        <a:rPr lang="en-IN" sz="1200" b="1">
                          <a:solidFill>
                            <a:schemeClr val="tx1"/>
                          </a:solidFill>
                          <a:effectLst/>
                        </a:rPr>
                        <a:t>May</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l">
                        <a:lnSpc>
                          <a:spcPct val="100000"/>
                        </a:lnSpc>
                        <a:spcAft>
                          <a:spcPts val="1000"/>
                        </a:spcAft>
                      </a:pPr>
                      <a:r>
                        <a:rPr lang="en-IN" sz="1200" b="1">
                          <a:solidFill>
                            <a:schemeClr val="tx1"/>
                          </a:solidFill>
                          <a:effectLst/>
                        </a:rPr>
                        <a:t>June</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l">
                        <a:lnSpc>
                          <a:spcPct val="100000"/>
                        </a:lnSpc>
                        <a:spcAft>
                          <a:spcPts val="1000"/>
                        </a:spcAft>
                      </a:pPr>
                      <a:r>
                        <a:rPr lang="en-IN" sz="1200" b="1">
                          <a:solidFill>
                            <a:schemeClr val="tx1"/>
                          </a:solidFill>
                          <a:effectLst/>
                        </a:rPr>
                        <a:t>July</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l">
                        <a:lnSpc>
                          <a:spcPct val="100000"/>
                        </a:lnSpc>
                        <a:spcAft>
                          <a:spcPts val="1000"/>
                        </a:spcAft>
                      </a:pPr>
                      <a:r>
                        <a:rPr lang="en-IN" sz="1200" b="1">
                          <a:solidFill>
                            <a:schemeClr val="tx1"/>
                          </a:solidFill>
                          <a:effectLst/>
                        </a:rPr>
                        <a:t>Aug</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l">
                        <a:lnSpc>
                          <a:spcPct val="100000"/>
                        </a:lnSpc>
                        <a:spcAft>
                          <a:spcPts val="1000"/>
                        </a:spcAft>
                      </a:pPr>
                      <a:r>
                        <a:rPr lang="en-IN" sz="1200" b="1">
                          <a:solidFill>
                            <a:schemeClr val="tx1"/>
                          </a:solidFill>
                          <a:effectLst/>
                        </a:rPr>
                        <a:t>Sep</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l">
                        <a:lnSpc>
                          <a:spcPct val="100000"/>
                        </a:lnSpc>
                        <a:spcAft>
                          <a:spcPts val="1000"/>
                        </a:spcAft>
                      </a:pPr>
                      <a:r>
                        <a:rPr lang="en-IN" sz="1200" b="1">
                          <a:solidFill>
                            <a:schemeClr val="tx1"/>
                          </a:solidFill>
                          <a:effectLst/>
                        </a:rPr>
                        <a:t>Oct</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l">
                        <a:lnSpc>
                          <a:spcPct val="100000"/>
                        </a:lnSpc>
                        <a:spcAft>
                          <a:spcPts val="1000"/>
                        </a:spcAft>
                      </a:pPr>
                      <a:r>
                        <a:rPr lang="en-IN" sz="1200" b="1">
                          <a:solidFill>
                            <a:schemeClr val="tx1"/>
                          </a:solidFill>
                          <a:effectLst/>
                        </a:rPr>
                        <a:t>Nov</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l">
                        <a:lnSpc>
                          <a:spcPct val="100000"/>
                        </a:lnSpc>
                        <a:spcAft>
                          <a:spcPts val="1000"/>
                        </a:spcAft>
                      </a:pPr>
                      <a:r>
                        <a:rPr lang="en-IN" sz="1200" b="1">
                          <a:solidFill>
                            <a:schemeClr val="tx1"/>
                          </a:solidFill>
                          <a:effectLst/>
                        </a:rPr>
                        <a:t>Dec</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l">
                        <a:lnSpc>
                          <a:spcPct val="100000"/>
                        </a:lnSpc>
                        <a:spcAft>
                          <a:spcPts val="1000"/>
                        </a:spcAft>
                      </a:pPr>
                      <a:r>
                        <a:rPr lang="en-IN" sz="1200" b="1">
                          <a:solidFill>
                            <a:schemeClr val="tx1"/>
                          </a:solidFill>
                          <a:effectLst/>
                        </a:rPr>
                        <a:t>Total</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extLst>
                  <a:ext uri="{0D108BD9-81ED-4DB2-BD59-A6C34878D82A}">
                    <a16:rowId xmlns:a16="http://schemas.microsoft.com/office/drawing/2014/main" val="3235470764"/>
                  </a:ext>
                </a:extLst>
              </a:tr>
              <a:tr h="222342">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gn="l">
                        <a:lnSpc>
                          <a:spcPct val="100000"/>
                        </a:lnSpc>
                        <a:spcAft>
                          <a:spcPts val="1000"/>
                        </a:spcAft>
                      </a:pPr>
                      <a:r>
                        <a:rPr lang="en-IN" sz="1200" b="1">
                          <a:solidFill>
                            <a:schemeClr val="tx1"/>
                          </a:solidFill>
                          <a:effectLst/>
                        </a:rPr>
                        <a:t>£</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l">
                        <a:lnSpc>
                          <a:spcPct val="100000"/>
                        </a:lnSpc>
                        <a:spcAft>
                          <a:spcPts val="1000"/>
                        </a:spcAft>
                      </a:pPr>
                      <a:r>
                        <a:rPr lang="en-IN" sz="1200" b="1">
                          <a:solidFill>
                            <a:schemeClr val="tx1"/>
                          </a:solidFill>
                          <a:effectLst/>
                        </a:rPr>
                        <a:t>£</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l">
                        <a:lnSpc>
                          <a:spcPct val="100000"/>
                        </a:lnSpc>
                        <a:spcAft>
                          <a:spcPts val="1000"/>
                        </a:spcAft>
                      </a:pPr>
                      <a:r>
                        <a:rPr lang="en-IN" sz="1200" b="1">
                          <a:solidFill>
                            <a:schemeClr val="tx1"/>
                          </a:solidFill>
                          <a:effectLst/>
                        </a:rPr>
                        <a:t>£</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l">
                        <a:lnSpc>
                          <a:spcPct val="100000"/>
                        </a:lnSpc>
                        <a:spcAft>
                          <a:spcPts val="1000"/>
                        </a:spcAft>
                      </a:pPr>
                      <a:r>
                        <a:rPr lang="en-IN" sz="1200" b="1">
                          <a:solidFill>
                            <a:schemeClr val="tx1"/>
                          </a:solidFill>
                          <a:effectLst/>
                        </a:rPr>
                        <a:t>£</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l">
                        <a:lnSpc>
                          <a:spcPct val="100000"/>
                        </a:lnSpc>
                        <a:spcAft>
                          <a:spcPts val="1000"/>
                        </a:spcAft>
                      </a:pPr>
                      <a:r>
                        <a:rPr lang="en-IN" sz="1200" b="1">
                          <a:solidFill>
                            <a:schemeClr val="tx1"/>
                          </a:solidFill>
                          <a:effectLst/>
                        </a:rPr>
                        <a:t>£</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l">
                        <a:lnSpc>
                          <a:spcPct val="100000"/>
                        </a:lnSpc>
                        <a:spcAft>
                          <a:spcPts val="1000"/>
                        </a:spcAft>
                      </a:pPr>
                      <a:r>
                        <a:rPr lang="en-IN" sz="1200" b="1">
                          <a:solidFill>
                            <a:schemeClr val="tx1"/>
                          </a:solidFill>
                          <a:effectLst/>
                        </a:rPr>
                        <a:t>£</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l">
                        <a:lnSpc>
                          <a:spcPct val="100000"/>
                        </a:lnSpc>
                        <a:spcAft>
                          <a:spcPts val="1000"/>
                        </a:spcAft>
                      </a:pPr>
                      <a:r>
                        <a:rPr lang="en-IN" sz="1200" b="1">
                          <a:solidFill>
                            <a:schemeClr val="tx1"/>
                          </a:solidFill>
                          <a:effectLst/>
                        </a:rPr>
                        <a:t>£</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l">
                        <a:lnSpc>
                          <a:spcPct val="100000"/>
                        </a:lnSpc>
                        <a:spcAft>
                          <a:spcPts val="1000"/>
                        </a:spcAft>
                      </a:pPr>
                      <a:r>
                        <a:rPr lang="en-IN" sz="1200" b="1">
                          <a:solidFill>
                            <a:schemeClr val="tx1"/>
                          </a:solidFill>
                          <a:effectLst/>
                        </a:rPr>
                        <a:t>£</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l">
                        <a:lnSpc>
                          <a:spcPct val="100000"/>
                        </a:lnSpc>
                        <a:spcAft>
                          <a:spcPts val="1000"/>
                        </a:spcAft>
                      </a:pPr>
                      <a:r>
                        <a:rPr lang="en-IN" sz="1200" b="1">
                          <a:solidFill>
                            <a:schemeClr val="tx1"/>
                          </a:solidFill>
                          <a:effectLst/>
                        </a:rPr>
                        <a:t>£</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l">
                        <a:lnSpc>
                          <a:spcPct val="100000"/>
                        </a:lnSpc>
                        <a:spcAft>
                          <a:spcPts val="1000"/>
                        </a:spcAft>
                      </a:pPr>
                      <a:r>
                        <a:rPr lang="en-IN" sz="1200" b="1">
                          <a:solidFill>
                            <a:schemeClr val="tx1"/>
                          </a:solidFill>
                          <a:effectLst/>
                        </a:rPr>
                        <a:t>£</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l">
                        <a:lnSpc>
                          <a:spcPct val="100000"/>
                        </a:lnSpc>
                        <a:spcAft>
                          <a:spcPts val="1000"/>
                        </a:spcAft>
                      </a:pPr>
                      <a:r>
                        <a:rPr lang="en-IN" sz="1200" b="1">
                          <a:solidFill>
                            <a:schemeClr val="tx1"/>
                          </a:solidFill>
                          <a:effectLst/>
                        </a:rPr>
                        <a:t>£</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l">
                        <a:lnSpc>
                          <a:spcPct val="100000"/>
                        </a:lnSpc>
                        <a:spcAft>
                          <a:spcPts val="1000"/>
                        </a:spcAft>
                      </a:pPr>
                      <a:r>
                        <a:rPr lang="en-IN" sz="1200" b="1">
                          <a:solidFill>
                            <a:schemeClr val="tx1"/>
                          </a:solidFill>
                          <a:effectLst/>
                        </a:rPr>
                        <a:t>£</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l">
                        <a:lnSpc>
                          <a:spcPct val="100000"/>
                        </a:lnSpc>
                        <a:spcAft>
                          <a:spcPts val="1000"/>
                        </a:spcAft>
                      </a:pPr>
                      <a:r>
                        <a:rPr lang="en-IN" sz="1200" b="1">
                          <a:solidFill>
                            <a:schemeClr val="tx1"/>
                          </a:solidFill>
                          <a:effectLst/>
                        </a:rPr>
                        <a:t>£</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extLst>
                  <a:ext uri="{0D108BD9-81ED-4DB2-BD59-A6C34878D82A}">
                    <a16:rowId xmlns:a16="http://schemas.microsoft.com/office/drawing/2014/main" val="3753293586"/>
                  </a:ext>
                </a:extLst>
              </a:tr>
              <a:tr h="474923">
                <a:tc>
                  <a:txBody>
                    <a:bodyPr/>
                    <a:lstStyle/>
                    <a:p>
                      <a:pPr algn="l">
                        <a:lnSpc>
                          <a:spcPct val="100000"/>
                        </a:lnSpc>
                        <a:spcAft>
                          <a:spcPts val="1000"/>
                        </a:spcAft>
                      </a:pPr>
                      <a:r>
                        <a:rPr lang="en-IN" sz="1200" b="1">
                          <a:solidFill>
                            <a:schemeClr val="tx1"/>
                          </a:solidFill>
                          <a:effectLst/>
                        </a:rPr>
                        <a:t>Massage Services</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4000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4500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5000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5500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6500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7000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8000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dirty="0">
                          <a:solidFill>
                            <a:schemeClr val="tx1"/>
                          </a:solidFill>
                          <a:effectLst/>
                        </a:rPr>
                        <a:t>8500</a:t>
                      </a:r>
                      <a:endParaRPr lang="en-IN" sz="16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9000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9500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dirty="0">
                          <a:solidFill>
                            <a:schemeClr val="tx1"/>
                          </a:solidFill>
                          <a:effectLst/>
                        </a:rPr>
                        <a:t>10000</a:t>
                      </a:r>
                      <a:endParaRPr lang="en-IN" sz="16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10500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dirty="0">
                          <a:solidFill>
                            <a:schemeClr val="tx1"/>
                          </a:solidFill>
                          <a:effectLst/>
                        </a:rPr>
                        <a:t>88000</a:t>
                      </a:r>
                      <a:endParaRPr lang="en-IN" sz="16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extLst>
                  <a:ext uri="{0D108BD9-81ED-4DB2-BD59-A6C34878D82A}">
                    <a16:rowId xmlns:a16="http://schemas.microsoft.com/office/drawing/2014/main" val="950493707"/>
                  </a:ext>
                </a:extLst>
              </a:tr>
              <a:tr h="205999">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dirty="0">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extLst>
                  <a:ext uri="{0D108BD9-81ED-4DB2-BD59-A6C34878D82A}">
                    <a16:rowId xmlns:a16="http://schemas.microsoft.com/office/drawing/2014/main" val="4232885829"/>
                  </a:ext>
                </a:extLst>
              </a:tr>
              <a:tr h="474923">
                <a:tc>
                  <a:txBody>
                    <a:bodyPr/>
                    <a:lstStyle/>
                    <a:p>
                      <a:pPr algn="l">
                        <a:lnSpc>
                          <a:spcPct val="100000"/>
                        </a:lnSpc>
                        <a:spcAft>
                          <a:spcPts val="1000"/>
                        </a:spcAft>
                      </a:pPr>
                      <a:r>
                        <a:rPr lang="en-IN" sz="1200" b="1">
                          <a:solidFill>
                            <a:schemeClr val="tx1"/>
                          </a:solidFill>
                          <a:effectLst/>
                        </a:rPr>
                        <a:t>Membership Fees</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1500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2100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2600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3100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4100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4600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5600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6100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6600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7100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7600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8100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59100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extLst>
                  <a:ext uri="{0D108BD9-81ED-4DB2-BD59-A6C34878D82A}">
                    <a16:rowId xmlns:a16="http://schemas.microsoft.com/office/drawing/2014/main" val="943804410"/>
                  </a:ext>
                </a:extLst>
              </a:tr>
              <a:tr h="205999">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extLst>
                  <a:ext uri="{0D108BD9-81ED-4DB2-BD59-A6C34878D82A}">
                    <a16:rowId xmlns:a16="http://schemas.microsoft.com/office/drawing/2014/main" val="1367457599"/>
                  </a:ext>
                </a:extLst>
              </a:tr>
              <a:tr h="559425">
                <a:tc>
                  <a:txBody>
                    <a:bodyPr/>
                    <a:lstStyle/>
                    <a:p>
                      <a:pPr algn="l">
                        <a:lnSpc>
                          <a:spcPct val="100000"/>
                        </a:lnSpc>
                        <a:spcAft>
                          <a:spcPts val="1000"/>
                        </a:spcAft>
                      </a:pPr>
                      <a:r>
                        <a:rPr lang="en-IN" sz="1200" b="1">
                          <a:solidFill>
                            <a:schemeClr val="tx1"/>
                          </a:solidFill>
                          <a:effectLst/>
                        </a:rPr>
                        <a:t>Product Sales </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800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1050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1200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1350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1650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1800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2100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2250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2400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2550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2700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2850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22700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extLst>
                  <a:ext uri="{0D108BD9-81ED-4DB2-BD59-A6C34878D82A}">
                    <a16:rowId xmlns:a16="http://schemas.microsoft.com/office/drawing/2014/main" val="1778906472"/>
                  </a:ext>
                </a:extLst>
              </a:tr>
              <a:tr h="205999">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dirty="0">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extLst>
                  <a:ext uri="{0D108BD9-81ED-4DB2-BD59-A6C34878D82A}">
                    <a16:rowId xmlns:a16="http://schemas.microsoft.com/office/drawing/2014/main" val="3204803944"/>
                  </a:ext>
                </a:extLst>
              </a:tr>
              <a:tr h="474923">
                <a:tc>
                  <a:txBody>
                    <a:bodyPr/>
                    <a:lstStyle/>
                    <a:p>
                      <a:pPr algn="l">
                        <a:lnSpc>
                          <a:spcPct val="100000"/>
                        </a:lnSpc>
                        <a:spcAft>
                          <a:spcPts val="1000"/>
                        </a:spcAft>
                      </a:pPr>
                      <a:r>
                        <a:rPr lang="en-IN" sz="1200" b="1">
                          <a:solidFill>
                            <a:schemeClr val="tx1"/>
                          </a:solidFill>
                          <a:effectLst/>
                        </a:rPr>
                        <a:t>Total Income</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6300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7650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8800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9950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12250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13400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15700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16850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18000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19150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20300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21450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dirty="0">
                          <a:solidFill>
                            <a:schemeClr val="tx1"/>
                          </a:solidFill>
                          <a:effectLst/>
                        </a:rPr>
                        <a:t>169800</a:t>
                      </a:r>
                      <a:endParaRPr lang="en-IN" sz="16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extLst>
                  <a:ext uri="{0D108BD9-81ED-4DB2-BD59-A6C34878D82A}">
                    <a16:rowId xmlns:a16="http://schemas.microsoft.com/office/drawing/2014/main" val="3324693624"/>
                  </a:ext>
                </a:extLst>
              </a:tr>
              <a:tr h="205999">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extLst>
                  <a:ext uri="{0D108BD9-81ED-4DB2-BD59-A6C34878D82A}">
                    <a16:rowId xmlns:a16="http://schemas.microsoft.com/office/drawing/2014/main" val="3238117345"/>
                  </a:ext>
                </a:extLst>
              </a:tr>
              <a:tr h="222342">
                <a:tc gridSpan="2">
                  <a:txBody>
                    <a:bodyPr/>
                    <a:lstStyle/>
                    <a:p>
                      <a:pPr algn="l">
                        <a:lnSpc>
                          <a:spcPct val="100000"/>
                        </a:lnSpc>
                        <a:spcAft>
                          <a:spcPts val="1000"/>
                        </a:spcAft>
                      </a:pPr>
                      <a:r>
                        <a:rPr lang="en-IN" sz="1200" b="1" dirty="0">
                          <a:solidFill>
                            <a:schemeClr val="tx1"/>
                          </a:solidFill>
                          <a:effectLst/>
                        </a:rPr>
                        <a:t>Expenses</a:t>
                      </a:r>
                      <a:endParaRPr lang="en-IN" sz="16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hMerge="1">
                  <a:txBody>
                    <a:bodyPr/>
                    <a:lstStyle/>
                    <a:p>
                      <a:endParaRPr lang="en-IN"/>
                    </a:p>
                  </a:txBody>
                  <a:tcPr/>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extLst>
                  <a:ext uri="{0D108BD9-81ED-4DB2-BD59-A6C34878D82A}">
                    <a16:rowId xmlns:a16="http://schemas.microsoft.com/office/drawing/2014/main" val="3519206579"/>
                  </a:ext>
                </a:extLst>
              </a:tr>
              <a:tr h="222342">
                <a:tc>
                  <a:txBody>
                    <a:bodyPr/>
                    <a:lstStyle/>
                    <a:p>
                      <a:pPr algn="l">
                        <a:lnSpc>
                          <a:spcPct val="100000"/>
                        </a:lnSpc>
                        <a:spcAft>
                          <a:spcPts val="1000"/>
                        </a:spcAft>
                      </a:pPr>
                      <a:r>
                        <a:rPr lang="en-IN" sz="1200" b="1">
                          <a:solidFill>
                            <a:schemeClr val="tx1"/>
                          </a:solidFill>
                          <a:effectLst/>
                        </a:rPr>
                        <a:t>Rent</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900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900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900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900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900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900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900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900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900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900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900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900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10800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extLst>
                  <a:ext uri="{0D108BD9-81ED-4DB2-BD59-A6C34878D82A}">
                    <a16:rowId xmlns:a16="http://schemas.microsoft.com/office/drawing/2014/main" val="428715032"/>
                  </a:ext>
                </a:extLst>
              </a:tr>
              <a:tr h="205999">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extLst>
                  <a:ext uri="{0D108BD9-81ED-4DB2-BD59-A6C34878D82A}">
                    <a16:rowId xmlns:a16="http://schemas.microsoft.com/office/drawing/2014/main" val="4293502793"/>
                  </a:ext>
                </a:extLst>
              </a:tr>
              <a:tr h="222342">
                <a:tc>
                  <a:txBody>
                    <a:bodyPr/>
                    <a:lstStyle/>
                    <a:p>
                      <a:pPr algn="l">
                        <a:lnSpc>
                          <a:spcPct val="100000"/>
                        </a:lnSpc>
                        <a:spcAft>
                          <a:spcPts val="1000"/>
                        </a:spcAft>
                      </a:pPr>
                      <a:r>
                        <a:rPr lang="en-IN" sz="1200" b="1">
                          <a:solidFill>
                            <a:schemeClr val="tx1"/>
                          </a:solidFill>
                          <a:effectLst/>
                        </a:rPr>
                        <a:t>Utilities</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250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250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250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250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250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250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250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250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250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250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250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250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3000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extLst>
                  <a:ext uri="{0D108BD9-81ED-4DB2-BD59-A6C34878D82A}">
                    <a16:rowId xmlns:a16="http://schemas.microsoft.com/office/drawing/2014/main" val="4287164280"/>
                  </a:ext>
                </a:extLst>
              </a:tr>
              <a:tr h="205999">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extLst>
                  <a:ext uri="{0D108BD9-81ED-4DB2-BD59-A6C34878D82A}">
                    <a16:rowId xmlns:a16="http://schemas.microsoft.com/office/drawing/2014/main" val="3128906641"/>
                  </a:ext>
                </a:extLst>
              </a:tr>
              <a:tr h="474923">
                <a:tc>
                  <a:txBody>
                    <a:bodyPr/>
                    <a:lstStyle/>
                    <a:p>
                      <a:pPr algn="l">
                        <a:lnSpc>
                          <a:spcPct val="100000"/>
                        </a:lnSpc>
                        <a:spcAft>
                          <a:spcPts val="1000"/>
                        </a:spcAft>
                      </a:pPr>
                      <a:r>
                        <a:rPr lang="en-IN" sz="1200" b="1">
                          <a:solidFill>
                            <a:schemeClr val="tx1"/>
                          </a:solidFill>
                          <a:effectLst/>
                        </a:rPr>
                        <a:t>Staff Wages</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2500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2500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3250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3800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5500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5800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7200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7650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8350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9650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9800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9850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75850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extLst>
                  <a:ext uri="{0D108BD9-81ED-4DB2-BD59-A6C34878D82A}">
                    <a16:rowId xmlns:a16="http://schemas.microsoft.com/office/drawing/2014/main" val="148493279"/>
                  </a:ext>
                </a:extLst>
              </a:tr>
              <a:tr h="205999">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extLst>
                  <a:ext uri="{0D108BD9-81ED-4DB2-BD59-A6C34878D82A}">
                    <a16:rowId xmlns:a16="http://schemas.microsoft.com/office/drawing/2014/main" val="2973328697"/>
                  </a:ext>
                </a:extLst>
              </a:tr>
              <a:tr h="222342">
                <a:tc>
                  <a:txBody>
                    <a:bodyPr/>
                    <a:lstStyle/>
                    <a:p>
                      <a:pPr algn="l">
                        <a:lnSpc>
                          <a:spcPct val="100000"/>
                        </a:lnSpc>
                        <a:spcAft>
                          <a:spcPts val="1000"/>
                        </a:spcAft>
                      </a:pPr>
                      <a:r>
                        <a:rPr lang="en-IN" sz="1200" b="1">
                          <a:solidFill>
                            <a:schemeClr val="tx1"/>
                          </a:solidFill>
                          <a:effectLst/>
                        </a:rPr>
                        <a:t>Marketing </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500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500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500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500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500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500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500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500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500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500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500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500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6000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extLst>
                  <a:ext uri="{0D108BD9-81ED-4DB2-BD59-A6C34878D82A}">
                    <a16:rowId xmlns:a16="http://schemas.microsoft.com/office/drawing/2014/main" val="1176441983"/>
                  </a:ext>
                </a:extLst>
              </a:tr>
              <a:tr h="205999">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extLst>
                  <a:ext uri="{0D108BD9-81ED-4DB2-BD59-A6C34878D82A}">
                    <a16:rowId xmlns:a16="http://schemas.microsoft.com/office/drawing/2014/main" val="974943858"/>
                  </a:ext>
                </a:extLst>
              </a:tr>
              <a:tr h="222342">
                <a:tc>
                  <a:txBody>
                    <a:bodyPr/>
                    <a:lstStyle/>
                    <a:p>
                      <a:pPr algn="l">
                        <a:lnSpc>
                          <a:spcPct val="100000"/>
                        </a:lnSpc>
                        <a:spcAft>
                          <a:spcPts val="1000"/>
                        </a:spcAft>
                      </a:pPr>
                      <a:r>
                        <a:rPr lang="en-IN" sz="1200" b="1">
                          <a:solidFill>
                            <a:schemeClr val="tx1"/>
                          </a:solidFill>
                          <a:effectLst/>
                        </a:rPr>
                        <a:t>Supplies</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300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400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500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600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800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900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1100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1200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1300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1400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1500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1600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11600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extLst>
                  <a:ext uri="{0D108BD9-81ED-4DB2-BD59-A6C34878D82A}">
                    <a16:rowId xmlns:a16="http://schemas.microsoft.com/office/drawing/2014/main" val="743348304"/>
                  </a:ext>
                </a:extLst>
              </a:tr>
              <a:tr h="205999">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extLst>
                  <a:ext uri="{0D108BD9-81ED-4DB2-BD59-A6C34878D82A}">
                    <a16:rowId xmlns:a16="http://schemas.microsoft.com/office/drawing/2014/main" val="1931318612"/>
                  </a:ext>
                </a:extLst>
              </a:tr>
              <a:tr h="222342">
                <a:tc>
                  <a:txBody>
                    <a:bodyPr/>
                    <a:lstStyle/>
                    <a:p>
                      <a:pPr algn="l">
                        <a:lnSpc>
                          <a:spcPct val="100000"/>
                        </a:lnSpc>
                        <a:spcAft>
                          <a:spcPts val="1000"/>
                        </a:spcAft>
                      </a:pPr>
                      <a:r>
                        <a:rPr lang="en-IN" sz="1200" b="1">
                          <a:solidFill>
                            <a:schemeClr val="tx1"/>
                          </a:solidFill>
                          <a:effectLst/>
                        </a:rPr>
                        <a:t>Insurance </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200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200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200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200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200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200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200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200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200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200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200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200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2400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extLst>
                  <a:ext uri="{0D108BD9-81ED-4DB2-BD59-A6C34878D82A}">
                    <a16:rowId xmlns:a16="http://schemas.microsoft.com/office/drawing/2014/main" val="351547481"/>
                  </a:ext>
                </a:extLst>
              </a:tr>
              <a:tr h="205999">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extLst>
                  <a:ext uri="{0D108BD9-81ED-4DB2-BD59-A6C34878D82A}">
                    <a16:rowId xmlns:a16="http://schemas.microsoft.com/office/drawing/2014/main" val="709093557"/>
                  </a:ext>
                </a:extLst>
              </a:tr>
              <a:tr h="474923">
                <a:tc>
                  <a:txBody>
                    <a:bodyPr/>
                    <a:lstStyle/>
                    <a:p>
                      <a:pPr algn="l">
                        <a:lnSpc>
                          <a:spcPct val="100000"/>
                        </a:lnSpc>
                        <a:spcAft>
                          <a:spcPts val="1000"/>
                        </a:spcAft>
                      </a:pPr>
                      <a:r>
                        <a:rPr lang="en-IN" sz="1200" b="1">
                          <a:solidFill>
                            <a:schemeClr val="tx1"/>
                          </a:solidFill>
                          <a:effectLst/>
                        </a:rPr>
                        <a:t>Total Expenses</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4650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4750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5600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6250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8150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8550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10150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10700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11500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12900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13150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13300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109650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extLst>
                  <a:ext uri="{0D108BD9-81ED-4DB2-BD59-A6C34878D82A}">
                    <a16:rowId xmlns:a16="http://schemas.microsoft.com/office/drawing/2014/main" val="876159958"/>
                  </a:ext>
                </a:extLst>
              </a:tr>
              <a:tr h="205999">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extLst>
                  <a:ext uri="{0D108BD9-81ED-4DB2-BD59-A6C34878D82A}">
                    <a16:rowId xmlns:a16="http://schemas.microsoft.com/office/drawing/2014/main" val="1126908241"/>
                  </a:ext>
                </a:extLst>
              </a:tr>
              <a:tr h="205999">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tc>
                  <a:txBody>
                    <a:bodyPr/>
                    <a:lstStyle/>
                    <a:p>
                      <a:pPr>
                        <a:lnSpc>
                          <a:spcPct val="100000"/>
                        </a:lnSpc>
                      </a:pPr>
                      <a:endParaRPr lang="en-IN" sz="1400" b="1">
                        <a:solidFill>
                          <a:schemeClr val="tx1"/>
                        </a:solidFill>
                        <a:effectLst/>
                        <a:latin typeface="Calibri" panose="020F0502020204030204" pitchFamily="34" charset="0"/>
                        <a:cs typeface="Times New Roman" panose="02020603050405020304" pitchFamily="18" charset="0"/>
                      </a:endParaRPr>
                    </a:p>
                  </a:txBody>
                  <a:tcPr marL="50311" marR="50311" marT="0" marB="0"/>
                </a:tc>
                <a:extLst>
                  <a:ext uri="{0D108BD9-81ED-4DB2-BD59-A6C34878D82A}">
                    <a16:rowId xmlns:a16="http://schemas.microsoft.com/office/drawing/2014/main" val="3178891596"/>
                  </a:ext>
                </a:extLst>
              </a:tr>
              <a:tr h="474923">
                <a:tc>
                  <a:txBody>
                    <a:bodyPr/>
                    <a:lstStyle/>
                    <a:p>
                      <a:pPr algn="l">
                        <a:lnSpc>
                          <a:spcPct val="100000"/>
                        </a:lnSpc>
                        <a:spcAft>
                          <a:spcPts val="1000"/>
                        </a:spcAft>
                      </a:pPr>
                      <a:r>
                        <a:rPr lang="en-IN" sz="1200" b="1">
                          <a:solidFill>
                            <a:schemeClr val="tx1"/>
                          </a:solidFill>
                          <a:effectLst/>
                        </a:rPr>
                        <a:t>Profit/ Loss</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1650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2900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3200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3700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4100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4850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5550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6150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6500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6250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7150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a:solidFill>
                            <a:schemeClr val="tx1"/>
                          </a:solidFill>
                          <a:effectLst/>
                        </a:rPr>
                        <a:t>8150</a:t>
                      </a:r>
                      <a:endParaRPr lang="en-IN" sz="16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tc>
                  <a:txBody>
                    <a:bodyPr/>
                    <a:lstStyle/>
                    <a:p>
                      <a:pPr algn="r">
                        <a:lnSpc>
                          <a:spcPct val="100000"/>
                        </a:lnSpc>
                        <a:spcAft>
                          <a:spcPts val="1000"/>
                        </a:spcAft>
                      </a:pPr>
                      <a:r>
                        <a:rPr lang="en-IN" sz="1200" b="1" dirty="0">
                          <a:solidFill>
                            <a:schemeClr val="tx1"/>
                          </a:solidFill>
                          <a:effectLst/>
                        </a:rPr>
                        <a:t>60150</a:t>
                      </a:r>
                      <a:endParaRPr lang="en-IN" sz="16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0311" marR="50311" marT="0" marB="0"/>
                </a:tc>
                <a:extLst>
                  <a:ext uri="{0D108BD9-81ED-4DB2-BD59-A6C34878D82A}">
                    <a16:rowId xmlns:a16="http://schemas.microsoft.com/office/drawing/2014/main" val="1674541227"/>
                  </a:ext>
                </a:extLst>
              </a:tr>
            </a:tbl>
          </a:graphicData>
        </a:graphic>
      </p:graphicFrame>
    </p:spTree>
    <p:extLst>
      <p:ext uri="{BB962C8B-B14F-4D97-AF65-F5344CB8AC3E}">
        <p14:creationId xmlns:p14="http://schemas.microsoft.com/office/powerpoint/2010/main" val="4235474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665496" cy="1600200"/>
          </a:xfrm>
        </p:spPr>
        <p:txBody>
          <a:bodyPr/>
          <a:lstStyle/>
          <a:p>
            <a:pPr marL="0" indent="0" algn="ctr">
              <a:buNone/>
            </a:pPr>
            <a:r>
              <a:rPr lang="en-US" dirty="0"/>
              <a:t>Marketing Strategy and Branding</a:t>
            </a:r>
            <a:endParaRPr lang="en-IN" dirty="0"/>
          </a:p>
        </p:txBody>
      </p:sp>
      <p:sp>
        <p:nvSpPr>
          <p:cNvPr id="4" name="Rounded Rectangle 3"/>
          <p:cNvSpPr/>
          <p:nvPr/>
        </p:nvSpPr>
        <p:spPr>
          <a:xfrm>
            <a:off x="640160" y="2210438"/>
            <a:ext cx="6696744" cy="6088722"/>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r>
              <a:rPr lang="en-US" sz="2400" b="1" dirty="0">
                <a:solidFill>
                  <a:schemeClr val="bg1"/>
                </a:solidFill>
                <a:effectLst/>
              </a:rPr>
              <a:t>Marketing Strategy and Branding Overview</a:t>
            </a:r>
            <a:endParaRPr lang="en-US" sz="2400" dirty="0">
              <a:solidFill>
                <a:schemeClr val="bg1"/>
              </a:solidFill>
              <a:effectLst/>
            </a:endParaRPr>
          </a:p>
          <a:p>
            <a:pPr>
              <a:spcBef>
                <a:spcPts val="900"/>
              </a:spcBef>
            </a:pPr>
            <a:r>
              <a:rPr lang="en-US" sz="2400" dirty="0">
                <a:solidFill>
                  <a:schemeClr val="bg1"/>
                </a:solidFill>
                <a:effectLst/>
              </a:rPr>
              <a:t>• Establish a strong digital presence through an optimized website and active social media profiles.</a:t>
            </a:r>
          </a:p>
          <a:p>
            <a:pPr>
              <a:spcBef>
                <a:spcPts val="900"/>
              </a:spcBef>
            </a:pPr>
            <a:r>
              <a:rPr lang="en-US" sz="2400" dirty="0">
                <a:solidFill>
                  <a:schemeClr val="bg1"/>
                </a:solidFill>
                <a:effectLst/>
              </a:rPr>
              <a:t>• Use discounts and promotions to attract and retain clients.</a:t>
            </a:r>
          </a:p>
          <a:p>
            <a:pPr>
              <a:spcBef>
                <a:spcPts val="900"/>
              </a:spcBef>
            </a:pPr>
            <a:r>
              <a:rPr lang="en-US" sz="2400" dirty="0">
                <a:solidFill>
                  <a:schemeClr val="bg1"/>
                </a:solidFill>
                <a:effectLst/>
              </a:rPr>
              <a:t>• Highlight positive reviews and testimonials to build trust.</a:t>
            </a:r>
          </a:p>
          <a:p>
            <a:pPr>
              <a:spcBef>
                <a:spcPts val="900"/>
              </a:spcBef>
            </a:pPr>
            <a:r>
              <a:rPr lang="en-US" sz="2400" dirty="0">
                <a:solidFill>
                  <a:schemeClr val="bg1"/>
                </a:solidFill>
                <a:effectLst/>
              </a:rPr>
              <a:t>• Collaborate with local businesses for increased visibility.</a:t>
            </a:r>
          </a:p>
        </p:txBody>
      </p:sp>
      <p:sp>
        <p:nvSpPr>
          <p:cNvPr id="11" name="TextBox 10">
            <a:extLst>
              <a:ext uri="{FF2B5EF4-FFF2-40B4-BE49-F238E27FC236}">
                <a16:creationId xmlns:a16="http://schemas.microsoft.com/office/drawing/2014/main" id="{24AD771D-8DC4-E020-A168-9F5CFB94B66C}"/>
              </a:ext>
            </a:extLst>
          </p:cNvPr>
          <p:cNvSpPr txBox="1"/>
          <p:nvPr/>
        </p:nvSpPr>
        <p:spPr>
          <a:xfrm>
            <a:off x="7527247" y="4060763"/>
            <a:ext cx="5554166" cy="400110"/>
          </a:xfrm>
          <a:prstGeom prst="rect">
            <a:avLst/>
          </a:prstGeom>
          <a:noFill/>
        </p:spPr>
        <p:txBody>
          <a:bodyPr wrap="square" rtlCol="0">
            <a:spAutoFit/>
          </a:bodyPr>
          <a:lstStyle/>
          <a:p>
            <a:pPr algn="ctr"/>
            <a:r>
              <a:rPr lang="en-US" sz="2000" dirty="0"/>
              <a:t>[Business Card]</a:t>
            </a:r>
            <a:endParaRPr lang="en-IN" sz="2000" dirty="0"/>
          </a:p>
        </p:txBody>
      </p:sp>
      <p:pic>
        <p:nvPicPr>
          <p:cNvPr id="5" name="Picture 4" descr="A screenshot of a website&#10;&#10;Description automatically generated">
            <a:extLst>
              <a:ext uri="{FF2B5EF4-FFF2-40B4-BE49-F238E27FC236}">
                <a16:creationId xmlns:a16="http://schemas.microsoft.com/office/drawing/2014/main" id="{C0C5BCF9-984A-5D87-3D98-DF4C6FB5FC8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11065" y="2210438"/>
            <a:ext cx="3986530" cy="5859780"/>
          </a:xfrm>
          <a:prstGeom prst="rect">
            <a:avLst/>
          </a:prstGeom>
        </p:spPr>
      </p:pic>
      <p:sp>
        <p:nvSpPr>
          <p:cNvPr id="7" name="TextBox 6">
            <a:extLst>
              <a:ext uri="{FF2B5EF4-FFF2-40B4-BE49-F238E27FC236}">
                <a16:creationId xmlns:a16="http://schemas.microsoft.com/office/drawing/2014/main" id="{CFD4CE0A-C035-CBE9-8343-25424D401A01}"/>
              </a:ext>
            </a:extLst>
          </p:cNvPr>
          <p:cNvSpPr txBox="1"/>
          <p:nvPr/>
        </p:nvSpPr>
        <p:spPr>
          <a:xfrm>
            <a:off x="8658817" y="8252037"/>
            <a:ext cx="3664547" cy="968791"/>
          </a:xfrm>
          <a:prstGeom prst="rect">
            <a:avLst/>
          </a:prstGeom>
          <a:noFill/>
        </p:spPr>
        <p:txBody>
          <a:bodyPr wrap="square" rtlCol="0">
            <a:spAutoFit/>
          </a:bodyPr>
          <a:lstStyle/>
          <a:p>
            <a:pPr marL="0" marR="0" algn="ctr">
              <a:lnSpc>
                <a:spcPct val="150000"/>
              </a:lnSpc>
              <a:spcBef>
                <a:spcPts val="600"/>
              </a:spcBef>
              <a:spcAft>
                <a:spcPts val="600"/>
              </a:spcAft>
            </a:pPr>
            <a:r>
              <a:rPr lang="en-GB" sz="2000" dirty="0">
                <a:effectLst/>
                <a:latin typeface="Times New Roman" panose="02020603050405020304" pitchFamily="18" charset="0"/>
                <a:ea typeface="DengXian" panose="02010600030101010101" pitchFamily="2" charset="-122"/>
                <a:cs typeface="Arial" panose="020B0604020202020204" pitchFamily="34" charset="0"/>
              </a:rPr>
              <a:t>(Source: </a:t>
            </a:r>
            <a:r>
              <a:rPr lang="en-GB" sz="2000" u="sng" dirty="0">
                <a:solidFill>
                  <a:srgbClr val="467886"/>
                </a:solidFill>
                <a:effectLst/>
                <a:latin typeface="Times New Roman" panose="02020603050405020304" pitchFamily="18" charset="0"/>
                <a:ea typeface="DengXian" panose="02010600030101010101" pitchFamily="2" charset="-122"/>
                <a:cs typeface="Arial" panose="020B0604020202020204" pitchFamily="34" charset="0"/>
                <a:hlinkClick r:id="rId4"/>
              </a:rPr>
              <a:t>https://christian-massage-salon.weeblysite.com/ </a:t>
            </a:r>
            <a:r>
              <a:rPr lang="en-GB" sz="2000" dirty="0">
                <a:effectLst/>
                <a:latin typeface="Times New Roman" panose="02020603050405020304" pitchFamily="18" charset="0"/>
                <a:ea typeface="DengXian" panose="02010600030101010101" pitchFamily="2" charset="-122"/>
                <a:cs typeface="Arial" panose="020B0604020202020204" pitchFamily="34" charset="0"/>
              </a:rPr>
              <a:t>) </a:t>
            </a:r>
            <a:endParaRPr lang="en-US" sz="20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4904207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FD464-4991-6D12-B597-6DABA480FDAE}"/>
              </a:ext>
            </a:extLst>
          </p:cNvPr>
          <p:cNvSpPr>
            <a:spLocks noGrp="1"/>
          </p:cNvSpPr>
          <p:nvPr>
            <p:ph type="title"/>
          </p:nvPr>
        </p:nvSpPr>
        <p:spPr>
          <a:xfrm>
            <a:off x="0" y="0"/>
            <a:ext cx="12801600" cy="1055829"/>
          </a:xfrm>
        </p:spPr>
        <p:txBody>
          <a:bodyPr/>
          <a:lstStyle/>
          <a:p>
            <a:pPr marL="0" indent="0">
              <a:buNone/>
            </a:pPr>
            <a:r>
              <a:rPr lang="en-US" dirty="0"/>
              <a:t>Marketing Strategy and Branding</a:t>
            </a:r>
          </a:p>
        </p:txBody>
      </p:sp>
      <p:sp>
        <p:nvSpPr>
          <p:cNvPr id="4" name="TextBox 3">
            <a:extLst>
              <a:ext uri="{FF2B5EF4-FFF2-40B4-BE49-F238E27FC236}">
                <a16:creationId xmlns:a16="http://schemas.microsoft.com/office/drawing/2014/main" id="{01367EB0-6791-AAFF-4063-AC5715F1B39F}"/>
              </a:ext>
            </a:extLst>
          </p:cNvPr>
          <p:cNvSpPr txBox="1"/>
          <p:nvPr/>
        </p:nvSpPr>
        <p:spPr>
          <a:xfrm>
            <a:off x="8056984" y="8520686"/>
            <a:ext cx="5554166" cy="400110"/>
          </a:xfrm>
          <a:prstGeom prst="rect">
            <a:avLst/>
          </a:prstGeom>
          <a:noFill/>
        </p:spPr>
        <p:txBody>
          <a:bodyPr wrap="square" rtlCol="0">
            <a:spAutoFit/>
          </a:bodyPr>
          <a:lstStyle/>
          <a:p>
            <a:r>
              <a:rPr lang="en-US" sz="2000" i="1" dirty="0">
                <a:solidFill>
                  <a:srgbClr val="0E0E0E"/>
                </a:solidFill>
                <a:effectLst/>
                <a:latin typeface=".AppleSystemUIFont"/>
              </a:rPr>
              <a:t>(Source: Created using Canva.)</a:t>
            </a:r>
            <a:endParaRPr lang="en-US" sz="2000" dirty="0">
              <a:solidFill>
                <a:srgbClr val="0E0E0E"/>
              </a:solidFill>
              <a:effectLst/>
              <a:latin typeface=".AppleSystemUIFont"/>
            </a:endParaRPr>
          </a:p>
        </p:txBody>
      </p:sp>
      <p:sp>
        <p:nvSpPr>
          <p:cNvPr id="5" name="Rounded Rectangle 4">
            <a:extLst>
              <a:ext uri="{FF2B5EF4-FFF2-40B4-BE49-F238E27FC236}">
                <a16:creationId xmlns:a16="http://schemas.microsoft.com/office/drawing/2014/main" id="{A39E1E1D-D768-4424-E977-2D122C2C2E1E}"/>
              </a:ext>
            </a:extLst>
          </p:cNvPr>
          <p:cNvSpPr/>
          <p:nvPr/>
        </p:nvSpPr>
        <p:spPr>
          <a:xfrm>
            <a:off x="391146" y="1996375"/>
            <a:ext cx="5290083" cy="6184513"/>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r>
              <a:rPr lang="en-US" b="1" dirty="0">
                <a:solidFill>
                  <a:schemeClr val="bg1"/>
                </a:solidFill>
                <a:effectLst/>
              </a:rPr>
              <a:t>Social Media and Digital Engagement</a:t>
            </a:r>
            <a:endParaRPr lang="en-US" dirty="0">
              <a:solidFill>
                <a:schemeClr val="bg1"/>
              </a:solidFill>
              <a:effectLst/>
            </a:endParaRPr>
          </a:p>
          <a:p>
            <a:pPr>
              <a:spcBef>
                <a:spcPts val="900"/>
              </a:spcBef>
            </a:pPr>
            <a:r>
              <a:rPr lang="en-US" dirty="0">
                <a:solidFill>
                  <a:schemeClr val="bg1"/>
                </a:solidFill>
                <a:effectLst/>
              </a:rPr>
              <a:t>• Leverage social media for targeted campaigns and audience engagement.</a:t>
            </a:r>
          </a:p>
          <a:p>
            <a:pPr>
              <a:spcBef>
                <a:spcPts val="900"/>
              </a:spcBef>
            </a:pPr>
            <a:r>
              <a:rPr lang="en-US" dirty="0">
                <a:solidFill>
                  <a:schemeClr val="bg1"/>
                </a:solidFill>
                <a:effectLst/>
              </a:rPr>
              <a:t>• Share visually appealing content showcasing services and offers.</a:t>
            </a:r>
          </a:p>
          <a:p>
            <a:pPr>
              <a:spcBef>
                <a:spcPts val="900"/>
              </a:spcBef>
            </a:pPr>
            <a:r>
              <a:rPr lang="en-US" dirty="0">
                <a:solidFill>
                  <a:schemeClr val="bg1"/>
                </a:solidFill>
                <a:effectLst/>
              </a:rPr>
              <a:t>• Enable seamless online booking to enhance customer convenience.</a:t>
            </a:r>
          </a:p>
        </p:txBody>
      </p:sp>
      <p:pic>
        <p:nvPicPr>
          <p:cNvPr id="6" name="Picture 5" descr="A group of people in a spa&#10;&#10;Description automatically generated with medium confidence">
            <a:extLst>
              <a:ext uri="{FF2B5EF4-FFF2-40B4-BE49-F238E27FC236}">
                <a16:creationId xmlns:a16="http://schemas.microsoft.com/office/drawing/2014/main" id="{E84D6407-AA31-5B58-0DB8-B11DD88AA86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120880" y="1640423"/>
            <a:ext cx="5290083" cy="3160177"/>
          </a:xfrm>
          <a:prstGeom prst="rect">
            <a:avLst/>
          </a:prstGeom>
        </p:spPr>
      </p:pic>
      <p:pic>
        <p:nvPicPr>
          <p:cNvPr id="7" name="Picture 6">
            <a:extLst>
              <a:ext uri="{FF2B5EF4-FFF2-40B4-BE49-F238E27FC236}">
                <a16:creationId xmlns:a16="http://schemas.microsoft.com/office/drawing/2014/main" id="{0436C272-7521-21A2-90D9-D314C87C249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bwMode="auto">
          <a:xfrm>
            <a:off x="7120879" y="5088632"/>
            <a:ext cx="5290083" cy="3309297"/>
          </a:xfrm>
          <a:prstGeom prst="rect">
            <a:avLst/>
          </a:prstGeom>
          <a:noFill/>
          <a:ln>
            <a:noFill/>
          </a:ln>
        </p:spPr>
      </p:pic>
    </p:spTree>
    <p:extLst>
      <p:ext uri="{BB962C8B-B14F-4D97-AF65-F5344CB8AC3E}">
        <p14:creationId xmlns:p14="http://schemas.microsoft.com/office/powerpoint/2010/main" val="35418306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ED4BF-2CF7-C89B-CDCC-8CB43ECC0848}"/>
              </a:ext>
            </a:extLst>
          </p:cNvPr>
          <p:cNvSpPr>
            <a:spLocks noGrp="1"/>
          </p:cNvSpPr>
          <p:nvPr>
            <p:ph type="title"/>
          </p:nvPr>
        </p:nvSpPr>
        <p:spPr>
          <a:xfrm>
            <a:off x="0" y="0"/>
            <a:ext cx="12801600" cy="1199845"/>
          </a:xfrm>
        </p:spPr>
        <p:txBody>
          <a:bodyPr/>
          <a:lstStyle/>
          <a:p>
            <a:pPr marL="0" indent="0">
              <a:buNone/>
            </a:pPr>
            <a:r>
              <a:rPr lang="en-US" dirty="0"/>
              <a:t>Marketing Strategy and Branding</a:t>
            </a:r>
          </a:p>
        </p:txBody>
      </p:sp>
      <p:pic>
        <p:nvPicPr>
          <p:cNvPr id="4" name="Picture 3" descr="A screenshot of a social media ad&#10;&#10;Description automatically generated">
            <a:extLst>
              <a:ext uri="{FF2B5EF4-FFF2-40B4-BE49-F238E27FC236}">
                <a16:creationId xmlns:a16="http://schemas.microsoft.com/office/drawing/2014/main" id="{3073464F-40BD-DFF0-D0CE-A696EDDD931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84776" y="1456314"/>
            <a:ext cx="4043251" cy="4072895"/>
          </a:xfrm>
          <a:prstGeom prst="rect">
            <a:avLst/>
          </a:prstGeom>
        </p:spPr>
      </p:pic>
      <p:sp>
        <p:nvSpPr>
          <p:cNvPr id="3" name="Rounded Rectangle 2">
            <a:extLst>
              <a:ext uri="{FF2B5EF4-FFF2-40B4-BE49-F238E27FC236}">
                <a16:creationId xmlns:a16="http://schemas.microsoft.com/office/drawing/2014/main" id="{981A4054-99A0-2F50-32A8-4CC06D8C1EB5}"/>
              </a:ext>
            </a:extLst>
          </p:cNvPr>
          <p:cNvSpPr/>
          <p:nvPr/>
        </p:nvSpPr>
        <p:spPr>
          <a:xfrm>
            <a:off x="390637" y="1640423"/>
            <a:ext cx="5290083" cy="7264633"/>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r>
              <a:rPr lang="en-US" b="1" dirty="0">
                <a:solidFill>
                  <a:schemeClr val="bg1"/>
                </a:solidFill>
                <a:effectLst/>
              </a:rPr>
              <a:t>Promotions and Incentives</a:t>
            </a:r>
            <a:endParaRPr lang="en-US" dirty="0">
              <a:solidFill>
                <a:schemeClr val="bg1"/>
              </a:solidFill>
              <a:effectLst/>
            </a:endParaRPr>
          </a:p>
          <a:p>
            <a:pPr>
              <a:spcBef>
                <a:spcPts val="900"/>
              </a:spcBef>
            </a:pPr>
            <a:r>
              <a:rPr lang="en-US" dirty="0">
                <a:solidFill>
                  <a:schemeClr val="bg1"/>
                </a:solidFill>
                <a:effectLst/>
              </a:rPr>
              <a:t>• Offer seasonal discounts to drive bookings during key periods.</a:t>
            </a:r>
          </a:p>
          <a:p>
            <a:pPr>
              <a:spcBef>
                <a:spcPts val="900"/>
              </a:spcBef>
            </a:pPr>
            <a:r>
              <a:rPr lang="en-US" dirty="0">
                <a:solidFill>
                  <a:schemeClr val="bg1"/>
                </a:solidFill>
                <a:effectLst/>
              </a:rPr>
              <a:t>• Introduce loyalty and referral programs to reward repeat clients.</a:t>
            </a:r>
          </a:p>
          <a:p>
            <a:pPr>
              <a:spcBef>
                <a:spcPts val="900"/>
              </a:spcBef>
            </a:pPr>
            <a:r>
              <a:rPr lang="en-US" dirty="0">
                <a:solidFill>
                  <a:schemeClr val="bg1"/>
                </a:solidFill>
                <a:effectLst/>
              </a:rPr>
              <a:t>• Use email and SMS campaigns to promote exclusive offers and updates.</a:t>
            </a:r>
          </a:p>
          <a:p>
            <a:pPr>
              <a:spcBef>
                <a:spcPts val="900"/>
              </a:spcBef>
            </a:pPr>
            <a:r>
              <a:rPr lang="en-US" dirty="0">
                <a:solidFill>
                  <a:schemeClr val="bg1"/>
                </a:solidFill>
                <a:effectLst/>
              </a:rPr>
              <a:t>• Create urgency through limited-time deals to boost engagement.</a:t>
            </a:r>
          </a:p>
        </p:txBody>
      </p:sp>
      <p:sp>
        <p:nvSpPr>
          <p:cNvPr id="5" name="TextBox 4">
            <a:extLst>
              <a:ext uri="{FF2B5EF4-FFF2-40B4-BE49-F238E27FC236}">
                <a16:creationId xmlns:a16="http://schemas.microsoft.com/office/drawing/2014/main" id="{27BBD503-459C-368C-4BEA-E0D2FA3E25DD}"/>
              </a:ext>
            </a:extLst>
          </p:cNvPr>
          <p:cNvSpPr txBox="1"/>
          <p:nvPr/>
        </p:nvSpPr>
        <p:spPr>
          <a:xfrm>
            <a:off x="10228027" y="2793938"/>
            <a:ext cx="1933414" cy="968855"/>
          </a:xfrm>
          <a:prstGeom prst="rect">
            <a:avLst/>
          </a:prstGeom>
          <a:noFill/>
        </p:spPr>
        <p:txBody>
          <a:bodyPr wrap="square" rtlCol="0">
            <a:spAutoFit/>
          </a:bodyPr>
          <a:lstStyle/>
          <a:p>
            <a:pPr algn="ctr">
              <a:lnSpc>
                <a:spcPct val="150000"/>
              </a:lnSpc>
              <a:spcBef>
                <a:spcPts val="600"/>
              </a:spcBef>
              <a:spcAft>
                <a:spcPts val="600"/>
              </a:spcAft>
            </a:pPr>
            <a:r>
              <a:rPr lang="en-GB" sz="2000" dirty="0">
                <a:effectLst/>
                <a:latin typeface="Times New Roman" panose="02020603050405020304" pitchFamily="18" charset="0"/>
                <a:ea typeface="DengXian" panose="02010600030101010101" pitchFamily="2" charset="-122"/>
                <a:cs typeface="Arial" panose="020B0604020202020204" pitchFamily="34" charset="0"/>
              </a:rPr>
              <a:t>(</a:t>
            </a:r>
            <a:r>
              <a:rPr lang="en-US" sz="2000" i="1" dirty="0">
                <a:solidFill>
                  <a:srgbClr val="0E0E0E"/>
                </a:solidFill>
                <a:effectLst/>
                <a:latin typeface=".AppleSystemUIFont"/>
              </a:rPr>
              <a:t>Source: Created using </a:t>
            </a:r>
            <a:r>
              <a:rPr lang="en-US" sz="2000" i="1" dirty="0" err="1">
                <a:solidFill>
                  <a:srgbClr val="0E0E0E"/>
                </a:solidFill>
                <a:effectLst/>
                <a:latin typeface=".AppleSystemUIFont"/>
              </a:rPr>
              <a:t>Fotor</a:t>
            </a:r>
            <a:r>
              <a:rPr lang="en-US" sz="2000" i="1" dirty="0">
                <a:solidFill>
                  <a:srgbClr val="0E0E0E"/>
                </a:solidFill>
                <a:effectLst/>
                <a:latin typeface=".AppleSystemUIFont"/>
              </a:rPr>
              <a:t>.</a:t>
            </a:r>
            <a:r>
              <a:rPr lang="en-GB" sz="2000" dirty="0">
                <a:effectLst/>
                <a:latin typeface="Times New Roman" panose="02020603050405020304" pitchFamily="18" charset="0"/>
                <a:ea typeface="DengXian" panose="02010600030101010101" pitchFamily="2" charset="-122"/>
                <a:cs typeface="Arial" panose="020B0604020202020204" pitchFamily="34" charset="0"/>
              </a:rPr>
              <a:t>)</a:t>
            </a:r>
            <a:endParaRPr lang="en-US" sz="2000" dirty="0">
              <a:effectLst/>
              <a:latin typeface="Aptos" panose="020B0004020202020204" pitchFamily="34" charset="0"/>
              <a:ea typeface="DengXian" panose="02010600030101010101" pitchFamily="2" charset="-122"/>
              <a:cs typeface="Arial" panose="020B0604020202020204" pitchFamily="34" charset="0"/>
            </a:endParaRPr>
          </a:p>
        </p:txBody>
      </p:sp>
      <p:pic>
        <p:nvPicPr>
          <p:cNvPr id="6" name="Picture 5" descr="A screenshot of a website&#10;&#10;Description automatically generated">
            <a:extLst>
              <a:ext uri="{FF2B5EF4-FFF2-40B4-BE49-F238E27FC236}">
                <a16:creationId xmlns:a16="http://schemas.microsoft.com/office/drawing/2014/main" id="{0EA9D24D-D2C6-3406-A04C-561F77F98FF8}"/>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223" t="1" r="44636" b="62300"/>
          <a:stretch/>
        </p:blipFill>
        <p:spPr bwMode="auto">
          <a:xfrm>
            <a:off x="8777064" y="5529210"/>
            <a:ext cx="3816424" cy="3737834"/>
          </a:xfrm>
          <a:prstGeom prst="roundRect">
            <a:avLst>
              <a:gd name="adj" fmla="val 16667"/>
            </a:avLst>
          </a:prstGeom>
          <a:ln>
            <a:solidFill>
              <a:schemeClr val="bg1">
                <a:lumMod val="65000"/>
              </a:schemeClr>
            </a:solid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53640926-AAD7-44D8-BBD7-CCE9431645EC}">
              <a14:shadowObscured xmlns:a14="http://schemas.microsoft.com/office/drawing/2010/main"/>
            </a:ext>
          </a:extLst>
        </p:spPr>
      </p:pic>
      <p:sp>
        <p:nvSpPr>
          <p:cNvPr id="7" name="TextBox 6">
            <a:extLst>
              <a:ext uri="{FF2B5EF4-FFF2-40B4-BE49-F238E27FC236}">
                <a16:creationId xmlns:a16="http://schemas.microsoft.com/office/drawing/2014/main" id="{98952626-BF8F-4474-A353-4DE6BD7A056E}"/>
              </a:ext>
            </a:extLst>
          </p:cNvPr>
          <p:cNvSpPr txBox="1"/>
          <p:nvPr/>
        </p:nvSpPr>
        <p:spPr>
          <a:xfrm>
            <a:off x="6832848" y="7251032"/>
            <a:ext cx="1944216" cy="707886"/>
          </a:xfrm>
          <a:prstGeom prst="rect">
            <a:avLst/>
          </a:prstGeom>
          <a:noFill/>
        </p:spPr>
        <p:txBody>
          <a:bodyPr wrap="square" rtlCol="0">
            <a:spAutoFit/>
          </a:bodyPr>
          <a:lstStyle/>
          <a:p>
            <a:r>
              <a:rPr lang="en-US" sz="2000" i="1" dirty="0">
                <a:solidFill>
                  <a:srgbClr val="0E0E0E"/>
                </a:solidFill>
                <a:effectLst/>
                <a:latin typeface=".AppleSystemUIFont"/>
              </a:rPr>
              <a:t>(Source: Created using Canva.)</a:t>
            </a:r>
            <a:endParaRPr lang="en-US" sz="2000" dirty="0">
              <a:solidFill>
                <a:srgbClr val="0E0E0E"/>
              </a:solidFill>
              <a:effectLst/>
              <a:latin typeface=".AppleSystemUIFont"/>
            </a:endParaRPr>
          </a:p>
        </p:txBody>
      </p:sp>
    </p:spTree>
    <p:extLst>
      <p:ext uri="{BB962C8B-B14F-4D97-AF65-F5344CB8AC3E}">
        <p14:creationId xmlns:p14="http://schemas.microsoft.com/office/powerpoint/2010/main" val="34865274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C65BF-3DD4-16E1-5CB7-35AC16FF8114}"/>
              </a:ext>
            </a:extLst>
          </p:cNvPr>
          <p:cNvSpPr>
            <a:spLocks noGrp="1"/>
          </p:cNvSpPr>
          <p:nvPr>
            <p:ph type="title"/>
          </p:nvPr>
        </p:nvSpPr>
        <p:spPr>
          <a:xfrm>
            <a:off x="68052" y="744"/>
            <a:ext cx="12665496" cy="1127837"/>
          </a:xfrm>
        </p:spPr>
        <p:txBody>
          <a:bodyPr/>
          <a:lstStyle/>
          <a:p>
            <a:pPr marL="0" indent="0">
              <a:buNone/>
            </a:pPr>
            <a:r>
              <a:rPr lang="en-US" dirty="0"/>
              <a:t>Marketing Strategy and Branding</a:t>
            </a:r>
          </a:p>
        </p:txBody>
      </p:sp>
      <p:pic>
        <p:nvPicPr>
          <p:cNvPr id="5" name="Picture 4">
            <a:extLst>
              <a:ext uri="{FF2B5EF4-FFF2-40B4-BE49-F238E27FC236}">
                <a16:creationId xmlns:a16="http://schemas.microsoft.com/office/drawing/2014/main" id="{60B5BBB1-75FF-C04A-26C7-7F0AFE8E2194}"/>
              </a:ext>
            </a:extLst>
          </p:cNvPr>
          <p:cNvPicPr>
            <a:picLocks noChangeAspect="1"/>
          </p:cNvPicPr>
          <p:nvPr/>
        </p:nvPicPr>
        <p:blipFill>
          <a:blip r:embed="rId2"/>
          <a:stretch>
            <a:fillRect/>
          </a:stretch>
        </p:blipFill>
        <p:spPr>
          <a:xfrm>
            <a:off x="8351061" y="1524431"/>
            <a:ext cx="4062644" cy="262809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descr="A poster for a massage parlor&#10;&#10;Description automatically generated">
            <a:extLst>
              <a:ext uri="{FF2B5EF4-FFF2-40B4-BE49-F238E27FC236}">
                <a16:creationId xmlns:a16="http://schemas.microsoft.com/office/drawing/2014/main" id="{080F3027-C56A-7B8D-91DC-02EBE1E7773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56784" y="4512568"/>
            <a:ext cx="3578457" cy="4824536"/>
          </a:xfrm>
          <a:prstGeom prst="roundRect">
            <a:avLst>
              <a:gd name="adj" fmla="val 16667"/>
            </a:avLst>
          </a:prstGeom>
          <a:ln>
            <a:solidFill>
              <a:schemeClr val="bg1">
                <a:lumMod val="65000"/>
              </a:schemeClr>
            </a:solid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7" name="Rounded Rectangle 6">
            <a:extLst>
              <a:ext uri="{FF2B5EF4-FFF2-40B4-BE49-F238E27FC236}">
                <a16:creationId xmlns:a16="http://schemas.microsoft.com/office/drawing/2014/main" id="{C7FD85DF-4D79-C387-635D-9A684949AC4A}"/>
              </a:ext>
            </a:extLst>
          </p:cNvPr>
          <p:cNvSpPr/>
          <p:nvPr/>
        </p:nvSpPr>
        <p:spPr>
          <a:xfrm>
            <a:off x="393940" y="1992288"/>
            <a:ext cx="5290083" cy="6264696"/>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r>
              <a:rPr lang="en-US" b="1" dirty="0">
                <a:solidFill>
                  <a:schemeClr val="bg1"/>
                </a:solidFill>
                <a:effectLst/>
              </a:rPr>
              <a:t>Collaboration and Partnerships</a:t>
            </a:r>
            <a:endParaRPr lang="en-US" dirty="0">
              <a:solidFill>
                <a:schemeClr val="bg1"/>
              </a:solidFill>
              <a:effectLst/>
            </a:endParaRPr>
          </a:p>
          <a:p>
            <a:pPr>
              <a:spcBef>
                <a:spcPts val="900"/>
              </a:spcBef>
            </a:pPr>
            <a:r>
              <a:rPr lang="en-US" dirty="0">
                <a:solidFill>
                  <a:schemeClr val="bg1"/>
                </a:solidFill>
                <a:effectLst/>
              </a:rPr>
              <a:t>• Partner with local businesses to expand your customer base.</a:t>
            </a:r>
          </a:p>
          <a:p>
            <a:pPr>
              <a:spcBef>
                <a:spcPts val="900"/>
              </a:spcBef>
            </a:pPr>
            <a:r>
              <a:rPr lang="en-US" dirty="0">
                <a:solidFill>
                  <a:schemeClr val="bg1"/>
                </a:solidFill>
                <a:effectLst/>
              </a:rPr>
              <a:t>• Offer corporate wellness packages to attract group bookings.</a:t>
            </a:r>
          </a:p>
          <a:p>
            <a:pPr>
              <a:spcBef>
                <a:spcPts val="900"/>
              </a:spcBef>
            </a:pPr>
            <a:r>
              <a:rPr lang="en-US" dirty="0">
                <a:solidFill>
                  <a:schemeClr val="bg1"/>
                </a:solidFill>
                <a:effectLst/>
              </a:rPr>
              <a:t>• Participate in community events to enhance brand visibility.</a:t>
            </a:r>
          </a:p>
        </p:txBody>
      </p:sp>
      <p:sp>
        <p:nvSpPr>
          <p:cNvPr id="8" name="TextBox 7">
            <a:extLst>
              <a:ext uri="{FF2B5EF4-FFF2-40B4-BE49-F238E27FC236}">
                <a16:creationId xmlns:a16="http://schemas.microsoft.com/office/drawing/2014/main" id="{0998D3AC-15C6-4291-CA30-6E415E08085A}"/>
              </a:ext>
            </a:extLst>
          </p:cNvPr>
          <p:cNvSpPr txBox="1"/>
          <p:nvPr/>
        </p:nvSpPr>
        <p:spPr>
          <a:xfrm>
            <a:off x="6400800" y="2496344"/>
            <a:ext cx="2088232" cy="1092607"/>
          </a:xfrm>
          <a:prstGeom prst="rect">
            <a:avLst/>
          </a:prstGeom>
          <a:noFill/>
        </p:spPr>
        <p:txBody>
          <a:bodyPr wrap="square" rtlCol="0">
            <a:spAutoFit/>
          </a:bodyPr>
          <a:lstStyle/>
          <a:p>
            <a:r>
              <a:rPr lang="en-US" sz="2000" i="1" dirty="0">
                <a:solidFill>
                  <a:srgbClr val="0E0E0E"/>
                </a:solidFill>
                <a:effectLst/>
                <a:latin typeface=".AppleSystemUIFont"/>
              </a:rPr>
              <a:t>(Source: Created using Canva.)</a:t>
            </a:r>
            <a:endParaRPr lang="en-US" sz="2000" dirty="0">
              <a:solidFill>
                <a:srgbClr val="0E0E0E"/>
              </a:solidFill>
              <a:effectLst/>
              <a:latin typeface=".AppleSystemUIFont"/>
            </a:endParaRPr>
          </a:p>
          <a:p>
            <a:endParaRPr lang="en-US" dirty="0"/>
          </a:p>
        </p:txBody>
      </p:sp>
      <p:sp>
        <p:nvSpPr>
          <p:cNvPr id="9" name="TextBox 8">
            <a:extLst>
              <a:ext uri="{FF2B5EF4-FFF2-40B4-BE49-F238E27FC236}">
                <a16:creationId xmlns:a16="http://schemas.microsoft.com/office/drawing/2014/main" id="{EEAD7427-99A0-685E-0BCF-60A3D20C2776}"/>
              </a:ext>
            </a:extLst>
          </p:cNvPr>
          <p:cNvSpPr txBox="1"/>
          <p:nvPr/>
        </p:nvSpPr>
        <p:spPr>
          <a:xfrm>
            <a:off x="9927610" y="6547809"/>
            <a:ext cx="2290137" cy="707886"/>
          </a:xfrm>
          <a:prstGeom prst="rect">
            <a:avLst/>
          </a:prstGeom>
          <a:noFill/>
        </p:spPr>
        <p:txBody>
          <a:bodyPr wrap="square" rtlCol="0">
            <a:spAutoFit/>
          </a:bodyPr>
          <a:lstStyle/>
          <a:p>
            <a:r>
              <a:rPr lang="en-US" sz="1800" i="1" dirty="0">
                <a:solidFill>
                  <a:srgbClr val="0E0E0E"/>
                </a:solidFill>
                <a:effectLst/>
                <a:latin typeface=".AppleSystemUIFont"/>
              </a:rPr>
              <a:t>(</a:t>
            </a:r>
            <a:r>
              <a:rPr lang="en-US" sz="2000" i="1" dirty="0">
                <a:solidFill>
                  <a:srgbClr val="0E0E0E"/>
                </a:solidFill>
                <a:effectLst/>
                <a:latin typeface=".AppleSystemUIFont"/>
              </a:rPr>
              <a:t>Source: Boyer, 2024.</a:t>
            </a:r>
            <a:r>
              <a:rPr lang="en-US" sz="2000" i="1" dirty="0">
                <a:solidFill>
                  <a:srgbClr val="0E0E0E"/>
                </a:solidFill>
                <a:latin typeface=".AppleSystemUIFont"/>
              </a:rPr>
              <a:t>)</a:t>
            </a:r>
            <a:endParaRPr lang="en-US" sz="2000" dirty="0">
              <a:solidFill>
                <a:srgbClr val="0E0E0E"/>
              </a:solidFill>
              <a:effectLst/>
              <a:latin typeface=".AppleSystemUIFont"/>
            </a:endParaRPr>
          </a:p>
        </p:txBody>
      </p:sp>
    </p:spTree>
    <p:extLst>
      <p:ext uri="{BB962C8B-B14F-4D97-AF65-F5344CB8AC3E}">
        <p14:creationId xmlns:p14="http://schemas.microsoft.com/office/powerpoint/2010/main" val="24151840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8112" y="5226"/>
            <a:ext cx="12593488" cy="1600200"/>
          </a:xfrm>
        </p:spPr>
        <p:txBody>
          <a:bodyPr/>
          <a:lstStyle/>
          <a:p>
            <a:pPr marL="0" indent="0" algn="ctr">
              <a:buNone/>
            </a:pPr>
            <a:r>
              <a:rPr lang="en-US" dirty="0"/>
              <a:t>Business Proposition Appraisal</a:t>
            </a:r>
            <a:endParaRPr lang="en-IN" dirty="0"/>
          </a:p>
        </p:txBody>
      </p:sp>
      <p:sp>
        <p:nvSpPr>
          <p:cNvPr id="4" name="Rounded Rectangle 3"/>
          <p:cNvSpPr/>
          <p:nvPr/>
        </p:nvSpPr>
        <p:spPr>
          <a:xfrm>
            <a:off x="640160" y="1704256"/>
            <a:ext cx="9721080" cy="2376264"/>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pPr algn="just"/>
            <a:r>
              <a:rPr lang="en-GB" sz="3200" b="1" dirty="0"/>
              <a:t>Valuation</a:t>
            </a:r>
            <a:r>
              <a:rPr lang="en-GB" dirty="0"/>
              <a:t>: 35000 GBP has been estimated as the funds required for establishing the business; for a start - up sole proprietorship the budget might seem tight, but it keeps in mind the future contingencies that may arise for which 25 : 75 will be the own investment: bank loan ratio.</a:t>
            </a:r>
            <a:endParaRPr lang="en-IN" dirty="0"/>
          </a:p>
        </p:txBody>
      </p:sp>
      <p:sp>
        <p:nvSpPr>
          <p:cNvPr id="5" name="Rounded Rectangle 4"/>
          <p:cNvSpPr/>
          <p:nvPr/>
        </p:nvSpPr>
        <p:spPr>
          <a:xfrm>
            <a:off x="2800400" y="4368552"/>
            <a:ext cx="9721080" cy="2376264"/>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pPr algn="just"/>
            <a:r>
              <a:rPr lang="en-GB" sz="3200" b="1" dirty="0"/>
              <a:t>Future Plan</a:t>
            </a:r>
            <a:r>
              <a:rPr lang="en-GB" dirty="0"/>
              <a:t>: While the first salon would be at Cardiff, eventual plans include opening at least 3 more in the UK in the 1</a:t>
            </a:r>
            <a:r>
              <a:rPr lang="en-GB" baseline="30000" dirty="0"/>
              <a:t>st</a:t>
            </a:r>
            <a:r>
              <a:rPr lang="en-GB" dirty="0"/>
              <a:t> 2 years of business. Year 1 would be dedicated to establishing the business while year 2 would mainly comprise of expansion plans.</a:t>
            </a:r>
            <a:endParaRPr lang="en-IN" dirty="0"/>
          </a:p>
        </p:txBody>
      </p:sp>
      <p:sp>
        <p:nvSpPr>
          <p:cNvPr id="6" name="Rounded Rectangle 5"/>
          <p:cNvSpPr/>
          <p:nvPr/>
        </p:nvSpPr>
        <p:spPr>
          <a:xfrm>
            <a:off x="352128" y="7032848"/>
            <a:ext cx="9721080" cy="2376264"/>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r>
              <a:rPr lang="en-GB" sz="3200" b="1" dirty="0"/>
              <a:t>Security Requirements</a:t>
            </a:r>
            <a:r>
              <a:rPr lang="en-GB" b="1" dirty="0"/>
              <a:t>: </a:t>
            </a:r>
            <a:r>
              <a:rPr lang="en-GB" dirty="0"/>
              <a:t>Financial, assets, intellectual property, copyright and trade mark would have to be secured to make sure the business success is not slowed down.</a:t>
            </a:r>
            <a:endParaRPr lang="en-IN" dirty="0"/>
          </a:p>
        </p:txBody>
      </p:sp>
    </p:spTree>
    <p:extLst>
      <p:ext uri="{BB962C8B-B14F-4D97-AF65-F5344CB8AC3E}">
        <p14:creationId xmlns:p14="http://schemas.microsoft.com/office/powerpoint/2010/main" val="24379997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6304" y="5226"/>
            <a:ext cx="9117515" cy="1600200"/>
          </a:xfrm>
        </p:spPr>
        <p:txBody>
          <a:bodyPr/>
          <a:lstStyle/>
          <a:p>
            <a:pPr marL="0" indent="0" algn="ctr">
              <a:buNone/>
            </a:pPr>
            <a:r>
              <a:rPr lang="en-US" dirty="0"/>
              <a:t>SWOT Analysis</a:t>
            </a:r>
            <a:endParaRPr lang="en-IN" dirty="0"/>
          </a:p>
        </p:txBody>
      </p:sp>
      <p:sp>
        <p:nvSpPr>
          <p:cNvPr id="4" name="Rounded Rectangle 3"/>
          <p:cNvSpPr/>
          <p:nvPr/>
        </p:nvSpPr>
        <p:spPr>
          <a:xfrm>
            <a:off x="2296344" y="1128192"/>
            <a:ext cx="10297144" cy="1872208"/>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pPr marL="342900" indent="-342900" algn="just">
              <a:buFont typeface="Arial" panose="020B0604020202020204" pitchFamily="34" charset="0"/>
              <a:buChar char="•"/>
            </a:pPr>
            <a:r>
              <a:rPr lang="en-GB" sz="2000" dirty="0"/>
              <a:t>New business is always intriguing for the customers</a:t>
            </a:r>
            <a:endParaRPr lang="en-IN" sz="2000" dirty="0"/>
          </a:p>
          <a:p>
            <a:pPr marL="342900" indent="-342900" algn="just">
              <a:buFont typeface="Arial" panose="020B0604020202020204" pitchFamily="34" charset="0"/>
              <a:buChar char="•"/>
            </a:pPr>
            <a:r>
              <a:rPr lang="en-GB" sz="2000" dirty="0"/>
              <a:t>Expert professionals make the services attractive</a:t>
            </a:r>
            <a:endParaRPr lang="en-IN" sz="2000" dirty="0"/>
          </a:p>
          <a:p>
            <a:pPr marL="342900" indent="-342900" algn="just">
              <a:buFont typeface="Arial" panose="020B0604020202020204" pitchFamily="34" charset="0"/>
              <a:buChar char="•"/>
            </a:pPr>
            <a:r>
              <a:rPr lang="en-GB" sz="2000" dirty="0"/>
              <a:t>Promotion and discounts would be lucrative for business establishment (Hermanni, 2023)</a:t>
            </a:r>
            <a:endParaRPr lang="en-IN" sz="2000" dirty="0"/>
          </a:p>
          <a:p>
            <a:pPr marL="342900" indent="-342900" algn="just">
              <a:buFont typeface="Arial" panose="020B0604020202020204" pitchFamily="34" charset="0"/>
              <a:buChar char="•"/>
            </a:pPr>
            <a:r>
              <a:rPr lang="en-GB" sz="2000" dirty="0"/>
              <a:t>Expert advisors would provide customised and personalised service suggestions</a:t>
            </a:r>
            <a:endParaRPr lang="en-IN" sz="2000" dirty="0"/>
          </a:p>
        </p:txBody>
      </p:sp>
      <p:sp>
        <p:nvSpPr>
          <p:cNvPr id="5" name="Rounded Rectangle 4"/>
          <p:cNvSpPr/>
          <p:nvPr/>
        </p:nvSpPr>
        <p:spPr>
          <a:xfrm>
            <a:off x="140645" y="3149512"/>
            <a:ext cx="10297144" cy="2016224"/>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pPr marL="342900" indent="-342900" algn="just">
              <a:buFont typeface="Arial" panose="020B0604020202020204" pitchFamily="34" charset="0"/>
              <a:buChar char="•"/>
            </a:pPr>
            <a:r>
              <a:rPr lang="en-GB" sz="2000" dirty="0"/>
              <a:t>New market entrant always faces drawbacks</a:t>
            </a:r>
            <a:endParaRPr lang="en-IN" sz="2000" dirty="0"/>
          </a:p>
          <a:p>
            <a:pPr marL="342900" indent="-342900" algn="just">
              <a:buFont typeface="Arial" panose="020B0604020202020204" pitchFamily="34" charset="0"/>
              <a:buChar char="•"/>
            </a:pPr>
            <a:r>
              <a:rPr lang="en-GB" sz="2000" dirty="0"/>
              <a:t>Established businesses would have existent market share</a:t>
            </a:r>
            <a:endParaRPr lang="en-IN" sz="2000" dirty="0"/>
          </a:p>
          <a:p>
            <a:pPr marL="342900" indent="-342900" algn="just">
              <a:buFont typeface="Arial" panose="020B0604020202020204" pitchFamily="34" charset="0"/>
              <a:buChar char="•"/>
            </a:pPr>
            <a:r>
              <a:rPr lang="en-GB" sz="2000" dirty="0"/>
              <a:t>Funding might be inadequate to mark market niche</a:t>
            </a:r>
            <a:endParaRPr lang="en-IN" sz="2000" dirty="0"/>
          </a:p>
          <a:p>
            <a:pPr marL="342900" indent="-342900" algn="just">
              <a:buFont typeface="Arial" panose="020B0604020202020204" pitchFamily="34" charset="0"/>
              <a:buChar char="•"/>
            </a:pPr>
            <a:r>
              <a:rPr lang="en-GB" sz="2000" dirty="0"/>
              <a:t>1 salon would have limited reach even if the area is lucrative</a:t>
            </a:r>
            <a:endParaRPr lang="en-IN" sz="2000" dirty="0"/>
          </a:p>
          <a:p>
            <a:pPr marL="342900" indent="-342900" algn="just">
              <a:buFont typeface="Arial" panose="020B0604020202020204" pitchFamily="34" charset="0"/>
              <a:buChar char="•"/>
            </a:pPr>
            <a:r>
              <a:rPr lang="en-GB" sz="2000" dirty="0"/>
              <a:t>Sole proprietorship has its limitations</a:t>
            </a:r>
            <a:endParaRPr lang="en-IN" sz="2000" dirty="0"/>
          </a:p>
        </p:txBody>
      </p:sp>
      <p:sp>
        <p:nvSpPr>
          <p:cNvPr id="6" name="Rounded Rectangle 5"/>
          <p:cNvSpPr/>
          <p:nvPr/>
        </p:nvSpPr>
        <p:spPr>
          <a:xfrm>
            <a:off x="2273894" y="5295701"/>
            <a:ext cx="10297144" cy="2016224"/>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pPr marL="342900" indent="-342900" algn="just">
              <a:buFont typeface="Arial" panose="020B0604020202020204" pitchFamily="34" charset="0"/>
              <a:buChar char="•"/>
            </a:pPr>
            <a:r>
              <a:rPr lang="en-GB" sz="2000" dirty="0"/>
              <a:t>Extensive use of social media marketing (Venkatesh, 2022)</a:t>
            </a:r>
            <a:endParaRPr lang="en-IN" sz="2000" dirty="0"/>
          </a:p>
          <a:p>
            <a:pPr marL="342900" indent="-342900" algn="just">
              <a:buFont typeface="Arial" panose="020B0604020202020204" pitchFamily="34" charset="0"/>
              <a:buChar char="•"/>
            </a:pPr>
            <a:r>
              <a:rPr lang="en-GB" sz="2000" dirty="0"/>
              <a:t>SEO search optimisation</a:t>
            </a:r>
            <a:endParaRPr lang="en-IN" sz="2000" dirty="0"/>
          </a:p>
          <a:p>
            <a:pPr marL="342900" indent="-342900" algn="just">
              <a:buFont typeface="Arial" panose="020B0604020202020204" pitchFamily="34" charset="0"/>
              <a:buChar char="•"/>
            </a:pPr>
            <a:r>
              <a:rPr lang="en-GB" sz="2000" dirty="0"/>
              <a:t>Customisation and personalisation of services</a:t>
            </a:r>
            <a:endParaRPr lang="en-IN" sz="2000" dirty="0"/>
          </a:p>
          <a:p>
            <a:pPr marL="342900" indent="-342900" algn="just">
              <a:buFont typeface="Arial" panose="020B0604020202020204" pitchFamily="34" charset="0"/>
              <a:buChar char="•"/>
            </a:pPr>
            <a:r>
              <a:rPr lang="en-GB" sz="2000" dirty="0"/>
              <a:t>Experts in the field would cater to customer needs</a:t>
            </a:r>
            <a:endParaRPr lang="en-IN" sz="2000" dirty="0"/>
          </a:p>
          <a:p>
            <a:pPr marL="342900" indent="-342900" algn="just">
              <a:buFont typeface="Arial" panose="020B0604020202020204" pitchFamily="34" charset="0"/>
              <a:buChar char="•"/>
            </a:pPr>
            <a:r>
              <a:rPr lang="en-GB" sz="2000" dirty="0"/>
              <a:t>New business will be intriguing especially with the promotional offers</a:t>
            </a:r>
            <a:endParaRPr lang="en-IN" sz="2000" dirty="0"/>
          </a:p>
        </p:txBody>
      </p:sp>
      <p:sp>
        <p:nvSpPr>
          <p:cNvPr id="7" name="Rounded Rectangle 6"/>
          <p:cNvSpPr/>
          <p:nvPr/>
        </p:nvSpPr>
        <p:spPr>
          <a:xfrm>
            <a:off x="165035" y="7464896"/>
            <a:ext cx="10297144" cy="2016224"/>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pPr marL="342900" indent="-342900" algn="just">
              <a:buFont typeface="Arial" panose="020B0604020202020204" pitchFamily="34" charset="0"/>
              <a:buChar char="•"/>
            </a:pPr>
            <a:r>
              <a:rPr lang="en-GB" sz="2000" dirty="0"/>
              <a:t>Bank loan has specific duration of repayment</a:t>
            </a:r>
            <a:endParaRPr lang="en-IN" sz="2000" dirty="0"/>
          </a:p>
          <a:p>
            <a:pPr marL="342900" indent="-342900" algn="just">
              <a:buFont typeface="Arial" panose="020B0604020202020204" pitchFamily="34" charset="0"/>
              <a:buChar char="•"/>
            </a:pPr>
            <a:r>
              <a:rPr lang="en-GB" sz="2000" dirty="0"/>
              <a:t>Competitors </a:t>
            </a:r>
            <a:endParaRPr lang="en-IN" sz="2000" dirty="0"/>
          </a:p>
          <a:p>
            <a:pPr marL="342900" indent="-342900" algn="just">
              <a:buFont typeface="Arial" panose="020B0604020202020204" pitchFamily="34" charset="0"/>
              <a:buChar char="•"/>
            </a:pPr>
            <a:r>
              <a:rPr lang="en-GB" sz="2000" dirty="0"/>
              <a:t>New entrant market entry barriers (Marr, 2024)</a:t>
            </a:r>
            <a:endParaRPr lang="en-IN" sz="2000" dirty="0"/>
          </a:p>
          <a:p>
            <a:pPr marL="342900" indent="-342900" algn="just">
              <a:buFont typeface="Arial" panose="020B0604020202020204" pitchFamily="34" charset="0"/>
              <a:buChar char="•"/>
            </a:pPr>
            <a:r>
              <a:rPr lang="en-GB" sz="2000" dirty="0"/>
              <a:t>Sole proprietorship drawbacks</a:t>
            </a:r>
            <a:endParaRPr lang="en-IN" sz="2000" dirty="0"/>
          </a:p>
          <a:p>
            <a:pPr marL="342900" indent="-342900" algn="just">
              <a:buFont typeface="Arial" panose="020B0604020202020204" pitchFamily="34" charset="0"/>
              <a:buChar char="•"/>
            </a:pPr>
            <a:r>
              <a:rPr lang="en-GB" sz="2000" dirty="0"/>
              <a:t>Unsure scope of success</a:t>
            </a:r>
            <a:r>
              <a:rPr lang="en-GB" dirty="0"/>
              <a:t>.</a:t>
            </a:r>
            <a:endParaRPr lang="en-IN" dirty="0"/>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5035" y="1560240"/>
            <a:ext cx="1915285" cy="8477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9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555138" y="3934594"/>
            <a:ext cx="2038350" cy="723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96"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0562" y="6076168"/>
            <a:ext cx="1817355" cy="6172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97"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793288" y="7949133"/>
            <a:ext cx="1800200" cy="1047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354642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226"/>
            <a:ext cx="12801600" cy="1600200"/>
          </a:xfrm>
        </p:spPr>
        <p:txBody>
          <a:bodyPr/>
          <a:lstStyle/>
          <a:p>
            <a:pPr marL="0" indent="0" algn="just">
              <a:buNone/>
            </a:pPr>
            <a:r>
              <a:rPr lang="en-US" dirty="0"/>
              <a:t>Business Viability and Feasibility</a:t>
            </a:r>
            <a:endParaRPr lang="en-IN" dirty="0"/>
          </a:p>
        </p:txBody>
      </p:sp>
      <p:sp>
        <p:nvSpPr>
          <p:cNvPr id="4" name="Rounded Rectangle 3"/>
          <p:cNvSpPr/>
          <p:nvPr/>
        </p:nvSpPr>
        <p:spPr>
          <a:xfrm>
            <a:off x="640160" y="2280320"/>
            <a:ext cx="5256584" cy="6624736"/>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r>
              <a:rPr lang="en-US" dirty="0">
                <a:solidFill>
                  <a:schemeClr val="bg1"/>
                </a:solidFill>
                <a:effectLst/>
              </a:rPr>
              <a:t>Stress levels in today’s fast-paced society have created a growing demand for businesses that prioritize well-being and stress management. Research shows that the wellness industry is projected to grow by 10% annually, driven by the increasing importance of mental and physical health in modern lifestyles (Global Wellness Institute, 2022).</a:t>
            </a:r>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56784" y="2064296"/>
            <a:ext cx="6120680" cy="34905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1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58272" y="5622692"/>
            <a:ext cx="6119192" cy="30663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6472808" y="8905056"/>
            <a:ext cx="5544616" cy="477054"/>
          </a:xfrm>
          <a:prstGeom prst="rect">
            <a:avLst/>
          </a:prstGeom>
          <a:noFill/>
        </p:spPr>
        <p:txBody>
          <a:bodyPr wrap="square" rtlCol="0">
            <a:spAutoFit/>
          </a:bodyPr>
          <a:lstStyle/>
          <a:p>
            <a:pPr algn="ctr"/>
            <a:r>
              <a:rPr lang="en-US" dirty="0"/>
              <a:t>[Source: </a:t>
            </a:r>
            <a:r>
              <a:rPr lang="en-GB" dirty="0"/>
              <a:t>Mashego, 2021</a:t>
            </a:r>
            <a:r>
              <a:rPr lang="en-US" dirty="0"/>
              <a:t>]</a:t>
            </a:r>
            <a:endParaRPr lang="en-IN" dirty="0"/>
          </a:p>
        </p:txBody>
      </p:sp>
    </p:spTree>
    <p:extLst>
      <p:ext uri="{BB962C8B-B14F-4D97-AF65-F5344CB8AC3E}">
        <p14:creationId xmlns:p14="http://schemas.microsoft.com/office/powerpoint/2010/main" val="18242525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B919E-E201-16BD-818B-54DE87029DF2}"/>
              </a:ext>
            </a:extLst>
          </p:cNvPr>
          <p:cNvSpPr>
            <a:spLocks noGrp="1"/>
          </p:cNvSpPr>
          <p:nvPr>
            <p:ph type="title"/>
          </p:nvPr>
        </p:nvSpPr>
        <p:spPr>
          <a:xfrm>
            <a:off x="0" y="0"/>
            <a:ext cx="12801600" cy="1199845"/>
          </a:xfrm>
        </p:spPr>
        <p:txBody>
          <a:bodyPr/>
          <a:lstStyle/>
          <a:p>
            <a:pPr marL="0" indent="0">
              <a:buNone/>
            </a:pPr>
            <a:r>
              <a:rPr lang="en-US" dirty="0"/>
              <a:t>Business Viability and Feasibility</a:t>
            </a:r>
          </a:p>
        </p:txBody>
      </p:sp>
      <p:sp>
        <p:nvSpPr>
          <p:cNvPr id="3" name="Rounded Rectangle 2">
            <a:extLst>
              <a:ext uri="{FF2B5EF4-FFF2-40B4-BE49-F238E27FC236}">
                <a16:creationId xmlns:a16="http://schemas.microsoft.com/office/drawing/2014/main" id="{9CD97DD0-2884-CA4F-9593-32DD0AD5D899}"/>
              </a:ext>
            </a:extLst>
          </p:cNvPr>
          <p:cNvSpPr/>
          <p:nvPr/>
        </p:nvSpPr>
        <p:spPr>
          <a:xfrm>
            <a:off x="496144" y="1581335"/>
            <a:ext cx="5256584" cy="7705211"/>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r>
              <a:rPr lang="en-US" dirty="0">
                <a:solidFill>
                  <a:schemeClr val="bg1"/>
                </a:solidFill>
                <a:effectLst/>
              </a:rPr>
              <a:t>Christian’s Massage Salon taps into this lucrative market by offering personalized therapeutic services designed to meet diverse client needs, including stress relief, relaxation, and sports recovery. Financial projections indicate that the business will achieve profitability within its first year, with an estimated net profit of £60,000. With a strong focus on market trends and strategic recruitment of qualified therapists, Christian’s Massage Salon ensures both client satisfaction and investor confidence in its long-term viability.</a:t>
            </a:r>
          </a:p>
        </p:txBody>
      </p:sp>
      <p:pic>
        <p:nvPicPr>
          <p:cNvPr id="5" name="Picture 4" descr="A person and person holding a pencil and a light bulb&#10;&#10;Description automatically generated">
            <a:extLst>
              <a:ext uri="{FF2B5EF4-FFF2-40B4-BE49-F238E27FC236}">
                <a16:creationId xmlns:a16="http://schemas.microsoft.com/office/drawing/2014/main" id="{FA2BEBB0-5E2E-6D3E-BFB5-0805B02654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85183" y="1561862"/>
            <a:ext cx="2944416" cy="2959837"/>
          </a:xfrm>
          <a:prstGeom prst="rect">
            <a:avLst/>
          </a:prstGeom>
        </p:spPr>
      </p:pic>
      <p:pic>
        <p:nvPicPr>
          <p:cNvPr id="7" name="Picture 6" descr="A person and person holding a magnifying glass and a light bulb&#10;&#10;Description automatically generated">
            <a:extLst>
              <a:ext uri="{FF2B5EF4-FFF2-40B4-BE49-F238E27FC236}">
                <a16:creationId xmlns:a16="http://schemas.microsoft.com/office/drawing/2014/main" id="{105761F2-BA53-ED5F-AFE5-0E59A98628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9517" y="4521699"/>
            <a:ext cx="2944417" cy="3026336"/>
          </a:xfrm>
          <a:prstGeom prst="rect">
            <a:avLst/>
          </a:prstGeom>
        </p:spPr>
      </p:pic>
      <p:pic>
        <p:nvPicPr>
          <p:cNvPr id="9" name="Picture 8" descr="A cartoon of people holding a magnifying glass and a light bulb&#10;&#10;Description automatically generated">
            <a:extLst>
              <a:ext uri="{FF2B5EF4-FFF2-40B4-BE49-F238E27FC236}">
                <a16:creationId xmlns:a16="http://schemas.microsoft.com/office/drawing/2014/main" id="{C29B354D-DFEB-CF2D-058F-F6B74F25DE7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43935" y="4521700"/>
            <a:ext cx="3714141" cy="3026334"/>
          </a:xfrm>
          <a:prstGeom prst="rect">
            <a:avLst/>
          </a:prstGeom>
        </p:spPr>
      </p:pic>
      <p:pic>
        <p:nvPicPr>
          <p:cNvPr id="11" name="Picture 10" descr="A person and person looking at a light bulb&#10;&#10;Description automatically generated">
            <a:extLst>
              <a:ext uri="{FF2B5EF4-FFF2-40B4-BE49-F238E27FC236}">
                <a16:creationId xmlns:a16="http://schemas.microsoft.com/office/drawing/2014/main" id="{91A2F1C8-FD47-89F8-00B9-995C6DDF999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043935" y="1527800"/>
            <a:ext cx="3699805" cy="2993897"/>
          </a:xfrm>
          <a:prstGeom prst="rect">
            <a:avLst/>
          </a:prstGeom>
        </p:spPr>
      </p:pic>
      <p:sp>
        <p:nvSpPr>
          <p:cNvPr id="12" name="TextBox 11">
            <a:extLst>
              <a:ext uri="{FF2B5EF4-FFF2-40B4-BE49-F238E27FC236}">
                <a16:creationId xmlns:a16="http://schemas.microsoft.com/office/drawing/2014/main" id="{3972D17D-0F98-BA51-4B63-FDCDD8E36CA7}"/>
              </a:ext>
            </a:extLst>
          </p:cNvPr>
          <p:cNvSpPr txBox="1"/>
          <p:nvPr/>
        </p:nvSpPr>
        <p:spPr>
          <a:xfrm>
            <a:off x="7674581" y="8026798"/>
            <a:ext cx="3240360" cy="400110"/>
          </a:xfrm>
          <a:prstGeom prst="rect">
            <a:avLst/>
          </a:prstGeom>
          <a:noFill/>
        </p:spPr>
        <p:txBody>
          <a:bodyPr wrap="square" rtlCol="0">
            <a:spAutoFit/>
          </a:bodyPr>
          <a:lstStyle/>
          <a:p>
            <a:r>
              <a:rPr lang="en-US" sz="2000" i="1" dirty="0">
                <a:solidFill>
                  <a:srgbClr val="0E0E0E"/>
                </a:solidFill>
                <a:effectLst/>
                <a:latin typeface=".AppleSystemUIFont"/>
              </a:rPr>
              <a:t>(Source: Shutterstock, 2023.)</a:t>
            </a:r>
            <a:endParaRPr lang="en-US" sz="2000" dirty="0">
              <a:solidFill>
                <a:srgbClr val="0E0E0E"/>
              </a:solidFill>
              <a:effectLst/>
              <a:latin typeface=".AppleSystemUIFont"/>
            </a:endParaRPr>
          </a:p>
        </p:txBody>
      </p:sp>
    </p:spTree>
    <p:extLst>
      <p:ext uri="{BB962C8B-B14F-4D97-AF65-F5344CB8AC3E}">
        <p14:creationId xmlns:p14="http://schemas.microsoft.com/office/powerpoint/2010/main" val="3555917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6304" y="5226"/>
            <a:ext cx="9117515" cy="1600200"/>
          </a:xfrm>
        </p:spPr>
        <p:txBody>
          <a:bodyPr/>
          <a:lstStyle/>
          <a:p>
            <a:pPr marL="0" indent="0" algn="ctr">
              <a:buNone/>
            </a:pPr>
            <a:r>
              <a:rPr lang="en-US" dirty="0"/>
              <a:t>Conclusion </a:t>
            </a:r>
            <a:endParaRPr lang="en-IN" dirty="0"/>
          </a:p>
        </p:txBody>
      </p:sp>
      <p:sp>
        <p:nvSpPr>
          <p:cNvPr id="4" name="Rounded Rectangle 3"/>
          <p:cNvSpPr/>
          <p:nvPr/>
        </p:nvSpPr>
        <p:spPr>
          <a:xfrm>
            <a:off x="658496" y="3684476"/>
            <a:ext cx="4734192" cy="5292588"/>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r>
              <a:rPr lang="en-US" dirty="0">
                <a:solidFill>
                  <a:schemeClr val="bg1"/>
                </a:solidFill>
                <a:effectLst/>
              </a:rPr>
              <a:t>Christian’s Massage Salon is strategically positioned for success by providing personalized and expert services. With a focus on meeting the growing demand for wellness and relaxation, the salon aims to establish itself as a trusted leader in the industry, ensuring sustainable growth and client satisfaction.</a:t>
            </a:r>
          </a:p>
        </p:txBody>
      </p:sp>
      <p:sp>
        <p:nvSpPr>
          <p:cNvPr id="3" name="TextBox 2">
            <a:extLst>
              <a:ext uri="{FF2B5EF4-FFF2-40B4-BE49-F238E27FC236}">
                <a16:creationId xmlns:a16="http://schemas.microsoft.com/office/drawing/2014/main" id="{A2F0E8BC-FFE6-E589-ECC7-49E0F487DCE7}"/>
              </a:ext>
            </a:extLst>
          </p:cNvPr>
          <p:cNvSpPr txBox="1"/>
          <p:nvPr/>
        </p:nvSpPr>
        <p:spPr>
          <a:xfrm>
            <a:off x="6415517" y="8135698"/>
            <a:ext cx="5760640" cy="477054"/>
          </a:xfrm>
          <a:prstGeom prst="rect">
            <a:avLst/>
          </a:prstGeom>
          <a:noFill/>
        </p:spPr>
        <p:txBody>
          <a:bodyPr wrap="square" rtlCol="0">
            <a:spAutoFit/>
          </a:bodyPr>
          <a:lstStyle/>
          <a:p>
            <a:pPr algn="ctr"/>
            <a:r>
              <a:rPr lang="en-US" dirty="0"/>
              <a:t>[Source: Hermanni, 2023]</a:t>
            </a:r>
            <a:endParaRPr lang="en-IN" dirty="0"/>
          </a:p>
        </p:txBody>
      </p:sp>
      <p:pic>
        <p:nvPicPr>
          <p:cNvPr id="1026" name="Picture 2" descr="online business success">
            <a:extLst>
              <a:ext uri="{FF2B5EF4-FFF2-40B4-BE49-F238E27FC236}">
                <a16:creationId xmlns:a16="http://schemas.microsoft.com/office/drawing/2014/main" id="{A2A9C1BC-CE84-2C06-632E-8F0383F94C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36704" y="2928392"/>
            <a:ext cx="6850732" cy="469421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7" name="Picture 6">
            <a:extLst>
              <a:ext uri="{FF2B5EF4-FFF2-40B4-BE49-F238E27FC236}">
                <a16:creationId xmlns:a16="http://schemas.microsoft.com/office/drawing/2014/main" id="{7A0A38EF-7F51-03BB-8015-C834F7F7C508}"/>
              </a:ext>
            </a:extLst>
          </p:cNvPr>
          <p:cNvPicPr>
            <a:picLocks noChangeAspect="1"/>
          </p:cNvPicPr>
          <p:nvPr/>
        </p:nvPicPr>
        <p:blipFill>
          <a:blip r:embed="rId4"/>
          <a:stretch>
            <a:fillRect/>
          </a:stretch>
        </p:blipFill>
        <p:spPr>
          <a:xfrm>
            <a:off x="1065524" y="1300186"/>
            <a:ext cx="5451023" cy="2230221"/>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4067515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2042" y="5226"/>
            <a:ext cx="9117515" cy="978950"/>
          </a:xfrm>
        </p:spPr>
        <p:txBody>
          <a:bodyPr/>
          <a:lstStyle/>
          <a:p>
            <a:pPr marL="0" indent="0" algn="ctr">
              <a:buNone/>
            </a:pPr>
            <a:r>
              <a:rPr lang="en-US" dirty="0"/>
              <a:t>Reference</a:t>
            </a:r>
            <a:endParaRPr lang="en-IN" dirty="0"/>
          </a:p>
        </p:txBody>
      </p:sp>
      <p:sp>
        <p:nvSpPr>
          <p:cNvPr id="4" name="Rounded Rectangle 3"/>
          <p:cNvSpPr/>
          <p:nvPr/>
        </p:nvSpPr>
        <p:spPr>
          <a:xfrm>
            <a:off x="676164" y="984176"/>
            <a:ext cx="11449272" cy="8617024"/>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pPr marL="342900" marR="0" lvl="0" indent="-342900">
              <a:buFont typeface="Arial" panose="020B0604020202020204" pitchFamily="34" charset="0"/>
              <a:buChar char="•"/>
              <a:tabLst>
                <a:tab pos="457200" algn="l"/>
              </a:tabLst>
            </a:pPr>
            <a:r>
              <a:rPr lang="en-IN"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Alpert, J.S. (2022) ‘Is massage a beneficial intervention?’, </a:t>
            </a:r>
            <a:r>
              <a:rPr lang="en-IN" sz="1600" i="1"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The American Journal of Medicine</a:t>
            </a:r>
            <a:r>
              <a:rPr lang="en-IN"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 135(7), pp. 799–800. doi:10.1016/j.amjmed.2022.01.059. </a:t>
            </a:r>
            <a:endParaRPr lang="en-US"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342900" marR="0" lvl="0" indent="-342900">
              <a:buFont typeface="Arial" panose="020B0604020202020204" pitchFamily="34" charset="0"/>
              <a:buChar char="•"/>
              <a:tabLst>
                <a:tab pos="457200" algn="l"/>
              </a:tabLst>
            </a:pPr>
            <a:r>
              <a:rPr lang="en-IN"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Boyer, S.L. (2024) ‘Why are selling skills important?’, </a:t>
            </a:r>
            <a:r>
              <a:rPr lang="en-IN" sz="1600" i="1"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Sales and Marketing</a:t>
            </a:r>
            <a:r>
              <a:rPr lang="en-IN"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 doi:10.4135/9781071960011.</a:t>
            </a:r>
            <a:endParaRPr lang="en-US"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342900" marR="0" lvl="0" indent="-342900">
              <a:buFont typeface="Arial" panose="020B0604020202020204" pitchFamily="34" charset="0"/>
              <a:buChar char="•"/>
              <a:tabLst>
                <a:tab pos="457200" algn="l"/>
              </a:tabLst>
            </a:pPr>
            <a:r>
              <a:rPr lang="en-US"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Canva. (2024). Marketing materials for Christian’s Massage Salon. Created using Canva design tool. Retrieved from </a:t>
            </a:r>
            <a:r>
              <a:rPr lang="en-US" sz="1600" u="sng"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https://www.canva.com</a:t>
            </a:r>
            <a:endParaRPr lang="en-US"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342900" marR="0" lvl="0" indent="-342900">
              <a:buFont typeface="Arial" panose="020B0604020202020204" pitchFamily="34" charset="0"/>
              <a:buChar char="•"/>
              <a:tabLst>
                <a:tab pos="457200" algn="l"/>
              </a:tabLst>
            </a:pPr>
            <a:r>
              <a:rPr lang="en-US" sz="1600" kern="100" dirty="0" err="1">
                <a:solidFill>
                  <a:schemeClr val="bg1"/>
                </a:solidFill>
                <a:effectLst/>
                <a:latin typeface="Aptos" panose="020B0004020202020204" pitchFamily="34" charset="0"/>
                <a:ea typeface="Aptos" panose="020B0004020202020204" pitchFamily="34" charset="0"/>
                <a:cs typeface="Times New Roman" panose="02020603050405020304" pitchFamily="18" charset="0"/>
              </a:rPr>
              <a:t>Fotor</a:t>
            </a:r>
            <a:r>
              <a:rPr lang="en-US"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 </a:t>
            </a:r>
            <a:r>
              <a:rPr lang="en-US" sz="1600" i="1"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Marketing Materials for Christian’s Massage Salon.</a:t>
            </a:r>
            <a:r>
              <a:rPr lang="en-US"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 2024, created using </a:t>
            </a:r>
            <a:r>
              <a:rPr lang="en-US" sz="1600" kern="100" dirty="0" err="1">
                <a:solidFill>
                  <a:schemeClr val="bg1"/>
                </a:solidFill>
                <a:effectLst/>
                <a:latin typeface="Aptos" panose="020B0004020202020204" pitchFamily="34" charset="0"/>
                <a:ea typeface="Aptos" panose="020B0004020202020204" pitchFamily="34" charset="0"/>
                <a:cs typeface="Times New Roman" panose="02020603050405020304" pitchFamily="18" charset="0"/>
              </a:rPr>
              <a:t>Fotor</a:t>
            </a:r>
            <a:r>
              <a:rPr lang="en-US"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 design tool, </a:t>
            </a:r>
            <a:r>
              <a:rPr lang="en-US" sz="1600" u="sng"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https://www.fotor.com</a:t>
            </a:r>
            <a:r>
              <a:rPr lang="en-US"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a:t>
            </a:r>
          </a:p>
          <a:p>
            <a:pPr marL="342900" marR="0" lvl="0" indent="-342900">
              <a:buFont typeface="Arial" panose="020B0604020202020204" pitchFamily="34" charset="0"/>
              <a:buChar char="•"/>
              <a:tabLst>
                <a:tab pos="457200" algn="l"/>
              </a:tabLst>
            </a:pPr>
            <a:r>
              <a:rPr lang="en-US" sz="1600" dirty="0">
                <a:solidFill>
                  <a:schemeClr val="bg1"/>
                </a:solidFill>
                <a:effectLst/>
                <a:latin typeface=".AppleSystemUIFont"/>
                <a:ea typeface="Times New Roman" panose="02020603050405020304" pitchFamily="18" charset="0"/>
                <a:cs typeface="Times New Roman" panose="02020603050405020304" pitchFamily="18" charset="0"/>
              </a:rPr>
              <a:t>Global Wellness Institute. (2022). </a:t>
            </a:r>
            <a:r>
              <a:rPr lang="en-US" sz="1600" i="1" dirty="0">
                <a:solidFill>
                  <a:schemeClr val="bg1"/>
                </a:solidFill>
                <a:effectLst/>
                <a:latin typeface=".AppleSystemUIFont"/>
                <a:ea typeface="Times New Roman" panose="02020603050405020304" pitchFamily="18" charset="0"/>
                <a:cs typeface="Times New Roman" panose="02020603050405020304" pitchFamily="18" charset="0"/>
              </a:rPr>
              <a:t>The global wellness economy: Growth projections and trends.</a:t>
            </a:r>
            <a:r>
              <a:rPr lang="en-US" sz="1600" dirty="0">
                <a:solidFill>
                  <a:schemeClr val="bg1"/>
                </a:solidFill>
                <a:effectLst/>
                <a:latin typeface=".AppleSystemUIFont"/>
                <a:ea typeface="Times New Roman" panose="02020603050405020304" pitchFamily="18" charset="0"/>
                <a:cs typeface="Times New Roman" panose="02020603050405020304" pitchFamily="18" charset="0"/>
              </a:rPr>
              <a:t> Retrieved from </a:t>
            </a:r>
            <a:r>
              <a:rPr lang="en-US" sz="1600" u="sng" dirty="0">
                <a:solidFill>
                  <a:schemeClr val="bg1"/>
                </a:solidFill>
                <a:effectLst/>
                <a:latin typeface=".AppleSystemUIFont"/>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https://www.globalwellnessinstitute.org</a:t>
            </a:r>
            <a:endParaRPr lang="en-US" sz="1600" dirty="0">
              <a:solidFill>
                <a:schemeClr val="bg1"/>
              </a:solidFill>
              <a:effectLst/>
              <a:latin typeface=".AppleSystemUIFont"/>
              <a:ea typeface="Times New Roman" panose="02020603050405020304" pitchFamily="18" charset="0"/>
              <a:cs typeface="Times New Roman" panose="02020603050405020304" pitchFamily="18" charset="0"/>
            </a:endParaRPr>
          </a:p>
          <a:p>
            <a:pPr marL="342900" marR="0" lvl="0" indent="-342900">
              <a:buFont typeface="Arial" panose="020B0604020202020204" pitchFamily="34" charset="0"/>
              <a:buChar char="•"/>
              <a:tabLst>
                <a:tab pos="457200" algn="l"/>
              </a:tabLst>
            </a:pPr>
            <a:r>
              <a:rPr lang="en-US"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Google Maps. (n.d.). </a:t>
            </a:r>
            <a:r>
              <a:rPr lang="en-US" sz="1600" i="1"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Stadium Plaza, Cardiff, Wales</a:t>
            </a:r>
            <a:r>
              <a:rPr lang="en-US"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 Retrieved December 1, 2024, from </a:t>
            </a:r>
            <a:r>
              <a:rPr lang="en-US" sz="1600" u="sng"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https://www.google.com/maps</a:t>
            </a:r>
            <a:r>
              <a:rPr lang="en-US"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a:t>
            </a:r>
          </a:p>
          <a:p>
            <a:pPr marL="342900" marR="0" lvl="0" indent="-342900">
              <a:buFont typeface="Arial" panose="020B0604020202020204" pitchFamily="34" charset="0"/>
              <a:buChar char="•"/>
              <a:tabLst>
                <a:tab pos="457200" algn="l"/>
              </a:tabLst>
            </a:pPr>
            <a:r>
              <a:rPr lang="en-IN" sz="1600" kern="100" dirty="0" err="1">
                <a:solidFill>
                  <a:schemeClr val="bg1"/>
                </a:solidFill>
                <a:effectLst/>
                <a:latin typeface="Aptos" panose="020B0004020202020204" pitchFamily="34" charset="0"/>
                <a:ea typeface="Aptos" panose="020B0004020202020204" pitchFamily="34" charset="0"/>
                <a:cs typeface="Times New Roman" panose="02020603050405020304" pitchFamily="18" charset="0"/>
              </a:rPr>
              <a:t>Hermanni</a:t>
            </a:r>
            <a:r>
              <a:rPr lang="en-IN"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 A.-J. (2023) ‘New work’, .</a:t>
            </a:r>
            <a:r>
              <a:rPr lang="en-IN" sz="1600" i="1"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Business Guide for Strategic Management</a:t>
            </a:r>
            <a:r>
              <a:rPr lang="en-IN"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 pp. 239–243. doi:10.1007/978-3-658-41367-5_34. </a:t>
            </a:r>
            <a:endParaRPr lang="en-US"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342900" marR="0" lvl="0" indent="-342900">
              <a:buFont typeface="Arial" panose="020B0604020202020204" pitchFamily="34" charset="0"/>
              <a:buChar char="•"/>
              <a:tabLst>
                <a:tab pos="457200" algn="l"/>
              </a:tabLst>
            </a:pPr>
            <a:r>
              <a:rPr lang="en-IN"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Marr, B. (2024) </a:t>
            </a:r>
            <a:r>
              <a:rPr lang="en-IN" sz="1600" i="1"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The top 10 reasons why businesses will fail over the next 10 years</a:t>
            </a:r>
            <a:r>
              <a:rPr lang="en-IN"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 </a:t>
            </a:r>
            <a:r>
              <a:rPr lang="en-IN" sz="1600" i="1"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Forbes</a:t>
            </a:r>
            <a:r>
              <a:rPr lang="en-IN"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 Available at: https://</a:t>
            </a:r>
            <a:r>
              <a:rPr lang="en-IN" sz="1600" kern="100" dirty="0" err="1">
                <a:solidFill>
                  <a:schemeClr val="bg1"/>
                </a:solidFill>
                <a:effectLst/>
                <a:latin typeface="Aptos" panose="020B0004020202020204" pitchFamily="34" charset="0"/>
                <a:ea typeface="Aptos" panose="020B0004020202020204" pitchFamily="34" charset="0"/>
                <a:cs typeface="Times New Roman" panose="02020603050405020304" pitchFamily="18" charset="0"/>
              </a:rPr>
              <a:t>www.forbes.com</a:t>
            </a:r>
            <a:r>
              <a:rPr lang="en-IN"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/sites/</a:t>
            </a:r>
            <a:r>
              <a:rPr lang="en-IN" sz="1600" kern="100" dirty="0" err="1">
                <a:solidFill>
                  <a:schemeClr val="bg1"/>
                </a:solidFill>
                <a:effectLst/>
                <a:latin typeface="Aptos" panose="020B0004020202020204" pitchFamily="34" charset="0"/>
                <a:ea typeface="Aptos" panose="020B0004020202020204" pitchFamily="34" charset="0"/>
                <a:cs typeface="Times New Roman" panose="02020603050405020304" pitchFamily="18" charset="0"/>
              </a:rPr>
              <a:t>bernardmarr</a:t>
            </a:r>
            <a:r>
              <a:rPr lang="en-IN"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/2022/08/29/the-top-10-reasons-why-businesses-will-fail-over-the-next-10-years/ (Accessed: 30 October 2024). </a:t>
            </a:r>
            <a:endParaRPr lang="en-US"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342900" marR="0" lvl="0" indent="-342900">
              <a:buFont typeface="Arial" panose="020B0604020202020204" pitchFamily="34" charset="0"/>
              <a:buChar char="•"/>
              <a:tabLst>
                <a:tab pos="457200" algn="l"/>
              </a:tabLst>
            </a:pPr>
            <a:r>
              <a:rPr lang="en-US"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Microsoft Forms. (2024). Market research survey on massage therapist preferences. Conducted on 25th October 2024. Data collected from [number of respondents] respondents.</a:t>
            </a:r>
          </a:p>
          <a:p>
            <a:pPr marL="342900" marR="0" lvl="0" indent="-342900">
              <a:buFont typeface="Arial" panose="020B0604020202020204" pitchFamily="34" charset="0"/>
              <a:buChar char="•"/>
              <a:tabLst>
                <a:tab pos="457200" algn="l"/>
              </a:tabLst>
            </a:pPr>
            <a:r>
              <a:rPr lang="en-IN" sz="1600" kern="100" dirty="0" err="1">
                <a:solidFill>
                  <a:schemeClr val="bg1"/>
                </a:solidFill>
                <a:effectLst/>
                <a:latin typeface="Aptos" panose="020B0004020202020204" pitchFamily="34" charset="0"/>
                <a:ea typeface="Aptos" panose="020B0004020202020204" pitchFamily="34" charset="0"/>
                <a:cs typeface="Times New Roman" panose="02020603050405020304" pitchFamily="18" charset="0"/>
              </a:rPr>
              <a:t>Mashego</a:t>
            </a:r>
            <a:r>
              <a:rPr lang="en-IN"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 L. (2021) </a:t>
            </a:r>
            <a:r>
              <a:rPr lang="en-IN" sz="1600" i="1"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What is business feasibility, viability and sustainability?</a:t>
            </a:r>
            <a:r>
              <a:rPr lang="en-IN"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 </a:t>
            </a:r>
            <a:r>
              <a:rPr lang="en-IN" sz="1600" i="1"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LinkedIn</a:t>
            </a:r>
            <a:r>
              <a:rPr lang="en-IN"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 Available at: https://</a:t>
            </a:r>
            <a:r>
              <a:rPr lang="en-IN" sz="1600" kern="100" dirty="0" err="1">
                <a:solidFill>
                  <a:schemeClr val="bg1"/>
                </a:solidFill>
                <a:effectLst/>
                <a:latin typeface="Aptos" panose="020B0004020202020204" pitchFamily="34" charset="0"/>
                <a:ea typeface="Aptos" panose="020B0004020202020204" pitchFamily="34" charset="0"/>
                <a:cs typeface="Times New Roman" panose="02020603050405020304" pitchFamily="18" charset="0"/>
              </a:rPr>
              <a:t>www.linkedin.com</a:t>
            </a:r>
            <a:r>
              <a:rPr lang="en-IN"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/pulse/what-business-feasibility-viability-sustainability-lebogang-mashego (Accessed: 30 October 2024). </a:t>
            </a:r>
            <a:endParaRPr lang="en-US"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342900" marR="0" lvl="0" indent="-342900">
              <a:buFont typeface="Arial" panose="020B0604020202020204" pitchFamily="34" charset="0"/>
              <a:buChar char="•"/>
              <a:tabLst>
                <a:tab pos="457200" algn="l"/>
              </a:tabLst>
            </a:pPr>
            <a:r>
              <a:rPr lang="en-IN"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Putri, A.M. and </a:t>
            </a:r>
            <a:r>
              <a:rPr lang="en-IN" sz="1600" kern="100" dirty="0" err="1">
                <a:solidFill>
                  <a:schemeClr val="bg1"/>
                </a:solidFill>
                <a:effectLst/>
                <a:latin typeface="Aptos" panose="020B0004020202020204" pitchFamily="34" charset="0"/>
                <a:ea typeface="Aptos" panose="020B0004020202020204" pitchFamily="34" charset="0"/>
                <a:cs typeface="Times New Roman" panose="02020603050405020304" pitchFamily="18" charset="0"/>
              </a:rPr>
              <a:t>Prananingtyas</a:t>
            </a:r>
            <a:r>
              <a:rPr lang="en-IN"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 P. (2022) ‘Existence and characteristics of sole proprietorship in Indonesia’, </a:t>
            </a:r>
            <a:r>
              <a:rPr lang="en-IN" sz="1600" i="1" kern="100" dirty="0" err="1">
                <a:solidFill>
                  <a:schemeClr val="bg1"/>
                </a:solidFill>
                <a:effectLst/>
                <a:latin typeface="Aptos" panose="020B0004020202020204" pitchFamily="34" charset="0"/>
                <a:ea typeface="Aptos" panose="020B0004020202020204" pitchFamily="34" charset="0"/>
                <a:cs typeface="Times New Roman" panose="02020603050405020304" pitchFamily="18" charset="0"/>
              </a:rPr>
              <a:t>Diponegoro</a:t>
            </a:r>
            <a:r>
              <a:rPr lang="en-IN" sz="1600" i="1"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 Law Review</a:t>
            </a:r>
            <a:r>
              <a:rPr lang="en-IN"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 7(2), pp. 245–261. doi:10.14710/dilrev.7.2.2022.245-261.</a:t>
            </a:r>
            <a:endParaRPr lang="en-US"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342900" marR="0" lvl="0" indent="-342900">
              <a:buFont typeface="Arial" panose="020B0604020202020204" pitchFamily="34" charset="0"/>
              <a:buChar char="•"/>
              <a:tabLst>
                <a:tab pos="457200" algn="l"/>
              </a:tabLst>
            </a:pPr>
            <a:r>
              <a:rPr lang="en-US" sz="1600" dirty="0">
                <a:solidFill>
                  <a:schemeClr val="bg1"/>
                </a:solidFill>
                <a:effectLst/>
                <a:latin typeface=".AppleSystemUIFont"/>
                <a:ea typeface="Times New Roman" panose="02020603050405020304" pitchFamily="18" charset="0"/>
                <a:cs typeface="Times New Roman" panose="02020603050405020304" pitchFamily="18" charset="0"/>
              </a:rPr>
              <a:t>Shutterstock. (2023). </a:t>
            </a:r>
            <a:r>
              <a:rPr lang="en-US" sz="1600" i="1" dirty="0">
                <a:solidFill>
                  <a:schemeClr val="bg1"/>
                </a:solidFill>
                <a:effectLst/>
                <a:latin typeface=".AppleSystemUIFont"/>
                <a:ea typeface="Times New Roman" panose="02020603050405020304" pitchFamily="18" charset="0"/>
                <a:cs typeface="Times New Roman" panose="02020603050405020304" pitchFamily="18" charset="0"/>
              </a:rPr>
              <a:t>Business viability checking, feasibility study by market research</a:t>
            </a:r>
            <a:r>
              <a:rPr lang="en-US" sz="1600" dirty="0">
                <a:solidFill>
                  <a:schemeClr val="bg1"/>
                </a:solidFill>
                <a:effectLst/>
                <a:latin typeface=".AppleSystemUIFont"/>
                <a:ea typeface="Times New Roman" panose="02020603050405020304" pitchFamily="18" charset="0"/>
                <a:cs typeface="Times New Roman" panose="02020603050405020304" pitchFamily="18" charset="0"/>
              </a:rPr>
              <a:t> [Illustration]. Retrieved from </a:t>
            </a:r>
            <a:r>
              <a:rPr lang="en-US" sz="1600" u="sng" dirty="0">
                <a:solidFill>
                  <a:schemeClr val="bg1"/>
                </a:solidFill>
                <a:effectLst/>
                <a:latin typeface=".AppleSystemUIFont"/>
                <a:ea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https://www.shutterstock.com/image-vector/business-viability-checking-feasibility-study-by-2154120515</a:t>
            </a:r>
            <a:endParaRPr lang="en-US" sz="1600" dirty="0">
              <a:solidFill>
                <a:schemeClr val="bg1"/>
              </a:solidFill>
              <a:effectLst/>
              <a:latin typeface=".AppleSystemUIFont"/>
              <a:ea typeface="Times New Roman" panose="02020603050405020304" pitchFamily="18" charset="0"/>
              <a:cs typeface="Times New Roman" panose="02020603050405020304" pitchFamily="18" charset="0"/>
            </a:endParaRPr>
          </a:p>
          <a:p>
            <a:pPr marL="342900" marR="0" lvl="0" indent="-342900">
              <a:buFont typeface="Arial" panose="020B0604020202020204" pitchFamily="34" charset="0"/>
              <a:buChar char="•"/>
              <a:tabLst>
                <a:tab pos="457200" algn="l"/>
              </a:tabLst>
            </a:pPr>
            <a:r>
              <a:rPr lang="en-IN" sz="1600" kern="100" dirty="0" err="1">
                <a:solidFill>
                  <a:schemeClr val="bg1"/>
                </a:solidFill>
                <a:effectLst/>
                <a:latin typeface="Aptos" panose="020B0004020202020204" pitchFamily="34" charset="0"/>
                <a:ea typeface="Aptos" panose="020B0004020202020204" pitchFamily="34" charset="0"/>
                <a:cs typeface="Times New Roman" panose="02020603050405020304" pitchFamily="18" charset="0"/>
              </a:rPr>
              <a:t>Tutuncu</a:t>
            </a:r>
            <a:r>
              <a:rPr lang="en-IN"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 L. and Seeber, M. (2024) ‘The importance of international and national publications for promotion and the impact of recruitment policies’, </a:t>
            </a:r>
            <a:r>
              <a:rPr lang="en-IN" sz="1600" i="1"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Higher Education</a:t>
            </a:r>
            <a:r>
              <a:rPr lang="en-IN"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 doi:10.1007/s10734-024-01306-x. </a:t>
            </a:r>
            <a:endParaRPr lang="en-US"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342900" marR="0" lvl="0" indent="-342900">
              <a:buFont typeface="Arial" panose="020B0604020202020204" pitchFamily="34" charset="0"/>
              <a:buChar char="•"/>
              <a:tabLst>
                <a:tab pos="457200" algn="l"/>
              </a:tabLst>
            </a:pPr>
            <a:r>
              <a:rPr lang="en-IN"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Venkatesh, R. (2022) ‘Digitalizing Business Innovation’, </a:t>
            </a:r>
            <a:r>
              <a:rPr lang="en-IN" sz="1600" i="1"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Integrating New Technologies In International Business</a:t>
            </a:r>
            <a:r>
              <a:rPr lang="en-IN"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 pp. 149–172. doi:10.1201/9781003130352-9. </a:t>
            </a:r>
            <a:endParaRPr lang="en-US"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a:p>
            <a:pPr marL="342900" marR="0" lvl="0" indent="-342900">
              <a:buFont typeface="Arial" panose="020B0604020202020204" pitchFamily="34" charset="0"/>
              <a:buChar char="•"/>
              <a:tabLst>
                <a:tab pos="457200" algn="l"/>
              </a:tabLst>
            </a:pPr>
            <a:r>
              <a:rPr lang="en-IN" sz="1600" kern="100" dirty="0" err="1">
                <a:solidFill>
                  <a:schemeClr val="bg1"/>
                </a:solidFill>
                <a:effectLst/>
                <a:latin typeface="Aptos" panose="020B0004020202020204" pitchFamily="34" charset="0"/>
                <a:ea typeface="Aptos" panose="020B0004020202020204" pitchFamily="34" charset="0"/>
                <a:cs typeface="Times New Roman" panose="02020603050405020304" pitchFamily="18" charset="0"/>
              </a:rPr>
              <a:t>Yankai</a:t>
            </a:r>
            <a:r>
              <a:rPr lang="en-IN"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 A., </a:t>
            </a:r>
            <a:r>
              <a:rPr lang="en-IN" sz="1600" kern="100" dirty="0" err="1">
                <a:solidFill>
                  <a:schemeClr val="bg1"/>
                </a:solidFill>
                <a:effectLst/>
                <a:latin typeface="Aptos" panose="020B0004020202020204" pitchFamily="34" charset="0"/>
                <a:ea typeface="Aptos" panose="020B0004020202020204" pitchFamily="34" charset="0"/>
                <a:cs typeface="Times New Roman" panose="02020603050405020304" pitchFamily="18" charset="0"/>
              </a:rPr>
              <a:t>Leelarungrayub</a:t>
            </a:r>
            <a:r>
              <a:rPr lang="en-IN"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 J. and Laskin, J.J. (2023) ‘Preliminary study: Short-term beneficial effects of Thai </a:t>
            </a:r>
            <a:r>
              <a:rPr lang="en-IN" sz="1600" kern="100" dirty="0" err="1">
                <a:solidFill>
                  <a:schemeClr val="bg1"/>
                </a:solidFill>
                <a:effectLst/>
                <a:latin typeface="Aptos" panose="020B0004020202020204" pitchFamily="34" charset="0"/>
                <a:ea typeface="Aptos" panose="020B0004020202020204" pitchFamily="34" charset="0"/>
                <a:cs typeface="Times New Roman" panose="02020603050405020304" pitchFamily="18" charset="0"/>
              </a:rPr>
              <a:t>tok</a:t>
            </a:r>
            <a:r>
              <a:rPr lang="en-IN"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 </a:t>
            </a:r>
            <a:r>
              <a:rPr lang="en-IN" sz="1600" kern="100" dirty="0" err="1">
                <a:solidFill>
                  <a:schemeClr val="bg1"/>
                </a:solidFill>
                <a:effectLst/>
                <a:latin typeface="Aptos" panose="020B0004020202020204" pitchFamily="34" charset="0"/>
                <a:ea typeface="Aptos" panose="020B0004020202020204" pitchFamily="34" charset="0"/>
                <a:cs typeface="Times New Roman" panose="02020603050405020304" pitchFamily="18" charset="0"/>
              </a:rPr>
              <a:t>sen</a:t>
            </a:r>
            <a:r>
              <a:rPr lang="en-IN"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 massage on pain, pressure pain threshold, and upper trapezius muscle thickness among people with shoulder pain’, </a:t>
            </a:r>
            <a:r>
              <a:rPr lang="en-IN" sz="1600" i="1"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International Journal of Therapeutic Massage &amp;amp; Bodywork: Research, Education, &amp;amp; Practice</a:t>
            </a:r>
            <a:r>
              <a:rPr lang="en-IN"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rPr>
              <a:t>, 16(1), pp. 3–12. doi:10.3822/ijtmb.v16i1.779.</a:t>
            </a:r>
            <a:endParaRPr lang="en-US" sz="1600" kern="100" dirty="0">
              <a:solidFill>
                <a:schemeClr val="bg1"/>
              </a:solidFill>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580365211"/>
      </p:ext>
    </p:extLst>
  </p:cSld>
  <p:clrMapOvr>
    <a:masterClrMapping/>
  </p:clrMapOvr>
</p:sld>
</file>

<file path=ppt/theme/theme1.xml><?xml version="1.0" encoding="utf-8"?>
<a:theme xmlns:a="http://schemas.openxmlformats.org/drawingml/2006/main" name="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Slipstream</Template>
  <TotalTime>1693</TotalTime>
  <Words>2622</Words>
  <Application>Microsoft Macintosh PowerPoint</Application>
  <PresentationFormat>A3 Paper (297x420 mm)</PresentationFormat>
  <Paragraphs>400</Paragraphs>
  <Slides>21</Slides>
  <Notes>11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21</vt:i4>
      </vt:variant>
    </vt:vector>
  </HeadingPairs>
  <TitlesOfParts>
    <vt:vector size="32" baseType="lpstr">
      <vt:lpstr>.AppleSystemUIFont</vt:lpstr>
      <vt:lpstr>Aptos</vt:lpstr>
      <vt:lpstr>Arial</vt:lpstr>
      <vt:lpstr>Calibri</vt:lpstr>
      <vt:lpstr>Georgia</vt:lpstr>
      <vt:lpstr>Helvetica Neue</vt:lpstr>
      <vt:lpstr>Helvetica Neue Medium</vt:lpstr>
      <vt:lpstr>Times New Roman</vt:lpstr>
      <vt:lpstr>Trebuchet MS</vt:lpstr>
      <vt:lpstr>Wingdings</vt:lpstr>
      <vt:lpstr>Slipstream</vt:lpstr>
      <vt:lpstr>Managing Enterprise</vt:lpstr>
      <vt:lpstr>Presentation Overview</vt:lpstr>
      <vt:lpstr> Service Description</vt:lpstr>
      <vt:lpstr> Service Description </vt:lpstr>
      <vt:lpstr>Mission, Aim, Objectives and USP</vt:lpstr>
      <vt:lpstr> Legal Structure</vt:lpstr>
      <vt:lpstr>Proposed Location</vt:lpstr>
      <vt:lpstr>Market Research</vt:lpstr>
      <vt:lpstr> HRM Strategy</vt:lpstr>
      <vt:lpstr>HRM Strategy</vt:lpstr>
      <vt:lpstr>1.6 Financial Overview</vt:lpstr>
      <vt:lpstr>Marketing Strategy and Branding</vt:lpstr>
      <vt:lpstr>Marketing Strategy and Branding</vt:lpstr>
      <vt:lpstr>Marketing Strategy and Branding</vt:lpstr>
      <vt:lpstr>Marketing Strategy and Branding</vt:lpstr>
      <vt:lpstr>Business Proposition Appraisal</vt:lpstr>
      <vt:lpstr>SWOT Analysis</vt:lpstr>
      <vt:lpstr>Business Viability and Feasibility</vt:lpstr>
      <vt:lpstr>Business Viability and Feasibility</vt:lpstr>
      <vt:lpstr>Conclusion </vt:lpstr>
      <vt:lpstr>Reference</vt:lpstr>
    </vt:vector>
  </TitlesOfParts>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Cristian Dinicuta</cp:lastModifiedBy>
  <cp:revision>21</cp:revision>
  <dcterms:created xsi:type="dcterms:W3CDTF">2024-10-30T13:29:56Z</dcterms:created>
  <dcterms:modified xsi:type="dcterms:W3CDTF">2024-12-01T20:09:15Z</dcterms:modified>
</cp:coreProperties>
</file>