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6"/>
  </p:notesMasterIdLst>
  <p:sldIdLst>
    <p:sldId id="256" r:id="rId2"/>
    <p:sldId id="257" r:id="rId3"/>
    <p:sldId id="259" r:id="rId4"/>
    <p:sldId id="268" r:id="rId5"/>
    <p:sldId id="267" r:id="rId6"/>
    <p:sldId id="266" r:id="rId7"/>
    <p:sldId id="265" r:id="rId8"/>
    <p:sldId id="264" r:id="rId9"/>
    <p:sldId id="263" r:id="rId10"/>
    <p:sldId id="262" r:id="rId11"/>
    <p:sldId id="260" r:id="rId12"/>
    <p:sldId id="261" r:id="rId13"/>
    <p:sldId id="25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87613C-0682-4F55-9611-74F9ECD6AA62}" v="4" dt="2026-02-25T21:34:06.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2966" autoAdjust="0"/>
  </p:normalViewPr>
  <p:slideViewPr>
    <p:cSldViewPr snapToGrid="0">
      <p:cViewPr varScale="1">
        <p:scale>
          <a:sx n="55" d="100"/>
          <a:sy n="55" d="100"/>
        </p:scale>
        <p:origin x="220"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DB007C-88E8-497D-9E31-12E10E42E727}"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BED1AE-0816-489E-A718-501EA1033B0C}" type="slidenum">
              <a:rPr lang="en-GB" smtClean="0"/>
              <a:t>‹#›</a:t>
            </a:fld>
            <a:endParaRPr lang="en-GB"/>
          </a:p>
        </p:txBody>
      </p:sp>
    </p:spTree>
    <p:extLst>
      <p:ext uri="{BB962C8B-B14F-4D97-AF65-F5344CB8AC3E}">
        <p14:creationId xmlns:p14="http://schemas.microsoft.com/office/powerpoint/2010/main" val="6623169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hospitality industry has been changing in terms of technology at a rapid rate, especially after the COVID-19 pandemic that increased the use of artificial intelligence. AI is now implemented in hotels to check-in, chatbots, and price optimisation, as well as services. Nevertheless, hospitality is a people-oriented business in which emotional intelligence, empathy, and personal communication are key factors. This presents a serious conflict between automation efficiency and relevance in human interactions.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DBED1AE-0816-489E-A718-501EA1033B0C}" type="slidenum">
              <a:rPr lang="en-GB" smtClean="0"/>
              <a:t>2</a:t>
            </a:fld>
            <a:endParaRPr lang="en-GB"/>
          </a:p>
        </p:txBody>
      </p:sp>
    </p:spTree>
    <p:extLst>
      <p:ext uri="{BB962C8B-B14F-4D97-AF65-F5344CB8AC3E}">
        <p14:creationId xmlns:p14="http://schemas.microsoft.com/office/powerpoint/2010/main" val="6187207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overall goal of the study will be to take a critical look at the potential of artificial intelligence and human intelligence to work together in the hospitality sector. The research is on the quality of services, the customer experience, and the role of the employees, but also taking into account the changing customer expectations. As opposed to considering AI as a substitute for human labour, the study examines the possibility of improving the overall performance of the hospitality industry through balance and integration. It also examines how AI-based systems, including chatbots, predictive analytics, and automated service systems, can assist staff to enhance efficiency, consistency, and decision-making. Meanwhile, the research has identified that human traits like empathy, emotional intelligence, and personalised services will also be relevant and continue to be at the centre of satisfaction among guests and brand loyalty.</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DBED1AE-0816-489E-A718-501EA1033B0C}" type="slidenum">
              <a:rPr lang="en-GB" smtClean="0"/>
              <a:t>3</a:t>
            </a:fld>
            <a:endParaRPr lang="en-GB"/>
          </a:p>
        </p:txBody>
      </p:sp>
    </p:spTree>
    <p:extLst>
      <p:ext uri="{BB962C8B-B14F-4D97-AF65-F5344CB8AC3E}">
        <p14:creationId xmlns:p14="http://schemas.microsoft.com/office/powerpoint/2010/main" val="3196969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literature points out that AI technologies enhance efficiency, accuracy, and consistency in the work of hotels. Chatbots, self-service kiosks, and predictive analytics can be applied to enable organisations to control demand, lower labour pressures, and increase the speed of service. These advantages are especially valuable since costs and shortages of the working force increase. Hospitality excellence is not, however, just efficiency. Studies have highlighted that emotional engagement, personal connection, and service recovery are key elements that determine guest satisfaction, and human employees are essential in these. Excessive automation can also lead to the risk of depersonalisation of the guest experience and the warm feeling of servicing. As such, the literature recommends that AI be utilised as a facilitating factor that boosts employee performance instead of human interaction to allow the staff to concentrate on the intricate, interpersonal, and value-based elements of service provision.</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DBED1AE-0816-489E-A718-501EA1033B0C}" type="slidenum">
              <a:rPr lang="en-GB" smtClean="0"/>
              <a:t>4</a:t>
            </a:fld>
            <a:endParaRPr lang="en-GB"/>
          </a:p>
        </p:txBody>
      </p:sp>
    </p:spTree>
    <p:extLst>
      <p:ext uri="{BB962C8B-B14F-4D97-AF65-F5344CB8AC3E}">
        <p14:creationId xmlns:p14="http://schemas.microsoft.com/office/powerpoint/2010/main" val="2146070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Hospitality still relies on human intelligence. Interpersonal communication, empathy, and emotional labour enable the staff to handle the complex needs of guests in a manner that cannot be replicated by AI in an authentic manner. Studies have continuously indicated that customers appreciate warmth, psychological awareness, and attention to details especially in high-end and experience-oriented hotels. This further proves the significance of human employees as the creators of memorable experiences for the guests. Also, the human judgement plays a vital role in managing service failures, complaint resolution, as well as adjusting to the unpredictability of situations that need sensitivity and understanding of contexts. Employees also have a significant part to play in understanding the emotions and expectations of guests to make personalised responses that build trust and loyalty.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DBED1AE-0816-489E-A718-501EA1033B0C}" type="slidenum">
              <a:rPr lang="en-GB" smtClean="0"/>
              <a:t>5</a:t>
            </a:fld>
            <a:endParaRPr lang="en-GB"/>
          </a:p>
        </p:txBody>
      </p:sp>
    </p:spTree>
    <p:extLst>
      <p:ext uri="{BB962C8B-B14F-4D97-AF65-F5344CB8AC3E}">
        <p14:creationId xmlns:p14="http://schemas.microsoft.com/office/powerpoint/2010/main" val="19258901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Two major theoretical frameworks form the basis of this study. The Technology Acceptance Model is an approach that describes the acceptance of AI by guests and employees in terms of perceived usefulness and ease of use. Service-Dominant Logic stresses value co-creation as a result of interaction, and the primary importance of human interaction in service experiences. The combination of these frameworks can aid the human-centred approach to the implementation of AI in the hospitality sector. They all together give a moderate picture of technological functionality and experiential worth. Whereas the intention to use AI-enabled services can be explained with the help of TAM, Service-Dominant Logic supports the idea that the value is created through the interaction of technology, employees, and guests.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DBED1AE-0816-489E-A718-501EA1033B0C}" type="slidenum">
              <a:rPr lang="en-GB" smtClean="0"/>
              <a:t>6</a:t>
            </a:fld>
            <a:endParaRPr lang="en-GB"/>
          </a:p>
        </p:txBody>
      </p:sp>
    </p:spTree>
    <p:extLst>
      <p:ext uri="{BB962C8B-B14F-4D97-AF65-F5344CB8AC3E}">
        <p14:creationId xmlns:p14="http://schemas.microsoft.com/office/powerpoint/2010/main" val="7369190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research takes the qualitative research approach, which is analytical of secondary data. The study analysed peer-reviewed academic journals, industry reports, and other reliable publications in the hospitality industry to determine major themes and trends. The majority of the sources were issued not earlier than five years ago, so that the research would indicate the current conditions in the industry and the technological changes. This will facilitate the critical comparison of the academic theory and the real-life practice in the industry, which will make the findings more relevant. The insights regarding the adoption of AI, its collaboration with humans, and the outcomes of service quality form were synthesised with the help of thematic analysis.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DBED1AE-0816-489E-A718-501EA1033B0C}" type="slidenum">
              <a:rPr lang="en-GB" smtClean="0"/>
              <a:t>7</a:t>
            </a:fld>
            <a:endParaRPr lang="en-GB"/>
          </a:p>
        </p:txBody>
      </p:sp>
    </p:spTree>
    <p:extLst>
      <p:ext uri="{BB962C8B-B14F-4D97-AF65-F5344CB8AC3E}">
        <p14:creationId xmlns:p14="http://schemas.microsoft.com/office/powerpoint/2010/main" val="3627115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guest, AI is appreciated in terms of convenience, speed, and access. Acceptance is not universal, however. Automated services make some guests feel they are being impersonal, especially where they are supposed to be offered on a personal basis. It has been found that when given an option between AI-assisted and human-assisted services, the level of satisfaction and trust will increase. This versatility will enable the hotels to serve the needs of different customers, age brackets and technological confidence. Efficiency-focused guests can use self-service features, whereas other guests can enjoy the feeling of security and communication with staff.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DBED1AE-0816-489E-A718-501EA1033B0C}" type="slidenum">
              <a:rPr lang="en-GB" smtClean="0"/>
              <a:t>8</a:t>
            </a:fld>
            <a:endParaRPr lang="en-GB"/>
          </a:p>
        </p:txBody>
      </p:sp>
    </p:spTree>
    <p:extLst>
      <p:ext uri="{BB962C8B-B14F-4D97-AF65-F5344CB8AC3E}">
        <p14:creationId xmlns:p14="http://schemas.microsoft.com/office/powerpoint/2010/main" val="3273268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thing that changes with the adoption of AI is the workforce, since it alters the position of employees without necessarily removing them. Robotisation eliminates monotonous activities, and employees can devote their attention to more valuable relationships. Nevertheless, improper execution may generate anxiety, opposition, and fear of job loss. The key to successful AI integration is therefore organisational culture, training and communication. Studies indicate that employee acceptance and involvement in the process of adoption improve greatly when employees are actively engaged in the process and given sufficient training in digital skills. Open leadership can be used to explain the AI goal and its positives to the employees and service delivery.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DBED1AE-0816-489E-A718-501EA1033B0C}" type="slidenum">
              <a:rPr lang="en-GB" smtClean="0"/>
              <a:t>9</a:t>
            </a:fld>
            <a:endParaRPr lang="en-GB"/>
          </a:p>
        </p:txBody>
      </p:sp>
    </p:spTree>
    <p:extLst>
      <p:ext uri="{BB962C8B-B14F-4D97-AF65-F5344CB8AC3E}">
        <p14:creationId xmlns:p14="http://schemas.microsoft.com/office/powerpoint/2010/main" val="25063241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 has strength in enhanced efficiency, non-variability, and scalability of services. However, limitations remain. Excess automation may lead to depersonalisation, and service provision may be interrupted because of technical problems. Data privacy and surveillance issues also raise ethical concerns, which further indicate that human supervision and responsible AI management should be implemented in hospitality organisations.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DBED1AE-0816-489E-A718-501EA1033B0C}" type="slidenum">
              <a:rPr lang="en-GB" smtClean="0"/>
              <a:t>10</a:t>
            </a:fld>
            <a:endParaRPr lang="en-GB"/>
          </a:p>
        </p:txBody>
      </p:sp>
    </p:spTree>
    <p:extLst>
      <p:ext uri="{BB962C8B-B14F-4D97-AF65-F5344CB8AC3E}">
        <p14:creationId xmlns:p14="http://schemas.microsoft.com/office/powerpoint/2010/main" val="6219570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sum, it is possible to conclude that artificial intelligence can bring major advantages to the hospitality industry, yet it will not be able to substitute the emotional intelligence and interpersonal skills that make the difference between average service and outstanding service. Strategic human intelligence and AI partnership is the future of hospitality. The hotels that strike such a balance will be in the best position to provide meaningful guest experience, boost employee welfare and remain competitive in an ever-digitised world.</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DBED1AE-0816-489E-A718-501EA1033B0C}" type="slidenum">
              <a:rPr lang="en-GB" smtClean="0"/>
              <a:t>11</a:t>
            </a:fld>
            <a:endParaRPr lang="en-GB"/>
          </a:p>
        </p:txBody>
      </p:sp>
    </p:spTree>
    <p:extLst>
      <p:ext uri="{BB962C8B-B14F-4D97-AF65-F5344CB8AC3E}">
        <p14:creationId xmlns:p14="http://schemas.microsoft.com/office/powerpoint/2010/main" val="28751585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the results, the application of human-centred AI strategies that place technology as a support mechanism should be introduced in hotels. Employee training should be the priority in order to develop digital confidence and emotional intelligence. Service choice is an approach to respecting diversity, and ethical governance is a way of ensuring trust, transparency, and long-term sustainability in the use of AI.</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FDBED1AE-0816-489E-A718-501EA1033B0C}" type="slidenum">
              <a:rPr lang="en-GB" smtClean="0"/>
              <a:t>12</a:t>
            </a:fld>
            <a:endParaRPr lang="en-GB"/>
          </a:p>
        </p:txBody>
      </p:sp>
    </p:spTree>
    <p:extLst>
      <p:ext uri="{BB962C8B-B14F-4D97-AF65-F5344CB8AC3E}">
        <p14:creationId xmlns:p14="http://schemas.microsoft.com/office/powerpoint/2010/main" val="107948590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9B85BEE-C9FA-4E3A-B43C-E29FED3A62BF}" type="datetimeFigureOut">
              <a:rPr lang="en-GB" smtClean="0"/>
              <a:t>25/02/2026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1BB77D57-AA9F-4F14-922D-1765525F787A}"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34618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B85BEE-C9FA-4E3A-B43C-E29FED3A62BF}"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77D57-AA9F-4F14-922D-1765525F787A}" type="slidenum">
              <a:rPr lang="en-GB" smtClean="0"/>
              <a:t>‹#›</a:t>
            </a:fld>
            <a:endParaRPr lang="en-GB"/>
          </a:p>
        </p:txBody>
      </p:sp>
    </p:spTree>
    <p:extLst>
      <p:ext uri="{BB962C8B-B14F-4D97-AF65-F5344CB8AC3E}">
        <p14:creationId xmlns:p14="http://schemas.microsoft.com/office/powerpoint/2010/main" val="579076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85BEE-C9FA-4E3A-B43C-E29FED3A62BF}"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77D57-AA9F-4F14-922D-1765525F787A}"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48106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9B85BEE-C9FA-4E3A-B43C-E29FED3A62BF}" type="datetimeFigureOut">
              <a:rPr lang="en-GB" smtClean="0"/>
              <a:t>25/02/2026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77D57-AA9F-4F14-922D-1765525F787A}" type="slidenum">
              <a:rPr lang="en-GB" smtClean="0"/>
              <a:t>‹#›</a:t>
            </a:fld>
            <a:endParaRPr lang="en-GB"/>
          </a:p>
        </p:txBody>
      </p:sp>
    </p:spTree>
    <p:extLst>
      <p:ext uri="{BB962C8B-B14F-4D97-AF65-F5344CB8AC3E}">
        <p14:creationId xmlns:p14="http://schemas.microsoft.com/office/powerpoint/2010/main" val="4167629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B85BEE-C9FA-4E3A-B43C-E29FED3A62BF}" type="datetimeFigureOut">
              <a:rPr lang="en-GB" smtClean="0"/>
              <a:t>25/02/2026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B77D57-AA9F-4F14-922D-1765525F787A}"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20860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9B85BEE-C9FA-4E3A-B43C-E29FED3A62BF}" type="datetimeFigureOut">
              <a:rPr lang="en-GB" smtClean="0"/>
              <a:t>25/02/2026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B77D57-AA9F-4F14-922D-1765525F787A}"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702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B85BEE-C9FA-4E3A-B43C-E29FED3A62BF}" type="datetimeFigureOut">
              <a:rPr lang="en-GB" smtClean="0"/>
              <a:t>25/02/2026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B77D57-AA9F-4F14-922D-1765525F787A}" type="slidenum">
              <a:rPr lang="en-GB" smtClean="0"/>
              <a:t>‹#›</a:t>
            </a:fld>
            <a:endParaRPr lang="en-GB"/>
          </a:p>
        </p:txBody>
      </p:sp>
    </p:spTree>
    <p:extLst>
      <p:ext uri="{BB962C8B-B14F-4D97-AF65-F5344CB8AC3E}">
        <p14:creationId xmlns:p14="http://schemas.microsoft.com/office/powerpoint/2010/main" val="935752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B85BEE-C9FA-4E3A-B43C-E29FED3A62BF}" type="datetimeFigureOut">
              <a:rPr lang="en-GB" smtClean="0"/>
              <a:t>25/02/2026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77D57-AA9F-4F14-922D-1765525F787A}"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8979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B85BEE-C9FA-4E3A-B43C-E29FED3A62BF}" type="datetimeFigureOut">
              <a:rPr lang="en-GB" smtClean="0"/>
              <a:t>25/02/2026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77D57-AA9F-4F14-922D-1765525F787A}" type="slidenum">
              <a:rPr lang="en-GB" smtClean="0"/>
              <a:t>‹#›</a:t>
            </a:fld>
            <a:endParaRPr lang="en-GB"/>
          </a:p>
        </p:txBody>
      </p:sp>
    </p:spTree>
    <p:extLst>
      <p:ext uri="{BB962C8B-B14F-4D97-AF65-F5344CB8AC3E}">
        <p14:creationId xmlns:p14="http://schemas.microsoft.com/office/powerpoint/2010/main" val="3979165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B85BEE-C9FA-4E3A-B43C-E29FED3A62BF}" type="datetimeFigureOut">
              <a:rPr lang="en-GB" smtClean="0"/>
              <a:t>25/02/2026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77D57-AA9F-4F14-922D-1765525F787A}" type="slidenum">
              <a:rPr lang="en-GB" smtClean="0"/>
              <a:t>‹#›</a:t>
            </a:fld>
            <a:endParaRPr lang="en-GB"/>
          </a:p>
        </p:txBody>
      </p:sp>
    </p:spTree>
    <p:extLst>
      <p:ext uri="{BB962C8B-B14F-4D97-AF65-F5344CB8AC3E}">
        <p14:creationId xmlns:p14="http://schemas.microsoft.com/office/powerpoint/2010/main" val="3180845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85BEE-C9FA-4E3A-B43C-E29FED3A62BF}"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77D57-AA9F-4F14-922D-1765525F787A}"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06914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85BEE-C9FA-4E3A-B43C-E29FED3A62BF}"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77D57-AA9F-4F14-922D-1765525F787A}"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466287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85BEE-C9FA-4E3A-B43C-E29FED3A62BF}"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77D57-AA9F-4F14-922D-1765525F787A}" type="slidenum">
              <a:rPr lang="en-GB" smtClean="0"/>
              <a:t>‹#›</a:t>
            </a:fld>
            <a:endParaRPr lang="en-GB"/>
          </a:p>
        </p:txBody>
      </p:sp>
    </p:spTree>
    <p:extLst>
      <p:ext uri="{BB962C8B-B14F-4D97-AF65-F5344CB8AC3E}">
        <p14:creationId xmlns:p14="http://schemas.microsoft.com/office/powerpoint/2010/main" val="13074892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85BEE-C9FA-4E3A-B43C-E29FED3A62BF}"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77D57-AA9F-4F14-922D-1765525F787A}"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98423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85BEE-C9FA-4E3A-B43C-E29FED3A62BF}"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77D57-AA9F-4F14-922D-1765525F787A}"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88967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B85BEE-C9FA-4E3A-B43C-E29FED3A62BF}"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77D57-AA9F-4F14-922D-1765525F787A}"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75740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B85BEE-C9FA-4E3A-B43C-E29FED3A62BF}" type="datetimeFigureOut">
              <a:rPr lang="en-GB" smtClean="0"/>
              <a:t>25/02/2026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77D57-AA9F-4F14-922D-1765525F787A}"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1231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9B85BEE-C9FA-4E3A-B43C-E29FED3A62BF}" type="datetimeFigureOut">
              <a:rPr lang="en-GB" smtClean="0"/>
              <a:t>25/02/2026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BB77D57-AA9F-4F14-922D-1765525F787A}" type="slidenum">
              <a:rPr lang="en-GB" smtClean="0"/>
              <a:t>‹#›</a:t>
            </a:fld>
            <a:endParaRPr lang="en-GB"/>
          </a:p>
        </p:txBody>
      </p:sp>
    </p:spTree>
    <p:extLst>
      <p:ext uri="{BB962C8B-B14F-4D97-AF65-F5344CB8AC3E}">
        <p14:creationId xmlns:p14="http://schemas.microsoft.com/office/powerpoint/2010/main" val="15118231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5.png"/><Relationship Id="rId7" Type="http://schemas.openxmlformats.org/officeDocument/2006/relationships/image" Target="../media/image18.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CDDD6-4A33-3E5A-66BA-17629B293E4D}"/>
              </a:ext>
            </a:extLst>
          </p:cNvPr>
          <p:cNvSpPr>
            <a:spLocks noGrp="1"/>
          </p:cNvSpPr>
          <p:nvPr>
            <p:ph type="ctrTitle"/>
          </p:nvPr>
        </p:nvSpPr>
        <p:spPr/>
        <p:txBody>
          <a:bodyPr/>
          <a:lstStyle/>
          <a:p>
            <a:r>
              <a:rPr lang="en-US" sz="3600" b="1" i="1" dirty="0"/>
              <a:t>Contemporary Themes In the Hotel and Hospitality Sector</a:t>
            </a:r>
            <a:endParaRPr lang="en-GB" sz="3600" b="1" i="1" dirty="0"/>
          </a:p>
        </p:txBody>
      </p:sp>
      <p:sp>
        <p:nvSpPr>
          <p:cNvPr id="3" name="Subtitle 2">
            <a:extLst>
              <a:ext uri="{FF2B5EF4-FFF2-40B4-BE49-F238E27FC236}">
                <a16:creationId xmlns:a16="http://schemas.microsoft.com/office/drawing/2014/main" id="{B934137B-B45B-7702-40DB-0F06B3C8BFF8}"/>
              </a:ext>
            </a:extLst>
          </p:cNvPr>
          <p:cNvSpPr>
            <a:spLocks noGrp="1"/>
          </p:cNvSpPr>
          <p:nvPr>
            <p:ph type="subTitle" idx="1"/>
          </p:nvPr>
        </p:nvSpPr>
        <p:spPr/>
        <p:txBody>
          <a:bodyPr>
            <a:normAutofit lnSpcReduction="10000"/>
          </a:bodyPr>
          <a:lstStyle/>
          <a:p>
            <a:pPr algn="l"/>
            <a:r>
              <a:rPr lang="en-GB" b="1" i="1" dirty="0"/>
              <a:t>Student Name: Elena Stenic</a:t>
            </a:r>
          </a:p>
          <a:p>
            <a:pPr algn="l"/>
            <a:r>
              <a:rPr lang="en-GB" b="1" i="1" dirty="0"/>
              <a:t>Student ID: 2246472</a:t>
            </a:r>
          </a:p>
          <a:p>
            <a:pPr algn="l"/>
            <a:r>
              <a:rPr lang="en-GB" b="1" i="1" dirty="0"/>
              <a:t>Lecturer Name: Ernest </a:t>
            </a:r>
            <a:r>
              <a:rPr lang="en-GB" b="1" i="1" dirty="0" err="1"/>
              <a:t>Balutie</a:t>
            </a:r>
            <a:r>
              <a:rPr lang="en-GB" b="1" i="1" dirty="0"/>
              <a:t> </a:t>
            </a:r>
            <a:r>
              <a:rPr lang="en-GB" b="1" i="1" dirty="0" err="1"/>
              <a:t>Wavei</a:t>
            </a:r>
            <a:endParaRPr lang="en-GB" dirty="0"/>
          </a:p>
          <a:p>
            <a:pPr algn="l"/>
            <a:endParaRPr lang="en-GB" i="1" dirty="0"/>
          </a:p>
          <a:p>
            <a:endParaRPr lang="en-GB" b="1" dirty="0"/>
          </a:p>
        </p:txBody>
      </p:sp>
    </p:spTree>
    <p:extLst>
      <p:ext uri="{BB962C8B-B14F-4D97-AF65-F5344CB8AC3E}">
        <p14:creationId xmlns:p14="http://schemas.microsoft.com/office/powerpoint/2010/main" val="708933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AC736-9213-CB12-35D3-2D9E085FFC1D}"/>
              </a:ext>
            </a:extLst>
          </p:cNvPr>
          <p:cNvSpPr>
            <a:spLocks noGrp="1"/>
          </p:cNvSpPr>
          <p:nvPr>
            <p:ph type="title"/>
          </p:nvPr>
        </p:nvSpPr>
        <p:spPr/>
        <p:txBody>
          <a:bodyPr>
            <a:normAutofit fontScale="90000"/>
          </a:bodyPr>
          <a:lstStyle/>
          <a:p>
            <a:r>
              <a:rPr lang="en-GB" b="1" dirty="0"/>
              <a:t>Introduction </a:t>
            </a:r>
            <a:br>
              <a:rPr lang="en-IN" dirty="0"/>
            </a:br>
            <a:endParaRPr lang="en-GB" dirty="0"/>
          </a:p>
        </p:txBody>
      </p:sp>
      <p:sp>
        <p:nvSpPr>
          <p:cNvPr id="3" name="Content Placeholder 2">
            <a:extLst>
              <a:ext uri="{FF2B5EF4-FFF2-40B4-BE49-F238E27FC236}">
                <a16:creationId xmlns:a16="http://schemas.microsoft.com/office/drawing/2014/main" id="{413CB8C7-C154-BE01-9B3F-A8A0995C85E9}"/>
              </a:ext>
            </a:extLst>
          </p:cNvPr>
          <p:cNvSpPr>
            <a:spLocks noGrp="1"/>
          </p:cNvSpPr>
          <p:nvPr>
            <p:ph idx="1"/>
          </p:nvPr>
        </p:nvSpPr>
        <p:spPr>
          <a:xfrm>
            <a:off x="1295401" y="2556932"/>
            <a:ext cx="4997244" cy="3318936"/>
          </a:xfrm>
        </p:spPr>
        <p:txBody>
          <a:bodyPr>
            <a:normAutofit lnSpcReduction="10000"/>
          </a:bodyPr>
          <a:lstStyle/>
          <a:p>
            <a:pPr lvl="0"/>
            <a:r>
              <a:rPr lang="en-GB" dirty="0"/>
              <a:t>Fast development of AI in the hospitality business (Limna, 2023).</a:t>
            </a:r>
            <a:endParaRPr lang="en-IN" dirty="0"/>
          </a:p>
          <a:p>
            <a:pPr lvl="0"/>
            <a:r>
              <a:rPr lang="en-GB" dirty="0"/>
              <a:t>Digital transformation acceleration in the post-COVID age.</a:t>
            </a:r>
            <a:endParaRPr lang="en-IN" dirty="0"/>
          </a:p>
          <a:p>
            <a:pPr lvl="0"/>
            <a:r>
              <a:rPr lang="en-GB" dirty="0"/>
              <a:t>Hospitality is a people centred service industry.</a:t>
            </a:r>
            <a:endParaRPr lang="en-IN" dirty="0"/>
          </a:p>
          <a:p>
            <a:pPr lvl="0"/>
            <a:r>
              <a:rPr lang="en-GB" dirty="0"/>
              <a:t>New conflict between automation and human communication.</a:t>
            </a:r>
            <a:endParaRPr lang="en-IN" dirty="0"/>
          </a:p>
          <a:p>
            <a:endParaRPr lang="en-GB" dirty="0"/>
          </a:p>
        </p:txBody>
      </p:sp>
      <p:pic>
        <p:nvPicPr>
          <p:cNvPr id="1026" name="Picture 2" descr="Understanding the Power of PPT Introduction in Presentations | by  The_Marketing_Mane | Medium">
            <a:extLst>
              <a:ext uri="{FF2B5EF4-FFF2-40B4-BE49-F238E27FC236}">
                <a16:creationId xmlns:a16="http://schemas.microsoft.com/office/drawing/2014/main" id="{3B33A28C-76C6-626F-0665-EB2EA33100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4756" y="2556932"/>
            <a:ext cx="4200831" cy="3548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1285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01A86-58E6-F6F3-6BA8-B881212C8CEF}"/>
              </a:ext>
            </a:extLst>
          </p:cNvPr>
          <p:cNvSpPr>
            <a:spLocks noGrp="1"/>
          </p:cNvSpPr>
          <p:nvPr>
            <p:ph type="title"/>
          </p:nvPr>
        </p:nvSpPr>
        <p:spPr/>
        <p:txBody>
          <a:bodyPr>
            <a:normAutofit fontScale="90000"/>
          </a:bodyPr>
          <a:lstStyle/>
          <a:p>
            <a:r>
              <a:rPr lang="en-GB" b="1" dirty="0"/>
              <a:t>Research Aim and Focus</a:t>
            </a:r>
            <a:br>
              <a:rPr lang="en-IN" dirty="0"/>
            </a:br>
            <a:endParaRPr lang="en-GB" dirty="0"/>
          </a:p>
        </p:txBody>
      </p:sp>
      <p:sp>
        <p:nvSpPr>
          <p:cNvPr id="3" name="Content Placeholder 2">
            <a:extLst>
              <a:ext uri="{FF2B5EF4-FFF2-40B4-BE49-F238E27FC236}">
                <a16:creationId xmlns:a16="http://schemas.microsoft.com/office/drawing/2014/main" id="{4F9A5CAB-20B5-DFCF-8EC9-EFD4F0CD5F56}"/>
              </a:ext>
            </a:extLst>
          </p:cNvPr>
          <p:cNvSpPr>
            <a:spLocks noGrp="1"/>
          </p:cNvSpPr>
          <p:nvPr>
            <p:ph idx="1"/>
          </p:nvPr>
        </p:nvSpPr>
        <p:spPr>
          <a:xfrm>
            <a:off x="1295401" y="2556932"/>
            <a:ext cx="4603954" cy="3318936"/>
          </a:xfrm>
        </p:spPr>
        <p:txBody>
          <a:bodyPr>
            <a:normAutofit fontScale="92500" lnSpcReduction="20000"/>
          </a:bodyPr>
          <a:lstStyle/>
          <a:p>
            <a:pPr lvl="0"/>
            <a:r>
              <a:rPr lang="en-GB" dirty="0"/>
              <a:t>Analyse artificial intelligence and human interaction in the hospitality industry (Zahidi, </a:t>
            </a:r>
            <a:r>
              <a:rPr lang="en-GB" dirty="0" err="1"/>
              <a:t>Kaluvilla</a:t>
            </a:r>
            <a:r>
              <a:rPr lang="en-GB" dirty="0"/>
              <a:t>, and Mulla, 2024).</a:t>
            </a:r>
            <a:endParaRPr lang="en-IN" dirty="0"/>
          </a:p>
          <a:p>
            <a:pPr lvl="0"/>
            <a:r>
              <a:rPr lang="en-GB" dirty="0"/>
              <a:t>Find out how it affects the quality of service and the experience of guests.</a:t>
            </a:r>
            <a:endParaRPr lang="en-IN" dirty="0"/>
          </a:p>
          <a:p>
            <a:pPr lvl="0"/>
            <a:r>
              <a:rPr lang="en-GB" dirty="0"/>
              <a:t>Evaluate implications to employee positions.</a:t>
            </a:r>
            <a:endParaRPr lang="en-IN" dirty="0"/>
          </a:p>
          <a:p>
            <a:pPr lvl="0"/>
            <a:r>
              <a:rPr lang="en-GB" dirty="0"/>
              <a:t>Response to customer expectations and acceptance.</a:t>
            </a:r>
            <a:endParaRPr lang="en-IN" dirty="0"/>
          </a:p>
          <a:p>
            <a:endParaRPr lang="en-GB" dirty="0"/>
          </a:p>
        </p:txBody>
      </p:sp>
      <p:pic>
        <p:nvPicPr>
          <p:cNvPr id="2050" name="Picture 2" descr="Research Aims and Objectives: The dynamic duo for successful research -  Enago Academy">
            <a:extLst>
              <a:ext uri="{FF2B5EF4-FFF2-40B4-BE49-F238E27FC236}">
                <a16:creationId xmlns:a16="http://schemas.microsoft.com/office/drawing/2014/main" id="{062A0D35-5E5F-1B81-ABAC-D2E5F08CBC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1072" y="2556932"/>
            <a:ext cx="4424516" cy="3598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3887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9A98A-BEF0-F64D-40F7-5A416FE9A52E}"/>
              </a:ext>
            </a:extLst>
          </p:cNvPr>
          <p:cNvSpPr>
            <a:spLocks noGrp="1"/>
          </p:cNvSpPr>
          <p:nvPr>
            <p:ph type="title"/>
          </p:nvPr>
        </p:nvSpPr>
        <p:spPr/>
        <p:txBody>
          <a:bodyPr>
            <a:normAutofit fontScale="90000"/>
          </a:bodyPr>
          <a:lstStyle/>
          <a:p>
            <a:r>
              <a:rPr lang="en-GB" b="1" dirty="0"/>
              <a:t>Key Literature: Artificial Intelligence in Hospitality</a:t>
            </a:r>
            <a:br>
              <a:rPr lang="en-IN" dirty="0"/>
            </a:br>
            <a:endParaRPr lang="en-GB" dirty="0"/>
          </a:p>
        </p:txBody>
      </p:sp>
      <p:sp>
        <p:nvSpPr>
          <p:cNvPr id="3" name="Content Placeholder 2">
            <a:extLst>
              <a:ext uri="{FF2B5EF4-FFF2-40B4-BE49-F238E27FC236}">
                <a16:creationId xmlns:a16="http://schemas.microsoft.com/office/drawing/2014/main" id="{D4BA3582-79C6-26E6-63C2-141C05029F86}"/>
              </a:ext>
            </a:extLst>
          </p:cNvPr>
          <p:cNvSpPr>
            <a:spLocks noGrp="1"/>
          </p:cNvSpPr>
          <p:nvPr>
            <p:ph idx="1"/>
          </p:nvPr>
        </p:nvSpPr>
        <p:spPr>
          <a:xfrm>
            <a:off x="1295401" y="2556932"/>
            <a:ext cx="5203722" cy="3318936"/>
          </a:xfrm>
        </p:spPr>
        <p:txBody>
          <a:bodyPr/>
          <a:lstStyle/>
          <a:p>
            <a:pPr lvl="0"/>
            <a:r>
              <a:rPr lang="en-GB" dirty="0"/>
              <a:t>AI enhances effectiveness and uniformity in operations (Roy and Srivastava, 2024).</a:t>
            </a:r>
            <a:endParaRPr lang="en-IN" dirty="0"/>
          </a:p>
          <a:p>
            <a:pPr lvl="0"/>
            <a:r>
              <a:rPr lang="en-GB" dirty="0"/>
              <a:t>Popular uses: chatbots, kiosks, analytics, robotics.</a:t>
            </a:r>
            <a:endParaRPr lang="en-IN" dirty="0"/>
          </a:p>
          <a:p>
            <a:pPr lvl="0"/>
            <a:r>
              <a:rPr lang="en-GB" dirty="0"/>
              <a:t>Defends cost cutting and labour issues.</a:t>
            </a:r>
            <a:endParaRPr lang="en-IN" dirty="0"/>
          </a:p>
          <a:p>
            <a:pPr lvl="0"/>
            <a:r>
              <a:rPr lang="en-GB" dirty="0"/>
              <a:t>Guided by data-based decision making.</a:t>
            </a:r>
            <a:endParaRPr lang="en-IN" dirty="0"/>
          </a:p>
          <a:p>
            <a:endParaRPr lang="en-GB" dirty="0"/>
          </a:p>
        </p:txBody>
      </p:sp>
      <p:pic>
        <p:nvPicPr>
          <p:cNvPr id="3074" name="Picture 2" descr="AI in Hospitality: Use Cases, Benefits and Applications">
            <a:extLst>
              <a:ext uri="{FF2B5EF4-FFF2-40B4-BE49-F238E27FC236}">
                <a16:creationId xmlns:a16="http://schemas.microsoft.com/office/drawing/2014/main" id="{039C0F31-0E17-BC55-8A87-14CEE90190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9003" y="2556932"/>
            <a:ext cx="4676250" cy="35783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0174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4881E-FEC3-5151-A7CC-A21B1273A9D5}"/>
              </a:ext>
            </a:extLst>
          </p:cNvPr>
          <p:cNvSpPr>
            <a:spLocks noGrp="1"/>
          </p:cNvSpPr>
          <p:nvPr>
            <p:ph type="title"/>
          </p:nvPr>
        </p:nvSpPr>
        <p:spPr/>
        <p:txBody>
          <a:bodyPr>
            <a:normAutofit fontScale="90000"/>
          </a:bodyPr>
          <a:lstStyle/>
          <a:p>
            <a:r>
              <a:rPr lang="en-GB" b="1" dirty="0"/>
              <a:t>Human Intelligence and the Human Touch</a:t>
            </a:r>
            <a:br>
              <a:rPr lang="en-IN" dirty="0"/>
            </a:br>
            <a:endParaRPr lang="en-GB" dirty="0"/>
          </a:p>
        </p:txBody>
      </p:sp>
      <p:sp>
        <p:nvSpPr>
          <p:cNvPr id="3" name="Content Placeholder 2">
            <a:extLst>
              <a:ext uri="{FF2B5EF4-FFF2-40B4-BE49-F238E27FC236}">
                <a16:creationId xmlns:a16="http://schemas.microsoft.com/office/drawing/2014/main" id="{AA99A7A5-535A-69BF-5D8F-D19F1C743BBB}"/>
              </a:ext>
            </a:extLst>
          </p:cNvPr>
          <p:cNvSpPr>
            <a:spLocks noGrp="1"/>
          </p:cNvSpPr>
          <p:nvPr>
            <p:ph idx="1"/>
          </p:nvPr>
        </p:nvSpPr>
        <p:spPr>
          <a:xfrm>
            <a:off x="1295401" y="2556932"/>
            <a:ext cx="4731773" cy="3318936"/>
          </a:xfrm>
        </p:spPr>
        <p:txBody>
          <a:bodyPr/>
          <a:lstStyle/>
          <a:p>
            <a:pPr lvl="0"/>
            <a:r>
              <a:rPr lang="en-GB" dirty="0"/>
              <a:t>Emotional labour and empathy (Vinson and Underman, 2025).</a:t>
            </a:r>
            <a:endParaRPr lang="en-IN" dirty="0"/>
          </a:p>
          <a:p>
            <a:pPr lvl="0"/>
            <a:r>
              <a:rPr lang="en-GB" dirty="0"/>
              <a:t>Individualised guest communication.</a:t>
            </a:r>
            <a:endParaRPr lang="en-IN" dirty="0"/>
          </a:p>
          <a:p>
            <a:pPr lvl="0"/>
            <a:r>
              <a:rPr lang="en-GB" dirty="0"/>
              <a:t>Social and cultural consciousness.</a:t>
            </a:r>
            <a:endParaRPr lang="en-IN" dirty="0"/>
          </a:p>
          <a:p>
            <a:pPr lvl="0"/>
            <a:r>
              <a:rPr lang="en-GB" dirty="0"/>
              <a:t>Guest satisfaction and loyalty centre on this.</a:t>
            </a:r>
            <a:endParaRPr lang="en-IN" dirty="0"/>
          </a:p>
          <a:p>
            <a:endParaRPr lang="en-GB" dirty="0"/>
          </a:p>
        </p:txBody>
      </p:sp>
      <p:pic>
        <p:nvPicPr>
          <p:cNvPr id="4098" name="Picture 2" descr="AI vs Human Touch: Why Real Interactions Still Matter">
            <a:extLst>
              <a:ext uri="{FF2B5EF4-FFF2-40B4-BE49-F238E27FC236}">
                <a16:creationId xmlns:a16="http://schemas.microsoft.com/office/drawing/2014/main" id="{59B8B560-B7D0-5DD8-088B-EF93DBE748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7381" y="2556931"/>
            <a:ext cx="4222954" cy="3558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0068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B6C06-8BBA-ED16-3982-3EE3FB5D362A}"/>
              </a:ext>
            </a:extLst>
          </p:cNvPr>
          <p:cNvSpPr>
            <a:spLocks noGrp="1"/>
          </p:cNvSpPr>
          <p:nvPr>
            <p:ph type="title"/>
          </p:nvPr>
        </p:nvSpPr>
        <p:spPr/>
        <p:txBody>
          <a:bodyPr>
            <a:normAutofit fontScale="90000"/>
          </a:bodyPr>
          <a:lstStyle/>
          <a:p>
            <a:r>
              <a:rPr lang="en-GB" b="1" dirty="0"/>
              <a:t>Theoretical Frameworks Used</a:t>
            </a:r>
            <a:br>
              <a:rPr lang="en-IN" dirty="0"/>
            </a:br>
            <a:endParaRPr lang="en-GB" dirty="0"/>
          </a:p>
        </p:txBody>
      </p:sp>
      <p:sp>
        <p:nvSpPr>
          <p:cNvPr id="3" name="Content Placeholder 2">
            <a:extLst>
              <a:ext uri="{FF2B5EF4-FFF2-40B4-BE49-F238E27FC236}">
                <a16:creationId xmlns:a16="http://schemas.microsoft.com/office/drawing/2014/main" id="{CE900890-D4EA-9443-081C-0177E17AB521}"/>
              </a:ext>
            </a:extLst>
          </p:cNvPr>
          <p:cNvSpPr>
            <a:spLocks noGrp="1"/>
          </p:cNvSpPr>
          <p:nvPr>
            <p:ph idx="1"/>
          </p:nvPr>
        </p:nvSpPr>
        <p:spPr>
          <a:xfrm>
            <a:off x="1295401" y="2556932"/>
            <a:ext cx="4918586" cy="3318936"/>
          </a:xfrm>
        </p:spPr>
        <p:txBody>
          <a:bodyPr/>
          <a:lstStyle/>
          <a:p>
            <a:pPr lvl="0"/>
            <a:r>
              <a:rPr lang="en-GB" dirty="0"/>
              <a:t>Technology Acceptance Model (TAM)</a:t>
            </a:r>
            <a:endParaRPr lang="en-IN" dirty="0"/>
          </a:p>
          <a:p>
            <a:pPr lvl="0"/>
            <a:r>
              <a:rPr lang="en-GB" dirty="0"/>
              <a:t>Description Technology Acceptance Model (TAM) (Natasia, </a:t>
            </a:r>
            <a:r>
              <a:rPr lang="en-GB" dirty="0" err="1"/>
              <a:t>Wiranti</a:t>
            </a:r>
            <a:r>
              <a:rPr lang="en-GB" dirty="0"/>
              <a:t>, and </a:t>
            </a:r>
            <a:r>
              <a:rPr lang="en-GB" dirty="0" err="1"/>
              <a:t>Parastika</a:t>
            </a:r>
            <a:r>
              <a:rPr lang="en-GB" dirty="0"/>
              <a:t>, 2022).</a:t>
            </a:r>
            <a:endParaRPr lang="en-IN" dirty="0"/>
          </a:p>
          <a:p>
            <a:pPr lvl="0"/>
            <a:r>
              <a:rPr lang="en-GB" dirty="0"/>
              <a:t>Service-Dominant Logic (SDL)</a:t>
            </a:r>
            <a:endParaRPr lang="en-IN" dirty="0"/>
          </a:p>
          <a:p>
            <a:pPr lvl="0"/>
            <a:r>
              <a:rPr lang="en-GB" dirty="0"/>
              <a:t>Human-centred AI point of view.</a:t>
            </a:r>
            <a:endParaRPr lang="en-IN" dirty="0"/>
          </a:p>
          <a:p>
            <a:endParaRPr lang="en-GB" dirty="0"/>
          </a:p>
        </p:txBody>
      </p:sp>
      <p:sp>
        <p:nvSpPr>
          <p:cNvPr id="5" name="AutoShape 2" descr="31 Methods Consult - Conceptual Frameworks, Theory, and Theoretical  Frameworks - The PAPERs Podcast">
            <a:extLst>
              <a:ext uri="{FF2B5EF4-FFF2-40B4-BE49-F238E27FC236}">
                <a16:creationId xmlns:a16="http://schemas.microsoft.com/office/drawing/2014/main" id="{3C4DFDF0-C4A8-C35C-25D9-21C5DF4E81C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31 Methods Consult - Conceptual Frameworks, Theory, and Theoretical ...">
            <a:extLst>
              <a:ext uri="{FF2B5EF4-FFF2-40B4-BE49-F238E27FC236}">
                <a16:creationId xmlns:a16="http://schemas.microsoft.com/office/drawing/2014/main" id="{36685A8E-12EF-42D8-835D-B59F8B3D450A}"/>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a:extLst>
              <a:ext uri="{FF2B5EF4-FFF2-40B4-BE49-F238E27FC236}">
                <a16:creationId xmlns:a16="http://schemas.microsoft.com/office/drawing/2014/main" id="{F030569E-BB73-E1EE-E883-F52F03D4F791}"/>
              </a:ext>
            </a:extLst>
          </p:cNvPr>
          <p:cNvPicPr>
            <a:picLocks noChangeAspect="1"/>
          </p:cNvPicPr>
          <p:nvPr/>
        </p:nvPicPr>
        <p:blipFill>
          <a:blip r:embed="rId3"/>
          <a:stretch>
            <a:fillRect/>
          </a:stretch>
        </p:blipFill>
        <p:spPr>
          <a:xfrm>
            <a:off x="7482348" y="2644878"/>
            <a:ext cx="3430592" cy="3318936"/>
          </a:xfrm>
          <a:prstGeom prst="rect">
            <a:avLst/>
          </a:prstGeom>
        </p:spPr>
      </p:pic>
    </p:spTree>
    <p:extLst>
      <p:ext uri="{BB962C8B-B14F-4D97-AF65-F5344CB8AC3E}">
        <p14:creationId xmlns:p14="http://schemas.microsoft.com/office/powerpoint/2010/main" val="2161873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FDE8B-60B7-1B67-C518-824FF2E4189D}"/>
              </a:ext>
            </a:extLst>
          </p:cNvPr>
          <p:cNvSpPr>
            <a:spLocks noGrp="1"/>
          </p:cNvSpPr>
          <p:nvPr>
            <p:ph type="title"/>
          </p:nvPr>
        </p:nvSpPr>
        <p:spPr/>
        <p:txBody>
          <a:bodyPr>
            <a:normAutofit fontScale="90000"/>
          </a:bodyPr>
          <a:lstStyle/>
          <a:p>
            <a:r>
              <a:rPr lang="en-GB" b="1" dirty="0"/>
              <a:t>Methodology Overview</a:t>
            </a:r>
            <a:br>
              <a:rPr lang="en-IN" dirty="0"/>
            </a:br>
            <a:endParaRPr lang="en-GB" dirty="0"/>
          </a:p>
        </p:txBody>
      </p:sp>
      <p:sp>
        <p:nvSpPr>
          <p:cNvPr id="3" name="Content Placeholder 2">
            <a:extLst>
              <a:ext uri="{FF2B5EF4-FFF2-40B4-BE49-F238E27FC236}">
                <a16:creationId xmlns:a16="http://schemas.microsoft.com/office/drawing/2014/main" id="{5BDB3F36-D955-B1A5-9FE5-6CA80EE11261}"/>
              </a:ext>
            </a:extLst>
          </p:cNvPr>
          <p:cNvSpPr>
            <a:spLocks noGrp="1"/>
          </p:cNvSpPr>
          <p:nvPr>
            <p:ph idx="1"/>
          </p:nvPr>
        </p:nvSpPr>
        <p:spPr>
          <a:xfrm>
            <a:off x="1295401" y="2556932"/>
            <a:ext cx="4800599" cy="3318936"/>
          </a:xfrm>
        </p:spPr>
        <p:txBody>
          <a:bodyPr/>
          <a:lstStyle/>
          <a:p>
            <a:pPr lvl="0"/>
            <a:r>
              <a:rPr lang="en-GB" dirty="0"/>
              <a:t>Qualitative method of research.</a:t>
            </a:r>
            <a:endParaRPr lang="en-IN" dirty="0"/>
          </a:p>
          <a:p>
            <a:pPr lvl="0"/>
            <a:r>
              <a:rPr lang="en-GB" dirty="0"/>
              <a:t>Secondary data analysis</a:t>
            </a:r>
            <a:endParaRPr lang="en-IN" dirty="0"/>
          </a:p>
          <a:p>
            <a:pPr lvl="0"/>
            <a:r>
              <a:rPr lang="en-GB" dirty="0"/>
              <a:t>Peer-reviewed journals and reports in the industry (Borges et al., 2022).</a:t>
            </a:r>
            <a:endParaRPr lang="en-IN" dirty="0"/>
          </a:p>
          <a:p>
            <a:pPr lvl="0"/>
            <a:r>
              <a:rPr lang="en-GB" dirty="0"/>
              <a:t>Emphasise on the current literature (the past five years).</a:t>
            </a:r>
            <a:endParaRPr lang="en-IN" dirty="0"/>
          </a:p>
          <a:p>
            <a:endParaRPr lang="en-GB" dirty="0"/>
          </a:p>
        </p:txBody>
      </p:sp>
      <p:pic>
        <p:nvPicPr>
          <p:cNvPr id="6146" name="Picture 2" descr="Methodology | PPT">
            <a:extLst>
              <a:ext uri="{FF2B5EF4-FFF2-40B4-BE49-F238E27FC236}">
                <a16:creationId xmlns:a16="http://schemas.microsoft.com/office/drawing/2014/main" id="{F94E3CE8-4D5B-B711-DCE3-A12983A316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3645" y="2651701"/>
            <a:ext cx="4692445" cy="3318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7890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2DDA6-60C5-0DBD-0E9A-D49B6C8C1F4C}"/>
              </a:ext>
            </a:extLst>
          </p:cNvPr>
          <p:cNvSpPr>
            <a:spLocks noGrp="1"/>
          </p:cNvSpPr>
          <p:nvPr>
            <p:ph type="title"/>
          </p:nvPr>
        </p:nvSpPr>
        <p:spPr/>
        <p:txBody>
          <a:bodyPr>
            <a:normAutofit fontScale="90000"/>
          </a:bodyPr>
          <a:lstStyle/>
          <a:p>
            <a:r>
              <a:rPr lang="en-GB" b="1" dirty="0"/>
              <a:t>Impact Analysis: Guests</a:t>
            </a:r>
            <a:br>
              <a:rPr lang="en-IN" dirty="0"/>
            </a:br>
            <a:endParaRPr lang="en-GB" dirty="0"/>
          </a:p>
        </p:txBody>
      </p:sp>
      <p:sp>
        <p:nvSpPr>
          <p:cNvPr id="3" name="Content Placeholder 2">
            <a:extLst>
              <a:ext uri="{FF2B5EF4-FFF2-40B4-BE49-F238E27FC236}">
                <a16:creationId xmlns:a16="http://schemas.microsoft.com/office/drawing/2014/main" id="{AAC22879-D870-C4F4-426C-893FCAE13EF4}"/>
              </a:ext>
            </a:extLst>
          </p:cNvPr>
          <p:cNvSpPr>
            <a:spLocks noGrp="1"/>
          </p:cNvSpPr>
          <p:nvPr>
            <p:ph idx="1"/>
          </p:nvPr>
        </p:nvSpPr>
        <p:spPr>
          <a:xfrm>
            <a:off x="1295401" y="2556932"/>
            <a:ext cx="4800599" cy="3318936"/>
          </a:xfrm>
        </p:spPr>
        <p:txBody>
          <a:bodyPr>
            <a:normAutofit lnSpcReduction="10000"/>
          </a:bodyPr>
          <a:lstStyle/>
          <a:p>
            <a:pPr lvl="0"/>
            <a:r>
              <a:rPr lang="en-GB" dirty="0"/>
              <a:t>Convenience and speed appreciated by the guests.</a:t>
            </a:r>
            <a:endParaRPr lang="en-IN" dirty="0"/>
          </a:p>
          <a:p>
            <a:pPr lvl="0"/>
            <a:r>
              <a:rPr lang="en-GB" dirty="0"/>
              <a:t>Ambivalent responses towards decreased human interaction.</a:t>
            </a:r>
            <a:endParaRPr lang="en-IN" dirty="0"/>
          </a:p>
          <a:p>
            <a:pPr lvl="0"/>
            <a:r>
              <a:rPr lang="en-GB" dirty="0"/>
              <a:t>Acceptance is relative with culture and age.</a:t>
            </a:r>
            <a:endParaRPr lang="en-IN" dirty="0"/>
          </a:p>
          <a:p>
            <a:pPr lvl="0"/>
            <a:r>
              <a:rPr lang="en-GB" dirty="0"/>
              <a:t>Flexibility and choice preference (Lewandowska et al., 2025).</a:t>
            </a:r>
            <a:endParaRPr lang="en-IN" dirty="0"/>
          </a:p>
          <a:p>
            <a:endParaRPr lang="en-GB" dirty="0"/>
          </a:p>
        </p:txBody>
      </p:sp>
      <p:pic>
        <p:nvPicPr>
          <p:cNvPr id="7170" name="Picture 2" descr="What is Impact Analysis? | Medium">
            <a:extLst>
              <a:ext uri="{FF2B5EF4-FFF2-40B4-BE49-F238E27FC236}">
                <a16:creationId xmlns:a16="http://schemas.microsoft.com/office/drawing/2014/main" id="{CD2E9871-4F59-0FC5-CDCB-54BC36D8AF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5535" y="2467896"/>
            <a:ext cx="4021394" cy="3608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5272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46B37-01C8-588E-B4A6-83A3B83419C8}"/>
              </a:ext>
            </a:extLst>
          </p:cNvPr>
          <p:cNvSpPr>
            <a:spLocks noGrp="1"/>
          </p:cNvSpPr>
          <p:nvPr>
            <p:ph type="title"/>
          </p:nvPr>
        </p:nvSpPr>
        <p:spPr/>
        <p:txBody>
          <a:bodyPr>
            <a:normAutofit fontScale="90000"/>
          </a:bodyPr>
          <a:lstStyle/>
          <a:p>
            <a:r>
              <a:rPr lang="en-GB" b="1" dirty="0"/>
              <a:t>Impact Analysis: Employees and Organisations</a:t>
            </a:r>
            <a:endParaRPr lang="en-GB" dirty="0"/>
          </a:p>
        </p:txBody>
      </p:sp>
      <p:sp>
        <p:nvSpPr>
          <p:cNvPr id="3" name="Content Placeholder 2">
            <a:extLst>
              <a:ext uri="{FF2B5EF4-FFF2-40B4-BE49-F238E27FC236}">
                <a16:creationId xmlns:a16="http://schemas.microsoft.com/office/drawing/2014/main" id="{8296ACAE-8C7F-56E7-DF2A-4E400C7B3986}"/>
              </a:ext>
            </a:extLst>
          </p:cNvPr>
          <p:cNvSpPr>
            <a:spLocks noGrp="1"/>
          </p:cNvSpPr>
          <p:nvPr>
            <p:ph idx="1"/>
          </p:nvPr>
        </p:nvSpPr>
        <p:spPr>
          <a:xfrm>
            <a:off x="1295401" y="2556932"/>
            <a:ext cx="5144728" cy="3318936"/>
          </a:xfrm>
        </p:spPr>
        <p:txBody>
          <a:bodyPr/>
          <a:lstStyle/>
          <a:p>
            <a:pPr lvl="0"/>
            <a:r>
              <a:rPr lang="en-GB" dirty="0"/>
              <a:t>AI reshapes employee roles</a:t>
            </a:r>
            <a:endParaRPr lang="en-IN" dirty="0"/>
          </a:p>
          <a:p>
            <a:pPr lvl="0"/>
            <a:r>
              <a:rPr lang="en-GB" dirty="0"/>
              <a:t>Reduces repetitive tasks</a:t>
            </a:r>
            <a:endParaRPr lang="en-IN" dirty="0"/>
          </a:p>
          <a:p>
            <a:pPr lvl="0"/>
            <a:r>
              <a:rPr lang="en-GB" dirty="0"/>
              <a:t>Growth in demand of digital and soft skills (Poláková et al., 2023).</a:t>
            </a:r>
            <a:endParaRPr lang="en-IN" dirty="0"/>
          </a:p>
          <a:p>
            <a:pPr lvl="0"/>
            <a:r>
              <a:rPr lang="en-GB" dirty="0"/>
              <a:t>Both risks of resistance and anxiety.</a:t>
            </a:r>
            <a:endParaRPr lang="en-IN" dirty="0"/>
          </a:p>
          <a:p>
            <a:endParaRPr lang="en-GB" dirty="0"/>
          </a:p>
        </p:txBody>
      </p:sp>
      <p:pic>
        <p:nvPicPr>
          <p:cNvPr id="8194" name="Picture 2" descr="Business Impact Analysis: 2 Powerful Components of a Business Plan">
            <a:extLst>
              <a:ext uri="{FF2B5EF4-FFF2-40B4-BE49-F238E27FC236}">
                <a16:creationId xmlns:a16="http://schemas.microsoft.com/office/drawing/2014/main" id="{44F5C318-C9A7-5E3F-F320-61546004BE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2076" y="2556932"/>
            <a:ext cx="4434350" cy="3539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97369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8BD1F-5F18-CFBC-1708-5BA1EBA363C7}"/>
              </a:ext>
            </a:extLst>
          </p:cNvPr>
          <p:cNvSpPr>
            <a:spLocks noGrp="1"/>
          </p:cNvSpPr>
          <p:nvPr>
            <p:ph type="title"/>
          </p:nvPr>
        </p:nvSpPr>
        <p:spPr/>
        <p:txBody>
          <a:bodyPr>
            <a:normAutofit fontScale="90000"/>
          </a:bodyPr>
          <a:lstStyle/>
          <a:p>
            <a:r>
              <a:rPr lang="en-GB" b="1" dirty="0"/>
              <a:t>Strengths and Limitations of AI Integration</a:t>
            </a:r>
            <a:br>
              <a:rPr lang="en-IN" dirty="0"/>
            </a:br>
            <a:endParaRPr lang="en-GB" dirty="0"/>
          </a:p>
        </p:txBody>
      </p:sp>
      <p:sp>
        <p:nvSpPr>
          <p:cNvPr id="3" name="Content Placeholder 2">
            <a:extLst>
              <a:ext uri="{FF2B5EF4-FFF2-40B4-BE49-F238E27FC236}">
                <a16:creationId xmlns:a16="http://schemas.microsoft.com/office/drawing/2014/main" id="{B9CD7C7C-233B-8A71-1FD1-2934DC1DD14E}"/>
              </a:ext>
            </a:extLst>
          </p:cNvPr>
          <p:cNvSpPr>
            <a:spLocks noGrp="1"/>
          </p:cNvSpPr>
          <p:nvPr>
            <p:ph idx="1"/>
          </p:nvPr>
        </p:nvSpPr>
        <p:spPr>
          <a:xfrm>
            <a:off x="1295401" y="2556932"/>
            <a:ext cx="4800599" cy="3318936"/>
          </a:xfrm>
        </p:spPr>
        <p:txBody>
          <a:bodyPr/>
          <a:lstStyle/>
          <a:p>
            <a:pPr lvl="0"/>
            <a:r>
              <a:rPr lang="en-GB" dirty="0"/>
              <a:t>Strengths Efficiency Consistency Scalability (</a:t>
            </a:r>
            <a:r>
              <a:rPr lang="en-GB" dirty="0" err="1"/>
              <a:t>Mungoli</a:t>
            </a:r>
            <a:r>
              <a:rPr lang="en-GB" dirty="0"/>
              <a:t>, 2023).</a:t>
            </a:r>
            <a:endParaRPr lang="en-IN" dirty="0"/>
          </a:p>
          <a:p>
            <a:pPr lvl="0"/>
            <a:r>
              <a:rPr lang="en-GB" dirty="0"/>
              <a:t>Limitations: dangers of depersonalisation.</a:t>
            </a:r>
            <a:endParaRPr lang="en-IN" dirty="0"/>
          </a:p>
          <a:p>
            <a:pPr lvl="0"/>
            <a:r>
              <a:rPr lang="en-GB" dirty="0"/>
              <a:t>Technology breakdowns and moral issues.</a:t>
            </a:r>
            <a:endParaRPr lang="en-IN" dirty="0"/>
          </a:p>
          <a:p>
            <a:pPr lvl="0"/>
            <a:r>
              <a:rPr lang="en-GB" dirty="0"/>
              <a:t>Need for human oversight.</a:t>
            </a:r>
            <a:endParaRPr lang="en-IN" dirty="0"/>
          </a:p>
          <a:p>
            <a:endParaRPr lang="en-GB" dirty="0"/>
          </a:p>
        </p:txBody>
      </p:sp>
      <p:pic>
        <p:nvPicPr>
          <p:cNvPr id="9218" name="Picture 2" descr="Power Makes You Good. Limits Make You Great. — D. William Landsborough">
            <a:extLst>
              <a:ext uri="{FF2B5EF4-FFF2-40B4-BE49-F238E27FC236}">
                <a16:creationId xmlns:a16="http://schemas.microsoft.com/office/drawing/2014/main" id="{6A748D92-D050-8A81-25EE-1BAB1B593C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1910" y="2556931"/>
            <a:ext cx="4434348" cy="3509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3274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8183F-C3E3-0501-E8E6-0EFE340A8776}"/>
              </a:ext>
            </a:extLst>
          </p:cNvPr>
          <p:cNvSpPr>
            <a:spLocks noGrp="1"/>
          </p:cNvSpPr>
          <p:nvPr>
            <p:ph type="title"/>
          </p:nvPr>
        </p:nvSpPr>
        <p:spPr/>
        <p:txBody>
          <a:bodyPr>
            <a:normAutofit fontScale="90000"/>
          </a:bodyPr>
          <a:lstStyle/>
          <a:p>
            <a:r>
              <a:rPr lang="en-GB" b="1" dirty="0"/>
              <a:t>Conclusion </a:t>
            </a:r>
            <a:br>
              <a:rPr lang="en-IN" dirty="0"/>
            </a:br>
            <a:endParaRPr lang="en-GB" dirty="0"/>
          </a:p>
        </p:txBody>
      </p:sp>
      <p:sp>
        <p:nvSpPr>
          <p:cNvPr id="3" name="Content Placeholder 2">
            <a:extLst>
              <a:ext uri="{FF2B5EF4-FFF2-40B4-BE49-F238E27FC236}">
                <a16:creationId xmlns:a16="http://schemas.microsoft.com/office/drawing/2014/main" id="{975AD1D9-B00C-7666-9486-DF2CC8E8A8C8}"/>
              </a:ext>
            </a:extLst>
          </p:cNvPr>
          <p:cNvSpPr>
            <a:spLocks noGrp="1"/>
          </p:cNvSpPr>
          <p:nvPr>
            <p:ph idx="1"/>
          </p:nvPr>
        </p:nvSpPr>
        <p:spPr>
          <a:xfrm>
            <a:off x="1374059" y="2556932"/>
            <a:ext cx="4367980" cy="3318936"/>
          </a:xfrm>
        </p:spPr>
        <p:txBody>
          <a:bodyPr>
            <a:normAutofit/>
          </a:bodyPr>
          <a:lstStyle/>
          <a:p>
            <a:pPr lvl="0"/>
            <a:r>
              <a:rPr lang="en-GB" dirty="0"/>
              <a:t>AI is not a replacement of human intelligence, but rather, it improves it.</a:t>
            </a:r>
            <a:endParaRPr lang="en-IN" dirty="0"/>
          </a:p>
          <a:p>
            <a:pPr lvl="0"/>
            <a:r>
              <a:rPr lang="en-GB" dirty="0"/>
              <a:t>Balance is the key to hospitality excellence.</a:t>
            </a:r>
            <a:endParaRPr lang="en-IN" dirty="0"/>
          </a:p>
          <a:p>
            <a:pPr lvl="0"/>
            <a:r>
              <a:rPr lang="en-GB" dirty="0"/>
              <a:t>Strategic partnership is the guarantee of long-term success.</a:t>
            </a:r>
            <a:endParaRPr lang="en-IN" dirty="0"/>
          </a:p>
          <a:p>
            <a:endParaRPr lang="en-GB" dirty="0"/>
          </a:p>
        </p:txBody>
      </p:sp>
      <p:pic>
        <p:nvPicPr>
          <p:cNvPr id="11266" name="Picture 2" descr="Presentation conclusion Vector Images &amp; Graphics for Commercial Use |  VectorStock">
            <a:extLst>
              <a:ext uri="{FF2B5EF4-FFF2-40B4-BE49-F238E27FC236}">
                <a16:creationId xmlns:a16="http://schemas.microsoft.com/office/drawing/2014/main" id="{339036C8-8496-CDB4-974C-8D4BF2CCAF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0232" y="2556931"/>
            <a:ext cx="4296697" cy="35685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27703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E2651-E332-9BC5-280B-A2DFBF343E61}"/>
              </a:ext>
            </a:extLst>
          </p:cNvPr>
          <p:cNvSpPr>
            <a:spLocks noGrp="1"/>
          </p:cNvSpPr>
          <p:nvPr>
            <p:ph type="title"/>
          </p:nvPr>
        </p:nvSpPr>
        <p:spPr/>
        <p:txBody>
          <a:bodyPr>
            <a:normAutofit fontScale="90000"/>
          </a:bodyPr>
          <a:lstStyle/>
          <a:p>
            <a:r>
              <a:rPr lang="en-GB" b="1" dirty="0"/>
              <a:t>Recommendations for the Industry</a:t>
            </a:r>
            <a:br>
              <a:rPr lang="en-IN" dirty="0"/>
            </a:br>
            <a:endParaRPr lang="en-GB" dirty="0"/>
          </a:p>
        </p:txBody>
      </p:sp>
      <p:sp>
        <p:nvSpPr>
          <p:cNvPr id="3" name="Content Placeholder 2">
            <a:extLst>
              <a:ext uri="{FF2B5EF4-FFF2-40B4-BE49-F238E27FC236}">
                <a16:creationId xmlns:a16="http://schemas.microsoft.com/office/drawing/2014/main" id="{4AEEB153-254A-FB97-70C7-537D232970B6}"/>
              </a:ext>
            </a:extLst>
          </p:cNvPr>
          <p:cNvSpPr>
            <a:spLocks noGrp="1"/>
          </p:cNvSpPr>
          <p:nvPr>
            <p:ph idx="1"/>
          </p:nvPr>
        </p:nvSpPr>
        <p:spPr>
          <a:xfrm>
            <a:off x="1295401" y="2556932"/>
            <a:ext cx="4525296" cy="3318936"/>
          </a:xfrm>
        </p:spPr>
        <p:txBody>
          <a:bodyPr>
            <a:normAutofit fontScale="92500" lnSpcReduction="10000"/>
          </a:bodyPr>
          <a:lstStyle/>
          <a:p>
            <a:pPr lvl="0"/>
            <a:r>
              <a:rPr lang="en-GB" dirty="0"/>
              <a:t>Embrace the use of human-centred AI (Schmager, Pappas, and </a:t>
            </a:r>
            <a:r>
              <a:rPr lang="en-GB" dirty="0" err="1"/>
              <a:t>Vassilakopoulou</a:t>
            </a:r>
            <a:r>
              <a:rPr lang="en-GB" dirty="0"/>
              <a:t>, 2025).</a:t>
            </a:r>
            <a:endParaRPr lang="en-IN" dirty="0"/>
          </a:p>
          <a:p>
            <a:pPr lvl="0"/>
            <a:r>
              <a:rPr lang="en-GB" dirty="0"/>
              <a:t>Invest in employees training and reskilling.</a:t>
            </a:r>
            <a:endParaRPr lang="en-IN" dirty="0"/>
          </a:p>
          <a:p>
            <a:pPr lvl="0"/>
            <a:r>
              <a:rPr lang="en-GB" dirty="0"/>
              <a:t>Divide services into segments depending on the preference of the guest.</a:t>
            </a:r>
            <a:endParaRPr lang="en-IN" dirty="0"/>
          </a:p>
          <a:p>
            <a:pPr lvl="0"/>
            <a:r>
              <a:rPr lang="en-GB" dirty="0"/>
              <a:t>Form ethical governance of AI.</a:t>
            </a:r>
            <a:endParaRPr lang="en-IN" dirty="0"/>
          </a:p>
          <a:p>
            <a:endParaRPr lang="en-GB" dirty="0"/>
          </a:p>
        </p:txBody>
      </p:sp>
      <p:pic>
        <p:nvPicPr>
          <p:cNvPr id="10242" name="Picture 2" descr="38,981 Recommendation Stock Photos - Free &amp; Royalty-Free Stock Photos from  Dreamstime">
            <a:extLst>
              <a:ext uri="{FF2B5EF4-FFF2-40B4-BE49-F238E27FC236}">
                <a16:creationId xmlns:a16="http://schemas.microsoft.com/office/drawing/2014/main" id="{DD70DE66-5CED-56C4-877A-BE5AFC076A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6942" y="2556932"/>
            <a:ext cx="4803058" cy="3558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3622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6F79D-7928-AF6D-0FAF-24A839C66E54}"/>
              </a:ext>
            </a:extLst>
          </p:cNvPr>
          <p:cNvSpPr>
            <a:spLocks noGrp="1"/>
          </p:cNvSpPr>
          <p:nvPr>
            <p:ph type="title"/>
          </p:nvPr>
        </p:nvSpPr>
        <p:spPr/>
        <p:txBody>
          <a:bodyPr>
            <a:normAutofit fontScale="90000"/>
          </a:bodyPr>
          <a:lstStyle/>
          <a:p>
            <a:r>
              <a:rPr lang="en-GB" b="1" dirty="0"/>
              <a:t>References </a:t>
            </a:r>
            <a:br>
              <a:rPr lang="en-IN" dirty="0"/>
            </a:br>
            <a:endParaRPr lang="en-GB" dirty="0"/>
          </a:p>
        </p:txBody>
      </p:sp>
      <p:sp>
        <p:nvSpPr>
          <p:cNvPr id="3" name="Content Placeholder 2">
            <a:extLst>
              <a:ext uri="{FF2B5EF4-FFF2-40B4-BE49-F238E27FC236}">
                <a16:creationId xmlns:a16="http://schemas.microsoft.com/office/drawing/2014/main" id="{112A4E4E-C8D0-863D-1081-FA0DC8BC5CF7}"/>
              </a:ext>
            </a:extLst>
          </p:cNvPr>
          <p:cNvSpPr>
            <a:spLocks noGrp="1"/>
          </p:cNvSpPr>
          <p:nvPr>
            <p:ph idx="1"/>
          </p:nvPr>
        </p:nvSpPr>
        <p:spPr>
          <a:xfrm>
            <a:off x="1295401" y="2556931"/>
            <a:ext cx="9601196" cy="3588229"/>
          </a:xfrm>
        </p:spPr>
        <p:txBody>
          <a:bodyPr>
            <a:normAutofit fontScale="40000" lnSpcReduction="20000"/>
          </a:bodyPr>
          <a:lstStyle/>
          <a:p>
            <a:r>
              <a:rPr lang="en-GB" sz="2800" dirty="0"/>
              <a:t>Borges, P., Franco, M., Carvalho, A., dos Santos, C.M., Rodrigues, M., </a:t>
            </a:r>
            <a:r>
              <a:rPr lang="en-GB" sz="2800" dirty="0" err="1"/>
              <a:t>Meirinhos</a:t>
            </a:r>
            <a:r>
              <a:rPr lang="en-GB" sz="2800" dirty="0"/>
              <a:t>, G. and Silva, R., (2022). University-industry cooperation: a peer-reviewed bibliometric analysis. </a:t>
            </a:r>
            <a:r>
              <a:rPr lang="en-GB" sz="2800" i="1" dirty="0"/>
              <a:t>Economies</a:t>
            </a:r>
            <a:r>
              <a:rPr lang="en-GB" sz="2800" dirty="0"/>
              <a:t>, </a:t>
            </a:r>
            <a:r>
              <a:rPr lang="en-GB" sz="2800" i="1" dirty="0"/>
              <a:t>10</a:t>
            </a:r>
            <a:r>
              <a:rPr lang="en-GB" sz="2800" dirty="0"/>
              <a:t>(10), p.255.</a:t>
            </a:r>
            <a:endParaRPr lang="en-IN" sz="2800" dirty="0"/>
          </a:p>
          <a:p>
            <a:r>
              <a:rPr lang="en-GB" sz="2800" dirty="0"/>
              <a:t>Lewandowska, M., Street, D., Yim, J., Jones, S. and Viney, R., (2025). Artificial intelligence in radiation therapy treatment planning: A discrete choice experiment. </a:t>
            </a:r>
            <a:r>
              <a:rPr lang="en-GB" sz="2800" i="1" dirty="0"/>
              <a:t>Journal of Medical Radiation Sciences</a:t>
            </a:r>
            <a:r>
              <a:rPr lang="en-GB" sz="2800" dirty="0"/>
              <a:t>, </a:t>
            </a:r>
            <a:r>
              <a:rPr lang="en-GB" sz="2800" i="1" dirty="0"/>
              <a:t>72</a:t>
            </a:r>
            <a:r>
              <a:rPr lang="en-GB" sz="2800" dirty="0"/>
              <a:t>, pp.S42-S51.</a:t>
            </a:r>
            <a:endParaRPr lang="en-IN" sz="2800" dirty="0"/>
          </a:p>
          <a:p>
            <a:r>
              <a:rPr lang="en-GB" sz="2800" dirty="0"/>
              <a:t>Limna, P., (2023). Artificial Intelligence (AI) in the hospitality industry: A review article. </a:t>
            </a:r>
            <a:r>
              <a:rPr lang="en-GB" sz="2800" i="1" dirty="0"/>
              <a:t>International Journal of Computing Sciences Research</a:t>
            </a:r>
            <a:r>
              <a:rPr lang="en-GB" sz="2800" dirty="0"/>
              <a:t>, </a:t>
            </a:r>
            <a:r>
              <a:rPr lang="en-GB" sz="2800" i="1" dirty="0"/>
              <a:t>7</a:t>
            </a:r>
            <a:r>
              <a:rPr lang="en-GB" sz="2800" dirty="0"/>
              <a:t>, pp.1306-1317.</a:t>
            </a:r>
            <a:endParaRPr lang="en-IN" sz="2800" dirty="0"/>
          </a:p>
          <a:p>
            <a:r>
              <a:rPr lang="en-GB" sz="2800" dirty="0" err="1"/>
              <a:t>Mungoli</a:t>
            </a:r>
            <a:r>
              <a:rPr lang="en-GB" sz="2800" dirty="0"/>
              <a:t>, N., (2023). Scalable, distributed AI frameworks: leveraging cloud computing for enhanced deep learning performance and efficiency. </a:t>
            </a:r>
            <a:r>
              <a:rPr lang="en-GB" sz="2800" i="1" dirty="0" err="1"/>
              <a:t>arXiv</a:t>
            </a:r>
            <a:r>
              <a:rPr lang="en-GB" sz="2800" i="1" dirty="0"/>
              <a:t> preprint arXiv:2304.13738</a:t>
            </a:r>
            <a:r>
              <a:rPr lang="en-GB" sz="2800" dirty="0"/>
              <a:t>.</a:t>
            </a:r>
            <a:endParaRPr lang="en-IN" sz="2800" dirty="0"/>
          </a:p>
          <a:p>
            <a:r>
              <a:rPr lang="en-GB" sz="2800" dirty="0"/>
              <a:t>Natasia, S.R., </a:t>
            </a:r>
            <a:r>
              <a:rPr lang="en-GB" sz="2800" dirty="0" err="1"/>
              <a:t>Wiranti</a:t>
            </a:r>
            <a:r>
              <a:rPr lang="en-GB" sz="2800" dirty="0"/>
              <a:t>, Y.T. and </a:t>
            </a:r>
            <a:r>
              <a:rPr lang="en-GB" sz="2800" dirty="0" err="1"/>
              <a:t>Parastika</a:t>
            </a:r>
            <a:r>
              <a:rPr lang="en-GB" sz="2800" dirty="0"/>
              <a:t>, A., (2022). Acceptance analysis of NUADU as e-learning platform using the Technology Acceptance Model (TAM) approach. </a:t>
            </a:r>
            <a:r>
              <a:rPr lang="en-GB" sz="2800" i="1" dirty="0"/>
              <a:t>Procedia Computer Science</a:t>
            </a:r>
            <a:r>
              <a:rPr lang="en-GB" sz="2800" dirty="0"/>
              <a:t>, </a:t>
            </a:r>
            <a:r>
              <a:rPr lang="en-GB" sz="2800" i="1" dirty="0"/>
              <a:t>197</a:t>
            </a:r>
            <a:r>
              <a:rPr lang="en-GB" sz="2800" dirty="0"/>
              <a:t>, pp.512-520.</a:t>
            </a:r>
            <a:endParaRPr lang="en-IN" sz="2800" dirty="0"/>
          </a:p>
          <a:p>
            <a:r>
              <a:rPr lang="en-GB" sz="2800" dirty="0"/>
              <a:t>Poláková, M., </a:t>
            </a:r>
            <a:r>
              <a:rPr lang="en-GB" sz="2800" dirty="0" err="1"/>
              <a:t>Suleimanová</a:t>
            </a:r>
            <a:r>
              <a:rPr lang="en-GB" sz="2800" dirty="0"/>
              <a:t>, J.H., </a:t>
            </a:r>
            <a:r>
              <a:rPr lang="en-GB" sz="2800" dirty="0" err="1"/>
              <a:t>Madzík</a:t>
            </a:r>
            <a:r>
              <a:rPr lang="en-GB" sz="2800" dirty="0"/>
              <a:t>, P., </a:t>
            </a:r>
            <a:r>
              <a:rPr lang="en-GB" sz="2800" dirty="0" err="1"/>
              <a:t>Copuš</a:t>
            </a:r>
            <a:r>
              <a:rPr lang="en-GB" sz="2800" dirty="0"/>
              <a:t>, L., </a:t>
            </a:r>
            <a:r>
              <a:rPr lang="en-GB" sz="2800" dirty="0" err="1"/>
              <a:t>Molnárová</a:t>
            </a:r>
            <a:r>
              <a:rPr lang="en-GB" sz="2800" dirty="0"/>
              <a:t>, I. and </a:t>
            </a:r>
            <a:r>
              <a:rPr lang="en-GB" sz="2800" dirty="0" err="1"/>
              <a:t>Polednová</a:t>
            </a:r>
            <a:r>
              <a:rPr lang="en-GB" sz="2800" dirty="0"/>
              <a:t>, J., (2023). Soft skills and their importance in the labour market under the conditions of Industry 5.0. </a:t>
            </a:r>
            <a:r>
              <a:rPr lang="en-GB" sz="2800" i="1" dirty="0" err="1"/>
              <a:t>Heliyon</a:t>
            </a:r>
            <a:r>
              <a:rPr lang="en-GB" sz="2800" dirty="0"/>
              <a:t>, </a:t>
            </a:r>
            <a:r>
              <a:rPr lang="en-GB" sz="2800" i="1" dirty="0"/>
              <a:t>9</a:t>
            </a:r>
            <a:r>
              <a:rPr lang="en-GB" sz="2800" dirty="0"/>
              <a:t>(8).</a:t>
            </a:r>
            <a:endParaRPr lang="en-IN" sz="2800" dirty="0"/>
          </a:p>
          <a:p>
            <a:r>
              <a:rPr lang="en-GB" sz="2800" dirty="0"/>
              <a:t>Roy, R. and Srivastava, A., (2024). Role of artificial intelligence (ai) in enhancing operational efficiency in manufacturing medical devices. </a:t>
            </a:r>
            <a:r>
              <a:rPr lang="en-GB" sz="2800" i="1" dirty="0"/>
              <a:t>The Journal of Multidisciplinary Research</a:t>
            </a:r>
            <a:r>
              <a:rPr lang="en-GB" sz="2800" dirty="0"/>
              <a:t>, pp.35-40.</a:t>
            </a:r>
            <a:endParaRPr lang="en-IN" sz="2800" dirty="0"/>
          </a:p>
          <a:p>
            <a:r>
              <a:rPr lang="en-GB" sz="2800" dirty="0"/>
              <a:t>Schmager, S., Pappas, I.O. and </a:t>
            </a:r>
            <a:r>
              <a:rPr lang="en-GB" sz="2800" dirty="0" err="1"/>
              <a:t>Vassilakopoulou</a:t>
            </a:r>
            <a:r>
              <a:rPr lang="en-GB" sz="2800" dirty="0"/>
              <a:t>, P., (2025). Understanding Human-Centred AI: a review of its defining elements and a research agenda. </a:t>
            </a:r>
            <a:r>
              <a:rPr lang="en-GB" sz="2800" i="1" dirty="0"/>
              <a:t>Behaviour &amp; Information Technology</a:t>
            </a:r>
            <a:r>
              <a:rPr lang="en-GB" sz="2800" dirty="0"/>
              <a:t>, pp.1-40.</a:t>
            </a:r>
            <a:endParaRPr lang="en-IN" sz="2800" dirty="0"/>
          </a:p>
          <a:p>
            <a:r>
              <a:rPr lang="en-GB" sz="2800" dirty="0"/>
              <a:t>Vinson, A.H. and Underman, K., (2025). Clinical Empathy as Emotional Labor in Medical Work 1. In </a:t>
            </a:r>
            <a:r>
              <a:rPr lang="en-GB" sz="2800" i="1" dirty="0"/>
              <a:t>Sociology Through Emotions</a:t>
            </a:r>
            <a:r>
              <a:rPr lang="en-GB" sz="2800" dirty="0"/>
              <a:t> (pp. 165-186). Routledge.</a:t>
            </a:r>
            <a:endParaRPr lang="en-IN" sz="2800" dirty="0"/>
          </a:p>
          <a:p>
            <a:r>
              <a:rPr lang="en-GB" sz="2800" dirty="0"/>
              <a:t>Zahidi, F., </a:t>
            </a:r>
            <a:r>
              <a:rPr lang="en-GB" sz="2800" dirty="0" err="1"/>
              <a:t>Kaluvilla</a:t>
            </a:r>
            <a:r>
              <a:rPr lang="en-GB" sz="2800" dirty="0"/>
              <a:t>, B.B. and Mulla, T., (2024). Embracing the new era: Artificial intelligence and its multifaceted impact on the hospitality industry. </a:t>
            </a:r>
            <a:r>
              <a:rPr lang="en-GB" sz="2800" i="1" dirty="0"/>
              <a:t>Journal of Open Innovation: Technology, Market, and Complexity</a:t>
            </a:r>
            <a:r>
              <a:rPr lang="en-GB" sz="2800" dirty="0"/>
              <a:t>, </a:t>
            </a:r>
            <a:r>
              <a:rPr lang="en-GB" sz="2800" i="1" dirty="0"/>
              <a:t>10</a:t>
            </a:r>
            <a:r>
              <a:rPr lang="en-GB" sz="2800" dirty="0"/>
              <a:t>(4), p.100390.</a:t>
            </a:r>
            <a:endParaRPr lang="en-IN" sz="2800" dirty="0"/>
          </a:p>
          <a:p>
            <a:endParaRPr lang="en-GB" dirty="0"/>
          </a:p>
        </p:txBody>
      </p:sp>
    </p:spTree>
    <p:extLst>
      <p:ext uri="{BB962C8B-B14F-4D97-AF65-F5344CB8AC3E}">
        <p14:creationId xmlns:p14="http://schemas.microsoft.com/office/powerpoint/2010/main" val="2161987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39" name="Picture 38">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40" name="Straight Connector 39">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41" name="Rectangle 40">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43" name="Picture 42">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4" name="Rectangle 43">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2" name="Picture 21">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3" name="Picture 22">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extBox 1">
            <a:extLst>
              <a:ext uri="{FF2B5EF4-FFF2-40B4-BE49-F238E27FC236}">
                <a16:creationId xmlns:a16="http://schemas.microsoft.com/office/drawing/2014/main" id="{6EB837CB-3F19-6314-667D-717157B51990}"/>
              </a:ext>
            </a:extLst>
          </p:cNvPr>
          <p:cNvSpPr txBox="1"/>
          <p:nvPr/>
        </p:nvSpPr>
        <p:spPr>
          <a:xfrm>
            <a:off x="997528" y="982132"/>
            <a:ext cx="4094017" cy="2823880"/>
          </a:xfrm>
          <a:prstGeom prst="rect">
            <a:avLst/>
          </a:prstGeom>
        </p:spPr>
        <p:txBody>
          <a:bodyPr vert="horz" lIns="91440" tIns="45720" rIns="91440" bIns="45720" rtlCol="0" anchor="b">
            <a:normAutofit/>
          </a:bodyPr>
          <a:lstStyle/>
          <a:p>
            <a:pPr algn="ctr">
              <a:spcBef>
                <a:spcPct val="0"/>
              </a:spcBef>
              <a:spcAft>
                <a:spcPts val="600"/>
              </a:spcAft>
            </a:pPr>
            <a:r>
              <a:rPr lang="en-US" sz="4800" b="1" i="1">
                <a:ln w="3175" cmpd="sng">
                  <a:noFill/>
                </a:ln>
                <a:solidFill>
                  <a:srgbClr val="262626"/>
                </a:solidFill>
                <a:latin typeface="+mj-lt"/>
                <a:ea typeface="+mj-ea"/>
                <a:cs typeface="+mj-cs"/>
              </a:rPr>
              <a:t>Thank you!</a:t>
            </a:r>
          </a:p>
        </p:txBody>
      </p:sp>
      <p:pic>
        <p:nvPicPr>
          <p:cNvPr id="6" name="Graphic 5" descr="Handshake">
            <a:extLst>
              <a:ext uri="{FF2B5EF4-FFF2-40B4-BE49-F238E27FC236}">
                <a16:creationId xmlns:a16="http://schemas.microsoft.com/office/drawing/2014/main" id="{FEB21276-CDD7-CE8C-07E9-AB369063249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706533" y="982131"/>
            <a:ext cx="4893735"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3840784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2161</Words>
  <Application>Microsoft Office PowerPoint</Application>
  <PresentationFormat>Widescreen</PresentationFormat>
  <Paragraphs>92</Paragraphs>
  <Slides>14</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Garamond</vt:lpstr>
      <vt:lpstr>Organic</vt:lpstr>
      <vt:lpstr>Contemporary Themes In the Hotel and Hospitality Sector</vt:lpstr>
      <vt:lpstr>Introduction  </vt:lpstr>
      <vt:lpstr>Research Aim and Focus </vt:lpstr>
      <vt:lpstr>Key Literature: Artificial Intelligence in Hospitality </vt:lpstr>
      <vt:lpstr>Human Intelligence and the Human Touch </vt:lpstr>
      <vt:lpstr>Theoretical Frameworks Used </vt:lpstr>
      <vt:lpstr>Methodology Overview </vt:lpstr>
      <vt:lpstr>Impact Analysis: Guests </vt:lpstr>
      <vt:lpstr>Impact Analysis: Employees and Organisations</vt:lpstr>
      <vt:lpstr>Strengths and Limitations of AI Integration </vt:lpstr>
      <vt:lpstr>Conclusion  </vt:lpstr>
      <vt:lpstr>Recommendations for the Industry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2026-01-31T13:31:30Z</dcterms:created>
  <dcterms:modified xsi:type="dcterms:W3CDTF">2026-02-25T21:38:28Z</dcterms:modified>
</cp:coreProperties>
</file>