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3"/>
  </p:notesMasterIdLst>
  <p:sldIdLst>
    <p:sldId id="256" r:id="rId2"/>
    <p:sldId id="265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5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34" autoAdjust="0"/>
    <p:restoredTop sz="94660"/>
  </p:normalViewPr>
  <p:slideViewPr>
    <p:cSldViewPr snapToGrid="0">
      <p:cViewPr varScale="1">
        <p:scale>
          <a:sx n="59" d="100"/>
          <a:sy n="59" d="100"/>
        </p:scale>
        <p:origin x="97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A20555-32B9-427A-833D-3BEC1D1CDF57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F4B131-95F9-4251-A599-8C817D34C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90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F4B131-95F9-4251-A599-8C817D34C43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402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087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029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1202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493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3/24/2026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591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3/24/2026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252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3/24/2026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9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778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470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153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6762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0925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ecteezy.com/vector-art/41170467-global-health-initiatives-concept-flat-vector-illustration" TargetMode="External"/><Relationship Id="rId2" Type="http://schemas.openxmlformats.org/officeDocument/2006/relationships/hyperlink" Target="http://www.evercorelife.com/why-is-the-biopsychosocial-bps-model-the-missing-link-to-long-lasting-injury-recovery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mc.ncbi.nlm.nih.gov/articles/PMC550893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3" name="Rectangle 1052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B86427-AFC3-7DE7-58F8-2E3EF35035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7051" y="1296606"/>
            <a:ext cx="6370320" cy="303084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400" b="0" dirty="0">
                <a:latin typeface="Arial" panose="020B0604020202020204" pitchFamily="34" charset="0"/>
                <a:cs typeface="Arial" panose="020B0604020202020204" pitchFamily="34" charset="0"/>
              </a:rPr>
              <a:t>Integration of Health, Wellbeing and Sustainable Development 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895E79-EAE1-BF68-C30E-C2E19C3CAF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052" y="3305165"/>
            <a:ext cx="5464629" cy="1287887"/>
          </a:xfrm>
        </p:spPr>
        <p:txBody>
          <a:bodyPr>
            <a:normAutofit/>
          </a:bodyPr>
          <a:lstStyle/>
          <a:p>
            <a:pPr algn="ctr"/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Soel Alejandro Zapata Velez</a:t>
            </a:r>
          </a:p>
          <a:p>
            <a:pPr algn="ctr"/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ID: 2245665</a:t>
            </a:r>
          </a:p>
        </p:txBody>
      </p:sp>
      <p:cxnSp>
        <p:nvCxnSpPr>
          <p:cNvPr id="1054" name="Straight Connector 1053">
            <a:extLst>
              <a:ext uri="{FF2B5EF4-FFF2-40B4-BE49-F238E27FC236}">
                <a16:creationId xmlns:a16="http://schemas.microsoft.com/office/drawing/2014/main" id="{D132AEA7-A24A-45A9-BF8F-D0AFF34DF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05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2" name="Picture 8" descr="More information - World Health Organization Collaborating Centre On ...">
            <a:extLst>
              <a:ext uri="{FF2B5EF4-FFF2-40B4-BE49-F238E27FC236}">
                <a16:creationId xmlns:a16="http://schemas.microsoft.com/office/drawing/2014/main" id="{232F5E02-2C65-D0F1-0745-35577805A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9" r="2787"/>
          <a:stretch>
            <a:fillRect/>
          </a:stretch>
        </p:blipFill>
        <p:spPr bwMode="auto">
          <a:xfrm>
            <a:off x="5464629" y="0"/>
            <a:ext cx="67273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9">
            <a:extLst>
              <a:ext uri="{FF2B5EF4-FFF2-40B4-BE49-F238E27FC236}">
                <a16:creationId xmlns:a16="http://schemas.microsoft.com/office/drawing/2014/main" id="{3D9B5F0E-6740-6E78-0B3C-E1CCCD9875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90664" y="5160714"/>
            <a:ext cx="1188146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(cowshed,2025)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8025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0" name="Rectangle 106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AA8A7-BC4A-C46C-DCE7-AFE301C62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715" y="160001"/>
            <a:ext cx="6501810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u="sng" dirty="0"/>
              <a:t>Key Concepts</a:t>
            </a:r>
          </a:p>
        </p:txBody>
      </p:sp>
      <p:pic>
        <p:nvPicPr>
          <p:cNvPr id="1040" name="Picture 16" descr="Premium Photo | Premium health medical icon 3d rendering png ...">
            <a:extLst>
              <a:ext uri="{FF2B5EF4-FFF2-40B4-BE49-F238E27FC236}">
                <a16:creationId xmlns:a16="http://schemas.microsoft.com/office/drawing/2014/main" id="{FFB0342E-2E0E-B1DD-0C0D-E7509AE87B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04" r="9600" b="1"/>
          <a:stretch>
            <a:fillRect/>
          </a:stretch>
        </p:blipFill>
        <p:spPr bwMode="auto">
          <a:xfrm>
            <a:off x="20" y="914399"/>
            <a:ext cx="4416532" cy="5353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71" name="Straight Connector 1070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850B208B-31E4-E139-3304-61423E9B277C}"/>
              </a:ext>
            </a:extLst>
          </p:cNvPr>
          <p:cNvSpPr txBox="1"/>
          <p:nvPr/>
        </p:nvSpPr>
        <p:spPr>
          <a:xfrm>
            <a:off x="4712001" y="160001"/>
            <a:ext cx="7162780" cy="653799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 state of complete physical, mental, and social well-being, not merely the absence of disease or illness 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Health involves the ability of individuals to function effectively in daily life and maintaining a good quality of life.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 holistic concept that includes physical, mental, emotional and social health.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It focuses on overall life satisfaction, happiness and the ability to cope with daily challenges.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Development that meets the needs of the present without compromising the ability of future generations to meet their own needs.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Creating systems that protect resources, improve population health and ensure long-term healthcare sustainability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43027B-BCDF-C8C6-151D-0593AF0005AC}"/>
              </a:ext>
            </a:extLst>
          </p:cNvPr>
          <p:cNvSpPr txBox="1"/>
          <p:nvPr/>
        </p:nvSpPr>
        <p:spPr>
          <a:xfrm>
            <a:off x="1110344" y="5793926"/>
            <a:ext cx="61395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(Aleksandr Filimonov)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EAD1DE01-843F-0205-3BA3-59FEB2CAB2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09475" y="1045029"/>
            <a:ext cx="250947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(World Health Organization, 1948)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B8E83734-0910-A50A-529F-4EA4835836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24275" y="1654627"/>
            <a:ext cx="250947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(World Health Organization, 1948)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09231F7D-2C58-1164-3F34-547493A68A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70531" y="3082612"/>
            <a:ext cx="130997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Stoewen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32F95AC1-4711-1A3B-9E68-D5EAEA8667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9482" y="3701503"/>
            <a:ext cx="130997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Stoewen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7517B864-45FC-4A1B-FB33-D4472574B6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8781" y="5348697"/>
            <a:ext cx="171874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(United Nations,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7">
            <a:extLst>
              <a:ext uri="{FF2B5EF4-FFF2-40B4-BE49-F238E27FC236}">
                <a16:creationId xmlns:a16="http://schemas.microsoft.com/office/drawing/2014/main" id="{B03E3D9B-8072-1B2A-EE79-BDDC8BB58C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03228" y="5903073"/>
            <a:ext cx="171874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(United Nations,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471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1" name="Rectangle 2060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6" name="Picture 8" descr="10 Ways Technology is Changing Healthcare: How Innovation is Impacting ...">
            <a:extLst>
              <a:ext uri="{FF2B5EF4-FFF2-40B4-BE49-F238E27FC236}">
                <a16:creationId xmlns:a16="http://schemas.microsoft.com/office/drawing/2014/main" id="{D922E7EE-D1CF-582B-6273-7E4714D3CC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" b="6087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2063" name="Rectangle 2062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C06A7-4AE2-6106-6553-569FB740A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026" y="1059035"/>
            <a:ext cx="4665540" cy="1143000"/>
          </a:xfrm>
        </p:spPr>
        <p:txBody>
          <a:bodyPr anchor="t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Relevance and Importance in Modern Healthcare</a:t>
            </a:r>
          </a:p>
        </p:txBody>
      </p:sp>
      <p:cxnSp>
        <p:nvCxnSpPr>
          <p:cNvPr id="2065" name="Straight Connector 2064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CD391-AB1E-D710-1B67-C4FA79A36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455" y="2080070"/>
            <a:ext cx="5579546" cy="3973925"/>
          </a:xfrm>
        </p:spPr>
        <p:txBody>
          <a:bodyPr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Healthcare systems increasingly focus on improving overall healthcare and wellbeing, not only treating diseases.</a:t>
            </a:r>
          </a:p>
          <a:p>
            <a:pPr algn="ctr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Promoting wellbeing helps prevent illnesses and improves quality of life </a:t>
            </a:r>
          </a:p>
          <a:p>
            <a:pPr algn="ctr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Sustainable healthcare ensures that resources, services and healthcare systems remain effective for future generations.</a:t>
            </a:r>
          </a:p>
          <a:p>
            <a:pPr algn="ctr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These concepts support global health priorities such as the World Health Organization.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CF45B42-F708-AE7C-A08F-E6130E9316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45228" y="5598272"/>
            <a:ext cx="149111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(Pronk et al., 2021)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8574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13" name="Rectangle 3112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8D541F-1452-0852-C7B1-BE3A4FAC3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057" y="200369"/>
            <a:ext cx="6501810" cy="109728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2500" u="sng" dirty="0">
                <a:latin typeface="Arial" panose="020B0604020202020204" pitchFamily="34" charset="0"/>
                <a:cs typeface="Arial" panose="020B0604020202020204" pitchFamily="34" charset="0"/>
              </a:rPr>
              <a:t>Biopsychosocial Model of Health</a:t>
            </a:r>
            <a:br>
              <a:rPr lang="en-US" sz="2500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500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5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88" name="Picture 16" descr="The Biopsychosocial Model">
            <a:extLst>
              <a:ext uri="{FF2B5EF4-FFF2-40B4-BE49-F238E27FC236}">
                <a16:creationId xmlns:a16="http://schemas.microsoft.com/office/drawing/2014/main" id="{54CB3994-5AA4-1019-EC30-2EB5B03D1D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20" r="19368" b="-1"/>
          <a:stretch>
            <a:fillRect/>
          </a:stretch>
        </p:blipFill>
        <p:spPr bwMode="auto">
          <a:xfrm>
            <a:off x="87104" y="784652"/>
            <a:ext cx="4898551" cy="5353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114" name="Straight Connector 3113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7622D528-AB85-A805-05F2-184B69247409}"/>
              </a:ext>
            </a:extLst>
          </p:cNvPr>
          <p:cNvSpPr txBox="1"/>
          <p:nvPr/>
        </p:nvSpPr>
        <p:spPr>
          <a:xfrm>
            <a:off x="4985655" y="904395"/>
            <a:ext cx="7133193" cy="53535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Biopsychosocial Model of health explains that health and illness are influenced by the interaction of biological, psychological, and social factors. This model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emphasises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that understanding a person’s health requires looking at the whole individual rather than only the physical symptoms.</a:t>
            </a:r>
          </a:p>
          <a:p>
            <a:pPr algn="ctr">
              <a:lnSpc>
                <a:spcPct val="110000"/>
              </a:lnSpc>
              <a:spcAft>
                <a:spcPts val="600"/>
              </a:spcAft>
              <a:buSzPct val="87000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</a:p>
          <a:p>
            <a:pPr algn="ctr"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biopsychological model is important because it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Encourages holistic healthcare approaches.</a:t>
            </a:r>
          </a:p>
          <a:p>
            <a:pPr marL="285750" indent="-285750" algn="ctr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Helps healthcare professionals understand the patient more completely.</a:t>
            </a:r>
          </a:p>
          <a:p>
            <a:pPr marL="285750" indent="-285750" algn="ctr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Improves patient-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care.</a:t>
            </a:r>
          </a:p>
          <a:p>
            <a:pPr marL="285750" indent="-285750" algn="ctr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 better treatment and recovery for patients.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(Bolton, 2023)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utoShape 4" descr="Understanding The Biopsychosocial Model Of Health – TYURTU">
            <a:extLst>
              <a:ext uri="{FF2B5EF4-FFF2-40B4-BE49-F238E27FC236}">
                <a16:creationId xmlns:a16="http://schemas.microsoft.com/office/drawing/2014/main" id="{1F3A795E-627A-6CF6-38EB-4B74911DDEE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Rectangle 17">
            <a:extLst>
              <a:ext uri="{FF2B5EF4-FFF2-40B4-BE49-F238E27FC236}">
                <a16:creationId xmlns:a16="http://schemas.microsoft.com/office/drawing/2014/main" id="{408EC6E9-3D97-D1A5-1405-4745C0DBEF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" y="5732570"/>
            <a:ext cx="4416532" cy="535352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</a:rPr>
              <a:t>(Robinson,2019)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FA715FB9-A409-7877-B652-045E7BA11C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55428" y="2463186"/>
            <a:ext cx="114807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(Bolton, 2023)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2213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4" name="Rectangle 4113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8B95D3-01B1-8189-52B0-D05DDDBC9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0878" y="178419"/>
            <a:ext cx="6034187" cy="1097280"/>
          </a:xfrm>
        </p:spPr>
        <p:txBody>
          <a:bodyPr>
            <a:normAutofit/>
          </a:bodyPr>
          <a:lstStyle/>
          <a:p>
            <a:pPr algn="ctr"/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Policy and Governance </a:t>
            </a:r>
          </a:p>
        </p:txBody>
      </p:sp>
      <p:pic>
        <p:nvPicPr>
          <p:cNvPr id="4102" name="Picture 6" descr="Healthcare Policy Reform set. Flat vector illustration. 41173976 Vector ...">
            <a:extLst>
              <a:ext uri="{FF2B5EF4-FFF2-40B4-BE49-F238E27FC236}">
                <a16:creationId xmlns:a16="http://schemas.microsoft.com/office/drawing/2014/main" id="{5248B061-25F4-C975-3BE8-CFBF1C4856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82" r="14583"/>
          <a:stretch>
            <a:fillRect/>
          </a:stretch>
        </p:blipFill>
        <p:spPr bwMode="auto">
          <a:xfrm>
            <a:off x="20" y="10"/>
            <a:ext cx="549680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16" name="Straight Connector 4115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DE5F7-9260-D38F-454D-1A64F79181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6064" y="1166842"/>
            <a:ext cx="6836693" cy="5268041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Policies play an important role in promoting health, well-being, and sustainable healthcare systems. </a:t>
            </a:r>
          </a:p>
          <a:p>
            <a:pPr marL="0" indent="0" algn="ctr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Healthcare policies help the government organise healthcare systems and improve population health. Policies focusing on prevention, mental health support and health promotion contribute to long-term wellbeing and sustainability.</a:t>
            </a:r>
          </a:p>
          <a:p>
            <a:pPr marL="0" indent="0" algn="ctr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Preventive healthcare strategies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Mental health support programs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Community-based policies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NHS long-term plan, example tax policy</a:t>
            </a:r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E913D8EB-6463-996F-59FE-0288DA3604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7280" y="667958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(Aleksandr Filimonov)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21AC2F9-A94A-6A61-8226-E02D81D7BE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63863" y="3933290"/>
            <a:ext cx="366523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(Office for Health Improvement &amp; Disparities, 2022)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3588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7" name="Rectangle 5136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59E32-54BA-B5AF-C389-1FFF46CFC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121" y="152327"/>
            <a:ext cx="4261104" cy="1097280"/>
          </a:xfrm>
        </p:spPr>
        <p:txBody>
          <a:bodyPr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Challenges in Policy 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060A0-3792-39A8-52F5-D8120C206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975" y="1029825"/>
            <a:ext cx="5163395" cy="5577804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Despite strong policies, healthcare systems face several challenges.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Limited funding and resources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Workforce shortages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Increasing demand for services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Regulatory and bureaucratic barriers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challenges can affect the delivery and accessibility of healthcare services.</a:t>
            </a: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Although many policies aim to improve health and well-being, their implementation can be difficult. Funding limitations and staff shortages can affect how effectively services are delivered</a:t>
            </a:r>
          </a:p>
        </p:txBody>
      </p:sp>
      <p:pic>
        <p:nvPicPr>
          <p:cNvPr id="5124" name="Picture 4" descr="Cybersecurity &amp; Policy Management: Influencing Employee Behavior">
            <a:extLst>
              <a:ext uri="{FF2B5EF4-FFF2-40B4-BE49-F238E27FC236}">
                <a16:creationId xmlns:a16="http://schemas.microsoft.com/office/drawing/2014/main" id="{ED01E381-3A4F-B64B-4A84-FA5B495CEA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6" r="1" b="1"/>
          <a:stretch>
            <a:fillRect/>
          </a:stretch>
        </p:blipFill>
        <p:spPr bwMode="auto">
          <a:xfrm>
            <a:off x="5357348" y="324323"/>
            <a:ext cx="6520872" cy="535352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cxnSp>
        <p:nvCxnSpPr>
          <p:cNvPr id="5139" name="Straight Connector 5138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72328" y="6267921"/>
            <a:ext cx="6519672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5">
            <a:extLst>
              <a:ext uri="{FF2B5EF4-FFF2-40B4-BE49-F238E27FC236}">
                <a16:creationId xmlns:a16="http://schemas.microsoft.com/office/drawing/2014/main" id="{6F0225A8-BFF5-7FA7-7BC8-22421ADECE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64286" y="5863667"/>
            <a:ext cx="129394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(dev-admin,2023)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8ADBC94-70B0-2927-693C-4675EE2C23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1668530"/>
            <a:ext cx="1071127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(Khan, 2023)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BD4F15F-AD19-A09E-495D-9B4D6C79B2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3791244"/>
            <a:ext cx="1071127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(Khan, 2023)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F66F1360-89D8-B99E-972D-A2F19B8E5F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8286" y="660762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(Khan, 2023b)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9280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6146" name="Picture 2" descr="Futuristic Healthcare">
            <a:extLst>
              <a:ext uri="{FF2B5EF4-FFF2-40B4-BE49-F238E27FC236}">
                <a16:creationId xmlns:a16="http://schemas.microsoft.com/office/drawing/2014/main" id="{C7EFE39F-8D8B-E1E3-13C3-E84D2C8EDD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80" r="30756" b="1"/>
          <a:stretch>
            <a:fillRect/>
          </a:stretch>
        </p:blipFill>
        <p:spPr bwMode="auto">
          <a:xfrm>
            <a:off x="-4704" y="10"/>
            <a:ext cx="56967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3" name="Rectangle 6152">
            <a:extLst>
              <a:ext uri="{FF2B5EF4-FFF2-40B4-BE49-F238E27FC236}">
                <a16:creationId xmlns:a16="http://schemas.microsoft.com/office/drawing/2014/main" id="{F7017262-EEEC-4F5E-917D-A55E68A11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0375" y="-480370"/>
            <a:ext cx="4735963" cy="5696712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9907B-AB0C-3A64-8EF0-081AE7CAE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113" y="142867"/>
            <a:ext cx="4375002" cy="2671482"/>
          </a:xfrm>
        </p:spPr>
        <p:txBody>
          <a:bodyPr>
            <a:normAutofit/>
          </a:bodyPr>
          <a:lstStyle/>
          <a:p>
            <a:pPr algn="ctr"/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Service delivery in health care</a:t>
            </a:r>
          </a:p>
        </p:txBody>
      </p:sp>
      <p:cxnSp>
        <p:nvCxnSpPr>
          <p:cNvPr id="6159" name="Straight Connector 6158">
            <a:extLst>
              <a:ext uri="{FF2B5EF4-FFF2-40B4-BE49-F238E27FC236}">
                <a16:creationId xmlns:a16="http://schemas.microsoft.com/office/drawing/2014/main" id="{9A3EDAAA-869E-4AA2-A7CE-BF2C02596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718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226B5-80C6-31E8-E2CA-FCE58787F3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1100" y="1534843"/>
            <a:ext cx="6379029" cy="526692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Modern healthcare systems integrate several approaches to improve service delivery: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Telehealth Services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Wellness Programs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Community Health Initiatives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Multidisciplinary Teams</a:t>
            </a: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approaches support patient-centred and integrated care. Service delivery is evolving with the use of technology and collaborative healthcare teams. Telehealth services allow patients to access care remotely, improving convenience and access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A31F427-1DA1-943A-5563-6AA27C4673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-9409" y="6524766"/>
            <a:ext cx="179209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(Rutgers University,2023)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C0D4FEC-6458-9AB1-3F59-B9FFC55B1D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23515" y="6262301"/>
            <a:ext cx="1258678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Ezeamii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90968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Global Health Initiatives concept. Flat vector illustration. 41170467 ...">
            <a:extLst>
              <a:ext uri="{FF2B5EF4-FFF2-40B4-BE49-F238E27FC236}">
                <a16:creationId xmlns:a16="http://schemas.microsoft.com/office/drawing/2014/main" id="{8B4F97B7-26FB-0EDB-AE64-B25B70DF97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821" b="12929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7177" name="Rectangle 7176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E68FEE-213F-FC3B-2C71-8D4D0B31F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908" y="1029824"/>
            <a:ext cx="5471092" cy="11430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u="sng" dirty="0">
                <a:latin typeface="Arial" panose="020B0604020202020204" pitchFamily="34" charset="0"/>
                <a:cs typeface="Arial" panose="020B0604020202020204" pitchFamily="34" charset="0"/>
              </a:rPr>
              <a:t>Public Health Initiatives </a:t>
            </a:r>
          </a:p>
        </p:txBody>
      </p:sp>
      <p:cxnSp>
        <p:nvCxnSpPr>
          <p:cNvPr id="7179" name="Straight Connector 7178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9E660-1FBB-AF94-DC22-FAC755FBC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453" y="1849730"/>
            <a:ext cx="5884747" cy="4326895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health initiatives aim to improve the health and well-being of the population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Healthy lifestyle campaigns (EXAMPLE  CHANGE FOR LIFE)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Anti-smoking programs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Mental health awareness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Environmental health actions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health campaigns focus on prevention and encourage healthier lifestyles. These initiatives can reduce the prevalence of chronic diseases and improve societal well-being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69A7D1B-FEB3-CE0B-81C4-F7BC1B72B1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32372" y="6583664"/>
            <a:ext cx="205819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(Aleksandr Filimonov,2025))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60327F3-A774-9857-E216-A1986AFED5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25125" y="5601926"/>
            <a:ext cx="150714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(Caron et al., 2023)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53623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9" name="Rectangle 820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CAD254-3EBD-AE60-F67E-DDD478FA2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197" y="4302559"/>
            <a:ext cx="4552406" cy="2139081"/>
          </a:xfrm>
        </p:spPr>
        <p:txBody>
          <a:bodyPr anchor="t">
            <a:normAutofit/>
          </a:bodyPr>
          <a:lstStyle/>
          <a:p>
            <a:r>
              <a:rPr lang="en-GB" u="sng" dirty="0"/>
              <a:t>Equity and Access </a:t>
            </a:r>
          </a:p>
        </p:txBody>
      </p:sp>
      <p:pic>
        <p:nvPicPr>
          <p:cNvPr id="8198" name="Picture 6" descr="50 Law Firms Commit to Inclusion Blueprint “Do Something Hard” Actions ...">
            <a:extLst>
              <a:ext uri="{FF2B5EF4-FFF2-40B4-BE49-F238E27FC236}">
                <a16:creationId xmlns:a16="http://schemas.microsoft.com/office/drawing/2014/main" id="{27B06E34-FF05-7121-235E-AA518D1EA9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285496"/>
            <a:ext cx="6223583" cy="353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210" name="Straight Connector 8209">
            <a:extLst>
              <a:ext uri="{FF2B5EF4-FFF2-40B4-BE49-F238E27FC236}">
                <a16:creationId xmlns:a16="http://schemas.microsoft.com/office/drawing/2014/main" id="{B209265E-E0D7-493B-97CE-2263D50C3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62720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64778-AB12-F3CA-8857-87ECE5460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5512" y="244421"/>
            <a:ext cx="6356488" cy="650472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Healthcare inequalities remain a global challenge.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Socioeconomic disparities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Geographic barriers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Quality of care differences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Strategies to reduce inequalities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Universal healthcare initiatives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Targeted community programs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Equity in healthcare means ensuring that everyone has access to quality healthcare regardless of income, location or social background. Governments and health organisations are working to reduce these disparities. </a:t>
            </a:r>
          </a:p>
        </p:txBody>
      </p:sp>
      <p:sp>
        <p:nvSpPr>
          <p:cNvPr id="4" name="AutoShape 2" descr="When we are planning to teach social science (or any subject) we should ...">
            <a:extLst>
              <a:ext uri="{FF2B5EF4-FFF2-40B4-BE49-F238E27FC236}">
                <a16:creationId xmlns:a16="http://schemas.microsoft.com/office/drawing/2014/main" id="{7A867196-B0FB-E3BB-ECB1-AC98BF9761F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When we are planning to teach social science (or any subject) we should ...">
            <a:extLst>
              <a:ext uri="{FF2B5EF4-FFF2-40B4-BE49-F238E27FC236}">
                <a16:creationId xmlns:a16="http://schemas.microsoft.com/office/drawing/2014/main" id="{C3880E73-A424-B202-72EB-F679430524F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01E75CD8-0A6A-A7F6-A2F7-77FF4A3D60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9375" y="3817379"/>
            <a:ext cx="116410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(Bullock,2021)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AC21AF01-5C9E-966E-4144-5A21E666CF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13861" y="2267775"/>
            <a:ext cx="139653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(Abdi et al.,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15FD9DC3-E834-09FF-FB43-6DFFF03CCE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13861" y="4174727"/>
            <a:ext cx="139653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(Abdi et al.,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8016D984-ECC7-6058-5BC6-DC087DFA73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4171" y="6523215"/>
            <a:ext cx="250947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(World Health Organization, 2020)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7135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F5083-B238-EE9D-3D34-737A4E04C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A862C-378C-0C6E-B5F7-C1500E2177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In conclusion, integrating health, well-being and sustainable development into healthcare systems is essential for improving population health. Sustainable and inclusive policies will help ensure healthcare systems meet current and future needs.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06655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E6150-B364-E9CF-0FB4-5D261B9DC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535" y="76200"/>
            <a:ext cx="10890929" cy="109728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References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6AD01300-A58A-DD34-260D-4936569006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286" y="848082"/>
            <a:ext cx="11622622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Cowshed</a:t>
            </a: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</a:t>
            </a:r>
            <a:r>
              <a:rPr kumimoji="0" lang="en-US" altLang="en-US" sz="1200" b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Collaborating Centre on Investment for Health and Well-Being.” World Health </a:t>
            </a:r>
            <a:r>
              <a:rPr kumimoji="0" lang="en-US" altLang="en-US" sz="1200" b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Collaborating Centre on Investment for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Health and Well-Being, phwwhocc.co.uk/about-us/more-information</a:t>
            </a: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[10/03/2026]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US" altLang="en-US" sz="1800" b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40018538-EDE5-6540-A6CD-C73559C0B9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286" y="1380113"/>
            <a:ext cx="1145296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Robinson, Marc. “Why Is the Biopsychosocial (BPS) Model the Missing Link to Long-Lasting Injury Recovery?”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Evercore - Move with a Strong, Healthy Body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13 June 2019,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www.evercorelife.com/why-is-the-biopsychosocial-bps-model-the-missing-link-to-long-lasting-injury-recovery/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[Accessed, 10/03/2026]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1">
            <a:extLst>
              <a:ext uri="{FF2B5EF4-FFF2-40B4-BE49-F238E27FC236}">
                <a16:creationId xmlns:a16="http://schemas.microsoft.com/office/drawing/2014/main" id="{0C036FBB-B1BD-BD04-6833-9C220E4AEB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0535" y="1868210"/>
            <a:ext cx="1073872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dev-admin.(2023) Cybersecurity &amp; Policy Management: Influencing Employee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.”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Opinnate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14 Aug. 2023, opinnate.com/strengthening-cybersecurity-the-crucial-link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-between-policy-management-and-employee-behavior/. [Accessed</a:t>
            </a: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10/03/2026]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Rectangle 12">
            <a:extLst>
              <a:ext uri="{FF2B5EF4-FFF2-40B4-BE49-F238E27FC236}">
                <a16:creationId xmlns:a16="http://schemas.microsoft.com/office/drawing/2014/main" id="{0FC5942C-5FF9-5797-F768-387B0CACA6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286" y="2450961"/>
            <a:ext cx="11014892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Rutgers University. “The Power of Prevention: Transforming Healthcare for a Healthier Future.”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SciTechDaily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 May 2023, scitechdaily.com/the-power-of-prevention-transforming-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healthcare-for-a-healthier-future/. </a:t>
            </a: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[Accessed, 10/03/2026]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Rectangle 13">
            <a:extLst>
              <a:ext uri="{FF2B5EF4-FFF2-40B4-BE49-F238E27FC236}">
                <a16:creationId xmlns:a16="http://schemas.microsoft.com/office/drawing/2014/main" id="{41C2F948-C238-B1BA-1077-38A5814B2F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286" y="2849046"/>
            <a:ext cx="1194489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Aleksandr Filimonov. “Global Health Initiatives Concept. Flat Vector Illustration.”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Vecteezy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2025,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www.vecteezy.com/vector-art/41170467-global-health-initiatives-concept-flat-vector-illustration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[Accessed, 10/03/2026]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F1F0C0E6-EF7C-E859-474C-717D76D099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4766" y="3392328"/>
            <a:ext cx="11725133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 (1948).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Constitution of the world health organization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World Health Organization. Available at: https://www.who.int/about/governance/constitution.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F77D03A4-74AA-2682-BECA-9C8D9D0864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843277"/>
            <a:ext cx="992925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Stoewen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D.L. (2017). Dimensions of wellness: Change your habits, change your life.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Canadian Veterinary Journal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58(8), p.861. Available at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https://pmc.ncbi.nlm.nih.gov/articles/PMC5508938/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69D9CE07-EE26-57CE-9264-149F395CF9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201893"/>
            <a:ext cx="119571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Pronk, N., Kleinman, D.V., Goekler, S.F., Ochiai, E., Blakey, C. and Brewer, K.H. (2021). Promoting health and well-being in Healthy People 2030.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Public Health Management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 Practice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27(1).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://doi.org/10.1097/phh.0000000000001254.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B06709BE-E960-FEFE-A6BE-74D21BFBE0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652842"/>
            <a:ext cx="1131623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Bolton, D. (2023). A Revitalized Biopsychosocial model: Core theory, Research paradigms, and Clinical Implications.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Medicine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53(16), pp.1–8.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://doi.org/10.1017/s0033291723002660.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4523F78C-A7BD-F6D3-C1D6-21973D0B4A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108555"/>
            <a:ext cx="983801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Khan, Z. (2023b). The Emerging Challenges and Strengths of the National Health Services: A Physician Perspective.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Cureus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15(5). Available at: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https://pmc.ncbi.nlm.nih.gov/articles/PMC10240167/.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DA8589C3-B419-0B1A-366D-401D254335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521821"/>
            <a:ext cx="1193634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Abdi, Y.H., Abdi, M.S., Bashir, S.G., Ahmed, N.I. and Abdullahi, Y.B. (2025). Understanding Global Health Inequality and Inequity: Causes, Consequences, and the Path Toward Justice in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Healthcare.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Public Health Challenges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4(4).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://doi.org/10.1002/puh2.70156.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5096775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4934</TotalTime>
  <Words>1310</Words>
  <Application>Microsoft Office PowerPoint</Application>
  <PresentationFormat>Widescreen</PresentationFormat>
  <Paragraphs>131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Grandview Display</vt:lpstr>
      <vt:lpstr>Times New Roman</vt:lpstr>
      <vt:lpstr>DashVTI</vt:lpstr>
      <vt:lpstr>Integration of Health, Wellbeing and Sustainable Development in Health and Social Care</vt:lpstr>
      <vt:lpstr>Key Concepts</vt:lpstr>
      <vt:lpstr>Relevance and Importance in Modern Healthcare</vt:lpstr>
      <vt:lpstr>Biopsychosocial Model of Health  </vt:lpstr>
      <vt:lpstr>Policy and Governance </vt:lpstr>
      <vt:lpstr>Challenges in Policy Implementation</vt:lpstr>
      <vt:lpstr>Service delivery in health care</vt:lpstr>
      <vt:lpstr>Public Health Initiatives </vt:lpstr>
      <vt:lpstr>Equity and Access </vt:lpstr>
      <vt:lpstr>Conclusion</vt:lpstr>
      <vt:lpstr>References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Soel Alejandro Zapata Velez (2245665)</dc:creator>
  <cp:lastModifiedBy>Soel Alejandro Zapata Velez (2245665)</cp:lastModifiedBy>
  <cp:revision>21</cp:revision>
  <dcterms:created xsi:type="dcterms:W3CDTF">2026-03-10T14:08:19Z</dcterms:created>
  <dcterms:modified xsi:type="dcterms:W3CDTF">2026-03-26T15:11:52Z</dcterms:modified>
</cp:coreProperties>
</file>