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31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2F840F-C68A-D82A-54EF-8D3039CE779B}" v="2" dt="2026-05-04T07:08:50.321"/>
    <p1510:client id="{FBDFEAAA-D4F3-70A9-81A4-C9A5626AFC43}" v="5" dt="2026-05-04T07:10:50.4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48880-56CF-4F98-AEA5-6F441596986D}" type="datetimeFigureOut">
              <a:t>5/4/2026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45F5C1-32E6-4247-B1FE-845F768F35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430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topic as a review of Amazon’s DEI approach through an HR and Human Capital Management lens. Mention that this version uses accessible references and Google Scholar check links for the academic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as the agenda. Explain that you are not only describing Amazon policies; you are analysing them using academic evidence and turning the evaluation into practical HR recommendations.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gives a factual baseline. Emphasise scale: Amazon’s DEI is not a small HR activity, but part of workforce reporting, employee groups and employer branding. Also explain that pay-equity data is useful, but it does not by itself prove inclusion or belonging.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academic distinction between diversity and inclusion. Diversity means who is present; inclusion means whether people can contribute, be heard and progress. This helps evaluate Amazon beyond simply counting employee groups or demographic figures.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through Amazon’s strongest HR practices: access, employee groups, development and reporting. Then point out that these practices are positive but must be linked to outcomes, such as promotion rates, retention, psychological safety and fair task allocation.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line managers are the bridge between policy and experience. A company can have good DEI statements, but employees judge inclusion through their manager’s behaviour, feedback, opportunities and fairness.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Connect DEI to Amazon’s business strategy. This avoids presenting DEI as only a compliance topic. Explain that diverse teams can better understand customers and solve problems, but only if inclusion is embedded into how work is managed.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critical evaluation slide. Explain the tension: Amazon still has inclusion resources, but public language and programme structures appear to be changing. The HR challenge is to keep inclusion credible, measurable and legally robust.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slide to show practical solutions. The key idea is that DEI should move from a separate programme into measurable HR systems. Focus on scorecards, manager accountability, sponsorship and employee groups with business impact.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timeline. The recommendations should not be treated as one-off training. They need an audit, then embedding into management routines, then scaling and reviewing through transparent metrics.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are the corporate sources used for Amazon-specific evidence. They are included as full online links so the assessor can check them easily.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These sources support the evaluation and recommendations. The academic items include direct open links and Google Scholar check links where appropriate.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7BF1E-D691-59BF-B508-1E3BDC7BC9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D36E1E-A0BA-A821-6849-9148602F19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C1623-A535-22AB-AAB3-DBF08E3F4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CC46C-520A-0745-A726-5EB97F457A9F}" type="datetimeFigureOut">
              <a:rPr lang="en-GB" smtClean="0"/>
              <a:t>04/05/2026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874F71-5FAB-D951-6A5B-475F62DFE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ED2F51-2632-F72D-BEC3-8956642A5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81F4-CFCC-E949-BC52-CC1A261E4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969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8C1475-E88F-B640-0A43-F353500F6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90B62-9EEE-FA9A-2D95-56E7B00233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27599"/>
            <a:ext cx="9144000" cy="301512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dirty="0">
                <a:ea typeface="+mj-lt"/>
                <a:cs typeface="+mj-lt"/>
              </a:rPr>
              <a:t>LCMB7023</a:t>
            </a:r>
            <a:br>
              <a:rPr lang="en-GB" sz="3600" b="1" dirty="0"/>
            </a:br>
            <a:r>
              <a:rPr lang="en-GB" sz="3600" dirty="0">
                <a:ea typeface="+mj-lt"/>
                <a:cs typeface="+mj-lt"/>
              </a:rPr>
              <a:t>Human Capital Management</a:t>
            </a:r>
            <a:br>
              <a:rPr lang="en-GB" sz="3600" b="1" dirty="0"/>
            </a:br>
            <a:r>
              <a:rPr lang="en-GB" sz="3600" dirty="0">
                <a:ea typeface="+mj-lt"/>
                <a:cs typeface="+mj-lt"/>
              </a:rPr>
              <a:t>Assessment component 2: Group presentation Rework</a:t>
            </a:r>
            <a:endParaRPr lang="en-GB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D3CF61-0C89-C5E8-7DF4-E889F991EF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491382" cy="25522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Student </a:t>
            </a:r>
            <a:r>
              <a:rPr lang="en-GB" b="1" dirty="0" err="1"/>
              <a:t>Name:Luca</a:t>
            </a:r>
            <a:r>
              <a:rPr lang="en-GB" b="1" dirty="0"/>
              <a:t> Gerardi </a:t>
            </a:r>
          </a:p>
          <a:p>
            <a:r>
              <a:rPr lang="en-GB" b="1" dirty="0"/>
              <a:t>Student ID: 2219573</a:t>
            </a:r>
            <a:endParaRPr lang="en-GB" b="1" dirty="0">
              <a:ea typeface="+mn-lt"/>
              <a:cs typeface="+mn-lt"/>
            </a:endParaRPr>
          </a:p>
          <a:p>
            <a:r>
              <a:rPr lang="en-GB" b="1"/>
              <a:t>Assignment Title : DEI</a:t>
            </a:r>
            <a:r>
              <a:rPr lang="en-GB" b="1" dirty="0"/>
              <a:t> at Amazon</a:t>
            </a:r>
          </a:p>
          <a:p>
            <a:r>
              <a:rPr lang="en-GB" b="1" dirty="0"/>
              <a:t>Lecturer Name/Internal Verifier:</a:t>
            </a:r>
            <a:r>
              <a:rPr lang="en-GB" b="1" dirty="0">
                <a:ea typeface="+mn-lt"/>
                <a:cs typeface="+mn-lt"/>
              </a:rPr>
              <a:t> Hoang </a:t>
            </a:r>
            <a:r>
              <a:rPr lang="en-GB" b="1" dirty="0" err="1">
                <a:ea typeface="+mn-lt"/>
                <a:cs typeface="+mn-lt"/>
              </a:rPr>
              <a:t>Nguyen,Gladius</a:t>
            </a:r>
            <a:r>
              <a:rPr lang="en-GB" b="1" dirty="0">
                <a:ea typeface="+mn-lt"/>
                <a:cs typeface="+mn-lt"/>
              </a:rPr>
              <a:t> </a:t>
            </a:r>
            <a:r>
              <a:rPr lang="en-GB" b="1" dirty="0" err="1">
                <a:ea typeface="+mn-lt"/>
                <a:cs typeface="+mn-lt"/>
              </a:rPr>
              <a:t>Kulothungan,Vasilios</a:t>
            </a:r>
            <a:r>
              <a:rPr lang="en-GB" b="1" dirty="0">
                <a:ea typeface="+mn-lt"/>
                <a:cs typeface="+mn-lt"/>
              </a:rPr>
              <a:t> </a:t>
            </a:r>
            <a:r>
              <a:rPr lang="en-GB" b="1" dirty="0" err="1">
                <a:ea typeface="+mn-lt"/>
                <a:cs typeface="+mn-lt"/>
              </a:rPr>
              <a:t>Tavlaridis</a:t>
            </a:r>
            <a:r>
              <a:rPr lang="en-GB" b="1" dirty="0">
                <a:ea typeface="+mn-lt"/>
                <a:cs typeface="+mn-lt"/>
              </a:rPr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C752EA7A-2A38-7A12-56B4-25EECE277A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018" y="365872"/>
            <a:ext cx="3381375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58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01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841248" y="1143000"/>
            <a:ext cx="9829800" cy="2834640"/>
          </a:xfrm>
          <a:prstGeom prst="rect">
            <a:avLst/>
          </a:prstGeom>
          <a:solidFill>
            <a:srgbClr val="FFFFFF"/>
          </a:solidFill>
          <a:ln w="8890">
            <a:solidFill>
              <a:srgbClr val="E1DFDB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1078992" y="1572768"/>
            <a:ext cx="86868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900" b="1" dirty="0">
                <a:solidFill>
                  <a:srgbClr val="161616"/>
                </a:solidFill>
              </a:rPr>
              <a:t>Diversity, Equity &amp; Inclusion at Amazon</a:t>
            </a:r>
            <a:endParaRPr lang="en-US" sz="2900" dirty="0"/>
          </a:p>
        </p:txBody>
      </p:sp>
      <p:sp>
        <p:nvSpPr>
          <p:cNvPr id="6" name="Shape 4"/>
          <p:cNvSpPr/>
          <p:nvPr/>
        </p:nvSpPr>
        <p:spPr>
          <a:xfrm>
            <a:off x="1078992" y="2688336"/>
            <a:ext cx="2971800" cy="0"/>
          </a:xfrm>
          <a:prstGeom prst="line">
            <a:avLst/>
          </a:prstGeom>
          <a:noFill/>
          <a:ln w="15240">
            <a:solidFill>
              <a:srgbClr val="8A4B12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1078992" y="290779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Evidence-based Human Capital Management review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502920" y="5989320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50" dirty="0">
                <a:solidFill>
                  <a:srgbClr val="666666"/>
                </a:solidFill>
              </a:rPr>
              <a:t>LCMB7023 | Human Capital Management</a:t>
            </a:r>
            <a:endParaRPr lang="en-US" sz="550" dirty="0"/>
          </a:p>
        </p:txBody>
      </p:sp>
      <p:sp>
        <p:nvSpPr>
          <p:cNvPr id="9" name="Text 7"/>
          <p:cNvSpPr/>
          <p:nvPr/>
        </p:nvSpPr>
        <p:spPr>
          <a:xfrm>
            <a:off x="7772400" y="5989320"/>
            <a:ext cx="34747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</a:rPr>
              <a:t>Amazon DEI | Revised accessible references</a:t>
            </a:r>
            <a:endParaRPr lang="en-US" sz="5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02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Purpose and structure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From policy list to evidence-based analysis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1389888"/>
            <a:ext cx="107899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The original presentation identified the right themes: Amazon’s HR approach, DEI policies, line-manager role, strategy alignment, challenges and recommendations. This version turns those points into a clearer academic argument.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685800" y="2148840"/>
            <a:ext cx="10835640" cy="457200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86968" y="2249424"/>
            <a:ext cx="914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b="1" dirty="0">
                <a:solidFill>
                  <a:srgbClr val="161616"/>
                </a:solidFill>
              </a:rPr>
              <a:t>01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1856232" y="2249424"/>
            <a:ext cx="9372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161616"/>
                </a:solidFill>
              </a:rPr>
              <a:t>Diagnose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685800" y="2770632"/>
            <a:ext cx="10835640" cy="457200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86968" y="2871216"/>
            <a:ext cx="914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b="1" dirty="0">
                <a:solidFill>
                  <a:srgbClr val="161616"/>
                </a:solidFill>
              </a:rPr>
              <a:t>02</a:t>
            </a:r>
            <a:endParaRPr lang="en-US" sz="850" dirty="0"/>
          </a:p>
        </p:txBody>
      </p:sp>
      <p:sp>
        <p:nvSpPr>
          <p:cNvPr id="13" name="Text 11"/>
          <p:cNvSpPr/>
          <p:nvPr/>
        </p:nvSpPr>
        <p:spPr>
          <a:xfrm>
            <a:off x="1856232" y="2871216"/>
            <a:ext cx="9372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161616"/>
                </a:solidFill>
              </a:rPr>
              <a:t>Interpret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685800" y="3392424"/>
            <a:ext cx="10835640" cy="457200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86968" y="3493008"/>
            <a:ext cx="914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b="1" dirty="0">
                <a:solidFill>
                  <a:srgbClr val="161616"/>
                </a:solidFill>
              </a:rPr>
              <a:t>03</a:t>
            </a:r>
            <a:endParaRPr lang="en-US" sz="850" dirty="0"/>
          </a:p>
        </p:txBody>
      </p:sp>
      <p:sp>
        <p:nvSpPr>
          <p:cNvPr id="16" name="Text 14"/>
          <p:cNvSpPr/>
          <p:nvPr/>
        </p:nvSpPr>
        <p:spPr>
          <a:xfrm>
            <a:off x="1856232" y="3493008"/>
            <a:ext cx="9372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161616"/>
                </a:solidFill>
              </a:rPr>
              <a:t>Evaluate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685800" y="4014216"/>
            <a:ext cx="10835640" cy="457200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86968" y="4114800"/>
            <a:ext cx="914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b="1" dirty="0">
                <a:solidFill>
                  <a:srgbClr val="161616"/>
                </a:solidFill>
              </a:rPr>
              <a:t>04</a:t>
            </a:r>
            <a:endParaRPr lang="en-US" sz="850" dirty="0"/>
          </a:p>
        </p:txBody>
      </p:sp>
      <p:sp>
        <p:nvSpPr>
          <p:cNvPr id="19" name="Text 17"/>
          <p:cNvSpPr/>
          <p:nvPr/>
        </p:nvSpPr>
        <p:spPr>
          <a:xfrm>
            <a:off x="1856232" y="4114800"/>
            <a:ext cx="9372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dirty="0">
                <a:solidFill>
                  <a:srgbClr val="161616"/>
                </a:solidFill>
              </a:rPr>
              <a:t>Recommend</a:t>
            </a:r>
            <a:endParaRPr lang="en-US" sz="850" dirty="0"/>
          </a:p>
        </p:txBody>
      </p:sp>
      <p:sp>
        <p:nvSpPr>
          <p:cNvPr id="20" name="Text 18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Amazon Jobs (n.d.); Amazon Staff (2025); Nair and Vohra (2015).</a:t>
            </a:r>
            <a:endParaRPr lang="en-US" sz="5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03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Current evidence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Amazon DEI snapshot: scale, transparency and pay equity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1389888"/>
            <a:ext cx="107899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Amazon publicly reports employee groups, inclusive experiences and workforce data, while presenting inclusion as part of both employee experience and customer relevance.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1005840" y="2240280"/>
            <a:ext cx="2697480" cy="1325880"/>
          </a:xfrm>
          <a:prstGeom prst="rect">
            <a:avLst/>
          </a:prstGeom>
          <a:solidFill>
            <a:srgbClr val="FFFFFF"/>
          </a:solidFill>
          <a:ln w="6350">
            <a:solidFill>
              <a:srgbClr val="E1DFD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1170432" y="2487168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8A4B12"/>
                </a:solidFill>
              </a:rPr>
              <a:t>99.9¢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1170432" y="2944368"/>
            <a:ext cx="21945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61616"/>
                </a:solidFill>
              </a:rPr>
              <a:t>women earned per $1 earned in comparable roles</a:t>
            </a:r>
            <a:endParaRPr lang="en-US" sz="720" dirty="0"/>
          </a:p>
        </p:txBody>
      </p:sp>
      <p:sp>
        <p:nvSpPr>
          <p:cNvPr id="11" name="Shape 9"/>
          <p:cNvSpPr/>
          <p:nvPr/>
        </p:nvSpPr>
        <p:spPr>
          <a:xfrm>
            <a:off x="4480560" y="2240280"/>
            <a:ext cx="2697480" cy="1325880"/>
          </a:xfrm>
          <a:prstGeom prst="rect">
            <a:avLst/>
          </a:prstGeom>
          <a:solidFill>
            <a:srgbClr val="FFFFFF"/>
          </a:solidFill>
          <a:ln w="6350">
            <a:solidFill>
              <a:srgbClr val="E1DFD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645152" y="2487168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8A4B12"/>
                </a:solidFill>
              </a:rPr>
              <a:t>99.4¢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4645152" y="2944368"/>
            <a:ext cx="21945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61616"/>
                </a:solidFill>
              </a:rPr>
              <a:t>U.S. racial/ethnic minorities earned per $1 in comparable roles</a:t>
            </a:r>
            <a:endParaRPr lang="en-US" sz="720" dirty="0"/>
          </a:p>
        </p:txBody>
      </p:sp>
      <p:sp>
        <p:nvSpPr>
          <p:cNvPr id="14" name="Shape 12"/>
          <p:cNvSpPr/>
          <p:nvPr/>
        </p:nvSpPr>
        <p:spPr>
          <a:xfrm>
            <a:off x="7955280" y="2240280"/>
            <a:ext cx="2697480" cy="1325880"/>
          </a:xfrm>
          <a:prstGeom prst="rect">
            <a:avLst/>
          </a:prstGeom>
          <a:solidFill>
            <a:srgbClr val="FFFFFF"/>
          </a:solidFill>
          <a:ln w="6350">
            <a:solidFill>
              <a:srgbClr val="E1DFD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119872" y="2487168"/>
            <a:ext cx="2286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8A4B12"/>
                </a:solidFill>
              </a:rPr>
              <a:t>13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8119872" y="2944368"/>
            <a:ext cx="21945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20" dirty="0">
                <a:solidFill>
                  <a:srgbClr val="161616"/>
                </a:solidFill>
              </a:rPr>
              <a:t>employee-led affinity groups listed by Amazon</a:t>
            </a:r>
            <a:endParaRPr lang="en-US" sz="720" dirty="0"/>
          </a:p>
        </p:txBody>
      </p:sp>
      <p:sp>
        <p:nvSpPr>
          <p:cNvPr id="17" name="Text 15"/>
          <p:cNvSpPr/>
          <p:nvPr/>
        </p:nvSpPr>
        <p:spPr>
          <a:xfrm>
            <a:off x="1005840" y="3886200"/>
            <a:ext cx="38404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666666"/>
                </a:solidFill>
              </a:rPr>
              <a:t>2024 comparable pay indicators</a:t>
            </a:r>
            <a:endParaRPr lang="en-US" sz="600" dirty="0"/>
          </a:p>
        </p:txBody>
      </p:sp>
      <p:sp>
        <p:nvSpPr>
          <p:cNvPr id="18" name="Text 16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Amazon Staff (2025); Amazon (n.d.); Amazon Jobs (n.d.).</a:t>
            </a:r>
            <a:endParaRPr lang="en-US" sz="5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04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Theory into HR design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Academic lens: DEI works when systems create inclusion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1389888"/>
            <a:ext cx="107899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Diversity is an input, but inclusion is the mechanism that converts difference into learning, innovation and lower turnover risk.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5760720" y="2057400"/>
            <a:ext cx="0" cy="237744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1234440" y="3246120"/>
            <a:ext cx="905256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1554480" y="237744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61616"/>
                </a:solidFill>
              </a:rPr>
              <a:t>Strategic inclusion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554480" y="2816352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40" dirty="0">
                <a:solidFill>
                  <a:srgbClr val="161616"/>
                </a:solidFill>
              </a:rPr>
              <a:t>Difference plus voice, safety and power</a:t>
            </a:r>
            <a:endParaRPr lang="en-US" sz="740" dirty="0"/>
          </a:p>
        </p:txBody>
      </p:sp>
      <p:sp>
        <p:nvSpPr>
          <p:cNvPr id="12" name="Text 10"/>
          <p:cNvSpPr/>
          <p:nvPr/>
        </p:nvSpPr>
        <p:spPr>
          <a:xfrm>
            <a:off x="6080760" y="237744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61616"/>
                </a:solidFill>
              </a:rPr>
              <a:t>Tokenism risk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6080760" y="2816352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40" dirty="0">
                <a:solidFill>
                  <a:srgbClr val="161616"/>
                </a:solidFill>
              </a:rPr>
              <a:t>Representation without voice</a:t>
            </a:r>
            <a:endParaRPr lang="en-US" sz="740" dirty="0"/>
          </a:p>
        </p:txBody>
      </p:sp>
      <p:sp>
        <p:nvSpPr>
          <p:cNvPr id="14" name="Text 12"/>
          <p:cNvSpPr/>
          <p:nvPr/>
        </p:nvSpPr>
        <p:spPr>
          <a:xfrm>
            <a:off x="1554480" y="356616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61616"/>
                </a:solidFill>
              </a:rPr>
              <a:t>Homogeneity risk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1554480" y="4005072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40" dirty="0">
                <a:solidFill>
                  <a:srgbClr val="161616"/>
                </a:solidFill>
              </a:rPr>
              <a:t>Limited perspectives</a:t>
            </a:r>
            <a:endParaRPr lang="en-US" sz="740" dirty="0"/>
          </a:p>
        </p:txBody>
      </p:sp>
      <p:sp>
        <p:nvSpPr>
          <p:cNvPr id="16" name="Text 14"/>
          <p:cNvSpPr/>
          <p:nvPr/>
        </p:nvSpPr>
        <p:spPr>
          <a:xfrm>
            <a:off x="6080760" y="3566160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dirty="0">
                <a:solidFill>
                  <a:srgbClr val="161616"/>
                </a:solidFill>
              </a:rPr>
              <a:t>Comfort zone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6080760" y="4005072"/>
            <a:ext cx="3474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40" dirty="0">
                <a:solidFill>
                  <a:srgbClr val="161616"/>
                </a:solidFill>
              </a:rPr>
              <a:t>Low conflict but low challenge</a:t>
            </a:r>
            <a:endParaRPr lang="en-US" sz="740" dirty="0"/>
          </a:p>
        </p:txBody>
      </p:sp>
      <p:sp>
        <p:nvSpPr>
          <p:cNvPr id="18" name="Text 16"/>
          <p:cNvSpPr/>
          <p:nvPr/>
        </p:nvSpPr>
        <p:spPr>
          <a:xfrm>
            <a:off x="4800600" y="4599432"/>
            <a:ext cx="109728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70" dirty="0">
                <a:solidFill>
                  <a:srgbClr val="666666"/>
                </a:solidFill>
              </a:rPr>
              <a:t>Inclusion</a:t>
            </a:r>
            <a:endParaRPr lang="en-US" sz="570" dirty="0"/>
          </a:p>
        </p:txBody>
      </p:sp>
      <p:sp>
        <p:nvSpPr>
          <p:cNvPr id="19" name="Text 17"/>
          <p:cNvSpPr/>
          <p:nvPr/>
        </p:nvSpPr>
        <p:spPr>
          <a:xfrm rot="16200000">
            <a:off x="822960" y="3154680"/>
            <a:ext cx="548640" cy="1463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70" dirty="0">
                <a:solidFill>
                  <a:srgbClr val="666666"/>
                </a:solidFill>
              </a:rPr>
              <a:t>Difference</a:t>
            </a:r>
            <a:endParaRPr lang="en-US" sz="570" dirty="0"/>
          </a:p>
        </p:txBody>
      </p:sp>
      <p:sp>
        <p:nvSpPr>
          <p:cNvPr id="20" name="Text 18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Shore et al. (2011); Nair and Vohra (2015); Chaudhry et al. (2021).</a:t>
            </a:r>
            <a:endParaRPr lang="en-US" sz="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05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Policy and practice review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Current HR practices: what Amazon is doing now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685800" y="1572768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86968" y="1673352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Talent access</a:t>
            </a:r>
            <a:endParaRPr lang="en-US" sz="760" dirty="0"/>
          </a:p>
        </p:txBody>
      </p:sp>
      <p:sp>
        <p:nvSpPr>
          <p:cNvPr id="9" name="Text 7"/>
          <p:cNvSpPr/>
          <p:nvPr/>
        </p:nvSpPr>
        <p:spPr>
          <a:xfrm>
            <a:off x="3273552" y="1673352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Recruitment from under-represented backgrounds; apprenticeships and career programmes.</a:t>
            </a:r>
            <a:endParaRPr lang="en-US" sz="760" dirty="0"/>
          </a:p>
        </p:txBody>
      </p:sp>
      <p:sp>
        <p:nvSpPr>
          <p:cNvPr id="10" name="Shape 8"/>
          <p:cNvSpPr/>
          <p:nvPr/>
        </p:nvSpPr>
        <p:spPr>
          <a:xfrm>
            <a:off x="685800" y="2231136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86968" y="2331720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Community and belonging</a:t>
            </a:r>
            <a:endParaRPr lang="en-US" sz="760" dirty="0"/>
          </a:p>
        </p:txBody>
      </p:sp>
      <p:sp>
        <p:nvSpPr>
          <p:cNvPr id="12" name="Text 10"/>
          <p:cNvSpPr/>
          <p:nvPr/>
        </p:nvSpPr>
        <p:spPr>
          <a:xfrm>
            <a:off x="3273552" y="2331720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Employee-led groups including Amazon People with Disabilities, BEN, Glamazon and Women at Amazon.</a:t>
            </a:r>
            <a:endParaRPr lang="en-US" sz="760" dirty="0"/>
          </a:p>
        </p:txBody>
      </p:sp>
      <p:sp>
        <p:nvSpPr>
          <p:cNvPr id="13" name="Shape 11"/>
          <p:cNvSpPr/>
          <p:nvPr/>
        </p:nvSpPr>
        <p:spPr>
          <a:xfrm>
            <a:off x="685800" y="2889504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86968" y="2990088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Development</a:t>
            </a:r>
            <a:endParaRPr lang="en-US" sz="760" dirty="0"/>
          </a:p>
        </p:txBody>
      </p:sp>
      <p:sp>
        <p:nvSpPr>
          <p:cNvPr id="15" name="Text 13"/>
          <p:cNvSpPr/>
          <p:nvPr/>
        </p:nvSpPr>
        <p:spPr>
          <a:xfrm>
            <a:off x="3273552" y="2990088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Internal mobility, skills training and career pathways such as Career Choice and technical training.</a:t>
            </a:r>
            <a:endParaRPr lang="en-US" sz="760" dirty="0"/>
          </a:p>
        </p:txBody>
      </p:sp>
      <p:sp>
        <p:nvSpPr>
          <p:cNvPr id="16" name="Shape 14"/>
          <p:cNvSpPr/>
          <p:nvPr/>
        </p:nvSpPr>
        <p:spPr>
          <a:xfrm>
            <a:off x="685800" y="3547872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86968" y="364845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Equity controls</a:t>
            </a:r>
            <a:endParaRPr lang="en-US" sz="760" dirty="0"/>
          </a:p>
        </p:txBody>
      </p:sp>
      <p:sp>
        <p:nvSpPr>
          <p:cNvPr id="18" name="Text 16"/>
          <p:cNvSpPr/>
          <p:nvPr/>
        </p:nvSpPr>
        <p:spPr>
          <a:xfrm>
            <a:off x="3273552" y="3648456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Annual compensation review and pay-equity reporting for comparable jobs.</a:t>
            </a:r>
            <a:endParaRPr lang="en-US" sz="760" dirty="0"/>
          </a:p>
        </p:txBody>
      </p:sp>
      <p:sp>
        <p:nvSpPr>
          <p:cNvPr id="19" name="Text 17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Amazon Jobs (n.d.); Amazon (n.d.); Amazon Staff (2025).</a:t>
            </a:r>
            <a:endParaRPr lang="en-US" sz="5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06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Daily inclusion happens locally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Line managers are the DEI fulcrum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1389888"/>
            <a:ext cx="107899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DEI policy becomes real through day-to-day managerial decisions: who gets stretch assignments, whose voice is handled, how conflict is resolved and how performance is evaluated.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685800" y="2139696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86968" y="2240280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Fair task allocation</a:t>
            </a:r>
            <a:endParaRPr lang="en-US" sz="760" dirty="0"/>
          </a:p>
        </p:txBody>
      </p:sp>
      <p:sp>
        <p:nvSpPr>
          <p:cNvPr id="10" name="Text 8"/>
          <p:cNvSpPr/>
          <p:nvPr/>
        </p:nvSpPr>
        <p:spPr>
          <a:xfrm>
            <a:off x="3273552" y="2240280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Transparent access to high-value work.</a:t>
            </a:r>
            <a:endParaRPr lang="en-US" sz="760" dirty="0"/>
          </a:p>
        </p:txBody>
      </p:sp>
      <p:sp>
        <p:nvSpPr>
          <p:cNvPr id="11" name="Shape 9"/>
          <p:cNvSpPr/>
          <p:nvPr/>
        </p:nvSpPr>
        <p:spPr>
          <a:xfrm>
            <a:off x="685800" y="2798064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86968" y="2898648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Inclusive voice</a:t>
            </a:r>
            <a:endParaRPr lang="en-US" sz="760" dirty="0"/>
          </a:p>
        </p:txBody>
      </p:sp>
      <p:sp>
        <p:nvSpPr>
          <p:cNvPr id="13" name="Text 11"/>
          <p:cNvSpPr/>
          <p:nvPr/>
        </p:nvSpPr>
        <p:spPr>
          <a:xfrm>
            <a:off x="3273552" y="2898648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Meetings where challenge and ideas are safe.</a:t>
            </a:r>
            <a:endParaRPr lang="en-US" sz="760" dirty="0"/>
          </a:p>
        </p:txBody>
      </p:sp>
      <p:sp>
        <p:nvSpPr>
          <p:cNvPr id="14" name="Shape 12"/>
          <p:cNvSpPr/>
          <p:nvPr/>
        </p:nvSpPr>
        <p:spPr>
          <a:xfrm>
            <a:off x="685800" y="3456432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86968" y="355701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Promotion evidence</a:t>
            </a:r>
            <a:endParaRPr lang="en-US" sz="760" dirty="0"/>
          </a:p>
        </p:txBody>
      </p:sp>
      <p:sp>
        <p:nvSpPr>
          <p:cNvPr id="16" name="Text 14"/>
          <p:cNvSpPr/>
          <p:nvPr/>
        </p:nvSpPr>
        <p:spPr>
          <a:xfrm>
            <a:off x="3273552" y="3557016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Decisions based on calibrated criteria.</a:t>
            </a:r>
            <a:endParaRPr lang="en-US" sz="760" dirty="0"/>
          </a:p>
        </p:txBody>
      </p:sp>
      <p:sp>
        <p:nvSpPr>
          <p:cNvPr id="17" name="Shape 15"/>
          <p:cNvSpPr/>
          <p:nvPr/>
        </p:nvSpPr>
        <p:spPr>
          <a:xfrm>
            <a:off x="685800" y="4114800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86968" y="4215384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Psychological safety</a:t>
            </a:r>
            <a:endParaRPr lang="en-US" sz="760" dirty="0"/>
          </a:p>
        </p:txBody>
      </p:sp>
      <p:sp>
        <p:nvSpPr>
          <p:cNvPr id="19" name="Text 17"/>
          <p:cNvSpPr/>
          <p:nvPr/>
        </p:nvSpPr>
        <p:spPr>
          <a:xfrm>
            <a:off x="3273552" y="4215384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Concerns raised without fear of penalty.</a:t>
            </a:r>
            <a:endParaRPr lang="en-US" sz="760" dirty="0"/>
          </a:p>
        </p:txBody>
      </p:sp>
      <p:sp>
        <p:nvSpPr>
          <p:cNvPr id="20" name="Text 18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Gifford et al. (2019); Shore et al. (2011).</a:t>
            </a:r>
            <a:endParaRPr lang="en-US" sz="5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07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HRM and competitive advantage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Strategic alignment: DEI supports Amazon’s business model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1389888"/>
            <a:ext cx="107899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DEI is strongest when it links directly to Amazon’s operating priorities: customer obsession, innovation, talent development and long-term thinking.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685800" y="2139696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86968" y="2240280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Customer Obsession</a:t>
            </a:r>
            <a:endParaRPr lang="en-US" sz="760" dirty="0"/>
          </a:p>
        </p:txBody>
      </p:sp>
      <p:sp>
        <p:nvSpPr>
          <p:cNvPr id="10" name="Text 8"/>
          <p:cNvSpPr/>
          <p:nvPr/>
        </p:nvSpPr>
        <p:spPr>
          <a:xfrm>
            <a:off x="3273552" y="2240280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A workforce reflecting diverse customers improves empathy, accessibility and service quality.</a:t>
            </a:r>
            <a:endParaRPr lang="en-US" sz="760" dirty="0"/>
          </a:p>
        </p:txBody>
      </p:sp>
      <p:sp>
        <p:nvSpPr>
          <p:cNvPr id="11" name="Shape 9"/>
          <p:cNvSpPr/>
          <p:nvPr/>
        </p:nvSpPr>
        <p:spPr>
          <a:xfrm>
            <a:off x="685800" y="2798064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86968" y="2898648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Invent and Simplify</a:t>
            </a:r>
            <a:endParaRPr lang="en-US" sz="760" dirty="0"/>
          </a:p>
        </p:txBody>
      </p:sp>
      <p:sp>
        <p:nvSpPr>
          <p:cNvPr id="13" name="Text 11"/>
          <p:cNvSpPr/>
          <p:nvPr/>
        </p:nvSpPr>
        <p:spPr>
          <a:xfrm>
            <a:off x="3273552" y="2898648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Diverse perspectives expand problem-framing and innovation potential.</a:t>
            </a:r>
            <a:endParaRPr lang="en-US" sz="760" dirty="0"/>
          </a:p>
        </p:txBody>
      </p:sp>
      <p:sp>
        <p:nvSpPr>
          <p:cNvPr id="14" name="Shape 12"/>
          <p:cNvSpPr/>
          <p:nvPr/>
        </p:nvSpPr>
        <p:spPr>
          <a:xfrm>
            <a:off x="685800" y="3456432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86968" y="355701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Hire and Develop the Best</a:t>
            </a:r>
            <a:endParaRPr lang="en-US" sz="760" dirty="0"/>
          </a:p>
        </p:txBody>
      </p:sp>
      <p:sp>
        <p:nvSpPr>
          <p:cNvPr id="16" name="Text 14"/>
          <p:cNvSpPr/>
          <p:nvPr/>
        </p:nvSpPr>
        <p:spPr>
          <a:xfrm>
            <a:off x="3273552" y="3557016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Structured processes reduce bias in selection, promotion and mobility.</a:t>
            </a:r>
            <a:endParaRPr lang="en-US" sz="760" dirty="0"/>
          </a:p>
        </p:txBody>
      </p:sp>
      <p:sp>
        <p:nvSpPr>
          <p:cNvPr id="17" name="Shape 15"/>
          <p:cNvSpPr/>
          <p:nvPr/>
        </p:nvSpPr>
        <p:spPr>
          <a:xfrm>
            <a:off x="685800" y="4114800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86968" y="4215384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Learn and Be Curious</a:t>
            </a:r>
            <a:endParaRPr lang="en-US" sz="760" dirty="0"/>
          </a:p>
        </p:txBody>
      </p:sp>
      <p:sp>
        <p:nvSpPr>
          <p:cNvPr id="19" name="Text 17"/>
          <p:cNvSpPr/>
          <p:nvPr/>
        </p:nvSpPr>
        <p:spPr>
          <a:xfrm>
            <a:off x="3273552" y="4215384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Inclusive learning cultures support reskilling and adaptation.</a:t>
            </a:r>
            <a:endParaRPr lang="en-US" sz="760" dirty="0"/>
          </a:p>
        </p:txBody>
      </p:sp>
      <p:sp>
        <p:nvSpPr>
          <p:cNvPr id="20" name="Text 18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Amazon Jobs (n.d.); Chaudhry et al. (2021); Gifford et al. (2019).</a:t>
            </a:r>
            <a:endParaRPr lang="en-US" sz="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08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Risks and tensions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2025 challenge: inclusion signals are becoming more complex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48640" y="1389888"/>
            <a:ext cx="107899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solidFill>
                  <a:srgbClr val="161616"/>
                </a:solidFill>
              </a:rPr>
              <a:t>Amazon’s public materials still describe inclusive experiences and employee-led groups, yet Reuters reported that Amazon removed inclusion-and-diversity language from its 2024 annual report and integrated DEI into existing processes.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1005840" y="2697480"/>
            <a:ext cx="9601200" cy="16002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050" dirty="0">
                <a:solidFill>
                  <a:srgbClr val="161616"/>
                </a:solidFill>
              </a:rPr>
              <a:t>Trust gap — employees may perceive a retreat from explicit commitments.</a:t>
            </a:r>
            <a:endParaRPr lang="en-US" sz="1050" dirty="0"/>
          </a:p>
          <a:p>
            <a:r>
              <a:rPr lang="en-US" sz="1050" dirty="0">
                <a:solidFill>
                  <a:srgbClr val="161616"/>
                </a:solidFill>
              </a:rPr>
              <a:t>Measurement gap — pay-equity does not show belonging, voice or career-mobility equity.</a:t>
            </a:r>
            <a:endParaRPr lang="en-US" sz="1050" dirty="0"/>
          </a:p>
          <a:p>
            <a:r>
              <a:rPr lang="en-US" sz="1050" dirty="0">
                <a:solidFill>
                  <a:srgbClr val="161616"/>
                </a:solidFill>
              </a:rPr>
              <a:t>Frontline gap — warehouse pace, safety and turnover can undermine inclusion.</a:t>
            </a:r>
            <a:endParaRPr lang="en-US" sz="1050" dirty="0"/>
          </a:p>
          <a:p>
            <a:r>
              <a:rPr lang="en-US" sz="1050" dirty="0">
                <a:solidFill>
                  <a:srgbClr val="161616"/>
                </a:solidFill>
              </a:rPr>
              <a:t>Stakeholder gap — DEI has become more politically and legally contested.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McLymore (2025); Amazon Jobs (n.d.); Amazon Sustainability (2025).</a:t>
            </a:r>
            <a:endParaRPr lang="en-US" sz="5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09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Practical HR actions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Recommendations: make DEI measurable, embedded and credible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685800" y="1572768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86968" y="1673352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1. Publish an inclusion scorecard</a:t>
            </a:r>
            <a:endParaRPr lang="en-US" sz="760" dirty="0"/>
          </a:p>
        </p:txBody>
      </p:sp>
      <p:sp>
        <p:nvSpPr>
          <p:cNvPr id="9" name="Text 7"/>
          <p:cNvSpPr/>
          <p:nvPr/>
        </p:nvSpPr>
        <p:spPr>
          <a:xfrm>
            <a:off x="3273552" y="1673352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Add promotion, mobility, turnover, engagement and psychological-safety data to pay-equity reporting.</a:t>
            </a:r>
            <a:endParaRPr lang="en-US" sz="760" dirty="0"/>
          </a:p>
        </p:txBody>
      </p:sp>
      <p:sp>
        <p:nvSpPr>
          <p:cNvPr id="10" name="Shape 8"/>
          <p:cNvSpPr/>
          <p:nvPr/>
        </p:nvSpPr>
        <p:spPr>
          <a:xfrm>
            <a:off x="685800" y="2231136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86968" y="2331720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2. Tie manager capability to outcomes</a:t>
            </a:r>
            <a:endParaRPr lang="en-US" sz="760" dirty="0"/>
          </a:p>
        </p:txBody>
      </p:sp>
      <p:sp>
        <p:nvSpPr>
          <p:cNvPr id="12" name="Text 10"/>
          <p:cNvSpPr/>
          <p:nvPr/>
        </p:nvSpPr>
        <p:spPr>
          <a:xfrm>
            <a:off x="3273552" y="2331720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Use calibrated promotion evidence, team inclusion scores and fair work allocation as manager performance inputs.</a:t>
            </a:r>
            <a:endParaRPr lang="en-US" sz="760" dirty="0"/>
          </a:p>
        </p:txBody>
      </p:sp>
      <p:sp>
        <p:nvSpPr>
          <p:cNvPr id="13" name="Shape 11"/>
          <p:cNvSpPr/>
          <p:nvPr/>
        </p:nvSpPr>
        <p:spPr>
          <a:xfrm>
            <a:off x="685800" y="2889504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86968" y="2990088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3. Strengthen career pathways</a:t>
            </a:r>
            <a:endParaRPr lang="en-US" sz="760" dirty="0"/>
          </a:p>
        </p:txBody>
      </p:sp>
      <p:sp>
        <p:nvSpPr>
          <p:cNvPr id="15" name="Text 13"/>
          <p:cNvSpPr/>
          <p:nvPr/>
        </p:nvSpPr>
        <p:spPr>
          <a:xfrm>
            <a:off x="3273552" y="2990088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Expand sponsorship for under-represented talent in tech, operations leadership and high-growth job families.</a:t>
            </a:r>
            <a:endParaRPr lang="en-US" sz="760" dirty="0"/>
          </a:p>
        </p:txBody>
      </p:sp>
      <p:sp>
        <p:nvSpPr>
          <p:cNvPr id="16" name="Shape 14"/>
          <p:cNvSpPr/>
          <p:nvPr/>
        </p:nvSpPr>
        <p:spPr>
          <a:xfrm>
            <a:off x="685800" y="3547872"/>
            <a:ext cx="10835640" cy="53035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886968" y="3648456"/>
            <a:ext cx="23317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b="1" dirty="0">
                <a:solidFill>
                  <a:srgbClr val="161616"/>
                </a:solidFill>
              </a:rPr>
              <a:t>4. Reposition ERGs as business partners</a:t>
            </a:r>
            <a:endParaRPr lang="en-US" sz="760" dirty="0"/>
          </a:p>
        </p:txBody>
      </p:sp>
      <p:sp>
        <p:nvSpPr>
          <p:cNvPr id="18" name="Text 16"/>
          <p:cNvSpPr/>
          <p:nvPr/>
        </p:nvSpPr>
        <p:spPr>
          <a:xfrm>
            <a:off x="3273552" y="3648456"/>
            <a:ext cx="7955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760" dirty="0">
                <a:solidFill>
                  <a:srgbClr val="161616"/>
                </a:solidFill>
              </a:rPr>
              <a:t>Give groups clear charters, executive sponsors and feedback loops into product, HR and operations decisions.</a:t>
            </a:r>
            <a:endParaRPr lang="en-US" sz="760" dirty="0"/>
          </a:p>
        </p:txBody>
      </p:sp>
      <p:sp>
        <p:nvSpPr>
          <p:cNvPr id="19" name="Text 17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Sources: Gifford et al. (2019); Nair and Vohra (2015); Shore et al. (2011).</a:t>
            </a:r>
            <a:endParaRPr lang="en-US" sz="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10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Turning recommendations into action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Implementation roadmap and success measures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685800" y="1572768"/>
            <a:ext cx="10835640" cy="71323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50392" y="1691640"/>
            <a:ext cx="1005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8A4B12"/>
                </a:solidFill>
              </a:rPr>
              <a:t>0–3 months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1920240" y="1691640"/>
            <a:ext cx="1417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161616"/>
                </a:solidFill>
              </a:rPr>
              <a:t>Audit</a:t>
            </a:r>
            <a:endParaRPr lang="en-US" sz="800" dirty="0"/>
          </a:p>
        </p:txBody>
      </p:sp>
      <p:sp>
        <p:nvSpPr>
          <p:cNvPr id="10" name="Text 8"/>
          <p:cNvSpPr/>
          <p:nvPr/>
        </p:nvSpPr>
        <p:spPr>
          <a:xfrm>
            <a:off x="3429000" y="1691640"/>
            <a:ext cx="7909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161616"/>
                </a:solidFill>
              </a:rPr>
              <a:t>Map current DEI programmes to HR processes and identify data gaps by role, level and location.</a:t>
            </a:r>
            <a:endParaRPr lang="en-US" sz="800" dirty="0"/>
          </a:p>
        </p:txBody>
      </p:sp>
      <p:sp>
        <p:nvSpPr>
          <p:cNvPr id="11" name="Shape 9"/>
          <p:cNvSpPr/>
          <p:nvPr/>
        </p:nvSpPr>
        <p:spPr>
          <a:xfrm>
            <a:off x="685800" y="2450592"/>
            <a:ext cx="10835640" cy="71323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50392" y="2569464"/>
            <a:ext cx="1005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8A4B12"/>
                </a:solidFill>
              </a:rPr>
              <a:t>3–6 months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1920240" y="2569464"/>
            <a:ext cx="1417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161616"/>
                </a:solidFill>
              </a:rPr>
              <a:t>Embed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3429000" y="2569464"/>
            <a:ext cx="7909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161616"/>
                </a:solidFill>
              </a:rPr>
              <a:t>Launch manager inclusion dashboard and structured promotion calibration.</a:t>
            </a:r>
            <a:endParaRPr lang="en-US" sz="800" dirty="0"/>
          </a:p>
        </p:txBody>
      </p:sp>
      <p:sp>
        <p:nvSpPr>
          <p:cNvPr id="15" name="Shape 13"/>
          <p:cNvSpPr/>
          <p:nvPr/>
        </p:nvSpPr>
        <p:spPr>
          <a:xfrm>
            <a:off x="685800" y="3328416"/>
            <a:ext cx="10835640" cy="71323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50392" y="3447288"/>
            <a:ext cx="1005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8A4B12"/>
                </a:solidFill>
              </a:rPr>
              <a:t>6–12 months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1920240" y="3447288"/>
            <a:ext cx="1417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161616"/>
                </a:solidFill>
              </a:rPr>
              <a:t>Scale</a:t>
            </a:r>
            <a:endParaRPr lang="en-US" sz="800" dirty="0"/>
          </a:p>
        </p:txBody>
      </p:sp>
      <p:sp>
        <p:nvSpPr>
          <p:cNvPr id="18" name="Text 16"/>
          <p:cNvSpPr/>
          <p:nvPr/>
        </p:nvSpPr>
        <p:spPr>
          <a:xfrm>
            <a:off x="3429000" y="3447288"/>
            <a:ext cx="7909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161616"/>
                </a:solidFill>
              </a:rPr>
              <a:t>Expand sponsorship and career pathways in tech and operations leadership.</a:t>
            </a:r>
            <a:endParaRPr lang="en-US" sz="800" dirty="0"/>
          </a:p>
        </p:txBody>
      </p:sp>
      <p:sp>
        <p:nvSpPr>
          <p:cNvPr id="19" name="Shape 17"/>
          <p:cNvSpPr/>
          <p:nvPr/>
        </p:nvSpPr>
        <p:spPr>
          <a:xfrm>
            <a:off x="685800" y="4206240"/>
            <a:ext cx="10835640" cy="713232"/>
          </a:xfrm>
          <a:prstGeom prst="rect">
            <a:avLst/>
          </a:prstGeom>
          <a:solidFill>
            <a:srgbClr val="FFFFFF"/>
          </a:solidFill>
          <a:ln w="5080">
            <a:solidFill>
              <a:srgbClr val="E1DFD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850392" y="4325112"/>
            <a:ext cx="10058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8A4B12"/>
                </a:solidFill>
              </a:rPr>
              <a:t>12+ months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1920240" y="4325112"/>
            <a:ext cx="14173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00" b="1" dirty="0">
                <a:solidFill>
                  <a:srgbClr val="161616"/>
                </a:solidFill>
              </a:rPr>
              <a:t>Review</a:t>
            </a:r>
            <a:endParaRPr lang="en-US" sz="800" dirty="0"/>
          </a:p>
        </p:txBody>
      </p:sp>
      <p:sp>
        <p:nvSpPr>
          <p:cNvPr id="22" name="Text 20"/>
          <p:cNvSpPr/>
          <p:nvPr/>
        </p:nvSpPr>
        <p:spPr>
          <a:xfrm>
            <a:off x="3429000" y="4325112"/>
            <a:ext cx="7909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161616"/>
                </a:solidFill>
              </a:rPr>
              <a:t>Report progress using representation, mobility, retention and employee-voice indicators.</a:t>
            </a:r>
            <a:endParaRPr lang="en-US" sz="800" dirty="0"/>
          </a:p>
        </p:txBody>
      </p:sp>
      <p:sp>
        <p:nvSpPr>
          <p:cNvPr id="23" name="Text 21"/>
          <p:cNvSpPr/>
          <p:nvPr/>
        </p:nvSpPr>
        <p:spPr>
          <a:xfrm>
            <a:off x="530352" y="5989320"/>
            <a:ext cx="10698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50" i="1" dirty="0">
                <a:solidFill>
                  <a:srgbClr val="666666"/>
                </a:solidFill>
              </a:rPr>
              <a:t>Success indicators: promotion equity, retention, psychological safety, manager capability, ERG impact.</a:t>
            </a:r>
            <a:endParaRPr lang="en-US" sz="5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11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Accessible online sources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References (Harvard style) — 1 of 2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685800" y="1417320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1. Amazon (n.d.) Employee groups. Available at: https://www.aboutamazon.com/affinity-groups (Accessed: 4 May 2026).</a:t>
            </a:r>
            <a:endParaRPr lang="en-US" sz="650" dirty="0"/>
          </a:p>
        </p:txBody>
      </p:sp>
      <p:sp>
        <p:nvSpPr>
          <p:cNvPr id="8" name="Text 6"/>
          <p:cNvSpPr/>
          <p:nvPr/>
        </p:nvSpPr>
        <p:spPr>
          <a:xfrm>
            <a:off x="685800" y="2258568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2. Amazon Jobs (n.d.) Inclusive Experiences. Available at: https://www.amazon.jobs/content/en/our-workplace/inclusive-experiences (Accessed: 4 May 2026).</a:t>
            </a:r>
            <a:endParaRPr lang="en-US" sz="650" dirty="0"/>
          </a:p>
        </p:txBody>
      </p:sp>
      <p:sp>
        <p:nvSpPr>
          <p:cNvPr id="9" name="Text 7"/>
          <p:cNvSpPr/>
          <p:nvPr/>
        </p:nvSpPr>
        <p:spPr>
          <a:xfrm>
            <a:off x="685800" y="3099816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3. Amazon Staff (2025) Our workforce data. About Amazon, 8 April. Available at: https://www.aboutamazon.com/news/workplace/our-workforce-data (Accessed: 4 May 2026).</a:t>
            </a:r>
            <a:endParaRPr lang="en-US" sz="650" dirty="0"/>
          </a:p>
        </p:txBody>
      </p:sp>
      <p:sp>
        <p:nvSpPr>
          <p:cNvPr id="10" name="Text 8"/>
          <p:cNvSpPr/>
          <p:nvPr/>
        </p:nvSpPr>
        <p:spPr>
          <a:xfrm>
            <a:off x="685800" y="3941064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4. Amazon Sustainability (2025) 2024 Amazon Sustainability Report. Available at: https://sustainability.aboutamazon.com/2024-amazon-sustainability-report.pdf (Accessed: 4 May 2026).</a:t>
            </a:r>
            <a:endParaRPr lang="en-US" sz="650" dirty="0"/>
          </a:p>
        </p:txBody>
      </p:sp>
      <p:sp>
        <p:nvSpPr>
          <p:cNvPr id="11" name="Text 9"/>
          <p:cNvSpPr/>
          <p:nvPr/>
        </p:nvSpPr>
        <p:spPr>
          <a:xfrm>
            <a:off x="685800" y="4782312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5. Amazon Sustainability (n.d.) Human rights. Available at: https://sustainability.aboutamazon.com/human-rights (Accessed: 4 May 2026).</a:t>
            </a:r>
            <a:endParaRPr lang="en-US" sz="6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7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1247120" y="6473952"/>
            <a:ext cx="4114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550" dirty="0">
                <a:solidFill>
                  <a:srgbClr val="666666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12</a:t>
            </a:r>
            <a:endParaRPr lang="en-US" sz="550" dirty="0"/>
          </a:p>
        </p:txBody>
      </p:sp>
      <p:sp>
        <p:nvSpPr>
          <p:cNvPr id="3" name="Shape 1"/>
          <p:cNvSpPr/>
          <p:nvPr/>
        </p:nvSpPr>
        <p:spPr>
          <a:xfrm>
            <a:off x="411480" y="6400800"/>
            <a:ext cx="11292840" cy="0"/>
          </a:xfrm>
          <a:prstGeom prst="line">
            <a:avLst/>
          </a:prstGeom>
          <a:noFill/>
          <a:ln w="6350">
            <a:solidFill>
              <a:srgbClr val="D3D0CB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920" y="320040"/>
            <a:ext cx="4389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b="1" dirty="0">
                <a:solidFill>
                  <a:srgbClr val="8A4B12"/>
                </a:solidFill>
              </a:rPr>
              <a:t>Accessible academic and media sources</a:t>
            </a:r>
            <a:endParaRPr lang="en-US" sz="750" dirty="0"/>
          </a:p>
        </p:txBody>
      </p:sp>
      <p:sp>
        <p:nvSpPr>
          <p:cNvPr id="5" name="Text 3"/>
          <p:cNvSpPr/>
          <p:nvPr/>
        </p:nvSpPr>
        <p:spPr>
          <a:xfrm>
            <a:off x="502920" y="566928"/>
            <a:ext cx="10789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161616"/>
                </a:solidFill>
              </a:rPr>
              <a:t>References (Harvard style) — 2 of 2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502920" y="1078992"/>
            <a:ext cx="10789920" cy="0"/>
          </a:xfrm>
          <a:prstGeom prst="line">
            <a:avLst/>
          </a:prstGeom>
          <a:noFill/>
          <a:ln w="10160">
            <a:solidFill>
              <a:srgbClr val="D3D0CB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685800" y="1417320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6. McLymore, A. (2025) ‘Amazon cuts reference to diversity from annual report’, Reuters, 7 February. Available at: https://www.reuters.com/technology/amazon-cuts-reference-diversity-annual-report-2025-02-07/ (Accessed: 4 May 2026).</a:t>
            </a:r>
            <a:endParaRPr lang="en-US" sz="650" dirty="0"/>
          </a:p>
        </p:txBody>
      </p:sp>
      <p:sp>
        <p:nvSpPr>
          <p:cNvPr id="8" name="Text 6"/>
          <p:cNvSpPr/>
          <p:nvPr/>
        </p:nvSpPr>
        <p:spPr>
          <a:xfrm>
            <a:off x="685800" y="2258568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7. Nair, N. and Vohra, N. (2015) Diversity and Inclusion at the Workplace: A Review of Research and Perspectives. IIMA Working Paper No. 2015-03-34. Available at: https://www.iima.ac.in/sites/default/files/rnpfiles/8631467072015-03-34.pdf (Accessed: 4 May 2026). Scholar: https://scholar.google.com/scholar?q=Nair+Vohra+2015+Diversity+and+Inclusion+at+the+Workplace</a:t>
            </a:r>
            <a:endParaRPr lang="en-US" sz="650" dirty="0"/>
          </a:p>
        </p:txBody>
      </p:sp>
      <p:sp>
        <p:nvSpPr>
          <p:cNvPr id="9" name="Text 7"/>
          <p:cNvSpPr/>
          <p:nvPr/>
        </p:nvSpPr>
        <p:spPr>
          <a:xfrm>
            <a:off x="685800" y="3099816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8. Shore, L.M., Randel, A.E., Chung, B.G., Dean, M.A., Holcombe Ehrhart, K. and Singh, G. (2011) ‘Inclusion and diversity in work groups: a review and model for future research’, Journal of Management, 37(4), pp. 1262–1289. Available at: https://ideas.wharton.upenn.edu/wp-content/uploads/2018/07/Shore-Randel-Chung-Dean-Holcombe-Ehrhart-Singh-2011.pdf (Accessed: 4 May 2026). Scholar: https://scholar.google.com/scholar?q=Shore+Randel+Chung+Dean+Ehrhart+Singh+2011+Inclusion+and+Diversity+in+Work+Groups</a:t>
            </a:r>
            <a:endParaRPr lang="en-US" sz="650" dirty="0"/>
          </a:p>
        </p:txBody>
      </p:sp>
      <p:sp>
        <p:nvSpPr>
          <p:cNvPr id="10" name="Text 8"/>
          <p:cNvSpPr/>
          <p:nvPr/>
        </p:nvSpPr>
        <p:spPr>
          <a:xfrm>
            <a:off x="685800" y="3941064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9. Chaudhry, I.S., Paquibut, R.Y. and Tunio, M.N. (2021) ‘Do workforce diversity, inclusion practices, and organisational characteristics contribute to organisational innovation?’, Cogent Business &amp; Management, 8(1), 1947549. Available at: https://www.tandfonline.com/doi/full/10.1080/23311975.2021.1947549 (Accessed: 4 May 2026). Scholar: https://scholar.google.com/scholar?q=Chaudhry+Paquibut+Tunio+2021+workforce+diversity+inclusion+organizational+innovation</a:t>
            </a:r>
            <a:endParaRPr lang="en-US" sz="650" dirty="0"/>
          </a:p>
        </p:txBody>
      </p:sp>
      <p:sp>
        <p:nvSpPr>
          <p:cNvPr id="11" name="Text 9"/>
          <p:cNvSpPr/>
          <p:nvPr/>
        </p:nvSpPr>
        <p:spPr>
          <a:xfrm>
            <a:off x="685800" y="4782312"/>
            <a:ext cx="109270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50" dirty="0">
                <a:solidFill>
                  <a:srgbClr val="161616"/>
                </a:solidFill>
              </a:rPr>
              <a:t>10. Gifford, J., Green, M., Young, J. and Urwin, P. (2019) Diversity management that works: an evidence-based view. London: CIPD. Available at: https://www.cipd.org/globalassets/media/knowledge/knowledge-hub/reports/7926-diversity-and-inclusion-report-revised_tcm18-65334.pdf (Accessed: 4 May 2026). Scholar: https://scholar.google.com/scholar?q=Gifford+Green+Young+Urwin+2019+Diversity+management+that+works+evidence-based+view</a:t>
            </a:r>
            <a:endParaRPr lang="en-US" sz="6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LCMB7023 Human Capital Management Assessment component 2: Group presentation Rework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DEI at Amazon</dc:title>
  <dc:subject>Diversity, Equity and Inclusion at Amazon</dc:subject>
  <dc:creator>OpenAI</dc:creator>
  <cp:lastModifiedBy>OpenAI</cp:lastModifiedBy>
  <cp:revision>6</cp:revision>
  <dcterms:created xsi:type="dcterms:W3CDTF">2026-05-04T04:22:10Z</dcterms:created>
  <dcterms:modified xsi:type="dcterms:W3CDTF">2026-05-04T07:10:52Z</dcterms:modified>
</cp:coreProperties>
</file>