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48" r:id="rId1"/>
  </p:sldMasterIdLst>
  <p:notesMasterIdLst>
    <p:notesMasterId r:id="rId10"/>
  </p:notesMasterIdLst>
  <p:sldIdLst>
    <p:sldId id="256" r:id="rId2"/>
    <p:sldId id="257" r:id="rId3"/>
    <p:sldId id="262" r:id="rId4"/>
    <p:sldId id="258" r:id="rId5"/>
    <p:sldId id="260" r:id="rId6"/>
    <p:sldId id="263" r:id="rId7"/>
    <p:sldId id="259" r:id="rId8"/>
    <p:sldId id="264" r:id="rId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59424" autoAdjust="0"/>
  </p:normalViewPr>
  <p:slideViewPr>
    <p:cSldViewPr snapToGrid="0">
      <p:cViewPr varScale="1">
        <p:scale>
          <a:sx n="69" d="100"/>
          <a:sy n="69" d="100"/>
        </p:scale>
        <p:origin x="56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notesMaster" Target="notesMasters/notesMaster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D5DE1C6-A9CF-49F5-946E-C22683781EB9}" type="datetimeFigureOut">
              <a:rPr lang="en-IN" smtClean="0"/>
              <a:t>27-10-2023</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9716A2D-227E-4422-BDF8-18D74B0C497C}" type="slidenum">
              <a:rPr lang="en-IN" smtClean="0"/>
              <a:t>‹#›</a:t>
            </a:fld>
            <a:endParaRPr lang="en-IN"/>
          </a:p>
        </p:txBody>
      </p:sp>
    </p:spTree>
    <p:extLst>
      <p:ext uri="{BB962C8B-B14F-4D97-AF65-F5344CB8AC3E}">
        <p14:creationId xmlns:p14="http://schemas.microsoft.com/office/powerpoint/2010/main" val="132106419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pPr>
            <a:r>
              <a:rPr lang="en-IN" sz="1800" b="1" dirty="0">
                <a:effectLst/>
                <a:latin typeface="Times New Roman" panose="02020603050405020304" pitchFamily="18" charset="0"/>
                <a:ea typeface="Times New Roman" panose="02020603050405020304" pitchFamily="18" charset="0"/>
                <a:cs typeface="Times New Roman" panose="02020603050405020304" pitchFamily="18" charset="0"/>
              </a:rPr>
              <a:t>Advantages of multilingualism for hotel staff</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pPr>
            <a:r>
              <a:rPr lang="en-IN" sz="1800" dirty="0" smtClean="0">
                <a:effectLst/>
                <a:latin typeface="Times New Roman" panose="02020603050405020304" pitchFamily="18" charset="0"/>
                <a:ea typeface="Times New Roman" panose="02020603050405020304" pitchFamily="18" charset="0"/>
                <a:cs typeface="Times New Roman" panose="02020603050405020304" pitchFamily="18" charset="0"/>
              </a:rPr>
              <a:t>Multilingualism is mostly demanded in various businesses, especially for the hotel industry as this industry has to encounter the largest number of customers gathering across the world (</a:t>
            </a:r>
            <a:r>
              <a:rPr lang="en-IN" sz="1800" dirty="0" err="1" smtClean="0">
                <a:effectLst/>
                <a:latin typeface="Times New Roman" panose="02020603050405020304" pitchFamily="18" charset="0"/>
                <a:ea typeface="Times New Roman" panose="02020603050405020304" pitchFamily="18" charset="0"/>
                <a:cs typeface="Times New Roman" panose="02020603050405020304" pitchFamily="18" charset="0"/>
              </a:rPr>
              <a:t>Hendrei</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2023). The core reason for the severe demand for this process is, that it arranges a series of advantages for the employees of the hotel industry. Comparatively, employees of Diversity Hotel and Spa also get the chance to avail benefits of Multilingualism. Among the other ascendancy, the major ones are, </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pPr>
            <a:r>
              <a:rPr lang="en-IN" sz="1800" b="1" i="1" dirty="0">
                <a:effectLst/>
                <a:latin typeface="Times New Roman" panose="02020603050405020304" pitchFamily="18" charset="0"/>
                <a:ea typeface="Times New Roman" panose="02020603050405020304" pitchFamily="18" charset="0"/>
                <a:cs typeface="Times New Roman" panose="02020603050405020304" pitchFamily="18" charset="0"/>
              </a:rPr>
              <a:t>Increase the chances of better international opportunities</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This process increases chances to collaborate with various well-known international brands who are famous for their prerequisite service (Kokemuller, 2022). Similarly, through this, the staff of Diversity Hotel and Spa can also get opportunities to expand their business globally.</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pPr>
            <a:r>
              <a:rPr lang="en-IN" sz="1800" b="1" i="1" dirty="0">
                <a:effectLst/>
                <a:latin typeface="Times New Roman" panose="02020603050405020304" pitchFamily="18" charset="0"/>
                <a:ea typeface="Times New Roman" panose="02020603050405020304" pitchFamily="18" charset="0"/>
                <a:cs typeface="Times New Roman" panose="02020603050405020304" pitchFamily="18" charset="0"/>
              </a:rPr>
              <a:t>Enhance problem-solving skills</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This process also can enrich employees with the greatest problem-solving skills and makes the entire work process very easy and reliable for them as well. Employees of Diverse Hotel and Spa may get the ability to analyse certain situations and perform according to the demand of the situation itself as well. </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pPr>
            <a:r>
              <a:rPr lang="en-IN" sz="1800" b="1" i="1" dirty="0">
                <a:effectLst/>
                <a:latin typeface="Times New Roman" panose="02020603050405020304" pitchFamily="18" charset="0"/>
                <a:ea typeface="Times New Roman" panose="02020603050405020304" pitchFamily="18" charset="0"/>
                <a:cs typeface="Times New Roman" panose="02020603050405020304" pitchFamily="18" charset="0"/>
              </a:rPr>
              <a:t>Increase connectivity through better communication </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from different cultural backgrounds may serve various benefits such as enriching the entire working community with different cultural aspects. This eventually increases the understanding level of employees of the organisation.</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IN" sz="1800" kern="0" dirty="0">
                <a:effectLst/>
                <a:latin typeface="Times New Roman" panose="02020603050405020304" pitchFamily="18" charset="0"/>
                <a:ea typeface="Times New Roman" panose="02020603050405020304" pitchFamily="18" charset="0"/>
                <a:cs typeface="Arial" panose="020B0604020202020204" pitchFamily="34" charset="0"/>
              </a:rPr>
              <a:t/>
            </a:r>
            <a:br>
              <a:rPr lang="en-IN" sz="1800" kern="0" dirty="0">
                <a:effectLst/>
                <a:latin typeface="Times New Roman" panose="02020603050405020304" pitchFamily="18" charset="0"/>
                <a:ea typeface="Times New Roman" panose="02020603050405020304" pitchFamily="18" charset="0"/>
                <a:cs typeface="Arial" panose="020B0604020202020204" pitchFamily="34" charset="0"/>
              </a:rPr>
            </a:br>
            <a:endParaRPr lang="en-IN" dirty="0"/>
          </a:p>
        </p:txBody>
      </p:sp>
      <p:sp>
        <p:nvSpPr>
          <p:cNvPr id="4" name="Slide Number Placeholder 3"/>
          <p:cNvSpPr>
            <a:spLocks noGrp="1"/>
          </p:cNvSpPr>
          <p:nvPr>
            <p:ph type="sldNum" sz="quarter" idx="5"/>
          </p:nvPr>
        </p:nvSpPr>
        <p:spPr/>
        <p:txBody>
          <a:bodyPr/>
          <a:lstStyle/>
          <a:p>
            <a:fld id="{79716A2D-227E-4422-BDF8-18D74B0C497C}" type="slidenum">
              <a:rPr lang="en-IN" smtClean="0"/>
              <a:t>2</a:t>
            </a:fld>
            <a:endParaRPr lang="en-IN"/>
          </a:p>
        </p:txBody>
      </p:sp>
    </p:spTree>
    <p:extLst>
      <p:ext uri="{BB962C8B-B14F-4D97-AF65-F5344CB8AC3E}">
        <p14:creationId xmlns:p14="http://schemas.microsoft.com/office/powerpoint/2010/main" val="4039830314"/>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79716A2D-227E-4422-BDF8-18D74B0C497C}" type="slidenum">
              <a:rPr lang="en-IN" smtClean="0"/>
              <a:t>3</a:t>
            </a:fld>
            <a:endParaRPr lang="en-IN"/>
          </a:p>
        </p:txBody>
      </p:sp>
    </p:spTree>
    <p:extLst>
      <p:ext uri="{BB962C8B-B14F-4D97-AF65-F5344CB8AC3E}">
        <p14:creationId xmlns:p14="http://schemas.microsoft.com/office/powerpoint/2010/main" val="413657872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Bef>
                <a:spcPts val="200"/>
              </a:spcBef>
              <a:spcAft>
                <a:spcPts val="800"/>
              </a:spcAft>
            </a:pPr>
            <a:r>
              <a:rPr lang="en-IN" sz="1800" b="1" dirty="0">
                <a:solidFill>
                  <a:srgbClr val="000000"/>
                </a:solidFill>
                <a:effectLst/>
                <a:latin typeface="Times New Roman" panose="02020603050405020304" pitchFamily="18" charset="0"/>
                <a:ea typeface="Times New Roman" panose="02020603050405020304" pitchFamily="18" charset="0"/>
              </a:rPr>
              <a:t>Importance of language awareness skills among employees</a:t>
            </a:r>
          </a:p>
          <a:p>
            <a:pPr algn="just">
              <a:lnSpc>
                <a:spcPct val="200000"/>
              </a:lnSpc>
            </a:pPr>
            <a:r>
              <a:rPr lang="en-IN" sz="1800" b="1" i="1" dirty="0">
                <a:effectLst/>
                <a:latin typeface="Times New Roman" panose="02020603050405020304" pitchFamily="18" charset="0"/>
                <a:ea typeface="Times New Roman" panose="02020603050405020304" pitchFamily="18" charset="0"/>
                <a:cs typeface="Times New Roman" panose="02020603050405020304" pitchFamily="18" charset="0"/>
              </a:rPr>
              <a:t>Increase job satisfaction for the employees </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Better, language skills carry the facility of initiating effective communication with their guests. Ultimately it generates the level of job satisfaction for their employees as well. The fundamental requirements of the customers that are incorporated with the certain organisation can be identified through well-managed communication among the staff relatively.</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pPr>
            <a:r>
              <a:rPr lang="en-IN" sz="1800" b="1" i="1" dirty="0">
                <a:effectLst/>
                <a:latin typeface="Times New Roman" panose="02020603050405020304" pitchFamily="18" charset="0"/>
                <a:ea typeface="Times New Roman" panose="02020603050405020304" pitchFamily="18" charset="0"/>
                <a:cs typeface="Times New Roman" panose="02020603050405020304" pitchFamily="18" charset="0"/>
              </a:rPr>
              <a:t>Serves better opportunity</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Employees may get better opportunities to incorporate with several other organizations as the benefit of better communication </a:t>
            </a:r>
            <a:r>
              <a:rPr lang="en-IN" sz="1800" dirty="0" smtClean="0">
                <a:effectLst/>
                <a:latin typeface="Times New Roman" panose="02020603050405020304" pitchFamily="18" charset="0"/>
                <a:ea typeface="Times New Roman" panose="02020603050405020304" pitchFamily="18" charset="0"/>
                <a:cs typeface="Times New Roman" panose="02020603050405020304" pitchFamily="18" charset="0"/>
              </a:rPr>
              <a:t>skills. </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Similarly the hotel staff of Diversity Hotel and Spa may also get various scope to get engaged with different career options for their professional benefits. </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9716A2D-227E-4422-BDF8-18D74B0C497C}" type="slidenum">
              <a:rPr lang="en-IN" smtClean="0"/>
              <a:t>4</a:t>
            </a:fld>
            <a:endParaRPr lang="en-IN"/>
          </a:p>
        </p:txBody>
      </p:sp>
    </p:spTree>
    <p:extLst>
      <p:ext uri="{BB962C8B-B14F-4D97-AF65-F5344CB8AC3E}">
        <p14:creationId xmlns:p14="http://schemas.microsoft.com/office/powerpoint/2010/main" val="173818064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200000"/>
              </a:lnSpc>
              <a:spcAft>
                <a:spcPts val="600"/>
              </a:spcAft>
            </a:pPr>
            <a:r>
              <a:rPr lang="en-IN" sz="1800" b="1" kern="0" dirty="0">
                <a:solidFill>
                  <a:srgbClr val="000000"/>
                </a:solidFill>
                <a:effectLst/>
                <a:latin typeface="Times New Roman" panose="02020603050405020304" pitchFamily="18" charset="0"/>
                <a:ea typeface="Times New Roman" panose="02020603050405020304" pitchFamily="18" charset="0"/>
              </a:rPr>
              <a:t>Use of Multilingualism for hotel business</a:t>
            </a: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Among the most renowned and inherited languages in the world, Spanish holds a great reputation for its authenticity and other aesthetic features. Based on current times the importance of the Spanish language has been enlarged from the boundary of Spain and spread globally (</a:t>
            </a:r>
            <a:r>
              <a:rPr lang="en-IN" sz="1800" dirty="0" err="1">
                <a:effectLst/>
                <a:latin typeface="Times New Roman" panose="02020603050405020304" pitchFamily="18" charset="0"/>
                <a:ea typeface="Times New Roman" panose="02020603050405020304" pitchFamily="18" charset="0"/>
                <a:cs typeface="Times New Roman" panose="02020603050405020304" pitchFamily="18" charset="0"/>
              </a:rPr>
              <a:t>Koberling</a:t>
            </a: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 2023).</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spcBef>
                <a:spcPts val="200"/>
              </a:spcBef>
              <a:spcAft>
                <a:spcPts val="800"/>
              </a:spcAft>
            </a:pPr>
            <a:r>
              <a:rPr lang="en-IN" sz="1800" b="1" dirty="0">
                <a:solidFill>
                  <a:srgbClr val="000000"/>
                </a:solidFill>
                <a:effectLst/>
                <a:latin typeface="Times New Roman" panose="02020603050405020304" pitchFamily="18" charset="0"/>
                <a:ea typeface="Times New Roman" panose="02020603050405020304" pitchFamily="18" charset="0"/>
              </a:rPr>
              <a:t>The region where this is been spoken </a:t>
            </a: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As per the current times, this language is spoken by 18 different countries under the USA among which, Argentina , Bolivia,  and Colombia are the most important ones (Quinn, 2023). Furthermore, it is the official language of the entire country of Spain as well.</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spcBef>
                <a:spcPts val="200"/>
              </a:spcBef>
              <a:spcAft>
                <a:spcPts val="800"/>
              </a:spcAft>
            </a:pPr>
            <a:r>
              <a:rPr lang="en-IN" sz="1800" b="1" dirty="0">
                <a:solidFill>
                  <a:srgbClr val="000000"/>
                </a:solidFill>
                <a:effectLst/>
                <a:latin typeface="Times New Roman" panose="02020603050405020304" pitchFamily="18" charset="0"/>
                <a:ea typeface="Times New Roman" panose="02020603050405020304" pitchFamily="18" charset="0"/>
              </a:rPr>
              <a:t>Struggles to learn this language</a:t>
            </a: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The effectiveness of Spanish languages contains a variety of laws and regulations that are different from other languages (Filson, 2023). This is the main reason adopting the features of the Spanish language is becoming quite difficult for English speakers. Different theories relating to nouns, adjectives and verbs are the key differences that make it more tough.</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pPr algn="just">
              <a:lnSpc>
                <a:spcPct val="200000"/>
              </a:lnSpc>
              <a:spcBef>
                <a:spcPts val="200"/>
              </a:spcBef>
              <a:spcAft>
                <a:spcPts val="800"/>
              </a:spcAft>
            </a:pPr>
            <a:r>
              <a:rPr lang="en-IN" sz="1800" b="1" dirty="0">
                <a:solidFill>
                  <a:srgbClr val="000000"/>
                </a:solidFill>
                <a:effectLst/>
                <a:latin typeface="Times New Roman" panose="02020603050405020304" pitchFamily="18" charset="0"/>
                <a:ea typeface="Times New Roman" panose="02020603050405020304" pitchFamily="18" charset="0"/>
              </a:rPr>
              <a:t>Polite and impolite language in the hotel industry</a:t>
            </a:r>
          </a:p>
          <a:p>
            <a:pPr algn="just">
              <a:lnSpc>
                <a:spcPct val="200000"/>
              </a:lnSpc>
            </a:pPr>
            <a:r>
              <a:rPr lang="en-IN" sz="1800" dirty="0">
                <a:effectLst/>
                <a:latin typeface="Times New Roman" panose="02020603050405020304" pitchFamily="18" charset="0"/>
                <a:ea typeface="Times New Roman" panose="02020603050405020304" pitchFamily="18" charset="0"/>
                <a:cs typeface="Times New Roman" panose="02020603050405020304" pitchFamily="18" charset="0"/>
              </a:rPr>
              <a:t>Greeting the guests that arrive at Diversity Hotel and Spa is the primary concern of the staff and this is the reason, the involvement of polite and non-polite language is crucial for these industries. The above-mentioned hotel uses polite language that contains features such as using polite gestures towards the guests and positive professional behaviour by the staff.</a:t>
            </a:r>
            <a:endParaRPr lang="en-IN" sz="1800" dirty="0">
              <a:effectLst/>
              <a:latin typeface="Times New Roman" panose="02020603050405020304" pitchFamily="18" charset="0"/>
              <a:ea typeface="Times New Roman" panose="02020603050405020304" pitchFamily="18" charset="0"/>
              <a:cs typeface="Arial" panose="020B0604020202020204" pitchFamily="34" charset="0"/>
            </a:endParaRPr>
          </a:p>
          <a:p>
            <a:r>
              <a:rPr lang="en-IN" sz="1800" kern="0" dirty="0">
                <a:effectLst/>
                <a:latin typeface="Times New Roman" panose="02020603050405020304" pitchFamily="18" charset="0"/>
                <a:ea typeface="Times New Roman" panose="02020603050405020304" pitchFamily="18" charset="0"/>
                <a:cs typeface="Arial" panose="020B0604020202020204" pitchFamily="34" charset="0"/>
              </a:rPr>
              <a:t/>
            </a:r>
            <a:br>
              <a:rPr lang="en-IN" sz="1800" kern="0" dirty="0">
                <a:effectLst/>
                <a:latin typeface="Times New Roman" panose="02020603050405020304" pitchFamily="18" charset="0"/>
                <a:ea typeface="Times New Roman" panose="02020603050405020304" pitchFamily="18" charset="0"/>
                <a:cs typeface="Arial" panose="020B0604020202020204" pitchFamily="34" charset="0"/>
              </a:rPr>
            </a:br>
            <a:endParaRPr lang="en-IN" dirty="0"/>
          </a:p>
        </p:txBody>
      </p:sp>
      <p:sp>
        <p:nvSpPr>
          <p:cNvPr id="4" name="Slide Number Placeholder 3"/>
          <p:cNvSpPr>
            <a:spLocks noGrp="1"/>
          </p:cNvSpPr>
          <p:nvPr>
            <p:ph type="sldNum" sz="quarter" idx="5"/>
          </p:nvPr>
        </p:nvSpPr>
        <p:spPr/>
        <p:txBody>
          <a:bodyPr/>
          <a:lstStyle/>
          <a:p>
            <a:fld id="{79716A2D-227E-4422-BDF8-18D74B0C497C}" type="slidenum">
              <a:rPr lang="en-IN" smtClean="0"/>
              <a:t>5</a:t>
            </a:fld>
            <a:endParaRPr lang="en-IN"/>
          </a:p>
        </p:txBody>
      </p:sp>
    </p:spTree>
    <p:extLst>
      <p:ext uri="{BB962C8B-B14F-4D97-AF65-F5344CB8AC3E}">
        <p14:creationId xmlns:p14="http://schemas.microsoft.com/office/powerpoint/2010/main" val="4224642864"/>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lgn="just">
              <a:lnSpc>
                <a:spcPct val="100000"/>
              </a:lnSpc>
              <a:buNone/>
            </a:pP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Filson, N., (2023). How to learn Spanish on your own: The best tips and techniques. [Online] Available at: https://preply.com/en/blog/how-to-learn-spanish-on-your-own/ [Accessed 02 October 2023].</a:t>
            </a:r>
            <a:endParaRPr lang="en-IN" sz="1200" dirty="0">
              <a:effectLst/>
              <a:latin typeface="Times New Roman" panose="02020603050405020304" pitchFamily="18" charset="0"/>
              <a:ea typeface="Times New Roman" panose="02020603050405020304" pitchFamily="18" charset="0"/>
              <a:cs typeface="Arial" panose="020B0604020202020204" pitchFamily="34" charset="0"/>
            </a:endParaRPr>
          </a:p>
          <a:p>
            <a:pPr marL="0" indent="0" algn="just">
              <a:lnSpc>
                <a:spcPct val="100000"/>
              </a:lnSpc>
              <a:buNone/>
            </a:pP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Quinn, N., (2023). 21 Spanish Speaking Countries: From Largest To Smallest. [Online] Available at: https://baselang.com/blog/travel/spanish-speaking-countries/ [Accessed 02 October 2023].</a:t>
            </a:r>
            <a:endParaRPr lang="en-IN" sz="1200" dirty="0">
              <a:effectLst/>
              <a:latin typeface="Times New Roman" panose="02020603050405020304" pitchFamily="18" charset="0"/>
              <a:ea typeface="Times New Roman" panose="02020603050405020304" pitchFamily="18" charset="0"/>
              <a:cs typeface="Arial" panose="020B0604020202020204" pitchFamily="34" charset="0"/>
            </a:endParaRPr>
          </a:p>
          <a:p>
            <a:pPr marL="0" indent="0" algn="just">
              <a:lnSpc>
                <a:spcPct val="100000"/>
              </a:lnSpc>
              <a:buNone/>
            </a:pP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Hendrei, O. B., (2023). 8 key benefits of multilingualism in today’s workplace. [Online] Available at: https://preply.com/en/blog/b2b-multilingual-workforce/ [Accessed 02 October 2023].</a:t>
            </a:r>
            <a:endParaRPr lang="en-IN" sz="1200" dirty="0">
              <a:effectLst/>
              <a:latin typeface="Times New Roman" panose="02020603050405020304" pitchFamily="18" charset="0"/>
              <a:ea typeface="Times New Roman" panose="02020603050405020304" pitchFamily="18" charset="0"/>
              <a:cs typeface="Arial" panose="020B0604020202020204" pitchFamily="34" charset="0"/>
            </a:endParaRPr>
          </a:p>
          <a:p>
            <a:pPr marL="0" indent="0" algn="just">
              <a:lnSpc>
                <a:spcPct val="100000"/>
              </a:lnSpc>
              <a:buNone/>
            </a:pPr>
            <a:r>
              <a:rPr lang="en-IN" sz="1200" dirty="0" err="1">
                <a:effectLst/>
                <a:latin typeface="Times New Roman" panose="02020603050405020304" pitchFamily="18" charset="0"/>
                <a:ea typeface="Times New Roman" panose="02020603050405020304" pitchFamily="18" charset="0"/>
                <a:cs typeface="Times New Roman" panose="02020603050405020304" pitchFamily="18" charset="0"/>
              </a:rPr>
              <a:t>Koberling</a:t>
            </a: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 L., (2023). The Connection Between Multilingualism and Business Success. [Online] Available at: https://www.speexx.com/speexx-blog/multilingualism-and-business-success/ [Accessed 02 October 2023].</a:t>
            </a:r>
            <a:endParaRPr lang="en-IN" sz="1200" dirty="0">
              <a:effectLst/>
              <a:latin typeface="Times New Roman" panose="02020603050405020304" pitchFamily="18" charset="0"/>
              <a:ea typeface="Times New Roman" panose="02020603050405020304" pitchFamily="18" charset="0"/>
              <a:cs typeface="Arial" panose="020B0604020202020204" pitchFamily="34" charset="0"/>
            </a:endParaRPr>
          </a:p>
          <a:p>
            <a:pPr marL="0" indent="0" algn="just">
              <a:lnSpc>
                <a:spcPct val="100000"/>
              </a:lnSpc>
              <a:buNone/>
            </a:pPr>
            <a:r>
              <a:rPr lang="en-IN" sz="1200" dirty="0">
                <a:effectLst/>
                <a:latin typeface="Times New Roman" panose="02020603050405020304" pitchFamily="18" charset="0"/>
                <a:ea typeface="Times New Roman" panose="02020603050405020304" pitchFamily="18" charset="0"/>
                <a:cs typeface="Times New Roman" panose="02020603050405020304" pitchFamily="18" charset="0"/>
              </a:rPr>
              <a:t>Kokemuller, N., (2022). What Are the Benefits of Multilingualism in the Workplace?. [Online] Available at: https://work.chron.com/benefits-multilingualism-workplace-6178.html [Accessed 02 October 2023].</a:t>
            </a:r>
            <a:endParaRPr lang="en-IN" sz="1200" dirty="0">
              <a:effectLst/>
              <a:latin typeface="Times New Roman" panose="02020603050405020304" pitchFamily="18" charset="0"/>
              <a:ea typeface="Times New Roman" panose="02020603050405020304" pitchFamily="18" charset="0"/>
              <a:cs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79716A2D-227E-4422-BDF8-18D74B0C497C}" type="slidenum">
              <a:rPr lang="en-IN" smtClean="0"/>
              <a:t>7</a:t>
            </a:fld>
            <a:endParaRPr lang="en-IN"/>
          </a:p>
        </p:txBody>
      </p:sp>
    </p:spTree>
    <p:extLst>
      <p:ext uri="{BB962C8B-B14F-4D97-AF65-F5344CB8AC3E}">
        <p14:creationId xmlns:p14="http://schemas.microsoft.com/office/powerpoint/2010/main" val="256772887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EA3D1-D6D4-34D9-FE63-D08984182EE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IN"/>
          </a:p>
        </p:txBody>
      </p:sp>
      <p:sp>
        <p:nvSpPr>
          <p:cNvPr id="3" name="Subtitle 2">
            <a:extLst>
              <a:ext uri="{FF2B5EF4-FFF2-40B4-BE49-F238E27FC236}">
                <a16:creationId xmlns:a16="http://schemas.microsoft.com/office/drawing/2014/main" id="{2CD0781C-4199-6B0D-1CCC-79DB6238985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IN"/>
          </a:p>
        </p:txBody>
      </p:sp>
      <p:sp>
        <p:nvSpPr>
          <p:cNvPr id="4" name="Date Placeholder 3">
            <a:extLst>
              <a:ext uri="{FF2B5EF4-FFF2-40B4-BE49-F238E27FC236}">
                <a16:creationId xmlns:a16="http://schemas.microsoft.com/office/drawing/2014/main" id="{693EA6D2-53EE-04D6-00EE-643C2EAA261A}"/>
              </a:ext>
            </a:extLst>
          </p:cNvPr>
          <p:cNvSpPr>
            <a:spLocks noGrp="1"/>
          </p:cNvSpPr>
          <p:nvPr>
            <p:ph type="dt" sz="half" idx="10"/>
          </p:nvPr>
        </p:nvSpPr>
        <p:spPr/>
        <p:txBody>
          <a:bodyPr/>
          <a:lstStyle/>
          <a:p>
            <a:fld id="{9F931BEF-0FCE-433E-8E4D-52491B8046C1}" type="datetimeFigureOut">
              <a:rPr lang="en-IN" smtClean="0"/>
              <a:t>27-10-2023</a:t>
            </a:fld>
            <a:endParaRPr lang="en-IN"/>
          </a:p>
        </p:txBody>
      </p:sp>
      <p:sp>
        <p:nvSpPr>
          <p:cNvPr id="5" name="Footer Placeholder 4">
            <a:extLst>
              <a:ext uri="{FF2B5EF4-FFF2-40B4-BE49-F238E27FC236}">
                <a16:creationId xmlns:a16="http://schemas.microsoft.com/office/drawing/2014/main" id="{12E16741-03CC-0F77-0EE6-768BFDF7C1F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D47C5FB-A47B-CE34-06B6-48EDF0C445E3}"/>
              </a:ext>
            </a:extLst>
          </p:cNvPr>
          <p:cNvSpPr>
            <a:spLocks noGrp="1"/>
          </p:cNvSpPr>
          <p:nvPr>
            <p:ph type="sldNum" sz="quarter" idx="12"/>
          </p:nvPr>
        </p:nvSpPr>
        <p:spPr/>
        <p:txBody>
          <a:bodyPr/>
          <a:lstStyle/>
          <a:p>
            <a:fld id="{5E072D46-0F8A-4AAD-86E0-6186B2D47B83}" type="slidenum">
              <a:rPr lang="en-IN" smtClean="0"/>
              <a:t>‹#›</a:t>
            </a:fld>
            <a:endParaRPr lang="en-IN"/>
          </a:p>
        </p:txBody>
      </p:sp>
    </p:spTree>
    <p:extLst>
      <p:ext uri="{BB962C8B-B14F-4D97-AF65-F5344CB8AC3E}">
        <p14:creationId xmlns:p14="http://schemas.microsoft.com/office/powerpoint/2010/main" val="398815014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19ACBC-034D-0AAA-1F19-44BA3D89BB1B}"/>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4864A6F2-59E1-A9E3-84D4-BF93BB4E634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9A101DAD-1028-1F29-7895-4AA418358223}"/>
              </a:ext>
            </a:extLst>
          </p:cNvPr>
          <p:cNvSpPr>
            <a:spLocks noGrp="1"/>
          </p:cNvSpPr>
          <p:nvPr>
            <p:ph type="dt" sz="half" idx="10"/>
          </p:nvPr>
        </p:nvSpPr>
        <p:spPr/>
        <p:txBody>
          <a:bodyPr/>
          <a:lstStyle/>
          <a:p>
            <a:fld id="{9F931BEF-0FCE-433E-8E4D-52491B8046C1}" type="datetimeFigureOut">
              <a:rPr lang="en-IN" smtClean="0"/>
              <a:t>27-10-2023</a:t>
            </a:fld>
            <a:endParaRPr lang="en-IN"/>
          </a:p>
        </p:txBody>
      </p:sp>
      <p:sp>
        <p:nvSpPr>
          <p:cNvPr id="5" name="Footer Placeholder 4">
            <a:extLst>
              <a:ext uri="{FF2B5EF4-FFF2-40B4-BE49-F238E27FC236}">
                <a16:creationId xmlns:a16="http://schemas.microsoft.com/office/drawing/2014/main" id="{BCE489CB-80ED-7384-CF55-4F55740C7B48}"/>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547D0A9-BE3D-B38E-EA7A-4692718F4BCE}"/>
              </a:ext>
            </a:extLst>
          </p:cNvPr>
          <p:cNvSpPr>
            <a:spLocks noGrp="1"/>
          </p:cNvSpPr>
          <p:nvPr>
            <p:ph type="sldNum" sz="quarter" idx="12"/>
          </p:nvPr>
        </p:nvSpPr>
        <p:spPr/>
        <p:txBody>
          <a:bodyPr/>
          <a:lstStyle/>
          <a:p>
            <a:fld id="{5E072D46-0F8A-4AAD-86E0-6186B2D47B83}" type="slidenum">
              <a:rPr lang="en-IN" smtClean="0"/>
              <a:t>‹#›</a:t>
            </a:fld>
            <a:endParaRPr lang="en-IN"/>
          </a:p>
        </p:txBody>
      </p:sp>
    </p:spTree>
    <p:extLst>
      <p:ext uri="{BB962C8B-B14F-4D97-AF65-F5344CB8AC3E}">
        <p14:creationId xmlns:p14="http://schemas.microsoft.com/office/powerpoint/2010/main" val="78246325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332BD6-0F04-4438-1B3C-43A86642FDBA}"/>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IN"/>
          </a:p>
        </p:txBody>
      </p:sp>
      <p:sp>
        <p:nvSpPr>
          <p:cNvPr id="3" name="Text Placeholder 2">
            <a:extLst>
              <a:ext uri="{FF2B5EF4-FFF2-40B4-BE49-F238E27FC236}">
                <a16:creationId xmlns:a16="http://schemas.microsoft.com/office/drawing/2014/main" id="{38E8EE16-C589-7884-EBFE-EC68578772CA}"/>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79BFA0A-AFBD-1906-241D-8F4DFA5CDAB9}"/>
              </a:ext>
            </a:extLst>
          </p:cNvPr>
          <p:cNvSpPr>
            <a:spLocks noGrp="1"/>
          </p:cNvSpPr>
          <p:nvPr>
            <p:ph type="dt" sz="half" idx="10"/>
          </p:nvPr>
        </p:nvSpPr>
        <p:spPr/>
        <p:txBody>
          <a:bodyPr/>
          <a:lstStyle/>
          <a:p>
            <a:fld id="{9F931BEF-0FCE-433E-8E4D-52491B8046C1}" type="datetimeFigureOut">
              <a:rPr lang="en-IN" smtClean="0"/>
              <a:t>27-10-2023</a:t>
            </a:fld>
            <a:endParaRPr lang="en-IN"/>
          </a:p>
        </p:txBody>
      </p:sp>
      <p:sp>
        <p:nvSpPr>
          <p:cNvPr id="5" name="Footer Placeholder 4">
            <a:extLst>
              <a:ext uri="{FF2B5EF4-FFF2-40B4-BE49-F238E27FC236}">
                <a16:creationId xmlns:a16="http://schemas.microsoft.com/office/drawing/2014/main" id="{43B80B5E-191F-FB17-5933-9701080E4F36}"/>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2A6321C1-C7FE-6D89-48A8-C89370673D2C}"/>
              </a:ext>
            </a:extLst>
          </p:cNvPr>
          <p:cNvSpPr>
            <a:spLocks noGrp="1"/>
          </p:cNvSpPr>
          <p:nvPr>
            <p:ph type="sldNum" sz="quarter" idx="12"/>
          </p:nvPr>
        </p:nvSpPr>
        <p:spPr/>
        <p:txBody>
          <a:bodyPr/>
          <a:lstStyle/>
          <a:p>
            <a:fld id="{5E072D46-0F8A-4AAD-86E0-6186B2D47B83}" type="slidenum">
              <a:rPr lang="en-IN" smtClean="0"/>
              <a:t>‹#›</a:t>
            </a:fld>
            <a:endParaRPr lang="en-IN"/>
          </a:p>
        </p:txBody>
      </p:sp>
    </p:spTree>
    <p:extLst>
      <p:ext uri="{BB962C8B-B14F-4D97-AF65-F5344CB8AC3E}">
        <p14:creationId xmlns:p14="http://schemas.microsoft.com/office/powerpoint/2010/main" val="206989477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968FE-F2FE-26E5-CD35-1CCB47DCD879}"/>
              </a:ext>
            </a:extLst>
          </p:cNvPr>
          <p:cNvSpPr>
            <a:spLocks noGrp="1"/>
          </p:cNvSpPr>
          <p:nvPr>
            <p:ph type="title"/>
          </p:nvPr>
        </p:nvSpPr>
        <p:spPr/>
        <p:txBody>
          <a:bodyPr/>
          <a:lstStyle/>
          <a:p>
            <a:r>
              <a:rPr lang="en-US"/>
              <a:t>Click to edit Master title style</a:t>
            </a:r>
            <a:endParaRPr lang="en-IN"/>
          </a:p>
        </p:txBody>
      </p:sp>
      <p:sp>
        <p:nvSpPr>
          <p:cNvPr id="3" name="Content Placeholder 2">
            <a:extLst>
              <a:ext uri="{FF2B5EF4-FFF2-40B4-BE49-F238E27FC236}">
                <a16:creationId xmlns:a16="http://schemas.microsoft.com/office/drawing/2014/main" id="{F7E50AE0-B3A5-CAEA-78F1-12786A02313E}"/>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Content Placeholder 3">
            <a:extLst>
              <a:ext uri="{FF2B5EF4-FFF2-40B4-BE49-F238E27FC236}">
                <a16:creationId xmlns:a16="http://schemas.microsoft.com/office/drawing/2014/main" id="{F52378F4-CA46-9BF4-6433-DB513C97BBB7}"/>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Date Placeholder 4">
            <a:extLst>
              <a:ext uri="{FF2B5EF4-FFF2-40B4-BE49-F238E27FC236}">
                <a16:creationId xmlns:a16="http://schemas.microsoft.com/office/drawing/2014/main" id="{E8303666-52D9-4541-D7B2-44172B765779}"/>
              </a:ext>
            </a:extLst>
          </p:cNvPr>
          <p:cNvSpPr>
            <a:spLocks noGrp="1"/>
          </p:cNvSpPr>
          <p:nvPr>
            <p:ph type="dt" sz="half" idx="10"/>
          </p:nvPr>
        </p:nvSpPr>
        <p:spPr/>
        <p:txBody>
          <a:bodyPr/>
          <a:lstStyle/>
          <a:p>
            <a:fld id="{9F931BEF-0FCE-433E-8E4D-52491B8046C1}" type="datetimeFigureOut">
              <a:rPr lang="en-IN" smtClean="0"/>
              <a:t>27-10-2023</a:t>
            </a:fld>
            <a:endParaRPr lang="en-IN"/>
          </a:p>
        </p:txBody>
      </p:sp>
      <p:sp>
        <p:nvSpPr>
          <p:cNvPr id="6" name="Footer Placeholder 5">
            <a:extLst>
              <a:ext uri="{FF2B5EF4-FFF2-40B4-BE49-F238E27FC236}">
                <a16:creationId xmlns:a16="http://schemas.microsoft.com/office/drawing/2014/main" id="{859270FA-8CC3-916D-A58C-B2EB409F9F84}"/>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DF1A9C89-37F6-C112-DFC4-C56FE9B67E48}"/>
              </a:ext>
            </a:extLst>
          </p:cNvPr>
          <p:cNvSpPr>
            <a:spLocks noGrp="1"/>
          </p:cNvSpPr>
          <p:nvPr>
            <p:ph type="sldNum" sz="quarter" idx="12"/>
          </p:nvPr>
        </p:nvSpPr>
        <p:spPr/>
        <p:txBody>
          <a:bodyPr/>
          <a:lstStyle/>
          <a:p>
            <a:fld id="{5E072D46-0F8A-4AAD-86E0-6186B2D47B83}" type="slidenum">
              <a:rPr lang="en-IN" smtClean="0"/>
              <a:t>‹#›</a:t>
            </a:fld>
            <a:endParaRPr lang="en-IN"/>
          </a:p>
        </p:txBody>
      </p:sp>
    </p:spTree>
    <p:extLst>
      <p:ext uri="{BB962C8B-B14F-4D97-AF65-F5344CB8AC3E}">
        <p14:creationId xmlns:p14="http://schemas.microsoft.com/office/powerpoint/2010/main" val="158946624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8CEF8D-4EF2-A2D7-1669-E73DB3BB43C5}"/>
              </a:ext>
            </a:extLst>
          </p:cNvPr>
          <p:cNvSpPr>
            <a:spLocks noGrp="1"/>
          </p:cNvSpPr>
          <p:nvPr>
            <p:ph type="title"/>
          </p:nvPr>
        </p:nvSpPr>
        <p:spPr>
          <a:xfrm>
            <a:off x="839788" y="365125"/>
            <a:ext cx="10515600" cy="1325563"/>
          </a:xfrm>
        </p:spPr>
        <p:txBody>
          <a:bodyPr/>
          <a:lstStyle/>
          <a:p>
            <a:r>
              <a:rPr lang="en-US"/>
              <a:t>Click to edit Master title style</a:t>
            </a:r>
            <a:endParaRPr lang="en-IN"/>
          </a:p>
        </p:txBody>
      </p:sp>
      <p:sp>
        <p:nvSpPr>
          <p:cNvPr id="3" name="Text Placeholder 2">
            <a:extLst>
              <a:ext uri="{FF2B5EF4-FFF2-40B4-BE49-F238E27FC236}">
                <a16:creationId xmlns:a16="http://schemas.microsoft.com/office/drawing/2014/main" id="{E6F3DF26-8318-0A26-5E05-A9F73B0AEC76}"/>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A7091A3E-E4CA-678B-3797-9892B6D78378}"/>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5" name="Text Placeholder 4">
            <a:extLst>
              <a:ext uri="{FF2B5EF4-FFF2-40B4-BE49-F238E27FC236}">
                <a16:creationId xmlns:a16="http://schemas.microsoft.com/office/drawing/2014/main" id="{90B98674-C557-4FB0-D3A9-4B97ECC8D7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102C20D-FAFD-EFA4-F60D-80A251F0C28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7" name="Date Placeholder 6">
            <a:extLst>
              <a:ext uri="{FF2B5EF4-FFF2-40B4-BE49-F238E27FC236}">
                <a16:creationId xmlns:a16="http://schemas.microsoft.com/office/drawing/2014/main" id="{84FE2A28-D3C2-1B85-9A4D-FC7DF6C543AE}"/>
              </a:ext>
            </a:extLst>
          </p:cNvPr>
          <p:cNvSpPr>
            <a:spLocks noGrp="1"/>
          </p:cNvSpPr>
          <p:nvPr>
            <p:ph type="dt" sz="half" idx="10"/>
          </p:nvPr>
        </p:nvSpPr>
        <p:spPr/>
        <p:txBody>
          <a:bodyPr/>
          <a:lstStyle/>
          <a:p>
            <a:fld id="{9F931BEF-0FCE-433E-8E4D-52491B8046C1}" type="datetimeFigureOut">
              <a:rPr lang="en-IN" smtClean="0"/>
              <a:t>27-10-2023</a:t>
            </a:fld>
            <a:endParaRPr lang="en-IN"/>
          </a:p>
        </p:txBody>
      </p:sp>
      <p:sp>
        <p:nvSpPr>
          <p:cNvPr id="8" name="Footer Placeholder 7">
            <a:extLst>
              <a:ext uri="{FF2B5EF4-FFF2-40B4-BE49-F238E27FC236}">
                <a16:creationId xmlns:a16="http://schemas.microsoft.com/office/drawing/2014/main" id="{7433ECCA-B822-29D3-74E6-33B9B01D456A}"/>
              </a:ext>
            </a:extLst>
          </p:cNvPr>
          <p:cNvSpPr>
            <a:spLocks noGrp="1"/>
          </p:cNvSpPr>
          <p:nvPr>
            <p:ph type="ftr" sz="quarter" idx="11"/>
          </p:nvPr>
        </p:nvSpPr>
        <p:spPr/>
        <p:txBody>
          <a:bodyPr/>
          <a:lstStyle/>
          <a:p>
            <a:endParaRPr lang="en-IN"/>
          </a:p>
        </p:txBody>
      </p:sp>
      <p:sp>
        <p:nvSpPr>
          <p:cNvPr id="9" name="Slide Number Placeholder 8">
            <a:extLst>
              <a:ext uri="{FF2B5EF4-FFF2-40B4-BE49-F238E27FC236}">
                <a16:creationId xmlns:a16="http://schemas.microsoft.com/office/drawing/2014/main" id="{C8F7B60A-235F-8A1F-FBE2-B3AECA8824C7}"/>
              </a:ext>
            </a:extLst>
          </p:cNvPr>
          <p:cNvSpPr>
            <a:spLocks noGrp="1"/>
          </p:cNvSpPr>
          <p:nvPr>
            <p:ph type="sldNum" sz="quarter" idx="12"/>
          </p:nvPr>
        </p:nvSpPr>
        <p:spPr/>
        <p:txBody>
          <a:bodyPr/>
          <a:lstStyle/>
          <a:p>
            <a:fld id="{5E072D46-0F8A-4AAD-86E0-6186B2D47B83}" type="slidenum">
              <a:rPr lang="en-IN" smtClean="0"/>
              <a:t>‹#›</a:t>
            </a:fld>
            <a:endParaRPr lang="en-IN"/>
          </a:p>
        </p:txBody>
      </p:sp>
    </p:spTree>
    <p:extLst>
      <p:ext uri="{BB962C8B-B14F-4D97-AF65-F5344CB8AC3E}">
        <p14:creationId xmlns:p14="http://schemas.microsoft.com/office/powerpoint/2010/main" val="37702396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08142E-7143-EDE1-DDEA-D34BC676AC81}"/>
              </a:ext>
            </a:extLst>
          </p:cNvPr>
          <p:cNvSpPr>
            <a:spLocks noGrp="1"/>
          </p:cNvSpPr>
          <p:nvPr>
            <p:ph type="title"/>
          </p:nvPr>
        </p:nvSpPr>
        <p:spPr/>
        <p:txBody>
          <a:bodyPr/>
          <a:lstStyle/>
          <a:p>
            <a:r>
              <a:rPr lang="en-US"/>
              <a:t>Click to edit Master title style</a:t>
            </a:r>
            <a:endParaRPr lang="en-IN"/>
          </a:p>
        </p:txBody>
      </p:sp>
      <p:sp>
        <p:nvSpPr>
          <p:cNvPr id="3" name="Date Placeholder 2">
            <a:extLst>
              <a:ext uri="{FF2B5EF4-FFF2-40B4-BE49-F238E27FC236}">
                <a16:creationId xmlns:a16="http://schemas.microsoft.com/office/drawing/2014/main" id="{9E66EB48-4CEE-76B1-0141-5FCBFF990236}"/>
              </a:ext>
            </a:extLst>
          </p:cNvPr>
          <p:cNvSpPr>
            <a:spLocks noGrp="1"/>
          </p:cNvSpPr>
          <p:nvPr>
            <p:ph type="dt" sz="half" idx="10"/>
          </p:nvPr>
        </p:nvSpPr>
        <p:spPr/>
        <p:txBody>
          <a:bodyPr/>
          <a:lstStyle/>
          <a:p>
            <a:fld id="{9F931BEF-0FCE-433E-8E4D-52491B8046C1}" type="datetimeFigureOut">
              <a:rPr lang="en-IN" smtClean="0"/>
              <a:t>27-10-2023</a:t>
            </a:fld>
            <a:endParaRPr lang="en-IN"/>
          </a:p>
        </p:txBody>
      </p:sp>
      <p:sp>
        <p:nvSpPr>
          <p:cNvPr id="4" name="Footer Placeholder 3">
            <a:extLst>
              <a:ext uri="{FF2B5EF4-FFF2-40B4-BE49-F238E27FC236}">
                <a16:creationId xmlns:a16="http://schemas.microsoft.com/office/drawing/2014/main" id="{0D53E6B8-052C-C2BF-CD20-40B319BBAD67}"/>
              </a:ext>
            </a:extLst>
          </p:cNvPr>
          <p:cNvSpPr>
            <a:spLocks noGrp="1"/>
          </p:cNvSpPr>
          <p:nvPr>
            <p:ph type="ftr" sz="quarter" idx="11"/>
          </p:nvPr>
        </p:nvSpPr>
        <p:spPr/>
        <p:txBody>
          <a:bodyPr/>
          <a:lstStyle/>
          <a:p>
            <a:endParaRPr lang="en-IN"/>
          </a:p>
        </p:txBody>
      </p:sp>
      <p:sp>
        <p:nvSpPr>
          <p:cNvPr id="5" name="Slide Number Placeholder 4">
            <a:extLst>
              <a:ext uri="{FF2B5EF4-FFF2-40B4-BE49-F238E27FC236}">
                <a16:creationId xmlns:a16="http://schemas.microsoft.com/office/drawing/2014/main" id="{F548FC6B-B6B7-5E5B-54BD-EB54C92AB081}"/>
              </a:ext>
            </a:extLst>
          </p:cNvPr>
          <p:cNvSpPr>
            <a:spLocks noGrp="1"/>
          </p:cNvSpPr>
          <p:nvPr>
            <p:ph type="sldNum" sz="quarter" idx="12"/>
          </p:nvPr>
        </p:nvSpPr>
        <p:spPr/>
        <p:txBody>
          <a:bodyPr/>
          <a:lstStyle/>
          <a:p>
            <a:fld id="{5E072D46-0F8A-4AAD-86E0-6186B2D47B83}" type="slidenum">
              <a:rPr lang="en-IN" smtClean="0"/>
              <a:t>‹#›</a:t>
            </a:fld>
            <a:endParaRPr lang="en-IN"/>
          </a:p>
        </p:txBody>
      </p:sp>
    </p:spTree>
    <p:extLst>
      <p:ext uri="{BB962C8B-B14F-4D97-AF65-F5344CB8AC3E}">
        <p14:creationId xmlns:p14="http://schemas.microsoft.com/office/powerpoint/2010/main" val="19114563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DB86051B-1BB7-B5C8-FB54-C3A558869D5A}"/>
              </a:ext>
            </a:extLst>
          </p:cNvPr>
          <p:cNvSpPr>
            <a:spLocks noGrp="1"/>
          </p:cNvSpPr>
          <p:nvPr>
            <p:ph type="dt" sz="half" idx="10"/>
          </p:nvPr>
        </p:nvSpPr>
        <p:spPr/>
        <p:txBody>
          <a:bodyPr/>
          <a:lstStyle/>
          <a:p>
            <a:fld id="{9F931BEF-0FCE-433E-8E4D-52491B8046C1}" type="datetimeFigureOut">
              <a:rPr lang="en-IN" smtClean="0"/>
              <a:t>27-10-2023</a:t>
            </a:fld>
            <a:endParaRPr lang="en-IN"/>
          </a:p>
        </p:txBody>
      </p:sp>
      <p:sp>
        <p:nvSpPr>
          <p:cNvPr id="3" name="Footer Placeholder 2">
            <a:extLst>
              <a:ext uri="{FF2B5EF4-FFF2-40B4-BE49-F238E27FC236}">
                <a16:creationId xmlns:a16="http://schemas.microsoft.com/office/drawing/2014/main" id="{BB3ECFE8-88A0-8346-D671-8775C0C3E9FC}"/>
              </a:ext>
            </a:extLst>
          </p:cNvPr>
          <p:cNvSpPr>
            <a:spLocks noGrp="1"/>
          </p:cNvSpPr>
          <p:nvPr>
            <p:ph type="ftr" sz="quarter" idx="11"/>
          </p:nvPr>
        </p:nvSpPr>
        <p:spPr/>
        <p:txBody>
          <a:bodyPr/>
          <a:lstStyle/>
          <a:p>
            <a:endParaRPr lang="en-IN"/>
          </a:p>
        </p:txBody>
      </p:sp>
      <p:sp>
        <p:nvSpPr>
          <p:cNvPr id="4" name="Slide Number Placeholder 3">
            <a:extLst>
              <a:ext uri="{FF2B5EF4-FFF2-40B4-BE49-F238E27FC236}">
                <a16:creationId xmlns:a16="http://schemas.microsoft.com/office/drawing/2014/main" id="{54707C21-ECBA-3035-FAC2-1F1ECE3D3F73}"/>
              </a:ext>
            </a:extLst>
          </p:cNvPr>
          <p:cNvSpPr>
            <a:spLocks noGrp="1"/>
          </p:cNvSpPr>
          <p:nvPr>
            <p:ph type="sldNum" sz="quarter" idx="12"/>
          </p:nvPr>
        </p:nvSpPr>
        <p:spPr/>
        <p:txBody>
          <a:bodyPr/>
          <a:lstStyle/>
          <a:p>
            <a:fld id="{5E072D46-0F8A-4AAD-86E0-6186B2D47B83}" type="slidenum">
              <a:rPr lang="en-IN" smtClean="0"/>
              <a:t>‹#›</a:t>
            </a:fld>
            <a:endParaRPr lang="en-IN"/>
          </a:p>
        </p:txBody>
      </p:sp>
    </p:spTree>
    <p:extLst>
      <p:ext uri="{BB962C8B-B14F-4D97-AF65-F5344CB8AC3E}">
        <p14:creationId xmlns:p14="http://schemas.microsoft.com/office/powerpoint/2010/main" val="63306194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72BF30-2A2B-9592-0600-F7203C49A02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Content Placeholder 2">
            <a:extLst>
              <a:ext uri="{FF2B5EF4-FFF2-40B4-BE49-F238E27FC236}">
                <a16:creationId xmlns:a16="http://schemas.microsoft.com/office/drawing/2014/main" id="{A31004B6-3B7A-5568-C11D-3F84E345B23D}"/>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Text Placeholder 3">
            <a:extLst>
              <a:ext uri="{FF2B5EF4-FFF2-40B4-BE49-F238E27FC236}">
                <a16:creationId xmlns:a16="http://schemas.microsoft.com/office/drawing/2014/main" id="{B5E34A4D-DC8B-0FEA-42AF-CD982A501EB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A9B3B1B-EC71-D498-0A5A-3DB3BC67E0A9}"/>
              </a:ext>
            </a:extLst>
          </p:cNvPr>
          <p:cNvSpPr>
            <a:spLocks noGrp="1"/>
          </p:cNvSpPr>
          <p:nvPr>
            <p:ph type="dt" sz="half" idx="10"/>
          </p:nvPr>
        </p:nvSpPr>
        <p:spPr/>
        <p:txBody>
          <a:bodyPr/>
          <a:lstStyle/>
          <a:p>
            <a:fld id="{9F931BEF-0FCE-433E-8E4D-52491B8046C1}" type="datetimeFigureOut">
              <a:rPr lang="en-IN" smtClean="0"/>
              <a:t>27-10-2023</a:t>
            </a:fld>
            <a:endParaRPr lang="en-IN"/>
          </a:p>
        </p:txBody>
      </p:sp>
      <p:sp>
        <p:nvSpPr>
          <p:cNvPr id="6" name="Footer Placeholder 5">
            <a:extLst>
              <a:ext uri="{FF2B5EF4-FFF2-40B4-BE49-F238E27FC236}">
                <a16:creationId xmlns:a16="http://schemas.microsoft.com/office/drawing/2014/main" id="{04B13CF5-633E-7C91-C39C-FE4246E231B8}"/>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81A06AF4-DC85-CBD1-4DC3-7A916CA14CB3}"/>
              </a:ext>
            </a:extLst>
          </p:cNvPr>
          <p:cNvSpPr>
            <a:spLocks noGrp="1"/>
          </p:cNvSpPr>
          <p:nvPr>
            <p:ph type="sldNum" sz="quarter" idx="12"/>
          </p:nvPr>
        </p:nvSpPr>
        <p:spPr/>
        <p:txBody>
          <a:bodyPr/>
          <a:lstStyle/>
          <a:p>
            <a:fld id="{5E072D46-0F8A-4AAD-86E0-6186B2D47B83}" type="slidenum">
              <a:rPr lang="en-IN" smtClean="0"/>
              <a:t>‹#›</a:t>
            </a:fld>
            <a:endParaRPr lang="en-IN"/>
          </a:p>
        </p:txBody>
      </p:sp>
    </p:spTree>
    <p:extLst>
      <p:ext uri="{BB962C8B-B14F-4D97-AF65-F5344CB8AC3E}">
        <p14:creationId xmlns:p14="http://schemas.microsoft.com/office/powerpoint/2010/main" val="291670021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311A8-C3AE-D8DA-4BF2-ECFA8B947F1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IN"/>
          </a:p>
        </p:txBody>
      </p:sp>
      <p:sp>
        <p:nvSpPr>
          <p:cNvPr id="3" name="Picture Placeholder 2">
            <a:extLst>
              <a:ext uri="{FF2B5EF4-FFF2-40B4-BE49-F238E27FC236}">
                <a16:creationId xmlns:a16="http://schemas.microsoft.com/office/drawing/2014/main" id="{D7AAAE91-7267-F5FE-7BE8-45A1ED6F2DB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IN"/>
          </a:p>
        </p:txBody>
      </p:sp>
      <p:sp>
        <p:nvSpPr>
          <p:cNvPr id="4" name="Text Placeholder 3">
            <a:extLst>
              <a:ext uri="{FF2B5EF4-FFF2-40B4-BE49-F238E27FC236}">
                <a16:creationId xmlns:a16="http://schemas.microsoft.com/office/drawing/2014/main" id="{E86931EF-09E8-7389-390E-4F000B3529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3782227-5DB0-6698-FD77-8707D88D2485}"/>
              </a:ext>
            </a:extLst>
          </p:cNvPr>
          <p:cNvSpPr>
            <a:spLocks noGrp="1"/>
          </p:cNvSpPr>
          <p:nvPr>
            <p:ph type="dt" sz="half" idx="10"/>
          </p:nvPr>
        </p:nvSpPr>
        <p:spPr/>
        <p:txBody>
          <a:bodyPr/>
          <a:lstStyle/>
          <a:p>
            <a:fld id="{9F931BEF-0FCE-433E-8E4D-52491B8046C1}" type="datetimeFigureOut">
              <a:rPr lang="en-IN" smtClean="0"/>
              <a:t>27-10-2023</a:t>
            </a:fld>
            <a:endParaRPr lang="en-IN"/>
          </a:p>
        </p:txBody>
      </p:sp>
      <p:sp>
        <p:nvSpPr>
          <p:cNvPr id="6" name="Footer Placeholder 5">
            <a:extLst>
              <a:ext uri="{FF2B5EF4-FFF2-40B4-BE49-F238E27FC236}">
                <a16:creationId xmlns:a16="http://schemas.microsoft.com/office/drawing/2014/main" id="{74B0D78C-E316-C497-A8FD-DB22EC34E4FD}"/>
              </a:ext>
            </a:extLst>
          </p:cNvPr>
          <p:cNvSpPr>
            <a:spLocks noGrp="1"/>
          </p:cNvSpPr>
          <p:nvPr>
            <p:ph type="ftr" sz="quarter" idx="11"/>
          </p:nvPr>
        </p:nvSpPr>
        <p:spPr/>
        <p:txBody>
          <a:bodyPr/>
          <a:lstStyle/>
          <a:p>
            <a:endParaRPr lang="en-IN"/>
          </a:p>
        </p:txBody>
      </p:sp>
      <p:sp>
        <p:nvSpPr>
          <p:cNvPr id="7" name="Slide Number Placeholder 6">
            <a:extLst>
              <a:ext uri="{FF2B5EF4-FFF2-40B4-BE49-F238E27FC236}">
                <a16:creationId xmlns:a16="http://schemas.microsoft.com/office/drawing/2014/main" id="{13792CC2-656C-35C3-3FBC-49EABB4AD303}"/>
              </a:ext>
            </a:extLst>
          </p:cNvPr>
          <p:cNvSpPr>
            <a:spLocks noGrp="1"/>
          </p:cNvSpPr>
          <p:nvPr>
            <p:ph type="sldNum" sz="quarter" idx="12"/>
          </p:nvPr>
        </p:nvSpPr>
        <p:spPr/>
        <p:txBody>
          <a:bodyPr/>
          <a:lstStyle/>
          <a:p>
            <a:fld id="{5E072D46-0F8A-4AAD-86E0-6186B2D47B83}" type="slidenum">
              <a:rPr lang="en-IN" smtClean="0"/>
              <a:t>‹#›</a:t>
            </a:fld>
            <a:endParaRPr lang="en-IN"/>
          </a:p>
        </p:txBody>
      </p:sp>
    </p:spTree>
    <p:extLst>
      <p:ext uri="{BB962C8B-B14F-4D97-AF65-F5344CB8AC3E}">
        <p14:creationId xmlns:p14="http://schemas.microsoft.com/office/powerpoint/2010/main" val="367633894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2B592D-2910-1304-F1AC-E4AFA721CBF5}"/>
              </a:ext>
            </a:extLst>
          </p:cNvPr>
          <p:cNvSpPr>
            <a:spLocks noGrp="1"/>
          </p:cNvSpPr>
          <p:nvPr>
            <p:ph type="title"/>
          </p:nvPr>
        </p:nvSpPr>
        <p:spPr/>
        <p:txBody>
          <a:bodyPr/>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50B7F8BF-1E81-D2AA-E081-551137C5ABF9}"/>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0CEC3F77-19DF-3597-B9DA-8CAD1C1E204B}"/>
              </a:ext>
            </a:extLst>
          </p:cNvPr>
          <p:cNvSpPr>
            <a:spLocks noGrp="1"/>
          </p:cNvSpPr>
          <p:nvPr>
            <p:ph type="dt" sz="half" idx="10"/>
          </p:nvPr>
        </p:nvSpPr>
        <p:spPr/>
        <p:txBody>
          <a:bodyPr/>
          <a:lstStyle/>
          <a:p>
            <a:fld id="{9F931BEF-0FCE-433E-8E4D-52491B8046C1}" type="datetimeFigureOut">
              <a:rPr lang="en-IN" smtClean="0"/>
              <a:t>27-10-2023</a:t>
            </a:fld>
            <a:endParaRPr lang="en-IN"/>
          </a:p>
        </p:txBody>
      </p:sp>
      <p:sp>
        <p:nvSpPr>
          <p:cNvPr id="5" name="Footer Placeholder 4">
            <a:extLst>
              <a:ext uri="{FF2B5EF4-FFF2-40B4-BE49-F238E27FC236}">
                <a16:creationId xmlns:a16="http://schemas.microsoft.com/office/drawing/2014/main" id="{D9FF5822-8529-9013-AD8C-4EA78AF19485}"/>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0EC93D2D-A028-5FA6-F749-286300134BE2}"/>
              </a:ext>
            </a:extLst>
          </p:cNvPr>
          <p:cNvSpPr>
            <a:spLocks noGrp="1"/>
          </p:cNvSpPr>
          <p:nvPr>
            <p:ph type="sldNum" sz="quarter" idx="12"/>
          </p:nvPr>
        </p:nvSpPr>
        <p:spPr/>
        <p:txBody>
          <a:bodyPr/>
          <a:lstStyle/>
          <a:p>
            <a:fld id="{5E072D46-0F8A-4AAD-86E0-6186B2D47B83}" type="slidenum">
              <a:rPr lang="en-IN" smtClean="0"/>
              <a:t>‹#›</a:t>
            </a:fld>
            <a:endParaRPr lang="en-IN"/>
          </a:p>
        </p:txBody>
      </p:sp>
    </p:spTree>
    <p:extLst>
      <p:ext uri="{BB962C8B-B14F-4D97-AF65-F5344CB8AC3E}">
        <p14:creationId xmlns:p14="http://schemas.microsoft.com/office/powerpoint/2010/main" val="251498502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99C94E11-54B6-1463-B9F7-B37B1379B7B3}"/>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IN"/>
          </a:p>
        </p:txBody>
      </p:sp>
      <p:sp>
        <p:nvSpPr>
          <p:cNvPr id="3" name="Vertical Text Placeholder 2">
            <a:extLst>
              <a:ext uri="{FF2B5EF4-FFF2-40B4-BE49-F238E27FC236}">
                <a16:creationId xmlns:a16="http://schemas.microsoft.com/office/drawing/2014/main" id="{1D849747-786B-9A6E-75C0-8A1A17901C61}"/>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B7037630-16E4-677D-B51C-6B9CA4318B4C}"/>
              </a:ext>
            </a:extLst>
          </p:cNvPr>
          <p:cNvSpPr>
            <a:spLocks noGrp="1"/>
          </p:cNvSpPr>
          <p:nvPr>
            <p:ph type="dt" sz="half" idx="10"/>
          </p:nvPr>
        </p:nvSpPr>
        <p:spPr/>
        <p:txBody>
          <a:bodyPr/>
          <a:lstStyle/>
          <a:p>
            <a:fld id="{9F931BEF-0FCE-433E-8E4D-52491B8046C1}" type="datetimeFigureOut">
              <a:rPr lang="en-IN" smtClean="0"/>
              <a:t>27-10-2023</a:t>
            </a:fld>
            <a:endParaRPr lang="en-IN"/>
          </a:p>
        </p:txBody>
      </p:sp>
      <p:sp>
        <p:nvSpPr>
          <p:cNvPr id="5" name="Footer Placeholder 4">
            <a:extLst>
              <a:ext uri="{FF2B5EF4-FFF2-40B4-BE49-F238E27FC236}">
                <a16:creationId xmlns:a16="http://schemas.microsoft.com/office/drawing/2014/main" id="{56D98FF9-100C-3A6E-244B-54F656FC2E9B}"/>
              </a:ext>
            </a:extLst>
          </p:cNvPr>
          <p:cNvSpPr>
            <a:spLocks noGrp="1"/>
          </p:cNvSpPr>
          <p:nvPr>
            <p:ph type="ftr" sz="quarter" idx="11"/>
          </p:nvPr>
        </p:nvSpPr>
        <p:spPr/>
        <p:txBody>
          <a:bodyPr/>
          <a:lstStyle/>
          <a:p>
            <a:endParaRPr lang="en-IN"/>
          </a:p>
        </p:txBody>
      </p:sp>
      <p:sp>
        <p:nvSpPr>
          <p:cNvPr id="6" name="Slide Number Placeholder 5">
            <a:extLst>
              <a:ext uri="{FF2B5EF4-FFF2-40B4-BE49-F238E27FC236}">
                <a16:creationId xmlns:a16="http://schemas.microsoft.com/office/drawing/2014/main" id="{C81D5D7F-EF4E-30FF-2D7E-848CF67E084D}"/>
              </a:ext>
            </a:extLst>
          </p:cNvPr>
          <p:cNvSpPr>
            <a:spLocks noGrp="1"/>
          </p:cNvSpPr>
          <p:nvPr>
            <p:ph type="sldNum" sz="quarter" idx="12"/>
          </p:nvPr>
        </p:nvSpPr>
        <p:spPr/>
        <p:txBody>
          <a:bodyPr/>
          <a:lstStyle/>
          <a:p>
            <a:fld id="{5E072D46-0F8A-4AAD-86E0-6186B2D47B83}" type="slidenum">
              <a:rPr lang="en-IN" smtClean="0"/>
              <a:t>‹#›</a:t>
            </a:fld>
            <a:endParaRPr lang="en-IN"/>
          </a:p>
        </p:txBody>
      </p:sp>
    </p:spTree>
    <p:extLst>
      <p:ext uri="{BB962C8B-B14F-4D97-AF65-F5344CB8AC3E}">
        <p14:creationId xmlns:p14="http://schemas.microsoft.com/office/powerpoint/2010/main" val="21504981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30000"/>
            <a:lum/>
          </a:blip>
          <a:srcRect/>
          <a:stretch>
            <a:fillRect/>
          </a:stretch>
        </a:blip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B55A626C-46DF-2E07-CFD3-6A6DF01A1C2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IN"/>
          </a:p>
        </p:txBody>
      </p:sp>
      <p:sp>
        <p:nvSpPr>
          <p:cNvPr id="3" name="Text Placeholder 2">
            <a:extLst>
              <a:ext uri="{FF2B5EF4-FFF2-40B4-BE49-F238E27FC236}">
                <a16:creationId xmlns:a16="http://schemas.microsoft.com/office/drawing/2014/main" id="{6F2A9E4A-CEA3-C885-C12D-3F291BAEEDEE}"/>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4" name="Date Placeholder 3">
            <a:extLst>
              <a:ext uri="{FF2B5EF4-FFF2-40B4-BE49-F238E27FC236}">
                <a16:creationId xmlns:a16="http://schemas.microsoft.com/office/drawing/2014/main" id="{3AD4C2C0-F5D6-DD89-C13E-587CCBE90073}"/>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9F931BEF-0FCE-433E-8E4D-52491B8046C1}" type="datetimeFigureOut">
              <a:rPr lang="en-IN" smtClean="0"/>
              <a:t>27-10-2023</a:t>
            </a:fld>
            <a:endParaRPr lang="en-IN"/>
          </a:p>
        </p:txBody>
      </p:sp>
      <p:sp>
        <p:nvSpPr>
          <p:cNvPr id="5" name="Footer Placeholder 4">
            <a:extLst>
              <a:ext uri="{FF2B5EF4-FFF2-40B4-BE49-F238E27FC236}">
                <a16:creationId xmlns:a16="http://schemas.microsoft.com/office/drawing/2014/main" id="{A50DE252-7309-D2F3-3454-6A25F7E76F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IN"/>
          </a:p>
        </p:txBody>
      </p:sp>
      <p:sp>
        <p:nvSpPr>
          <p:cNvPr id="6" name="Slide Number Placeholder 5">
            <a:extLst>
              <a:ext uri="{FF2B5EF4-FFF2-40B4-BE49-F238E27FC236}">
                <a16:creationId xmlns:a16="http://schemas.microsoft.com/office/drawing/2014/main" id="{EC596378-1812-F91F-7F85-CDFCDFB660D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E072D46-0F8A-4AAD-86E0-6186B2D47B83}" type="slidenum">
              <a:rPr lang="en-IN" smtClean="0"/>
              <a:t>‹#›</a:t>
            </a:fld>
            <a:endParaRPr lang="en-IN"/>
          </a:p>
        </p:txBody>
      </p:sp>
    </p:spTree>
    <p:extLst>
      <p:ext uri="{BB962C8B-B14F-4D97-AF65-F5344CB8AC3E}">
        <p14:creationId xmlns:p14="http://schemas.microsoft.com/office/powerpoint/2010/main" val="237228744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uowtsd-my.sharepoint.com/:v:/r/personal/2210054_student_uwtsd_ac_uk/Documents/Recording-20231027_193959.webm?csf=1&amp;web=1&amp;e=LgkXxt&amp;nav=eyJyZWZlcnJhbEluZm8iOnsicmVmZXJyYWxBcHAiOiJTdHJlYW1XZWJBcHAiLCJyZWZlcnJhbFZpZXciOiJTaGFyZURpYWxvZyIsInJlZmVycmFsQXBwUGxhdGZvcm0iOiJXZWIiLCJyZWZlcnJhbE1vZGUiOiJ2aWV3In19" TargetMode="External"/><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openxmlformats.org/officeDocument/2006/relationships/image" Target="../media/image4.jpg"/></Relationships>
</file>

<file path=ppt/slides/_rels/slide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6.jpg"/></Relationships>
</file>

<file path=ppt/slides/_rels/slide4.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8.jpg"/></Relationships>
</file>

<file path=ppt/slides/_rels/slide5.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hyperlink" Target="https://www.istockphoto.com/portfolio/L-TOP?mediatype=illustration" TargetMode="External"/><Relationship Id="rId5" Type="http://schemas.openxmlformats.org/officeDocument/2006/relationships/hyperlink" Target="https://commons.wikimedia.org/w/index.php?title=User:Kathinetzwerk&amp;action=edit&amp;redlink=1" TargetMode="External"/><Relationship Id="rId4" Type="http://schemas.openxmlformats.org/officeDocument/2006/relationships/image" Target="../media/image10.jpg"/></Relationships>
</file>

<file path=ppt/slides/_rels/slide6.xml.rels><?xml version="1.0" encoding="UTF-8" standalone="yes"?>
<Relationships xmlns="http://schemas.openxmlformats.org/package/2006/relationships"><Relationship Id="rId3" Type="http://schemas.openxmlformats.org/officeDocument/2006/relationships/image" Target="../media/image12.jpg"/><Relationship Id="rId2" Type="http://schemas.openxmlformats.org/officeDocument/2006/relationships/image" Target="../media/image11.jp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hyperlink" Target="https://www.istockphoto.com/portfolio/Bychykhin_Olexandr?mediatype=photography" TargetMode="External"/><Relationship Id="rId2" Type="http://schemas.openxmlformats.org/officeDocument/2006/relationships/notesSlide" Target="../notesSlides/notesSlide5.xml"/><Relationship Id="rId1" Type="http://schemas.openxmlformats.org/officeDocument/2006/relationships/slideLayout" Target="../slideLayouts/slideLayout2.xml"/><Relationship Id="rId6" Type="http://schemas.openxmlformats.org/officeDocument/2006/relationships/hyperlink" Target="https://commons.wikimedia.org/wiki/File:Verbreitungsgebiet_Kathis.jpg/" TargetMode="External"/><Relationship Id="rId5" Type="http://schemas.openxmlformats.org/officeDocument/2006/relationships/hyperlink" Target="https://commons.wikimedia.org/wiki/Bolborhynchus_lineola" TargetMode="External"/><Relationship Id="rId4" Type="http://schemas.openxmlformats.org/officeDocument/2006/relationships/hyperlink" Target="https://commons.wikimedia.org/w/index.php?title=User:Kathinetzwerk&amp;action=edit&amp;redlink=1" TargetMode="External"/></Relationships>
</file>

<file path=ppt/slides/_rels/slide8.xml.rels><?xml version="1.0" encoding="UTF-8" standalone="yes"?>
<Relationships xmlns="http://schemas.openxmlformats.org/package/2006/relationships"><Relationship Id="rId3" Type="http://schemas.openxmlformats.org/officeDocument/2006/relationships/hyperlink" Target="https://www.istockphoto.com/vector/greeting-in-spanish-speech-bubble-on-the-background-of-the-flag-of-spain-gm1155699183-314728844/" TargetMode="External"/><Relationship Id="rId7" Type="http://schemas.openxmlformats.org/officeDocument/2006/relationships/hyperlink" Target="https://www.linkedin.com/pulse/benefits-learning-foreign-language-sruthi-s%20/" TargetMode="External"/><Relationship Id="rId2" Type="http://schemas.openxmlformats.org/officeDocument/2006/relationships/hyperlink" Target="https://www.istockphoto.com/portfolio/L-TOP?mediatype=illustration" TargetMode="External"/><Relationship Id="rId1" Type="http://schemas.openxmlformats.org/officeDocument/2006/relationships/slideLayout" Target="../slideLayouts/slideLayout2.xml"/><Relationship Id="rId6" Type="http://schemas.openxmlformats.org/officeDocument/2006/relationships/hyperlink" Target="https://www.linkedin.com/pulse/difference-between-communication-effective-anuja-shekhawat%20/" TargetMode="External"/><Relationship Id="rId5" Type="http://schemas.openxmlformats.org/officeDocument/2006/relationships/hyperlink" Target="https://www.linkedin.com/pulse/global-citizenship-cultural-understanding-role-can-oludayo" TargetMode="External"/><Relationship Id="rId4" Type="http://schemas.openxmlformats.org/officeDocument/2006/relationships/hyperlink" Target="https://commons.wikimedia.org/wiki/File:Verbreitungsgebiet_Kathis.jp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D259CF90-6ED4-ED09-F6B4-FC9A76E5C7C5}"/>
              </a:ext>
            </a:extLst>
          </p:cNvPr>
          <p:cNvSpPr txBox="1"/>
          <p:nvPr/>
        </p:nvSpPr>
        <p:spPr>
          <a:xfrm>
            <a:off x="1339645" y="408653"/>
            <a:ext cx="10696575" cy="1200329"/>
          </a:xfrm>
          <a:prstGeom prst="rect">
            <a:avLst/>
          </a:prstGeom>
          <a:noFill/>
        </p:spPr>
        <p:txBody>
          <a:bodyPr wrap="square" rtlCol="0">
            <a:spAutoFit/>
          </a:bodyPr>
          <a:lstStyle/>
          <a:p>
            <a:pPr algn="ctr"/>
            <a:r>
              <a:rPr lang="en-IN" sz="3600" b="1" dirty="0">
                <a:solidFill>
                  <a:schemeClr val="accent5">
                    <a:lumMod val="50000"/>
                  </a:schemeClr>
                </a:solidFill>
                <a:latin typeface="Algerian" panose="04020705040A02060702" pitchFamily="82" charset="0"/>
                <a:cs typeface="Times New Roman" panose="02020603050405020304" pitchFamily="18" charset="0"/>
              </a:rPr>
              <a:t>Benefits of Multilingualism and Language awareness </a:t>
            </a:r>
          </a:p>
        </p:txBody>
      </p:sp>
      <p:sp>
        <p:nvSpPr>
          <p:cNvPr id="5" name="TextBox 4">
            <a:extLst>
              <a:ext uri="{FF2B5EF4-FFF2-40B4-BE49-F238E27FC236}">
                <a16:creationId xmlns:a16="http://schemas.microsoft.com/office/drawing/2014/main" id="{82E64DEB-6B1E-4276-69EB-A5340FA03E1D}"/>
              </a:ext>
            </a:extLst>
          </p:cNvPr>
          <p:cNvSpPr txBox="1"/>
          <p:nvPr/>
        </p:nvSpPr>
        <p:spPr>
          <a:xfrm>
            <a:off x="5985165" y="5617798"/>
            <a:ext cx="5874076" cy="830997"/>
          </a:xfrm>
          <a:prstGeom prst="rect">
            <a:avLst/>
          </a:prstGeom>
          <a:noFill/>
        </p:spPr>
        <p:txBody>
          <a:bodyPr wrap="square" rtlCol="0">
            <a:spAutoFit/>
          </a:bodyPr>
          <a:lstStyle/>
          <a:p>
            <a:r>
              <a:rPr lang="en-IN" sz="2400" b="1" dirty="0">
                <a:solidFill>
                  <a:schemeClr val="accent5">
                    <a:lumMod val="50000"/>
                  </a:schemeClr>
                </a:solidFill>
                <a:latin typeface="Algerian" panose="04020705040A02060702" pitchFamily="82" charset="0"/>
                <a:cs typeface="Times New Roman" panose="02020603050405020304" pitchFamily="18" charset="0"/>
              </a:rPr>
              <a:t>Student Name</a:t>
            </a:r>
            <a:r>
              <a:rPr lang="en-IN" sz="2400" b="1" dirty="0" smtClean="0">
                <a:solidFill>
                  <a:schemeClr val="accent5">
                    <a:lumMod val="50000"/>
                  </a:schemeClr>
                </a:solidFill>
                <a:latin typeface="Algerian" panose="04020705040A02060702" pitchFamily="82" charset="0"/>
                <a:cs typeface="Times New Roman" panose="02020603050405020304" pitchFamily="18" charset="0"/>
              </a:rPr>
              <a:t>: Valentina </a:t>
            </a:r>
            <a:r>
              <a:rPr lang="en-IN" sz="2400" b="1" dirty="0" err="1" smtClean="0">
                <a:solidFill>
                  <a:schemeClr val="accent5">
                    <a:lumMod val="50000"/>
                  </a:schemeClr>
                </a:solidFill>
                <a:latin typeface="Algerian" panose="04020705040A02060702" pitchFamily="82" charset="0"/>
                <a:cs typeface="Times New Roman" panose="02020603050405020304" pitchFamily="18" charset="0"/>
              </a:rPr>
              <a:t>Teliban</a:t>
            </a:r>
            <a:endParaRPr lang="en-IN" sz="2400" b="1" dirty="0">
              <a:solidFill>
                <a:schemeClr val="accent5">
                  <a:lumMod val="50000"/>
                </a:schemeClr>
              </a:solidFill>
              <a:latin typeface="Algerian" panose="04020705040A02060702" pitchFamily="82" charset="0"/>
              <a:cs typeface="Times New Roman" panose="02020603050405020304" pitchFamily="18" charset="0"/>
            </a:endParaRPr>
          </a:p>
          <a:p>
            <a:r>
              <a:rPr lang="en-IN" sz="2400" b="1" dirty="0">
                <a:solidFill>
                  <a:schemeClr val="accent5">
                    <a:lumMod val="50000"/>
                  </a:schemeClr>
                </a:solidFill>
                <a:latin typeface="Algerian" panose="04020705040A02060702" pitchFamily="82" charset="0"/>
                <a:cs typeface="Times New Roman" panose="02020603050405020304" pitchFamily="18" charset="0"/>
              </a:rPr>
              <a:t>Student </a:t>
            </a:r>
            <a:r>
              <a:rPr lang="en-IN" sz="2400" b="1" dirty="0" smtClean="0">
                <a:solidFill>
                  <a:schemeClr val="accent5">
                    <a:lumMod val="50000"/>
                  </a:schemeClr>
                </a:solidFill>
                <a:latin typeface="Algerian" panose="04020705040A02060702" pitchFamily="82" charset="0"/>
                <a:cs typeface="Times New Roman" panose="02020603050405020304" pitchFamily="18" charset="0"/>
              </a:rPr>
              <a:t>ID: 2210054</a:t>
            </a:r>
            <a:endParaRPr lang="en-IN" sz="2400" b="1" dirty="0">
              <a:solidFill>
                <a:schemeClr val="accent5">
                  <a:lumMod val="50000"/>
                </a:schemeClr>
              </a:solidFill>
              <a:latin typeface="Algerian" panose="04020705040A02060702" pitchFamily="82" charset="0"/>
              <a:cs typeface="Times New Roman" panose="02020603050405020304" pitchFamily="18" charset="0"/>
            </a:endParaRPr>
          </a:p>
        </p:txBody>
      </p:sp>
      <p:pic>
        <p:nvPicPr>
          <p:cNvPr id="7" name="Picture 6">
            <a:extLst>
              <a:ext uri="{FF2B5EF4-FFF2-40B4-BE49-F238E27FC236}">
                <a16:creationId xmlns:a16="http://schemas.microsoft.com/office/drawing/2014/main" id="{BCC4FD3A-76D2-4DFA-4EE0-6CC28661563D}"/>
              </a:ext>
            </a:extLst>
          </p:cNvPr>
          <p:cNvPicPr>
            <a:picLocks noChangeAspect="1"/>
          </p:cNvPicPr>
          <p:nvPr/>
        </p:nvPicPr>
        <p:blipFill>
          <a:blip r:embed="rId2"/>
          <a:stretch>
            <a:fillRect/>
          </a:stretch>
        </p:blipFill>
        <p:spPr>
          <a:xfrm>
            <a:off x="3386256" y="1966344"/>
            <a:ext cx="5730035" cy="2592804"/>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 name="Rectangle 1"/>
          <p:cNvSpPr/>
          <p:nvPr/>
        </p:nvSpPr>
        <p:spPr>
          <a:xfrm>
            <a:off x="4461167" y="4916510"/>
            <a:ext cx="4378033" cy="369332"/>
          </a:xfrm>
          <a:prstGeom prst="rect">
            <a:avLst/>
          </a:prstGeom>
        </p:spPr>
        <p:txBody>
          <a:bodyPr wrap="square">
            <a:spAutoFit/>
          </a:bodyPr>
          <a:lstStyle/>
          <a:p>
            <a:r>
              <a:rPr lang="en-US" dirty="0">
                <a:hlinkClick r:id="rId3"/>
              </a:rPr>
              <a:t>Recording-20231027_193959.webm</a:t>
            </a:r>
            <a:endParaRPr lang="en-US" dirty="0"/>
          </a:p>
        </p:txBody>
      </p:sp>
    </p:spTree>
    <p:extLst>
      <p:ext uri="{BB962C8B-B14F-4D97-AF65-F5344CB8AC3E}">
        <p14:creationId xmlns:p14="http://schemas.microsoft.com/office/powerpoint/2010/main" val="510172311"/>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70442CC1-805F-4C9F-83E5-B9733DA98AE3}"/>
              </a:ext>
            </a:extLst>
          </p:cNvPr>
          <p:cNvSpPr txBox="1"/>
          <p:nvPr/>
        </p:nvSpPr>
        <p:spPr>
          <a:xfrm>
            <a:off x="1472665" y="269966"/>
            <a:ext cx="8121763" cy="461665"/>
          </a:xfrm>
          <a:prstGeom prst="rect">
            <a:avLst/>
          </a:prstGeom>
          <a:noFill/>
        </p:spPr>
        <p:txBody>
          <a:bodyPr wrap="square">
            <a:spAutoFit/>
          </a:bodyPr>
          <a:lstStyle/>
          <a:p>
            <a:pPr algn="just"/>
            <a:r>
              <a:rPr lang="en-IN" sz="2400" b="1" dirty="0">
                <a:solidFill>
                  <a:schemeClr val="accent5">
                    <a:lumMod val="50000"/>
                  </a:schemeClr>
                </a:solidFill>
                <a:effectLst/>
                <a:latin typeface="Algerian" panose="04020705040A02060702" pitchFamily="82" charset="0"/>
                <a:ea typeface="Times New Roman" panose="02020603050405020304" pitchFamily="18" charset="0"/>
                <a:cs typeface="Times New Roman" panose="02020603050405020304" pitchFamily="18" charset="0"/>
              </a:rPr>
              <a:t>Advantages of multilingualism for hotel staff</a:t>
            </a:r>
            <a:endParaRPr lang="en-IN" sz="2000" dirty="0">
              <a:solidFill>
                <a:schemeClr val="accent5">
                  <a:lumMod val="50000"/>
                </a:schemeClr>
              </a:solidFill>
              <a:effectLst/>
              <a:latin typeface="Algerian" panose="04020705040A02060702" pitchFamily="82" charset="0"/>
              <a:ea typeface="Times New Roman" panose="02020603050405020304" pitchFamily="18" charset="0"/>
              <a:cs typeface="Arial" panose="020B0604020202020204" pitchFamily="34" charset="0"/>
            </a:endParaRPr>
          </a:p>
        </p:txBody>
      </p:sp>
      <p:sp>
        <p:nvSpPr>
          <p:cNvPr id="7" name="TextBox 6">
            <a:extLst>
              <a:ext uri="{FF2B5EF4-FFF2-40B4-BE49-F238E27FC236}">
                <a16:creationId xmlns:a16="http://schemas.microsoft.com/office/drawing/2014/main" id="{D3226E32-896D-8913-71A0-939CB76120EE}"/>
              </a:ext>
            </a:extLst>
          </p:cNvPr>
          <p:cNvSpPr txBox="1"/>
          <p:nvPr/>
        </p:nvSpPr>
        <p:spPr>
          <a:xfrm>
            <a:off x="5254202" y="4877019"/>
            <a:ext cx="6401992" cy="1338828"/>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IN" b="1" kern="0" dirty="0">
                <a:effectLst/>
                <a:latin typeface="Arial Black" panose="020B0A04020102020204" pitchFamily="34" charset="0"/>
                <a:ea typeface="Times New Roman" panose="02020603050405020304" pitchFamily="18" charset="0"/>
              </a:rPr>
              <a:t>This process increases chances to collaborate with various well-known international brands who are famous for their prerequisite </a:t>
            </a:r>
            <a:r>
              <a:rPr lang="en-IN" b="1" kern="0" dirty="0" smtClean="0">
                <a:effectLst/>
                <a:latin typeface="Arial Black" panose="020B0A04020102020204" pitchFamily="34" charset="0"/>
                <a:ea typeface="Times New Roman" panose="02020603050405020304" pitchFamily="18" charset="0"/>
              </a:rPr>
              <a:t>service.</a:t>
            </a:r>
            <a:endParaRPr lang="en-IN" b="1" dirty="0">
              <a:latin typeface="Arial Black" panose="020B0A04020102020204" pitchFamily="34" charset="0"/>
            </a:endParaRPr>
          </a:p>
        </p:txBody>
      </p:sp>
      <p:pic>
        <p:nvPicPr>
          <p:cNvPr id="13" name="Picture 12">
            <a:extLst>
              <a:ext uri="{FF2B5EF4-FFF2-40B4-BE49-F238E27FC236}">
                <a16:creationId xmlns:a16="http://schemas.microsoft.com/office/drawing/2014/main" id="{14CA1F1B-D79E-2D43-528E-212F27A17EE3}"/>
              </a:ext>
            </a:extLst>
          </p:cNvPr>
          <p:cNvPicPr>
            <a:picLocks noChangeAspect="1"/>
          </p:cNvPicPr>
          <p:nvPr/>
        </p:nvPicPr>
        <p:blipFill>
          <a:blip r:embed="rId3"/>
          <a:stretch>
            <a:fillRect/>
          </a:stretch>
        </p:blipFill>
        <p:spPr>
          <a:xfrm>
            <a:off x="6804647" y="1232779"/>
            <a:ext cx="4344388" cy="1970883"/>
          </a:xfrm>
          <a:prstGeom prst="round2DiagRect">
            <a:avLst>
              <a:gd name="adj1" fmla="val 16667"/>
              <a:gd name="adj2" fmla="val 0"/>
            </a:avLst>
          </a:prstGeom>
          <a:ln w="88900" cap="sq">
            <a:solidFill>
              <a:srgbClr val="FFFFFF"/>
            </a:solidFill>
            <a:miter lim="800000"/>
          </a:ln>
          <a:effectLst>
            <a:outerShdw blurRad="254000" algn="tl" rotWithShape="0">
              <a:srgbClr val="000000">
                <a:alpha val="43000"/>
              </a:srgbClr>
            </a:outerShdw>
          </a:effectLst>
        </p:spPr>
      </p:pic>
      <p:sp>
        <p:nvSpPr>
          <p:cNvPr id="23" name="TextBox 22">
            <a:extLst>
              <a:ext uri="{FF2B5EF4-FFF2-40B4-BE49-F238E27FC236}">
                <a16:creationId xmlns:a16="http://schemas.microsoft.com/office/drawing/2014/main" id="{6D1196EF-795A-A08B-71D2-CE958A56F57C}"/>
              </a:ext>
            </a:extLst>
          </p:cNvPr>
          <p:cNvSpPr txBox="1"/>
          <p:nvPr/>
        </p:nvSpPr>
        <p:spPr>
          <a:xfrm>
            <a:off x="8569496" y="3333066"/>
            <a:ext cx="7043736" cy="261610"/>
          </a:xfrm>
          <a:prstGeom prst="rect">
            <a:avLst/>
          </a:prstGeom>
          <a:noFill/>
        </p:spPr>
        <p:txBody>
          <a:bodyPr wrap="square">
            <a:spAutoFit/>
          </a:bodyPr>
          <a:lstStyle/>
          <a:p>
            <a:r>
              <a:rPr lang="en-IN" sz="1050" dirty="0">
                <a:latin typeface="Arial Black" panose="020B0A04020102020204" pitchFamily="34" charset="0"/>
              </a:rPr>
              <a:t> </a:t>
            </a:r>
            <a:r>
              <a:rPr lang="en-IN" sz="900" dirty="0">
                <a:latin typeface="Arial Black" panose="020B0A04020102020204" pitchFamily="34" charset="0"/>
              </a:rPr>
              <a:t>(</a:t>
            </a:r>
            <a:r>
              <a:rPr lang="en-IN" sz="900" dirty="0" err="1">
                <a:latin typeface="Arial Black" panose="020B0A04020102020204" pitchFamily="34" charset="0"/>
              </a:rPr>
              <a:t>Hendrei</a:t>
            </a:r>
            <a:r>
              <a:rPr lang="en-IN" sz="900" dirty="0">
                <a:latin typeface="Arial Black" panose="020B0A04020102020204" pitchFamily="34" charset="0"/>
              </a:rPr>
              <a:t>, 2023)</a:t>
            </a:r>
          </a:p>
        </p:txBody>
      </p:sp>
      <p:sp>
        <p:nvSpPr>
          <p:cNvPr id="3" name="TextBox 2">
            <a:extLst>
              <a:ext uri="{FF2B5EF4-FFF2-40B4-BE49-F238E27FC236}">
                <a16:creationId xmlns:a16="http://schemas.microsoft.com/office/drawing/2014/main" id="{8055B85B-5BEE-57E7-9FA5-A7D01515B836}"/>
              </a:ext>
            </a:extLst>
          </p:cNvPr>
          <p:cNvSpPr txBox="1"/>
          <p:nvPr/>
        </p:nvSpPr>
        <p:spPr>
          <a:xfrm>
            <a:off x="3231646" y="3948157"/>
            <a:ext cx="9326114" cy="400110"/>
          </a:xfrm>
          <a:prstGeom prst="rect">
            <a:avLst/>
          </a:prstGeom>
          <a:noFill/>
        </p:spPr>
        <p:txBody>
          <a:bodyPr wrap="square">
            <a:spAutoFit/>
          </a:bodyPr>
          <a:lstStyle/>
          <a:p>
            <a:pPr algn="just"/>
            <a:r>
              <a:rPr lang="en-IN" sz="2000" b="1" i="1" dirty="0">
                <a:solidFill>
                  <a:schemeClr val="accent5">
                    <a:lumMod val="50000"/>
                  </a:schemeClr>
                </a:solidFill>
                <a:effectLst/>
                <a:latin typeface="Algerian" panose="04020705040A02060702" pitchFamily="82" charset="0"/>
                <a:ea typeface="Times New Roman" panose="02020603050405020304" pitchFamily="18" charset="0"/>
                <a:cs typeface="Times New Roman" panose="02020603050405020304" pitchFamily="18" charset="0"/>
              </a:rPr>
              <a:t>Increase the chances of better international opportunities</a:t>
            </a:r>
            <a:endParaRPr lang="en-IN" sz="2000" dirty="0">
              <a:solidFill>
                <a:schemeClr val="accent5">
                  <a:lumMod val="50000"/>
                </a:schemeClr>
              </a:solidFill>
              <a:effectLst/>
              <a:latin typeface="Algerian" panose="04020705040A02060702" pitchFamily="82" charset="0"/>
              <a:ea typeface="Times New Roman" panose="02020603050405020304" pitchFamily="18" charset="0"/>
              <a:cs typeface="Arial" panose="020B0604020202020204" pitchFamily="34" charset="0"/>
            </a:endParaRPr>
          </a:p>
        </p:txBody>
      </p:sp>
      <p:sp>
        <p:nvSpPr>
          <p:cNvPr id="2" name="Rectangle 1"/>
          <p:cNvSpPr/>
          <p:nvPr/>
        </p:nvSpPr>
        <p:spPr>
          <a:xfrm>
            <a:off x="566698" y="1206330"/>
            <a:ext cx="5855551" cy="2126736"/>
          </a:xfrm>
          <a:prstGeom prst="rect">
            <a:avLst/>
          </a:prstGeom>
        </p:spPr>
        <p:txBody>
          <a:bodyPr wrap="square">
            <a:spAutoFit/>
          </a:bodyPr>
          <a:lstStyle/>
          <a:p>
            <a:pPr marL="285750" indent="-285750">
              <a:lnSpc>
                <a:spcPct val="150000"/>
              </a:lnSpc>
              <a:buFont typeface="Arial" panose="020B0604020202020204" pitchFamily="34" charset="0"/>
              <a:buChar char="•"/>
            </a:pPr>
            <a:r>
              <a:rPr lang="en-IN" dirty="0">
                <a:latin typeface="Arial Black" panose="020B0A04020102020204" pitchFamily="34" charset="0"/>
                <a:ea typeface="Times New Roman" panose="02020603050405020304" pitchFamily="18" charset="0"/>
                <a:cs typeface="Times New Roman" panose="02020603050405020304" pitchFamily="18" charset="0"/>
              </a:rPr>
              <a:t>Multilingualism is mostly demanded in various businesses, especially for the hotel industry as this industry has to encounter the largest number of customers gathering across the </a:t>
            </a:r>
            <a:r>
              <a:rPr lang="en-IN" dirty="0" smtClean="0">
                <a:latin typeface="Arial Black" panose="020B0A04020102020204" pitchFamily="34" charset="0"/>
                <a:ea typeface="Times New Roman" panose="02020603050405020304" pitchFamily="18" charset="0"/>
                <a:cs typeface="Times New Roman" panose="02020603050405020304" pitchFamily="18" charset="0"/>
              </a:rPr>
              <a:t>world.</a:t>
            </a:r>
            <a:endParaRPr lang="en-US" dirty="0">
              <a:latin typeface="Arial Black" panose="020B0A04020102020204" pitchFamily="34" charset="0"/>
            </a:endParaRPr>
          </a:p>
        </p:txBody>
      </p:sp>
      <p:sp>
        <p:nvSpPr>
          <p:cNvPr id="6" name="AutoShape 2" descr="C:\Users\User\Desktop\multilingualism-2-638.webp"/>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0" name="Picture 9"/>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566698" y="4452680"/>
            <a:ext cx="4448063" cy="1873469"/>
          </a:xfrm>
          <a:prstGeom prst="rect">
            <a:avLst/>
          </a:prstGeom>
        </p:spPr>
      </p:pic>
      <p:sp>
        <p:nvSpPr>
          <p:cNvPr id="12" name="TextBox 11"/>
          <p:cNvSpPr txBox="1"/>
          <p:nvPr/>
        </p:nvSpPr>
        <p:spPr>
          <a:xfrm>
            <a:off x="2360829" y="6326149"/>
            <a:ext cx="1133644" cy="230832"/>
          </a:xfrm>
          <a:prstGeom prst="rect">
            <a:avLst/>
          </a:prstGeom>
          <a:noFill/>
        </p:spPr>
        <p:txBody>
          <a:bodyPr wrap="none" rtlCol="0">
            <a:spAutoFit/>
          </a:bodyPr>
          <a:lstStyle/>
          <a:p>
            <a:r>
              <a:rPr lang="en-US" sz="900" dirty="0" smtClean="0">
                <a:latin typeface="Arial Black" panose="020B0A04020102020204" pitchFamily="34" charset="0"/>
              </a:rPr>
              <a:t>(Oludayo,2019)</a:t>
            </a:r>
            <a:endParaRPr lang="en-US" sz="900" dirty="0">
              <a:latin typeface="Arial Black" panose="020B0A04020102020204" pitchFamily="34" charset="0"/>
            </a:endParaRPr>
          </a:p>
        </p:txBody>
      </p:sp>
    </p:spTree>
    <p:extLst>
      <p:ext uri="{BB962C8B-B14F-4D97-AF65-F5344CB8AC3E}">
        <p14:creationId xmlns:p14="http://schemas.microsoft.com/office/powerpoint/2010/main" val="338521276"/>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59231" y="4465170"/>
            <a:ext cx="5610563" cy="4351338"/>
          </a:xfrm>
        </p:spPr>
        <p:txBody>
          <a:bodyPr>
            <a:normAutofit/>
          </a:bodyPr>
          <a:lstStyle/>
          <a:p>
            <a:pPr marL="171450" indent="-171450">
              <a:lnSpc>
                <a:spcPct val="150000"/>
              </a:lnSpc>
            </a:pPr>
            <a:r>
              <a:rPr lang="en-IN" sz="1800" kern="0" dirty="0">
                <a:latin typeface="Arial Black" panose="020B0A04020102020204" pitchFamily="34" charset="0"/>
                <a:ea typeface="Times New Roman" panose="02020603050405020304" pitchFamily="18" charset="0"/>
              </a:rPr>
              <a:t>Employees from different cultural backgrounds may serve various benefits such as enriching the entire working community with different cultural </a:t>
            </a:r>
            <a:r>
              <a:rPr lang="en-IN" sz="1800" kern="0" dirty="0" smtClean="0">
                <a:latin typeface="Arial Black" panose="020B0A04020102020204" pitchFamily="34" charset="0"/>
                <a:ea typeface="Times New Roman" panose="02020603050405020304" pitchFamily="18" charset="0"/>
              </a:rPr>
              <a:t>aspects.</a:t>
            </a:r>
            <a:endParaRPr lang="en-IN" sz="1800" dirty="0">
              <a:latin typeface="Arial Black" panose="020B0A04020102020204" pitchFamily="34" charset="0"/>
            </a:endParaRPr>
          </a:p>
        </p:txBody>
      </p:sp>
      <p:sp>
        <p:nvSpPr>
          <p:cNvPr id="4" name="Title 3">
            <a:extLst>
              <a:ext uri="{FF2B5EF4-FFF2-40B4-BE49-F238E27FC236}">
                <a16:creationId xmlns:a16="http://schemas.microsoft.com/office/drawing/2014/main" id="{6E32D932-1018-5CF0-8EE3-DA844CD7A36F}"/>
              </a:ext>
            </a:extLst>
          </p:cNvPr>
          <p:cNvSpPr txBox="1">
            <a:spLocks noGrp="1"/>
          </p:cNvSpPr>
          <p:nvPr>
            <p:ph type="title"/>
          </p:nvPr>
        </p:nvSpPr>
        <p:spPr>
          <a:xfrm>
            <a:off x="784912" y="3884556"/>
            <a:ext cx="10515600" cy="369332"/>
          </a:xfrm>
          <a:prstGeom prst="rect">
            <a:avLst/>
          </a:prstGeom>
          <a:noFill/>
        </p:spPr>
        <p:txBody>
          <a:bodyPr wrap="square">
            <a:spAutoFit/>
          </a:bodyPr>
          <a:lstStyle/>
          <a:p>
            <a:pPr algn="just"/>
            <a:r>
              <a:rPr lang="en-IN" sz="2000" b="1" i="1" dirty="0">
                <a:solidFill>
                  <a:schemeClr val="accent5">
                    <a:lumMod val="50000"/>
                  </a:schemeClr>
                </a:solidFill>
                <a:effectLst/>
                <a:latin typeface="Algerian" panose="04020705040A02060702" pitchFamily="82" charset="0"/>
                <a:ea typeface="Times New Roman" panose="02020603050405020304" pitchFamily="18" charset="0"/>
                <a:cs typeface="Times New Roman" panose="02020603050405020304" pitchFamily="18" charset="0"/>
              </a:rPr>
              <a:t>Increase connectivity through better communication </a:t>
            </a:r>
            <a:endParaRPr lang="en-IN" sz="2000" dirty="0">
              <a:solidFill>
                <a:schemeClr val="accent5">
                  <a:lumMod val="50000"/>
                </a:schemeClr>
              </a:solidFill>
              <a:effectLst/>
              <a:latin typeface="Algerian" panose="04020705040A02060702" pitchFamily="82" charset="0"/>
              <a:ea typeface="Times New Roman" panose="02020603050405020304" pitchFamily="18" charset="0"/>
              <a:cs typeface="Arial" panose="020B0604020202020204" pitchFamily="34" charset="0"/>
            </a:endParaRPr>
          </a:p>
        </p:txBody>
      </p:sp>
      <p:pic>
        <p:nvPicPr>
          <p:cNvPr id="5" name="Picture 4">
            <a:extLst>
              <a:ext uri="{FF2B5EF4-FFF2-40B4-BE49-F238E27FC236}">
                <a16:creationId xmlns:a16="http://schemas.microsoft.com/office/drawing/2014/main" id="{0857EBFB-1D8B-120C-0572-358899670E6F}"/>
              </a:ext>
            </a:extLst>
          </p:cNvPr>
          <p:cNvPicPr>
            <a:picLocks noChangeAspect="1"/>
          </p:cNvPicPr>
          <p:nvPr/>
        </p:nvPicPr>
        <p:blipFill>
          <a:blip r:embed="rId3"/>
          <a:stretch>
            <a:fillRect/>
          </a:stretch>
        </p:blipFill>
        <p:spPr>
          <a:xfrm>
            <a:off x="6567480" y="915279"/>
            <a:ext cx="4377842" cy="2254667"/>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6" name="TextBox 5">
            <a:extLst>
              <a:ext uri="{FF2B5EF4-FFF2-40B4-BE49-F238E27FC236}">
                <a16:creationId xmlns:a16="http://schemas.microsoft.com/office/drawing/2014/main" id="{70442CC1-805F-4C9F-83E5-B9733DA98AE3}"/>
              </a:ext>
            </a:extLst>
          </p:cNvPr>
          <p:cNvSpPr txBox="1"/>
          <p:nvPr/>
        </p:nvSpPr>
        <p:spPr>
          <a:xfrm>
            <a:off x="1842299" y="327174"/>
            <a:ext cx="8400827" cy="461665"/>
          </a:xfrm>
          <a:prstGeom prst="rect">
            <a:avLst/>
          </a:prstGeom>
          <a:noFill/>
        </p:spPr>
        <p:txBody>
          <a:bodyPr wrap="square">
            <a:spAutoFit/>
          </a:bodyPr>
          <a:lstStyle/>
          <a:p>
            <a:pPr algn="just"/>
            <a:r>
              <a:rPr lang="en-IN" sz="2400" b="1" dirty="0">
                <a:solidFill>
                  <a:schemeClr val="accent5">
                    <a:lumMod val="50000"/>
                  </a:schemeClr>
                </a:solidFill>
                <a:effectLst/>
                <a:latin typeface="Algerian" panose="04020705040A02060702" pitchFamily="82" charset="0"/>
                <a:ea typeface="Times New Roman" panose="02020603050405020304" pitchFamily="18" charset="0"/>
                <a:cs typeface="Times New Roman" panose="02020603050405020304" pitchFamily="18" charset="0"/>
              </a:rPr>
              <a:t>Advantages of multilingualism for hotel staff</a:t>
            </a:r>
            <a:endParaRPr lang="en-IN" sz="2000" dirty="0">
              <a:solidFill>
                <a:schemeClr val="accent5">
                  <a:lumMod val="50000"/>
                </a:schemeClr>
              </a:solidFill>
              <a:effectLst/>
              <a:latin typeface="Algerian" panose="04020705040A02060702" pitchFamily="82" charset="0"/>
              <a:ea typeface="Times New Roman" panose="02020603050405020304" pitchFamily="18" charset="0"/>
              <a:cs typeface="Arial" panose="020B0604020202020204" pitchFamily="34" charset="0"/>
            </a:endParaRPr>
          </a:p>
        </p:txBody>
      </p:sp>
      <p:sp>
        <p:nvSpPr>
          <p:cNvPr id="8" name="Rectangle 7"/>
          <p:cNvSpPr/>
          <p:nvPr/>
        </p:nvSpPr>
        <p:spPr>
          <a:xfrm>
            <a:off x="559232" y="2180900"/>
            <a:ext cx="5703024" cy="1338828"/>
          </a:xfrm>
          <a:prstGeom prst="rect">
            <a:avLst/>
          </a:prstGeom>
        </p:spPr>
        <p:txBody>
          <a:bodyPr wrap="square">
            <a:spAutoFit/>
          </a:bodyPr>
          <a:lstStyle/>
          <a:p>
            <a:pPr marL="285750" indent="-285750">
              <a:lnSpc>
                <a:spcPct val="150000"/>
              </a:lnSpc>
              <a:buFont typeface="Arial" panose="020B0604020202020204" pitchFamily="34" charset="0"/>
              <a:buChar char="•"/>
            </a:pPr>
            <a:r>
              <a:rPr lang="en-IN" dirty="0" smtClean="0">
                <a:latin typeface="Arial Black" panose="020B0A04020102020204" pitchFamily="34" charset="0"/>
                <a:ea typeface="Times New Roman" panose="02020603050405020304" pitchFamily="18" charset="0"/>
                <a:cs typeface="Times New Roman" panose="02020603050405020304" pitchFamily="18" charset="0"/>
              </a:rPr>
              <a:t>This process can also enrich employees with the greatest problem-solving skills and makes the entire work process easy.</a:t>
            </a:r>
            <a:endParaRPr lang="en-IN" dirty="0">
              <a:latin typeface="Arial Black" panose="020B0A04020102020204" pitchFamily="34" charset="0"/>
              <a:ea typeface="Times New Roman" panose="02020603050405020304" pitchFamily="18" charset="0"/>
              <a:cs typeface="Arial" panose="020B0604020202020204" pitchFamily="34" charset="0"/>
            </a:endParaRPr>
          </a:p>
        </p:txBody>
      </p:sp>
      <p:sp>
        <p:nvSpPr>
          <p:cNvPr id="9" name="TextBox 8">
            <a:extLst>
              <a:ext uri="{FF2B5EF4-FFF2-40B4-BE49-F238E27FC236}">
                <a16:creationId xmlns:a16="http://schemas.microsoft.com/office/drawing/2014/main" id="{916B8B5F-29E1-50AF-93B3-C4AA65CF01CD}"/>
              </a:ext>
            </a:extLst>
          </p:cNvPr>
          <p:cNvSpPr txBox="1"/>
          <p:nvPr/>
        </p:nvSpPr>
        <p:spPr>
          <a:xfrm>
            <a:off x="559231" y="1407125"/>
            <a:ext cx="6096000" cy="615938"/>
          </a:xfrm>
          <a:prstGeom prst="rect">
            <a:avLst/>
          </a:prstGeom>
          <a:noFill/>
        </p:spPr>
        <p:txBody>
          <a:bodyPr wrap="square">
            <a:spAutoFit/>
          </a:bodyPr>
          <a:lstStyle/>
          <a:p>
            <a:pPr algn="just">
              <a:lnSpc>
                <a:spcPct val="200000"/>
              </a:lnSpc>
            </a:pPr>
            <a:r>
              <a:rPr lang="en-IN" sz="2000" b="1" i="1" dirty="0">
                <a:solidFill>
                  <a:schemeClr val="accent5">
                    <a:lumMod val="50000"/>
                  </a:schemeClr>
                </a:solidFill>
                <a:effectLst/>
                <a:latin typeface="Algerian" panose="04020705040A02060702" pitchFamily="82" charset="0"/>
                <a:ea typeface="Times New Roman" panose="02020603050405020304" pitchFamily="18" charset="0"/>
                <a:cs typeface="Times New Roman" panose="02020603050405020304" pitchFamily="18" charset="0"/>
              </a:rPr>
              <a:t>Enhance problem-solving skills</a:t>
            </a:r>
            <a:endParaRPr lang="en-IN" sz="2000" dirty="0">
              <a:solidFill>
                <a:schemeClr val="accent5">
                  <a:lumMod val="50000"/>
                </a:schemeClr>
              </a:solidFill>
              <a:effectLst/>
              <a:latin typeface="Algerian" panose="04020705040A02060702" pitchFamily="82" charset="0"/>
              <a:ea typeface="Times New Roman" panose="02020603050405020304" pitchFamily="18" charset="0"/>
              <a:cs typeface="Arial" panose="020B0604020202020204" pitchFamily="34" charset="0"/>
            </a:endParaRPr>
          </a:p>
        </p:txBody>
      </p:sp>
      <p:sp>
        <p:nvSpPr>
          <p:cNvPr id="10" name="TextBox 9"/>
          <p:cNvSpPr txBox="1"/>
          <p:nvPr/>
        </p:nvSpPr>
        <p:spPr>
          <a:xfrm flipH="1">
            <a:off x="8432337" y="3335062"/>
            <a:ext cx="1903154" cy="230832"/>
          </a:xfrm>
          <a:prstGeom prst="rect">
            <a:avLst/>
          </a:prstGeom>
          <a:noFill/>
        </p:spPr>
        <p:txBody>
          <a:bodyPr wrap="square" rtlCol="0">
            <a:spAutoFit/>
          </a:bodyPr>
          <a:lstStyle/>
          <a:p>
            <a:r>
              <a:rPr lang="en-US" sz="900" dirty="0" smtClean="0">
                <a:latin typeface="Arial Black" panose="020B0A04020102020204" pitchFamily="34" charset="0"/>
              </a:rPr>
              <a:t>(Ray, 2023)</a:t>
            </a:r>
            <a:endParaRPr lang="en-US" sz="900" dirty="0">
              <a:latin typeface="Arial Black" panose="020B0A04020102020204" pitchFamily="34" charset="0"/>
            </a:endParaRPr>
          </a:p>
        </p:txBody>
      </p:sp>
      <p:pic>
        <p:nvPicPr>
          <p:cNvPr id="11" name="Picture 10"/>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567480" y="4280504"/>
            <a:ext cx="4377842" cy="2249605"/>
          </a:xfrm>
          <a:prstGeom prst="rect">
            <a:avLst/>
          </a:prstGeom>
        </p:spPr>
      </p:pic>
      <p:sp>
        <p:nvSpPr>
          <p:cNvPr id="12" name="TextBox 11"/>
          <p:cNvSpPr txBox="1"/>
          <p:nvPr/>
        </p:nvSpPr>
        <p:spPr>
          <a:xfrm>
            <a:off x="8188321" y="6556725"/>
            <a:ext cx="3019828" cy="230832"/>
          </a:xfrm>
          <a:prstGeom prst="rect">
            <a:avLst/>
          </a:prstGeom>
          <a:noFill/>
        </p:spPr>
        <p:txBody>
          <a:bodyPr wrap="square" rtlCol="0">
            <a:spAutoFit/>
          </a:bodyPr>
          <a:lstStyle/>
          <a:p>
            <a:r>
              <a:rPr lang="en-US" sz="900" dirty="0" smtClean="0">
                <a:latin typeface="Arial Black" panose="020B0A04020102020204" pitchFamily="34" charset="0"/>
              </a:rPr>
              <a:t>(</a:t>
            </a:r>
            <a:r>
              <a:rPr lang="en-US" sz="900" dirty="0" err="1" smtClean="0">
                <a:latin typeface="Arial Black" panose="020B0A04020102020204" pitchFamily="34" charset="0"/>
              </a:rPr>
              <a:t>Sruthi</a:t>
            </a:r>
            <a:r>
              <a:rPr lang="en-US" sz="900" dirty="0">
                <a:latin typeface="Arial Black" panose="020B0A04020102020204" pitchFamily="34" charset="0"/>
              </a:rPr>
              <a:t>, </a:t>
            </a:r>
            <a:r>
              <a:rPr lang="en-US" sz="900" dirty="0" smtClean="0">
                <a:latin typeface="Arial Black" panose="020B0A04020102020204" pitchFamily="34" charset="0"/>
              </a:rPr>
              <a:t>2023) </a:t>
            </a:r>
            <a:endParaRPr lang="en-US" sz="900" dirty="0">
              <a:latin typeface="Arial Black" panose="020B0A04020102020204" pitchFamily="34" charset="0"/>
            </a:endParaRPr>
          </a:p>
        </p:txBody>
      </p:sp>
    </p:spTree>
    <p:extLst>
      <p:ext uri="{BB962C8B-B14F-4D97-AF65-F5344CB8AC3E}">
        <p14:creationId xmlns:p14="http://schemas.microsoft.com/office/powerpoint/2010/main" val="35233553"/>
      </p:ext>
    </p:extLst>
  </p:cSld>
  <p:clrMapOvr>
    <a:masterClrMapping/>
  </p:clrMapOvr>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998428EB-5114-1AE6-2389-1517522C6135}"/>
              </a:ext>
            </a:extLst>
          </p:cNvPr>
          <p:cNvSpPr txBox="1"/>
          <p:nvPr/>
        </p:nvSpPr>
        <p:spPr>
          <a:xfrm>
            <a:off x="886738" y="403487"/>
            <a:ext cx="10028795" cy="461665"/>
          </a:xfrm>
          <a:prstGeom prst="rect">
            <a:avLst/>
          </a:prstGeom>
          <a:noFill/>
        </p:spPr>
        <p:txBody>
          <a:bodyPr wrap="square">
            <a:spAutoFit/>
          </a:bodyPr>
          <a:lstStyle/>
          <a:p>
            <a:pPr algn="just">
              <a:spcBef>
                <a:spcPts val="200"/>
              </a:spcBef>
              <a:spcAft>
                <a:spcPts val="800"/>
              </a:spcAft>
            </a:pPr>
            <a:r>
              <a:rPr lang="en-IN" sz="2400" b="1" dirty="0">
                <a:solidFill>
                  <a:schemeClr val="accent5">
                    <a:lumMod val="50000"/>
                  </a:schemeClr>
                </a:solidFill>
                <a:effectLst/>
                <a:latin typeface="Algerian" panose="04020705040A02060702" pitchFamily="82" charset="0"/>
                <a:ea typeface="Times New Roman" panose="02020603050405020304" pitchFamily="18" charset="0"/>
              </a:rPr>
              <a:t>Importance of language awareness skills among employees</a:t>
            </a:r>
          </a:p>
        </p:txBody>
      </p:sp>
      <p:sp>
        <p:nvSpPr>
          <p:cNvPr id="7" name="TextBox 6">
            <a:extLst>
              <a:ext uri="{FF2B5EF4-FFF2-40B4-BE49-F238E27FC236}">
                <a16:creationId xmlns:a16="http://schemas.microsoft.com/office/drawing/2014/main" id="{23780B74-4D9B-8189-6E23-B3C9F1AAAB9B}"/>
              </a:ext>
            </a:extLst>
          </p:cNvPr>
          <p:cNvSpPr txBox="1"/>
          <p:nvPr/>
        </p:nvSpPr>
        <p:spPr>
          <a:xfrm>
            <a:off x="350295" y="2149515"/>
            <a:ext cx="7224787" cy="923330"/>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IN" kern="0" dirty="0" smtClean="0">
                <a:effectLst/>
                <a:latin typeface="Arial Black" panose="020B0A04020102020204" pitchFamily="34" charset="0"/>
                <a:ea typeface="Times New Roman" panose="02020603050405020304" pitchFamily="18" charset="0"/>
              </a:rPr>
              <a:t>Better </a:t>
            </a:r>
            <a:r>
              <a:rPr lang="en-IN" kern="0" dirty="0">
                <a:effectLst/>
                <a:latin typeface="Arial Black" panose="020B0A04020102020204" pitchFamily="34" charset="0"/>
                <a:ea typeface="Times New Roman" panose="02020603050405020304" pitchFamily="18" charset="0"/>
              </a:rPr>
              <a:t>language skills carry the facility of initiating effective communication with their </a:t>
            </a:r>
            <a:r>
              <a:rPr lang="en-IN" kern="0" dirty="0" smtClean="0">
                <a:effectLst/>
                <a:latin typeface="Arial Black" panose="020B0A04020102020204" pitchFamily="34" charset="0"/>
                <a:ea typeface="Times New Roman" panose="02020603050405020304" pitchFamily="18" charset="0"/>
              </a:rPr>
              <a:t>guests.</a:t>
            </a:r>
            <a:endParaRPr lang="en-IN" dirty="0">
              <a:latin typeface="Arial Black" panose="020B0A04020102020204" pitchFamily="34" charset="0"/>
            </a:endParaRPr>
          </a:p>
        </p:txBody>
      </p:sp>
      <p:sp>
        <p:nvSpPr>
          <p:cNvPr id="9" name="TextBox 8">
            <a:extLst>
              <a:ext uri="{FF2B5EF4-FFF2-40B4-BE49-F238E27FC236}">
                <a16:creationId xmlns:a16="http://schemas.microsoft.com/office/drawing/2014/main" id="{714DCD0D-8E9B-7FE4-85DD-075D88542559}"/>
              </a:ext>
            </a:extLst>
          </p:cNvPr>
          <p:cNvSpPr txBox="1"/>
          <p:nvPr/>
        </p:nvSpPr>
        <p:spPr>
          <a:xfrm>
            <a:off x="434155" y="1671761"/>
            <a:ext cx="6853335" cy="400110"/>
          </a:xfrm>
          <a:prstGeom prst="rect">
            <a:avLst/>
          </a:prstGeom>
          <a:noFill/>
        </p:spPr>
        <p:txBody>
          <a:bodyPr wrap="square">
            <a:spAutoFit/>
          </a:bodyPr>
          <a:lstStyle/>
          <a:p>
            <a:pPr algn="just"/>
            <a:r>
              <a:rPr lang="en-IN" sz="2000" b="1" i="1" dirty="0">
                <a:solidFill>
                  <a:schemeClr val="accent5">
                    <a:lumMod val="50000"/>
                  </a:schemeClr>
                </a:solidFill>
                <a:effectLst/>
                <a:latin typeface="Algerian" panose="04020705040A02060702" pitchFamily="82" charset="0"/>
                <a:ea typeface="Times New Roman" panose="02020603050405020304" pitchFamily="18" charset="0"/>
                <a:cs typeface="Times New Roman" panose="02020603050405020304" pitchFamily="18" charset="0"/>
              </a:rPr>
              <a:t>Increase job satisfaction for the employees </a:t>
            </a:r>
            <a:endParaRPr lang="en-IN" sz="2000" dirty="0">
              <a:solidFill>
                <a:schemeClr val="accent5">
                  <a:lumMod val="50000"/>
                </a:schemeClr>
              </a:solidFill>
              <a:effectLst/>
              <a:latin typeface="Algerian" panose="04020705040A02060702" pitchFamily="82" charset="0"/>
              <a:ea typeface="Times New Roman" panose="02020603050405020304" pitchFamily="18" charset="0"/>
              <a:cs typeface="Arial" panose="020B0604020202020204" pitchFamily="34" charset="0"/>
            </a:endParaRPr>
          </a:p>
        </p:txBody>
      </p:sp>
      <p:sp>
        <p:nvSpPr>
          <p:cNvPr id="11" name="TextBox 10">
            <a:extLst>
              <a:ext uri="{FF2B5EF4-FFF2-40B4-BE49-F238E27FC236}">
                <a16:creationId xmlns:a16="http://schemas.microsoft.com/office/drawing/2014/main" id="{3AB765EF-1075-19EF-1792-AF637AD6E170}"/>
              </a:ext>
            </a:extLst>
          </p:cNvPr>
          <p:cNvSpPr txBox="1"/>
          <p:nvPr/>
        </p:nvSpPr>
        <p:spPr>
          <a:xfrm>
            <a:off x="4530260" y="4419047"/>
            <a:ext cx="6420464" cy="400110"/>
          </a:xfrm>
          <a:prstGeom prst="rect">
            <a:avLst/>
          </a:prstGeom>
          <a:noFill/>
        </p:spPr>
        <p:txBody>
          <a:bodyPr wrap="square">
            <a:spAutoFit/>
          </a:bodyPr>
          <a:lstStyle/>
          <a:p>
            <a:pPr algn="just"/>
            <a:r>
              <a:rPr lang="en-IN" sz="2000" b="1" i="1" dirty="0">
                <a:solidFill>
                  <a:schemeClr val="accent5">
                    <a:lumMod val="50000"/>
                  </a:schemeClr>
                </a:solidFill>
                <a:effectLst/>
                <a:latin typeface="Algerian" panose="04020705040A02060702" pitchFamily="82" charset="0"/>
                <a:ea typeface="Times New Roman" panose="02020603050405020304" pitchFamily="18" charset="0"/>
                <a:cs typeface="Times New Roman" panose="02020603050405020304" pitchFamily="18" charset="0"/>
              </a:rPr>
              <a:t>Serves better opportunity</a:t>
            </a:r>
            <a:endParaRPr lang="en-IN" sz="2000" dirty="0">
              <a:solidFill>
                <a:schemeClr val="accent5">
                  <a:lumMod val="50000"/>
                </a:schemeClr>
              </a:solidFill>
              <a:effectLst/>
              <a:latin typeface="Algerian" panose="04020705040A02060702" pitchFamily="82" charset="0"/>
              <a:ea typeface="Times New Roman" panose="02020603050405020304" pitchFamily="18" charset="0"/>
              <a:cs typeface="Arial" panose="020B0604020202020204" pitchFamily="34" charset="0"/>
            </a:endParaRPr>
          </a:p>
        </p:txBody>
      </p:sp>
      <p:sp>
        <p:nvSpPr>
          <p:cNvPr id="13" name="TextBox 12">
            <a:extLst>
              <a:ext uri="{FF2B5EF4-FFF2-40B4-BE49-F238E27FC236}">
                <a16:creationId xmlns:a16="http://schemas.microsoft.com/office/drawing/2014/main" id="{1CF73C51-3FFF-6AE0-E7D2-4BD3B465720D}"/>
              </a:ext>
            </a:extLst>
          </p:cNvPr>
          <p:cNvSpPr txBox="1"/>
          <p:nvPr/>
        </p:nvSpPr>
        <p:spPr>
          <a:xfrm>
            <a:off x="4456288" y="4951004"/>
            <a:ext cx="7024512" cy="1295739"/>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IN" kern="0" dirty="0">
                <a:effectLst/>
                <a:latin typeface="Arial Black" panose="020B0A04020102020204" pitchFamily="34" charset="0"/>
                <a:ea typeface="Times New Roman" panose="02020603050405020304" pitchFamily="18" charset="0"/>
              </a:rPr>
              <a:t>Employees may get better opportunities to incorporate with several other organizations as the benefit of better communication skills </a:t>
            </a:r>
            <a:r>
              <a:rPr lang="en-IN" kern="0" dirty="0" smtClean="0">
                <a:effectLst/>
                <a:latin typeface="Arial Black" panose="020B0A04020102020204" pitchFamily="34" charset="0"/>
                <a:ea typeface="Times New Roman" panose="02020603050405020304" pitchFamily="18" charset="0"/>
              </a:rPr>
              <a:t>.</a:t>
            </a:r>
            <a:endParaRPr lang="en-IN" dirty="0">
              <a:latin typeface="Arial Black" panose="020B0A04020102020204" pitchFamily="34" charset="0"/>
            </a:endParaRPr>
          </a:p>
        </p:txBody>
      </p:sp>
      <p:pic>
        <p:nvPicPr>
          <p:cNvPr id="17" name="Picture 16">
            <a:extLst>
              <a:ext uri="{FF2B5EF4-FFF2-40B4-BE49-F238E27FC236}">
                <a16:creationId xmlns:a16="http://schemas.microsoft.com/office/drawing/2014/main" id="{B6FEF7FF-A80D-1EE2-BECD-FFC1E6F691AF}"/>
              </a:ext>
            </a:extLst>
          </p:cNvPr>
          <p:cNvPicPr>
            <a:picLocks noChangeAspect="1"/>
          </p:cNvPicPr>
          <p:nvPr/>
        </p:nvPicPr>
        <p:blipFill>
          <a:blip r:embed="rId3"/>
          <a:stretch>
            <a:fillRect/>
          </a:stretch>
        </p:blipFill>
        <p:spPr>
          <a:xfrm>
            <a:off x="526616" y="4289337"/>
            <a:ext cx="3729783" cy="1978464"/>
          </a:xfrm>
          <a:prstGeom prst="roundRect">
            <a:avLst>
              <a:gd name="adj" fmla="val 8594"/>
            </a:avLst>
          </a:prstGeom>
          <a:solidFill>
            <a:srgbClr val="FFFFFF">
              <a:shade val="85000"/>
            </a:srgbClr>
          </a:solidFill>
          <a:ln>
            <a:noFill/>
          </a:ln>
          <a:effectLst>
            <a:reflection blurRad="12700" stA="38000" endPos="28000" dist="5000" dir="5400000" sy="-100000" algn="bl" rotWithShape="0"/>
          </a:effectLst>
        </p:spPr>
      </p:pic>
      <p:sp>
        <p:nvSpPr>
          <p:cNvPr id="19" name="TextBox 18">
            <a:extLst>
              <a:ext uri="{FF2B5EF4-FFF2-40B4-BE49-F238E27FC236}">
                <a16:creationId xmlns:a16="http://schemas.microsoft.com/office/drawing/2014/main" id="{CA1E8375-E9C1-43F1-01F4-ACA0A4A6B262}"/>
              </a:ext>
            </a:extLst>
          </p:cNvPr>
          <p:cNvSpPr txBox="1"/>
          <p:nvPr/>
        </p:nvSpPr>
        <p:spPr>
          <a:xfrm>
            <a:off x="1763702" y="6283180"/>
            <a:ext cx="6420464" cy="369332"/>
          </a:xfrm>
          <a:prstGeom prst="rect">
            <a:avLst/>
          </a:prstGeom>
          <a:noFill/>
        </p:spPr>
        <p:txBody>
          <a:bodyPr wrap="square">
            <a:spAutoFit/>
          </a:bodyPr>
          <a:lstStyle/>
          <a:p>
            <a:r>
              <a:rPr lang="en-IN" sz="1800" kern="0" dirty="0">
                <a:effectLst/>
                <a:latin typeface="Times New Roman" panose="02020603050405020304" pitchFamily="18" charset="0"/>
                <a:ea typeface="Times New Roman" panose="02020603050405020304" pitchFamily="18" charset="0"/>
              </a:rPr>
              <a:t> </a:t>
            </a:r>
            <a:r>
              <a:rPr lang="en-IN" sz="900" kern="0" dirty="0">
                <a:effectLst/>
                <a:latin typeface="Arial Black" panose="020B0A04020102020204" pitchFamily="34" charset="0"/>
                <a:ea typeface="Times New Roman" panose="02020603050405020304" pitchFamily="18" charset="0"/>
              </a:rPr>
              <a:t>(</a:t>
            </a:r>
            <a:r>
              <a:rPr lang="en-IN" sz="900" kern="0" dirty="0" err="1">
                <a:effectLst/>
                <a:latin typeface="Arial Black" panose="020B0A04020102020204" pitchFamily="34" charset="0"/>
                <a:ea typeface="Times New Roman" panose="02020603050405020304" pitchFamily="18" charset="0"/>
              </a:rPr>
              <a:t>Koberling</a:t>
            </a:r>
            <a:r>
              <a:rPr lang="en-IN" sz="900" kern="0" dirty="0">
                <a:effectLst/>
                <a:latin typeface="Arial Black" panose="020B0A04020102020204" pitchFamily="34" charset="0"/>
                <a:ea typeface="Times New Roman" panose="02020603050405020304" pitchFamily="18" charset="0"/>
              </a:rPr>
              <a:t>, 2023)</a:t>
            </a:r>
            <a:endParaRPr lang="en-IN" dirty="0">
              <a:latin typeface="Arial Black" panose="020B0A04020102020204" pitchFamily="34" charset="0"/>
            </a:endParaRPr>
          </a:p>
        </p:txBody>
      </p:sp>
      <p:sp>
        <p:nvSpPr>
          <p:cNvPr id="2" name="Rectangle 1"/>
          <p:cNvSpPr/>
          <p:nvPr/>
        </p:nvSpPr>
        <p:spPr>
          <a:xfrm>
            <a:off x="252755" y="2967207"/>
            <a:ext cx="11296760" cy="1338828"/>
          </a:xfrm>
          <a:prstGeom prst="rect">
            <a:avLst/>
          </a:prstGeom>
        </p:spPr>
        <p:txBody>
          <a:bodyPr wrap="square">
            <a:spAutoFit/>
          </a:bodyPr>
          <a:lstStyle/>
          <a:p>
            <a:pPr marL="285750" indent="-285750">
              <a:lnSpc>
                <a:spcPct val="150000"/>
              </a:lnSpc>
              <a:buFont typeface="Arial" panose="020B0604020202020204" pitchFamily="34" charset="0"/>
              <a:buChar char="•"/>
            </a:pPr>
            <a:r>
              <a:rPr lang="en-IN" dirty="0">
                <a:latin typeface="Arial Black" panose="020B0A04020102020204" pitchFamily="34" charset="0"/>
                <a:ea typeface="Times New Roman" panose="02020603050405020304" pitchFamily="18" charset="0"/>
                <a:cs typeface="Times New Roman" panose="02020603050405020304" pitchFamily="18" charset="0"/>
              </a:rPr>
              <a:t>The fundamental requirements of the customers that are incorporated with the certain organisation can be identified through well-managed communication among the staff relatively.</a:t>
            </a:r>
            <a:endParaRPr lang="en-IN" dirty="0">
              <a:latin typeface="Arial Black" panose="020B0A04020102020204" pitchFamily="34" charset="0"/>
              <a:ea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7672622" y="955480"/>
            <a:ext cx="3662527" cy="1832672"/>
          </a:xfrm>
          <a:prstGeom prst="rect">
            <a:avLst/>
          </a:prstGeom>
        </p:spPr>
      </p:pic>
      <p:sp>
        <p:nvSpPr>
          <p:cNvPr id="6" name="TextBox 5"/>
          <p:cNvSpPr txBox="1"/>
          <p:nvPr/>
        </p:nvSpPr>
        <p:spPr>
          <a:xfrm>
            <a:off x="8746837" y="2804583"/>
            <a:ext cx="4072774" cy="230832"/>
          </a:xfrm>
          <a:prstGeom prst="rect">
            <a:avLst/>
          </a:prstGeom>
          <a:noFill/>
        </p:spPr>
        <p:txBody>
          <a:bodyPr wrap="square" rtlCol="0">
            <a:spAutoFit/>
          </a:bodyPr>
          <a:lstStyle/>
          <a:p>
            <a:r>
              <a:rPr lang="en-US" sz="900" dirty="0" smtClean="0">
                <a:latin typeface="Arial Black" panose="020B0A04020102020204" pitchFamily="34" charset="0"/>
              </a:rPr>
              <a:t>(</a:t>
            </a:r>
            <a:r>
              <a:rPr lang="en-US" sz="900" dirty="0" err="1" smtClean="0">
                <a:latin typeface="Arial Black" panose="020B0A04020102020204" pitchFamily="34" charset="0"/>
              </a:rPr>
              <a:t>Shekhawat</a:t>
            </a:r>
            <a:r>
              <a:rPr lang="en-US" sz="900" dirty="0">
                <a:latin typeface="Arial Black" panose="020B0A04020102020204" pitchFamily="34" charset="0"/>
              </a:rPr>
              <a:t>, </a:t>
            </a:r>
            <a:r>
              <a:rPr lang="en-US" sz="900" dirty="0" smtClean="0">
                <a:latin typeface="Arial Black" panose="020B0A04020102020204" pitchFamily="34" charset="0"/>
              </a:rPr>
              <a:t>2019) </a:t>
            </a:r>
            <a:endParaRPr lang="en-US" sz="900" dirty="0">
              <a:latin typeface="Arial Black" panose="020B0A04020102020204" pitchFamily="34" charset="0"/>
            </a:endParaRPr>
          </a:p>
        </p:txBody>
      </p:sp>
    </p:spTree>
    <p:extLst>
      <p:ext uri="{BB962C8B-B14F-4D97-AF65-F5344CB8AC3E}">
        <p14:creationId xmlns:p14="http://schemas.microsoft.com/office/powerpoint/2010/main" val="3850949218"/>
      </p:ext>
    </p:extLst>
  </p:cSld>
  <p:clrMapOvr>
    <a:masterClrMapping/>
  </p:clrMapOvr>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D6FDED2A-13B7-6AF7-C5A8-A9CBDF1311C8}"/>
              </a:ext>
            </a:extLst>
          </p:cNvPr>
          <p:cNvSpPr txBox="1"/>
          <p:nvPr/>
        </p:nvSpPr>
        <p:spPr>
          <a:xfrm>
            <a:off x="1644072" y="328969"/>
            <a:ext cx="8852189" cy="461665"/>
          </a:xfrm>
          <a:prstGeom prst="rect">
            <a:avLst/>
          </a:prstGeom>
          <a:noFill/>
        </p:spPr>
        <p:txBody>
          <a:bodyPr wrap="square">
            <a:spAutoFit/>
          </a:bodyPr>
          <a:lstStyle/>
          <a:p>
            <a:pPr algn="just">
              <a:spcBef>
                <a:spcPts val="200"/>
              </a:spcBef>
              <a:spcAft>
                <a:spcPts val="800"/>
              </a:spcAft>
            </a:pPr>
            <a:r>
              <a:rPr lang="en-IN" sz="2400" b="1" dirty="0">
                <a:solidFill>
                  <a:schemeClr val="accent5">
                    <a:lumMod val="50000"/>
                  </a:schemeClr>
                </a:solidFill>
                <a:effectLst/>
                <a:latin typeface="Algerian" panose="04020705040A02060702" pitchFamily="82" charset="0"/>
                <a:ea typeface="Times New Roman" panose="02020603050405020304" pitchFamily="18" charset="0"/>
              </a:rPr>
              <a:t>Use of Multilingualism For </a:t>
            </a:r>
            <a:r>
              <a:rPr lang="en-IN" sz="2400" b="1" dirty="0">
                <a:solidFill>
                  <a:schemeClr val="accent5">
                    <a:lumMod val="50000"/>
                  </a:schemeClr>
                </a:solidFill>
                <a:latin typeface="Algerian" panose="04020705040A02060702" pitchFamily="82" charset="0"/>
                <a:ea typeface="Times New Roman" panose="02020603050405020304" pitchFamily="18" charset="0"/>
              </a:rPr>
              <a:t>H</a:t>
            </a:r>
            <a:r>
              <a:rPr lang="en-IN" sz="2400" b="1" dirty="0">
                <a:solidFill>
                  <a:schemeClr val="accent5">
                    <a:lumMod val="50000"/>
                  </a:schemeClr>
                </a:solidFill>
                <a:effectLst/>
                <a:latin typeface="Algerian" panose="04020705040A02060702" pitchFamily="82" charset="0"/>
                <a:ea typeface="Times New Roman" panose="02020603050405020304" pitchFamily="18" charset="0"/>
              </a:rPr>
              <a:t>otel </a:t>
            </a:r>
            <a:r>
              <a:rPr lang="en-IN" sz="2400" b="1" dirty="0">
                <a:solidFill>
                  <a:schemeClr val="accent5">
                    <a:lumMod val="50000"/>
                  </a:schemeClr>
                </a:solidFill>
                <a:latin typeface="Algerian" panose="04020705040A02060702" pitchFamily="82" charset="0"/>
                <a:ea typeface="Times New Roman" panose="02020603050405020304" pitchFamily="18" charset="0"/>
              </a:rPr>
              <a:t>B</a:t>
            </a:r>
            <a:r>
              <a:rPr lang="en-IN" sz="2400" b="1" dirty="0">
                <a:solidFill>
                  <a:schemeClr val="accent5">
                    <a:lumMod val="50000"/>
                  </a:schemeClr>
                </a:solidFill>
                <a:effectLst/>
                <a:latin typeface="Algerian" panose="04020705040A02060702" pitchFamily="82" charset="0"/>
                <a:ea typeface="Times New Roman" panose="02020603050405020304" pitchFamily="18" charset="0"/>
              </a:rPr>
              <a:t>usiness</a:t>
            </a:r>
          </a:p>
        </p:txBody>
      </p:sp>
      <p:sp>
        <p:nvSpPr>
          <p:cNvPr id="7" name="TextBox 6">
            <a:extLst>
              <a:ext uri="{FF2B5EF4-FFF2-40B4-BE49-F238E27FC236}">
                <a16:creationId xmlns:a16="http://schemas.microsoft.com/office/drawing/2014/main" id="{D36DAFD6-96DF-87AC-85CE-BB073936BE6A}"/>
              </a:ext>
            </a:extLst>
          </p:cNvPr>
          <p:cNvSpPr txBox="1"/>
          <p:nvPr/>
        </p:nvSpPr>
        <p:spPr>
          <a:xfrm>
            <a:off x="418629" y="1115753"/>
            <a:ext cx="10343208" cy="1213089"/>
          </a:xfrm>
          <a:prstGeom prst="rect">
            <a:avLst/>
          </a:prstGeom>
          <a:noFill/>
        </p:spPr>
        <p:txBody>
          <a:bodyPr wrap="square">
            <a:spAutoFit/>
          </a:bodyPr>
          <a:lstStyle/>
          <a:p>
            <a:pPr marL="285750" indent="-285750">
              <a:lnSpc>
                <a:spcPct val="150000"/>
              </a:lnSpc>
              <a:buFont typeface="Arial" panose="020B0604020202020204" pitchFamily="34" charset="0"/>
              <a:buChar char="•"/>
            </a:pPr>
            <a:r>
              <a:rPr lang="en-IN" kern="0" dirty="0">
                <a:effectLst/>
                <a:latin typeface="Arial Black" panose="020B0A04020102020204" pitchFamily="34" charset="0"/>
                <a:ea typeface="Times New Roman" panose="02020603050405020304" pitchFamily="18" charset="0"/>
              </a:rPr>
              <a:t>Among the most renowned and inherited languages in the world, Spanish holds a great reputation for its authenticity and other aesthetic </a:t>
            </a:r>
            <a:r>
              <a:rPr lang="en-IN" kern="0" dirty="0" smtClean="0">
                <a:effectLst/>
                <a:latin typeface="Arial Black" panose="020B0A04020102020204" pitchFamily="34" charset="0"/>
                <a:ea typeface="Times New Roman" panose="02020603050405020304" pitchFamily="18" charset="0"/>
              </a:rPr>
              <a:t>features.</a:t>
            </a:r>
            <a:r>
              <a:rPr lang="en-IN" sz="1400" kern="0" dirty="0" smtClean="0">
                <a:effectLst/>
                <a:latin typeface="Times New Roman" panose="02020603050405020304" pitchFamily="18" charset="0"/>
                <a:ea typeface="Times New Roman" panose="02020603050405020304" pitchFamily="18" charset="0"/>
              </a:rPr>
              <a:t/>
            </a:r>
            <a:br>
              <a:rPr lang="en-IN" sz="1400" kern="0" dirty="0" smtClean="0">
                <a:effectLst/>
                <a:latin typeface="Times New Roman" panose="02020603050405020304" pitchFamily="18" charset="0"/>
                <a:ea typeface="Times New Roman" panose="02020603050405020304" pitchFamily="18" charset="0"/>
              </a:rPr>
            </a:br>
            <a:endParaRPr lang="en-IN" sz="1400" dirty="0"/>
          </a:p>
        </p:txBody>
      </p:sp>
      <p:sp>
        <p:nvSpPr>
          <p:cNvPr id="9" name="TextBox 8">
            <a:extLst>
              <a:ext uri="{FF2B5EF4-FFF2-40B4-BE49-F238E27FC236}">
                <a16:creationId xmlns:a16="http://schemas.microsoft.com/office/drawing/2014/main" id="{68B2B232-9862-4163-A826-2FE654AA6ED9}"/>
              </a:ext>
            </a:extLst>
          </p:cNvPr>
          <p:cNvSpPr txBox="1"/>
          <p:nvPr/>
        </p:nvSpPr>
        <p:spPr>
          <a:xfrm>
            <a:off x="4978662" y="3522555"/>
            <a:ext cx="6096000" cy="400110"/>
          </a:xfrm>
          <a:prstGeom prst="rect">
            <a:avLst/>
          </a:prstGeom>
          <a:noFill/>
        </p:spPr>
        <p:txBody>
          <a:bodyPr wrap="square">
            <a:spAutoFit/>
          </a:bodyPr>
          <a:lstStyle/>
          <a:p>
            <a:pPr algn="just">
              <a:spcBef>
                <a:spcPts val="200"/>
              </a:spcBef>
              <a:spcAft>
                <a:spcPts val="800"/>
              </a:spcAft>
            </a:pPr>
            <a:r>
              <a:rPr lang="en-IN" sz="2000" b="1" i="1" dirty="0">
                <a:solidFill>
                  <a:schemeClr val="accent5">
                    <a:lumMod val="50000"/>
                  </a:schemeClr>
                </a:solidFill>
                <a:effectLst/>
                <a:latin typeface="Algerian" panose="04020705040A02060702" pitchFamily="82" charset="0"/>
                <a:ea typeface="Times New Roman" panose="02020603050405020304" pitchFamily="18" charset="0"/>
              </a:rPr>
              <a:t>The region where this is been spoken </a:t>
            </a:r>
          </a:p>
        </p:txBody>
      </p:sp>
      <p:sp>
        <p:nvSpPr>
          <p:cNvPr id="11" name="TextBox 10">
            <a:extLst>
              <a:ext uri="{FF2B5EF4-FFF2-40B4-BE49-F238E27FC236}">
                <a16:creationId xmlns:a16="http://schemas.microsoft.com/office/drawing/2014/main" id="{1D384535-189F-2156-12D4-7DDE0594F4A3}"/>
              </a:ext>
            </a:extLst>
          </p:cNvPr>
          <p:cNvSpPr txBox="1"/>
          <p:nvPr/>
        </p:nvSpPr>
        <p:spPr>
          <a:xfrm>
            <a:off x="4978662" y="4280360"/>
            <a:ext cx="6504276" cy="1711238"/>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IN" kern="0" dirty="0">
                <a:effectLst/>
                <a:latin typeface="Arial Black" panose="020B0A04020102020204" pitchFamily="34" charset="0"/>
                <a:ea typeface="Times New Roman" panose="02020603050405020304" pitchFamily="18" charset="0"/>
              </a:rPr>
              <a:t>As per the current times, this language is spoken by 18 different countries under the USA among which, Argentina , Bolivia,  and Colombia are the most important </a:t>
            </a:r>
            <a:r>
              <a:rPr lang="en-IN" kern="0" dirty="0" smtClean="0">
                <a:effectLst/>
                <a:latin typeface="Arial Black" panose="020B0A04020102020204" pitchFamily="34" charset="0"/>
                <a:ea typeface="Times New Roman" panose="02020603050405020304" pitchFamily="18" charset="0"/>
              </a:rPr>
              <a:t>ones.</a:t>
            </a:r>
            <a:endParaRPr lang="en-IN" dirty="0">
              <a:latin typeface="Arial Black" panose="020B0A04020102020204" pitchFamily="34" charset="0"/>
            </a:endParaRPr>
          </a:p>
        </p:txBody>
      </p:sp>
      <p:sp>
        <p:nvSpPr>
          <p:cNvPr id="2" name="Rectangle 1"/>
          <p:cNvSpPr/>
          <p:nvPr/>
        </p:nvSpPr>
        <p:spPr>
          <a:xfrm>
            <a:off x="419159" y="1969754"/>
            <a:ext cx="10343208" cy="880241"/>
          </a:xfrm>
          <a:prstGeom prst="rect">
            <a:avLst/>
          </a:prstGeom>
        </p:spPr>
        <p:txBody>
          <a:bodyPr wrap="square">
            <a:spAutoFit/>
          </a:bodyPr>
          <a:lstStyle/>
          <a:p>
            <a:pPr marL="285750" indent="-285750">
              <a:lnSpc>
                <a:spcPct val="150000"/>
              </a:lnSpc>
              <a:buFont typeface="Arial" panose="020B0604020202020204" pitchFamily="34" charset="0"/>
              <a:buChar char="•"/>
            </a:pPr>
            <a:r>
              <a:rPr lang="en-IN" dirty="0">
                <a:latin typeface="Arial Black" panose="020B0A04020102020204" pitchFamily="34" charset="0"/>
                <a:ea typeface="Times New Roman" panose="02020603050405020304" pitchFamily="18" charset="0"/>
                <a:cs typeface="Times New Roman" panose="02020603050405020304" pitchFamily="18" charset="0"/>
              </a:rPr>
              <a:t>Based on current times the importance of the Spanish language has been enlarged from the boundary of Spain and spread </a:t>
            </a:r>
            <a:r>
              <a:rPr lang="en-IN" dirty="0" smtClean="0">
                <a:latin typeface="Arial Black" panose="020B0A04020102020204" pitchFamily="34" charset="0"/>
                <a:ea typeface="Times New Roman" panose="02020603050405020304" pitchFamily="18" charset="0"/>
                <a:cs typeface="Times New Roman" panose="02020603050405020304" pitchFamily="18" charset="0"/>
              </a:rPr>
              <a:t>globally.</a:t>
            </a:r>
            <a:endParaRPr lang="en-US" dirty="0">
              <a:latin typeface="Arial Black" panose="020B0A04020102020204" pitchFamily="34" charset="0"/>
            </a:endParaRPr>
          </a:p>
        </p:txBody>
      </p:sp>
      <p:sp>
        <p:nvSpPr>
          <p:cNvPr id="3" name="Rectangle 2"/>
          <p:cNvSpPr/>
          <p:nvPr/>
        </p:nvSpPr>
        <p:spPr>
          <a:xfrm>
            <a:off x="4516650" y="5229245"/>
            <a:ext cx="6096000" cy="369332"/>
          </a:xfrm>
          <a:prstGeom prst="rect">
            <a:avLst/>
          </a:prstGeom>
        </p:spPr>
        <p:txBody>
          <a:bodyPr>
            <a:spAutoFit/>
          </a:bodyPr>
          <a:lstStyle/>
          <a:p>
            <a:pPr algn="just"/>
            <a:endParaRPr lang="en-IN" dirty="0">
              <a:latin typeface="Arial Black" panose="020B0A04020102020204" pitchFamily="34" charset="0"/>
              <a:ea typeface="Times New Roman" panose="02020603050405020304" pitchFamily="18" charset="0"/>
              <a:cs typeface="Arial" panose="020B0604020202020204" pitchFamily="34" charset="0"/>
            </a:endParaRPr>
          </a:p>
        </p:txBody>
      </p:sp>
      <p:pic>
        <p:nvPicPr>
          <p:cNvPr id="4" name="Picture 3"/>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171154" y="2964581"/>
            <a:ext cx="4737730" cy="3584001"/>
          </a:xfrm>
          <a:prstGeom prst="rect">
            <a:avLst/>
          </a:prstGeom>
        </p:spPr>
      </p:pic>
      <p:pic>
        <p:nvPicPr>
          <p:cNvPr id="6" name="Picture 5"/>
          <p:cNvPicPr>
            <a:picLocks noChangeAspect="1"/>
          </p:cNvPicPr>
          <p:nvPr/>
        </p:nvPicPr>
        <p:blipFill>
          <a:blip r:embed="rId4" cstate="hqprint">
            <a:extLst>
              <a:ext uri="{28A0092B-C50C-407E-A947-70E740481C1C}">
                <a14:useLocalDpi xmlns:a14="http://schemas.microsoft.com/office/drawing/2010/main" val="0"/>
              </a:ext>
            </a:extLst>
          </a:blip>
          <a:stretch>
            <a:fillRect/>
          </a:stretch>
        </p:blipFill>
        <p:spPr>
          <a:xfrm>
            <a:off x="10496261" y="188215"/>
            <a:ext cx="1470359" cy="1068461"/>
          </a:xfrm>
          <a:prstGeom prst="rect">
            <a:avLst/>
          </a:prstGeom>
        </p:spPr>
      </p:pic>
      <p:sp>
        <p:nvSpPr>
          <p:cNvPr id="8" name="TextBox 7"/>
          <p:cNvSpPr txBox="1"/>
          <p:nvPr/>
        </p:nvSpPr>
        <p:spPr>
          <a:xfrm>
            <a:off x="1824675" y="6612013"/>
            <a:ext cx="6307974" cy="230832"/>
          </a:xfrm>
          <a:prstGeom prst="rect">
            <a:avLst/>
          </a:prstGeom>
          <a:noFill/>
        </p:spPr>
        <p:txBody>
          <a:bodyPr wrap="square" rtlCol="0">
            <a:spAutoFit/>
          </a:bodyPr>
          <a:lstStyle/>
          <a:p>
            <a:r>
              <a:rPr lang="en-US" sz="900" u="sng" dirty="0" smtClean="0">
                <a:latin typeface="Arial Black" panose="020B0A04020102020204" pitchFamily="34" charset="0"/>
                <a:hlinkClick r:id="rId5" tooltip="User:Kathinetzwerk (page does not exist)"/>
              </a:rPr>
              <a:t>(</a:t>
            </a:r>
            <a:r>
              <a:rPr lang="en-US" sz="900" u="sng" dirty="0" err="1" smtClean="0">
                <a:latin typeface="Arial Black" panose="020B0A04020102020204" pitchFamily="34" charset="0"/>
                <a:hlinkClick r:id="rId5" tooltip="User:Kathinetzwerk (page does not exist)"/>
              </a:rPr>
              <a:t>Kathinetzwerk</a:t>
            </a:r>
            <a:r>
              <a:rPr lang="en-US" sz="900" dirty="0" smtClean="0">
                <a:latin typeface="Arial Black" panose="020B0A04020102020204" pitchFamily="34" charset="0"/>
              </a:rPr>
              <a:t>, 2009) </a:t>
            </a:r>
            <a:endParaRPr lang="en-US" sz="900" dirty="0">
              <a:latin typeface="Arial Black" panose="020B0A04020102020204" pitchFamily="34" charset="0"/>
            </a:endParaRPr>
          </a:p>
        </p:txBody>
      </p:sp>
      <p:sp>
        <p:nvSpPr>
          <p:cNvPr id="10" name="TextBox 9"/>
          <p:cNvSpPr txBox="1"/>
          <p:nvPr/>
        </p:nvSpPr>
        <p:spPr>
          <a:xfrm>
            <a:off x="10686472" y="1285687"/>
            <a:ext cx="3011055" cy="230832"/>
          </a:xfrm>
          <a:prstGeom prst="rect">
            <a:avLst/>
          </a:prstGeom>
          <a:noFill/>
        </p:spPr>
        <p:txBody>
          <a:bodyPr wrap="square" rtlCol="0">
            <a:spAutoFit/>
          </a:bodyPr>
          <a:lstStyle/>
          <a:p>
            <a:r>
              <a:rPr lang="en-US" sz="900" u="sng" dirty="0" smtClean="0">
                <a:latin typeface="Arial Black" panose="020B0A04020102020204" pitchFamily="34" charset="0"/>
                <a:hlinkClick r:id="rId6"/>
              </a:rPr>
              <a:t>(L-TOP</a:t>
            </a:r>
            <a:r>
              <a:rPr lang="en-US" sz="900" dirty="0" smtClean="0">
                <a:latin typeface="Arial Black" panose="020B0A04020102020204" pitchFamily="34" charset="0"/>
              </a:rPr>
              <a:t>, 2019) </a:t>
            </a:r>
            <a:endParaRPr lang="en-US" sz="900" dirty="0">
              <a:latin typeface="Arial Black" panose="020B0A04020102020204" pitchFamily="34" charset="0"/>
            </a:endParaRPr>
          </a:p>
        </p:txBody>
      </p:sp>
    </p:spTree>
    <p:extLst>
      <p:ext uri="{BB962C8B-B14F-4D97-AF65-F5344CB8AC3E}">
        <p14:creationId xmlns:p14="http://schemas.microsoft.com/office/powerpoint/2010/main" val="2761467000"/>
      </p:ext>
    </p:extLst>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D6FDED2A-13B7-6AF7-C5A8-A9CBDF1311C8}"/>
              </a:ext>
            </a:extLst>
          </p:cNvPr>
          <p:cNvSpPr txBox="1">
            <a:spLocks noGrp="1"/>
          </p:cNvSpPr>
          <p:nvPr>
            <p:ph type="title"/>
          </p:nvPr>
        </p:nvSpPr>
        <p:spPr>
          <a:xfrm>
            <a:off x="822702" y="168888"/>
            <a:ext cx="10515600" cy="480131"/>
          </a:xfrm>
          <a:prstGeom prst="rect">
            <a:avLst/>
          </a:prstGeom>
          <a:noFill/>
        </p:spPr>
        <p:txBody>
          <a:bodyPr wrap="square">
            <a:spAutoFit/>
          </a:bodyPr>
          <a:lstStyle/>
          <a:p>
            <a:pPr algn="ctr">
              <a:spcBef>
                <a:spcPts val="200"/>
              </a:spcBef>
              <a:spcAft>
                <a:spcPts val="800"/>
              </a:spcAft>
            </a:pPr>
            <a:r>
              <a:rPr lang="en-IN" sz="2800" b="1" dirty="0">
                <a:solidFill>
                  <a:schemeClr val="accent5">
                    <a:lumMod val="50000"/>
                  </a:schemeClr>
                </a:solidFill>
                <a:effectLst/>
                <a:latin typeface="Algerian" panose="04020705040A02060702" pitchFamily="82" charset="0"/>
                <a:ea typeface="Times New Roman" panose="02020603050405020304" pitchFamily="18" charset="0"/>
              </a:rPr>
              <a:t>Use of Multilingualism For </a:t>
            </a:r>
            <a:r>
              <a:rPr lang="en-IN" sz="2800" b="1" dirty="0">
                <a:solidFill>
                  <a:schemeClr val="accent5">
                    <a:lumMod val="50000"/>
                  </a:schemeClr>
                </a:solidFill>
                <a:latin typeface="Algerian" panose="04020705040A02060702" pitchFamily="82" charset="0"/>
                <a:ea typeface="Times New Roman" panose="02020603050405020304" pitchFamily="18" charset="0"/>
              </a:rPr>
              <a:t>H</a:t>
            </a:r>
            <a:r>
              <a:rPr lang="en-IN" sz="2800" b="1" dirty="0">
                <a:solidFill>
                  <a:schemeClr val="accent5">
                    <a:lumMod val="50000"/>
                  </a:schemeClr>
                </a:solidFill>
                <a:effectLst/>
                <a:latin typeface="Algerian" panose="04020705040A02060702" pitchFamily="82" charset="0"/>
                <a:ea typeface="Times New Roman" panose="02020603050405020304" pitchFamily="18" charset="0"/>
              </a:rPr>
              <a:t>otel </a:t>
            </a:r>
            <a:r>
              <a:rPr lang="en-IN" sz="2800" b="1" dirty="0">
                <a:solidFill>
                  <a:schemeClr val="accent5">
                    <a:lumMod val="50000"/>
                  </a:schemeClr>
                </a:solidFill>
                <a:latin typeface="Algerian" panose="04020705040A02060702" pitchFamily="82" charset="0"/>
                <a:ea typeface="Times New Roman" panose="02020603050405020304" pitchFamily="18" charset="0"/>
              </a:rPr>
              <a:t>B</a:t>
            </a:r>
            <a:r>
              <a:rPr lang="en-IN" sz="2800" b="1" dirty="0">
                <a:solidFill>
                  <a:schemeClr val="accent5">
                    <a:lumMod val="50000"/>
                  </a:schemeClr>
                </a:solidFill>
                <a:effectLst/>
                <a:latin typeface="Algerian" panose="04020705040A02060702" pitchFamily="82" charset="0"/>
                <a:ea typeface="Times New Roman" panose="02020603050405020304" pitchFamily="18" charset="0"/>
              </a:rPr>
              <a:t>usiness</a:t>
            </a:r>
          </a:p>
        </p:txBody>
      </p:sp>
      <p:sp>
        <p:nvSpPr>
          <p:cNvPr id="7" name="TextBox 6">
            <a:extLst>
              <a:ext uri="{FF2B5EF4-FFF2-40B4-BE49-F238E27FC236}">
                <a16:creationId xmlns:a16="http://schemas.microsoft.com/office/drawing/2014/main" id="{A4369215-C1C2-748A-53A6-061CD103F61F}"/>
              </a:ext>
            </a:extLst>
          </p:cNvPr>
          <p:cNvSpPr txBox="1"/>
          <p:nvPr/>
        </p:nvSpPr>
        <p:spPr>
          <a:xfrm>
            <a:off x="6901313" y="1231728"/>
            <a:ext cx="6559875" cy="400110"/>
          </a:xfrm>
          <a:prstGeom prst="rect">
            <a:avLst/>
          </a:prstGeom>
          <a:noFill/>
        </p:spPr>
        <p:txBody>
          <a:bodyPr wrap="square">
            <a:spAutoFit/>
          </a:bodyPr>
          <a:lstStyle/>
          <a:p>
            <a:pPr algn="just">
              <a:spcBef>
                <a:spcPts val="200"/>
              </a:spcBef>
              <a:spcAft>
                <a:spcPts val="800"/>
              </a:spcAft>
            </a:pPr>
            <a:r>
              <a:rPr lang="en-IN" sz="2000" b="1" i="1" dirty="0">
                <a:solidFill>
                  <a:schemeClr val="accent5">
                    <a:lumMod val="50000"/>
                  </a:schemeClr>
                </a:solidFill>
                <a:effectLst/>
                <a:latin typeface="Algerian" panose="04020705040A02060702" pitchFamily="82" charset="0"/>
                <a:ea typeface="Times New Roman" panose="02020603050405020304" pitchFamily="18" charset="0"/>
              </a:rPr>
              <a:t>Struggles to learn this language</a:t>
            </a:r>
          </a:p>
        </p:txBody>
      </p:sp>
      <p:sp>
        <p:nvSpPr>
          <p:cNvPr id="8" name="TextBox 7">
            <a:extLst>
              <a:ext uri="{FF2B5EF4-FFF2-40B4-BE49-F238E27FC236}">
                <a16:creationId xmlns:a16="http://schemas.microsoft.com/office/drawing/2014/main" id="{8052EF39-6018-5A37-22B3-017FC1ECB16E}"/>
              </a:ext>
            </a:extLst>
          </p:cNvPr>
          <p:cNvSpPr txBox="1"/>
          <p:nvPr/>
        </p:nvSpPr>
        <p:spPr>
          <a:xfrm>
            <a:off x="6918349" y="1714444"/>
            <a:ext cx="4793383" cy="1754326"/>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IN" kern="0" dirty="0">
                <a:effectLst/>
                <a:latin typeface="Arial Black" panose="020B0A04020102020204" pitchFamily="34" charset="0"/>
                <a:ea typeface="Times New Roman" panose="02020603050405020304" pitchFamily="18" charset="0"/>
              </a:rPr>
              <a:t>The effectiveness of Spanish languages contains a variety of laws and regulations that are different from other languages.</a:t>
            </a:r>
            <a:endParaRPr lang="en-IN" dirty="0">
              <a:latin typeface="Arial Black" panose="020B0A04020102020204" pitchFamily="34" charset="0"/>
            </a:endParaRPr>
          </a:p>
        </p:txBody>
      </p:sp>
      <p:sp>
        <p:nvSpPr>
          <p:cNvPr id="9" name="TextBox 8">
            <a:extLst>
              <a:ext uri="{FF2B5EF4-FFF2-40B4-BE49-F238E27FC236}">
                <a16:creationId xmlns:a16="http://schemas.microsoft.com/office/drawing/2014/main" id="{D3BB73D8-7D92-432C-C6C1-F06BB1E07A53}"/>
              </a:ext>
            </a:extLst>
          </p:cNvPr>
          <p:cNvSpPr txBox="1"/>
          <p:nvPr/>
        </p:nvSpPr>
        <p:spPr>
          <a:xfrm>
            <a:off x="5001255" y="3610798"/>
            <a:ext cx="6096000" cy="707886"/>
          </a:xfrm>
          <a:prstGeom prst="rect">
            <a:avLst/>
          </a:prstGeom>
          <a:noFill/>
        </p:spPr>
        <p:txBody>
          <a:bodyPr wrap="square">
            <a:spAutoFit/>
          </a:bodyPr>
          <a:lstStyle/>
          <a:p>
            <a:pPr algn="just">
              <a:spcBef>
                <a:spcPts val="200"/>
              </a:spcBef>
              <a:spcAft>
                <a:spcPts val="800"/>
              </a:spcAft>
            </a:pPr>
            <a:r>
              <a:rPr lang="en-IN" sz="2000" b="1" i="1" dirty="0">
                <a:solidFill>
                  <a:schemeClr val="accent5">
                    <a:lumMod val="50000"/>
                  </a:schemeClr>
                </a:solidFill>
                <a:effectLst/>
                <a:latin typeface="Algerian" panose="04020705040A02060702" pitchFamily="82" charset="0"/>
                <a:ea typeface="Times New Roman" panose="02020603050405020304" pitchFamily="18" charset="0"/>
              </a:rPr>
              <a:t>Polite </a:t>
            </a:r>
            <a:r>
              <a:rPr lang="en-IN" sz="2000" b="1" i="1" dirty="0" smtClean="0">
                <a:solidFill>
                  <a:schemeClr val="accent5">
                    <a:lumMod val="50000"/>
                  </a:schemeClr>
                </a:solidFill>
                <a:effectLst/>
                <a:latin typeface="Algerian" panose="04020705040A02060702" pitchFamily="82" charset="0"/>
                <a:ea typeface="Times New Roman" panose="02020603050405020304" pitchFamily="18" charset="0"/>
              </a:rPr>
              <a:t>and impolite language in the hotel industry</a:t>
            </a:r>
            <a:endParaRPr lang="en-IN" sz="2000" b="1" i="1" dirty="0">
              <a:solidFill>
                <a:schemeClr val="accent5">
                  <a:lumMod val="50000"/>
                </a:schemeClr>
              </a:solidFill>
              <a:effectLst/>
              <a:latin typeface="Algerian" panose="04020705040A02060702" pitchFamily="82" charset="0"/>
              <a:ea typeface="Times New Roman" panose="02020603050405020304" pitchFamily="18" charset="0"/>
            </a:endParaRPr>
          </a:p>
        </p:txBody>
      </p:sp>
      <p:sp>
        <p:nvSpPr>
          <p:cNvPr id="10" name="TextBox 9">
            <a:extLst>
              <a:ext uri="{FF2B5EF4-FFF2-40B4-BE49-F238E27FC236}">
                <a16:creationId xmlns:a16="http://schemas.microsoft.com/office/drawing/2014/main" id="{0DE902CB-33FE-9609-90DD-BA18123A73C9}"/>
              </a:ext>
            </a:extLst>
          </p:cNvPr>
          <p:cNvSpPr txBox="1"/>
          <p:nvPr/>
        </p:nvSpPr>
        <p:spPr>
          <a:xfrm>
            <a:off x="5001255" y="4460712"/>
            <a:ext cx="6319243" cy="2126736"/>
          </a:xfrm>
          <a:prstGeom prst="rect">
            <a:avLst/>
          </a:prstGeom>
          <a:noFill/>
        </p:spPr>
        <p:txBody>
          <a:bodyPr wrap="square">
            <a:spAutoFit/>
          </a:bodyPr>
          <a:lstStyle/>
          <a:p>
            <a:pPr marL="171450" indent="-171450">
              <a:lnSpc>
                <a:spcPct val="150000"/>
              </a:lnSpc>
              <a:buFont typeface="Arial" panose="020B0604020202020204" pitchFamily="34" charset="0"/>
              <a:buChar char="•"/>
            </a:pPr>
            <a:r>
              <a:rPr lang="en-IN" kern="0" dirty="0">
                <a:effectLst/>
                <a:latin typeface="Arial Black" panose="020B0A04020102020204" pitchFamily="34" charset="0"/>
                <a:ea typeface="Times New Roman" panose="02020603050405020304" pitchFamily="18" charset="0"/>
              </a:rPr>
              <a:t>Greeting the guests that arrive at Diversity Hotel and Spa is the primary concern of the staff and this is the reason, the involvement of polite and non-polite language is crucial for these industries.</a:t>
            </a:r>
            <a:endParaRPr lang="en-IN" dirty="0">
              <a:latin typeface="Arial Black" panose="020B0A04020102020204" pitchFamily="34" charset="0"/>
            </a:endParaRPr>
          </a:p>
        </p:txBody>
      </p:sp>
      <p:sp>
        <p:nvSpPr>
          <p:cNvPr id="11" name="Rectangle 10"/>
          <p:cNvSpPr/>
          <p:nvPr/>
        </p:nvSpPr>
        <p:spPr>
          <a:xfrm>
            <a:off x="822702" y="2570050"/>
            <a:ext cx="10791987" cy="369332"/>
          </a:xfrm>
          <a:prstGeom prst="rect">
            <a:avLst/>
          </a:prstGeom>
        </p:spPr>
        <p:txBody>
          <a:bodyPr wrap="square">
            <a:spAutoFit/>
          </a:bodyPr>
          <a:lstStyle/>
          <a:p>
            <a:endParaRPr lang="en-US" dirty="0">
              <a:latin typeface="Arial Black" panose="020B0A04020102020204" pitchFamily="34" charset="0"/>
            </a:endParaRPr>
          </a:p>
        </p:txBody>
      </p:sp>
      <p:pic>
        <p:nvPicPr>
          <p:cNvPr id="13" name="Content Placeholder 12"/>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725659" y="4304201"/>
            <a:ext cx="3349025" cy="2163228"/>
          </a:xfrm>
        </p:spPr>
      </p:pic>
      <p:pic>
        <p:nvPicPr>
          <p:cNvPr id="15" name="Picture 14"/>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725659" y="1739559"/>
            <a:ext cx="5933760" cy="1800225"/>
          </a:xfrm>
          <a:prstGeom prst="rect">
            <a:avLst/>
          </a:prstGeom>
        </p:spPr>
      </p:pic>
      <p:sp>
        <p:nvSpPr>
          <p:cNvPr id="16" name="TextBox 15"/>
          <p:cNvSpPr txBox="1"/>
          <p:nvPr/>
        </p:nvSpPr>
        <p:spPr>
          <a:xfrm>
            <a:off x="1743581" y="6587448"/>
            <a:ext cx="1313180" cy="230832"/>
          </a:xfrm>
          <a:prstGeom prst="rect">
            <a:avLst/>
          </a:prstGeom>
          <a:noFill/>
        </p:spPr>
        <p:txBody>
          <a:bodyPr wrap="none" rtlCol="0">
            <a:spAutoFit/>
          </a:bodyPr>
          <a:lstStyle/>
          <a:p>
            <a:r>
              <a:rPr lang="en-US" sz="900" u="sng" dirty="0" smtClean="0">
                <a:latin typeface="Arial Black" panose="020B0A04020102020204" pitchFamily="34" charset="0"/>
              </a:rPr>
              <a:t>(</a:t>
            </a:r>
            <a:r>
              <a:rPr lang="en-US" sz="900" u="sng" dirty="0" err="1" smtClean="0">
                <a:latin typeface="Arial Black" panose="020B0A04020102020204" pitchFamily="34" charset="0"/>
              </a:rPr>
              <a:t>Bychykhin</a:t>
            </a:r>
            <a:r>
              <a:rPr lang="en-US" sz="900" u="sng" dirty="0" smtClean="0">
                <a:latin typeface="Arial Black" panose="020B0A04020102020204" pitchFamily="34" charset="0"/>
              </a:rPr>
              <a:t>, 2016)</a:t>
            </a:r>
            <a:endParaRPr lang="en-US" sz="900" dirty="0">
              <a:latin typeface="Arial Black" panose="020B0A04020102020204" pitchFamily="34" charset="0"/>
            </a:endParaRPr>
          </a:p>
        </p:txBody>
      </p:sp>
      <p:sp>
        <p:nvSpPr>
          <p:cNvPr id="17" name="Rectangle 16"/>
          <p:cNvSpPr/>
          <p:nvPr/>
        </p:nvSpPr>
        <p:spPr>
          <a:xfrm>
            <a:off x="1118631" y="3585207"/>
            <a:ext cx="1313180" cy="230832"/>
          </a:xfrm>
          <a:prstGeom prst="rect">
            <a:avLst/>
          </a:prstGeom>
        </p:spPr>
        <p:txBody>
          <a:bodyPr wrap="none">
            <a:spAutoFit/>
          </a:bodyPr>
          <a:lstStyle/>
          <a:p>
            <a:r>
              <a:rPr lang="en-US" sz="900" u="sng" dirty="0" smtClean="0">
                <a:latin typeface="Arial Black" panose="020B0A04020102020204" pitchFamily="34" charset="0"/>
              </a:rPr>
              <a:t>(</a:t>
            </a:r>
            <a:r>
              <a:rPr lang="en-US" sz="900" u="sng" dirty="0" err="1" smtClean="0">
                <a:latin typeface="Arial Black" panose="020B0A04020102020204" pitchFamily="34" charset="0"/>
              </a:rPr>
              <a:t>Bychykhin</a:t>
            </a:r>
            <a:r>
              <a:rPr lang="en-US" sz="900" u="sng" dirty="0">
                <a:latin typeface="Arial Black" panose="020B0A04020102020204" pitchFamily="34" charset="0"/>
              </a:rPr>
              <a:t>, 2016)</a:t>
            </a:r>
            <a:endParaRPr lang="en-US" sz="900" dirty="0">
              <a:latin typeface="Arial Black" panose="020B0A04020102020204" pitchFamily="34" charset="0"/>
            </a:endParaRPr>
          </a:p>
        </p:txBody>
      </p:sp>
    </p:spTree>
    <p:extLst>
      <p:ext uri="{BB962C8B-B14F-4D97-AF65-F5344CB8AC3E}">
        <p14:creationId xmlns:p14="http://schemas.microsoft.com/office/powerpoint/2010/main" val="55135150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DB9F37-1E67-0E4F-F2F2-03FE62399496}"/>
              </a:ext>
            </a:extLst>
          </p:cNvPr>
          <p:cNvSpPr>
            <a:spLocks noGrp="1"/>
          </p:cNvSpPr>
          <p:nvPr>
            <p:ph type="title"/>
          </p:nvPr>
        </p:nvSpPr>
        <p:spPr>
          <a:xfrm>
            <a:off x="371056" y="329967"/>
            <a:ext cx="10515600" cy="657430"/>
          </a:xfrm>
        </p:spPr>
        <p:txBody>
          <a:bodyPr>
            <a:normAutofit/>
          </a:bodyPr>
          <a:lstStyle/>
          <a:p>
            <a:pPr algn="ctr"/>
            <a:r>
              <a:rPr lang="en-IN" sz="2800" b="1" dirty="0">
                <a:solidFill>
                  <a:schemeClr val="accent5">
                    <a:lumMod val="50000"/>
                  </a:schemeClr>
                </a:solidFill>
                <a:latin typeface="Algerian" panose="04020705040A02060702" pitchFamily="82"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AA6B2863-178B-D7EB-49AE-02EEC6556B90}"/>
              </a:ext>
            </a:extLst>
          </p:cNvPr>
          <p:cNvSpPr>
            <a:spLocks noGrp="1"/>
          </p:cNvSpPr>
          <p:nvPr>
            <p:ph idx="1"/>
          </p:nvPr>
        </p:nvSpPr>
        <p:spPr>
          <a:xfrm>
            <a:off x="607291" y="1125594"/>
            <a:ext cx="10911348" cy="5977169"/>
          </a:xfrm>
        </p:spPr>
        <p:txBody>
          <a:bodyPr>
            <a:noAutofit/>
          </a:bodyPr>
          <a:lstStyle/>
          <a:p>
            <a:pPr>
              <a:lnSpc>
                <a:spcPct val="150000"/>
              </a:lnSpc>
            </a:pPr>
            <a:r>
              <a:rPr lang="en-US" sz="1400" dirty="0" err="1" smtClean="0">
                <a:latin typeface="Arial Black" panose="020B0A04020102020204" pitchFamily="34" charset="0"/>
                <a:hlinkClick r:id="rId3"/>
              </a:rPr>
              <a:t>Bychykhin</a:t>
            </a:r>
            <a:r>
              <a:rPr lang="en-US" sz="1400" dirty="0" smtClean="0">
                <a:latin typeface="Arial Black" panose="020B0A04020102020204" pitchFamily="34" charset="0"/>
                <a:hlinkClick r:id="rId3"/>
              </a:rPr>
              <a:t>, O., (2016). </a:t>
            </a:r>
            <a:r>
              <a:rPr lang="en-US" sz="1400" b="1" dirty="0" smtClean="0">
                <a:latin typeface="Arial Black" panose="020B0A04020102020204" pitchFamily="34" charset="0"/>
                <a:hlinkClick r:id="rId3"/>
              </a:rPr>
              <a:t>Spanish language learning concept image. </a:t>
            </a:r>
            <a:r>
              <a:rPr lang="en-IN" sz="1400" dirty="0" smtClean="0">
                <a:latin typeface="Arial Black" panose="020B0A04020102020204" pitchFamily="34" charset="0"/>
                <a:hlinkClick r:id="rId3"/>
              </a:rPr>
              <a:t>[Online] Available at: https:// www.istockphoto.com/photo/spanish-language-learning-concept-image-its-time-to-learn-gm533448974-94491003/  [Accessed 24 October 2023]. </a:t>
            </a:r>
            <a:endParaRPr lang="en-IN" sz="1400" dirty="0" smtClean="0">
              <a:latin typeface="Arial Black" panose="020B0A04020102020204" pitchFamily="34" charset="0"/>
            </a:endParaRPr>
          </a:p>
          <a:p>
            <a:pPr>
              <a:lnSpc>
                <a:spcPct val="150000"/>
              </a:lnSpc>
            </a:pPr>
            <a:r>
              <a:rPr lang="en-IN" sz="1400" dirty="0" err="1" smtClean="0">
                <a:latin typeface="Arial Black" panose="020B0A04020102020204" pitchFamily="34" charset="0"/>
              </a:rPr>
              <a:t>Filson</a:t>
            </a:r>
            <a:r>
              <a:rPr lang="en-IN" sz="1400" dirty="0" smtClean="0">
                <a:latin typeface="Arial Black" panose="020B0A04020102020204" pitchFamily="34" charset="0"/>
              </a:rPr>
              <a:t>, N., (2023). How to learn Spanish on your own: The best tips and techniques. [Online] Available at: https://preply.com/en/blog/how-to-learn-spanish-on-your-own/ [Accessed 22 October 2023].</a:t>
            </a:r>
            <a:endParaRPr lang="en-US" sz="1400" dirty="0" smtClean="0">
              <a:latin typeface="Arial Black" panose="020B0A04020102020204" pitchFamily="34" charset="0"/>
            </a:endParaRPr>
          </a:p>
          <a:p>
            <a:pPr>
              <a:lnSpc>
                <a:spcPct val="150000"/>
              </a:lnSpc>
            </a:pPr>
            <a:r>
              <a:rPr lang="en-IN" sz="1400" dirty="0" err="1" smtClean="0">
                <a:latin typeface="Arial Black" panose="020B0A04020102020204" pitchFamily="34" charset="0"/>
              </a:rPr>
              <a:t>Hendrei</a:t>
            </a:r>
            <a:r>
              <a:rPr lang="en-IN" sz="1400" dirty="0">
                <a:latin typeface="Arial Black" panose="020B0A04020102020204" pitchFamily="34" charset="0"/>
              </a:rPr>
              <a:t>, O. B., (2023). 8 key benefits of multilingualism in today’s workplace. [Online] Available at: https://preply.com/en/blog/b2b-multilingual-workforce/ [Accessed 23 October 2023</a:t>
            </a:r>
            <a:r>
              <a:rPr lang="en-IN" sz="1400" dirty="0" smtClean="0">
                <a:latin typeface="Arial Black" panose="020B0A04020102020204" pitchFamily="34" charset="0"/>
              </a:rPr>
              <a:t>].</a:t>
            </a:r>
          </a:p>
          <a:p>
            <a:pPr>
              <a:lnSpc>
                <a:spcPct val="150000"/>
              </a:lnSpc>
            </a:pPr>
            <a:r>
              <a:rPr lang="en-US" sz="1400" u="sng" dirty="0" err="1" smtClean="0">
                <a:latin typeface="Arial Black" panose="020B0A04020102020204" pitchFamily="34" charset="0"/>
                <a:hlinkClick r:id="rId4" tooltip="User:Kathinetzwerk (page does not exist)"/>
              </a:rPr>
              <a:t>Kathinetzwerk</a:t>
            </a:r>
            <a:r>
              <a:rPr lang="en-US" sz="1400" dirty="0" smtClean="0">
                <a:latin typeface="Arial Black" panose="020B0A04020102020204" pitchFamily="34" charset="0"/>
              </a:rPr>
              <a:t>, </a:t>
            </a:r>
            <a:r>
              <a:rPr lang="en-US" sz="1400" dirty="0">
                <a:latin typeface="Arial Black" panose="020B0A04020102020204" pitchFamily="34" charset="0"/>
              </a:rPr>
              <a:t>(2009). Range map for the Barred Parakeet (</a:t>
            </a:r>
            <a:r>
              <a:rPr lang="en-US" sz="1400" i="1" dirty="0" err="1">
                <a:latin typeface="Arial Black" panose="020B0A04020102020204" pitchFamily="34" charset="0"/>
                <a:hlinkClick r:id="rId5" tooltip="Bolborhynchus lineola"/>
              </a:rPr>
              <a:t>Bolborhynchus</a:t>
            </a:r>
            <a:r>
              <a:rPr lang="en-US" sz="1400" i="1" dirty="0">
                <a:latin typeface="Arial Black" panose="020B0A04020102020204" pitchFamily="34" charset="0"/>
                <a:hlinkClick r:id="rId5" tooltip="Bolborhynchus lineola"/>
              </a:rPr>
              <a:t> </a:t>
            </a:r>
            <a:r>
              <a:rPr lang="en-US" sz="1400" i="1" dirty="0" err="1">
                <a:latin typeface="Arial Black" panose="020B0A04020102020204" pitchFamily="34" charset="0"/>
                <a:hlinkClick r:id="rId5" tooltip="Bolborhynchus lineola"/>
              </a:rPr>
              <a:t>lineola</a:t>
            </a:r>
            <a:r>
              <a:rPr lang="en-US" sz="1400" dirty="0">
                <a:latin typeface="Arial Black" panose="020B0A04020102020204" pitchFamily="34" charset="0"/>
              </a:rPr>
              <a:t>), also known as </a:t>
            </a:r>
            <a:r>
              <a:rPr lang="en-US" sz="1400" dirty="0" err="1">
                <a:latin typeface="Arial Black" panose="020B0A04020102020204" pitchFamily="34" charset="0"/>
              </a:rPr>
              <a:t>Lineolated</a:t>
            </a:r>
            <a:r>
              <a:rPr lang="en-US" sz="1400" dirty="0">
                <a:latin typeface="Arial Black" panose="020B0A04020102020204" pitchFamily="34" charset="0"/>
              </a:rPr>
              <a:t> Parakeet or Catherine Parakeet. </a:t>
            </a:r>
            <a:r>
              <a:rPr lang="en-IN" sz="1400" dirty="0">
                <a:latin typeface="Arial Black" panose="020B0A04020102020204" pitchFamily="34" charset="0"/>
              </a:rPr>
              <a:t>[Online] Available at: </a:t>
            </a:r>
            <a:r>
              <a:rPr lang="en-IN" sz="1400" u="sng" dirty="0">
                <a:latin typeface="Arial Black" panose="020B0A04020102020204" pitchFamily="34" charset="0"/>
                <a:hlinkClick r:id="rId6"/>
              </a:rPr>
              <a:t>https://commons.wikimedia.org/wiki/File:Verbreitungsgebiet_Kathis.jpg/</a:t>
            </a:r>
            <a:r>
              <a:rPr lang="en-IN" sz="1400" dirty="0">
                <a:latin typeface="Arial Black" panose="020B0A04020102020204" pitchFamily="34" charset="0"/>
              </a:rPr>
              <a:t> [Accessed 25 October 2023]. </a:t>
            </a:r>
            <a:endParaRPr lang="en-IN" sz="1400" dirty="0" smtClean="0">
              <a:latin typeface="Arial Black" panose="020B0A04020102020204" pitchFamily="34" charset="0"/>
            </a:endParaRPr>
          </a:p>
          <a:p>
            <a:pPr>
              <a:lnSpc>
                <a:spcPct val="150000"/>
              </a:lnSpc>
            </a:pPr>
            <a:r>
              <a:rPr lang="en-IN" sz="1400" dirty="0" err="1" smtClean="0">
                <a:latin typeface="Arial Black" panose="020B0A04020102020204" pitchFamily="34" charset="0"/>
              </a:rPr>
              <a:t>Koberling</a:t>
            </a:r>
            <a:r>
              <a:rPr lang="en-IN" sz="1400" dirty="0">
                <a:latin typeface="Arial Black" panose="020B0A04020102020204" pitchFamily="34" charset="0"/>
              </a:rPr>
              <a:t>, L., (2023). The Connection Between Multilingualism and Business Success. [Online] Available at: https://www.speexx.com/speexx-blog/multilingualism-and-business-success/ [Accessed 21 October 2023].</a:t>
            </a:r>
            <a:endParaRPr lang="en-US" sz="1400" dirty="0">
              <a:latin typeface="Arial Black" panose="020B0A04020102020204" pitchFamily="34" charset="0"/>
            </a:endParaRPr>
          </a:p>
          <a:p>
            <a:pPr>
              <a:lnSpc>
                <a:spcPct val="150000"/>
              </a:lnSpc>
            </a:pPr>
            <a:r>
              <a:rPr lang="en-IN" sz="1400" dirty="0" err="1">
                <a:latin typeface="Arial Black" panose="020B0A04020102020204" pitchFamily="34" charset="0"/>
              </a:rPr>
              <a:t>Kokemuller</a:t>
            </a:r>
            <a:r>
              <a:rPr lang="en-IN" sz="1400" dirty="0">
                <a:latin typeface="Arial Black" panose="020B0A04020102020204" pitchFamily="34" charset="0"/>
              </a:rPr>
              <a:t>, N., (2022). What Are the Benefits of Multilingualism in the Workplace?. [Online] Available at: https://work.chron.com/benefits-multilingualism-workplace-6178.html [Accessed 21 October 2023].</a:t>
            </a:r>
            <a:endParaRPr lang="en-US" sz="1400" dirty="0">
              <a:latin typeface="Arial Black" panose="020B0A04020102020204" pitchFamily="34" charset="0"/>
            </a:endParaRPr>
          </a:p>
          <a:p>
            <a:pPr>
              <a:lnSpc>
                <a:spcPct val="150000"/>
              </a:lnSpc>
            </a:pPr>
            <a:endParaRPr lang="en-IN" sz="1200" dirty="0"/>
          </a:p>
        </p:txBody>
      </p:sp>
    </p:spTree>
    <p:extLst>
      <p:ext uri="{BB962C8B-B14F-4D97-AF65-F5344CB8AC3E}">
        <p14:creationId xmlns:p14="http://schemas.microsoft.com/office/powerpoint/2010/main" val="956153147"/>
      </p:ext>
    </p:extLst>
  </p:cSld>
  <p:clrMapOvr>
    <a:masterClrMapping/>
  </p:clrMapOvr>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699654" y="166255"/>
            <a:ext cx="10515600" cy="6567053"/>
          </a:xfrm>
        </p:spPr>
        <p:txBody>
          <a:bodyPr>
            <a:normAutofit/>
          </a:bodyPr>
          <a:lstStyle/>
          <a:p>
            <a:pPr marL="0" indent="0">
              <a:buNone/>
            </a:pPr>
            <a:endParaRPr lang="en-US" dirty="0" smtClean="0"/>
          </a:p>
          <a:p>
            <a:pPr>
              <a:lnSpc>
                <a:spcPct val="150000"/>
              </a:lnSpc>
            </a:pPr>
            <a:r>
              <a:rPr lang="en-US" sz="1400" b="1" dirty="0">
                <a:latin typeface="Arial Black" panose="020B0A04020102020204" pitchFamily="34" charset="0"/>
                <a:hlinkClick r:id="rId2"/>
              </a:rPr>
              <a:t>L-TOP</a:t>
            </a:r>
            <a:r>
              <a:rPr lang="en-US" sz="1400" b="1" dirty="0">
                <a:latin typeface="Arial Black" panose="020B0A04020102020204" pitchFamily="34" charset="0"/>
              </a:rPr>
              <a:t>., (2019). </a:t>
            </a:r>
            <a:r>
              <a:rPr lang="en-US" sz="1400" dirty="0">
                <a:latin typeface="Arial Black" panose="020B0A04020102020204" pitchFamily="34" charset="0"/>
              </a:rPr>
              <a:t>Greeting in Spanish. Speech bubble on the background of the flag of Spain stock illustration. </a:t>
            </a:r>
            <a:r>
              <a:rPr lang="en-IN" sz="1400" b="1" dirty="0">
                <a:latin typeface="Arial Black" panose="020B0A04020102020204" pitchFamily="34" charset="0"/>
              </a:rPr>
              <a:t>[Online] Available at: </a:t>
            </a:r>
            <a:r>
              <a:rPr lang="en-IN" sz="1400" b="1" u="sng" dirty="0">
                <a:latin typeface="Arial Black" panose="020B0A04020102020204" pitchFamily="34" charset="0"/>
                <a:hlinkClick r:id="rId3"/>
              </a:rPr>
              <a:t>https://www.istockphoto.com/vector/greeting-in-spanish-speech-bubble-on-the-background-of-the-flag-of-spain-gm1155699183-314728844/</a:t>
            </a:r>
            <a:r>
              <a:rPr lang="en-IN" sz="1400" b="1" dirty="0">
                <a:latin typeface="Arial Black" panose="020B0A04020102020204" pitchFamily="34" charset="0"/>
              </a:rPr>
              <a:t> </a:t>
            </a:r>
            <a:r>
              <a:rPr lang="en-IN" sz="1400" b="1" u="sng" dirty="0">
                <a:latin typeface="Arial Black" panose="020B0A04020102020204" pitchFamily="34" charset="0"/>
                <a:hlinkClick r:id="rId4"/>
              </a:rPr>
              <a:t>https://commons.wikimedia.org/wiki/File:Verbreitungsgebiet_Kathis.jpg/</a:t>
            </a:r>
            <a:r>
              <a:rPr lang="en-IN" sz="1400" b="1" dirty="0">
                <a:latin typeface="Arial Black" panose="020B0A04020102020204" pitchFamily="34" charset="0"/>
              </a:rPr>
              <a:t> [Accessed 24 October 2023]. </a:t>
            </a:r>
            <a:endParaRPr lang="en-IN" sz="1400" b="1" dirty="0" smtClean="0">
              <a:latin typeface="Arial Black" panose="020B0A04020102020204" pitchFamily="34" charset="0"/>
            </a:endParaRPr>
          </a:p>
          <a:p>
            <a:pPr>
              <a:lnSpc>
                <a:spcPct val="150000"/>
              </a:lnSpc>
            </a:pPr>
            <a:r>
              <a:rPr lang="en-IN" sz="1400" dirty="0" err="1">
                <a:latin typeface="Arial Black" panose="020B0A04020102020204" pitchFamily="34" charset="0"/>
              </a:rPr>
              <a:t>Oludayo</a:t>
            </a:r>
            <a:r>
              <a:rPr lang="en-IN" sz="1400" dirty="0">
                <a:latin typeface="Arial Black" panose="020B0A04020102020204" pitchFamily="34" charset="0"/>
              </a:rPr>
              <a:t>, O. G., (2019). </a:t>
            </a:r>
            <a:r>
              <a:rPr lang="en-US" sz="1400" b="1" dirty="0">
                <a:latin typeface="Arial Black" panose="020B0A04020102020204" pitchFamily="34" charset="0"/>
              </a:rPr>
              <a:t>GLOBAL CITIZENSHIP AND CULTURAL UNDERSTANDING AND THE ROLE THAT MULTILINGUAL ABILITY CAN PLAY IN FOSTERING THESE. [Online] Available at: </a:t>
            </a:r>
            <a:r>
              <a:rPr lang="en-US" sz="1400" b="1" u="sng" dirty="0">
                <a:latin typeface="Arial Black" panose="020B0A04020102020204" pitchFamily="34" charset="0"/>
                <a:hlinkClick r:id="rId5"/>
              </a:rPr>
              <a:t>https://www.linkedin.com/pulse/global-citizenship-cultural-understanding-role-can-oludayo</a:t>
            </a:r>
            <a:r>
              <a:rPr lang="en-US" sz="1400" b="1" dirty="0">
                <a:latin typeface="Arial Black" panose="020B0A04020102020204" pitchFamily="34" charset="0"/>
              </a:rPr>
              <a:t> </a:t>
            </a:r>
            <a:r>
              <a:rPr lang="en-IN" sz="1400" dirty="0">
                <a:latin typeface="Arial Black" panose="020B0A04020102020204" pitchFamily="34" charset="0"/>
              </a:rPr>
              <a:t>/ [Accessed 23 October 2023</a:t>
            </a:r>
            <a:r>
              <a:rPr lang="en-IN" sz="1400" dirty="0" smtClean="0">
                <a:latin typeface="Arial Black" panose="020B0A04020102020204" pitchFamily="34" charset="0"/>
              </a:rPr>
              <a:t>].</a:t>
            </a:r>
          </a:p>
          <a:p>
            <a:pPr>
              <a:lnSpc>
                <a:spcPct val="150000"/>
              </a:lnSpc>
            </a:pPr>
            <a:r>
              <a:rPr lang="en-IN" sz="1400" dirty="0">
                <a:latin typeface="Arial Black" panose="020B0A04020102020204" pitchFamily="34" charset="0"/>
              </a:rPr>
              <a:t>Quinn, N., (2023). 21 Spanish Speaking Countries: From Largest To Smallest. [Online] Available at: https://baselang.com/blog/travel/spanish-speaking-countries/ [Accessed 22 October 2023</a:t>
            </a:r>
            <a:r>
              <a:rPr lang="en-IN" sz="1400" dirty="0" smtClean="0">
                <a:latin typeface="Arial Black" panose="020B0A04020102020204" pitchFamily="34" charset="0"/>
              </a:rPr>
              <a:t>].</a:t>
            </a:r>
          </a:p>
          <a:p>
            <a:pPr>
              <a:lnSpc>
                <a:spcPct val="150000"/>
              </a:lnSpc>
            </a:pPr>
            <a:r>
              <a:rPr lang="en-US" sz="1400" dirty="0" err="1">
                <a:latin typeface="Arial Black" panose="020B0A04020102020204" pitchFamily="34" charset="0"/>
              </a:rPr>
              <a:t>Shekhawat</a:t>
            </a:r>
            <a:r>
              <a:rPr lang="en-US" sz="1400" dirty="0">
                <a:latin typeface="Arial Black" panose="020B0A04020102020204" pitchFamily="34" charset="0"/>
              </a:rPr>
              <a:t>, A., (2019). ''Difference Between Communication &amp; EFFECTIVE Communication''. </a:t>
            </a:r>
            <a:r>
              <a:rPr lang="en-IN" sz="1400" dirty="0">
                <a:latin typeface="Arial Black" panose="020B0A04020102020204" pitchFamily="34" charset="0"/>
              </a:rPr>
              <a:t>[Online] Available at: </a:t>
            </a:r>
            <a:r>
              <a:rPr lang="en-IN" sz="1400" u="sng" dirty="0">
                <a:latin typeface="Arial Black" panose="020B0A04020102020204" pitchFamily="34" charset="0"/>
                <a:hlinkClick r:id="rId6"/>
              </a:rPr>
              <a:t>https://www.linkedin.com/pulse/difference-between-communication-effective-anuja-shekhawat /</a:t>
            </a:r>
            <a:r>
              <a:rPr lang="en-IN" sz="1400" dirty="0">
                <a:latin typeface="Arial Black" panose="020B0A04020102020204" pitchFamily="34" charset="0"/>
              </a:rPr>
              <a:t> [Accessed 20 October 2023</a:t>
            </a:r>
            <a:r>
              <a:rPr lang="en-IN" sz="1400" dirty="0" smtClean="0">
                <a:latin typeface="Arial Black" panose="020B0A04020102020204" pitchFamily="34" charset="0"/>
              </a:rPr>
              <a:t>].</a:t>
            </a:r>
          </a:p>
          <a:p>
            <a:pPr>
              <a:lnSpc>
                <a:spcPct val="150000"/>
              </a:lnSpc>
            </a:pPr>
            <a:r>
              <a:rPr lang="en-US" sz="1400" dirty="0" err="1">
                <a:latin typeface="Arial Black" panose="020B0A04020102020204" pitchFamily="34" charset="0"/>
              </a:rPr>
              <a:t>Sruthi</a:t>
            </a:r>
            <a:r>
              <a:rPr lang="en-US" sz="1400" dirty="0">
                <a:latin typeface="Arial Black" panose="020B0A04020102020204" pitchFamily="34" charset="0"/>
              </a:rPr>
              <a:t>, S., (2023). Benefits of learning foreign language. </a:t>
            </a:r>
            <a:r>
              <a:rPr lang="en-IN" sz="1400" dirty="0">
                <a:latin typeface="Arial Black" panose="020B0A04020102020204" pitchFamily="34" charset="0"/>
              </a:rPr>
              <a:t>[Online] Available at: </a:t>
            </a:r>
            <a:r>
              <a:rPr lang="en-IN" sz="1400" u="sng" dirty="0">
                <a:latin typeface="Arial Black" panose="020B0A04020102020204" pitchFamily="34" charset="0"/>
                <a:hlinkClick r:id="rId7"/>
              </a:rPr>
              <a:t>https://www.linkedin.com/pulse/benefits-learning-foreign-language-sruthi-s /</a:t>
            </a:r>
            <a:r>
              <a:rPr lang="en-IN" sz="1400" dirty="0">
                <a:latin typeface="Arial Black" panose="020B0A04020102020204" pitchFamily="34" charset="0"/>
              </a:rPr>
              <a:t>  [Accessed 25 October 2023].</a:t>
            </a:r>
            <a:endParaRPr lang="en-US" sz="1400" dirty="0">
              <a:latin typeface="Arial Black" panose="020B0A04020102020204" pitchFamily="34" charset="0"/>
            </a:endParaRPr>
          </a:p>
          <a:p>
            <a:endParaRPr lang="en-US" sz="1000" b="1" dirty="0"/>
          </a:p>
          <a:p>
            <a:pPr marL="0" indent="0">
              <a:buNone/>
            </a:pPr>
            <a:endParaRPr lang="en-US" dirty="0"/>
          </a:p>
        </p:txBody>
      </p:sp>
    </p:spTree>
    <p:extLst>
      <p:ext uri="{BB962C8B-B14F-4D97-AF65-F5344CB8AC3E}">
        <p14:creationId xmlns:p14="http://schemas.microsoft.com/office/powerpoint/2010/main" val="866895275"/>
      </p:ext>
    </p:extLst>
  </p:cSld>
  <p:clrMapOvr>
    <a:masterClrMapping/>
  </p:clrMapOvr>
  <p:timing>
    <p:tnLst>
      <p:par>
        <p:cTn id="1" dur="indefinite" restart="never" nodeType="tmRoot"/>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1578</Words>
  <Application>Microsoft Office PowerPoint</Application>
  <PresentationFormat>Widescreen</PresentationFormat>
  <Paragraphs>85</Paragraphs>
  <Slides>8</Slides>
  <Notes>5</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8</vt:i4>
      </vt:variant>
    </vt:vector>
  </HeadingPairs>
  <TitlesOfParts>
    <vt:vector size="15" baseType="lpstr">
      <vt:lpstr>Algerian</vt:lpstr>
      <vt:lpstr>Arial</vt:lpstr>
      <vt:lpstr>Arial Black</vt:lpstr>
      <vt:lpstr>Calibri</vt:lpstr>
      <vt:lpstr>Calibri Light</vt:lpstr>
      <vt:lpstr>Times New Roman</vt:lpstr>
      <vt:lpstr>Office Theme</vt:lpstr>
      <vt:lpstr>PowerPoint Presentation</vt:lpstr>
      <vt:lpstr>PowerPoint Presentation</vt:lpstr>
      <vt:lpstr>Increase connectivity through better communication </vt:lpstr>
      <vt:lpstr>PowerPoint Presentation</vt:lpstr>
      <vt:lpstr>PowerPoint Presentation</vt:lpstr>
      <vt:lpstr>Use of Multilingualism For Hotel Business</vt:lpstr>
      <vt:lpstr>References</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2023-10-12T15:57:20Z</dcterms:created>
  <dcterms:modified xsi:type="dcterms:W3CDTF">2023-10-27T18:43:02Z</dcterms:modified>
</cp:coreProperties>
</file>