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6" r:id="rId2"/>
  </p:sldMasterIdLst>
  <p:notesMasterIdLst>
    <p:notesMasterId r:id="rId33"/>
  </p:notesMasterIdLst>
  <p:sldIdLst>
    <p:sldId id="257" r:id="rId3"/>
    <p:sldId id="258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86" r:id="rId18"/>
    <p:sldId id="275" r:id="rId19"/>
    <p:sldId id="276" r:id="rId20"/>
    <p:sldId id="277" r:id="rId21"/>
    <p:sldId id="278" r:id="rId22"/>
    <p:sldId id="279" r:id="rId23"/>
    <p:sldId id="287" r:id="rId24"/>
    <p:sldId id="288" r:id="rId25"/>
    <p:sldId id="280" r:id="rId26"/>
    <p:sldId id="281" r:id="rId27"/>
    <p:sldId id="282" r:id="rId28"/>
    <p:sldId id="283" r:id="rId29"/>
    <p:sldId id="284" r:id="rId30"/>
    <p:sldId id="285" r:id="rId31"/>
    <p:sldId id="260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3721" autoAdjust="0"/>
  </p:normalViewPr>
  <p:slideViewPr>
    <p:cSldViewPr snapToGrid="0">
      <p:cViewPr varScale="1">
        <p:scale>
          <a:sx n="96" d="100"/>
          <a:sy n="96" d="100"/>
        </p:scale>
        <p:origin x="20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9FB5AE-527C-4F08-9757-98331D7FFB82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78F13E-2025-480C-8B6B-1BF6D59EA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1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9C754-427A-405B-8032-69FD1C0B8623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170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fld id="{CB9724D6-454E-4008-8425-302D914FE068}" type="slidenum">
              <a:rPr lang="en-GB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 eaLnBrk="1" hangingPunct="1"/>
              <a:t>5</a:t>
            </a:fld>
            <a:endParaRPr lang="en-GB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92951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fld id="{72E7C39F-7286-4E4F-AE33-6CA554E781EF}" type="slidenum">
              <a:rPr lang="en-GB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just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41573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8F13E-2025-480C-8B6B-1BF6D59EADE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18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8F13E-2025-480C-8B6B-1BF6D59EADE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299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8F13E-2025-480C-8B6B-1BF6D59EADE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06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8F13E-2025-480C-8B6B-1BF6D59EADE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97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78F13E-2025-480C-8B6B-1BF6D59EADE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20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580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15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04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671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375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367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423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070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642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222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767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640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0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2781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05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944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4621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0617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391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6652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243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1835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669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9460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2687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0658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41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5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0809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3429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MS PGothic" pitchFamily="34" charset="-128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MS PGothic" pitchFamily="34" charset="-128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MS PGothic" pitchFamily="34" charset="-128"/>
        </a:defRPr>
      </a:lvl5pPr>
      <a:lvl6pPr marL="18859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1366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churchchair.com/images/sample_metal_chair.jpg&amp;imgrefurl=http://www.churchchair.com/sample_chair.php&amp;usg=__JWkmiPgZDRR9pNxreTQdkjOmwYE=&amp;h=517&amp;w=338&amp;sz=39&amp;hl=en&amp;start=19&amp;tbnid=8uDrngCpKeMxNM:&amp;tbnh=131&amp;tbnw=86&amp;prev=/images?q%3Dchair%26gbv%3D2%26hl%3Den%26sa%3D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thechairproject.net/images/all-the-chairs.jpg" TargetMode="Externa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.jpeg"/><Relationship Id="rId4" Type="http://schemas.openxmlformats.org/officeDocument/2006/relationships/hyperlink" Target="http://images.google.co.uk/imgres?imgurl=http://www.thefurniture.com/store/images/alfresco/21/21-0795chair.jpg&amp;imgrefurl=http://www.thefurniture.com/store/ALF-CHAIR-21-0795.htm&amp;usg=__8jtAF-IqagouS-TidFFEwN36c-Q=&amp;h=500&amp;w=340&amp;sz=57&amp;hl=en&amp;start=34&amp;tbnid=CROzOFsqF3T3dM:&amp;tbnh=130&amp;tbnw=88&amp;prev=/images?q%3Dchairs%26gbv%3D2%26ndsp%3D20%26hl%3Den%26sa%3DN%26start%3D20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1345626" y="2704235"/>
            <a:ext cx="6569653" cy="1535366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Lecture </a:t>
            </a:r>
            <a:r>
              <a:rPr lang="en-GB" altLang="en-US" sz="3200" dirty="0"/>
              <a:t>6</a:t>
            </a:r>
            <a:r>
              <a:rPr lang="en-GB" altLang="en-US" sz="3200" dirty="0" smtClean="0"/>
              <a:t>: </a:t>
            </a:r>
            <a:r>
              <a:rPr lang="en-GB" altLang="en-US" sz="3200" dirty="0" smtClean="0"/>
              <a:t>Concepts, Categorisation, and Schema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b="1" dirty="0"/>
              <a:t>Dr Kate Williams</a:t>
            </a:r>
            <a:r>
              <a:rPr lang="en-GB" altLang="en-US" sz="3200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798021" y="1062147"/>
            <a:ext cx="8196349" cy="1642088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Cognitive </a:t>
            </a:r>
            <a:r>
              <a:rPr lang="en-GB" altLang="en-US" sz="3600" b="1" dirty="0"/>
              <a:t>Psychology</a:t>
            </a:r>
          </a:p>
          <a:p>
            <a:pPr eaLnBrk="1" hangingPunct="1"/>
            <a:r>
              <a:rPr lang="en-GB" altLang="en-US" b="1" dirty="0"/>
              <a:t>M5X00908 Brain, Behaviour, and Cognition (BBC)</a:t>
            </a:r>
          </a:p>
        </p:txBody>
      </p:sp>
    </p:spTree>
    <p:extLst>
      <p:ext uri="{BB962C8B-B14F-4D97-AF65-F5344CB8AC3E}">
        <p14:creationId xmlns:p14="http://schemas.microsoft.com/office/powerpoint/2010/main" val="222918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018" y="552431"/>
            <a:ext cx="7772400" cy="776141"/>
          </a:xfrm>
        </p:spPr>
        <p:txBody>
          <a:bodyPr/>
          <a:lstStyle/>
          <a:p>
            <a:r>
              <a:rPr lang="en-GB" b="1" dirty="0" smtClean="0"/>
              <a:t>Essential Reading!!!!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018" y="1919039"/>
            <a:ext cx="8079971" cy="4114800"/>
          </a:xfrm>
        </p:spPr>
        <p:txBody>
          <a:bodyPr/>
          <a:lstStyle/>
          <a:p>
            <a:r>
              <a:rPr lang="en-GB" dirty="0"/>
              <a:t>Eysenck, </a:t>
            </a:r>
            <a:r>
              <a:rPr lang="en-GB" dirty="0" smtClean="0"/>
              <a:t>M. W., </a:t>
            </a:r>
            <a:r>
              <a:rPr lang="en-GB" dirty="0"/>
              <a:t>&amp; Keane, M. </a:t>
            </a:r>
            <a:r>
              <a:rPr lang="en-GB" dirty="0" smtClean="0"/>
              <a:t>T. </a:t>
            </a:r>
            <a:r>
              <a:rPr lang="en-GB" dirty="0"/>
              <a:t>(</a:t>
            </a:r>
            <a:r>
              <a:rPr lang="en-GB" dirty="0" smtClean="0"/>
              <a:t>2015). </a:t>
            </a:r>
            <a:r>
              <a:rPr lang="en-GB" i="1" dirty="0"/>
              <a:t>Cognitive psychology: </a:t>
            </a:r>
            <a:r>
              <a:rPr lang="en-GB" b="1" dirty="0" smtClean="0"/>
              <a:t>Chapter 7.</a:t>
            </a:r>
          </a:p>
          <a:p>
            <a:pPr marL="0" indent="0">
              <a:buNone/>
            </a:pPr>
            <a:endParaRPr lang="en-GB" sz="1400" b="1" dirty="0"/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93814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685800" y="144088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Organisation of memory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827116" y="1287088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Long term memory two key roles:</a:t>
            </a:r>
          </a:p>
          <a:p>
            <a:pPr lvl="1" eaLnBrk="1" hangingPunct="1"/>
            <a:r>
              <a:rPr lang="en-GB" altLang="en-US" dirty="0" smtClean="0"/>
              <a:t>Storage of information (in useful form)</a:t>
            </a:r>
          </a:p>
          <a:p>
            <a:pPr lvl="1" eaLnBrk="1" hangingPunct="1"/>
            <a:r>
              <a:rPr lang="en-GB" altLang="en-US" dirty="0" smtClean="0"/>
              <a:t>Retrieval of information (in accurate way)</a:t>
            </a:r>
          </a:p>
          <a:p>
            <a:pPr eaLnBrk="1" hangingPunct="1"/>
            <a:r>
              <a:rPr lang="en-GB" altLang="en-US" dirty="0" smtClean="0"/>
              <a:t>Consider scale of this task in terms of amount/variation of information</a:t>
            </a:r>
          </a:p>
          <a:p>
            <a:pPr eaLnBrk="1" hangingPunct="1"/>
            <a:r>
              <a:rPr lang="en-GB" altLang="en-US" dirty="0" smtClean="0"/>
              <a:t>Organisation is key to this ability</a:t>
            </a:r>
          </a:p>
        </p:txBody>
      </p:sp>
    </p:spTree>
    <p:extLst>
      <p:ext uri="{BB962C8B-B14F-4D97-AF65-F5344CB8AC3E}">
        <p14:creationId xmlns:p14="http://schemas.microsoft.com/office/powerpoint/2010/main" val="323163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687879" y="124690"/>
            <a:ext cx="8050876" cy="804949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4000" dirty="0" smtClean="0"/>
              <a:t>Organisation of semantic memory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556953" y="1083426"/>
            <a:ext cx="8042564" cy="4114800"/>
          </a:xfr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What is the capital of France?</a:t>
            </a:r>
          </a:p>
          <a:p>
            <a:pPr eaLnBrk="1" hangingPunct="1">
              <a:defRPr/>
            </a:pPr>
            <a:r>
              <a:rPr lang="en-GB" dirty="0" smtClean="0"/>
              <a:t>How did you access the fact ‘Paris’?</a:t>
            </a:r>
          </a:p>
          <a:p>
            <a:pPr lvl="1" eaLnBrk="1" hangingPunct="1">
              <a:defRPr/>
            </a:pPr>
            <a:r>
              <a:rPr lang="en-GB" dirty="0" smtClean="0"/>
              <a:t>Memory retrieval process of stored fact</a:t>
            </a:r>
          </a:p>
          <a:p>
            <a:pPr lvl="1" eaLnBrk="1" hangingPunct="1">
              <a:defRPr/>
            </a:pPr>
            <a:r>
              <a:rPr lang="en-GB" dirty="0" smtClean="0"/>
              <a:t>Meaningful links to information stored</a:t>
            </a:r>
          </a:p>
          <a:p>
            <a:pPr lvl="2" eaLnBrk="1" hangingPunct="1">
              <a:defRPr/>
            </a:pPr>
            <a:r>
              <a:rPr lang="en-GB" dirty="0" smtClean="0"/>
              <a:t>Key components: Capital/France?</a:t>
            </a:r>
          </a:p>
          <a:p>
            <a:pPr lvl="2" eaLnBrk="1" hangingPunct="1">
              <a:defRPr/>
            </a:pPr>
            <a:r>
              <a:rPr lang="en-GB" dirty="0" smtClean="0"/>
              <a:t>Starting to see </a:t>
            </a:r>
            <a:r>
              <a:rPr lang="en-GB" i="1" dirty="0" smtClean="0"/>
              <a:t>organisation</a:t>
            </a:r>
            <a:r>
              <a:rPr lang="en-GB" dirty="0" smtClean="0"/>
              <a:t> in process and structure</a:t>
            </a:r>
          </a:p>
          <a:p>
            <a:pPr eaLnBrk="1" hangingPunct="1">
              <a:defRPr/>
            </a:pPr>
            <a:r>
              <a:rPr lang="en-GB" dirty="0" smtClean="0"/>
              <a:t>How about ‘Did Henry VIII have feet’?</a:t>
            </a:r>
          </a:p>
          <a:p>
            <a:pPr lvl="1" eaLnBrk="1" hangingPunct="1">
              <a:defRPr/>
            </a:pPr>
            <a:r>
              <a:rPr lang="en-GB" dirty="0" smtClean="0"/>
              <a:t>Memory retrieval of that as a ‘fact’?</a:t>
            </a:r>
          </a:p>
          <a:p>
            <a:pPr lvl="1" eaLnBrk="1" hangingPunct="1">
              <a:defRPr/>
            </a:pPr>
            <a:r>
              <a:rPr lang="en-GB" dirty="0" smtClean="0"/>
              <a:t>Related semantic information and connections</a:t>
            </a:r>
          </a:p>
          <a:p>
            <a:pPr eaLnBrk="1" hangingPunct="1">
              <a:buFontTx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0008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825568" y="74201"/>
            <a:ext cx="7772400" cy="787284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3600" dirty="0" smtClean="0"/>
              <a:t>Mental representation of knowledge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888" y="781395"/>
            <a:ext cx="8813857" cy="4729943"/>
          </a:xfrm>
          <a:solidFill>
            <a:schemeClr val="bg1"/>
          </a:solidFill>
        </p:spPr>
        <p:txBody>
          <a:bodyPr/>
          <a:lstStyle/>
          <a:p>
            <a:pPr marL="533400" indent="-533400" eaLnBrk="1" hangingPunct="1">
              <a:tabLst>
                <a:tab pos="757238" algn="l"/>
              </a:tabLst>
            </a:pPr>
            <a:r>
              <a:rPr lang="en-GB" altLang="en-US" sz="2800" dirty="0" smtClean="0"/>
              <a:t>Powerful forms of organisation:</a:t>
            </a:r>
          </a:p>
          <a:p>
            <a:pPr marL="933450" lvl="1" indent="-533400" eaLnBrk="1" hangingPunct="1">
              <a:buFont typeface="Arial" panose="020B0604020202020204" pitchFamily="34" charset="0"/>
              <a:buChar char="•"/>
              <a:tabLst>
                <a:tab pos="757238" algn="l"/>
              </a:tabLst>
            </a:pPr>
            <a:r>
              <a:rPr lang="en-GB" altLang="en-US" b="1" dirty="0" smtClean="0"/>
              <a:t>Categorisation</a:t>
            </a:r>
            <a:r>
              <a:rPr lang="en-GB" altLang="en-US" dirty="0" smtClean="0"/>
              <a:t> of information</a:t>
            </a:r>
          </a:p>
          <a:p>
            <a:pPr marL="1333500" lvl="2" indent="-533400" eaLnBrk="1" hangingPunct="1">
              <a:tabLst>
                <a:tab pos="757238" algn="l"/>
              </a:tabLst>
            </a:pPr>
            <a:r>
              <a:rPr lang="en-GB" altLang="en-US" dirty="0" smtClean="0"/>
              <a:t>Grouping of information</a:t>
            </a:r>
          </a:p>
          <a:p>
            <a:pPr marL="1333500" lvl="2" indent="-533400" eaLnBrk="1" hangingPunct="1">
              <a:tabLst>
                <a:tab pos="757238" algn="l"/>
              </a:tabLst>
            </a:pPr>
            <a:r>
              <a:rPr lang="en-GB" altLang="en-US" dirty="0" smtClean="0"/>
              <a:t>Connections between information</a:t>
            </a:r>
          </a:p>
          <a:p>
            <a:pPr marL="933450" lvl="1" indent="-533400" eaLnBrk="1" hangingPunct="1">
              <a:buFont typeface="Arial" panose="020B0604020202020204" pitchFamily="34" charset="0"/>
              <a:buChar char="•"/>
              <a:tabLst>
                <a:tab pos="757238" algn="l"/>
              </a:tabLst>
            </a:pPr>
            <a:r>
              <a:rPr lang="en-GB" altLang="en-US" b="1" dirty="0" smtClean="0"/>
              <a:t>Schemata</a:t>
            </a:r>
            <a:r>
              <a:rPr lang="en-GB" altLang="en-US" dirty="0" smtClean="0"/>
              <a:t> for information</a:t>
            </a:r>
          </a:p>
          <a:p>
            <a:pPr marL="1333500" lvl="2" indent="-533400" eaLnBrk="1" hangingPunct="1">
              <a:tabLst>
                <a:tab pos="757238" algn="l"/>
              </a:tabLst>
            </a:pPr>
            <a:r>
              <a:rPr lang="en-GB" altLang="en-US" dirty="0" smtClean="0"/>
              <a:t>Information not stored ad-hoc</a:t>
            </a:r>
          </a:p>
          <a:p>
            <a:pPr marL="1333500" lvl="2" indent="-533400" eaLnBrk="1" hangingPunct="1">
              <a:tabLst>
                <a:tab pos="757238" algn="l"/>
              </a:tabLst>
            </a:pPr>
            <a:r>
              <a:rPr lang="en-GB" altLang="en-US" dirty="0" smtClean="0"/>
              <a:t>Structures ‘readied’ for certain information</a:t>
            </a:r>
          </a:p>
          <a:p>
            <a:pPr marL="1333500" lvl="2" indent="-533400" eaLnBrk="1" hangingPunct="1">
              <a:tabLst>
                <a:tab pos="757238" algn="l"/>
              </a:tabLst>
            </a:pPr>
            <a:r>
              <a:rPr lang="en-GB" altLang="en-US" dirty="0" smtClean="0"/>
              <a:t>Relations between information intrinsically stored</a:t>
            </a:r>
          </a:p>
          <a:p>
            <a:pPr marL="533400" indent="-533400" eaLnBrk="1" hangingPunct="1">
              <a:tabLst>
                <a:tab pos="757238" algn="l"/>
              </a:tabLst>
            </a:pPr>
            <a:r>
              <a:rPr lang="en-GB" altLang="en-US" sz="2800" dirty="0" smtClean="0">
                <a:cs typeface="Times New Roman" panose="02020603050405020304" pitchFamily="18" charset="0"/>
              </a:rPr>
              <a:t>Ways of storing information</a:t>
            </a:r>
          </a:p>
          <a:p>
            <a:pPr marL="533400" indent="-533400" eaLnBrk="1" hangingPunct="1">
              <a:tabLst>
                <a:tab pos="757238" algn="l"/>
              </a:tabLst>
            </a:pPr>
            <a:r>
              <a:rPr lang="en-GB" altLang="en-US" sz="2800" dirty="0" smtClean="0">
                <a:cs typeface="Times New Roman" panose="02020603050405020304" pitchFamily="18" charset="0"/>
              </a:rPr>
              <a:t>Heavy influence on how information retrieved</a:t>
            </a:r>
          </a:p>
          <a:p>
            <a:pPr marL="933450" lvl="1" indent="-533400" eaLnBrk="1" hangingPunct="1">
              <a:buFontTx/>
              <a:buNone/>
              <a:tabLst>
                <a:tab pos="757238" algn="l"/>
              </a:tabLst>
            </a:pPr>
            <a:endParaRPr lang="en-GB" altLang="en-US" sz="3200" dirty="0" smtClean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839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3759" y="1179658"/>
            <a:ext cx="8670983" cy="4157114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dirty="0" smtClean="0"/>
              <a:t>Name a fruit </a:t>
            </a:r>
            <a:r>
              <a:rPr lang="en-GB" altLang="en-US" b="1" dirty="0" smtClean="0"/>
              <a:t>beginning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p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an animal </a:t>
            </a:r>
            <a:r>
              <a:rPr lang="en-GB" altLang="en-US" b="1" dirty="0" smtClean="0"/>
              <a:t>beginning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d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 metal </a:t>
            </a:r>
            <a:r>
              <a:rPr lang="en-GB" altLang="en-US" b="1" dirty="0" smtClean="0"/>
              <a:t>beginning</a:t>
            </a:r>
            <a:r>
              <a:rPr lang="en-GB" altLang="en-US" dirty="0" smtClean="0"/>
              <a:t> with the letter </a:t>
            </a:r>
            <a:r>
              <a:rPr lang="en-GB" altLang="en-US" b="1" dirty="0" err="1" smtClean="0"/>
              <a:t>i</a:t>
            </a:r>
            <a:endParaRPr lang="en-GB" altLang="en-US" b="1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 bird </a:t>
            </a:r>
            <a:r>
              <a:rPr lang="en-GB" altLang="en-US" b="1" dirty="0" smtClean="0"/>
              <a:t>beginning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b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title"/>
          </p:nvPr>
        </p:nvSpPr>
        <p:spPr>
          <a:xfrm>
            <a:off x="619501" y="108932"/>
            <a:ext cx="7772400" cy="1070726"/>
          </a:xfrm>
          <a:noFill/>
        </p:spPr>
        <p:txBody>
          <a:bodyPr/>
          <a:lstStyle/>
          <a:p>
            <a:pPr eaLnBrk="1" hangingPunct="1"/>
            <a:r>
              <a:rPr lang="en-GB" altLang="en-US" dirty="0" smtClean="0"/>
              <a:t>Answer these questions</a:t>
            </a:r>
          </a:p>
        </p:txBody>
      </p:sp>
    </p:spTree>
    <p:extLst>
      <p:ext uri="{BB962C8B-B14F-4D97-AF65-F5344CB8AC3E}">
        <p14:creationId xmlns:p14="http://schemas.microsoft.com/office/powerpoint/2010/main" val="264793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82384" y="1046654"/>
            <a:ext cx="8445731" cy="4198678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dirty="0" smtClean="0"/>
              <a:t>Name a fruit </a:t>
            </a:r>
            <a:r>
              <a:rPr lang="en-GB" altLang="en-US" b="1" dirty="0" smtClean="0"/>
              <a:t>ending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h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an animal </a:t>
            </a:r>
            <a:r>
              <a:rPr lang="en-GB" altLang="en-US" b="1" dirty="0" smtClean="0"/>
              <a:t>ending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e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 metal </a:t>
            </a:r>
            <a:r>
              <a:rPr lang="en-GB" altLang="en-US" b="1" dirty="0" smtClean="0"/>
              <a:t>ending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r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Name a bird </a:t>
            </a:r>
            <a:r>
              <a:rPr lang="en-GB" altLang="en-US" b="1" dirty="0" smtClean="0"/>
              <a:t>ending</a:t>
            </a:r>
            <a:r>
              <a:rPr lang="en-GB" altLang="en-US" dirty="0" smtClean="0"/>
              <a:t> with the letter </a:t>
            </a:r>
            <a:r>
              <a:rPr lang="en-GB" altLang="en-US" b="1" dirty="0" smtClean="0"/>
              <a:t>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59056"/>
            <a:ext cx="7772400" cy="871970"/>
          </a:xfrm>
          <a:noFill/>
        </p:spPr>
        <p:txBody>
          <a:bodyPr/>
          <a:lstStyle/>
          <a:p>
            <a:pPr eaLnBrk="1" hangingPunct="1"/>
            <a:r>
              <a:rPr lang="en-GB" altLang="en-US" dirty="0" smtClean="0"/>
              <a:t>Answer these questions</a:t>
            </a:r>
          </a:p>
        </p:txBody>
      </p:sp>
    </p:spTree>
    <p:extLst>
      <p:ext uri="{BB962C8B-B14F-4D97-AF65-F5344CB8AC3E}">
        <p14:creationId xmlns:p14="http://schemas.microsoft.com/office/powerpoint/2010/main" val="321932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598516" y="0"/>
            <a:ext cx="8458200" cy="1143000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Organisation of semantic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8680" y="1208117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000" dirty="0" smtClean="0"/>
              <a:t>How do we access the answers?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 dirty="0" smtClean="0"/>
              <a:t>E.g. ‘Animal beginning with d?’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Access category of ‘animals’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Category of ‘beginning with d’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 dirty="0" smtClean="0"/>
              <a:t>May interpret as: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Previously stored categories of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Created through encoding of previous cases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 dirty="0" smtClean="0"/>
              <a:t>Previously encoded ‘dog’ as member ‘animals’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 dirty="0" smtClean="0"/>
              <a:t>Also stored in category ‘d words’</a:t>
            </a:r>
          </a:p>
        </p:txBody>
      </p:sp>
    </p:spTree>
    <p:extLst>
      <p:ext uri="{BB962C8B-B14F-4D97-AF65-F5344CB8AC3E}">
        <p14:creationId xmlns:p14="http://schemas.microsoft.com/office/powerpoint/2010/main" val="395846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16379"/>
            <a:ext cx="8964612" cy="964276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3600" dirty="0" smtClean="0"/>
              <a:t>How is knowledge organised in memory?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7" y="983761"/>
            <a:ext cx="8698605" cy="4344698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Loftus (1992) two conditions: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C1: smaller category (e.g. fruit) then initial letter (e.g. p)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dirty="0" smtClean="0"/>
              <a:t>E.g. Name a fruit beginning with the letter ‘p’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C2: initial letter then smaller category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 dirty="0" smtClean="0"/>
              <a:t>E.g. Name something beginning with letter ‘p’ which is a fruit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Quicker with fruit category first (Condition 1)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Memory is activated (primed) by initial instruction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This initiates memory search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Category fruit is a manageable and coherent packet of information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Words beginning with ‘p’ is a potentially huge and diffuse category</a:t>
            </a:r>
          </a:p>
        </p:txBody>
      </p:sp>
    </p:spTree>
    <p:extLst>
      <p:ext uri="{BB962C8B-B14F-4D97-AF65-F5344CB8AC3E}">
        <p14:creationId xmlns:p14="http://schemas.microsoft.com/office/powerpoint/2010/main" val="335969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885825" y="77586"/>
            <a:ext cx="7772400" cy="836814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Categories and concepts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768927" y="914400"/>
            <a:ext cx="8172450" cy="444453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000" dirty="0" smtClean="0"/>
              <a:t>Is this organisation about merely: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Grouping/clustering of different objects?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Physical objects?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000" dirty="0" smtClean="0"/>
              <a:t>Concepts and categories can be more abstract: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Things you don’t like about work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Your favourite music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Jobs you need to get done this week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Things that make you sad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600" dirty="0" smtClean="0"/>
              <a:t>Justice</a:t>
            </a:r>
          </a:p>
        </p:txBody>
      </p:sp>
    </p:spTree>
    <p:extLst>
      <p:ext uri="{BB962C8B-B14F-4D97-AF65-F5344CB8AC3E}">
        <p14:creationId xmlns:p14="http://schemas.microsoft.com/office/powerpoint/2010/main" val="74444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685800" y="7758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Concepts and categories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843742" y="122058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How do we judge whether an item belongs to a concept/category?</a:t>
            </a:r>
          </a:p>
          <a:p>
            <a:pPr lvl="1" eaLnBrk="1" hangingPunct="1"/>
            <a:r>
              <a:rPr lang="en-GB" altLang="en-US" dirty="0" smtClean="0"/>
              <a:t>Is ‘dog’ a member of ‘animals’?</a:t>
            </a:r>
          </a:p>
          <a:p>
            <a:pPr lvl="1" eaLnBrk="1" hangingPunct="1"/>
            <a:r>
              <a:rPr lang="en-GB" altLang="en-US" dirty="0" smtClean="0"/>
              <a:t>Is ‘earwig’ a member of ‘animals’?</a:t>
            </a:r>
          </a:p>
          <a:p>
            <a:pPr lvl="1" eaLnBrk="1" hangingPunct="1"/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Process necessary to make the decision</a:t>
            </a:r>
          </a:p>
          <a:p>
            <a:pPr lvl="1" eaLnBrk="1" hangingPunct="1"/>
            <a:r>
              <a:rPr lang="en-GB" altLang="en-US" dirty="0" smtClean="0"/>
              <a:t>Initial organisation in LTM</a:t>
            </a:r>
          </a:p>
          <a:p>
            <a:pPr lvl="1" eaLnBrk="1" hangingPunct="1"/>
            <a:r>
              <a:rPr lang="en-GB" altLang="en-US" b="1" u="sng" dirty="0" smtClean="0"/>
              <a:t>Criteria</a:t>
            </a:r>
            <a:r>
              <a:rPr lang="en-GB" altLang="en-US" dirty="0" smtClean="0"/>
              <a:t> for organisation/categorisation</a:t>
            </a:r>
          </a:p>
        </p:txBody>
      </p:sp>
    </p:spTree>
    <p:extLst>
      <p:ext uri="{BB962C8B-B14F-4D97-AF65-F5344CB8AC3E}">
        <p14:creationId xmlns:p14="http://schemas.microsoft.com/office/powerpoint/2010/main" val="154580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54050" y="36137"/>
            <a:ext cx="7772400" cy="1143000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4000" dirty="0" err="1" smtClean="0">
                <a:solidFill>
                  <a:schemeClr val="tx1"/>
                </a:solidFill>
                <a:cs typeface="Times New Roman" panose="02020603050405020304" pitchFamily="18" charset="0"/>
              </a:rPr>
              <a:t>Quillian</a:t>
            </a:r>
            <a:r>
              <a:rPr lang="en-GB" altLang="en-US" sz="4000" dirty="0" smtClean="0">
                <a:solidFill>
                  <a:schemeClr val="tx1"/>
                </a:solidFill>
                <a:cs typeface="Times New Roman" panose="02020603050405020304" pitchFamily="18" charset="0"/>
              </a:rPr>
              <a:t> (1969): The Teachable Language </a:t>
            </a:r>
            <a:r>
              <a:rPr lang="en-GB" altLang="en-US" sz="4000" dirty="0" err="1" smtClean="0">
                <a:solidFill>
                  <a:schemeClr val="tx1"/>
                </a:solidFill>
                <a:cs typeface="Times New Roman" panose="02020603050405020304" pitchFamily="18" charset="0"/>
              </a:rPr>
              <a:t>Comprehender</a:t>
            </a:r>
            <a:endParaRPr lang="en-GB" altLang="en-US" sz="4000" dirty="0" smtClean="0">
              <a:solidFill>
                <a:schemeClr val="tx1"/>
              </a:solidFill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3276600" y="1498225"/>
            <a:ext cx="1263650" cy="4016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chemeClr val="tx1"/>
                </a:solidFill>
                <a:latin typeface="Times New Roman" panose="02020603050405020304" pitchFamily="18" charset="0"/>
              </a:rPr>
              <a:t>ANIMAL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3168650" y="4454150"/>
            <a:ext cx="1535113" cy="4016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chemeClr val="tx1"/>
                </a:solidFill>
                <a:latin typeface="Times New Roman" panose="02020603050405020304" pitchFamily="18" charset="0"/>
              </a:rPr>
              <a:t>OSTRICH</a:t>
            </a: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6384925" y="3003175"/>
            <a:ext cx="903288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chemeClr val="tx1"/>
                </a:solidFill>
                <a:latin typeface="Times New Roman" panose="02020603050405020304" pitchFamily="18" charset="0"/>
              </a:rPr>
              <a:t>FISH</a:t>
            </a: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142875" y="4435100"/>
            <a:ext cx="1354138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chemeClr val="tx1"/>
                </a:solidFill>
                <a:latin typeface="Times New Roman" panose="02020603050405020304" pitchFamily="18" charset="0"/>
              </a:rPr>
              <a:t>CANARY</a:t>
            </a: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1354138" y="3003175"/>
            <a:ext cx="903287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chemeClr val="tx1"/>
                </a:solidFill>
                <a:latin typeface="Times New Roman" panose="02020603050405020304" pitchFamily="18" charset="0"/>
              </a:rPr>
              <a:t>BIRD</a:t>
            </a:r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3276600" y="2722187"/>
            <a:ext cx="1263650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12297" name="Group 9"/>
          <p:cNvGrpSpPr>
            <a:grpSpLocks/>
          </p:cNvGrpSpPr>
          <p:nvPr/>
        </p:nvGrpSpPr>
        <p:grpSpPr bwMode="auto">
          <a:xfrm>
            <a:off x="7359650" y="3003175"/>
            <a:ext cx="723900" cy="450850"/>
            <a:chOff x="3168" y="5904"/>
            <a:chExt cx="1152" cy="576"/>
          </a:xfrm>
        </p:grpSpPr>
        <p:sp>
          <p:nvSpPr>
            <p:cNvPr id="12321" name="Line 10"/>
            <p:cNvSpPr>
              <a:spLocks noChangeShapeType="1"/>
            </p:cNvSpPr>
            <p:nvPr/>
          </p:nvSpPr>
          <p:spPr bwMode="auto">
            <a:xfrm flipV="1">
              <a:off x="3168" y="5904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2" name="Line 11"/>
            <p:cNvSpPr>
              <a:spLocks noChangeShapeType="1"/>
            </p:cNvSpPr>
            <p:nvPr/>
          </p:nvSpPr>
          <p:spPr bwMode="auto">
            <a:xfrm flipV="1">
              <a:off x="3168" y="6192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3" name="Line 12"/>
            <p:cNvSpPr>
              <a:spLocks noChangeShapeType="1"/>
            </p:cNvSpPr>
            <p:nvPr/>
          </p:nvSpPr>
          <p:spPr bwMode="auto">
            <a:xfrm flipV="1">
              <a:off x="3168" y="6480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298" name="Rectangle 13"/>
          <p:cNvSpPr>
            <a:spLocks noChangeArrowheads="1"/>
          </p:cNvSpPr>
          <p:nvPr/>
        </p:nvSpPr>
        <p:spPr bwMode="auto">
          <a:xfrm>
            <a:off x="8059738" y="2701550"/>
            <a:ext cx="1084262" cy="901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Has fins Can swim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Has gills</a:t>
            </a:r>
          </a:p>
        </p:txBody>
      </p:sp>
      <p:sp>
        <p:nvSpPr>
          <p:cNvPr id="12299" name="Line 14"/>
          <p:cNvSpPr>
            <a:spLocks noChangeShapeType="1"/>
          </p:cNvSpPr>
          <p:nvPr/>
        </p:nvSpPr>
        <p:spPr bwMode="auto">
          <a:xfrm flipV="1">
            <a:off x="1619250" y="2001462"/>
            <a:ext cx="1725613" cy="9159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0" name="Line 15"/>
          <p:cNvSpPr>
            <a:spLocks noChangeShapeType="1"/>
          </p:cNvSpPr>
          <p:nvPr/>
        </p:nvSpPr>
        <p:spPr bwMode="auto">
          <a:xfrm flipV="1">
            <a:off x="1547813" y="4235075"/>
            <a:ext cx="452437" cy="3000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1" name="Line 16"/>
          <p:cNvSpPr>
            <a:spLocks noChangeShapeType="1"/>
          </p:cNvSpPr>
          <p:nvPr/>
        </p:nvSpPr>
        <p:spPr bwMode="auto">
          <a:xfrm>
            <a:off x="1428750" y="4863725"/>
            <a:ext cx="723900" cy="2000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2" name="Rectangle 17"/>
          <p:cNvSpPr>
            <a:spLocks noChangeArrowheads="1"/>
          </p:cNvSpPr>
          <p:nvPr/>
        </p:nvSpPr>
        <p:spPr bwMode="auto">
          <a:xfrm>
            <a:off x="1979613" y="4019175"/>
            <a:ext cx="830262" cy="431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Can sing</a:t>
            </a:r>
          </a:p>
        </p:txBody>
      </p:sp>
      <p:sp>
        <p:nvSpPr>
          <p:cNvPr id="12303" name="Rectangle 18"/>
          <p:cNvSpPr>
            <a:spLocks noChangeArrowheads="1"/>
          </p:cNvSpPr>
          <p:nvPr/>
        </p:nvSpPr>
        <p:spPr bwMode="auto">
          <a:xfrm>
            <a:off x="2114550" y="4930400"/>
            <a:ext cx="992188" cy="425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Is yellow</a:t>
            </a:r>
          </a:p>
        </p:txBody>
      </p:sp>
      <p:sp>
        <p:nvSpPr>
          <p:cNvPr id="12304" name="Line 19"/>
          <p:cNvSpPr>
            <a:spLocks noChangeShapeType="1"/>
          </p:cNvSpPr>
          <p:nvPr/>
        </p:nvSpPr>
        <p:spPr bwMode="auto">
          <a:xfrm flipV="1">
            <a:off x="912813" y="3403225"/>
            <a:ext cx="903287" cy="10001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5" name="Rectangle 20"/>
          <p:cNvSpPr>
            <a:spLocks noChangeArrowheads="1"/>
          </p:cNvSpPr>
          <p:nvPr/>
        </p:nvSpPr>
        <p:spPr bwMode="auto">
          <a:xfrm>
            <a:off x="5491163" y="3954087"/>
            <a:ext cx="1084262" cy="6000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Has long thin legs</a:t>
            </a:r>
          </a:p>
        </p:txBody>
      </p:sp>
      <p:sp>
        <p:nvSpPr>
          <p:cNvPr id="12306" name="Rectangle 21"/>
          <p:cNvSpPr>
            <a:spLocks noChangeArrowheads="1"/>
          </p:cNvSpPr>
          <p:nvPr/>
        </p:nvSpPr>
        <p:spPr bwMode="auto">
          <a:xfrm>
            <a:off x="5583238" y="4955800"/>
            <a:ext cx="992187" cy="4000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Can’t fly</a:t>
            </a:r>
          </a:p>
        </p:txBody>
      </p:sp>
      <p:sp>
        <p:nvSpPr>
          <p:cNvPr id="12307" name="Line 22"/>
          <p:cNvSpPr>
            <a:spLocks noChangeShapeType="1"/>
          </p:cNvSpPr>
          <p:nvPr/>
        </p:nvSpPr>
        <p:spPr bwMode="auto">
          <a:xfrm flipV="1">
            <a:off x="4792663" y="4354137"/>
            <a:ext cx="541337" cy="2000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8" name="Line 23"/>
          <p:cNvSpPr>
            <a:spLocks noChangeShapeType="1"/>
          </p:cNvSpPr>
          <p:nvPr/>
        </p:nvSpPr>
        <p:spPr bwMode="auto">
          <a:xfrm>
            <a:off x="4881563" y="4855787"/>
            <a:ext cx="541337" cy="3000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9" name="Line 24"/>
          <p:cNvSpPr>
            <a:spLocks noChangeShapeType="1"/>
          </p:cNvSpPr>
          <p:nvPr/>
        </p:nvSpPr>
        <p:spPr bwMode="auto">
          <a:xfrm flipH="1" flipV="1">
            <a:off x="4356100" y="2074487"/>
            <a:ext cx="2181225" cy="8397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0" name="Line 25"/>
          <p:cNvSpPr>
            <a:spLocks noChangeShapeType="1"/>
          </p:cNvSpPr>
          <p:nvPr/>
        </p:nvSpPr>
        <p:spPr bwMode="auto">
          <a:xfrm flipH="1" flipV="1">
            <a:off x="2108200" y="3412750"/>
            <a:ext cx="1271588" cy="100171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1" name="Rectangle 26"/>
          <p:cNvSpPr>
            <a:spLocks noChangeArrowheads="1"/>
          </p:cNvSpPr>
          <p:nvPr/>
        </p:nvSpPr>
        <p:spPr bwMode="auto">
          <a:xfrm>
            <a:off x="5559425" y="1210887"/>
            <a:ext cx="2089150" cy="11017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Has skin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Can move around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Eats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Breathes (is alive)</a:t>
            </a:r>
          </a:p>
        </p:txBody>
      </p:sp>
      <p:sp>
        <p:nvSpPr>
          <p:cNvPr id="12312" name="Line 27"/>
          <p:cNvSpPr>
            <a:spLocks noChangeShapeType="1"/>
          </p:cNvSpPr>
          <p:nvPr/>
        </p:nvSpPr>
        <p:spPr bwMode="auto">
          <a:xfrm flipV="1">
            <a:off x="4787900" y="1410912"/>
            <a:ext cx="722313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3" name="Line 28"/>
          <p:cNvSpPr>
            <a:spLocks noChangeShapeType="1"/>
          </p:cNvSpPr>
          <p:nvPr/>
        </p:nvSpPr>
        <p:spPr bwMode="auto">
          <a:xfrm flipV="1">
            <a:off x="4787900" y="1610937"/>
            <a:ext cx="722313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4" name="Line 29"/>
          <p:cNvSpPr>
            <a:spLocks noChangeShapeType="1"/>
          </p:cNvSpPr>
          <p:nvPr/>
        </p:nvSpPr>
        <p:spPr bwMode="auto">
          <a:xfrm flipV="1">
            <a:off x="4787900" y="1910975"/>
            <a:ext cx="722313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5" name="Line 30"/>
          <p:cNvSpPr>
            <a:spLocks noChangeShapeType="1"/>
          </p:cNvSpPr>
          <p:nvPr/>
        </p:nvSpPr>
        <p:spPr bwMode="auto">
          <a:xfrm>
            <a:off x="4787900" y="2112587"/>
            <a:ext cx="727075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6" name="Rectangle 31"/>
          <p:cNvSpPr>
            <a:spLocks noChangeArrowheads="1"/>
          </p:cNvSpPr>
          <p:nvPr/>
        </p:nvSpPr>
        <p:spPr bwMode="auto">
          <a:xfrm>
            <a:off x="3276600" y="2793625"/>
            <a:ext cx="1223963" cy="10810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Lays eggs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Has wings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>
                <a:solidFill>
                  <a:schemeClr val="tx1"/>
                </a:solidFill>
                <a:latin typeface="Times New Roman" panose="02020603050405020304" pitchFamily="18" charset="0"/>
              </a:rPr>
              <a:t>Can fly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12317" name="Group 32"/>
          <p:cNvGrpSpPr>
            <a:grpSpLocks/>
          </p:cNvGrpSpPr>
          <p:nvPr/>
        </p:nvGrpSpPr>
        <p:grpSpPr bwMode="auto">
          <a:xfrm>
            <a:off x="2411413" y="2938087"/>
            <a:ext cx="723900" cy="450850"/>
            <a:chOff x="3168" y="5904"/>
            <a:chExt cx="1152" cy="576"/>
          </a:xfrm>
        </p:grpSpPr>
        <p:sp>
          <p:nvSpPr>
            <p:cNvPr id="12318" name="Line 33"/>
            <p:cNvSpPr>
              <a:spLocks noChangeShapeType="1"/>
            </p:cNvSpPr>
            <p:nvPr/>
          </p:nvSpPr>
          <p:spPr bwMode="auto">
            <a:xfrm flipV="1">
              <a:off x="3168" y="5904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9" name="Line 34"/>
            <p:cNvSpPr>
              <a:spLocks noChangeShapeType="1"/>
            </p:cNvSpPr>
            <p:nvPr/>
          </p:nvSpPr>
          <p:spPr bwMode="auto">
            <a:xfrm flipV="1">
              <a:off x="3168" y="6192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0" name="Line 35"/>
            <p:cNvSpPr>
              <a:spLocks noChangeShapeType="1"/>
            </p:cNvSpPr>
            <p:nvPr/>
          </p:nvSpPr>
          <p:spPr bwMode="auto">
            <a:xfrm flipV="1">
              <a:off x="3168" y="6480"/>
              <a:ext cx="115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7645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76263" y="102088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3600" dirty="0" smtClean="0">
                <a:cs typeface="Arial" panose="020B0604020202020204" pitchFamily="34" charset="0"/>
              </a:rPr>
              <a:t>Sentence verification tasks</a:t>
            </a:r>
            <a:br>
              <a:rPr lang="en-GB" altLang="en-US" sz="3600" dirty="0" smtClean="0">
                <a:cs typeface="Arial" panose="020B0604020202020204" pitchFamily="34" charset="0"/>
              </a:rPr>
            </a:br>
            <a:r>
              <a:rPr lang="en-GB" altLang="en-US" sz="3600" dirty="0" smtClean="0">
                <a:cs typeface="Arial" panose="020B0604020202020204" pitchFamily="34" charset="0"/>
              </a:rPr>
              <a:t>Collins and </a:t>
            </a:r>
            <a:r>
              <a:rPr lang="en-GB" altLang="en-US" sz="3600" dirty="0" err="1" smtClean="0">
                <a:cs typeface="Arial" panose="020B0604020202020204" pitchFamily="34" charset="0"/>
              </a:rPr>
              <a:t>Quillian</a:t>
            </a:r>
            <a:r>
              <a:rPr lang="en-GB" altLang="en-US" sz="3600" dirty="0" smtClean="0">
                <a:cs typeface="Arial" panose="020B0604020202020204" pitchFamily="34" charset="0"/>
              </a:rPr>
              <a:t> (1972)</a:t>
            </a:r>
            <a:endParaRPr lang="en-US" altLang="en-US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713" y="1180367"/>
            <a:ext cx="7988300" cy="4306033"/>
          </a:xfrm>
          <a:solidFill>
            <a:schemeClr val="bg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 smtClean="0">
                <a:cs typeface="Arial" panose="020B0604020202020204" pitchFamily="34" charset="0"/>
              </a:rPr>
              <a:t>Reaction time data:</a:t>
            </a:r>
          </a:p>
          <a:p>
            <a:pPr eaLnBrk="1" hangingPunct="1"/>
            <a:r>
              <a:rPr lang="en-GB" altLang="en-US" dirty="0" smtClean="0">
                <a:cs typeface="Arial" panose="020B0604020202020204" pitchFamily="34" charset="0"/>
              </a:rPr>
              <a:t>Concept verification</a:t>
            </a:r>
          </a:p>
          <a:p>
            <a:pPr lvl="1" eaLnBrk="1" hangingPunct="1"/>
            <a:r>
              <a:rPr lang="en-GB" altLang="en-US" dirty="0" smtClean="0">
                <a:cs typeface="Arial" panose="020B0604020202020204" pitchFamily="34" charset="0"/>
              </a:rPr>
              <a:t>‘is a canary an animal?’ </a:t>
            </a:r>
          </a:p>
          <a:p>
            <a:pPr lvl="1" eaLnBrk="1" hangingPunct="1"/>
            <a:r>
              <a:rPr lang="en-GB" altLang="en-US" dirty="0" smtClean="0">
                <a:cs typeface="Arial" panose="020B0604020202020204" pitchFamily="34" charset="0"/>
              </a:rPr>
              <a:t>‘is a canary a bird?’- faster RT</a:t>
            </a:r>
          </a:p>
          <a:p>
            <a:pPr eaLnBrk="1" hangingPunct="1"/>
            <a:r>
              <a:rPr lang="en-GB" altLang="en-US" dirty="0" smtClean="0">
                <a:cs typeface="Arial" panose="020B0604020202020204" pitchFamily="34" charset="0"/>
              </a:rPr>
              <a:t>Property verification </a:t>
            </a:r>
          </a:p>
          <a:p>
            <a:pPr lvl="1" eaLnBrk="1" hangingPunct="1"/>
            <a:r>
              <a:rPr lang="en-GB" altLang="en-US" dirty="0" smtClean="0">
                <a:cs typeface="Arial" panose="020B0604020202020204" pitchFamily="34" charset="0"/>
              </a:rPr>
              <a:t>‘does a canary have skin?’</a:t>
            </a:r>
          </a:p>
          <a:p>
            <a:pPr lvl="1" eaLnBrk="1" hangingPunct="1"/>
            <a:r>
              <a:rPr lang="en-GB" altLang="en-US" dirty="0" smtClean="0">
                <a:cs typeface="Arial" panose="020B0604020202020204" pitchFamily="34" charset="0"/>
              </a:rPr>
              <a:t>‘can a canary fly?’ - faster RT</a:t>
            </a:r>
          </a:p>
          <a:p>
            <a:pPr lvl="1" eaLnBrk="1" hangingPunct="1"/>
            <a:r>
              <a:rPr lang="en-GB" altLang="en-US" dirty="0" smtClean="0">
                <a:cs typeface="Arial" panose="020B0604020202020204" pitchFamily="34" charset="0"/>
              </a:rPr>
              <a:t>Does an ‘earwig’ breathe? – slower RT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9030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764931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cs typeface="Arial" panose="020B0604020202020204" pitchFamily="34" charset="0"/>
              </a:rPr>
              <a:t>Interpretation of data</a:t>
            </a:r>
            <a:endParaRPr lang="en-US" altLang="en-US" dirty="0" smtClean="0"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6715" y="990967"/>
            <a:ext cx="8298352" cy="5699979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err="1" smtClean="0">
                <a:cs typeface="Arial" panose="020B0604020202020204" pitchFamily="34" charset="0"/>
              </a:rPr>
              <a:t>Rosch</a:t>
            </a:r>
            <a:r>
              <a:rPr lang="en-GB" altLang="en-US" sz="2800" dirty="0" smtClean="0">
                <a:cs typeface="Arial" panose="020B0604020202020204" pitchFamily="34" charset="0"/>
              </a:rPr>
              <a:t> (1973) - Typicality effects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Dominant features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A canary is yellow vs a canary can breath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Dominant members: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Birds eat worms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I heard the bird singing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I watched a bird fly over the house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The bird was perching on the twig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Replace ‘birds’ with: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Robins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Eagles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Ostriches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 smtClean="0">
                <a:cs typeface="Arial" panose="020B0604020202020204" pitchFamily="34" charset="0"/>
              </a:rPr>
              <a:t>Penguins</a:t>
            </a:r>
          </a:p>
          <a:p>
            <a:pPr lvl="3" eaLnBrk="1" hangingPunct="1">
              <a:lnSpc>
                <a:spcPct val="80000"/>
              </a:lnSpc>
            </a:pPr>
            <a:endParaRPr lang="en-GB" altLang="en-US" dirty="0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24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099039" y="26377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dirty="0" err="1" smtClean="0"/>
              <a:t>Rosch</a:t>
            </a:r>
            <a:r>
              <a:rPr lang="en-GB" altLang="en-US" dirty="0" smtClean="0"/>
              <a:t> (1973) – prototype view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2514" y="1143000"/>
            <a:ext cx="7980485" cy="5257800"/>
          </a:xfrm>
        </p:spPr>
        <p:txBody>
          <a:bodyPr/>
          <a:lstStyle/>
          <a:p>
            <a:pPr lvl="1" eaLnBrk="1" hangingPunct="1"/>
            <a:r>
              <a:rPr lang="en-GB" altLang="en-US" dirty="0" smtClean="0"/>
              <a:t>Categories are organised around central ‘prototypes’ (typical description)</a:t>
            </a:r>
          </a:p>
          <a:p>
            <a:pPr lvl="1" eaLnBrk="1" hangingPunct="1"/>
            <a:r>
              <a:rPr lang="en-GB" altLang="en-US" dirty="0" smtClean="0"/>
              <a:t>Hold in memory this prototype which also has characteristic attributes</a:t>
            </a:r>
          </a:p>
          <a:p>
            <a:pPr lvl="1" eaLnBrk="1" hangingPunct="1"/>
            <a:r>
              <a:rPr lang="en-GB" altLang="en-US" dirty="0" smtClean="0"/>
              <a:t>E.g. a prototype ‘chair’ in memory</a:t>
            </a:r>
          </a:p>
          <a:p>
            <a:pPr lvl="1" eaLnBrk="1" hangingPunct="1"/>
            <a:endParaRPr lang="en-GB" altLang="en-US" dirty="0" smtClean="0"/>
          </a:p>
          <a:p>
            <a:pPr lvl="1" eaLnBrk="1" hangingPunct="1"/>
            <a:endParaRPr lang="en-GB" altLang="en-US" dirty="0" smtClean="0"/>
          </a:p>
          <a:p>
            <a:pPr eaLnBrk="1" hangingPunct="1"/>
            <a:endParaRPr lang="en-GB" altLang="en-US" sz="2800" dirty="0" smtClean="0"/>
          </a:p>
        </p:txBody>
      </p:sp>
      <p:pic>
        <p:nvPicPr>
          <p:cNvPr id="20486" name="Picture 6" descr="sample_metal_chair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406" y="3771900"/>
            <a:ext cx="1496523" cy="227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98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8155"/>
            <a:ext cx="7772400" cy="835742"/>
          </a:xfrm>
        </p:spPr>
        <p:txBody>
          <a:bodyPr/>
          <a:lstStyle/>
          <a:p>
            <a:r>
              <a:rPr lang="en-GB" dirty="0" smtClean="0"/>
              <a:t>Prototypes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529" y="943897"/>
            <a:ext cx="8821994" cy="5820697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/>
              <a:t>In each of the categories we come across there are potentially infinite </a:t>
            </a:r>
            <a:r>
              <a:rPr lang="en-GB" sz="2800" dirty="0" smtClean="0"/>
              <a:t>instances, </a:t>
            </a:r>
            <a:r>
              <a:rPr lang="en-GB" sz="2800" dirty="0"/>
              <a:t>so the cognitive system needs to </a:t>
            </a:r>
            <a:r>
              <a:rPr lang="en-GB" sz="2800" dirty="0" smtClean="0"/>
              <a:t>create a summary representation.</a:t>
            </a:r>
          </a:p>
          <a:p>
            <a:r>
              <a:rPr lang="en-GB" sz="2800" dirty="0" smtClean="0"/>
              <a:t>An average representation across all instances of a category.</a:t>
            </a:r>
          </a:p>
          <a:p>
            <a:r>
              <a:rPr lang="en-GB" sz="2800" dirty="0" smtClean="0"/>
              <a:t>The prototype incorporates the most typical aspects of the instances from a category.</a:t>
            </a:r>
          </a:p>
          <a:p>
            <a:r>
              <a:rPr lang="en-GB" sz="2800" dirty="0" smtClean="0"/>
              <a:t>Some category instances will be </a:t>
            </a:r>
            <a:r>
              <a:rPr lang="en-GB" sz="2800" i="1" dirty="0" smtClean="0"/>
              <a:t>more </a:t>
            </a:r>
            <a:r>
              <a:rPr lang="en-GB" sz="2800" dirty="0" smtClean="0"/>
              <a:t>typical than others depending on the “distance” from the category prototype:</a:t>
            </a:r>
          </a:p>
          <a:p>
            <a:pPr lvl="1"/>
            <a:r>
              <a:rPr lang="en-GB" sz="2400" dirty="0" smtClean="0"/>
              <a:t>E.g., Robin more typical bird (thus closer to the prototype) than a penguin.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4674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685800" y="82062"/>
            <a:ext cx="7772400" cy="822506"/>
          </a:xfrm>
        </p:spPr>
        <p:txBody>
          <a:bodyPr/>
          <a:lstStyle/>
          <a:p>
            <a:r>
              <a:rPr lang="en-GB" altLang="en-US" dirty="0" smtClean="0"/>
              <a:t>Prototypes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975" y="835742"/>
            <a:ext cx="8750710" cy="4183626"/>
          </a:xfrm>
          <a:solidFill>
            <a:schemeClr val="bg1"/>
          </a:solidFill>
        </p:spPr>
        <p:txBody>
          <a:bodyPr/>
          <a:lstStyle/>
          <a:p>
            <a:pPr marL="342900" lvl="1" indent="-342900" eaLnBrk="1" hangingPunct="1">
              <a:buFontTx/>
              <a:buChar char="•"/>
            </a:pPr>
            <a:r>
              <a:rPr lang="en-GB" altLang="en-US" sz="2600" dirty="0" smtClean="0"/>
              <a:t>Can make comparisons between </a:t>
            </a:r>
            <a:r>
              <a:rPr lang="en-GB" altLang="en-US" sz="2600" b="1" dirty="0" smtClean="0"/>
              <a:t>new examples</a:t>
            </a:r>
            <a:r>
              <a:rPr lang="en-GB" altLang="en-US" sz="2600" dirty="0" smtClean="0"/>
              <a:t> and category </a:t>
            </a:r>
            <a:r>
              <a:rPr lang="en-GB" altLang="en-US" sz="2600" b="1" dirty="0" smtClean="0"/>
              <a:t>prototype</a:t>
            </a:r>
            <a:r>
              <a:rPr lang="en-GB" altLang="en-US" sz="2600" dirty="0" smtClean="0"/>
              <a:t> to judge membership</a:t>
            </a:r>
          </a:p>
          <a:p>
            <a:pPr marL="342900" lvl="1" indent="-342900" eaLnBrk="1" hangingPunct="1">
              <a:buFontTx/>
              <a:buChar char="•"/>
            </a:pPr>
            <a:r>
              <a:rPr lang="en-GB" altLang="en-US" sz="2600" dirty="0" smtClean="0"/>
              <a:t>Membership = similarity of an example’s attributes to the prototype list of attributes</a:t>
            </a:r>
          </a:p>
          <a:p>
            <a:pPr marL="342900" lvl="1" indent="-342900" eaLnBrk="1" hangingPunct="1">
              <a:buFontTx/>
              <a:buChar char="•"/>
            </a:pPr>
            <a:r>
              <a:rPr lang="en-GB" altLang="en-US" sz="2600" dirty="0" smtClean="0"/>
              <a:t>Make a judgement on how strongly similar</a:t>
            </a:r>
          </a:p>
          <a:p>
            <a:pPr eaLnBrk="1" hangingPunct="1"/>
            <a:r>
              <a:rPr lang="en-GB" altLang="en-US" sz="2600" dirty="0" smtClean="0"/>
              <a:t>Allows for ‘fuzzy’ membership</a:t>
            </a:r>
          </a:p>
          <a:p>
            <a:pPr lvl="2" eaLnBrk="1" hangingPunct="1"/>
            <a:r>
              <a:rPr lang="en-GB" altLang="en-US" sz="2000" dirty="0" smtClean="0"/>
              <a:t>E.g. Is a spider an insect? </a:t>
            </a:r>
          </a:p>
          <a:p>
            <a:pPr lvl="2" eaLnBrk="1" hangingPunct="1"/>
            <a:r>
              <a:rPr lang="en-GB" altLang="en-US" sz="2000" dirty="0" smtClean="0"/>
              <a:t>Is a tomato a fruit? </a:t>
            </a:r>
          </a:p>
          <a:p>
            <a:pPr eaLnBrk="1" hangingPunct="1"/>
            <a:r>
              <a:rPr lang="en-GB" altLang="en-US" sz="3000" dirty="0" smtClean="0"/>
              <a:t>View of categories as having fuzzy boundaries</a:t>
            </a:r>
          </a:p>
          <a:p>
            <a:pPr eaLnBrk="1" hangingPunct="1"/>
            <a:r>
              <a:rPr lang="en-GB" altLang="en-US" sz="3000" dirty="0" smtClean="0"/>
              <a:t>Involves reasonable intuitions. </a:t>
            </a:r>
          </a:p>
          <a:p>
            <a:endParaRPr lang="en-GB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285295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943897"/>
          </a:xfrm>
        </p:spPr>
        <p:txBody>
          <a:bodyPr/>
          <a:lstStyle/>
          <a:p>
            <a:r>
              <a:rPr lang="en-GB" altLang="en-US" dirty="0" smtClean="0"/>
              <a:t>Prototypes vs Exemplars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805" y="1022555"/>
            <a:ext cx="8691717" cy="4235245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500" dirty="0" smtClean="0"/>
              <a:t>Prototype is idea of ONE stored memory against which new examples are compared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Alternative is that categories represent all (or many) previously seen examples (exemplars)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E.g. Category ‘chair’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Every example you have seen of a ‘chair’ incorporated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Incidental form of learning (non-deliberate)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How make category judgement with this view?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New example compared with previous examples held in memory</a:t>
            </a:r>
          </a:p>
          <a:p>
            <a:pPr lvl="1">
              <a:lnSpc>
                <a:spcPct val="80000"/>
              </a:lnSpc>
            </a:pPr>
            <a:r>
              <a:rPr lang="en-GB" altLang="en-US" sz="2200" i="1" dirty="0" smtClean="0"/>
              <a:t>(</a:t>
            </a:r>
            <a:r>
              <a:rPr lang="en-GB" altLang="en-US" sz="2200" i="1" dirty="0" err="1" smtClean="0"/>
              <a:t>Medin</a:t>
            </a:r>
            <a:r>
              <a:rPr lang="en-GB" altLang="en-US" sz="2200" i="1" dirty="0" smtClean="0"/>
              <a:t> &amp; Shaffer, 1978; </a:t>
            </a:r>
            <a:r>
              <a:rPr lang="en-GB" altLang="en-US" sz="2200" i="1" dirty="0" err="1" smtClean="0"/>
              <a:t>Medin</a:t>
            </a:r>
            <a:r>
              <a:rPr lang="en-GB" altLang="en-US" sz="2200" i="1" dirty="0" smtClean="0"/>
              <a:t>, Goldstone &amp; </a:t>
            </a:r>
            <a:r>
              <a:rPr lang="en-GB" altLang="en-US" sz="2200" i="1" dirty="0" err="1" smtClean="0"/>
              <a:t>Gentner</a:t>
            </a:r>
            <a:r>
              <a:rPr lang="en-GB" altLang="en-US" sz="2200" i="1" dirty="0" smtClean="0"/>
              <a:t>, 1993)</a:t>
            </a:r>
          </a:p>
        </p:txBody>
      </p:sp>
    </p:spTree>
    <p:extLst>
      <p:ext uri="{BB962C8B-B14F-4D97-AF65-F5344CB8AC3E}">
        <p14:creationId xmlns:p14="http://schemas.microsoft.com/office/powerpoint/2010/main" val="340304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47346" y="49213"/>
            <a:ext cx="7772400" cy="943708"/>
          </a:xfrm>
        </p:spPr>
        <p:txBody>
          <a:bodyPr/>
          <a:lstStyle/>
          <a:p>
            <a:r>
              <a:rPr lang="en-GB" altLang="en-US" dirty="0" smtClean="0"/>
              <a:t>Exemplars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846" y="5284176"/>
            <a:ext cx="8280767" cy="1397977"/>
          </a:xfrm>
          <a:solidFill>
            <a:schemeClr val="bg1"/>
          </a:solidFill>
        </p:spPr>
        <p:txBody>
          <a:bodyPr/>
          <a:lstStyle/>
          <a:p>
            <a:pPr>
              <a:buFontTx/>
              <a:buNone/>
            </a:pPr>
            <a:r>
              <a:rPr lang="en-GB" altLang="en-US" dirty="0" smtClean="0"/>
              <a:t>How similar to </a:t>
            </a:r>
            <a:r>
              <a:rPr lang="en-GB" altLang="en-US" b="1" dirty="0" smtClean="0"/>
              <a:t>each</a:t>
            </a:r>
            <a:r>
              <a:rPr lang="en-GB" altLang="en-US" dirty="0" smtClean="0"/>
              <a:t> ‘exemplar’ is it?</a:t>
            </a:r>
          </a:p>
          <a:p>
            <a:pPr>
              <a:buFontTx/>
              <a:buNone/>
            </a:pPr>
            <a:r>
              <a:rPr lang="en-GB" altLang="en-US" dirty="0" smtClean="0"/>
              <a:t>Is it a member of category ‘chair’?</a:t>
            </a:r>
          </a:p>
        </p:txBody>
      </p:sp>
      <p:pic>
        <p:nvPicPr>
          <p:cNvPr id="18436" name="Picture 7" descr="picture of all 100 chair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1" y="992921"/>
            <a:ext cx="6956181" cy="4291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9" descr="21-0795chair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944" y="1518261"/>
            <a:ext cx="1355358" cy="2002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053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742950" y="73269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Prototypes vs Exemplars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154723"/>
            <a:ext cx="78867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000" dirty="0" smtClean="0"/>
              <a:t>Exemplar view emphasises our </a:t>
            </a:r>
            <a:r>
              <a:rPr lang="en-GB" altLang="en-US" sz="3000" i="1" dirty="0" smtClean="0"/>
              <a:t>learning</a:t>
            </a:r>
          </a:p>
          <a:p>
            <a:pPr>
              <a:lnSpc>
                <a:spcPct val="90000"/>
              </a:lnSpc>
            </a:pPr>
            <a:r>
              <a:rPr lang="en-GB" altLang="en-US" sz="3000" dirty="0" smtClean="0"/>
              <a:t>Highlights we don’t ‘know’ of a category innately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Does a </a:t>
            </a:r>
            <a:r>
              <a:rPr lang="en-GB" altLang="en-US" sz="2600" dirty="0" err="1" smtClean="0"/>
              <a:t>newborn</a:t>
            </a:r>
            <a:r>
              <a:rPr lang="en-GB" altLang="en-US" sz="2600" dirty="0" smtClean="0"/>
              <a:t> know what a ‘chair’ looks like?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No, this is </a:t>
            </a:r>
            <a:r>
              <a:rPr lang="en-GB" altLang="en-US" sz="2600" i="1" dirty="0" smtClean="0"/>
              <a:t>demonstrated</a:t>
            </a:r>
            <a:r>
              <a:rPr lang="en-GB" altLang="en-US" sz="2600" dirty="0" smtClean="0"/>
              <a:t> with examples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Over time concept is developed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Also indicates that concepts can change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Each new example becomes an ‘exemplar’ can change the representation stored</a:t>
            </a:r>
          </a:p>
        </p:txBody>
      </p:sp>
    </p:spTree>
    <p:extLst>
      <p:ext uri="{BB962C8B-B14F-4D97-AF65-F5344CB8AC3E}">
        <p14:creationId xmlns:p14="http://schemas.microsoft.com/office/powerpoint/2010/main" val="98998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806245"/>
          </a:xfrm>
        </p:spPr>
        <p:txBody>
          <a:bodyPr/>
          <a:lstStyle/>
          <a:p>
            <a:r>
              <a:rPr lang="en-GB" altLang="en-US" dirty="0" smtClean="0"/>
              <a:t>Prototypes vs Exemplars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06245"/>
            <a:ext cx="9144000" cy="5948516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 smtClean="0"/>
              <a:t>Weakness with Exemplar theory: not all categories are equally good – e.g., chair is a fairly intuitive category but is that the case for say the Eiffel Tower?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2400" dirty="0" smtClean="0"/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Is ‘exemplar theory’ too cumbersome?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Compare every single example of category/concept?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 smtClean="0"/>
              <a:t>E.g. All ‘chairs’ seen in forming and judging category?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Possible we convert this back to ‘prototype’ representation?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Evidence for ‘prototypes’ in recognition testing</a:t>
            </a:r>
          </a:p>
          <a:p>
            <a:pPr lvl="2">
              <a:lnSpc>
                <a:spcPct val="80000"/>
              </a:lnSpc>
            </a:pPr>
            <a:r>
              <a:rPr lang="en-GB" altLang="en-US" dirty="0" smtClean="0"/>
              <a:t>Prototype </a:t>
            </a:r>
            <a:r>
              <a:rPr lang="en-GB" altLang="en-US" b="1" dirty="0" smtClean="0"/>
              <a:t>not observed</a:t>
            </a:r>
            <a:r>
              <a:rPr lang="en-GB" altLang="en-US" dirty="0" smtClean="0"/>
              <a:t> in examples -&gt; highest recognition score (Hess, 1982; Hess &amp; Slaughter, 1986)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Evidence that we still store specific exemplars within a category to form a concept</a:t>
            </a:r>
          </a:p>
          <a:p>
            <a:pPr lvl="2">
              <a:lnSpc>
                <a:spcPct val="80000"/>
              </a:lnSpc>
            </a:pPr>
            <a:r>
              <a:rPr lang="en-GB" altLang="en-US" dirty="0" smtClean="0"/>
              <a:t>Category exemplars influence concept held in memory (</a:t>
            </a:r>
            <a:r>
              <a:rPr lang="en-GB" altLang="en-US" i="1" dirty="0" smtClean="0"/>
              <a:t>Hess &amp; Slaughter,1986)</a:t>
            </a:r>
          </a:p>
        </p:txBody>
      </p:sp>
    </p:spTree>
    <p:extLst>
      <p:ext uri="{BB962C8B-B14F-4D97-AF65-F5344CB8AC3E}">
        <p14:creationId xmlns:p14="http://schemas.microsoft.com/office/powerpoint/2010/main" val="190400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7987"/>
            <a:ext cx="7772400" cy="835742"/>
          </a:xfrm>
        </p:spPr>
        <p:txBody>
          <a:bodyPr/>
          <a:lstStyle/>
          <a:p>
            <a:r>
              <a:rPr lang="en-GB" dirty="0" smtClean="0"/>
              <a:t>Prototypes vs. Exemplars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91" y="953729"/>
            <a:ext cx="8858864" cy="411480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Both predict similarity will determine classification:</a:t>
            </a:r>
          </a:p>
          <a:p>
            <a:pPr lvl="1"/>
            <a:r>
              <a:rPr lang="en-GB" sz="2400" dirty="0" smtClean="0"/>
              <a:t>Prototype: similarity to AVERAGE of instances</a:t>
            </a:r>
          </a:p>
          <a:p>
            <a:pPr lvl="1"/>
            <a:r>
              <a:rPr lang="en-GB" sz="2400" dirty="0" smtClean="0"/>
              <a:t>Exemplar: similarity to each individual instance</a:t>
            </a:r>
          </a:p>
          <a:p>
            <a:r>
              <a:rPr lang="en-GB" sz="2800" dirty="0" smtClean="0"/>
              <a:t>In many cases their predictions will be the same</a:t>
            </a:r>
          </a:p>
          <a:p>
            <a:r>
              <a:rPr lang="en-GB" sz="2800" dirty="0" smtClean="0"/>
              <a:t>It requires a clear category structure to identify situations where their predictions will differ.</a:t>
            </a:r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 smtClean="0"/>
              <a:t>But can all categorisation be reduced to similarity?</a:t>
            </a:r>
          </a:p>
          <a:p>
            <a:endParaRPr lang="en-GB" sz="2800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19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8659"/>
            <a:ext cx="7772400" cy="825909"/>
          </a:xfrm>
        </p:spPr>
        <p:txBody>
          <a:bodyPr/>
          <a:lstStyle/>
          <a:p>
            <a:r>
              <a:rPr lang="en-GB" sz="3600" dirty="0" smtClean="0"/>
              <a:t>Evidence from Category Variability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63" y="796413"/>
            <a:ext cx="8939982" cy="5889521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Rips (1989): Pizza/Coin experiment:</a:t>
            </a:r>
          </a:p>
          <a:p>
            <a:pPr lvl="1"/>
            <a:r>
              <a:rPr lang="en-GB" sz="2400" dirty="0" smtClean="0"/>
              <a:t>Group 1: asked whether an object 5 inches in diameter was more likely to be a coin or a pizza (Categorisation).</a:t>
            </a:r>
          </a:p>
          <a:p>
            <a:pPr lvl="1"/>
            <a:r>
              <a:rPr lang="en-GB" sz="2400" dirty="0" smtClean="0"/>
              <a:t>Group 2: asked to judge the similarity of the object to either a coin or a pizza (Similarity).</a:t>
            </a:r>
          </a:p>
          <a:p>
            <a:pPr lvl="1"/>
            <a:r>
              <a:rPr lang="en-GB" sz="2400" dirty="0" smtClean="0"/>
              <a:t>The size of the object was roughly ½ way between both.</a:t>
            </a:r>
          </a:p>
          <a:p>
            <a:pPr lvl="1"/>
            <a:r>
              <a:rPr lang="en-GB" sz="2400" dirty="0" smtClean="0"/>
              <a:t>Findings:</a:t>
            </a:r>
          </a:p>
          <a:p>
            <a:pPr lvl="2"/>
            <a:r>
              <a:rPr lang="en-GB" sz="2000" dirty="0" smtClean="0"/>
              <a:t>Ps in the categorisation group judged the object to be a pizza, while Ps in the similarity group judged the object to be a coin.</a:t>
            </a:r>
          </a:p>
          <a:p>
            <a:pPr lvl="1"/>
            <a:r>
              <a:rPr lang="en-GB" sz="2400" dirty="0" smtClean="0"/>
              <a:t>If categorisation is based on similarity, then both groups should have provided the same answer.</a:t>
            </a:r>
          </a:p>
          <a:p>
            <a:pPr lvl="1"/>
            <a:r>
              <a:rPr lang="en-GB" sz="2400" dirty="0" smtClean="0"/>
              <a:t>Conclusion: The fact that they didn’t suggests knowledge about the variability of sizes of objects influences decisions</a:t>
            </a:r>
          </a:p>
          <a:p>
            <a:pPr lvl="2"/>
            <a:r>
              <a:rPr lang="en-GB" sz="2000" dirty="0" smtClean="0"/>
              <a:t>Pizzas vary in size whereas coins must be in a constant size by law  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3868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94592" y="108438"/>
            <a:ext cx="7772400" cy="788377"/>
          </a:xfrm>
        </p:spPr>
        <p:txBody>
          <a:bodyPr/>
          <a:lstStyle/>
          <a:p>
            <a:r>
              <a:rPr lang="en-GB" altLang="en-US" sz="4000" dirty="0" smtClean="0"/>
              <a:t>Categorisation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29" y="856153"/>
            <a:ext cx="9101871" cy="4681282"/>
          </a:xfr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sz="3000" dirty="0" smtClean="0"/>
              <a:t>Is cognition categorisation? </a:t>
            </a:r>
            <a:r>
              <a:rPr lang="en-GB" altLang="en-US" sz="2400" dirty="0" smtClean="0"/>
              <a:t>(E.g. van </a:t>
            </a:r>
            <a:r>
              <a:rPr lang="en-GB" altLang="en-US" sz="2400" dirty="0" err="1" smtClean="0"/>
              <a:t>Gelder</a:t>
            </a:r>
            <a:r>
              <a:rPr lang="en-GB" altLang="en-US" sz="2400" dirty="0" smtClean="0"/>
              <a:t>, 1993; in Categorisation by Humans and Machines, </a:t>
            </a:r>
            <a:r>
              <a:rPr lang="en-GB" altLang="en-US" sz="2400" dirty="0" err="1" smtClean="0"/>
              <a:t>Nakamora</a:t>
            </a:r>
            <a:r>
              <a:rPr lang="en-GB" altLang="en-US" sz="2400" dirty="0" smtClean="0"/>
              <a:t> et al. Eds.)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400" dirty="0" smtClean="0"/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Categories and concepts add great processing ability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Represent large amounts of stimuli under one concept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Apply top-down knowledge to stimuli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E.g. concept of ‘cow’ in recognising distorted image (you now perceive)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Perception of objects and recognition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/>
              <a:t>Skilled problem-solving as a search through exemplars (</a:t>
            </a:r>
            <a:r>
              <a:rPr lang="en-GB" altLang="en-US" sz="2400" dirty="0" err="1" smtClean="0"/>
              <a:t>Kulatunga-Moruzi</a:t>
            </a:r>
            <a:r>
              <a:rPr lang="en-GB" altLang="en-US" sz="2400" dirty="0" smtClean="0"/>
              <a:t>, Brooks &amp; Norman, 2004)</a:t>
            </a:r>
          </a:p>
        </p:txBody>
      </p:sp>
    </p:spTree>
    <p:extLst>
      <p:ext uri="{BB962C8B-B14F-4D97-AF65-F5344CB8AC3E}">
        <p14:creationId xmlns:p14="http://schemas.microsoft.com/office/powerpoint/2010/main" val="214633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21558" y="96526"/>
            <a:ext cx="8300884" cy="1143000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4000" dirty="0" smtClean="0"/>
              <a:t>Schemas in memory representation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515" y="1117285"/>
            <a:ext cx="8792497" cy="4114800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000" dirty="0" smtClean="0"/>
              <a:t>Idea that memory is ‘readied’ for certain information</a:t>
            </a:r>
          </a:p>
          <a:p>
            <a:pPr>
              <a:lnSpc>
                <a:spcPct val="90000"/>
              </a:lnSpc>
            </a:pPr>
            <a:r>
              <a:rPr lang="en-GB" altLang="en-US" sz="3000" dirty="0" smtClean="0"/>
              <a:t>We don’t place information into a ‘blank slate’ storage system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Knowledge aiding </a:t>
            </a:r>
            <a:r>
              <a:rPr lang="en-GB" altLang="en-US" sz="2600" b="1" dirty="0" smtClean="0"/>
              <a:t>new</a:t>
            </a:r>
            <a:r>
              <a:rPr lang="en-GB" altLang="en-US" sz="2600" dirty="0" smtClean="0"/>
              <a:t> knowledge</a:t>
            </a:r>
          </a:p>
          <a:p>
            <a:pPr>
              <a:lnSpc>
                <a:spcPct val="90000"/>
              </a:lnSpc>
            </a:pPr>
            <a:r>
              <a:rPr lang="en-GB" altLang="en-US" sz="3000" dirty="0" smtClean="0"/>
              <a:t>This allows us to store more efficiently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Greater coherence of information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Associations in memory</a:t>
            </a:r>
          </a:p>
          <a:p>
            <a:pPr lvl="1">
              <a:lnSpc>
                <a:spcPct val="90000"/>
              </a:lnSpc>
            </a:pPr>
            <a:r>
              <a:rPr lang="en-GB" altLang="en-US" sz="2600" dirty="0" smtClean="0"/>
              <a:t>Better performance in using/retrieving</a:t>
            </a:r>
          </a:p>
        </p:txBody>
      </p:sp>
    </p:spTree>
    <p:extLst>
      <p:ext uri="{BB962C8B-B14F-4D97-AF65-F5344CB8AC3E}">
        <p14:creationId xmlns:p14="http://schemas.microsoft.com/office/powerpoint/2010/main" val="178096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0"/>
            <a:ext cx="7772400" cy="624254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Schemata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158" y="686899"/>
            <a:ext cx="8796459" cy="4790709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Bartlett (1932)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Abstract group of knowledge about a particular situation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Familiar events/situations have a schema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E.g. ‘What to do in a restaurant’ schema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Stereotype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Depicting how knowledge may be used and stored for actions and situations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i="1" dirty="0" smtClean="0"/>
              <a:t>Useful</a:t>
            </a:r>
            <a:r>
              <a:rPr lang="en-GB" altLang="en-US" dirty="0" smtClean="0"/>
              <a:t>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Skilled domains of behaviour</a:t>
            </a:r>
          </a:p>
        </p:txBody>
      </p:sp>
    </p:spTree>
    <p:extLst>
      <p:ext uri="{BB962C8B-B14F-4D97-AF65-F5344CB8AC3E}">
        <p14:creationId xmlns:p14="http://schemas.microsoft.com/office/powerpoint/2010/main" val="64909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773723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How comprehensible?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678" y="773724"/>
            <a:ext cx="8845060" cy="5899638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“The procedure is actually quite simple.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First you arrange things into different groups depending on their makeup.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Of course, one pile may be sufficient depending on how much there is to do.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If you have to go somewhere else due to lack of facilities, that is the next step; otherwise you are pretty well set.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It is better to do too few things at once than too many.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Remember mistakes can be expensive.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At first the whole procedure will seem quite complicated.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Soon, however, it will become just another fact of life”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(</a:t>
            </a:r>
            <a:r>
              <a:rPr lang="en-GB" altLang="en-US" sz="2400" dirty="0" err="1" smtClean="0"/>
              <a:t>Bransford</a:t>
            </a:r>
            <a:r>
              <a:rPr lang="en-GB" altLang="en-US" sz="2400" dirty="0" smtClean="0"/>
              <a:t> and Johnson, 1973 / </a:t>
            </a:r>
            <a:r>
              <a:rPr lang="en-GB" altLang="en-US" sz="2400" dirty="0" err="1" smtClean="0"/>
              <a:t>Bransford</a:t>
            </a:r>
            <a:r>
              <a:rPr lang="en-GB" altLang="en-US" sz="2400" dirty="0" smtClean="0"/>
              <a:t> 1979)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Without schema difficult to encode or retrieve information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With schema of ‘ironing’ far easier to store and retrieve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05195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730045" y="73742"/>
            <a:ext cx="7772400" cy="779585"/>
          </a:xfrm>
        </p:spPr>
        <p:txBody>
          <a:bodyPr/>
          <a:lstStyle/>
          <a:p>
            <a:r>
              <a:rPr lang="en-GB" altLang="en-US" dirty="0" smtClean="0"/>
              <a:t>Schema in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24" y="737419"/>
            <a:ext cx="8917858" cy="6120581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800" dirty="0" smtClean="0"/>
              <a:t>Why is information easier to retrieve if stored in schema or concept?</a:t>
            </a:r>
          </a:p>
          <a:p>
            <a:pPr marL="0" indent="0">
              <a:lnSpc>
                <a:spcPct val="70000"/>
              </a:lnSpc>
              <a:buNone/>
            </a:pPr>
            <a:endParaRPr lang="en-GB" altLang="en-US" sz="1400" dirty="0" smtClean="0"/>
          </a:p>
          <a:p>
            <a:pPr lvl="1">
              <a:lnSpc>
                <a:spcPct val="70000"/>
              </a:lnSpc>
            </a:pPr>
            <a:r>
              <a:rPr lang="en-GB" altLang="en-US" dirty="0" smtClean="0"/>
              <a:t>Can simply activate a global schema E.g. ‘Ironing’</a:t>
            </a:r>
          </a:p>
          <a:p>
            <a:pPr lvl="2">
              <a:lnSpc>
                <a:spcPct val="70000"/>
              </a:lnSpc>
            </a:pPr>
            <a:r>
              <a:rPr lang="en-GB" altLang="en-US" dirty="0" smtClean="0"/>
              <a:t>Top-down processing from the global concept</a:t>
            </a:r>
          </a:p>
          <a:p>
            <a:pPr lvl="1"/>
            <a:r>
              <a:rPr lang="en-GB" altLang="en-US" dirty="0" smtClean="0"/>
              <a:t>Activation based/connectionist views (e.g. Collins &amp; Loftus, 1975; McNamara, 1992):</a:t>
            </a:r>
          </a:p>
          <a:p>
            <a:pPr lvl="2">
              <a:lnSpc>
                <a:spcPct val="70000"/>
              </a:lnSpc>
            </a:pPr>
            <a:r>
              <a:rPr lang="en-GB" altLang="en-US" dirty="0" smtClean="0"/>
              <a:t>Bottom-up processing</a:t>
            </a:r>
          </a:p>
          <a:p>
            <a:pPr lvl="2">
              <a:lnSpc>
                <a:spcPct val="70000"/>
              </a:lnSpc>
            </a:pPr>
            <a:r>
              <a:rPr lang="en-GB" altLang="en-US" dirty="0" smtClean="0"/>
              <a:t>Activation of one part of schema also activates the other components of the schema</a:t>
            </a:r>
          </a:p>
          <a:p>
            <a:pPr lvl="2">
              <a:lnSpc>
                <a:spcPct val="70000"/>
              </a:lnSpc>
            </a:pPr>
            <a:r>
              <a:rPr lang="en-GB" altLang="en-US" dirty="0" smtClean="0"/>
              <a:t>E.g. ‘Sitting down’ in </a:t>
            </a:r>
            <a:r>
              <a:rPr lang="en-GB" altLang="en-US" i="1" dirty="0" smtClean="0"/>
              <a:t>restaurant</a:t>
            </a:r>
            <a:r>
              <a:rPr lang="en-GB" altLang="en-US" dirty="0" smtClean="0"/>
              <a:t> schema also activates ‘looking at the menu’</a:t>
            </a:r>
          </a:p>
          <a:p>
            <a:pPr marL="914400" lvl="2" indent="0">
              <a:lnSpc>
                <a:spcPct val="70000"/>
              </a:lnSpc>
              <a:buNone/>
            </a:pPr>
            <a:endParaRPr lang="en-GB" altLang="en-US" dirty="0" smtClean="0"/>
          </a:p>
          <a:p>
            <a:pPr lvl="1">
              <a:lnSpc>
                <a:spcPct val="70000"/>
              </a:lnSpc>
            </a:pPr>
            <a:r>
              <a:rPr lang="en-GB" altLang="en-US" dirty="0" smtClean="0"/>
              <a:t>Ultimately recall many pieces of information</a:t>
            </a:r>
          </a:p>
          <a:p>
            <a:pPr lvl="1">
              <a:lnSpc>
                <a:spcPct val="70000"/>
              </a:lnSpc>
            </a:pPr>
            <a:r>
              <a:rPr lang="en-GB" altLang="en-US" dirty="0" smtClean="0"/>
              <a:t>Relates to ‘chunking’ of information (Miller, 1958)</a:t>
            </a:r>
          </a:p>
          <a:p>
            <a:pPr lvl="2">
              <a:lnSpc>
                <a:spcPct val="70000"/>
              </a:lnSpc>
            </a:pPr>
            <a:r>
              <a:rPr lang="en-GB" altLang="en-US" dirty="0" smtClean="0"/>
              <a:t>Many pieces of information stored and recalled as one item</a:t>
            </a:r>
          </a:p>
        </p:txBody>
      </p:sp>
    </p:spTree>
    <p:extLst>
      <p:ext uri="{BB962C8B-B14F-4D97-AF65-F5344CB8AC3E}">
        <p14:creationId xmlns:p14="http://schemas.microsoft.com/office/powerpoint/2010/main" val="303932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85800" y="126023"/>
            <a:ext cx="7772400" cy="674077"/>
          </a:xfrm>
        </p:spPr>
        <p:txBody>
          <a:bodyPr/>
          <a:lstStyle/>
          <a:p>
            <a:r>
              <a:rPr lang="en-GB" altLang="en-US" dirty="0" smtClean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310" y="1001225"/>
            <a:ext cx="8780206" cy="4786312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500" dirty="0" smtClean="0"/>
              <a:t>Organisation of memory is key to our functioning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Representation of stored knowledge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Retrieval of that knowledge for use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Semantic information holds large amount of our useful knowledge about world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Memory systems to cope with that knowledge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Schema that represent associated information: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Efficient storing and retrieving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Enhancement of performance using memory</a:t>
            </a:r>
          </a:p>
          <a:p>
            <a:pPr>
              <a:lnSpc>
                <a:spcPct val="80000"/>
              </a:lnSpc>
            </a:pPr>
            <a:r>
              <a:rPr lang="en-GB" altLang="en-US" sz="2500" dirty="0" smtClean="0"/>
              <a:t>Categorisation and concepts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Prototypes and exemplar based theories</a:t>
            </a:r>
          </a:p>
          <a:p>
            <a:pPr lvl="1">
              <a:lnSpc>
                <a:spcPct val="80000"/>
              </a:lnSpc>
            </a:pPr>
            <a:r>
              <a:rPr lang="en-GB" altLang="en-US" sz="2200" dirty="0" smtClean="0"/>
              <a:t>Stored representations retrieve large amounts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231818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458" y="205315"/>
            <a:ext cx="7772400" cy="1426839"/>
          </a:xfrm>
        </p:spPr>
        <p:txBody>
          <a:bodyPr/>
          <a:lstStyle/>
          <a:p>
            <a:r>
              <a:rPr lang="en-GB" dirty="0" smtClean="0"/>
              <a:t>Next </a:t>
            </a:r>
            <a:r>
              <a:rPr lang="en-GB" dirty="0" smtClean="0"/>
              <a:t>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452" y="2025445"/>
            <a:ext cx="8955157" cy="4680154"/>
          </a:xfrm>
          <a:solidFill>
            <a:schemeClr val="bg1"/>
          </a:solidFill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Decision Making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Essential </a:t>
            </a:r>
            <a:r>
              <a:rPr lang="en-GB" dirty="0" smtClean="0"/>
              <a:t>reading: </a:t>
            </a:r>
          </a:p>
          <a:p>
            <a:pPr marL="0" indent="0" algn="ctr">
              <a:buNone/>
            </a:pPr>
            <a:r>
              <a:rPr lang="en-GB" dirty="0" smtClean="0"/>
              <a:t>Eysenck</a:t>
            </a:r>
            <a:r>
              <a:rPr lang="en-GB" dirty="0"/>
              <a:t>, M. W., &amp; Keane, M. T. </a:t>
            </a:r>
            <a:r>
              <a:rPr lang="en-GB" i="1" dirty="0" smtClean="0"/>
              <a:t>Cognitive </a:t>
            </a:r>
            <a:r>
              <a:rPr lang="en-GB" i="1" dirty="0"/>
              <a:t>psychology: </a:t>
            </a:r>
            <a:r>
              <a:rPr lang="en-GB" b="1" dirty="0"/>
              <a:t>Chapters 13 &amp; 14.</a:t>
            </a:r>
          </a:p>
          <a:p>
            <a:pPr marL="0" indent="0" algn="ctr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2289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295</TotalTime>
  <Words>1900</Words>
  <Application>Microsoft Office PowerPoint</Application>
  <PresentationFormat>On-screen Show (4:3)</PresentationFormat>
  <Paragraphs>276</Paragraphs>
  <Slides>30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ＭＳ Ｐゴシック</vt:lpstr>
      <vt:lpstr>ＭＳ Ｐゴシック</vt:lpstr>
      <vt:lpstr>Arial</vt:lpstr>
      <vt:lpstr>Calibri</vt:lpstr>
      <vt:lpstr>Times New Roman</vt:lpstr>
      <vt:lpstr>Blank Presentation</vt:lpstr>
      <vt:lpstr>1_Blank Presentation</vt:lpstr>
      <vt:lpstr>Lecture 6: Concepts, Categorisation, and Schema  Dr Kate Williams </vt:lpstr>
      <vt:lpstr>Essential Reading!!!!</vt:lpstr>
      <vt:lpstr>Organisation of memory</vt:lpstr>
      <vt:lpstr>Organisation of semantic memory</vt:lpstr>
      <vt:lpstr>Mental representation of knowledge</vt:lpstr>
      <vt:lpstr>Answer these questions</vt:lpstr>
      <vt:lpstr>Answer these questions</vt:lpstr>
      <vt:lpstr>Organisation of semantic memory</vt:lpstr>
      <vt:lpstr>How is knowledge organised in memory?</vt:lpstr>
      <vt:lpstr>Categories and concepts</vt:lpstr>
      <vt:lpstr>Concepts and categories</vt:lpstr>
      <vt:lpstr>Quillian (1969): The Teachable Language Comprehender</vt:lpstr>
      <vt:lpstr>Sentence verification tasks Collins and Quillian (1972)</vt:lpstr>
      <vt:lpstr>Interpretation of data</vt:lpstr>
      <vt:lpstr>Rosch (1973) – prototype view</vt:lpstr>
      <vt:lpstr>Prototypes </vt:lpstr>
      <vt:lpstr>Prototypes</vt:lpstr>
      <vt:lpstr>Prototypes vs Exemplars</vt:lpstr>
      <vt:lpstr>Exemplars</vt:lpstr>
      <vt:lpstr>Prototypes vs Exemplars</vt:lpstr>
      <vt:lpstr>Prototypes vs Exemplars</vt:lpstr>
      <vt:lpstr>Prototypes vs. Exemplars </vt:lpstr>
      <vt:lpstr>Evidence from Category Variability</vt:lpstr>
      <vt:lpstr>Categorisation</vt:lpstr>
      <vt:lpstr>Schemas in memory representation</vt:lpstr>
      <vt:lpstr>Schemata</vt:lpstr>
      <vt:lpstr>How comprehensible?</vt:lpstr>
      <vt:lpstr>Schema in memory</vt:lpstr>
      <vt:lpstr>Summary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8: Concepts, Categorisation, and Schema  Dr Kate Williams</dc:title>
  <dc:creator>Home</dc:creator>
  <cp:lastModifiedBy>Kate Williams</cp:lastModifiedBy>
  <cp:revision>22</cp:revision>
  <dcterms:created xsi:type="dcterms:W3CDTF">2016-03-12T14:04:37Z</dcterms:created>
  <dcterms:modified xsi:type="dcterms:W3CDTF">2018-02-27T17:34:10Z</dcterms:modified>
</cp:coreProperties>
</file>