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5" r:id="rId1"/>
  </p:sldMasterIdLst>
  <p:notesMasterIdLst>
    <p:notesMasterId r:id="rId23"/>
  </p:notesMasterIdLst>
  <p:sldIdLst>
    <p:sldId id="274" r:id="rId2"/>
    <p:sldId id="257" r:id="rId3"/>
    <p:sldId id="271" r:id="rId4"/>
    <p:sldId id="290" r:id="rId5"/>
    <p:sldId id="278" r:id="rId6"/>
    <p:sldId id="280" r:id="rId7"/>
    <p:sldId id="292" r:id="rId8"/>
    <p:sldId id="281" r:id="rId9"/>
    <p:sldId id="288" r:id="rId10"/>
    <p:sldId id="284" r:id="rId11"/>
    <p:sldId id="285" r:id="rId12"/>
    <p:sldId id="286" r:id="rId13"/>
    <p:sldId id="287" r:id="rId14"/>
    <p:sldId id="276" r:id="rId15"/>
    <p:sldId id="282" r:id="rId16"/>
    <p:sldId id="289" r:id="rId17"/>
    <p:sldId id="277" r:id="rId18"/>
    <p:sldId id="291" r:id="rId19"/>
    <p:sldId id="283" r:id="rId20"/>
    <p:sldId id="279" r:id="rId21"/>
    <p:sldId id="275" r:id="rId22"/>
  </p:sldIdLst>
  <p:sldSz cx="9144000" cy="6858000" type="screen4x3"/>
  <p:notesSz cx="6858000" cy="9144000"/>
  <p:custDataLst>
    <p:tags r:id="rId24"/>
  </p:custDataLst>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6" autoAdjust="0"/>
    <p:restoredTop sz="82079" autoAdjust="0"/>
  </p:normalViewPr>
  <p:slideViewPr>
    <p:cSldViewPr>
      <p:cViewPr varScale="1">
        <p:scale>
          <a:sx n="90" d="100"/>
          <a:sy n="90" d="100"/>
        </p:scale>
        <p:origin x="167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gs" Target="tags/tag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FCE0BE-4D19-4ADC-AC55-61533875D022}" type="datetimeFigureOut">
              <a:rPr lang="en-GB" smtClean="0"/>
              <a:t>09/05/2024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D7F72-A852-4963-9F79-41537FDFC690}" type="slidenum">
              <a:rPr lang="en-GB" smtClean="0"/>
              <a:t>‹#›</a:t>
            </a:fld>
            <a:endParaRPr lang="en-GB"/>
          </a:p>
        </p:txBody>
      </p:sp>
    </p:spTree>
    <p:extLst>
      <p:ext uri="{BB962C8B-B14F-4D97-AF65-F5344CB8AC3E}">
        <p14:creationId xmlns:p14="http://schemas.microsoft.com/office/powerpoint/2010/main" val="4043627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Which is why it’s a shame</a:t>
            </a:r>
          </a:p>
          <a:p>
            <a:r>
              <a:rPr lang="en-GB" dirty="0"/>
              <a:t>2. Multiplayer is core to the game’s identity.</a:t>
            </a:r>
          </a:p>
          <a:p>
            <a:r>
              <a:rPr lang="en-GB" dirty="0"/>
              <a:t>3. Multiplayer offered a unique challenge.</a:t>
            </a:r>
          </a:p>
          <a:p>
            <a:pPr marL="0" indent="0">
              <a:buNone/>
            </a:pPr>
            <a:r>
              <a:rPr lang="en-GB" dirty="0"/>
              <a:t>4. Discuss the types of multiplayer and the one you landed on</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D7F72-A852-4963-9F79-41537FDFC690}" type="slidenum">
              <a:rPr lang="en-GB" smtClean="0"/>
              <a:t>3</a:t>
            </a:fld>
            <a:endParaRPr lang="en-GB"/>
          </a:p>
        </p:txBody>
      </p:sp>
    </p:spTree>
    <p:extLst>
      <p:ext uri="{BB962C8B-B14F-4D97-AF65-F5344CB8AC3E}">
        <p14:creationId xmlns:p14="http://schemas.microsoft.com/office/powerpoint/2010/main" val="27011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Replication issues</a:t>
            </a:r>
          </a:p>
        </p:txBody>
      </p:sp>
      <p:sp>
        <p:nvSpPr>
          <p:cNvPr id="4" name="Slide Number Placeholder 3"/>
          <p:cNvSpPr>
            <a:spLocks noGrp="1"/>
          </p:cNvSpPr>
          <p:nvPr>
            <p:ph type="sldNum" sz="quarter" idx="5"/>
          </p:nvPr>
        </p:nvSpPr>
        <p:spPr/>
        <p:txBody>
          <a:bodyPr/>
          <a:lstStyle/>
          <a:p>
            <a:fld id="{7C1D7F72-A852-4963-9F79-41537FDFC690}" type="slidenum">
              <a:rPr lang="en-GB" smtClean="0"/>
              <a:t>5</a:t>
            </a:fld>
            <a:endParaRPr lang="en-GB"/>
          </a:p>
        </p:txBody>
      </p:sp>
    </p:spTree>
    <p:extLst>
      <p:ext uri="{BB962C8B-B14F-4D97-AF65-F5344CB8AC3E}">
        <p14:creationId xmlns:p14="http://schemas.microsoft.com/office/powerpoint/2010/main" val="4096609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What is jetpack</a:t>
            </a:r>
          </a:p>
          <a:p>
            <a:pPr marL="228600" indent="-228600">
              <a:buAutoNum type="arabicPeriod"/>
            </a:pPr>
            <a:r>
              <a:rPr lang="en-GB" dirty="0"/>
              <a:t>Not used much</a:t>
            </a:r>
          </a:p>
        </p:txBody>
      </p:sp>
      <p:sp>
        <p:nvSpPr>
          <p:cNvPr id="4" name="Slide Number Placeholder 3"/>
          <p:cNvSpPr>
            <a:spLocks noGrp="1"/>
          </p:cNvSpPr>
          <p:nvPr>
            <p:ph type="sldNum" sz="quarter" idx="5"/>
          </p:nvPr>
        </p:nvSpPr>
        <p:spPr/>
        <p:txBody>
          <a:bodyPr/>
          <a:lstStyle/>
          <a:p>
            <a:fld id="{7C1D7F72-A852-4963-9F79-41537FDFC690}" type="slidenum">
              <a:rPr lang="en-GB" smtClean="0"/>
              <a:t>6</a:t>
            </a:fld>
            <a:endParaRPr lang="en-GB"/>
          </a:p>
        </p:txBody>
      </p:sp>
    </p:spTree>
    <p:extLst>
      <p:ext uri="{BB962C8B-B14F-4D97-AF65-F5344CB8AC3E}">
        <p14:creationId xmlns:p14="http://schemas.microsoft.com/office/powerpoint/2010/main" val="2754011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What is jetpack</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D7F72-A852-4963-9F79-41537FDFC690}" type="slidenum">
              <a:rPr lang="en-GB" smtClean="0"/>
              <a:t>8</a:t>
            </a:fld>
            <a:endParaRPr lang="en-GB"/>
          </a:p>
        </p:txBody>
      </p:sp>
    </p:spTree>
    <p:extLst>
      <p:ext uri="{BB962C8B-B14F-4D97-AF65-F5344CB8AC3E}">
        <p14:creationId xmlns:p14="http://schemas.microsoft.com/office/powerpoint/2010/main" val="2285915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Authority</a:t>
            </a:r>
          </a:p>
        </p:txBody>
      </p:sp>
      <p:sp>
        <p:nvSpPr>
          <p:cNvPr id="4" name="Slide Number Placeholder 3"/>
          <p:cNvSpPr>
            <a:spLocks noGrp="1"/>
          </p:cNvSpPr>
          <p:nvPr>
            <p:ph type="sldNum" sz="quarter" idx="5"/>
          </p:nvPr>
        </p:nvSpPr>
        <p:spPr/>
        <p:txBody>
          <a:bodyPr/>
          <a:lstStyle/>
          <a:p>
            <a:fld id="{7C1D7F72-A852-4963-9F79-41537FDFC690}" type="slidenum">
              <a:rPr lang="en-GB" smtClean="0"/>
              <a:t>9</a:t>
            </a:fld>
            <a:endParaRPr lang="en-GB"/>
          </a:p>
        </p:txBody>
      </p:sp>
    </p:spTree>
    <p:extLst>
      <p:ext uri="{BB962C8B-B14F-4D97-AF65-F5344CB8AC3E}">
        <p14:creationId xmlns:p14="http://schemas.microsoft.com/office/powerpoint/2010/main" val="2275941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Look/gimbal lock</a:t>
            </a:r>
          </a:p>
          <a:p>
            <a:pPr marL="0" indent="0">
              <a:buNone/>
            </a:pPr>
            <a:endParaRPr lang="en-GB" dirty="0"/>
          </a:p>
          <a:p>
            <a:pPr marL="0" indent="0">
              <a:buNone/>
            </a:pPr>
            <a:r>
              <a:rPr lang="en-GB" dirty="0" err="1"/>
              <a:t>Grav</a:t>
            </a:r>
            <a:r>
              <a:rPr lang="en-GB" dirty="0"/>
              <a:t> triggers</a:t>
            </a:r>
          </a:p>
        </p:txBody>
      </p:sp>
      <p:sp>
        <p:nvSpPr>
          <p:cNvPr id="4" name="Slide Number Placeholder 3"/>
          <p:cNvSpPr>
            <a:spLocks noGrp="1"/>
          </p:cNvSpPr>
          <p:nvPr>
            <p:ph type="sldNum" sz="quarter" idx="5"/>
          </p:nvPr>
        </p:nvSpPr>
        <p:spPr/>
        <p:txBody>
          <a:bodyPr/>
          <a:lstStyle/>
          <a:p>
            <a:fld id="{7C1D7F72-A852-4963-9F79-41537FDFC690}" type="slidenum">
              <a:rPr lang="en-GB" smtClean="0"/>
              <a:t>10</a:t>
            </a:fld>
            <a:endParaRPr lang="en-GB"/>
          </a:p>
        </p:txBody>
      </p:sp>
    </p:spTree>
    <p:extLst>
      <p:ext uri="{BB962C8B-B14F-4D97-AF65-F5344CB8AC3E}">
        <p14:creationId xmlns:p14="http://schemas.microsoft.com/office/powerpoint/2010/main" val="3926217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Multicast/Run on server </a:t>
            </a:r>
          </a:p>
          <a:p>
            <a:r>
              <a:rPr lang="en-GB" dirty="0"/>
              <a:t>Reliability</a:t>
            </a:r>
          </a:p>
          <a:p>
            <a:r>
              <a:rPr lang="en-GB" dirty="0"/>
              <a:t>Add impulse</a:t>
            </a:r>
          </a:p>
        </p:txBody>
      </p:sp>
      <p:sp>
        <p:nvSpPr>
          <p:cNvPr id="4" name="Slide Number Placeholder 3"/>
          <p:cNvSpPr>
            <a:spLocks noGrp="1"/>
          </p:cNvSpPr>
          <p:nvPr>
            <p:ph type="sldNum" sz="quarter" idx="5"/>
          </p:nvPr>
        </p:nvSpPr>
        <p:spPr/>
        <p:txBody>
          <a:bodyPr/>
          <a:lstStyle/>
          <a:p>
            <a:fld id="{7C1D7F72-A852-4963-9F79-41537FDFC690}" type="slidenum">
              <a:rPr lang="en-GB" smtClean="0"/>
              <a:t>11</a:t>
            </a:fld>
            <a:endParaRPr lang="en-GB"/>
          </a:p>
        </p:txBody>
      </p:sp>
    </p:spTree>
    <p:extLst>
      <p:ext uri="{BB962C8B-B14F-4D97-AF65-F5344CB8AC3E}">
        <p14:creationId xmlns:p14="http://schemas.microsoft.com/office/powerpoint/2010/main" val="1564518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Stabiliser </a:t>
            </a:r>
          </a:p>
        </p:txBody>
      </p:sp>
      <p:sp>
        <p:nvSpPr>
          <p:cNvPr id="4" name="Slide Number Placeholder 3"/>
          <p:cNvSpPr>
            <a:spLocks noGrp="1"/>
          </p:cNvSpPr>
          <p:nvPr>
            <p:ph type="sldNum" sz="quarter" idx="5"/>
          </p:nvPr>
        </p:nvSpPr>
        <p:spPr/>
        <p:txBody>
          <a:bodyPr/>
          <a:lstStyle/>
          <a:p>
            <a:fld id="{7C1D7F72-A852-4963-9F79-41537FDFC690}" type="slidenum">
              <a:rPr lang="en-GB" smtClean="0"/>
              <a:t>12</a:t>
            </a:fld>
            <a:endParaRPr lang="en-GB"/>
          </a:p>
        </p:txBody>
      </p:sp>
    </p:spTree>
    <p:extLst>
      <p:ext uri="{BB962C8B-B14F-4D97-AF65-F5344CB8AC3E}">
        <p14:creationId xmlns:p14="http://schemas.microsoft.com/office/powerpoint/2010/main" val="2161189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rotation</a:t>
            </a:r>
          </a:p>
        </p:txBody>
      </p:sp>
      <p:sp>
        <p:nvSpPr>
          <p:cNvPr id="4" name="Slide Number Placeholder 3"/>
          <p:cNvSpPr>
            <a:spLocks noGrp="1"/>
          </p:cNvSpPr>
          <p:nvPr>
            <p:ph type="sldNum" sz="quarter" idx="5"/>
          </p:nvPr>
        </p:nvSpPr>
        <p:spPr/>
        <p:txBody>
          <a:bodyPr/>
          <a:lstStyle/>
          <a:p>
            <a:fld id="{7C1D7F72-A852-4963-9F79-41537FDFC690}" type="slidenum">
              <a:rPr lang="en-GB" smtClean="0"/>
              <a:t>13</a:t>
            </a:fld>
            <a:endParaRPr lang="en-GB"/>
          </a:p>
        </p:txBody>
      </p:sp>
    </p:spTree>
    <p:extLst>
      <p:ext uri="{BB962C8B-B14F-4D97-AF65-F5344CB8AC3E}">
        <p14:creationId xmlns:p14="http://schemas.microsoft.com/office/powerpoint/2010/main" val="632386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 + triggers</a:t>
            </a:r>
          </a:p>
        </p:txBody>
      </p:sp>
      <p:sp>
        <p:nvSpPr>
          <p:cNvPr id="4" name="Slide Number Placeholder 3"/>
          <p:cNvSpPr>
            <a:spLocks noGrp="1"/>
          </p:cNvSpPr>
          <p:nvPr>
            <p:ph type="sldNum" sz="quarter" idx="5"/>
          </p:nvPr>
        </p:nvSpPr>
        <p:spPr/>
        <p:txBody>
          <a:bodyPr/>
          <a:lstStyle/>
          <a:p>
            <a:fld id="{7C1D7F72-A852-4963-9F79-41537FDFC690}" type="slidenum">
              <a:rPr lang="en-GB" smtClean="0"/>
              <a:t>16</a:t>
            </a:fld>
            <a:endParaRPr lang="en-GB"/>
          </a:p>
        </p:txBody>
      </p:sp>
    </p:spTree>
    <p:extLst>
      <p:ext uri="{BB962C8B-B14F-4D97-AF65-F5344CB8AC3E}">
        <p14:creationId xmlns:p14="http://schemas.microsoft.com/office/powerpoint/2010/main" val="1286137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variable types</a:t>
            </a:r>
          </a:p>
        </p:txBody>
      </p:sp>
      <p:sp>
        <p:nvSpPr>
          <p:cNvPr id="4" name="Slide Number Placeholder 3"/>
          <p:cNvSpPr>
            <a:spLocks noGrp="1"/>
          </p:cNvSpPr>
          <p:nvPr>
            <p:ph type="sldNum" sz="quarter" idx="5"/>
          </p:nvPr>
        </p:nvSpPr>
        <p:spPr/>
        <p:txBody>
          <a:bodyPr/>
          <a:lstStyle/>
          <a:p>
            <a:fld id="{7C1D7F72-A852-4963-9F79-41537FDFC690}" type="slidenum">
              <a:rPr lang="en-GB" smtClean="0"/>
              <a:t>18</a:t>
            </a:fld>
            <a:endParaRPr lang="en-GB"/>
          </a:p>
        </p:txBody>
      </p:sp>
    </p:spTree>
    <p:extLst>
      <p:ext uri="{BB962C8B-B14F-4D97-AF65-F5344CB8AC3E}">
        <p14:creationId xmlns:p14="http://schemas.microsoft.com/office/powerpoint/2010/main" val="3470533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D7F72-A852-4963-9F79-41537FDFC690}" type="slidenum">
              <a:rPr lang="en-GB" smtClean="0"/>
              <a:t>20</a:t>
            </a:fld>
            <a:endParaRPr lang="en-GB"/>
          </a:p>
        </p:txBody>
      </p:sp>
    </p:spTree>
    <p:extLst>
      <p:ext uri="{BB962C8B-B14F-4D97-AF65-F5344CB8AC3E}">
        <p14:creationId xmlns:p14="http://schemas.microsoft.com/office/powerpoint/2010/main" val="31482589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DD18FBF3-15EE-4D66-BBBD-417AD3B71876}" type="slidenum">
              <a:rPr lang="en-US" smtClean="0"/>
              <a:pPr/>
              <a:t>‹#›</a:t>
            </a:fld>
            <a:endParaRPr lang="en-US"/>
          </a:p>
        </p:txBody>
      </p:sp>
    </p:spTree>
    <p:extLst>
      <p:ext uri="{BB962C8B-B14F-4D97-AF65-F5344CB8AC3E}">
        <p14:creationId xmlns:p14="http://schemas.microsoft.com/office/powerpoint/2010/main" val="1219114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012E05-F211-425B-9E87-C5267AAD672B}" type="slidenum">
              <a:rPr lang="en-US" smtClean="0"/>
              <a:pPr/>
              <a:t>‹#›</a:t>
            </a:fld>
            <a:endParaRPr lang="en-US"/>
          </a:p>
        </p:txBody>
      </p:sp>
    </p:spTree>
    <p:extLst>
      <p:ext uri="{BB962C8B-B14F-4D97-AF65-F5344CB8AC3E}">
        <p14:creationId xmlns:p14="http://schemas.microsoft.com/office/powerpoint/2010/main" val="3227720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C23A182F-9307-4218-A7A9-4B17C4523175}" type="slidenum">
              <a:rPr lang="en-US" smtClean="0"/>
              <a:pPr/>
              <a:t>‹#›</a:t>
            </a:fld>
            <a:endParaRPr lang="en-US"/>
          </a:p>
        </p:txBody>
      </p:sp>
    </p:spTree>
    <p:extLst>
      <p:ext uri="{BB962C8B-B14F-4D97-AF65-F5344CB8AC3E}">
        <p14:creationId xmlns:p14="http://schemas.microsoft.com/office/powerpoint/2010/main" val="714184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06DC172-AF92-41FF-9A12-9AF8D80B702B}" type="slidenum">
              <a:rPr lang="en-US" smtClean="0"/>
              <a:pPr/>
              <a:t>‹#›</a:t>
            </a:fld>
            <a:endParaRPr lang="en-US"/>
          </a:p>
        </p:txBody>
      </p:sp>
    </p:spTree>
    <p:extLst>
      <p:ext uri="{BB962C8B-B14F-4D97-AF65-F5344CB8AC3E}">
        <p14:creationId xmlns:p14="http://schemas.microsoft.com/office/powerpoint/2010/main" val="3781262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0C5284-EBCB-4F62-8CB9-5EDB9EC31A77}" type="slidenum">
              <a:rPr lang="en-US" smtClean="0"/>
              <a:pPr/>
              <a:t>‹#›</a:t>
            </a:fld>
            <a:endParaRPr lang="en-US"/>
          </a:p>
        </p:txBody>
      </p:sp>
    </p:spTree>
    <p:extLst>
      <p:ext uri="{BB962C8B-B14F-4D97-AF65-F5344CB8AC3E}">
        <p14:creationId xmlns:p14="http://schemas.microsoft.com/office/powerpoint/2010/main" val="377943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CFF2134-1270-49B7-B78B-0E3B8187AA1D}" type="slidenum">
              <a:rPr lang="en-US" smtClean="0"/>
              <a:pPr/>
              <a:t>‹#›</a:t>
            </a:fld>
            <a:endParaRPr lang="en-US"/>
          </a:p>
        </p:txBody>
      </p:sp>
    </p:spTree>
    <p:extLst>
      <p:ext uri="{BB962C8B-B14F-4D97-AF65-F5344CB8AC3E}">
        <p14:creationId xmlns:p14="http://schemas.microsoft.com/office/powerpoint/2010/main" val="802235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DC83D51-E84D-44DF-9D1B-A4C8DBB420D5}" type="slidenum">
              <a:rPr lang="en-US" smtClean="0"/>
              <a:pPr/>
              <a:t>‹#›</a:t>
            </a:fld>
            <a:endParaRPr lang="en-US"/>
          </a:p>
        </p:txBody>
      </p:sp>
    </p:spTree>
    <p:extLst>
      <p:ext uri="{BB962C8B-B14F-4D97-AF65-F5344CB8AC3E}">
        <p14:creationId xmlns:p14="http://schemas.microsoft.com/office/powerpoint/2010/main" val="2808910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0AE5924-9DA6-4B78-AF5D-305F2DBC254A}" type="slidenum">
              <a:rPr lang="en-US" smtClean="0"/>
              <a:pPr/>
              <a:t>‹#›</a:t>
            </a:fld>
            <a:endParaRPr lang="en-US"/>
          </a:p>
        </p:txBody>
      </p:sp>
    </p:spTree>
    <p:extLst>
      <p:ext uri="{BB962C8B-B14F-4D97-AF65-F5344CB8AC3E}">
        <p14:creationId xmlns:p14="http://schemas.microsoft.com/office/powerpoint/2010/main" val="2025454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2D464C2-11D5-4BED-8FD4-AE1F7A2D56FA}" type="slidenum">
              <a:rPr lang="en-US" smtClean="0"/>
              <a:pPr/>
              <a:t>‹#›</a:t>
            </a:fld>
            <a:endParaRPr lang="en-US"/>
          </a:p>
        </p:txBody>
      </p:sp>
    </p:spTree>
    <p:extLst>
      <p:ext uri="{BB962C8B-B14F-4D97-AF65-F5344CB8AC3E}">
        <p14:creationId xmlns:p14="http://schemas.microsoft.com/office/powerpoint/2010/main" val="4080398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1B45B8-F3CA-4E9C-AEB2-957218537152}" type="slidenum">
              <a:rPr lang="en-US" smtClean="0"/>
              <a:pPr/>
              <a:t>‹#›</a:t>
            </a:fld>
            <a:endParaRPr lang="en-US"/>
          </a:p>
        </p:txBody>
      </p:sp>
    </p:spTree>
    <p:extLst>
      <p:ext uri="{BB962C8B-B14F-4D97-AF65-F5344CB8AC3E}">
        <p14:creationId xmlns:p14="http://schemas.microsoft.com/office/powerpoint/2010/main" val="2023152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A71B45B8-F3CA-4E9C-AEB2-957218537152}" type="slidenum">
              <a:rPr lang="en-US" smtClean="0"/>
              <a:pPr/>
              <a:t>‹#›</a:t>
            </a:fld>
            <a:endParaRPr lang="en-US"/>
          </a:p>
        </p:txBody>
      </p:sp>
    </p:spTree>
    <p:extLst>
      <p:ext uri="{BB962C8B-B14F-4D97-AF65-F5344CB8AC3E}">
        <p14:creationId xmlns:p14="http://schemas.microsoft.com/office/powerpoint/2010/main" val="1762662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A71B45B8-F3CA-4E9C-AEB2-957218537152}" type="slidenum">
              <a:rPr lang="en-US" smtClean="0"/>
              <a:pPr/>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360246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A71B45B8-F3CA-4E9C-AEB2-957218537152}" type="slidenum">
              <a:rPr lang="en-US" smtClean="0"/>
              <a:pPr/>
              <a:t>‹#›</a:t>
            </a:fld>
            <a:endParaRPr lang="en-US"/>
          </a:p>
        </p:txBody>
      </p:sp>
    </p:spTree>
    <p:extLst>
      <p:ext uri="{BB962C8B-B14F-4D97-AF65-F5344CB8AC3E}">
        <p14:creationId xmlns:p14="http://schemas.microsoft.com/office/powerpoint/2010/main" val="3790570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1B45B8-F3CA-4E9C-AEB2-957218537152}" type="slidenum">
              <a:rPr lang="en-US" smtClean="0"/>
              <a:pPr/>
              <a:t>‹#›</a:t>
            </a:fld>
            <a:endParaRPr lang="en-US"/>
          </a:p>
        </p:txBody>
      </p:sp>
    </p:spTree>
    <p:extLst>
      <p:ext uri="{BB962C8B-B14F-4D97-AF65-F5344CB8AC3E}">
        <p14:creationId xmlns:p14="http://schemas.microsoft.com/office/powerpoint/2010/main" val="14982909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1B45B8-F3CA-4E9C-AEB2-957218537152}" type="slidenum">
              <a:rPr lang="en-US" smtClean="0"/>
              <a:pPr/>
              <a:t>‹#›</a:t>
            </a:fld>
            <a:endParaRPr lang="en-US"/>
          </a:p>
        </p:txBody>
      </p:sp>
    </p:spTree>
    <p:extLst>
      <p:ext uri="{BB962C8B-B14F-4D97-AF65-F5344CB8AC3E}">
        <p14:creationId xmlns:p14="http://schemas.microsoft.com/office/powerpoint/2010/main" val="950307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577AFA-3AA1-48E8-83F5-92F84D788587}" type="slidenum">
              <a:rPr lang="en-US" smtClean="0"/>
              <a:pPr/>
              <a:t>‹#›</a:t>
            </a:fld>
            <a:endParaRPr lang="en-US"/>
          </a:p>
        </p:txBody>
      </p:sp>
    </p:spTree>
    <p:extLst>
      <p:ext uri="{BB962C8B-B14F-4D97-AF65-F5344CB8AC3E}">
        <p14:creationId xmlns:p14="http://schemas.microsoft.com/office/powerpoint/2010/main" val="39789836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608C3B9C-969A-4235-A44C-6BF2792E62BA}" type="slidenum">
              <a:rPr lang="en-US" smtClean="0"/>
              <a:pPr/>
              <a:t>‹#›</a:t>
            </a:fld>
            <a:endParaRPr lang="en-US"/>
          </a:p>
        </p:txBody>
      </p:sp>
    </p:spTree>
    <p:extLst>
      <p:ext uri="{BB962C8B-B14F-4D97-AF65-F5344CB8AC3E}">
        <p14:creationId xmlns:p14="http://schemas.microsoft.com/office/powerpoint/2010/main" val="40158648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hart">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Chart Placeholder 2"/>
          <p:cNvSpPr>
            <a:spLocks noGrp="1"/>
          </p:cNvSpPr>
          <p:nvPr>
            <p:ph type="chart"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E389D14C-F7F1-4EB7-9CD8-E00AD9CA7FEE}" type="slidenum">
              <a:rPr lang="en-US"/>
              <a:pPr/>
              <a:t>‹#›</a:t>
            </a:fld>
            <a:endParaRPr lang="en-US"/>
          </a:p>
        </p:txBody>
      </p:sp>
    </p:spTree>
    <p:extLst>
      <p:ext uri="{BB962C8B-B14F-4D97-AF65-F5344CB8AC3E}">
        <p14:creationId xmlns:p14="http://schemas.microsoft.com/office/powerpoint/2010/main" val="750908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1B45B8-F3CA-4E9C-AEB2-957218537152}" type="slidenum">
              <a:rPr lang="en-US" smtClean="0"/>
              <a:pPr/>
              <a:t>‹#›</a:t>
            </a:fld>
            <a:endParaRPr lang="en-US"/>
          </a:p>
        </p:txBody>
      </p:sp>
    </p:spTree>
    <p:extLst>
      <p:ext uri="{BB962C8B-B14F-4D97-AF65-F5344CB8AC3E}">
        <p14:creationId xmlns:p14="http://schemas.microsoft.com/office/powerpoint/2010/main" val="497071170"/>
      </p:ext>
    </p:extLst>
  </p:cSld>
  <p:clrMap bg1="dk1" tx1="lt1" bg2="dk2" tx2="lt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 id="2147484202" r:id="rId7"/>
    <p:sldLayoutId id="2147484203" r:id="rId8"/>
    <p:sldLayoutId id="2147484204" r:id="rId9"/>
    <p:sldLayoutId id="2147484205" r:id="rId10"/>
    <p:sldLayoutId id="2147484206" r:id="rId11"/>
    <p:sldLayoutId id="2147484207" r:id="rId12"/>
    <p:sldLayoutId id="2147484208" r:id="rId13"/>
    <p:sldLayoutId id="2147484209" r:id="rId14"/>
    <p:sldLayoutId id="2147484210" r:id="rId15"/>
    <p:sldLayoutId id="2147484211" r:id="rId16"/>
    <p:sldLayoutId id="2147484212" r:id="rId17"/>
    <p:sldLayoutId id="2147484213" r:id="rId18"/>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40" name="Rectangle 8"/>
          <p:cNvSpPr>
            <a:spLocks noGrp="1" noChangeArrowheads="1"/>
          </p:cNvSpPr>
          <p:nvPr>
            <p:ph type="ctrTitle"/>
          </p:nvPr>
        </p:nvSpPr>
        <p:spPr/>
        <p:txBody>
          <a:bodyPr>
            <a:normAutofit/>
          </a:bodyPr>
          <a:lstStyle/>
          <a:p>
            <a:r>
              <a:rPr lang="en-US" sz="5400" dirty="0"/>
              <a:t>Indie Games Development</a:t>
            </a:r>
            <a:endParaRPr lang="en-GB" sz="5400" dirty="0"/>
          </a:p>
        </p:txBody>
      </p:sp>
      <p:sp>
        <p:nvSpPr>
          <p:cNvPr id="44041" name="Rectangle 9"/>
          <p:cNvSpPr>
            <a:spLocks noGrp="1" noChangeArrowheads="1"/>
          </p:cNvSpPr>
          <p:nvPr>
            <p:ph type="subTitle" idx="1"/>
          </p:nvPr>
        </p:nvSpPr>
        <p:spPr/>
        <p:txBody>
          <a:bodyPr/>
          <a:lstStyle/>
          <a:p>
            <a:r>
              <a:rPr lang="en-US" dirty="0"/>
              <a:t>Nathan Willis(2103532)</a:t>
            </a:r>
            <a:endParaRPr lang="en-GB" dirty="0"/>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00150" y="533400"/>
            <a:ext cx="6377940" cy="1293028"/>
          </a:xfrm>
        </p:spPr>
        <p:txBody>
          <a:bodyPr/>
          <a:lstStyle/>
          <a:p>
            <a:pPr algn="ctr"/>
            <a:r>
              <a:rPr lang="en-US" dirty="0"/>
              <a:t>Contents</a:t>
            </a:r>
          </a:p>
        </p:txBody>
      </p:sp>
      <p:sp>
        <p:nvSpPr>
          <p:cNvPr id="4099" name="Rectangle 3"/>
          <p:cNvSpPr>
            <a:spLocks noGrp="1" noChangeArrowheads="1"/>
          </p:cNvSpPr>
          <p:nvPr>
            <p:ph idx="1"/>
          </p:nvPr>
        </p:nvSpPr>
        <p:spPr>
          <a:xfrm>
            <a:off x="381000" y="2057401"/>
            <a:ext cx="2529840" cy="4069080"/>
          </a:xfrm>
        </p:spPr>
        <p:txBody>
          <a:bodyPr>
            <a:normAutofit/>
          </a:bodyPr>
          <a:lstStyle/>
          <a:p>
            <a:pPr marL="0" indent="0">
              <a:buNone/>
            </a:pPr>
            <a:r>
              <a:rPr lang="en-US" sz="1800" dirty="0"/>
              <a:t>Multiplayer</a:t>
            </a:r>
          </a:p>
          <a:p>
            <a:r>
              <a:rPr lang="en-US" sz="1800" dirty="0"/>
              <a:t>Lobby</a:t>
            </a:r>
          </a:p>
          <a:p>
            <a:r>
              <a:rPr lang="en-US" sz="1800" dirty="0"/>
              <a:t>Hosting</a:t>
            </a:r>
          </a:p>
          <a:p>
            <a:r>
              <a:rPr lang="en-US" sz="1800" dirty="0"/>
              <a:t>Joining</a:t>
            </a:r>
          </a:p>
          <a:p>
            <a:r>
              <a:rPr lang="en-US" sz="1800" dirty="0"/>
              <a:t>Replication</a:t>
            </a:r>
          </a:p>
        </p:txBody>
      </p:sp>
      <p:sp>
        <p:nvSpPr>
          <p:cNvPr id="2" name="TextBox 1">
            <a:extLst>
              <a:ext uri="{FF2B5EF4-FFF2-40B4-BE49-F238E27FC236}">
                <a16:creationId xmlns:a16="http://schemas.microsoft.com/office/drawing/2014/main" id="{E27E7995-002A-0B67-C397-5186C7675F63}"/>
              </a:ext>
            </a:extLst>
          </p:cNvPr>
          <p:cNvSpPr txBox="1"/>
          <p:nvPr/>
        </p:nvSpPr>
        <p:spPr>
          <a:xfrm>
            <a:off x="2910840" y="2057400"/>
            <a:ext cx="2529840" cy="3693319"/>
          </a:xfrm>
          <a:prstGeom prst="rect">
            <a:avLst/>
          </a:prstGeom>
          <a:noFill/>
        </p:spPr>
        <p:txBody>
          <a:bodyPr wrap="square" rtlCol="0">
            <a:spAutoFit/>
          </a:bodyPr>
          <a:lstStyle/>
          <a:p>
            <a:r>
              <a:rPr lang="en-US" dirty="0">
                <a:solidFill>
                  <a:prstClr val="white"/>
                </a:solidFill>
                <a:latin typeface="Century Gothic" panose="020B0502020202020204"/>
                <a:cs typeface="+mn-cs"/>
              </a:rPr>
              <a:t>Movement</a:t>
            </a:r>
          </a:p>
          <a:p>
            <a:r>
              <a:rPr lang="en-US" dirty="0">
                <a:solidFill>
                  <a:prstClr val="white"/>
                </a:solidFill>
                <a:latin typeface="Century Gothic" panose="020B0502020202020204"/>
                <a:cs typeface="+mn-cs"/>
              </a:rPr>
              <a:t>Jetpack</a:t>
            </a:r>
            <a:endParaRPr lang="en-GB" dirty="0">
              <a:solidFill>
                <a:prstClr val="white"/>
              </a:solidFill>
              <a:latin typeface="Century Gothic" panose="020B0502020202020204"/>
              <a:cs typeface="+mn-cs"/>
            </a:endParaRPr>
          </a:p>
          <a:p>
            <a:pPr marL="342900" indent="-342900">
              <a:buFont typeface="Arial" panose="020B0604020202020204" pitchFamily="34" charset="0"/>
              <a:buChar char="•"/>
            </a:pPr>
            <a:r>
              <a:rPr lang="en-US" dirty="0">
                <a:solidFill>
                  <a:prstClr val="white"/>
                </a:solidFill>
                <a:latin typeface="Century Gothic" panose="020B0502020202020204"/>
                <a:cs typeface="+mn-cs"/>
              </a:rPr>
              <a:t>How does it work?</a:t>
            </a:r>
          </a:p>
          <a:p>
            <a:pPr marL="342900" indent="-342900">
              <a:buFont typeface="Arial" panose="020B0604020202020204" pitchFamily="34" charset="0"/>
              <a:buChar char="•"/>
            </a:pPr>
            <a:r>
              <a:rPr lang="en-US" dirty="0">
                <a:solidFill>
                  <a:prstClr val="white"/>
                </a:solidFill>
                <a:latin typeface="Century Gothic" panose="020B0502020202020204"/>
                <a:cs typeface="+mn-cs"/>
              </a:rPr>
              <a:t>What issues did I encounter?</a:t>
            </a:r>
          </a:p>
          <a:p>
            <a:pPr marL="342900" indent="-342900">
              <a:buFont typeface="Arial" panose="020B0604020202020204" pitchFamily="34" charset="0"/>
              <a:buChar char="•"/>
            </a:pPr>
            <a:r>
              <a:rPr lang="en-US" dirty="0">
                <a:solidFill>
                  <a:prstClr val="white"/>
                </a:solidFill>
                <a:latin typeface="Century Gothic" panose="020B0502020202020204"/>
                <a:cs typeface="+mn-cs"/>
              </a:rPr>
              <a:t>Inspiration</a:t>
            </a:r>
          </a:p>
          <a:p>
            <a:r>
              <a:rPr lang="en-US" dirty="0">
                <a:solidFill>
                  <a:prstClr val="white"/>
                </a:solidFill>
                <a:latin typeface="Century Gothic" panose="020B0502020202020204"/>
                <a:cs typeface="+mn-cs"/>
              </a:rPr>
              <a:t>Rotation</a:t>
            </a:r>
          </a:p>
          <a:p>
            <a:pPr marL="285750" indent="-285750">
              <a:buFont typeface="Arial" panose="020B0604020202020204" pitchFamily="34" charset="0"/>
              <a:buChar char="•"/>
            </a:pPr>
            <a:r>
              <a:rPr lang="en-US" dirty="0">
                <a:solidFill>
                  <a:prstClr val="white"/>
                </a:solidFill>
                <a:latin typeface="Century Gothic" panose="020B0502020202020204"/>
                <a:cs typeface="+mn-cs"/>
              </a:rPr>
              <a:t>2 types</a:t>
            </a:r>
          </a:p>
          <a:p>
            <a:pPr marL="285750" indent="-285750">
              <a:buFont typeface="Arial" panose="020B0604020202020204" pitchFamily="34" charset="0"/>
              <a:buChar char="•"/>
            </a:pPr>
            <a:r>
              <a:rPr lang="en-US" dirty="0">
                <a:solidFill>
                  <a:prstClr val="white"/>
                </a:solidFill>
                <a:latin typeface="Century Gothic" panose="020B0502020202020204"/>
                <a:cs typeface="+mn-cs"/>
              </a:rPr>
              <a:t>How do they work?</a:t>
            </a:r>
          </a:p>
          <a:p>
            <a:pPr marL="285750" indent="-285750">
              <a:buFont typeface="Arial" panose="020B0604020202020204" pitchFamily="34" charset="0"/>
              <a:buChar char="•"/>
            </a:pPr>
            <a:endParaRPr lang="en-US" dirty="0">
              <a:solidFill>
                <a:prstClr val="white"/>
              </a:solidFill>
              <a:latin typeface="Century Gothic" panose="020B0502020202020204"/>
              <a:cs typeface="+mn-cs"/>
            </a:endParaRP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744AE5F3-C23F-1416-0433-CCD31716722E}"/>
              </a:ext>
            </a:extLst>
          </p:cNvPr>
          <p:cNvSpPr txBox="1"/>
          <p:nvPr/>
        </p:nvSpPr>
        <p:spPr>
          <a:xfrm>
            <a:off x="5440680" y="2057400"/>
            <a:ext cx="2529840" cy="3139321"/>
          </a:xfrm>
          <a:prstGeom prst="rect">
            <a:avLst/>
          </a:prstGeom>
          <a:noFill/>
        </p:spPr>
        <p:txBody>
          <a:bodyPr wrap="square" rtlCol="0">
            <a:spAutoFit/>
          </a:bodyPr>
          <a:lstStyle/>
          <a:p>
            <a:r>
              <a:rPr lang="en-US" dirty="0">
                <a:solidFill>
                  <a:prstClr val="white"/>
                </a:solidFill>
                <a:latin typeface="Century Gothic" panose="020B0502020202020204"/>
                <a:cs typeface="+mn-cs"/>
              </a:rPr>
              <a:t>Ghosts</a:t>
            </a:r>
          </a:p>
          <a:p>
            <a:pPr marL="285750" indent="-285750">
              <a:buFont typeface="Arial" panose="020B0604020202020204" pitchFamily="34" charset="0"/>
              <a:buChar char="•"/>
            </a:pPr>
            <a:r>
              <a:rPr lang="en-US" dirty="0">
                <a:solidFill>
                  <a:prstClr val="white"/>
                </a:solidFill>
                <a:latin typeface="Century Gothic" panose="020B0502020202020204"/>
                <a:cs typeface="+mn-cs"/>
              </a:rPr>
              <a:t>How do they work?</a:t>
            </a:r>
          </a:p>
          <a:p>
            <a:pPr marL="285750" indent="-285750">
              <a:buFont typeface="Arial" panose="020B0604020202020204" pitchFamily="34" charset="0"/>
              <a:buChar char="•"/>
            </a:pPr>
            <a:r>
              <a:rPr lang="en-US" dirty="0">
                <a:solidFill>
                  <a:prstClr val="white"/>
                </a:solidFill>
                <a:latin typeface="Century Gothic" panose="020B0502020202020204"/>
                <a:cs typeface="+mn-cs"/>
              </a:rPr>
              <a:t>What issues did I encounter?</a:t>
            </a:r>
          </a:p>
          <a:p>
            <a:pPr marL="285750" indent="-285750">
              <a:buFont typeface="Arial" panose="020B0604020202020204" pitchFamily="34" charset="0"/>
              <a:buChar char="•"/>
            </a:pPr>
            <a:r>
              <a:rPr lang="en-US" dirty="0">
                <a:solidFill>
                  <a:prstClr val="white"/>
                </a:solidFill>
                <a:latin typeface="Century Gothic" panose="020B0502020202020204"/>
                <a:cs typeface="+mn-cs"/>
              </a:rPr>
              <a:t>What did I try?</a:t>
            </a:r>
          </a:p>
          <a:p>
            <a:pPr marL="285750" indent="-285750">
              <a:buFont typeface="Arial" panose="020B0604020202020204" pitchFamily="34" charset="0"/>
              <a:buChar char="•"/>
            </a:pPr>
            <a:r>
              <a:rPr lang="en-US" dirty="0">
                <a:solidFill>
                  <a:prstClr val="white"/>
                </a:solidFill>
                <a:latin typeface="Century Gothic" panose="020B0502020202020204"/>
                <a:cs typeface="+mn-cs"/>
              </a:rPr>
              <a:t>What did I end up with?</a:t>
            </a:r>
          </a:p>
          <a:p>
            <a:endParaRPr lang="en-US" sz="1800" dirty="0">
              <a:solidFill>
                <a:prstClr val="white"/>
              </a:solidFill>
              <a:latin typeface="Century Gothic" panose="020B0502020202020204"/>
              <a:cs typeface="+mn-cs"/>
            </a:endParaRPr>
          </a:p>
          <a:p>
            <a:pPr marL="285750" indent="-285750">
              <a:buFont typeface="Arial" panose="020B0604020202020204" pitchFamily="34" charset="0"/>
              <a:buChar char="•"/>
            </a:pPr>
            <a:endParaRPr lang="en-GB" dirty="0"/>
          </a:p>
          <a:p>
            <a:endParaRPr lang="en-GB" dirty="0"/>
          </a:p>
        </p:txBody>
      </p:sp>
    </p:spTree>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dirty="0"/>
              <a:t>Our Multiplayer</a:t>
            </a:r>
          </a:p>
        </p:txBody>
      </p:sp>
      <p:sp>
        <p:nvSpPr>
          <p:cNvPr id="4" name="Chart Placeholder 3">
            <a:extLst>
              <a:ext uri="{FF2B5EF4-FFF2-40B4-BE49-F238E27FC236}">
                <a16:creationId xmlns:a16="http://schemas.microsoft.com/office/drawing/2014/main" id="{00CFE470-456C-7B0E-F94A-D71AEEAD1D75}"/>
              </a:ext>
            </a:extLst>
          </p:cNvPr>
          <p:cNvSpPr>
            <a:spLocks noGrp="1"/>
          </p:cNvSpPr>
          <p:nvPr>
            <p:ph type="chart" idx="1"/>
          </p:nvPr>
        </p:nvSpPr>
        <p:spPr>
          <a:xfrm>
            <a:off x="457200" y="1600200"/>
            <a:ext cx="2667000" cy="4525963"/>
          </a:xfrm>
        </p:spPr>
        <p:txBody>
          <a:bodyPr/>
          <a:lstStyle/>
          <a:p>
            <a:pPr marL="0" indent="0">
              <a:buNone/>
            </a:pPr>
            <a:r>
              <a:rPr lang="en-GB" dirty="0"/>
              <a:t>What type of multiplayer</a:t>
            </a:r>
          </a:p>
          <a:p>
            <a:pPr marL="0" indent="0">
              <a:buNone/>
            </a:pPr>
            <a:endParaRPr lang="en-GB" dirty="0"/>
          </a:p>
          <a:p>
            <a:pPr marL="0" indent="0">
              <a:buNone/>
            </a:pPr>
            <a:r>
              <a:rPr lang="en-GB" dirty="0"/>
              <a:t>The type of multiplayer I implemented was a very basic host/join game situation.</a:t>
            </a:r>
          </a:p>
        </p:txBody>
      </p:sp>
      <p:sp>
        <p:nvSpPr>
          <p:cNvPr id="5" name="Chart Placeholder 3">
            <a:extLst>
              <a:ext uri="{FF2B5EF4-FFF2-40B4-BE49-F238E27FC236}">
                <a16:creationId xmlns:a16="http://schemas.microsoft.com/office/drawing/2014/main" id="{B558B0E9-B28F-5281-8CED-46B3144BD846}"/>
              </a:ext>
            </a:extLst>
          </p:cNvPr>
          <p:cNvSpPr txBox="1">
            <a:spLocks/>
          </p:cNvSpPr>
          <p:nvPr/>
        </p:nvSpPr>
        <p:spPr>
          <a:xfrm>
            <a:off x="3124200" y="1594884"/>
            <a:ext cx="2667000"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fontAlgn="auto">
              <a:spcAft>
                <a:spcPts val="0"/>
              </a:spcAft>
              <a:buFont typeface="Arial" panose="020B0604020202020204" pitchFamily="34" charset="0"/>
              <a:buNone/>
            </a:pPr>
            <a:r>
              <a:rPr lang="en-GB" dirty="0"/>
              <a:t>Why it suits the game</a:t>
            </a:r>
          </a:p>
          <a:p>
            <a:pPr marL="0" indent="0" fontAlgn="auto">
              <a:spcAft>
                <a:spcPts val="0"/>
              </a:spcAft>
              <a:buFont typeface="Arial" panose="020B0604020202020204" pitchFamily="34" charset="0"/>
              <a:buNone/>
            </a:pPr>
            <a:endParaRPr lang="en-GB" dirty="0"/>
          </a:p>
          <a:p>
            <a:pPr marL="0" indent="0" fontAlgn="auto">
              <a:spcAft>
                <a:spcPts val="0"/>
              </a:spcAft>
              <a:buFont typeface="Arial" panose="020B0604020202020204" pitchFamily="34" charset="0"/>
              <a:buNone/>
            </a:pPr>
            <a:r>
              <a:rPr lang="en-GB" dirty="0"/>
              <a:t>As this game aims to be in a similar vein to lethal company, the focus is on the human interactions between friends.</a:t>
            </a:r>
          </a:p>
        </p:txBody>
      </p:sp>
      <p:sp>
        <p:nvSpPr>
          <p:cNvPr id="6" name="Chart Placeholder 3">
            <a:extLst>
              <a:ext uri="{FF2B5EF4-FFF2-40B4-BE49-F238E27FC236}">
                <a16:creationId xmlns:a16="http://schemas.microsoft.com/office/drawing/2014/main" id="{0129E672-9915-D4BA-F8F0-59BF2D2CB028}"/>
              </a:ext>
            </a:extLst>
          </p:cNvPr>
          <p:cNvSpPr txBox="1">
            <a:spLocks/>
          </p:cNvSpPr>
          <p:nvPr/>
        </p:nvSpPr>
        <p:spPr>
          <a:xfrm>
            <a:off x="6019800" y="1676400"/>
            <a:ext cx="2667000" cy="45259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fontAlgn="auto">
              <a:spcAft>
                <a:spcPts val="0"/>
              </a:spcAft>
              <a:buFont typeface="Arial" panose="020B0604020202020204" pitchFamily="34" charset="0"/>
              <a:buNone/>
            </a:pPr>
            <a:r>
              <a:rPr lang="en-GB" dirty="0"/>
              <a:t>Other types</a:t>
            </a:r>
          </a:p>
          <a:p>
            <a:pPr marL="0" indent="0" fontAlgn="auto">
              <a:spcAft>
                <a:spcPts val="0"/>
              </a:spcAft>
              <a:buFont typeface="Arial" panose="020B0604020202020204" pitchFamily="34" charset="0"/>
              <a:buNone/>
            </a:pPr>
            <a:endParaRPr lang="en-GB" dirty="0"/>
          </a:p>
          <a:p>
            <a:pPr marL="0" indent="0" fontAlgn="auto">
              <a:spcAft>
                <a:spcPts val="0"/>
              </a:spcAft>
              <a:buFont typeface="Arial" panose="020B0604020202020204" pitchFamily="34" charset="0"/>
              <a:buNone/>
            </a:pPr>
            <a:r>
              <a:rPr lang="en-GB" dirty="0"/>
              <a:t>Other types of multiplayer include a lobby system(</a:t>
            </a:r>
            <a:r>
              <a:rPr lang="en-GB" dirty="0" err="1"/>
              <a:t>fortnite</a:t>
            </a:r>
            <a:r>
              <a:rPr lang="en-GB" dirty="0"/>
              <a:t>), a matchmaking system(Chess.com, overwatch) and local multiplayer(Mario  games).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899DE-C707-3214-2DDA-0921E8AEFD7F}"/>
              </a:ext>
            </a:extLst>
          </p:cNvPr>
          <p:cNvSpPr>
            <a:spLocks noGrp="1"/>
          </p:cNvSpPr>
          <p:nvPr>
            <p:ph type="title"/>
          </p:nvPr>
        </p:nvSpPr>
        <p:spPr/>
        <p:txBody>
          <a:bodyPr/>
          <a:lstStyle/>
          <a:p>
            <a:r>
              <a:rPr lang="en-GB" dirty="0"/>
              <a:t>Multiplayer</a:t>
            </a:r>
          </a:p>
        </p:txBody>
      </p:sp>
      <p:pic>
        <p:nvPicPr>
          <p:cNvPr id="5" name="Picture 4" descr="A screenshot of a computer program&#10;&#10;Description automatically generated">
            <a:extLst>
              <a:ext uri="{FF2B5EF4-FFF2-40B4-BE49-F238E27FC236}">
                <a16:creationId xmlns:a16="http://schemas.microsoft.com/office/drawing/2014/main" id="{710512D3-FFC6-587D-1C01-059973237E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987" y="1676400"/>
            <a:ext cx="8018003" cy="4340843"/>
          </a:xfrm>
          <a:prstGeom prst="rect">
            <a:avLst/>
          </a:prstGeom>
        </p:spPr>
      </p:pic>
      <p:sp>
        <p:nvSpPr>
          <p:cNvPr id="6" name="TextBox 5">
            <a:extLst>
              <a:ext uri="{FF2B5EF4-FFF2-40B4-BE49-F238E27FC236}">
                <a16:creationId xmlns:a16="http://schemas.microsoft.com/office/drawing/2014/main" id="{E21847C3-6E41-7F82-F68A-CF4EC1C6F67C}"/>
              </a:ext>
            </a:extLst>
          </p:cNvPr>
          <p:cNvSpPr txBox="1"/>
          <p:nvPr/>
        </p:nvSpPr>
        <p:spPr>
          <a:xfrm>
            <a:off x="8254409" y="5499126"/>
            <a:ext cx="990600" cy="369332"/>
          </a:xfrm>
          <a:prstGeom prst="rect">
            <a:avLst/>
          </a:prstGeom>
          <a:noFill/>
        </p:spPr>
        <p:txBody>
          <a:bodyPr wrap="square" rtlCol="0">
            <a:spAutoFit/>
          </a:bodyPr>
          <a:lstStyle/>
          <a:p>
            <a:r>
              <a:rPr lang="en-GB" dirty="0"/>
              <a:t>[1]</a:t>
            </a:r>
          </a:p>
        </p:txBody>
      </p:sp>
    </p:spTree>
    <p:extLst>
      <p:ext uri="{BB962C8B-B14F-4D97-AF65-F5344CB8AC3E}">
        <p14:creationId xmlns:p14="http://schemas.microsoft.com/office/powerpoint/2010/main" val="572978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67AAA-8AC2-E2F5-3804-A5AA2F34178D}"/>
              </a:ext>
            </a:extLst>
          </p:cNvPr>
          <p:cNvSpPr>
            <a:spLocks noGrp="1"/>
          </p:cNvSpPr>
          <p:nvPr>
            <p:ph type="title"/>
          </p:nvPr>
        </p:nvSpPr>
        <p:spPr/>
        <p:txBody>
          <a:bodyPr>
            <a:normAutofit fontScale="90000"/>
          </a:bodyPr>
          <a:lstStyle/>
          <a:p>
            <a:r>
              <a:rPr lang="en-GB" dirty="0"/>
              <a:t>Why is the multiplayer</a:t>
            </a:r>
            <a:br>
              <a:rPr lang="en-GB" dirty="0"/>
            </a:br>
            <a:r>
              <a:rPr lang="en-GB" dirty="0"/>
              <a:t> not finished?</a:t>
            </a:r>
          </a:p>
        </p:txBody>
      </p:sp>
      <p:sp>
        <p:nvSpPr>
          <p:cNvPr id="3" name="Chart Placeholder 2">
            <a:extLst>
              <a:ext uri="{FF2B5EF4-FFF2-40B4-BE49-F238E27FC236}">
                <a16:creationId xmlns:a16="http://schemas.microsoft.com/office/drawing/2014/main" id="{664AB121-EB7F-F8EC-D9C0-16DBE94E455C}"/>
              </a:ext>
            </a:extLst>
          </p:cNvPr>
          <p:cNvSpPr>
            <a:spLocks noGrp="1"/>
          </p:cNvSpPr>
          <p:nvPr>
            <p:ph type="chart" idx="1"/>
          </p:nvPr>
        </p:nvSpPr>
        <p:spPr/>
        <p:txBody>
          <a:bodyPr/>
          <a:lstStyle/>
          <a:p>
            <a:r>
              <a:rPr lang="en-GB" dirty="0"/>
              <a:t>For the most part the multiplayer IS functional.</a:t>
            </a:r>
          </a:p>
          <a:p>
            <a:r>
              <a:rPr lang="en-GB" dirty="0"/>
              <a:t>It just doesn’t work in certain key moments</a:t>
            </a:r>
          </a:p>
          <a:p>
            <a:r>
              <a:rPr lang="en-GB" dirty="0"/>
              <a:t>The first and major way is with the doors, the doors do not function for the clients.</a:t>
            </a:r>
          </a:p>
          <a:p>
            <a:r>
              <a:rPr lang="en-GB" dirty="0"/>
              <a:t>This is down to replication issues; it opens on the client side and not on the server side this is true even if</a:t>
            </a:r>
          </a:p>
        </p:txBody>
      </p:sp>
    </p:spTree>
    <p:extLst>
      <p:ext uri="{BB962C8B-B14F-4D97-AF65-F5344CB8AC3E}">
        <p14:creationId xmlns:p14="http://schemas.microsoft.com/office/powerpoint/2010/main" val="240626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Jetpack/0 gravity</a:t>
            </a:r>
          </a:p>
        </p:txBody>
      </p:sp>
      <p:sp>
        <p:nvSpPr>
          <p:cNvPr id="30723" name="Rectangle 3"/>
          <p:cNvSpPr>
            <a:spLocks noGrp="1" noChangeArrowheads="1"/>
          </p:cNvSpPr>
          <p:nvPr>
            <p:ph idx="1"/>
          </p:nvPr>
        </p:nvSpPr>
        <p:spPr/>
        <p:txBody>
          <a:bodyPr/>
          <a:lstStyle/>
          <a:p>
            <a:pPr marL="0" indent="0">
              <a:buNone/>
            </a:pPr>
            <a:r>
              <a:rPr lang="en-US" dirty="0"/>
              <a:t>The jetpack is a simple movement mechanic that takes advantage of the games space theme to offer a cathartic and fast paced relief from the relaxed nature of the rest of the game.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5989081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B4A9F-4481-7B85-3FC6-E36016822C62}"/>
              </a:ext>
            </a:extLst>
          </p:cNvPr>
          <p:cNvSpPr>
            <a:spLocks noGrp="1"/>
          </p:cNvSpPr>
          <p:nvPr>
            <p:ph type="title"/>
          </p:nvPr>
        </p:nvSpPr>
        <p:spPr/>
        <p:txBody>
          <a:bodyPr/>
          <a:lstStyle/>
          <a:p>
            <a:r>
              <a:rPr lang="en-GB" dirty="0"/>
              <a:t>Jetpack Video</a:t>
            </a:r>
          </a:p>
        </p:txBody>
      </p:sp>
      <p:pic>
        <p:nvPicPr>
          <p:cNvPr id="4" name="Untitled video - Made with Clipchamp (2)">
            <a:hlinkClick r:id="" action="ppaction://media"/>
            <a:extLst>
              <a:ext uri="{FF2B5EF4-FFF2-40B4-BE49-F238E27FC236}">
                <a16:creationId xmlns:a16="http://schemas.microsoft.com/office/drawing/2014/main" id="{580163A7-C780-1E3C-3424-910FBBCEC5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2000" y="1828800"/>
            <a:ext cx="8128000" cy="4572000"/>
          </a:xfrm>
          <a:prstGeom prst="rect">
            <a:avLst/>
          </a:prstGeom>
        </p:spPr>
      </p:pic>
    </p:spTree>
    <p:extLst>
      <p:ext uri="{BB962C8B-B14F-4D97-AF65-F5344CB8AC3E}">
        <p14:creationId xmlns:p14="http://schemas.microsoft.com/office/powerpoint/2010/main" val="128293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7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Mechanics</a:t>
            </a:r>
          </a:p>
        </p:txBody>
      </p:sp>
      <p:sp>
        <p:nvSpPr>
          <p:cNvPr id="30723" name="Rectangle 3"/>
          <p:cNvSpPr>
            <a:spLocks noGrp="1" noChangeArrowheads="1"/>
          </p:cNvSpPr>
          <p:nvPr>
            <p:ph idx="1"/>
          </p:nvPr>
        </p:nvSpPr>
        <p:spPr/>
        <p:txBody>
          <a:bodyPr/>
          <a:lstStyle/>
          <a:p>
            <a:pPr marL="0" indent="0">
              <a:buNone/>
            </a:pPr>
            <a:r>
              <a:rPr lang="en-US" dirty="0"/>
              <a:t>The way the “jetpack” works is by applying impulse on the player, obviously this is not enough to provide enough force for the thrust or inertia experienced in the game. So, it is done in conjunction with the removal of gravity and friction. This happens when coming  into contact with a trigger box placed at the exit of the airlock, these changes are later reversed at the entrance to the airlock</a:t>
            </a:r>
          </a:p>
          <a:p>
            <a:pPr marL="0" indent="0">
              <a:buNone/>
            </a:pPr>
            <a:endParaRPr lang="en-US" dirty="0"/>
          </a:p>
        </p:txBody>
      </p:sp>
    </p:spTree>
    <p:extLst>
      <p:ext uri="{BB962C8B-B14F-4D97-AF65-F5344CB8AC3E}">
        <p14:creationId xmlns:p14="http://schemas.microsoft.com/office/powerpoint/2010/main" val="3001897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843E8-7D87-DFA1-2170-62A3FF7B6DDD}"/>
              </a:ext>
            </a:extLst>
          </p:cNvPr>
          <p:cNvSpPr>
            <a:spLocks noGrp="1"/>
          </p:cNvSpPr>
          <p:nvPr>
            <p:ph type="title"/>
          </p:nvPr>
        </p:nvSpPr>
        <p:spPr/>
        <p:txBody>
          <a:bodyPr/>
          <a:lstStyle/>
          <a:p>
            <a:r>
              <a:rPr lang="en-GB" dirty="0"/>
              <a:t>Jetpack/0 Gravity</a:t>
            </a:r>
          </a:p>
        </p:txBody>
      </p:sp>
      <p:pic>
        <p:nvPicPr>
          <p:cNvPr id="7" name="Content Placeholder 6" descr="A screenshot of a computer&#10;&#10;Description automatically generated">
            <a:extLst>
              <a:ext uri="{FF2B5EF4-FFF2-40B4-BE49-F238E27FC236}">
                <a16:creationId xmlns:a16="http://schemas.microsoft.com/office/drawing/2014/main" id="{168523C1-03DD-9276-A58A-1ABAA4A1F98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2068034"/>
            <a:ext cx="7956550" cy="1977677"/>
          </a:xfrm>
        </p:spPr>
      </p:pic>
      <p:pic>
        <p:nvPicPr>
          <p:cNvPr id="9" name="Picture 8" descr="A screenshot of a computer&#10;&#10;Description automatically generated">
            <a:extLst>
              <a:ext uri="{FF2B5EF4-FFF2-40B4-BE49-F238E27FC236}">
                <a16:creationId xmlns:a16="http://schemas.microsoft.com/office/drawing/2014/main" id="{12737233-DD95-CA7F-3E02-4CAB10FBEF6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1000" y="4224823"/>
            <a:ext cx="5791200" cy="2388870"/>
          </a:xfrm>
          <a:prstGeom prst="rect">
            <a:avLst/>
          </a:prstGeom>
        </p:spPr>
      </p:pic>
    </p:spTree>
    <p:extLst>
      <p:ext uri="{BB962C8B-B14F-4D97-AF65-F5344CB8AC3E}">
        <p14:creationId xmlns:p14="http://schemas.microsoft.com/office/powerpoint/2010/main" val="68093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Jetpack/0 gravity</a:t>
            </a:r>
          </a:p>
        </p:txBody>
      </p:sp>
      <p:pic>
        <p:nvPicPr>
          <p:cNvPr id="5" name="Content Placeholder 4" descr="A screen shot of a graph&#10;&#10;Description automatically generated">
            <a:extLst>
              <a:ext uri="{FF2B5EF4-FFF2-40B4-BE49-F238E27FC236}">
                <a16:creationId xmlns:a16="http://schemas.microsoft.com/office/drawing/2014/main" id="{B206483A-2F8E-C6AC-4DC8-6717104EE5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000" y="2057401"/>
            <a:ext cx="7956550" cy="1690767"/>
          </a:xfrm>
        </p:spPr>
      </p:pic>
      <p:pic>
        <p:nvPicPr>
          <p:cNvPr id="21" name="Picture 20" descr="A computer screen shot of a black screen&#10;&#10;Description automatically generated">
            <a:extLst>
              <a:ext uri="{FF2B5EF4-FFF2-40B4-BE49-F238E27FC236}">
                <a16:creationId xmlns:a16="http://schemas.microsoft.com/office/drawing/2014/main" id="{B8BA6B35-D7E7-D13B-373D-F2AC17877F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9250" y="4038600"/>
            <a:ext cx="8343014" cy="1283128"/>
          </a:xfrm>
          <a:prstGeom prst="rect">
            <a:avLst/>
          </a:prstGeom>
        </p:spPr>
      </p:pic>
    </p:spTree>
    <p:extLst>
      <p:ext uri="{BB962C8B-B14F-4D97-AF65-F5344CB8AC3E}">
        <p14:creationId xmlns:p14="http://schemas.microsoft.com/office/powerpoint/2010/main" val="1627047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D6686-6DAC-B9ED-9FD6-CD7B3144A7A0}"/>
              </a:ext>
            </a:extLst>
          </p:cNvPr>
          <p:cNvSpPr>
            <a:spLocks noGrp="1"/>
          </p:cNvSpPr>
          <p:nvPr>
            <p:ph type="title"/>
          </p:nvPr>
        </p:nvSpPr>
        <p:spPr/>
        <p:txBody>
          <a:bodyPr/>
          <a:lstStyle/>
          <a:p>
            <a:r>
              <a:rPr lang="en-GB" dirty="0"/>
              <a:t>Jetpack/0 Gravity</a:t>
            </a:r>
          </a:p>
        </p:txBody>
      </p:sp>
      <p:pic>
        <p:nvPicPr>
          <p:cNvPr id="5" name="Content Placeholder 4" descr="A screenshot of a computer&#10;&#10;Description automatically generated">
            <a:extLst>
              <a:ext uri="{FF2B5EF4-FFF2-40B4-BE49-F238E27FC236}">
                <a16:creationId xmlns:a16="http://schemas.microsoft.com/office/drawing/2014/main" id="{82A36E44-DE1A-FAA9-7BB5-AE005509D053}"/>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23014" y="4572000"/>
            <a:ext cx="6797675" cy="2053066"/>
          </a:xfrm>
        </p:spPr>
      </p:pic>
      <p:pic>
        <p:nvPicPr>
          <p:cNvPr id="7" name="Picture 6" descr="A screenshot of a computer program&#10;&#10;Description automatically generated">
            <a:extLst>
              <a:ext uri="{FF2B5EF4-FFF2-40B4-BE49-F238E27FC236}">
                <a16:creationId xmlns:a16="http://schemas.microsoft.com/office/drawing/2014/main" id="{94A289BE-3AD7-DC5B-18F4-C899FCAC175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5800" y="2057401"/>
            <a:ext cx="3475038" cy="2147249"/>
          </a:xfrm>
          <a:prstGeom prst="rect">
            <a:avLst/>
          </a:prstGeom>
        </p:spPr>
      </p:pic>
    </p:spTree>
    <p:extLst>
      <p:ext uri="{BB962C8B-B14F-4D97-AF65-F5344CB8AC3E}">
        <p14:creationId xmlns:p14="http://schemas.microsoft.com/office/powerpoint/2010/main" val="1634561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884F5-5957-0818-C935-7BBFD76842E7}"/>
              </a:ext>
            </a:extLst>
          </p:cNvPr>
          <p:cNvSpPr>
            <a:spLocks noGrp="1"/>
          </p:cNvSpPr>
          <p:nvPr>
            <p:ph type="title"/>
          </p:nvPr>
        </p:nvSpPr>
        <p:spPr/>
        <p:txBody>
          <a:bodyPr/>
          <a:lstStyle/>
          <a:p>
            <a:r>
              <a:rPr lang="en-GB" dirty="0"/>
              <a:t>Jetpack/0 Gravity</a:t>
            </a:r>
          </a:p>
        </p:txBody>
      </p:sp>
      <p:pic>
        <p:nvPicPr>
          <p:cNvPr id="5" name="Content Placeholder 4" descr="A screenshot of a computer screen&#10;&#10;Description automatically generated">
            <a:extLst>
              <a:ext uri="{FF2B5EF4-FFF2-40B4-BE49-F238E27FC236}">
                <a16:creationId xmlns:a16="http://schemas.microsoft.com/office/drawing/2014/main" id="{7CCEB1FF-2D52-C3A5-A801-FE08D4ABD85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192" y="4419600"/>
            <a:ext cx="7956550" cy="1111424"/>
          </a:xfrm>
        </p:spPr>
      </p:pic>
      <p:pic>
        <p:nvPicPr>
          <p:cNvPr id="7" name="Picture 6" descr="A screenshot of a computer&#10;&#10;Description automatically generated">
            <a:extLst>
              <a:ext uri="{FF2B5EF4-FFF2-40B4-BE49-F238E27FC236}">
                <a16:creationId xmlns:a16="http://schemas.microsoft.com/office/drawing/2014/main" id="{7B5243DB-1387-FB20-0CB4-547F7CB6B2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964" y="1981200"/>
            <a:ext cx="8229600" cy="1964920"/>
          </a:xfrm>
          <a:prstGeom prst="rect">
            <a:avLst/>
          </a:prstGeom>
        </p:spPr>
      </p:pic>
    </p:spTree>
    <p:extLst>
      <p:ext uri="{BB962C8B-B14F-4D97-AF65-F5344CB8AC3E}">
        <p14:creationId xmlns:p14="http://schemas.microsoft.com/office/powerpoint/2010/main" val="436351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7EB5-98DE-0F30-28B4-2075CB09C219}"/>
              </a:ext>
            </a:extLst>
          </p:cNvPr>
          <p:cNvSpPr>
            <a:spLocks noGrp="1"/>
          </p:cNvSpPr>
          <p:nvPr>
            <p:ph type="title"/>
          </p:nvPr>
        </p:nvSpPr>
        <p:spPr/>
        <p:txBody>
          <a:bodyPr/>
          <a:lstStyle/>
          <a:p>
            <a:r>
              <a:rPr lang="en-GB" dirty="0"/>
              <a:t>Jetpack/0 Gravity</a:t>
            </a:r>
          </a:p>
        </p:txBody>
      </p:sp>
      <p:pic>
        <p:nvPicPr>
          <p:cNvPr id="9" name="Content Placeholder 8" descr="A screenshot of a computer&#10;&#10;Description automatically generated">
            <a:extLst>
              <a:ext uri="{FF2B5EF4-FFF2-40B4-BE49-F238E27FC236}">
                <a16:creationId xmlns:a16="http://schemas.microsoft.com/office/drawing/2014/main" id="{112312EE-76C2-D19A-993C-00573A492E82}"/>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528261" y="2286000"/>
            <a:ext cx="4087477" cy="3352800"/>
          </a:xfrm>
        </p:spPr>
      </p:pic>
    </p:spTree>
    <p:extLst>
      <p:ext uri="{BB962C8B-B14F-4D97-AF65-F5344CB8AC3E}">
        <p14:creationId xmlns:p14="http://schemas.microsoft.com/office/powerpoint/2010/main" val="3497594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D93BC-8ED6-F279-A462-85914E9CDB29}"/>
              </a:ext>
            </a:extLst>
          </p:cNvPr>
          <p:cNvSpPr>
            <a:spLocks noGrp="1"/>
          </p:cNvSpPr>
          <p:nvPr>
            <p:ph type="title"/>
          </p:nvPr>
        </p:nvSpPr>
        <p:spPr/>
        <p:txBody>
          <a:bodyPr/>
          <a:lstStyle/>
          <a:p>
            <a:r>
              <a:rPr lang="en-GB" dirty="0"/>
              <a:t>Rotation</a:t>
            </a:r>
          </a:p>
        </p:txBody>
      </p:sp>
      <p:sp>
        <p:nvSpPr>
          <p:cNvPr id="3" name="Content Placeholder 2">
            <a:extLst>
              <a:ext uri="{FF2B5EF4-FFF2-40B4-BE49-F238E27FC236}">
                <a16:creationId xmlns:a16="http://schemas.microsoft.com/office/drawing/2014/main" id="{DEBCC6C0-D887-6BC3-4D93-B85571E7123F}"/>
              </a:ext>
            </a:extLst>
          </p:cNvPr>
          <p:cNvSpPr>
            <a:spLocks noGrp="1"/>
          </p:cNvSpPr>
          <p:nvPr>
            <p:ph idx="1"/>
          </p:nvPr>
        </p:nvSpPr>
        <p:spPr/>
        <p:txBody>
          <a:bodyPr/>
          <a:lstStyle/>
          <a:p>
            <a:pPr marL="0" indent="0">
              <a:buNone/>
            </a:pPr>
            <a:r>
              <a:rPr lang="en-GB" dirty="0"/>
              <a:t>There are 2 rotation mechanics to discuss, I’ll start with the simpler one:</a:t>
            </a:r>
          </a:p>
          <a:p>
            <a:pPr marL="0" indent="0">
              <a:buNone/>
            </a:pPr>
            <a:r>
              <a:rPr lang="en-GB" dirty="0"/>
              <a:t>Skybox rotation</a:t>
            </a:r>
          </a:p>
          <a:p>
            <a:pPr marL="0" indent="0">
              <a:buNone/>
            </a:pPr>
            <a:r>
              <a:rPr lang="en-GB" dirty="0"/>
              <a:t>This form of rotation is very simple as it is just the rotation of a symmetrical shape along one of its central axis.</a:t>
            </a:r>
          </a:p>
          <a:p>
            <a:pPr marL="0" indent="0">
              <a:buNone/>
            </a:pPr>
            <a:r>
              <a:rPr lang="en-GB" dirty="0"/>
              <a:t>This rotation is done by the player at the command console.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347049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D93BC-8ED6-F279-A462-85914E9CDB29}"/>
              </a:ext>
            </a:extLst>
          </p:cNvPr>
          <p:cNvSpPr>
            <a:spLocks noGrp="1"/>
          </p:cNvSpPr>
          <p:nvPr>
            <p:ph type="title"/>
          </p:nvPr>
        </p:nvSpPr>
        <p:spPr/>
        <p:txBody>
          <a:bodyPr/>
          <a:lstStyle/>
          <a:p>
            <a:r>
              <a:rPr lang="en-GB" dirty="0"/>
              <a:t>Rotation</a:t>
            </a:r>
          </a:p>
        </p:txBody>
      </p:sp>
      <p:sp>
        <p:nvSpPr>
          <p:cNvPr id="3" name="Content Placeholder 2">
            <a:extLst>
              <a:ext uri="{FF2B5EF4-FFF2-40B4-BE49-F238E27FC236}">
                <a16:creationId xmlns:a16="http://schemas.microsoft.com/office/drawing/2014/main" id="{DEBCC6C0-D887-6BC3-4D93-B85571E7123F}"/>
              </a:ext>
            </a:extLst>
          </p:cNvPr>
          <p:cNvSpPr>
            <a:spLocks noGrp="1"/>
          </p:cNvSpPr>
          <p:nvPr>
            <p:ph idx="1"/>
          </p:nvPr>
        </p:nvSpPr>
        <p:spPr/>
        <p:txBody>
          <a:bodyPr>
            <a:normAutofit lnSpcReduction="10000"/>
          </a:bodyPr>
          <a:lstStyle/>
          <a:p>
            <a:pPr marL="0" indent="0">
              <a:buNone/>
            </a:pPr>
            <a:r>
              <a:rPr lang="en-GB" dirty="0"/>
              <a:t>The other type of rotation is the rotation of the ghosts, this form of rotation is significantly more complex and took a bit of finagling to implement into our game.</a:t>
            </a:r>
          </a:p>
          <a:p>
            <a:pPr marL="0" indent="0">
              <a:buNone/>
            </a:pPr>
            <a:r>
              <a:rPr lang="en-GB" dirty="0"/>
              <a:t>This form of rotation is done around an external axis, the reason this is more complex to do in unreal is that there is a prebuilt function for the type of rotation used for the skybox and there is not a good one for rotation around the central </a:t>
            </a:r>
            <a:r>
              <a:rPr lang="en-GB" dirty="0" err="1"/>
              <a:t>x,y</a:t>
            </a:r>
            <a:r>
              <a:rPr lang="en-GB" dirty="0"/>
              <a:t> or z axis of another actor.</a:t>
            </a:r>
          </a:p>
          <a:p>
            <a:pPr marL="0" indent="0">
              <a:buNone/>
            </a:pPr>
            <a:r>
              <a:rPr lang="en-GB" dirty="0"/>
              <a:t>The way I managed to implement this into the game is by binding the ghosts to a central object via some temporary actors then rotating the object with the built in rotation tool, thus preserving the ghosts’ distance from the central line of the ship they are rotating around.[2]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96705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8D7AF-C0D5-FFFA-9828-4C9F0D4D6962}"/>
              </a:ext>
            </a:extLst>
          </p:cNvPr>
          <p:cNvSpPr>
            <a:spLocks noGrp="1"/>
          </p:cNvSpPr>
          <p:nvPr>
            <p:ph type="title"/>
          </p:nvPr>
        </p:nvSpPr>
        <p:spPr>
          <a:xfrm>
            <a:off x="-381000" y="21408"/>
            <a:ext cx="6377940" cy="1293028"/>
          </a:xfrm>
        </p:spPr>
        <p:txBody>
          <a:bodyPr/>
          <a:lstStyle/>
          <a:p>
            <a:r>
              <a:rPr lang="en-GB" dirty="0"/>
              <a:t>Rotation</a:t>
            </a:r>
          </a:p>
        </p:txBody>
      </p:sp>
      <p:pic>
        <p:nvPicPr>
          <p:cNvPr id="5" name="Content Placeholder 4" descr="A screenshot of a computer&#10;&#10;Description automatically generated">
            <a:extLst>
              <a:ext uri="{FF2B5EF4-FFF2-40B4-BE49-F238E27FC236}">
                <a16:creationId xmlns:a16="http://schemas.microsoft.com/office/drawing/2014/main" id="{17541B3A-9FB4-4BA9-441A-B8963BA79CD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3427228"/>
            <a:ext cx="8936470" cy="1676400"/>
          </a:xfrm>
        </p:spPr>
      </p:pic>
      <p:pic>
        <p:nvPicPr>
          <p:cNvPr id="7" name="Picture 6" descr="A screen shot of a graph&#10;&#10;Description automatically generated">
            <a:extLst>
              <a:ext uri="{FF2B5EF4-FFF2-40B4-BE49-F238E27FC236}">
                <a16:creationId xmlns:a16="http://schemas.microsoft.com/office/drawing/2014/main" id="{85B2AEB0-FFAF-B44F-A65F-EA5CD1AF49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103628"/>
            <a:ext cx="5785699" cy="1676400"/>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4509CBB3-A5FA-7998-47AE-C392284E01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177" y="1314436"/>
            <a:ext cx="7706944" cy="2112792"/>
          </a:xfrm>
          <a:prstGeom prst="rect">
            <a:avLst/>
          </a:prstGeom>
        </p:spPr>
      </p:pic>
    </p:spTree>
    <p:extLst>
      <p:ext uri="{BB962C8B-B14F-4D97-AF65-F5344CB8AC3E}">
        <p14:creationId xmlns:p14="http://schemas.microsoft.com/office/powerpoint/2010/main" val="2420522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3904A-6C51-4EB0-35CC-B70E92226B01}"/>
              </a:ext>
            </a:extLst>
          </p:cNvPr>
          <p:cNvSpPr>
            <a:spLocks noGrp="1"/>
          </p:cNvSpPr>
          <p:nvPr>
            <p:ph type="title"/>
          </p:nvPr>
        </p:nvSpPr>
        <p:spPr/>
        <p:txBody>
          <a:bodyPr/>
          <a:lstStyle/>
          <a:p>
            <a:r>
              <a:rPr lang="en-GB" dirty="0"/>
              <a:t>ghosts</a:t>
            </a:r>
          </a:p>
        </p:txBody>
      </p:sp>
      <p:sp>
        <p:nvSpPr>
          <p:cNvPr id="3" name="Content Placeholder 2">
            <a:extLst>
              <a:ext uri="{FF2B5EF4-FFF2-40B4-BE49-F238E27FC236}">
                <a16:creationId xmlns:a16="http://schemas.microsoft.com/office/drawing/2014/main" id="{AE1A3D3B-71CA-7280-5796-F8CC30A57B7F}"/>
              </a:ext>
            </a:extLst>
          </p:cNvPr>
          <p:cNvSpPr>
            <a:spLocks noGrp="1"/>
          </p:cNvSpPr>
          <p:nvPr>
            <p:ph idx="1"/>
          </p:nvPr>
        </p:nvSpPr>
        <p:spPr/>
        <p:txBody>
          <a:bodyPr/>
          <a:lstStyle/>
          <a:p>
            <a:r>
              <a:rPr lang="en-GB" dirty="0"/>
              <a:t>The ghosts are each intended to mimic one player's movements to give the illusion to all the players that they are sharing the same space with each other.</a:t>
            </a:r>
          </a:p>
          <a:p>
            <a:r>
              <a:rPr lang="en-GB" dirty="0"/>
              <a:t>The ghosts are also used to help sell the illusion that the ship is rotating, when, in actuality, it is four ships each with their own rotating ghosts and sky.</a:t>
            </a:r>
          </a:p>
          <a:p>
            <a:r>
              <a:rPr lang="en-GB" dirty="0"/>
              <a:t>Their roll is as a visual guide to help the players discern the current “ships rotation” and help the ship line up with the alternate versions of itself</a:t>
            </a:r>
          </a:p>
        </p:txBody>
      </p:sp>
    </p:spTree>
    <p:extLst>
      <p:ext uri="{BB962C8B-B14F-4D97-AF65-F5344CB8AC3E}">
        <p14:creationId xmlns:p14="http://schemas.microsoft.com/office/powerpoint/2010/main" val="139463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12251-1F6D-E693-256C-22CAD6D4CA8C}"/>
              </a:ext>
            </a:extLst>
          </p:cNvPr>
          <p:cNvSpPr>
            <a:spLocks noGrp="1"/>
          </p:cNvSpPr>
          <p:nvPr>
            <p:ph type="title"/>
          </p:nvPr>
        </p:nvSpPr>
        <p:spPr/>
        <p:txBody>
          <a:bodyPr/>
          <a:lstStyle/>
          <a:p>
            <a:r>
              <a:rPr lang="en-GB" dirty="0"/>
              <a:t>Connection</a:t>
            </a:r>
          </a:p>
        </p:txBody>
      </p:sp>
      <p:pic>
        <p:nvPicPr>
          <p:cNvPr id="5" name="Content Placeholder 4" descr="A screenshot of a computer&#10;&#10;Description automatically generated">
            <a:extLst>
              <a:ext uri="{FF2B5EF4-FFF2-40B4-BE49-F238E27FC236}">
                <a16:creationId xmlns:a16="http://schemas.microsoft.com/office/drawing/2014/main" id="{2E060A4C-BE4A-D99C-E2BE-A6C922C6440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3725" y="2669646"/>
            <a:ext cx="7956550" cy="3118908"/>
          </a:xfrm>
        </p:spPr>
      </p:pic>
    </p:spTree>
    <p:extLst>
      <p:ext uri="{BB962C8B-B14F-4D97-AF65-F5344CB8AC3E}">
        <p14:creationId xmlns:p14="http://schemas.microsoft.com/office/powerpoint/2010/main" val="2059618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F0993-8EC0-C257-343B-27C804BD143F}"/>
              </a:ext>
            </a:extLst>
          </p:cNvPr>
          <p:cNvSpPr>
            <a:spLocks noGrp="1"/>
          </p:cNvSpPr>
          <p:nvPr>
            <p:ph type="title"/>
          </p:nvPr>
        </p:nvSpPr>
        <p:spPr/>
        <p:txBody>
          <a:bodyPr/>
          <a:lstStyle/>
          <a:p>
            <a:r>
              <a:rPr lang="en-GB" dirty="0"/>
              <a:t>Ghost footage</a:t>
            </a:r>
          </a:p>
        </p:txBody>
      </p:sp>
      <p:pic>
        <p:nvPicPr>
          <p:cNvPr id="3" name="Untitled video - Made with Clipchamp (1)">
            <a:hlinkClick r:id="" action="ppaction://media"/>
            <a:extLst>
              <a:ext uri="{FF2B5EF4-FFF2-40B4-BE49-F238E27FC236}">
                <a16:creationId xmlns:a16="http://schemas.microsoft.com/office/drawing/2014/main" id="{68E634A6-686C-E9F9-465F-86B13A8AB85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94360" y="1905000"/>
            <a:ext cx="8128000" cy="4572000"/>
          </a:xfrm>
          <a:prstGeom prst="rect">
            <a:avLst/>
          </a:prstGeom>
        </p:spPr>
      </p:pic>
    </p:spTree>
    <p:extLst>
      <p:ext uri="{BB962C8B-B14F-4D97-AF65-F5344CB8AC3E}">
        <p14:creationId xmlns:p14="http://schemas.microsoft.com/office/powerpoint/2010/main" val="98006652"/>
      </p:ext>
    </p:extLst>
  </p:cSld>
  <p:clrMapOvr>
    <a:masterClrMapping/>
  </p:clrMapOvr>
  <p:timing>
    <p:tnLst>
      <p:par>
        <p:cTn id="1" dur="indefinite" restart="never" nodeType="tmRoot">
          <p:childTnLst>
            <p:video>
              <p:cMediaNode vol="100000">
                <p:cTn id="2" fill="hold" display="0">
                  <p:stCondLst>
                    <p:cond delay="indefinite"/>
                  </p:stCondLst>
                </p:cTn>
                <p:tgtEl>
                  <p:spTgt spid="3"/>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74403-109D-2B14-63D2-36E59EB15B6A}"/>
              </a:ext>
            </a:extLst>
          </p:cNvPr>
          <p:cNvSpPr>
            <a:spLocks noGrp="1"/>
          </p:cNvSpPr>
          <p:nvPr>
            <p:ph type="title"/>
          </p:nvPr>
        </p:nvSpPr>
        <p:spPr/>
        <p:txBody>
          <a:bodyPr/>
          <a:lstStyle/>
          <a:p>
            <a:r>
              <a:rPr lang="en-GB" dirty="0"/>
              <a:t>What we could have done better?</a:t>
            </a:r>
          </a:p>
        </p:txBody>
      </p:sp>
      <p:sp>
        <p:nvSpPr>
          <p:cNvPr id="3" name="Content Placeholder 2">
            <a:extLst>
              <a:ext uri="{FF2B5EF4-FFF2-40B4-BE49-F238E27FC236}">
                <a16:creationId xmlns:a16="http://schemas.microsoft.com/office/drawing/2014/main" id="{2C0501F6-43AB-AAA3-8C91-7A1C1E141343}"/>
              </a:ext>
            </a:extLst>
          </p:cNvPr>
          <p:cNvSpPr>
            <a:spLocks noGrp="1"/>
          </p:cNvSpPr>
          <p:nvPr>
            <p:ph idx="1"/>
          </p:nvPr>
        </p:nvSpPr>
        <p:spPr/>
        <p:txBody>
          <a:bodyPr/>
          <a:lstStyle/>
          <a:p>
            <a:r>
              <a:rPr lang="en-GB" dirty="0"/>
              <a:t>Over ambition</a:t>
            </a:r>
          </a:p>
          <a:p>
            <a:r>
              <a:rPr lang="en-GB" dirty="0"/>
              <a:t>Poor communication</a:t>
            </a:r>
          </a:p>
          <a:p>
            <a:r>
              <a:rPr lang="en-GB" dirty="0"/>
              <a:t>Poor testing</a:t>
            </a:r>
          </a:p>
        </p:txBody>
      </p:sp>
    </p:spTree>
    <p:extLst>
      <p:ext uri="{BB962C8B-B14F-4D97-AF65-F5344CB8AC3E}">
        <p14:creationId xmlns:p14="http://schemas.microsoft.com/office/powerpoint/2010/main" val="20155880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t>Sources</a:t>
            </a:r>
          </a:p>
        </p:txBody>
      </p:sp>
      <p:sp>
        <p:nvSpPr>
          <p:cNvPr id="30723" name="Rectangle 3"/>
          <p:cNvSpPr>
            <a:spLocks noGrp="1" noChangeArrowheads="1"/>
          </p:cNvSpPr>
          <p:nvPr>
            <p:ph idx="1"/>
          </p:nvPr>
        </p:nvSpPr>
        <p:spPr/>
        <p:txBody>
          <a:bodyPr/>
          <a:lstStyle/>
          <a:p>
            <a:r>
              <a:rPr lang="en-GB" dirty="0"/>
              <a:t>[1] Matt, “How to use multiplayer sessions in Unreal engine 5,” Couch Learn, https://couchlearn.com/how-to-use-multiplayer-sessions-in-unreal-engine-5/ (accessed May 10, 2024). </a:t>
            </a:r>
          </a:p>
          <a:p>
            <a:r>
              <a:rPr lang="en-GB" dirty="0"/>
              <a:t>[2] anonymous_user_4411000f, “How to get objects orbit around another object?,” Epic Developer Community Forums, https://forums.unrealengine.com/t/how-to-get-objects-orbit-around-another-object/433381/2 (accessed May 10, 2024). </a:t>
            </a:r>
          </a:p>
          <a:p>
            <a:endParaRPr lang="en-GB" dirty="0">
              <a:effectLst/>
            </a:endParaRPr>
          </a:p>
        </p:txBody>
      </p:sp>
    </p:spTree>
    <p:extLst>
      <p:ext uri="{BB962C8B-B14F-4D97-AF65-F5344CB8AC3E}">
        <p14:creationId xmlns:p14="http://schemas.microsoft.com/office/powerpoint/2010/main" val="19843911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PRESENTER" val="7255ce90652293f919d0f4516f922fe53a629859"/>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TC104033937[[fn=Vapor Trail]]</Template>
  <TotalTime>1727</TotalTime>
  <Words>827</Words>
  <Application>Microsoft Office PowerPoint</Application>
  <PresentationFormat>On-screen Show (4:3)</PresentationFormat>
  <Paragraphs>103</Paragraphs>
  <Slides>21</Slides>
  <Notes>12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Century Gothic</vt:lpstr>
      <vt:lpstr>Vapor Trail</vt:lpstr>
      <vt:lpstr>Indie Games Development</vt:lpstr>
      <vt:lpstr>Contents</vt:lpstr>
      <vt:lpstr>Our Multiplayer</vt:lpstr>
      <vt:lpstr>Multiplayer</vt:lpstr>
      <vt:lpstr>Why is the multiplayer  not finished?</vt:lpstr>
      <vt:lpstr>Jetpack/0 gravity</vt:lpstr>
      <vt:lpstr>Jetpack Video</vt:lpstr>
      <vt:lpstr>Mechanics</vt:lpstr>
      <vt:lpstr>Jetpack/0 Gravity</vt:lpstr>
      <vt:lpstr>Jetpack/0 gravity</vt:lpstr>
      <vt:lpstr>Jetpack/0 Gravity</vt:lpstr>
      <vt:lpstr>Jetpack/0 Gravity</vt:lpstr>
      <vt:lpstr>Jetpack/0 Gravity</vt:lpstr>
      <vt:lpstr>Rotation</vt:lpstr>
      <vt:lpstr>Rotation</vt:lpstr>
      <vt:lpstr>Rotation</vt:lpstr>
      <vt:lpstr>ghosts</vt:lpstr>
      <vt:lpstr>Connection</vt:lpstr>
      <vt:lpstr>Ghost footage</vt:lpstr>
      <vt:lpstr>What we could have done better?</vt:lpstr>
      <vt:lpstr>Sources</vt:lpstr>
    </vt:vector>
  </TitlesOfParts>
  <Company>HillsOrient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Geetesh Bajaj</dc:creator>
  <cp:lastModifiedBy>Nathan Willis (2103532)</cp:lastModifiedBy>
  <cp:revision>103</cp:revision>
  <dcterms:created xsi:type="dcterms:W3CDTF">2001-08-06T05:40:35Z</dcterms:created>
  <dcterms:modified xsi:type="dcterms:W3CDTF">2024-05-10T13:18:52Z</dcterms:modified>
</cp:coreProperties>
</file>