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7" r:id="rId2"/>
    <p:sldId id="258" r:id="rId3"/>
    <p:sldId id="259" r:id="rId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96" d="100"/>
          <a:sy n="96" d="100"/>
        </p:scale>
        <p:origin x="42" y="2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348DDCF-72F9-468B-8715-6783C2605A95}" type="datetimeFigureOut">
              <a:rPr lang="en-GB" smtClean="0"/>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3407801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48DDCF-72F9-468B-8715-6783C2605A95}" type="datetimeFigureOut">
              <a:rPr lang="en-GB" smtClean="0"/>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10676319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348DDCF-72F9-468B-8715-6783C2605A95}" type="datetimeFigureOut">
              <a:rPr lang="en-GB" smtClean="0"/>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42063328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348DDCF-72F9-468B-8715-6783C2605A95}" type="datetimeFigureOut">
              <a:rPr lang="en-GB" smtClean="0"/>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3356320059"/>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348DDCF-72F9-468B-8715-6783C2605A95}" type="datetimeFigureOut">
              <a:rPr lang="en-GB" smtClean="0"/>
              <a:t>01/10/2019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1600244256"/>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348DDCF-72F9-468B-8715-6783C2605A95}" type="datetimeFigureOut">
              <a:rPr lang="en-GB" smtClean="0"/>
              <a:t>01/10/2019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26419328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348DDCF-72F9-468B-8715-6783C2605A95}" type="datetimeFigureOut">
              <a:rPr lang="en-GB" smtClean="0"/>
              <a:t>01/10/2019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6836760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48DDCF-72F9-468B-8715-6783C2605A95}" type="datetimeFigureOut">
              <a:rPr lang="en-GB" smtClean="0"/>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374209718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348DDCF-72F9-468B-8715-6783C2605A95}" type="datetimeFigureOut">
              <a:rPr lang="en-GB" smtClean="0"/>
              <a:t>01/10/2019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11096378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48DDCF-72F9-468B-8715-6783C2605A95}" type="datetimeFigureOut">
              <a:rPr lang="en-GB" smtClean="0"/>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2747867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348DDCF-72F9-468B-8715-6783C2605A95}" type="datetimeFigureOut">
              <a:rPr lang="en-GB" smtClean="0"/>
              <a:t>01/10/2019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4DBAABB-DD6B-450E-B4AA-4BE2D3A89B50}" type="slidenum">
              <a:rPr lang="en-GB" smtClean="0"/>
              <a:t>‹#›</a:t>
            </a:fld>
            <a:endParaRPr lang="en-GB"/>
          </a:p>
        </p:txBody>
      </p:sp>
    </p:spTree>
    <p:extLst>
      <p:ext uri="{BB962C8B-B14F-4D97-AF65-F5344CB8AC3E}">
        <p14:creationId xmlns:p14="http://schemas.microsoft.com/office/powerpoint/2010/main" val="2208861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48DDCF-72F9-468B-8715-6783C2605A95}" type="datetimeFigureOut">
              <a:rPr lang="en-GB" smtClean="0"/>
              <a:t>01/10/2019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4DBAABB-DD6B-450E-B4AA-4BE2D3A89B50}" type="slidenum">
              <a:rPr lang="en-GB" smtClean="0"/>
              <a:t>‹#›</a:t>
            </a:fld>
            <a:endParaRPr lang="en-GB"/>
          </a:p>
        </p:txBody>
      </p:sp>
    </p:spTree>
    <p:extLst>
      <p:ext uri="{BB962C8B-B14F-4D97-AF65-F5344CB8AC3E}">
        <p14:creationId xmlns:p14="http://schemas.microsoft.com/office/powerpoint/2010/main" val="76112223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nasa.gov/feature/goddard/2017/james-webb-space-telescope-s-laser-focused-sigh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6211" y="565265"/>
            <a:ext cx="11139054" cy="6143105"/>
          </a:xfrm>
        </p:spPr>
        <p:txBody>
          <a:bodyPr>
            <a:normAutofit/>
          </a:bodyPr>
          <a:lstStyle/>
          <a:p>
            <a:pPr marL="0" indent="0">
              <a:buNone/>
            </a:pPr>
            <a:r>
              <a:rPr lang="en-GB" sz="4000" b="1" dirty="0" smtClean="0"/>
              <a:t>James Webb Space Telescope’s Laser-Focused Sight</a:t>
            </a:r>
          </a:p>
          <a:p>
            <a:pPr marL="0" indent="0">
              <a:buNone/>
            </a:pPr>
            <a:endParaRPr lang="en-GB" b="1" dirty="0"/>
          </a:p>
          <a:p>
            <a:pPr marL="0" indent="0" algn="just">
              <a:buNone/>
            </a:pPr>
            <a:r>
              <a:rPr lang="en-GB" sz="2800" dirty="0" smtClean="0"/>
              <a:t>About 1 millions miles away from the nearest eye surgeon, NASA’s James Webb Space Telescope will be able to perfect its own vision while in orbit.</a:t>
            </a:r>
          </a:p>
          <a:p>
            <a:pPr marL="0" indent="0" algn="just">
              <a:buNone/>
            </a:pPr>
            <a:endParaRPr lang="en-GB" sz="1100" dirty="0" smtClean="0"/>
          </a:p>
          <a:p>
            <a:pPr marL="0" indent="0" algn="just">
              <a:buNone/>
            </a:pPr>
            <a:r>
              <a:rPr lang="en-GB" sz="2800" dirty="0" smtClean="0"/>
              <a:t>Though </a:t>
            </a:r>
            <a:r>
              <a:rPr lang="en-GB" sz="2800" dirty="0"/>
              <a:t>the Webb telescope will focus on stars and galaxies approximately 13.5 billion light-years away, its sight goes through a similar process as you would if you underwent laser vision correction surgery to be able to focus on an object 10 feet across the room. In orbit at Earth’s second Lagrange point (L2), far from the help of a terrestrial doctor, Webb will use its near-infrared camera (</a:t>
            </a:r>
            <a:r>
              <a:rPr lang="en-GB" sz="2800" dirty="0" err="1"/>
              <a:t>NIRCam</a:t>
            </a:r>
            <a:r>
              <a:rPr lang="en-GB" sz="2800" dirty="0"/>
              <a:t>) instrument to help align its primary mirror segments about 40 days after launch, once they have unfolded from their unaligned stowed position and cooled to their operating temperatures. </a:t>
            </a:r>
          </a:p>
        </p:txBody>
      </p:sp>
    </p:spTree>
    <p:extLst>
      <p:ext uri="{BB962C8B-B14F-4D97-AF65-F5344CB8AC3E}">
        <p14:creationId xmlns:p14="http://schemas.microsoft.com/office/powerpoint/2010/main" val="4857956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56211" y="565265"/>
            <a:ext cx="11139054" cy="6143105"/>
          </a:xfrm>
        </p:spPr>
        <p:txBody>
          <a:bodyPr>
            <a:normAutofit/>
          </a:bodyPr>
          <a:lstStyle/>
          <a:p>
            <a:pPr marL="0" indent="0">
              <a:buNone/>
            </a:pPr>
            <a:r>
              <a:rPr lang="en-GB" sz="4000" b="1" dirty="0" smtClean="0">
                <a:solidFill>
                  <a:srgbClr val="FF0000"/>
                </a:solidFill>
              </a:rPr>
              <a:t>James Webb Space Telescope’s </a:t>
            </a:r>
            <a:r>
              <a:rPr lang="en-GB" sz="4000" b="1" dirty="0" smtClean="0"/>
              <a:t>Laser-Focused Sight</a:t>
            </a:r>
          </a:p>
          <a:p>
            <a:pPr marL="0" indent="0">
              <a:buNone/>
            </a:pPr>
            <a:endParaRPr lang="en-GB" b="1" dirty="0"/>
          </a:p>
          <a:p>
            <a:pPr marL="0" indent="0" algn="just">
              <a:buNone/>
            </a:pPr>
            <a:r>
              <a:rPr lang="en-GB" sz="2800" dirty="0" smtClean="0"/>
              <a:t>About 1 millions miles away from the nearest eye surgeon, NASA’s James Webb Space Telescope will be able to </a:t>
            </a:r>
            <a:r>
              <a:rPr lang="en-GB" sz="2800" dirty="0" smtClean="0">
                <a:solidFill>
                  <a:srgbClr val="FF0000"/>
                </a:solidFill>
              </a:rPr>
              <a:t>perfect its own vision </a:t>
            </a:r>
            <a:r>
              <a:rPr lang="en-GB" sz="2800" dirty="0" smtClean="0"/>
              <a:t>while in orbit.</a:t>
            </a:r>
          </a:p>
          <a:p>
            <a:pPr marL="0" indent="0" algn="just">
              <a:buNone/>
            </a:pPr>
            <a:endParaRPr lang="en-GB" sz="1100" dirty="0" smtClean="0"/>
          </a:p>
          <a:p>
            <a:pPr marL="0" indent="0" algn="just">
              <a:buNone/>
            </a:pPr>
            <a:r>
              <a:rPr lang="en-GB" sz="2800" dirty="0" smtClean="0"/>
              <a:t>Though </a:t>
            </a:r>
            <a:r>
              <a:rPr lang="en-GB" sz="2800" dirty="0"/>
              <a:t>the Webb telescope will focus on stars and galaxies approximately 13.5 billion light-years away, its sight goes through a </a:t>
            </a:r>
            <a:r>
              <a:rPr lang="en-GB" sz="2800" dirty="0">
                <a:solidFill>
                  <a:srgbClr val="FF0000"/>
                </a:solidFill>
              </a:rPr>
              <a:t>similar process </a:t>
            </a:r>
            <a:r>
              <a:rPr lang="en-GB" sz="2800" dirty="0"/>
              <a:t>as you would if you underwent </a:t>
            </a:r>
            <a:r>
              <a:rPr lang="en-GB" sz="2800" dirty="0">
                <a:solidFill>
                  <a:srgbClr val="FF0000"/>
                </a:solidFill>
              </a:rPr>
              <a:t>laser vision correction </a:t>
            </a:r>
            <a:r>
              <a:rPr lang="en-GB" sz="2800" dirty="0"/>
              <a:t>surgery to be able </a:t>
            </a:r>
            <a:r>
              <a:rPr lang="en-GB" sz="2800" dirty="0">
                <a:solidFill>
                  <a:srgbClr val="FF0000"/>
                </a:solidFill>
              </a:rPr>
              <a:t>to focus </a:t>
            </a:r>
            <a:r>
              <a:rPr lang="en-GB" sz="2800" dirty="0"/>
              <a:t>on an object 10 feet across the room. In orbit at Earth’s second Lagrange point (L2), far from the help of a terrestrial doctor, Webb will </a:t>
            </a:r>
            <a:r>
              <a:rPr lang="en-GB" sz="2800" dirty="0">
                <a:solidFill>
                  <a:srgbClr val="FF0000"/>
                </a:solidFill>
              </a:rPr>
              <a:t>use its near-infrared camera </a:t>
            </a:r>
            <a:r>
              <a:rPr lang="en-GB" sz="2800" dirty="0"/>
              <a:t>(</a:t>
            </a:r>
            <a:r>
              <a:rPr lang="en-GB" sz="2800" dirty="0" err="1"/>
              <a:t>NIRCam</a:t>
            </a:r>
            <a:r>
              <a:rPr lang="en-GB" sz="2800" dirty="0"/>
              <a:t>) instrument to help </a:t>
            </a:r>
            <a:r>
              <a:rPr lang="en-GB" sz="2800" dirty="0">
                <a:solidFill>
                  <a:srgbClr val="FF0000"/>
                </a:solidFill>
              </a:rPr>
              <a:t>align</a:t>
            </a:r>
            <a:r>
              <a:rPr lang="en-GB" sz="2800" dirty="0"/>
              <a:t> its </a:t>
            </a:r>
            <a:r>
              <a:rPr lang="en-GB" sz="2800" dirty="0">
                <a:solidFill>
                  <a:srgbClr val="FF0000"/>
                </a:solidFill>
              </a:rPr>
              <a:t>primary mirror segments </a:t>
            </a:r>
            <a:r>
              <a:rPr lang="en-GB" sz="2800" dirty="0"/>
              <a:t>about 40 days after launch, </a:t>
            </a:r>
            <a:r>
              <a:rPr lang="en-GB" sz="2800" dirty="0">
                <a:solidFill>
                  <a:srgbClr val="FF0000"/>
                </a:solidFill>
              </a:rPr>
              <a:t>once</a:t>
            </a:r>
            <a:r>
              <a:rPr lang="en-GB" sz="2800" dirty="0"/>
              <a:t> they have </a:t>
            </a:r>
            <a:r>
              <a:rPr lang="en-GB" sz="2800" dirty="0">
                <a:solidFill>
                  <a:srgbClr val="FF0000"/>
                </a:solidFill>
              </a:rPr>
              <a:t>unfolded</a:t>
            </a:r>
            <a:r>
              <a:rPr lang="en-GB" sz="2800" dirty="0"/>
              <a:t> from their unaligned stowed position and </a:t>
            </a:r>
            <a:r>
              <a:rPr lang="en-GB" sz="2800" dirty="0">
                <a:solidFill>
                  <a:srgbClr val="FF0000"/>
                </a:solidFill>
              </a:rPr>
              <a:t>cooled</a:t>
            </a:r>
            <a:r>
              <a:rPr lang="en-GB" sz="2800" dirty="0"/>
              <a:t> to their operating temperatures. </a:t>
            </a:r>
          </a:p>
        </p:txBody>
      </p:sp>
    </p:spTree>
    <p:extLst>
      <p:ext uri="{BB962C8B-B14F-4D97-AF65-F5344CB8AC3E}">
        <p14:creationId xmlns:p14="http://schemas.microsoft.com/office/powerpoint/2010/main" val="242186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71600" y="399011"/>
            <a:ext cx="9601200" cy="6309360"/>
          </a:xfrm>
        </p:spPr>
        <p:txBody>
          <a:bodyPr>
            <a:normAutofit lnSpcReduction="10000"/>
          </a:bodyPr>
          <a:lstStyle/>
          <a:p>
            <a:pPr marL="0" indent="0">
              <a:buNone/>
            </a:pPr>
            <a:r>
              <a:rPr lang="en-GB" sz="4000" dirty="0" smtClean="0"/>
              <a:t>In an article by Villard (2017), he describes how the James Webb Space Telescope launched by NASA will be able to conduct its own process to produce perfect focus. He explains how once the telescope is in place and is in its correct unfolded cooled position, it will effectively carry out a process similar to the laser vision correction surgery performed on Earth. (Villard, 2017)</a:t>
            </a:r>
          </a:p>
          <a:p>
            <a:pPr marL="0" indent="0">
              <a:buNone/>
            </a:pPr>
            <a:endParaRPr lang="en-GB" sz="1800" dirty="0" smtClean="0"/>
          </a:p>
          <a:p>
            <a:pPr marL="0" indent="0">
              <a:buNone/>
            </a:pPr>
            <a:endParaRPr lang="en-GB" sz="1800" dirty="0"/>
          </a:p>
          <a:p>
            <a:pPr marL="0" indent="0">
              <a:buNone/>
            </a:pPr>
            <a:r>
              <a:rPr lang="en-GB" sz="2400" dirty="0" smtClean="0"/>
              <a:t>Villard, E (2017)</a:t>
            </a:r>
            <a:r>
              <a:rPr lang="en-GB" sz="2400" i="1" dirty="0"/>
              <a:t> </a:t>
            </a:r>
            <a:r>
              <a:rPr lang="en-GB" sz="2400" i="1" dirty="0" smtClean="0"/>
              <a:t>James Webb Space Telescope’s Laser-Focused Sight</a:t>
            </a:r>
            <a:r>
              <a:rPr lang="en-GB" sz="2400" dirty="0" smtClean="0"/>
              <a:t> Available at: </a:t>
            </a:r>
            <a:r>
              <a:rPr lang="en-GB" sz="2400" dirty="0" smtClean="0">
                <a:hlinkClick r:id="rId2"/>
              </a:rPr>
              <a:t>http://www.nasa.gov/feature/goddard/2017/james-webb-space-telescope-s-laser-focused-sight</a:t>
            </a:r>
            <a:r>
              <a:rPr lang="en-GB" sz="2400" dirty="0" smtClean="0"/>
              <a:t> (Accessed: 29</a:t>
            </a:r>
            <a:r>
              <a:rPr lang="en-GB" sz="2400" baseline="30000" dirty="0" smtClean="0"/>
              <a:t>th</a:t>
            </a:r>
            <a:r>
              <a:rPr lang="en-GB" sz="2400" dirty="0" smtClean="0"/>
              <a:t> October 2017)</a:t>
            </a:r>
            <a:endParaRPr lang="en-GB" sz="2400" dirty="0"/>
          </a:p>
        </p:txBody>
      </p:sp>
    </p:spTree>
    <p:extLst>
      <p:ext uri="{BB962C8B-B14F-4D97-AF65-F5344CB8AC3E}">
        <p14:creationId xmlns:p14="http://schemas.microsoft.com/office/powerpoint/2010/main" val="297749227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26</TotalTime>
  <Words>376</Words>
  <Application>Microsoft Office PowerPoint</Application>
  <PresentationFormat>Widescreen</PresentationFormat>
  <Paragraphs>14</Paragraphs>
  <Slides>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Calibri Light</vt:lpstr>
      <vt:lpstr>Office Theme</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Kerry Tudor</dc:creator>
  <cp:lastModifiedBy>John Rees</cp:lastModifiedBy>
  <cp:revision>5</cp:revision>
  <dcterms:created xsi:type="dcterms:W3CDTF">2018-10-23T07:37:39Z</dcterms:created>
  <dcterms:modified xsi:type="dcterms:W3CDTF">2019-10-01T14:12:20Z</dcterms:modified>
</cp:coreProperties>
</file>