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viewProps" Target="view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presProps" Target="presProps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10" Type="http://schemas.openxmlformats.org/officeDocument/2006/relationships/slide" Target="slides/slide9.xml" /><Relationship Id="rId19" Type="http://schemas.openxmlformats.org/officeDocument/2006/relationships/theme" Target="theme/theme1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 /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 /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 /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 /><Relationship Id="rId1" Type="http://schemas.openxmlformats.org/officeDocument/2006/relationships/slideLayout" Target="../slideLayouts/slideLayout2.xml" 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 /><Relationship Id="rId1" Type="http://schemas.openxmlformats.org/officeDocument/2006/relationships/slideLayout" Target="../slideLayouts/slideLayout2.xml" 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3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Dream Event Decorations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>
              <a:defRPr sz="2000">
                <a:solidFill>
                  <a:srgbClr val="78505A"/>
                </a:solidFill>
              </a:defRPr>
            </a:pPr>
            <a:r>
              <a:t>Business Plan</a:t>
            </a:r>
          </a:p>
          <a:p>
            <a:pPr>
              <a:defRPr sz="2000">
                <a:solidFill>
                  <a:srgbClr val="78505A"/>
                </a:solidFill>
              </a:defRPr>
            </a:pPr>
            <a:endParaRPr/>
          </a:p>
          <a:p>
            <a:pPr>
              <a:defRPr sz="2000">
                <a:solidFill>
                  <a:srgbClr val="78505A"/>
                </a:solidFill>
              </a:defRPr>
            </a:pPr>
            <a:r>
              <a:t>Prepared by:</a:t>
            </a:r>
          </a:p>
          <a:p>
            <a:pPr>
              <a:defRPr sz="2000">
                <a:solidFill>
                  <a:srgbClr val="78505A"/>
                </a:solidFill>
              </a:defRPr>
            </a:pPr>
            <a:r>
              <a:t>Oksana Varvarych</a:t>
            </a:r>
          </a:p>
          <a:p>
            <a:pPr>
              <a:defRPr sz="2000">
                <a:solidFill>
                  <a:srgbClr val="78505A"/>
                </a:solidFill>
              </a:defRPr>
            </a:pPr>
            <a:r>
              <a:t>Student Number: 2512055</a:t>
            </a:r>
          </a:p>
          <a:p>
            <a:pPr>
              <a:defRPr sz="2000">
                <a:solidFill>
                  <a:srgbClr val="78505A"/>
                </a:solidFill>
              </a:defRPr>
            </a:pPr>
            <a:r>
              <a:t>Group 6</a:t>
            </a:r>
          </a:p>
          <a:p>
            <a:pPr>
              <a:defRPr sz="2000">
                <a:solidFill>
                  <a:srgbClr val="78505A"/>
                </a:solidFill>
              </a:defRPr>
            </a:pPr>
            <a:r>
              <a:t>UWTSD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9144000" cy="300000"/>
          </a:xfrm>
          <a:prstGeom prst="rect">
            <a:avLst/>
          </a:prstGeom>
          <a:solidFill>
            <a:srgbClr val="BE8C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>
                <a:solidFill>
                  <a:srgbClr val="78505A"/>
                </a:solidFill>
              </a:defRPr>
            </a:pPr>
            <a:endParaRPr/>
          </a:p>
        </p:txBody>
      </p:sp>
      <p:sp>
        <p:nvSpPr>
          <p:cNvPr id="5" name="Oval 4"/>
          <p:cNvSpPr/>
          <p:nvPr/>
        </p:nvSpPr>
        <p:spPr>
          <a:xfrm>
            <a:off x="8444000" y="30000"/>
            <a:ext cx="220000" cy="220000"/>
          </a:xfrm>
          <a:prstGeom prst="ellipse">
            <a:avLst/>
          </a:prstGeom>
          <a:solidFill>
            <a:srgbClr val="E6CDD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>
                <a:solidFill>
                  <a:srgbClr val="78505A"/>
                </a:solidFill>
              </a:defRPr>
            </a:pP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3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Business Concept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000">
                <a:solidFill>
                  <a:srgbClr val="78505A"/>
                </a:solidFill>
              </a:defRPr>
            </a:pPr>
            <a:r>
              <a:t>Dream Event Decorations is a small business that decorates birthdays, weddings, baby showers and corporate events.</a:t>
            </a:r>
          </a:p>
          <a:p>
            <a:pPr>
              <a:defRPr sz="2000">
                <a:solidFill>
                  <a:srgbClr val="78505A"/>
                </a:solidFill>
              </a:defRPr>
            </a:pPr>
            <a:endParaRPr/>
          </a:p>
          <a:p>
            <a:pPr>
              <a:defRPr sz="2000">
                <a:solidFill>
                  <a:srgbClr val="78505A"/>
                </a:solidFill>
              </a:defRPr>
            </a:pPr>
            <a:r>
              <a:t>Our goal is to create beautiful events at a good price.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9144000" cy="300000"/>
          </a:xfrm>
          <a:prstGeom prst="rect">
            <a:avLst/>
          </a:prstGeom>
          <a:solidFill>
            <a:srgbClr val="BE8C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>
                <a:solidFill>
                  <a:srgbClr val="78505A"/>
                </a:solidFill>
              </a:defRPr>
            </a:pPr>
            <a:endParaRPr/>
          </a:p>
        </p:txBody>
      </p:sp>
      <p:sp>
        <p:nvSpPr>
          <p:cNvPr id="5" name="Oval 4"/>
          <p:cNvSpPr/>
          <p:nvPr/>
        </p:nvSpPr>
        <p:spPr>
          <a:xfrm>
            <a:off x="8444000" y="30000"/>
            <a:ext cx="220000" cy="220000"/>
          </a:xfrm>
          <a:prstGeom prst="ellipse">
            <a:avLst/>
          </a:prstGeom>
          <a:solidFill>
            <a:srgbClr val="E6CDD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>
                <a:solidFill>
                  <a:srgbClr val="78505A"/>
                </a:solidFill>
              </a:defRPr>
            </a:pP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3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Mission &amp; Vision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000">
                <a:solidFill>
                  <a:srgbClr val="78505A"/>
                </a:solidFill>
              </a:defRPr>
            </a:pPr>
            <a:r>
              <a:t>Mission</a:t>
            </a:r>
          </a:p>
          <a:p>
            <a:pPr>
              <a:defRPr sz="2000">
                <a:solidFill>
                  <a:srgbClr val="78505A"/>
                </a:solidFill>
              </a:defRPr>
            </a:pPr>
            <a:r>
              <a:t>• Create beautiful and memorable events.</a:t>
            </a:r>
          </a:p>
          <a:p>
            <a:pPr>
              <a:defRPr sz="2000">
                <a:solidFill>
                  <a:srgbClr val="78505A"/>
                </a:solidFill>
              </a:defRPr>
            </a:pPr>
            <a:endParaRPr/>
          </a:p>
          <a:p>
            <a:pPr>
              <a:defRPr sz="2000">
                <a:solidFill>
                  <a:srgbClr val="78505A"/>
                </a:solidFill>
              </a:defRPr>
            </a:pPr>
            <a:r>
              <a:t>Vision</a:t>
            </a:r>
          </a:p>
          <a:p>
            <a:pPr>
              <a:defRPr sz="2000">
                <a:solidFill>
                  <a:srgbClr val="78505A"/>
                </a:solidFill>
              </a:defRPr>
            </a:pPr>
            <a:r>
              <a:t>• Become a trusted event decoration business in London.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9144000" cy="300000"/>
          </a:xfrm>
          <a:prstGeom prst="rect">
            <a:avLst/>
          </a:prstGeom>
          <a:solidFill>
            <a:srgbClr val="BE8C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>
                <a:solidFill>
                  <a:srgbClr val="78505A"/>
                </a:solidFill>
              </a:defRPr>
            </a:pPr>
            <a:endParaRPr/>
          </a:p>
        </p:txBody>
      </p:sp>
      <p:sp>
        <p:nvSpPr>
          <p:cNvPr id="5" name="Oval 4"/>
          <p:cNvSpPr/>
          <p:nvPr/>
        </p:nvSpPr>
        <p:spPr>
          <a:xfrm>
            <a:off x="8444000" y="30000"/>
            <a:ext cx="220000" cy="220000"/>
          </a:xfrm>
          <a:prstGeom prst="ellipse">
            <a:avLst/>
          </a:prstGeom>
          <a:solidFill>
            <a:srgbClr val="E6CDD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>
                <a:solidFill>
                  <a:srgbClr val="78505A"/>
                </a:solidFill>
              </a:defRPr>
            </a:pP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3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Products &amp; Services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000">
                <a:solidFill>
                  <a:srgbClr val="78505A"/>
                </a:solidFill>
              </a:defRPr>
            </a:pPr>
            <a:r>
              <a:t>• Balloon decorations</a:t>
            </a:r>
          </a:p>
          <a:p>
            <a:pPr>
              <a:defRPr sz="2000">
                <a:solidFill>
                  <a:srgbClr val="78505A"/>
                </a:solidFill>
              </a:defRPr>
            </a:pPr>
            <a:r>
              <a:t>• Backdrops</a:t>
            </a:r>
          </a:p>
          <a:p>
            <a:pPr>
              <a:defRPr sz="2000">
                <a:solidFill>
                  <a:srgbClr val="78505A"/>
                </a:solidFill>
              </a:defRPr>
            </a:pPr>
            <a:r>
              <a:t>• Table decorations</a:t>
            </a:r>
          </a:p>
          <a:p>
            <a:pPr>
              <a:defRPr sz="2000">
                <a:solidFill>
                  <a:srgbClr val="78505A"/>
                </a:solidFill>
              </a:defRPr>
            </a:pPr>
            <a:r>
              <a:t>• Welcome signs</a:t>
            </a:r>
          </a:p>
          <a:p>
            <a:pPr>
              <a:defRPr sz="2000">
                <a:solidFill>
                  <a:srgbClr val="78505A"/>
                </a:solidFill>
              </a:defRPr>
            </a:pPr>
            <a:r>
              <a:t>• Party packages</a:t>
            </a:r>
          </a:p>
          <a:p>
            <a:pPr>
              <a:defRPr sz="2000">
                <a:solidFill>
                  <a:srgbClr val="78505A"/>
                </a:solidFill>
              </a:defRPr>
            </a:pPr>
            <a:r>
              <a:t>• Event set-up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9144000" cy="300000"/>
          </a:xfrm>
          <a:prstGeom prst="rect">
            <a:avLst/>
          </a:prstGeom>
          <a:solidFill>
            <a:srgbClr val="BE8C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>
                <a:solidFill>
                  <a:srgbClr val="78505A"/>
                </a:solidFill>
              </a:defRPr>
            </a:pPr>
            <a:endParaRPr/>
          </a:p>
        </p:txBody>
      </p:sp>
      <p:sp>
        <p:nvSpPr>
          <p:cNvPr id="5" name="Oval 4"/>
          <p:cNvSpPr/>
          <p:nvPr/>
        </p:nvSpPr>
        <p:spPr>
          <a:xfrm>
            <a:off x="8444000" y="30000"/>
            <a:ext cx="220000" cy="220000"/>
          </a:xfrm>
          <a:prstGeom prst="ellipse">
            <a:avLst/>
          </a:prstGeom>
          <a:solidFill>
            <a:srgbClr val="E6CDD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>
                <a:solidFill>
                  <a:srgbClr val="78505A"/>
                </a:solidFill>
              </a:defRPr>
            </a:pPr>
            <a:endParaRPr/>
          </a:p>
        </p:txBody>
      </p:sp>
      <p:pic>
        <p:nvPicPr>
          <p:cNvPr id="6" name="Picture 5" descr="2270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2080" y="914400"/>
            <a:ext cx="2743200" cy="2714625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3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Market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000">
                <a:solidFill>
                  <a:srgbClr val="78505A"/>
                </a:solidFill>
              </a:defRPr>
            </a:pPr>
            <a:r>
              <a:t>Target customers:</a:t>
            </a:r>
          </a:p>
          <a:p>
            <a:pPr>
              <a:defRPr sz="2000">
                <a:solidFill>
                  <a:srgbClr val="78505A"/>
                </a:solidFill>
              </a:defRPr>
            </a:pPr>
            <a:r>
              <a:t>• Families</a:t>
            </a:r>
          </a:p>
          <a:p>
            <a:pPr>
              <a:defRPr sz="2000">
                <a:solidFill>
                  <a:srgbClr val="78505A"/>
                </a:solidFill>
              </a:defRPr>
            </a:pPr>
            <a:r>
              <a:t>• Couples</a:t>
            </a:r>
          </a:p>
          <a:p>
            <a:pPr>
              <a:defRPr sz="2000">
                <a:solidFill>
                  <a:srgbClr val="78505A"/>
                </a:solidFill>
              </a:defRPr>
            </a:pPr>
            <a:r>
              <a:t>• Small businesses</a:t>
            </a:r>
          </a:p>
          <a:p>
            <a:pPr>
              <a:defRPr sz="2000">
                <a:solidFill>
                  <a:srgbClr val="78505A"/>
                </a:solidFill>
              </a:defRPr>
            </a:pPr>
            <a:r>
              <a:t>• Schools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9144000" cy="300000"/>
          </a:xfrm>
          <a:prstGeom prst="rect">
            <a:avLst/>
          </a:prstGeom>
          <a:solidFill>
            <a:srgbClr val="BE8C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>
                <a:solidFill>
                  <a:srgbClr val="78505A"/>
                </a:solidFill>
              </a:defRPr>
            </a:pPr>
            <a:endParaRPr/>
          </a:p>
        </p:txBody>
      </p:sp>
      <p:sp>
        <p:nvSpPr>
          <p:cNvPr id="5" name="Oval 4"/>
          <p:cNvSpPr/>
          <p:nvPr/>
        </p:nvSpPr>
        <p:spPr>
          <a:xfrm>
            <a:off x="8444000" y="30000"/>
            <a:ext cx="220000" cy="220000"/>
          </a:xfrm>
          <a:prstGeom prst="ellipse">
            <a:avLst/>
          </a:prstGeom>
          <a:solidFill>
            <a:srgbClr val="E6CDD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>
                <a:solidFill>
                  <a:srgbClr val="78505A"/>
                </a:solidFill>
              </a:defRPr>
            </a:pPr>
            <a:endParaRPr/>
          </a:p>
        </p:txBody>
      </p:sp>
      <p:pic>
        <p:nvPicPr>
          <p:cNvPr id="6" name="Picture 5" descr="227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2080" y="914400"/>
            <a:ext cx="2743200" cy="3986334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3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Customer Profile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000">
                <a:solidFill>
                  <a:srgbClr val="78505A"/>
                </a:solidFill>
              </a:defRPr>
            </a:pPr>
            <a:r>
              <a:t>Age: 25–45</a:t>
            </a:r>
          </a:p>
          <a:p>
            <a:pPr>
              <a:defRPr sz="2000">
                <a:solidFill>
                  <a:srgbClr val="78505A"/>
                </a:solidFill>
              </a:defRPr>
            </a:pPr>
            <a:r>
              <a:t>Location: London</a:t>
            </a:r>
          </a:p>
          <a:p>
            <a:pPr>
              <a:defRPr sz="2000">
                <a:solidFill>
                  <a:srgbClr val="78505A"/>
                </a:solidFill>
              </a:defRPr>
            </a:pPr>
            <a:r>
              <a:t>Medium income</a:t>
            </a:r>
          </a:p>
          <a:p>
            <a:pPr>
              <a:defRPr sz="2000">
                <a:solidFill>
                  <a:srgbClr val="78505A"/>
                </a:solidFill>
              </a:defRPr>
            </a:pPr>
            <a:r>
              <a:t>Uses Instagram and Facebook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9144000" cy="300000"/>
          </a:xfrm>
          <a:prstGeom prst="rect">
            <a:avLst/>
          </a:prstGeom>
          <a:solidFill>
            <a:srgbClr val="BE8C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>
                <a:solidFill>
                  <a:srgbClr val="78505A"/>
                </a:solidFill>
              </a:defRPr>
            </a:pPr>
            <a:endParaRPr/>
          </a:p>
        </p:txBody>
      </p:sp>
      <p:sp>
        <p:nvSpPr>
          <p:cNvPr id="5" name="Oval 4"/>
          <p:cNvSpPr/>
          <p:nvPr/>
        </p:nvSpPr>
        <p:spPr>
          <a:xfrm>
            <a:off x="8444000" y="30000"/>
            <a:ext cx="220000" cy="220000"/>
          </a:xfrm>
          <a:prstGeom prst="ellipse">
            <a:avLst/>
          </a:prstGeom>
          <a:solidFill>
            <a:srgbClr val="E6CDD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>
                <a:solidFill>
                  <a:srgbClr val="78505A"/>
                </a:solidFill>
              </a:defRPr>
            </a:pPr>
            <a:endParaRPr/>
          </a:p>
        </p:txBody>
      </p:sp>
      <p:pic>
        <p:nvPicPr>
          <p:cNvPr id="6" name="Picture 5" descr="2269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2080" y="914400"/>
            <a:ext cx="2743200" cy="3177643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3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Competitor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000">
                <a:solidFill>
                  <a:srgbClr val="78505A"/>
                </a:solidFill>
              </a:defRPr>
            </a:pPr>
            <a:r>
              <a:t>Our advantages:</a:t>
            </a:r>
          </a:p>
          <a:p>
            <a:pPr>
              <a:defRPr sz="2000">
                <a:solidFill>
                  <a:srgbClr val="78505A"/>
                </a:solidFill>
              </a:defRPr>
            </a:pPr>
            <a:r>
              <a:t>• Friendly service</a:t>
            </a:r>
          </a:p>
          <a:p>
            <a:pPr>
              <a:defRPr sz="2000">
                <a:solidFill>
                  <a:srgbClr val="78505A"/>
                </a:solidFill>
              </a:defRPr>
            </a:pPr>
            <a:r>
              <a:t>• Affordable prices</a:t>
            </a:r>
          </a:p>
          <a:p>
            <a:pPr>
              <a:defRPr sz="2000">
                <a:solidFill>
                  <a:srgbClr val="78505A"/>
                </a:solidFill>
              </a:defRPr>
            </a:pPr>
            <a:r>
              <a:t>• Custom designs</a:t>
            </a:r>
          </a:p>
          <a:p>
            <a:pPr>
              <a:defRPr sz="2000">
                <a:solidFill>
                  <a:srgbClr val="78505A"/>
                </a:solidFill>
              </a:defRPr>
            </a:pPr>
            <a:r>
              <a:t>• Fast communication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9144000" cy="300000"/>
          </a:xfrm>
          <a:prstGeom prst="rect">
            <a:avLst/>
          </a:prstGeom>
          <a:solidFill>
            <a:srgbClr val="BE8C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>
                <a:solidFill>
                  <a:srgbClr val="78505A"/>
                </a:solidFill>
              </a:defRPr>
            </a:pPr>
            <a:endParaRPr/>
          </a:p>
        </p:txBody>
      </p:sp>
      <p:sp>
        <p:nvSpPr>
          <p:cNvPr id="5" name="Oval 4"/>
          <p:cNvSpPr/>
          <p:nvPr/>
        </p:nvSpPr>
        <p:spPr>
          <a:xfrm>
            <a:off x="8444000" y="30000"/>
            <a:ext cx="220000" cy="220000"/>
          </a:xfrm>
          <a:prstGeom prst="ellipse">
            <a:avLst/>
          </a:prstGeom>
          <a:solidFill>
            <a:srgbClr val="E6CDD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>
                <a:solidFill>
                  <a:srgbClr val="78505A"/>
                </a:solidFill>
              </a:defRPr>
            </a:pPr>
            <a:endParaRPr/>
          </a:p>
        </p:txBody>
      </p:sp>
      <p:pic>
        <p:nvPicPr>
          <p:cNvPr id="6" name="Picture 5" descr="imag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3520" y="914400"/>
            <a:ext cx="2743200" cy="4416725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3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SWOT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000">
                <a:solidFill>
                  <a:srgbClr val="78505A"/>
                </a:solidFill>
              </a:defRPr>
            </a:pPr>
            <a:r>
              <a:t>Strengths</a:t>
            </a:r>
          </a:p>
          <a:p>
            <a:pPr>
              <a:defRPr sz="2000">
                <a:solidFill>
                  <a:srgbClr val="78505A"/>
                </a:solidFill>
              </a:defRPr>
            </a:pPr>
            <a:r>
              <a:t>Weaknesses</a:t>
            </a:r>
          </a:p>
          <a:p>
            <a:pPr>
              <a:defRPr sz="2000">
                <a:solidFill>
                  <a:srgbClr val="78505A"/>
                </a:solidFill>
              </a:defRPr>
            </a:pPr>
            <a:r>
              <a:t>Opportunities</a:t>
            </a:r>
          </a:p>
          <a:p>
            <a:pPr>
              <a:defRPr sz="2000">
                <a:solidFill>
                  <a:srgbClr val="78505A"/>
                </a:solidFill>
              </a:defRPr>
            </a:pPr>
            <a:r>
              <a:t>Threats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9144000" cy="300000"/>
          </a:xfrm>
          <a:prstGeom prst="rect">
            <a:avLst/>
          </a:prstGeom>
          <a:solidFill>
            <a:srgbClr val="BE8C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>
                <a:solidFill>
                  <a:srgbClr val="78505A"/>
                </a:solidFill>
              </a:defRPr>
            </a:pPr>
            <a:endParaRPr/>
          </a:p>
        </p:txBody>
      </p:sp>
      <p:sp>
        <p:nvSpPr>
          <p:cNvPr id="5" name="Oval 4"/>
          <p:cNvSpPr/>
          <p:nvPr/>
        </p:nvSpPr>
        <p:spPr>
          <a:xfrm>
            <a:off x="8444000" y="30000"/>
            <a:ext cx="220000" cy="220000"/>
          </a:xfrm>
          <a:prstGeom prst="ellipse">
            <a:avLst/>
          </a:prstGeom>
          <a:solidFill>
            <a:srgbClr val="E6CDD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>
                <a:solidFill>
                  <a:srgbClr val="78505A"/>
                </a:solidFill>
              </a:defRPr>
            </a:pPr>
            <a:endParaRPr/>
          </a:p>
        </p:txBody>
      </p:sp>
      <p:pic>
        <p:nvPicPr>
          <p:cNvPr id="6" name="Picture 5" descr="imag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3520" y="914400"/>
            <a:ext cx="2743200" cy="3589059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3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PESTLE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000">
                <a:solidFill>
                  <a:srgbClr val="78505A"/>
                </a:solidFill>
              </a:defRPr>
            </a:pPr>
            <a:r>
              <a:t>Political</a:t>
            </a:r>
          </a:p>
          <a:p>
            <a:pPr>
              <a:defRPr sz="2000">
                <a:solidFill>
                  <a:srgbClr val="78505A"/>
                </a:solidFill>
              </a:defRPr>
            </a:pPr>
            <a:r>
              <a:t>Economic</a:t>
            </a:r>
          </a:p>
          <a:p>
            <a:pPr>
              <a:defRPr sz="2000">
                <a:solidFill>
                  <a:srgbClr val="78505A"/>
                </a:solidFill>
              </a:defRPr>
            </a:pPr>
            <a:r>
              <a:t>Social</a:t>
            </a:r>
          </a:p>
          <a:p>
            <a:pPr>
              <a:defRPr sz="2000">
                <a:solidFill>
                  <a:srgbClr val="78505A"/>
                </a:solidFill>
              </a:defRPr>
            </a:pPr>
            <a:r>
              <a:t>Technological</a:t>
            </a:r>
          </a:p>
          <a:p>
            <a:pPr>
              <a:defRPr sz="2000">
                <a:solidFill>
                  <a:srgbClr val="78505A"/>
                </a:solidFill>
              </a:defRPr>
            </a:pPr>
            <a:r>
              <a:t>Legal</a:t>
            </a:r>
          </a:p>
          <a:p>
            <a:pPr>
              <a:defRPr sz="2000">
                <a:solidFill>
                  <a:srgbClr val="78505A"/>
                </a:solidFill>
              </a:defRPr>
            </a:pPr>
            <a:r>
              <a:t>Environmental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9144000" cy="300000"/>
          </a:xfrm>
          <a:prstGeom prst="rect">
            <a:avLst/>
          </a:prstGeom>
          <a:solidFill>
            <a:srgbClr val="BE8C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>
                <a:solidFill>
                  <a:srgbClr val="78505A"/>
                </a:solidFill>
              </a:defRPr>
            </a:pPr>
            <a:endParaRPr/>
          </a:p>
        </p:txBody>
      </p:sp>
      <p:sp>
        <p:nvSpPr>
          <p:cNvPr id="5" name="Oval 4"/>
          <p:cNvSpPr/>
          <p:nvPr/>
        </p:nvSpPr>
        <p:spPr>
          <a:xfrm>
            <a:off x="8444000" y="30000"/>
            <a:ext cx="220000" cy="220000"/>
          </a:xfrm>
          <a:prstGeom prst="ellipse">
            <a:avLst/>
          </a:prstGeom>
          <a:solidFill>
            <a:srgbClr val="E6CDD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>
                <a:solidFill>
                  <a:srgbClr val="78505A"/>
                </a:solidFill>
              </a:defRPr>
            </a:pPr>
            <a:endParaRPr/>
          </a:p>
        </p:txBody>
      </p:sp>
      <p:pic>
        <p:nvPicPr>
          <p:cNvPr id="6" name="Picture 5" descr="imag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3520" y="914400"/>
            <a:ext cx="2743200" cy="2714625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3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Marketing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000">
                <a:solidFill>
                  <a:srgbClr val="78505A"/>
                </a:solidFill>
              </a:defRPr>
            </a:pPr>
            <a:r>
              <a:t>Instagram</a:t>
            </a:r>
          </a:p>
          <a:p>
            <a:pPr>
              <a:defRPr sz="2000">
                <a:solidFill>
                  <a:srgbClr val="78505A"/>
                </a:solidFill>
              </a:defRPr>
            </a:pPr>
            <a:r>
              <a:t>Facebook</a:t>
            </a:r>
          </a:p>
          <a:p>
            <a:pPr>
              <a:defRPr sz="2000">
                <a:solidFill>
                  <a:srgbClr val="78505A"/>
                </a:solidFill>
              </a:defRPr>
            </a:pPr>
            <a:r>
              <a:t>TikTok</a:t>
            </a:r>
          </a:p>
          <a:p>
            <a:pPr>
              <a:defRPr sz="2000">
                <a:solidFill>
                  <a:srgbClr val="78505A"/>
                </a:solidFill>
              </a:defRPr>
            </a:pPr>
            <a:r>
              <a:t>Customer reviews</a:t>
            </a:r>
          </a:p>
          <a:p>
            <a:pPr>
              <a:defRPr sz="2000">
                <a:solidFill>
                  <a:srgbClr val="78505A"/>
                </a:solidFill>
              </a:defRPr>
            </a:pPr>
            <a:r>
              <a:t>Special offers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9144000" cy="300000"/>
          </a:xfrm>
          <a:prstGeom prst="rect">
            <a:avLst/>
          </a:prstGeom>
          <a:solidFill>
            <a:srgbClr val="BE8C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>
                <a:solidFill>
                  <a:srgbClr val="78505A"/>
                </a:solidFill>
              </a:defRPr>
            </a:pPr>
            <a:endParaRPr/>
          </a:p>
        </p:txBody>
      </p:sp>
      <p:sp>
        <p:nvSpPr>
          <p:cNvPr id="5" name="Oval 4"/>
          <p:cNvSpPr/>
          <p:nvPr/>
        </p:nvSpPr>
        <p:spPr>
          <a:xfrm>
            <a:off x="8444000" y="30000"/>
            <a:ext cx="220000" cy="220000"/>
          </a:xfrm>
          <a:prstGeom prst="ellipse">
            <a:avLst/>
          </a:prstGeom>
          <a:solidFill>
            <a:srgbClr val="E6CDD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>
                <a:solidFill>
                  <a:srgbClr val="78505A"/>
                </a:solidFill>
              </a:defRPr>
            </a:pPr>
            <a:endParaRPr/>
          </a:p>
        </p:txBody>
      </p:sp>
      <p:pic>
        <p:nvPicPr>
          <p:cNvPr id="6" name="Picture 5" descr="imag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3520" y="914400"/>
            <a:ext cx="2743200" cy="3986334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3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Operations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000">
                <a:solidFill>
                  <a:srgbClr val="78505A"/>
                </a:solidFill>
              </a:defRPr>
            </a:pPr>
            <a:r>
              <a:t>Buy materials</a:t>
            </a:r>
          </a:p>
          <a:p>
            <a:pPr>
              <a:defRPr sz="2000">
                <a:solidFill>
                  <a:srgbClr val="78505A"/>
                </a:solidFill>
              </a:defRPr>
            </a:pPr>
            <a:r>
              <a:t>Prepare decorations</a:t>
            </a:r>
          </a:p>
          <a:p>
            <a:pPr>
              <a:defRPr sz="2000">
                <a:solidFill>
                  <a:srgbClr val="78505A"/>
                </a:solidFill>
              </a:defRPr>
            </a:pPr>
            <a:r>
              <a:t>Deliver on time</a:t>
            </a:r>
          </a:p>
          <a:p>
            <a:pPr>
              <a:defRPr sz="2000">
                <a:solidFill>
                  <a:srgbClr val="78505A"/>
                </a:solidFill>
              </a:defRPr>
            </a:pPr>
            <a:r>
              <a:t>Set up and remove decorations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9144000" cy="300000"/>
          </a:xfrm>
          <a:prstGeom prst="rect">
            <a:avLst/>
          </a:prstGeom>
          <a:solidFill>
            <a:srgbClr val="BE8C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>
                <a:solidFill>
                  <a:srgbClr val="78505A"/>
                </a:solidFill>
              </a:defRPr>
            </a:pPr>
            <a:endParaRPr/>
          </a:p>
        </p:txBody>
      </p:sp>
      <p:sp>
        <p:nvSpPr>
          <p:cNvPr id="5" name="Oval 4"/>
          <p:cNvSpPr/>
          <p:nvPr/>
        </p:nvSpPr>
        <p:spPr>
          <a:xfrm>
            <a:off x="8444000" y="30000"/>
            <a:ext cx="220000" cy="220000"/>
          </a:xfrm>
          <a:prstGeom prst="ellipse">
            <a:avLst/>
          </a:prstGeom>
          <a:solidFill>
            <a:srgbClr val="E6CDD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>
                <a:solidFill>
                  <a:srgbClr val="78505A"/>
                </a:solidFill>
              </a:defRPr>
            </a:pPr>
            <a:endParaRPr/>
          </a:p>
        </p:txBody>
      </p:sp>
      <p:pic>
        <p:nvPicPr>
          <p:cNvPr id="6" name="Picture 5" descr="imag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3520" y="914400"/>
            <a:ext cx="2743200" cy="3177643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3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Management Team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000">
                <a:solidFill>
                  <a:srgbClr val="78505A"/>
                </a:solidFill>
              </a:defRPr>
            </a:pPr>
            <a:r>
              <a:t>Owner: Oksana Varvarych</a:t>
            </a:r>
          </a:p>
          <a:p>
            <a:pPr>
              <a:defRPr sz="2000">
                <a:solidFill>
                  <a:srgbClr val="78505A"/>
                </a:solidFill>
              </a:defRPr>
            </a:pPr>
            <a:r>
              <a:t>Future team:</a:t>
            </a:r>
          </a:p>
          <a:p>
            <a:pPr>
              <a:defRPr sz="2000">
                <a:solidFill>
                  <a:srgbClr val="78505A"/>
                </a:solidFill>
              </a:defRPr>
            </a:pPr>
            <a:r>
              <a:t>• Event assistant</a:t>
            </a:r>
          </a:p>
          <a:p>
            <a:pPr>
              <a:defRPr sz="2000">
                <a:solidFill>
                  <a:srgbClr val="78505A"/>
                </a:solidFill>
              </a:defRPr>
            </a:pPr>
            <a:r>
              <a:t>• Decorator</a:t>
            </a:r>
          </a:p>
          <a:p>
            <a:pPr>
              <a:defRPr sz="2000">
                <a:solidFill>
                  <a:srgbClr val="78505A"/>
                </a:solidFill>
              </a:defRPr>
            </a:pPr>
            <a:r>
              <a:t>• Social media assistant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9144000" cy="300000"/>
          </a:xfrm>
          <a:prstGeom prst="rect">
            <a:avLst/>
          </a:prstGeom>
          <a:solidFill>
            <a:srgbClr val="BE8C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>
                <a:solidFill>
                  <a:srgbClr val="78505A"/>
                </a:solidFill>
              </a:defRPr>
            </a:pPr>
            <a:endParaRPr/>
          </a:p>
        </p:txBody>
      </p:sp>
      <p:sp>
        <p:nvSpPr>
          <p:cNvPr id="5" name="Oval 4"/>
          <p:cNvSpPr/>
          <p:nvPr/>
        </p:nvSpPr>
        <p:spPr>
          <a:xfrm>
            <a:off x="8444000" y="30000"/>
            <a:ext cx="220000" cy="220000"/>
          </a:xfrm>
          <a:prstGeom prst="ellipse">
            <a:avLst/>
          </a:prstGeom>
          <a:solidFill>
            <a:srgbClr val="E6CDD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>
                <a:solidFill>
                  <a:srgbClr val="78505A"/>
                </a:solidFill>
              </a:defRPr>
            </a:pPr>
            <a:endParaRPr/>
          </a:p>
        </p:txBody>
      </p:sp>
      <p:pic>
        <p:nvPicPr>
          <p:cNvPr id="6" name="Picture 5" descr="imag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3520" y="914400"/>
            <a:ext cx="2743200" cy="4416725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3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Financial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000">
                <a:solidFill>
                  <a:srgbClr val="78505A"/>
                </a:solidFill>
              </a:defRPr>
            </a:pPr>
            <a:r>
              <a:t>Start-up costs</a:t>
            </a:r>
          </a:p>
          <a:p>
            <a:pPr>
              <a:defRPr sz="2000">
                <a:solidFill>
                  <a:srgbClr val="78505A"/>
                </a:solidFill>
              </a:defRPr>
            </a:pPr>
            <a:r>
              <a:t>Sales forecast</a:t>
            </a:r>
          </a:p>
          <a:p>
            <a:pPr>
              <a:defRPr sz="2000">
                <a:solidFill>
                  <a:srgbClr val="78505A"/>
                </a:solidFill>
              </a:defRPr>
            </a:pPr>
            <a:r>
              <a:t>Cash flow forecast</a:t>
            </a:r>
          </a:p>
          <a:p>
            <a:pPr>
              <a:defRPr sz="2000">
                <a:solidFill>
                  <a:srgbClr val="78505A"/>
                </a:solidFill>
              </a:defRPr>
            </a:pPr>
            <a:r>
              <a:t>Break-even analysis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9144000" cy="300000"/>
          </a:xfrm>
          <a:prstGeom prst="rect">
            <a:avLst/>
          </a:prstGeom>
          <a:solidFill>
            <a:srgbClr val="BE8C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>
                <a:solidFill>
                  <a:srgbClr val="78505A"/>
                </a:solidFill>
              </a:defRPr>
            </a:pPr>
            <a:endParaRPr/>
          </a:p>
        </p:txBody>
      </p:sp>
      <p:sp>
        <p:nvSpPr>
          <p:cNvPr id="5" name="Oval 4"/>
          <p:cNvSpPr/>
          <p:nvPr/>
        </p:nvSpPr>
        <p:spPr>
          <a:xfrm>
            <a:off x="8444000" y="30000"/>
            <a:ext cx="220000" cy="220000"/>
          </a:xfrm>
          <a:prstGeom prst="ellipse">
            <a:avLst/>
          </a:prstGeom>
          <a:solidFill>
            <a:srgbClr val="E6CDD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>
                <a:solidFill>
                  <a:srgbClr val="78505A"/>
                </a:solidFill>
              </a:defRPr>
            </a:pPr>
            <a:endParaRPr/>
          </a:p>
        </p:txBody>
      </p:sp>
      <p:pic>
        <p:nvPicPr>
          <p:cNvPr id="6" name="Picture 5" descr="imag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3520" y="914400"/>
            <a:ext cx="2743200" cy="3589059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3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Growth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000">
                <a:solidFill>
                  <a:srgbClr val="78505A"/>
                </a:solidFill>
              </a:defRPr>
            </a:pPr>
            <a:r>
              <a:t>Expand across London</a:t>
            </a:r>
          </a:p>
          <a:p>
            <a:pPr>
              <a:defRPr sz="2000">
                <a:solidFill>
                  <a:srgbClr val="78505A"/>
                </a:solidFill>
              </a:defRPr>
            </a:pPr>
            <a:r>
              <a:t>Hire more staff</a:t>
            </a:r>
          </a:p>
          <a:p>
            <a:pPr>
              <a:defRPr sz="2000">
                <a:solidFill>
                  <a:srgbClr val="78505A"/>
                </a:solidFill>
              </a:defRPr>
            </a:pPr>
            <a:r>
              <a:t>Offer premium decoration packages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9144000" cy="300000"/>
          </a:xfrm>
          <a:prstGeom prst="rect">
            <a:avLst/>
          </a:prstGeom>
          <a:solidFill>
            <a:srgbClr val="BE8C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>
                <a:solidFill>
                  <a:srgbClr val="78505A"/>
                </a:solidFill>
              </a:defRPr>
            </a:pPr>
            <a:endParaRPr/>
          </a:p>
        </p:txBody>
      </p:sp>
      <p:sp>
        <p:nvSpPr>
          <p:cNvPr id="5" name="Oval 4"/>
          <p:cNvSpPr/>
          <p:nvPr/>
        </p:nvSpPr>
        <p:spPr>
          <a:xfrm>
            <a:off x="8444000" y="30000"/>
            <a:ext cx="220000" cy="220000"/>
          </a:xfrm>
          <a:prstGeom prst="ellipse">
            <a:avLst/>
          </a:prstGeom>
          <a:solidFill>
            <a:srgbClr val="E6CDD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>
                <a:solidFill>
                  <a:srgbClr val="78505A"/>
                </a:solidFill>
              </a:defRPr>
            </a:pPr>
            <a:endParaRPr/>
          </a:p>
        </p:txBody>
      </p:sp>
      <p:pic>
        <p:nvPicPr>
          <p:cNvPr id="6" name="Picture 5" descr="imag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3520" y="914400"/>
            <a:ext cx="2743200" cy="2714625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3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000">
                <a:solidFill>
                  <a:srgbClr val="78505A"/>
                </a:solidFill>
              </a:defRPr>
            </a:pPr>
            <a:r>
              <a:t>Dream Event Decorations will provide quality service, creative ideas and affordable prices.</a:t>
            </a:r>
          </a:p>
          <a:p>
            <a:pPr>
              <a:defRPr sz="2000">
                <a:solidFill>
                  <a:srgbClr val="78505A"/>
                </a:solidFill>
              </a:defRPr>
            </a:pPr>
            <a:endParaRPr/>
          </a:p>
          <a:p>
            <a:pPr>
              <a:defRPr sz="2000">
                <a:solidFill>
                  <a:srgbClr val="78505A"/>
                </a:solidFill>
              </a:defRPr>
            </a:pPr>
            <a:r>
              <a:t>Thank you!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9144000" cy="300000"/>
          </a:xfrm>
          <a:prstGeom prst="rect">
            <a:avLst/>
          </a:prstGeom>
          <a:solidFill>
            <a:srgbClr val="BE8C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>
                <a:solidFill>
                  <a:srgbClr val="78505A"/>
                </a:solidFill>
              </a:defRPr>
            </a:pPr>
            <a:endParaRPr/>
          </a:p>
        </p:txBody>
      </p:sp>
      <p:sp>
        <p:nvSpPr>
          <p:cNvPr id="5" name="Oval 4"/>
          <p:cNvSpPr/>
          <p:nvPr/>
        </p:nvSpPr>
        <p:spPr>
          <a:xfrm>
            <a:off x="8444000" y="30000"/>
            <a:ext cx="220000" cy="220000"/>
          </a:xfrm>
          <a:prstGeom prst="ellipse">
            <a:avLst/>
          </a:prstGeom>
          <a:solidFill>
            <a:srgbClr val="E6CDD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>
                <a:solidFill>
                  <a:srgbClr val="78505A"/>
                </a:solidFill>
              </a:defRPr>
            </a:pP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Екран (4:3)</PresentationFormat>
  <Paragraphs>0</Paragraphs>
  <Slides>15</Slides>
  <Notes>0</Notes>
  <HiddenSlides>0</HiddenSlides>
  <MMClips>0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слайдів</vt:lpstr>
      </vt:variant>
      <vt:variant>
        <vt:i4>15</vt:i4>
      </vt:variant>
    </vt:vector>
  </HeadingPairs>
  <TitlesOfParts>
    <vt:vector size="16" baseType="lpstr">
      <vt:lpstr>Office Theme</vt:lpstr>
      <vt:lpstr>Dream Event Decorations</vt:lpstr>
      <vt:lpstr>Business Concept</vt:lpstr>
      <vt:lpstr>Mission &amp; Vision</vt:lpstr>
      <vt:lpstr>Products &amp; Services</vt:lpstr>
      <vt:lpstr>Market Analysis</vt:lpstr>
      <vt:lpstr>Customer Profile</vt:lpstr>
      <vt:lpstr>Competitor Analysis</vt:lpstr>
      <vt:lpstr>SWOT Analysis</vt:lpstr>
      <vt:lpstr>PESTLE Analysis</vt:lpstr>
      <vt:lpstr>Marketing Strategy</vt:lpstr>
      <vt:lpstr>Operations Plan</vt:lpstr>
      <vt:lpstr>Management Team</vt:lpstr>
      <vt:lpstr>Financial Plan</vt:lpstr>
      <vt:lpstr>Growth Plan</vt:lpstr>
      <vt:lpstr>Conclusion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Dream Event Decorations</dc:title>
  <dc:subject/>
  <dc:creator/>
  <cp:keywords/>
  <dc:description>generated using python-pptx</dc:description>
  <cp:lastModifiedBy>Oksana Varvarych (2512055)</cp:lastModifiedBy>
  <cp:revision>3</cp:revision>
  <dcterms:created xsi:type="dcterms:W3CDTF">2013-01-27T09:14:16Z</dcterms:created>
  <dcterms:modified xsi:type="dcterms:W3CDTF">2026-08-02T15:53:46Z</dcterms:modified>
  <cp:category/>
</cp:coreProperties>
</file>