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7" r:id="rId5"/>
    <p:sldId id="276" r:id="rId6"/>
    <p:sldId id="278" r:id="rId7"/>
    <p:sldId id="285" r:id="rId8"/>
    <p:sldId id="279" r:id="rId9"/>
    <p:sldId id="286" r:id="rId10"/>
    <p:sldId id="280" r:id="rId11"/>
    <p:sldId id="281" r:id="rId12"/>
    <p:sldId id="282" r:id="rId13"/>
    <p:sldId id="28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8F1528-8386-4053-B212-81E8843F234E}" v="1" dt="2025-11-10T13:37:06.3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9725" autoAdjust="0"/>
  </p:normalViewPr>
  <p:slideViewPr>
    <p:cSldViewPr snapToGrid="0">
      <p:cViewPr varScale="1">
        <p:scale>
          <a:sx n="86" d="100"/>
          <a:sy n="86" d="100"/>
        </p:scale>
        <p:origin x="56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Mikano (2325743)" userId="16b1448f-d1b6-4ee1-a620-491a2dba5b5c" providerId="ADAL" clId="{01B7B55C-4CA1-496D-B17A-5A45B119E70D}"/>
    <pc:docChg chg="undo custSel modSld">
      <pc:chgData name="Charlotte Mikano (2325743)" userId="16b1448f-d1b6-4ee1-a620-491a2dba5b5c" providerId="ADAL" clId="{01B7B55C-4CA1-496D-B17A-5A45B119E70D}" dt="2025-11-10T13:41:06.441" v="31" actId="14100"/>
      <pc:docMkLst>
        <pc:docMk/>
      </pc:docMkLst>
      <pc:sldChg chg="modSp mod">
        <pc:chgData name="Charlotte Mikano (2325743)" userId="16b1448f-d1b6-4ee1-a620-491a2dba5b5c" providerId="ADAL" clId="{01B7B55C-4CA1-496D-B17A-5A45B119E70D}" dt="2025-11-10T13:39:20.692" v="24" actId="207"/>
        <pc:sldMkLst>
          <pc:docMk/>
          <pc:sldMk cId="671249959" sldId="257"/>
        </pc:sldMkLst>
        <pc:spChg chg="mod">
          <ac:chgData name="Charlotte Mikano (2325743)" userId="16b1448f-d1b6-4ee1-a620-491a2dba5b5c" providerId="ADAL" clId="{01B7B55C-4CA1-496D-B17A-5A45B119E70D}" dt="2025-11-10T13:38:57.927" v="21" actId="122"/>
          <ac:spMkLst>
            <pc:docMk/>
            <pc:sldMk cId="671249959" sldId="257"/>
            <ac:spMk id="2" creationId="{5922F631-4028-DBAF-26B0-13D753BC2148}"/>
          </ac:spMkLst>
        </pc:spChg>
        <pc:spChg chg="mod">
          <ac:chgData name="Charlotte Mikano (2325743)" userId="16b1448f-d1b6-4ee1-a620-491a2dba5b5c" providerId="ADAL" clId="{01B7B55C-4CA1-496D-B17A-5A45B119E70D}" dt="2025-11-10T13:39:20.692" v="24" actId="207"/>
          <ac:spMkLst>
            <pc:docMk/>
            <pc:sldMk cId="671249959" sldId="257"/>
            <ac:spMk id="3" creationId="{45E17B86-1AF6-8C57-4B14-0F4C5868F5C0}"/>
          </ac:spMkLst>
        </pc:spChg>
      </pc:sldChg>
      <pc:sldChg chg="addSp modSp mod setBg setClrOvrMap">
        <pc:chgData name="Charlotte Mikano (2325743)" userId="16b1448f-d1b6-4ee1-a620-491a2dba5b5c" providerId="ADAL" clId="{01B7B55C-4CA1-496D-B17A-5A45B119E70D}" dt="2025-11-10T13:37:10.493" v="7" actId="26606"/>
        <pc:sldMkLst>
          <pc:docMk/>
          <pc:sldMk cId="32416441" sldId="276"/>
        </pc:sldMkLst>
        <pc:spChg chg="mod">
          <ac:chgData name="Charlotte Mikano (2325743)" userId="16b1448f-d1b6-4ee1-a620-491a2dba5b5c" providerId="ADAL" clId="{01B7B55C-4CA1-496D-B17A-5A45B119E70D}" dt="2025-11-10T13:37:10.493" v="7" actId="26606"/>
          <ac:spMkLst>
            <pc:docMk/>
            <pc:sldMk cId="32416441" sldId="276"/>
            <ac:spMk id="2" creationId="{88FBFDDE-2C8C-5A39-6F9A-52BDE9328728}"/>
          </ac:spMkLst>
        </pc:spChg>
        <pc:spChg chg="mod">
          <ac:chgData name="Charlotte Mikano (2325743)" userId="16b1448f-d1b6-4ee1-a620-491a2dba5b5c" providerId="ADAL" clId="{01B7B55C-4CA1-496D-B17A-5A45B119E70D}" dt="2025-11-10T13:37:10.493" v="7" actId="26606"/>
          <ac:spMkLst>
            <pc:docMk/>
            <pc:sldMk cId="32416441" sldId="276"/>
            <ac:spMk id="3" creationId="{4CFD6A52-6E3E-BE67-A347-56E7595A8AE0}"/>
          </ac:spMkLst>
        </pc:spChg>
        <pc:spChg chg="add">
          <ac:chgData name="Charlotte Mikano (2325743)" userId="16b1448f-d1b6-4ee1-a620-491a2dba5b5c" providerId="ADAL" clId="{01B7B55C-4CA1-496D-B17A-5A45B119E70D}" dt="2025-11-10T13:37:10.493" v="7" actId="26606"/>
          <ac:spMkLst>
            <pc:docMk/>
            <pc:sldMk cId="32416441" sldId="276"/>
            <ac:spMk id="8" creationId="{86C16C40-7C29-4ACC-B851-7E08E459B596}"/>
          </ac:spMkLst>
        </pc:spChg>
        <pc:grpChg chg="add">
          <ac:chgData name="Charlotte Mikano (2325743)" userId="16b1448f-d1b6-4ee1-a620-491a2dba5b5c" providerId="ADAL" clId="{01B7B55C-4CA1-496D-B17A-5A45B119E70D}" dt="2025-11-10T13:37:10.493" v="7" actId="26606"/>
          <ac:grpSpMkLst>
            <pc:docMk/>
            <pc:sldMk cId="32416441" sldId="276"/>
            <ac:grpSpMk id="10" creationId="{CDD733AE-DD5E-4C77-8BCD-72BF12A06BB1}"/>
          </ac:grpSpMkLst>
        </pc:grpChg>
      </pc:sldChg>
      <pc:sldChg chg="modSp mod">
        <pc:chgData name="Charlotte Mikano (2325743)" userId="16b1448f-d1b6-4ee1-a620-491a2dba5b5c" providerId="ADAL" clId="{01B7B55C-4CA1-496D-B17A-5A45B119E70D}" dt="2025-11-10T13:37:06.564" v="2" actId="27636"/>
        <pc:sldMkLst>
          <pc:docMk/>
          <pc:sldMk cId="90993077" sldId="278"/>
        </pc:sldMkLst>
        <pc:spChg chg="mod">
          <ac:chgData name="Charlotte Mikano (2325743)" userId="16b1448f-d1b6-4ee1-a620-491a2dba5b5c" providerId="ADAL" clId="{01B7B55C-4CA1-496D-B17A-5A45B119E70D}" dt="2025-11-10T13:37:06.358" v="0"/>
          <ac:spMkLst>
            <pc:docMk/>
            <pc:sldMk cId="90993077" sldId="278"/>
            <ac:spMk id="2" creationId="{25427FD0-029D-10B5-C2D3-AB3C78D986CB}"/>
          </ac:spMkLst>
        </pc:spChg>
        <pc:spChg chg="mod">
          <ac:chgData name="Charlotte Mikano (2325743)" userId="16b1448f-d1b6-4ee1-a620-491a2dba5b5c" providerId="ADAL" clId="{01B7B55C-4CA1-496D-B17A-5A45B119E70D}" dt="2025-11-10T13:37:06.564" v="2" actId="27636"/>
          <ac:spMkLst>
            <pc:docMk/>
            <pc:sldMk cId="90993077" sldId="278"/>
            <ac:spMk id="3" creationId="{BA399E23-AC4E-FD0B-03C4-77BE3599F132}"/>
          </ac:spMkLst>
        </pc:spChg>
      </pc:sldChg>
      <pc:sldChg chg="addSp delSp modSp mod setBg setClrOvrMap">
        <pc:chgData name="Charlotte Mikano (2325743)" userId="16b1448f-d1b6-4ee1-a620-491a2dba5b5c" providerId="ADAL" clId="{01B7B55C-4CA1-496D-B17A-5A45B119E70D}" dt="2025-11-10T13:38:05.480" v="14" actId="26606"/>
        <pc:sldMkLst>
          <pc:docMk/>
          <pc:sldMk cId="477121963" sldId="279"/>
        </pc:sldMkLst>
        <pc:spChg chg="mod">
          <ac:chgData name="Charlotte Mikano (2325743)" userId="16b1448f-d1b6-4ee1-a620-491a2dba5b5c" providerId="ADAL" clId="{01B7B55C-4CA1-496D-B17A-5A45B119E70D}" dt="2025-11-10T13:38:05.480" v="14" actId="26606"/>
          <ac:spMkLst>
            <pc:docMk/>
            <pc:sldMk cId="477121963" sldId="279"/>
            <ac:spMk id="2" creationId="{B6C173C0-AC73-C234-5FCD-37078E6FBA8B}"/>
          </ac:spMkLst>
        </pc:spChg>
        <pc:spChg chg="mod">
          <ac:chgData name="Charlotte Mikano (2325743)" userId="16b1448f-d1b6-4ee1-a620-491a2dba5b5c" providerId="ADAL" clId="{01B7B55C-4CA1-496D-B17A-5A45B119E70D}" dt="2025-11-10T13:38:05.480" v="14" actId="26606"/>
          <ac:spMkLst>
            <pc:docMk/>
            <pc:sldMk cId="477121963" sldId="279"/>
            <ac:spMk id="3" creationId="{1535A29A-8F6A-40B2-078A-46F62ED8BAB8}"/>
          </ac:spMkLst>
        </pc:spChg>
        <pc:spChg chg="add del">
          <ac:chgData name="Charlotte Mikano (2325743)" userId="16b1448f-d1b6-4ee1-a620-491a2dba5b5c" providerId="ADAL" clId="{01B7B55C-4CA1-496D-B17A-5A45B119E70D}" dt="2025-11-10T13:38:05.480" v="14" actId="26606"/>
          <ac:spMkLst>
            <pc:docMk/>
            <pc:sldMk cId="477121963" sldId="279"/>
            <ac:spMk id="8" creationId="{A65AC7D1-EAA9-48F5-B509-60A7F50BF703}"/>
          </ac:spMkLst>
        </pc:spChg>
        <pc:spChg chg="add del">
          <ac:chgData name="Charlotte Mikano (2325743)" userId="16b1448f-d1b6-4ee1-a620-491a2dba5b5c" providerId="ADAL" clId="{01B7B55C-4CA1-496D-B17A-5A45B119E70D}" dt="2025-11-10T13:38:05.480" v="14" actId="26606"/>
          <ac:spMkLst>
            <pc:docMk/>
            <pc:sldMk cId="477121963" sldId="279"/>
            <ac:spMk id="10" creationId="{D6320AF9-619A-4175-865B-5663E1AEF4C5}"/>
          </ac:spMkLst>
        </pc:spChg>
        <pc:spChg chg="add del">
          <ac:chgData name="Charlotte Mikano (2325743)" userId="16b1448f-d1b6-4ee1-a620-491a2dba5b5c" providerId="ADAL" clId="{01B7B55C-4CA1-496D-B17A-5A45B119E70D}" dt="2025-11-10T13:38:05.480" v="14" actId="26606"/>
          <ac:spMkLst>
            <pc:docMk/>
            <pc:sldMk cId="477121963" sldId="279"/>
            <ac:spMk id="16" creationId="{7E018740-5C2B-4A41-AC1A-7E68D1EC1954}"/>
          </ac:spMkLst>
        </pc:spChg>
        <pc:spChg chg="add del">
          <ac:chgData name="Charlotte Mikano (2325743)" userId="16b1448f-d1b6-4ee1-a620-491a2dba5b5c" providerId="ADAL" clId="{01B7B55C-4CA1-496D-B17A-5A45B119E70D}" dt="2025-11-10T13:38:05.480" v="14" actId="26606"/>
          <ac:spMkLst>
            <pc:docMk/>
            <pc:sldMk cId="477121963" sldId="279"/>
            <ac:spMk id="18" creationId="{166F75A4-C475-4941-8EE2-B80A06A2C1BB}"/>
          </ac:spMkLst>
        </pc:spChg>
        <pc:spChg chg="add del">
          <ac:chgData name="Charlotte Mikano (2325743)" userId="16b1448f-d1b6-4ee1-a620-491a2dba5b5c" providerId="ADAL" clId="{01B7B55C-4CA1-496D-B17A-5A45B119E70D}" dt="2025-11-10T13:38:05.480" v="14" actId="26606"/>
          <ac:spMkLst>
            <pc:docMk/>
            <pc:sldMk cId="477121963" sldId="279"/>
            <ac:spMk id="20" creationId="{A032553A-72E8-4B0D-8405-FF9771C9AF05}"/>
          </ac:spMkLst>
        </pc:spChg>
        <pc:spChg chg="add">
          <ac:chgData name="Charlotte Mikano (2325743)" userId="16b1448f-d1b6-4ee1-a620-491a2dba5b5c" providerId="ADAL" clId="{01B7B55C-4CA1-496D-B17A-5A45B119E70D}" dt="2025-11-10T13:37:35.019" v="10" actId="26606"/>
          <ac:spMkLst>
            <pc:docMk/>
            <pc:sldMk cId="477121963" sldId="279"/>
            <ac:spMk id="22" creationId="{765800AC-C3B9-498E-87BC-29FAE4C76B21}"/>
          </ac:spMkLst>
        </pc:spChg>
        <pc:spChg chg="add del">
          <ac:chgData name="Charlotte Mikano (2325743)" userId="16b1448f-d1b6-4ee1-a620-491a2dba5b5c" providerId="ADAL" clId="{01B7B55C-4CA1-496D-B17A-5A45B119E70D}" dt="2025-11-10T13:38:05.480" v="14" actId="26606"/>
          <ac:spMkLst>
            <pc:docMk/>
            <pc:sldMk cId="477121963" sldId="279"/>
            <ac:spMk id="24" creationId="{1F9D6ACB-2FF4-49F9-978A-E0D5327FC635}"/>
          </ac:spMkLst>
        </pc:spChg>
        <pc:spChg chg="add del">
          <ac:chgData name="Charlotte Mikano (2325743)" userId="16b1448f-d1b6-4ee1-a620-491a2dba5b5c" providerId="ADAL" clId="{01B7B55C-4CA1-496D-B17A-5A45B119E70D}" dt="2025-11-10T13:38:05.480" v="14" actId="26606"/>
          <ac:spMkLst>
            <pc:docMk/>
            <pc:sldMk cId="477121963" sldId="279"/>
            <ac:spMk id="26" creationId="{142BFA2A-77A0-4F60-A32A-685681C84889}"/>
          </ac:spMkLst>
        </pc:spChg>
        <pc:spChg chg="add">
          <ac:chgData name="Charlotte Mikano (2325743)" userId="16b1448f-d1b6-4ee1-a620-491a2dba5b5c" providerId="ADAL" clId="{01B7B55C-4CA1-496D-B17A-5A45B119E70D}" dt="2025-11-10T13:38:05.480" v="14" actId="26606"/>
          <ac:spMkLst>
            <pc:docMk/>
            <pc:sldMk cId="477121963" sldId="279"/>
            <ac:spMk id="31" creationId="{86C16C40-7C29-4ACC-B851-7E08E459B596}"/>
          </ac:spMkLst>
        </pc:spChg>
      </pc:sldChg>
      <pc:sldChg chg="addSp modSp mod setBg">
        <pc:chgData name="Charlotte Mikano (2325743)" userId="16b1448f-d1b6-4ee1-a620-491a2dba5b5c" providerId="ADAL" clId="{01B7B55C-4CA1-496D-B17A-5A45B119E70D}" dt="2025-11-10T13:38:32.503" v="19" actId="26606"/>
        <pc:sldMkLst>
          <pc:docMk/>
          <pc:sldMk cId="2637146616" sldId="280"/>
        </pc:sldMkLst>
        <pc:spChg chg="mod">
          <ac:chgData name="Charlotte Mikano (2325743)" userId="16b1448f-d1b6-4ee1-a620-491a2dba5b5c" providerId="ADAL" clId="{01B7B55C-4CA1-496D-B17A-5A45B119E70D}" dt="2025-11-10T13:38:32.503" v="19" actId="26606"/>
          <ac:spMkLst>
            <pc:docMk/>
            <pc:sldMk cId="2637146616" sldId="280"/>
            <ac:spMk id="2" creationId="{6E0F5868-2650-0C20-7350-BB62E2FE158A}"/>
          </ac:spMkLst>
        </pc:spChg>
        <pc:spChg chg="mod">
          <ac:chgData name="Charlotte Mikano (2325743)" userId="16b1448f-d1b6-4ee1-a620-491a2dba5b5c" providerId="ADAL" clId="{01B7B55C-4CA1-496D-B17A-5A45B119E70D}" dt="2025-11-10T13:38:32.503" v="19" actId="26606"/>
          <ac:spMkLst>
            <pc:docMk/>
            <pc:sldMk cId="2637146616" sldId="280"/>
            <ac:spMk id="3" creationId="{21133BE0-F079-8F70-1C6E-68D31389D151}"/>
          </ac:spMkLst>
        </pc:spChg>
        <pc:spChg chg="add">
          <ac:chgData name="Charlotte Mikano (2325743)" userId="16b1448f-d1b6-4ee1-a620-491a2dba5b5c" providerId="ADAL" clId="{01B7B55C-4CA1-496D-B17A-5A45B119E70D}" dt="2025-11-10T13:38:32.503" v="19" actId="26606"/>
          <ac:spMkLst>
            <pc:docMk/>
            <pc:sldMk cId="2637146616" sldId="280"/>
            <ac:spMk id="9" creationId="{3BCB5F6A-9EB0-40B0-9D13-3023E9A20508}"/>
          </ac:spMkLst>
        </pc:spChg>
        <pc:picChg chg="add">
          <ac:chgData name="Charlotte Mikano (2325743)" userId="16b1448f-d1b6-4ee1-a620-491a2dba5b5c" providerId="ADAL" clId="{01B7B55C-4CA1-496D-B17A-5A45B119E70D}" dt="2025-11-10T13:38:32.503" v="19" actId="26606"/>
          <ac:picMkLst>
            <pc:docMk/>
            <pc:sldMk cId="2637146616" sldId="280"/>
            <ac:picMk id="5" creationId="{86D82BB6-CA7B-62A2-E912-2AEC83144F13}"/>
          </ac:picMkLst>
        </pc:picChg>
      </pc:sldChg>
      <pc:sldChg chg="modSp mod">
        <pc:chgData name="Charlotte Mikano (2325743)" userId="16b1448f-d1b6-4ee1-a620-491a2dba5b5c" providerId="ADAL" clId="{01B7B55C-4CA1-496D-B17A-5A45B119E70D}" dt="2025-11-10T13:37:06.708" v="5" actId="27636"/>
        <pc:sldMkLst>
          <pc:docMk/>
          <pc:sldMk cId="157427925" sldId="281"/>
        </pc:sldMkLst>
        <pc:spChg chg="mod">
          <ac:chgData name="Charlotte Mikano (2325743)" userId="16b1448f-d1b6-4ee1-a620-491a2dba5b5c" providerId="ADAL" clId="{01B7B55C-4CA1-496D-B17A-5A45B119E70D}" dt="2025-11-10T13:37:06.358" v="0"/>
          <ac:spMkLst>
            <pc:docMk/>
            <pc:sldMk cId="157427925" sldId="281"/>
            <ac:spMk id="2" creationId="{2259250D-14C5-7AA8-B8BB-EBC6C219B96E}"/>
          </ac:spMkLst>
        </pc:spChg>
        <pc:spChg chg="mod">
          <ac:chgData name="Charlotte Mikano (2325743)" userId="16b1448f-d1b6-4ee1-a620-491a2dba5b5c" providerId="ADAL" clId="{01B7B55C-4CA1-496D-B17A-5A45B119E70D}" dt="2025-11-10T13:37:06.708" v="5" actId="27636"/>
          <ac:spMkLst>
            <pc:docMk/>
            <pc:sldMk cId="157427925" sldId="281"/>
            <ac:spMk id="3" creationId="{A32CEBCC-74E1-F9B1-102F-F28928168E3F}"/>
          </ac:spMkLst>
        </pc:spChg>
      </pc:sldChg>
      <pc:sldChg chg="modSp mod">
        <pc:chgData name="Charlotte Mikano (2325743)" userId="16b1448f-d1b6-4ee1-a620-491a2dba5b5c" providerId="ADAL" clId="{01B7B55C-4CA1-496D-B17A-5A45B119E70D}" dt="2025-11-10T13:41:06.441" v="31" actId="14100"/>
        <pc:sldMkLst>
          <pc:docMk/>
          <pc:sldMk cId="665794307" sldId="282"/>
        </pc:sldMkLst>
        <pc:spChg chg="mod">
          <ac:chgData name="Charlotte Mikano (2325743)" userId="16b1448f-d1b6-4ee1-a620-491a2dba5b5c" providerId="ADAL" clId="{01B7B55C-4CA1-496D-B17A-5A45B119E70D}" dt="2025-11-10T13:37:06.358" v="0"/>
          <ac:spMkLst>
            <pc:docMk/>
            <pc:sldMk cId="665794307" sldId="282"/>
            <ac:spMk id="2" creationId="{F162E42E-3F9C-2838-6033-F0B4DE020F91}"/>
          </ac:spMkLst>
        </pc:spChg>
        <pc:spChg chg="mod">
          <ac:chgData name="Charlotte Mikano (2325743)" userId="16b1448f-d1b6-4ee1-a620-491a2dba5b5c" providerId="ADAL" clId="{01B7B55C-4CA1-496D-B17A-5A45B119E70D}" dt="2025-11-10T13:41:06.441" v="31" actId="14100"/>
          <ac:spMkLst>
            <pc:docMk/>
            <pc:sldMk cId="665794307" sldId="282"/>
            <ac:spMk id="3" creationId="{B81567CC-0949-5D26-64C0-5A61C92FF082}"/>
          </ac:spMkLst>
        </pc:spChg>
      </pc:sldChg>
      <pc:sldChg chg="addSp modSp mod setBg setClrOvrMap">
        <pc:chgData name="Charlotte Mikano (2325743)" userId="16b1448f-d1b6-4ee1-a620-491a2dba5b5c" providerId="ADAL" clId="{01B7B55C-4CA1-496D-B17A-5A45B119E70D}" dt="2025-11-10T13:40:45.772" v="28" actId="255"/>
        <pc:sldMkLst>
          <pc:docMk/>
          <pc:sldMk cId="910340256" sldId="283"/>
        </pc:sldMkLst>
        <pc:spChg chg="mod">
          <ac:chgData name="Charlotte Mikano (2325743)" userId="16b1448f-d1b6-4ee1-a620-491a2dba5b5c" providerId="ADAL" clId="{01B7B55C-4CA1-496D-B17A-5A45B119E70D}" dt="2025-11-10T13:40:24.779" v="25" actId="26606"/>
          <ac:spMkLst>
            <pc:docMk/>
            <pc:sldMk cId="910340256" sldId="283"/>
            <ac:spMk id="2" creationId="{4F94C661-6CC5-0D06-77D7-296AD5D447D3}"/>
          </ac:spMkLst>
        </pc:spChg>
        <pc:spChg chg="mod">
          <ac:chgData name="Charlotte Mikano (2325743)" userId="16b1448f-d1b6-4ee1-a620-491a2dba5b5c" providerId="ADAL" clId="{01B7B55C-4CA1-496D-B17A-5A45B119E70D}" dt="2025-11-10T13:40:45.772" v="28" actId="255"/>
          <ac:spMkLst>
            <pc:docMk/>
            <pc:sldMk cId="910340256" sldId="283"/>
            <ac:spMk id="3" creationId="{A9C9E669-D8B9-1A47-49A1-33E198BBF41E}"/>
          </ac:spMkLst>
        </pc:spChg>
        <pc:spChg chg="add">
          <ac:chgData name="Charlotte Mikano (2325743)" userId="16b1448f-d1b6-4ee1-a620-491a2dba5b5c" providerId="ADAL" clId="{01B7B55C-4CA1-496D-B17A-5A45B119E70D}" dt="2025-11-10T13:40:24.779" v="25" actId="26606"/>
          <ac:spMkLst>
            <pc:docMk/>
            <pc:sldMk cId="910340256" sldId="283"/>
            <ac:spMk id="8" creationId="{86C16C40-7C29-4ACC-B851-7E08E459B596}"/>
          </ac:spMkLst>
        </pc:spChg>
        <pc:grpChg chg="add">
          <ac:chgData name="Charlotte Mikano (2325743)" userId="16b1448f-d1b6-4ee1-a620-491a2dba5b5c" providerId="ADAL" clId="{01B7B55C-4CA1-496D-B17A-5A45B119E70D}" dt="2025-11-10T13:40:24.779" v="25" actId="26606"/>
          <ac:grpSpMkLst>
            <pc:docMk/>
            <pc:sldMk cId="910340256" sldId="283"/>
            <ac:grpSpMk id="10" creationId="{CDD733AE-DD5E-4C77-8BCD-72BF12A06BB1}"/>
          </ac:grpSpMkLst>
        </pc:grpChg>
      </pc:sldChg>
      <pc:sldChg chg="addSp modSp mod setBg setClrOvrMap">
        <pc:chgData name="Charlotte Mikano (2325743)" userId="16b1448f-d1b6-4ee1-a620-491a2dba5b5c" providerId="ADAL" clId="{01B7B55C-4CA1-496D-B17A-5A45B119E70D}" dt="2025-11-10T13:37:28.773" v="9" actId="14100"/>
        <pc:sldMkLst>
          <pc:docMk/>
          <pc:sldMk cId="770023769" sldId="285"/>
        </pc:sldMkLst>
        <pc:spChg chg="mod">
          <ac:chgData name="Charlotte Mikano (2325743)" userId="16b1448f-d1b6-4ee1-a620-491a2dba5b5c" providerId="ADAL" clId="{01B7B55C-4CA1-496D-B17A-5A45B119E70D}" dt="2025-11-10T13:37:20.760" v="8" actId="26606"/>
          <ac:spMkLst>
            <pc:docMk/>
            <pc:sldMk cId="770023769" sldId="285"/>
            <ac:spMk id="2" creationId="{00000000-0000-0000-0000-000000000000}"/>
          </ac:spMkLst>
        </pc:spChg>
        <pc:spChg chg="mod">
          <ac:chgData name="Charlotte Mikano (2325743)" userId="16b1448f-d1b6-4ee1-a620-491a2dba5b5c" providerId="ADAL" clId="{01B7B55C-4CA1-496D-B17A-5A45B119E70D}" dt="2025-11-10T13:37:28.773" v="9" actId="14100"/>
          <ac:spMkLst>
            <pc:docMk/>
            <pc:sldMk cId="770023769" sldId="285"/>
            <ac:spMk id="3" creationId="{00000000-0000-0000-0000-000000000000}"/>
          </ac:spMkLst>
        </pc:spChg>
        <pc:spChg chg="add">
          <ac:chgData name="Charlotte Mikano (2325743)" userId="16b1448f-d1b6-4ee1-a620-491a2dba5b5c" providerId="ADAL" clId="{01B7B55C-4CA1-496D-B17A-5A45B119E70D}" dt="2025-11-10T13:37:20.760" v="8" actId="26606"/>
          <ac:spMkLst>
            <pc:docMk/>
            <pc:sldMk cId="770023769" sldId="285"/>
            <ac:spMk id="9" creationId="{3BCB5F6A-9EB0-40B0-9D13-3023E9A20508}"/>
          </ac:spMkLst>
        </pc:spChg>
        <pc:picChg chg="add">
          <ac:chgData name="Charlotte Mikano (2325743)" userId="16b1448f-d1b6-4ee1-a620-491a2dba5b5c" providerId="ADAL" clId="{01B7B55C-4CA1-496D-B17A-5A45B119E70D}" dt="2025-11-10T13:37:20.760" v="8" actId="26606"/>
          <ac:picMkLst>
            <pc:docMk/>
            <pc:sldMk cId="770023769" sldId="285"/>
            <ac:picMk id="5" creationId="{2D5E60F1-54C5-B728-9973-7B26362360D5}"/>
          </ac:picMkLst>
        </pc:picChg>
      </pc:sldChg>
      <pc:sldChg chg="addSp delSp modSp mod setBg setClrOvrMap">
        <pc:chgData name="Charlotte Mikano (2325743)" userId="16b1448f-d1b6-4ee1-a620-491a2dba5b5c" providerId="ADAL" clId="{01B7B55C-4CA1-496D-B17A-5A45B119E70D}" dt="2025-11-10T13:37:48.647" v="13" actId="26606"/>
        <pc:sldMkLst>
          <pc:docMk/>
          <pc:sldMk cId="681798775" sldId="286"/>
        </pc:sldMkLst>
        <pc:spChg chg="mod ord">
          <ac:chgData name="Charlotte Mikano (2325743)" userId="16b1448f-d1b6-4ee1-a620-491a2dba5b5c" providerId="ADAL" clId="{01B7B55C-4CA1-496D-B17A-5A45B119E70D}" dt="2025-11-10T13:37:48.647" v="13" actId="26606"/>
          <ac:spMkLst>
            <pc:docMk/>
            <pc:sldMk cId="681798775" sldId="286"/>
            <ac:spMk id="2" creationId="{44E8D502-410B-CE2B-D683-612A22B18701}"/>
          </ac:spMkLst>
        </pc:spChg>
        <pc:spChg chg="mod">
          <ac:chgData name="Charlotte Mikano (2325743)" userId="16b1448f-d1b6-4ee1-a620-491a2dba5b5c" providerId="ADAL" clId="{01B7B55C-4CA1-496D-B17A-5A45B119E70D}" dt="2025-11-10T13:37:48.647" v="13" actId="26606"/>
          <ac:spMkLst>
            <pc:docMk/>
            <pc:sldMk cId="681798775" sldId="286"/>
            <ac:spMk id="5" creationId="{292FBBA0-9585-3E60-0C01-981A9276170C}"/>
          </ac:spMkLst>
        </pc:spChg>
        <pc:spChg chg="add del">
          <ac:chgData name="Charlotte Mikano (2325743)" userId="16b1448f-d1b6-4ee1-a620-491a2dba5b5c" providerId="ADAL" clId="{01B7B55C-4CA1-496D-B17A-5A45B119E70D}" dt="2025-11-10T13:37:48.599" v="12" actId="26606"/>
          <ac:spMkLst>
            <pc:docMk/>
            <pc:sldMk cId="681798775" sldId="286"/>
            <ac:spMk id="10" creationId="{C52ED567-06B3-4107-9773-BBB6BD78673C}"/>
          </ac:spMkLst>
        </pc:spChg>
        <pc:spChg chg="add del">
          <ac:chgData name="Charlotte Mikano (2325743)" userId="16b1448f-d1b6-4ee1-a620-491a2dba5b5c" providerId="ADAL" clId="{01B7B55C-4CA1-496D-B17A-5A45B119E70D}" dt="2025-11-10T13:37:48.599" v="12" actId="26606"/>
          <ac:spMkLst>
            <pc:docMk/>
            <pc:sldMk cId="681798775" sldId="286"/>
            <ac:spMk id="12" creationId="{AF551D8B-3775-4477-88B7-7B7C350D34E4}"/>
          </ac:spMkLst>
        </pc:spChg>
        <pc:spChg chg="add del">
          <ac:chgData name="Charlotte Mikano (2325743)" userId="16b1448f-d1b6-4ee1-a620-491a2dba5b5c" providerId="ADAL" clId="{01B7B55C-4CA1-496D-B17A-5A45B119E70D}" dt="2025-11-10T13:37:48.599" v="12" actId="26606"/>
          <ac:spMkLst>
            <pc:docMk/>
            <pc:sldMk cId="681798775" sldId="286"/>
            <ac:spMk id="20" creationId="{9B445E02-D785-4565-B842-9567BBC09508}"/>
          </ac:spMkLst>
        </pc:spChg>
        <pc:spChg chg="add del">
          <ac:chgData name="Charlotte Mikano (2325743)" userId="16b1448f-d1b6-4ee1-a620-491a2dba5b5c" providerId="ADAL" clId="{01B7B55C-4CA1-496D-B17A-5A45B119E70D}" dt="2025-11-10T13:37:48.599" v="12" actId="26606"/>
          <ac:spMkLst>
            <pc:docMk/>
            <pc:sldMk cId="681798775" sldId="286"/>
            <ac:spMk id="22" creationId="{2C153736-D102-4F57-9DE7-615AFC02B0AC}"/>
          </ac:spMkLst>
        </pc:spChg>
        <pc:spChg chg="add del">
          <ac:chgData name="Charlotte Mikano (2325743)" userId="16b1448f-d1b6-4ee1-a620-491a2dba5b5c" providerId="ADAL" clId="{01B7B55C-4CA1-496D-B17A-5A45B119E70D}" dt="2025-11-10T13:37:48.599" v="12" actId="26606"/>
          <ac:spMkLst>
            <pc:docMk/>
            <pc:sldMk cId="681798775" sldId="286"/>
            <ac:spMk id="24" creationId="{BA407A52-66F4-4CDE-A726-FF79F3EC342D}"/>
          </ac:spMkLst>
        </pc:spChg>
        <pc:spChg chg="add del">
          <ac:chgData name="Charlotte Mikano (2325743)" userId="16b1448f-d1b6-4ee1-a620-491a2dba5b5c" providerId="ADAL" clId="{01B7B55C-4CA1-496D-B17A-5A45B119E70D}" dt="2025-11-10T13:37:48.599" v="12" actId="26606"/>
          <ac:spMkLst>
            <pc:docMk/>
            <pc:sldMk cId="681798775" sldId="286"/>
            <ac:spMk id="26" creationId="{D28FFB34-4FC3-46F5-B900-D3B774FD0BE6}"/>
          </ac:spMkLst>
        </pc:spChg>
        <pc:spChg chg="add del">
          <ac:chgData name="Charlotte Mikano (2325743)" userId="16b1448f-d1b6-4ee1-a620-491a2dba5b5c" providerId="ADAL" clId="{01B7B55C-4CA1-496D-B17A-5A45B119E70D}" dt="2025-11-10T13:37:48.599" v="12" actId="26606"/>
          <ac:spMkLst>
            <pc:docMk/>
            <pc:sldMk cId="681798775" sldId="286"/>
            <ac:spMk id="28" creationId="{205F7B13-ACB5-46BE-8070-0431266B183B}"/>
          </ac:spMkLst>
        </pc:spChg>
        <pc:spChg chg="add del">
          <ac:chgData name="Charlotte Mikano (2325743)" userId="16b1448f-d1b6-4ee1-a620-491a2dba5b5c" providerId="ADAL" clId="{01B7B55C-4CA1-496D-B17A-5A45B119E70D}" dt="2025-11-10T13:37:48.599" v="12" actId="26606"/>
          <ac:spMkLst>
            <pc:docMk/>
            <pc:sldMk cId="681798775" sldId="286"/>
            <ac:spMk id="30" creationId="{D52A0D23-45DD-4DF4-ADE6-A81F409BB9FB}"/>
          </ac:spMkLst>
        </pc:spChg>
        <pc:spChg chg="add">
          <ac:chgData name="Charlotte Mikano (2325743)" userId="16b1448f-d1b6-4ee1-a620-491a2dba5b5c" providerId="ADAL" clId="{01B7B55C-4CA1-496D-B17A-5A45B119E70D}" dt="2025-11-10T13:37:48.647" v="13" actId="26606"/>
          <ac:spMkLst>
            <pc:docMk/>
            <pc:sldMk cId="681798775" sldId="286"/>
            <ac:spMk id="32" creationId="{A65AC7D1-EAA9-48F5-B509-60A7F50BF703}"/>
          </ac:spMkLst>
        </pc:spChg>
        <pc:spChg chg="add">
          <ac:chgData name="Charlotte Mikano (2325743)" userId="16b1448f-d1b6-4ee1-a620-491a2dba5b5c" providerId="ADAL" clId="{01B7B55C-4CA1-496D-B17A-5A45B119E70D}" dt="2025-11-10T13:37:48.647" v="13" actId="26606"/>
          <ac:spMkLst>
            <pc:docMk/>
            <pc:sldMk cId="681798775" sldId="286"/>
            <ac:spMk id="33" creationId="{D6320AF9-619A-4175-865B-5663E1AEF4C5}"/>
          </ac:spMkLst>
        </pc:spChg>
        <pc:spChg chg="add">
          <ac:chgData name="Charlotte Mikano (2325743)" userId="16b1448f-d1b6-4ee1-a620-491a2dba5b5c" providerId="ADAL" clId="{01B7B55C-4CA1-496D-B17A-5A45B119E70D}" dt="2025-11-10T13:37:48.647" v="13" actId="26606"/>
          <ac:spMkLst>
            <pc:docMk/>
            <pc:sldMk cId="681798775" sldId="286"/>
            <ac:spMk id="36" creationId="{7E018740-5C2B-4A41-AC1A-7E68D1EC1954}"/>
          </ac:spMkLst>
        </pc:spChg>
        <pc:spChg chg="add">
          <ac:chgData name="Charlotte Mikano (2325743)" userId="16b1448f-d1b6-4ee1-a620-491a2dba5b5c" providerId="ADAL" clId="{01B7B55C-4CA1-496D-B17A-5A45B119E70D}" dt="2025-11-10T13:37:48.647" v="13" actId="26606"/>
          <ac:spMkLst>
            <pc:docMk/>
            <pc:sldMk cId="681798775" sldId="286"/>
            <ac:spMk id="37" creationId="{166F75A4-C475-4941-8EE2-B80A06A2C1BB}"/>
          </ac:spMkLst>
        </pc:spChg>
        <pc:spChg chg="add">
          <ac:chgData name="Charlotte Mikano (2325743)" userId="16b1448f-d1b6-4ee1-a620-491a2dba5b5c" providerId="ADAL" clId="{01B7B55C-4CA1-496D-B17A-5A45B119E70D}" dt="2025-11-10T13:37:48.647" v="13" actId="26606"/>
          <ac:spMkLst>
            <pc:docMk/>
            <pc:sldMk cId="681798775" sldId="286"/>
            <ac:spMk id="38" creationId="{A032553A-72E8-4B0D-8405-FF9771C9AF05}"/>
          </ac:spMkLst>
        </pc:spChg>
        <pc:spChg chg="add">
          <ac:chgData name="Charlotte Mikano (2325743)" userId="16b1448f-d1b6-4ee1-a620-491a2dba5b5c" providerId="ADAL" clId="{01B7B55C-4CA1-496D-B17A-5A45B119E70D}" dt="2025-11-10T13:37:48.647" v="13" actId="26606"/>
          <ac:spMkLst>
            <pc:docMk/>
            <pc:sldMk cId="681798775" sldId="286"/>
            <ac:spMk id="39" creationId="{765800AC-C3B9-498E-87BC-29FAE4C76B21}"/>
          </ac:spMkLst>
        </pc:spChg>
        <pc:spChg chg="add">
          <ac:chgData name="Charlotte Mikano (2325743)" userId="16b1448f-d1b6-4ee1-a620-491a2dba5b5c" providerId="ADAL" clId="{01B7B55C-4CA1-496D-B17A-5A45B119E70D}" dt="2025-11-10T13:37:48.647" v="13" actId="26606"/>
          <ac:spMkLst>
            <pc:docMk/>
            <pc:sldMk cId="681798775" sldId="286"/>
            <ac:spMk id="40" creationId="{1F9D6ACB-2FF4-49F9-978A-E0D5327FC635}"/>
          </ac:spMkLst>
        </pc:spChg>
        <pc:spChg chg="add">
          <ac:chgData name="Charlotte Mikano (2325743)" userId="16b1448f-d1b6-4ee1-a620-491a2dba5b5c" providerId="ADAL" clId="{01B7B55C-4CA1-496D-B17A-5A45B119E70D}" dt="2025-11-10T13:37:48.647" v="13" actId="26606"/>
          <ac:spMkLst>
            <pc:docMk/>
            <pc:sldMk cId="681798775" sldId="286"/>
            <ac:spMk id="41" creationId="{142BFA2A-77A0-4F60-A32A-685681C8488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6439BF-005F-4F9A-B0EE-1F42C5D66A6B}"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AF2D9F-113F-4131-BB3C-75367F4F04E9}" type="slidenum">
              <a:rPr lang="en-GB" smtClean="0"/>
              <a:t>‹#›</a:t>
            </a:fld>
            <a:endParaRPr lang="en-GB"/>
          </a:p>
        </p:txBody>
      </p:sp>
    </p:spTree>
    <p:extLst>
      <p:ext uri="{BB962C8B-B14F-4D97-AF65-F5344CB8AC3E}">
        <p14:creationId xmlns:p14="http://schemas.microsoft.com/office/powerpoint/2010/main" val="3375970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AF2D9F-113F-4131-BB3C-75367F4F04E9}" type="slidenum">
              <a:rPr lang="en-GB" smtClean="0"/>
              <a:t>1</a:t>
            </a:fld>
            <a:endParaRPr lang="en-GB"/>
          </a:p>
        </p:txBody>
      </p:sp>
    </p:spTree>
    <p:extLst>
      <p:ext uri="{BB962C8B-B14F-4D97-AF65-F5344CB8AC3E}">
        <p14:creationId xmlns:p14="http://schemas.microsoft.com/office/powerpoint/2010/main" val="341323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Microsoft 365 </a:t>
            </a:r>
            <a:r>
              <a:rPr lang="en-IN" dirty="0"/>
              <a:t>is a subscription-based service that combines </a:t>
            </a:r>
            <a:r>
              <a:rPr lang="en-US" dirty="0"/>
              <a:t> intelligent cloud services and security features with cloud-based productivity apps like Teams, Outlook, Excel, Word and PowerPoint </a:t>
            </a:r>
            <a:r>
              <a:rPr lang="en-IN" sz="1200" kern="1200" dirty="0">
                <a:solidFill>
                  <a:schemeClr val="tx1"/>
                </a:solidFill>
                <a:effectLst/>
                <a:latin typeface="+mn-lt"/>
                <a:ea typeface="+mn-ea"/>
                <a:cs typeface="+mn-cs"/>
              </a:rPr>
              <a:t>(Mukala, 2025)</a:t>
            </a:r>
            <a:r>
              <a:rPr lang="en-US" dirty="0"/>
              <a:t>. Staff at Sunrise residential care home use MS Excel to </a:t>
            </a:r>
            <a:r>
              <a:rPr lang="en-US" dirty="0" err="1"/>
              <a:t>organise</a:t>
            </a:r>
            <a:r>
              <a:rPr lang="en-US" dirty="0"/>
              <a:t> data and record vitals of patients, like weight, height, body temperature, and plan duty rosters etc. Therefore, it is used to report incidents, record patient vitals staff scheduling, </a:t>
            </a:r>
            <a:r>
              <a:rPr lang="en-US"/>
              <a:t>etc.</a:t>
            </a:r>
            <a:r>
              <a:rPr lang="en-GB"/>
              <a:t> </a:t>
            </a:r>
            <a:r>
              <a:rPr lang="en-GB" dirty="0"/>
              <a:t>Microsoft Teams is used as a </a:t>
            </a:r>
            <a:r>
              <a:rPr lang="en-IN" dirty="0"/>
              <a:t>communication and collaboration tool in the care facility (Buchal, 2018)</a:t>
            </a:r>
            <a:endParaRPr lang="en-GB" dirty="0">
              <a:solidFill>
                <a:srgbClr val="FF0000"/>
              </a:solidFill>
            </a:endParaRPr>
          </a:p>
        </p:txBody>
      </p:sp>
      <p:sp>
        <p:nvSpPr>
          <p:cNvPr id="4" name="Slide Number Placeholder 3"/>
          <p:cNvSpPr>
            <a:spLocks noGrp="1"/>
          </p:cNvSpPr>
          <p:nvPr>
            <p:ph type="sldNum" sz="quarter" idx="5"/>
          </p:nvPr>
        </p:nvSpPr>
        <p:spPr/>
        <p:txBody>
          <a:bodyPr/>
          <a:lstStyle/>
          <a:p>
            <a:fld id="{81AF2D9F-113F-4131-BB3C-75367F4F04E9}" type="slidenum">
              <a:rPr lang="en-GB" smtClean="0"/>
              <a:t>3</a:t>
            </a:fld>
            <a:endParaRPr lang="en-GB"/>
          </a:p>
        </p:txBody>
      </p:sp>
    </p:spTree>
    <p:extLst>
      <p:ext uri="{BB962C8B-B14F-4D97-AF65-F5344CB8AC3E}">
        <p14:creationId xmlns:p14="http://schemas.microsoft.com/office/powerpoint/2010/main" val="2176177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highlight>
                  <a:srgbClr val="FFFF00"/>
                </a:highlight>
              </a:rPr>
              <a:t>MS Excel has helped improve the accuracy of patient data as duplicate entries have been removed.  Sunrise Residential Care Home uses MS-Excel as a centralised information hub that helps collaboration between different teams, as patient records, staff schedules, and lab results can be accessed by multiple healthcare professionals </a:t>
            </a:r>
            <a:r>
              <a:rPr lang="en-IN" sz="1200" kern="1200" dirty="0">
                <a:solidFill>
                  <a:srgbClr val="FF0000"/>
                </a:solidFill>
                <a:effectLst/>
                <a:highlight>
                  <a:srgbClr val="FFFF00"/>
                </a:highlight>
                <a:latin typeface="+mn-lt"/>
                <a:ea typeface="+mn-ea"/>
                <a:cs typeface="+mn-cs"/>
              </a:rPr>
              <a:t>(</a:t>
            </a:r>
            <a:r>
              <a:rPr lang="en-IN" sz="1200" kern="1200" dirty="0" err="1">
                <a:solidFill>
                  <a:srgbClr val="FF0000"/>
                </a:solidFill>
                <a:effectLst/>
                <a:highlight>
                  <a:srgbClr val="FFFF00"/>
                </a:highlight>
                <a:latin typeface="+mn-lt"/>
                <a:ea typeface="+mn-ea"/>
                <a:cs typeface="+mn-cs"/>
              </a:rPr>
              <a:t>VesaJuvonen</a:t>
            </a:r>
            <a:r>
              <a:rPr lang="en-IN" sz="1200" kern="1200" dirty="0">
                <a:solidFill>
                  <a:srgbClr val="FF0000"/>
                </a:solidFill>
                <a:effectLst/>
                <a:highlight>
                  <a:srgbClr val="FFFF00"/>
                </a:highlight>
                <a:latin typeface="+mn-lt"/>
                <a:ea typeface="+mn-ea"/>
                <a:cs typeface="+mn-cs"/>
              </a:rPr>
              <a:t>, 2023)</a:t>
            </a:r>
            <a:r>
              <a:rPr lang="en-GB" dirty="0">
                <a:solidFill>
                  <a:srgbClr val="FF0000"/>
                </a:solidFill>
                <a:highlight>
                  <a:srgbClr val="FFFF00"/>
                </a:highlight>
              </a:rPr>
              <a:t>. However, it also raises questions of data storage as data can be lost due to version control issues </a:t>
            </a:r>
            <a:r>
              <a:rPr lang="nb-NO" sz="1200" kern="1200" dirty="0">
                <a:solidFill>
                  <a:srgbClr val="FF0000"/>
                </a:solidFill>
                <a:effectLst/>
                <a:highlight>
                  <a:srgbClr val="FFFF00"/>
                </a:highlight>
                <a:latin typeface="+mn-lt"/>
                <a:ea typeface="+mn-ea"/>
                <a:cs typeface="+mn-cs"/>
              </a:rPr>
              <a:t>(Holy, Oz du Soleil and Jelen, 2024)</a:t>
            </a:r>
            <a:r>
              <a:rPr lang="en-GB" dirty="0">
                <a:solidFill>
                  <a:srgbClr val="FF0000"/>
                </a:solidFill>
                <a:highlight>
                  <a:srgbClr val="FFFF00"/>
                </a:highlight>
              </a:rPr>
              <a:t>. Some of the staff have shown resistance in this context, as the older staff have poor digital literacy, for which they face issues while handling the tool.  Poor digital literacy has led to poor entry errors by staff, which has increased confusion. For example, limited familiarity with the software led to mislabelling. While adding the blood pressure for a patient, </a:t>
            </a:r>
            <a:r>
              <a:rPr lang="en-US" dirty="0">
                <a:solidFill>
                  <a:srgbClr val="FF0000"/>
                </a:solidFill>
                <a:highlight>
                  <a:srgbClr val="FFFF00"/>
                </a:highlight>
              </a:rPr>
              <a:t>they accidentally shift one row down, placing the blood pressure under the wrong label.  </a:t>
            </a:r>
            <a:endParaRPr lang="en-GB" dirty="0">
              <a:solidFill>
                <a:srgbClr val="FF0000"/>
              </a:solidFill>
              <a:highlight>
                <a:srgbClr val="FFFF00"/>
              </a:highlight>
            </a:endParaRPr>
          </a:p>
        </p:txBody>
      </p:sp>
      <p:sp>
        <p:nvSpPr>
          <p:cNvPr id="4" name="Slide Number Placeholder 3"/>
          <p:cNvSpPr>
            <a:spLocks noGrp="1"/>
          </p:cNvSpPr>
          <p:nvPr>
            <p:ph type="sldNum" sz="quarter" idx="5"/>
          </p:nvPr>
        </p:nvSpPr>
        <p:spPr/>
        <p:txBody>
          <a:bodyPr/>
          <a:lstStyle/>
          <a:p>
            <a:fld id="{81AF2D9F-113F-4131-BB3C-75367F4F04E9}" type="slidenum">
              <a:rPr lang="en-GB" smtClean="0"/>
              <a:t>4</a:t>
            </a:fld>
            <a:endParaRPr lang="en-GB"/>
          </a:p>
        </p:txBody>
      </p:sp>
    </p:spTree>
    <p:extLst>
      <p:ext uri="{BB962C8B-B14F-4D97-AF65-F5344CB8AC3E}">
        <p14:creationId xmlns:p14="http://schemas.microsoft.com/office/powerpoint/2010/main" val="1563118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is used by Sunrise Residential Care Home as it allows staff and healthcare professionals to attend virtual meetings while its quick messaging feature allows instant communication </a:t>
            </a:r>
            <a:r>
              <a:rPr lang="en-IN" sz="1200" kern="1200" dirty="0">
                <a:solidFill>
                  <a:schemeClr val="tx1"/>
                </a:solidFill>
                <a:effectLst/>
                <a:latin typeface="+mn-lt"/>
                <a:ea typeface="+mn-ea"/>
                <a:cs typeface="+mn-cs"/>
              </a:rPr>
              <a:t>(Buchal, 2018)</a:t>
            </a:r>
            <a:r>
              <a:rPr lang="en-GB" dirty="0"/>
              <a:t>. </a:t>
            </a:r>
          </a:p>
        </p:txBody>
      </p:sp>
      <p:sp>
        <p:nvSpPr>
          <p:cNvPr id="4" name="Slide Number Placeholder 3"/>
          <p:cNvSpPr>
            <a:spLocks noGrp="1"/>
          </p:cNvSpPr>
          <p:nvPr>
            <p:ph type="sldNum" sz="quarter" idx="5"/>
          </p:nvPr>
        </p:nvSpPr>
        <p:spPr/>
        <p:txBody>
          <a:bodyPr/>
          <a:lstStyle/>
          <a:p>
            <a:fld id="{81AF2D9F-113F-4131-BB3C-75367F4F04E9}" type="slidenum">
              <a:rPr lang="en-GB" smtClean="0"/>
              <a:t>5</a:t>
            </a:fld>
            <a:endParaRPr lang="en-GB"/>
          </a:p>
        </p:txBody>
      </p:sp>
    </p:spTree>
    <p:extLst>
      <p:ext uri="{BB962C8B-B14F-4D97-AF65-F5344CB8AC3E}">
        <p14:creationId xmlns:p14="http://schemas.microsoft.com/office/powerpoint/2010/main" val="1197408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 multidisciplinary care team in </a:t>
            </a:r>
            <a:r>
              <a:rPr lang="en-GB" dirty="0"/>
              <a:t>Sunrise residential care home used MS Teams to discuss discharging a patient with complex issues (the patient recently recovered from </a:t>
            </a:r>
            <a:r>
              <a:rPr lang="en-IN" dirty="0"/>
              <a:t>community-acquired pneumonia and needs temporary home care)</a:t>
            </a:r>
            <a:r>
              <a:rPr lang="en-GB" dirty="0"/>
              <a:t>. Instant exchange of messages between the doctor and social worker speeds up discharge planning through enhanced communication and collaboration. This also led to reduced time delay as messages were sent in real-time on Teams rather than using email back and forth, which wastes time. However, some older staff struggled with joining the meeting due to unfamiliarity with the app and dependency on the Internet (Buchal, 2018). </a:t>
            </a:r>
            <a:r>
              <a:rPr lang="en-US" dirty="0"/>
              <a:t>Microsoft Teams is fraught with many limitations. As it allows instant communication</a:t>
            </a:r>
          </a:p>
          <a:p>
            <a:r>
              <a:rPr lang="en-US" dirty="0"/>
              <a:t>via chatting, information overload can lead to the </a:t>
            </a:r>
            <a:r>
              <a:rPr lang="en-US" dirty="0" err="1"/>
              <a:t>deprioritisation</a:t>
            </a:r>
            <a:r>
              <a:rPr lang="en-US" dirty="0"/>
              <a:t> of important</a:t>
            </a:r>
          </a:p>
          <a:p>
            <a:r>
              <a:rPr lang="en-US" dirty="0"/>
              <a:t>messages (Buchal, 2018). </a:t>
            </a:r>
            <a:r>
              <a:rPr lang="en-GB" dirty="0"/>
              <a:t>Information overload became a problem as one staff missed the notification to join the meeting as there were too many notifications since morning </a:t>
            </a:r>
            <a:r>
              <a:rPr lang="en-IN" sz="1200" kern="1200" dirty="0">
                <a:solidFill>
                  <a:schemeClr val="tx1"/>
                </a:solidFill>
                <a:effectLst/>
                <a:latin typeface="+mn-lt"/>
                <a:ea typeface="+mn-ea"/>
                <a:cs typeface="+mn-cs"/>
              </a:rPr>
              <a:t>(Microsoft, 2023)</a:t>
            </a:r>
            <a:r>
              <a:rPr lang="en-GB" dirty="0"/>
              <a:t>. </a:t>
            </a:r>
          </a:p>
        </p:txBody>
      </p:sp>
      <p:sp>
        <p:nvSpPr>
          <p:cNvPr id="4" name="Slide Number Placeholder 3"/>
          <p:cNvSpPr>
            <a:spLocks noGrp="1"/>
          </p:cNvSpPr>
          <p:nvPr>
            <p:ph type="sldNum" sz="quarter" idx="5"/>
          </p:nvPr>
        </p:nvSpPr>
        <p:spPr/>
        <p:txBody>
          <a:bodyPr/>
          <a:lstStyle/>
          <a:p>
            <a:fld id="{81AF2D9F-113F-4131-BB3C-75367F4F04E9}" type="slidenum">
              <a:rPr lang="en-GB" smtClean="0"/>
              <a:t>6</a:t>
            </a:fld>
            <a:endParaRPr lang="en-GB"/>
          </a:p>
        </p:txBody>
      </p:sp>
    </p:spTree>
    <p:extLst>
      <p:ext uri="{BB962C8B-B14F-4D97-AF65-F5344CB8AC3E}">
        <p14:creationId xmlns:p14="http://schemas.microsoft.com/office/powerpoint/2010/main" val="137069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Digital literacy is a skill that allows an individual to find, understand and communicate information through digital channels. </a:t>
            </a:r>
            <a:r>
              <a:rPr lang="en-IN" dirty="0"/>
              <a:t>Digital literacy is essential for staff in Sunrise Residential Care Home to communicate effectively and deliver high-quality person-centred care. Digital literacy is essential for maintaining patient confidentiality and compliance with data security regulations. The staff need digital literacy training to enhance their performance, especially regarding how to use the apps and specifications. </a:t>
            </a:r>
            <a:endParaRPr lang="en-GB" dirty="0"/>
          </a:p>
          <a:p>
            <a:endParaRPr lang="en-GB" dirty="0"/>
          </a:p>
        </p:txBody>
      </p:sp>
      <p:sp>
        <p:nvSpPr>
          <p:cNvPr id="4" name="Slide Number Placeholder 3"/>
          <p:cNvSpPr>
            <a:spLocks noGrp="1"/>
          </p:cNvSpPr>
          <p:nvPr>
            <p:ph type="sldNum" sz="quarter" idx="5"/>
          </p:nvPr>
        </p:nvSpPr>
        <p:spPr/>
        <p:txBody>
          <a:bodyPr/>
          <a:lstStyle/>
          <a:p>
            <a:fld id="{81AF2D9F-113F-4131-BB3C-75367F4F04E9}" type="slidenum">
              <a:rPr lang="en-GB" smtClean="0"/>
              <a:t>7</a:t>
            </a:fld>
            <a:endParaRPr lang="en-GB"/>
          </a:p>
        </p:txBody>
      </p:sp>
    </p:spTree>
    <p:extLst>
      <p:ext uri="{BB962C8B-B14F-4D97-AF65-F5344CB8AC3E}">
        <p14:creationId xmlns:p14="http://schemas.microsoft.com/office/powerpoint/2010/main" val="1093076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 need for developing a digital safety checklist for the Sunrise residential care home to maintain confidential and creating safe digital practices. The checklist would include securing email logins using complex passwords, two-factor authentication along with encrypted and password enabled folders for safe storage of documents, reliable backup and recovery systems and secured access </a:t>
            </a:r>
            <a:r>
              <a:rPr lang="en-US" sz="1200" kern="1200" dirty="0">
                <a:solidFill>
                  <a:schemeClr val="tx1"/>
                </a:solidFill>
                <a:effectLst/>
                <a:latin typeface="+mn-lt"/>
                <a:ea typeface="+mn-ea"/>
                <a:cs typeface="+mn-cs"/>
              </a:rPr>
              <a:t>(Scott, Sullivan and </a:t>
            </a:r>
            <a:r>
              <a:rPr lang="en-US" sz="1200" kern="1200" dirty="0" err="1">
                <a:solidFill>
                  <a:schemeClr val="tx1"/>
                </a:solidFill>
                <a:effectLst/>
                <a:latin typeface="+mn-lt"/>
                <a:ea typeface="+mn-ea"/>
                <a:cs typeface="+mn-cs"/>
              </a:rPr>
              <a:t>Staib</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Digital safety is important as it aligns with data protection regulations like GDPR. Additionally, there is need for regular monitoring of the staffs adherence to the checklist to maintain system integrity and detect any potential risk. Digital safety is important as it protects patient confidentiality, accountability and data  protection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Guerrier</a:t>
            </a:r>
            <a:r>
              <a:rPr lang="en-IN" sz="1200" kern="1200" dirty="0">
                <a:solidFill>
                  <a:schemeClr val="tx1"/>
                </a:solidFill>
                <a:effectLst/>
                <a:latin typeface="+mn-lt"/>
                <a:ea typeface="+mn-ea"/>
                <a:cs typeface="+mn-cs"/>
              </a:rPr>
              <a:t>, 2016)</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1AF2D9F-113F-4131-BB3C-75367F4F04E9}" type="slidenum">
              <a:rPr lang="en-GB" smtClean="0"/>
              <a:t>8</a:t>
            </a:fld>
            <a:endParaRPr lang="en-GB"/>
          </a:p>
        </p:txBody>
      </p:sp>
    </p:spTree>
    <p:extLst>
      <p:ext uri="{BB962C8B-B14F-4D97-AF65-F5344CB8AC3E}">
        <p14:creationId xmlns:p14="http://schemas.microsoft.com/office/powerpoint/2010/main" val="1695042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Microsoft 365 tools offer many benefits. However, as these tools are connected with the Internet, digital safety is to be maintained to foster professional accountability. </a:t>
            </a:r>
            <a:r>
              <a:rPr lang="en-GB" sz="1200" kern="1200" dirty="0">
                <a:solidFill>
                  <a:schemeClr val="tx1"/>
                </a:solidFill>
                <a:effectLst/>
                <a:latin typeface="+mn-lt"/>
                <a:ea typeface="+mn-ea"/>
                <a:cs typeface="+mn-cs"/>
              </a:rPr>
              <a:t>Digital safety in health and social care setting is also crucial to ensure legal compliance with the data protection regulations as well as for the nurses to be professionally accountable when handling digital information.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1AF2D9F-113F-4131-BB3C-75367F4F04E9}" type="slidenum">
              <a:rPr lang="en-GB" smtClean="0"/>
              <a:t>9</a:t>
            </a:fld>
            <a:endParaRPr lang="en-GB"/>
          </a:p>
        </p:txBody>
      </p:sp>
    </p:spTree>
    <p:extLst>
      <p:ext uri="{BB962C8B-B14F-4D97-AF65-F5344CB8AC3E}">
        <p14:creationId xmlns:p14="http://schemas.microsoft.com/office/powerpoint/2010/main" val="2380400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AF2D9F-113F-4131-BB3C-75367F4F04E9}" type="slidenum">
              <a:rPr lang="en-GB" smtClean="0"/>
              <a:t>10</a:t>
            </a:fld>
            <a:endParaRPr lang="en-GB"/>
          </a:p>
        </p:txBody>
      </p:sp>
    </p:spTree>
    <p:extLst>
      <p:ext uri="{BB962C8B-B14F-4D97-AF65-F5344CB8AC3E}">
        <p14:creationId xmlns:p14="http://schemas.microsoft.com/office/powerpoint/2010/main" val="139579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11195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4119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595266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21074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74153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569212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19870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17881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43324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55153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64771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66235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0367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761008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15231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488748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10/11/2025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42172301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371/journal.pdig.0000279"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doi.org/10.1071/ah171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264447" y="2040434"/>
            <a:ext cx="7663105" cy="964919"/>
          </a:xfrm>
        </p:spPr>
        <p:txBody>
          <a:bodyPr>
            <a:normAutofit fontScale="90000"/>
          </a:bodyPr>
          <a:lstStyle/>
          <a:p>
            <a:pPr algn="ctr"/>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a:t>
            </a: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(Charlotte Mikano)</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930433" y="4048915"/>
            <a:ext cx="8997119" cy="1983895"/>
          </a:xfrm>
        </p:spPr>
        <p:txBody>
          <a:bodyPr>
            <a:normAutofit/>
          </a:bodyPr>
          <a:lstStyle/>
          <a:p>
            <a:pPr algn="l"/>
            <a:r>
              <a:rPr lang="en-US" b="1" i="1" dirty="0">
                <a:solidFill>
                  <a:schemeClr val="tx1"/>
                </a:solidFill>
              </a:rPr>
              <a:t>Digital technology, tools, and techniques to enhance efficiency at</a:t>
            </a:r>
            <a:br>
              <a:rPr lang="en-US" b="1" i="1" dirty="0">
                <a:solidFill>
                  <a:schemeClr val="tx1"/>
                </a:solidFill>
              </a:rPr>
            </a:br>
            <a:r>
              <a:rPr lang="en-US" b="1" i="1" dirty="0">
                <a:solidFill>
                  <a:schemeClr val="tx1"/>
                </a:solidFill>
              </a:rPr>
              <a:t>Sunrise residential care home.</a:t>
            </a:r>
            <a:endParaRPr lang="en-GB" dirty="0">
              <a:solidFill>
                <a:schemeClr val="tx1"/>
              </a:solidFill>
            </a:endParaRPr>
          </a:p>
          <a:p>
            <a:pPr algn="l"/>
            <a:r>
              <a:rPr lang="en-GB" dirty="0">
                <a:solidFill>
                  <a:schemeClr val="tx1"/>
                </a:solidFill>
              </a:rPr>
              <a:t>Programme: Certificate of Higher Education in Health and Social Care</a:t>
            </a:r>
          </a:p>
          <a:p>
            <a:pPr algn="l"/>
            <a:r>
              <a:rPr lang="en-GB" dirty="0">
                <a:solidFill>
                  <a:schemeClr val="tx1"/>
                </a:solidFill>
              </a:rPr>
              <a:t>Lecturer name: Muhammed Khan</a:t>
            </a:r>
          </a:p>
          <a:p>
            <a:pPr algn="l"/>
            <a:r>
              <a:rPr lang="en-GB" dirty="0">
                <a:solidFill>
                  <a:schemeClr val="tx1"/>
                </a:solidFill>
              </a:rPr>
              <a:t>Student name and ID: Charlotte Mikano 2325743</a:t>
            </a:r>
          </a:p>
          <a:p>
            <a:endParaRPr lang="en-GB" dirty="0"/>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677334" y="609600"/>
            <a:ext cx="8596668" cy="1320800"/>
          </a:xfrm>
        </p:spPr>
        <p:txBody>
          <a:bodyPr>
            <a:normAutofit/>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677334" y="2160589"/>
            <a:ext cx="8596668" cy="3880773"/>
          </a:xfrm>
        </p:spPr>
        <p:txBody>
          <a:bodyPr>
            <a:normAutofit/>
          </a:bodyPr>
          <a:lstStyle/>
          <a:p>
            <a:pPr marL="0" indent="0">
              <a:buNone/>
            </a:pPr>
            <a:endParaRPr lang="en-GB"/>
          </a:p>
          <a:p>
            <a:pPr marL="0" indent="0">
              <a:buNone/>
            </a:pPr>
            <a:r>
              <a:rPr lang="en-GB"/>
              <a:t>I acknowledge the use of Grammarly (https://www.grammarly.com/) on 10/11/2025 to support to check my work using the prompt(s): </a:t>
            </a:r>
          </a:p>
          <a:p>
            <a:pPr marL="0" indent="0">
              <a:buNone/>
            </a:pPr>
            <a:endParaRPr lang="en-GB"/>
          </a:p>
          <a:p>
            <a:pPr marL="514350" indent="-514350">
              <a:buAutoNum type="arabicPeriod"/>
            </a:pPr>
            <a:r>
              <a:rPr lang="en-GB"/>
              <a:t>Please check the following text for readability, grammar and syntax. </a:t>
            </a:r>
          </a:p>
          <a:p>
            <a:pPr marL="0" indent="0">
              <a:buNone/>
            </a:pPr>
            <a:endParaRPr lang="en-GB"/>
          </a:p>
          <a:p>
            <a:pPr marL="0" indent="0">
              <a:buNone/>
            </a:pPr>
            <a:r>
              <a:rPr lang="en-GB"/>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normAutofit/>
          </a:bodyPr>
          <a:lstStyle/>
          <a:p>
            <a:r>
              <a:rPr lang="nl-NL" dirty="0"/>
              <a:t>Microsoft 365 (MS 365) includes productivity apps (Mukala, 2025)</a:t>
            </a:r>
          </a:p>
          <a:p>
            <a:r>
              <a:rPr lang="nl-NL" dirty="0"/>
              <a:t>Also includes AI-powered features, cross-platform access and cloud storage</a:t>
            </a:r>
          </a:p>
          <a:p>
            <a:r>
              <a:rPr lang="en-GB" dirty="0"/>
              <a:t>Sunrise residential care home uses MS Excel as part of their data management and data-driven decision-making process.</a:t>
            </a:r>
          </a:p>
          <a:p>
            <a:r>
              <a:rPr lang="en-GB" dirty="0"/>
              <a:t>MS Excel is used to plan duty rosters, record vitals, etc. </a:t>
            </a:r>
          </a:p>
          <a:p>
            <a:r>
              <a:rPr lang="en-GB" dirty="0"/>
              <a:t>Helps improve quality of care, promote data-driven analysis, and collaboration and communication  </a:t>
            </a:r>
          </a:p>
          <a:p>
            <a:r>
              <a:rPr lang="en-GB" dirty="0"/>
              <a:t>Microsoft Teams is an effective </a:t>
            </a:r>
            <a:r>
              <a:rPr lang="en-IN" dirty="0"/>
              <a:t>communication and collaboration tool (Buchal, 2018)</a:t>
            </a:r>
            <a:endParaRPr lang="en-GB" dirty="0"/>
          </a:p>
        </p:txBody>
      </p:sp>
    </p:spTree>
    <p:extLst>
      <p:ext uri="{BB962C8B-B14F-4D97-AF65-F5344CB8AC3E}">
        <p14:creationId xmlns:p14="http://schemas.microsoft.com/office/powerpoint/2010/main" val="9099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GB" dirty="0"/>
              <a:t>Benefits and Limitations</a:t>
            </a:r>
          </a:p>
        </p:txBody>
      </p:sp>
      <p:sp>
        <p:nvSpPr>
          <p:cNvPr id="3" name="Content Placeholder 2"/>
          <p:cNvSpPr>
            <a:spLocks noGrp="1"/>
          </p:cNvSpPr>
          <p:nvPr>
            <p:ph idx="1"/>
          </p:nvPr>
        </p:nvSpPr>
        <p:spPr>
          <a:xfrm>
            <a:off x="5209563" y="1930401"/>
            <a:ext cx="4491998" cy="4110962"/>
          </a:xfrm>
        </p:spPr>
        <p:txBody>
          <a:bodyPr>
            <a:normAutofit/>
          </a:bodyPr>
          <a:lstStyle/>
          <a:p>
            <a:pPr marL="0" indent="0">
              <a:lnSpc>
                <a:spcPct val="90000"/>
              </a:lnSpc>
              <a:buNone/>
            </a:pPr>
            <a:r>
              <a:rPr lang="en-GB" sz="1400" b="1" dirty="0"/>
              <a:t>Benefits</a:t>
            </a:r>
            <a:r>
              <a:rPr lang="en-GB" sz="1400" dirty="0"/>
              <a:t> </a:t>
            </a:r>
          </a:p>
          <a:p>
            <a:pPr>
              <a:lnSpc>
                <a:spcPct val="90000"/>
              </a:lnSpc>
            </a:pPr>
            <a:r>
              <a:rPr lang="en-GB" sz="1400" dirty="0"/>
              <a:t>Increased efficiency and accuracy in handling data </a:t>
            </a:r>
            <a:r>
              <a:rPr lang="en-IN" sz="1400" dirty="0"/>
              <a:t>(</a:t>
            </a:r>
            <a:r>
              <a:rPr lang="en-IN" sz="1400" dirty="0" err="1"/>
              <a:t>VesaJuvonen</a:t>
            </a:r>
            <a:r>
              <a:rPr lang="en-IN" sz="1400" dirty="0"/>
              <a:t>, 2023)</a:t>
            </a:r>
          </a:p>
          <a:p>
            <a:pPr>
              <a:lnSpc>
                <a:spcPct val="90000"/>
              </a:lnSpc>
            </a:pPr>
            <a:r>
              <a:rPr lang="en-IN" sz="1400" dirty="0"/>
              <a:t>Reduced duplicated entries</a:t>
            </a:r>
          </a:p>
          <a:p>
            <a:pPr>
              <a:lnSpc>
                <a:spcPct val="90000"/>
              </a:lnSpc>
            </a:pPr>
            <a:r>
              <a:rPr lang="en-GB" sz="1400" dirty="0"/>
              <a:t>Improved collaboration between different healthcare professionals</a:t>
            </a:r>
            <a:endParaRPr lang="en-IN" sz="1400" dirty="0"/>
          </a:p>
          <a:p>
            <a:pPr>
              <a:lnSpc>
                <a:spcPct val="90000"/>
              </a:lnSpc>
            </a:pPr>
            <a:r>
              <a:rPr lang="en-GB" sz="1400" dirty="0"/>
              <a:t>Improved decision-making by the team </a:t>
            </a:r>
            <a:r>
              <a:rPr lang="nb-NO" sz="1400" dirty="0"/>
              <a:t>(Holy, Oz du Soleil and Jelen, 2024)</a:t>
            </a:r>
            <a:endParaRPr lang="en-GB" sz="1400" dirty="0"/>
          </a:p>
          <a:p>
            <a:pPr marL="0" indent="0">
              <a:lnSpc>
                <a:spcPct val="90000"/>
              </a:lnSpc>
              <a:buNone/>
            </a:pPr>
            <a:r>
              <a:rPr lang="en-GB" sz="1400" b="1" dirty="0"/>
              <a:t>Limitations</a:t>
            </a:r>
          </a:p>
          <a:p>
            <a:pPr>
              <a:lnSpc>
                <a:spcPct val="90000"/>
              </a:lnSpc>
            </a:pPr>
            <a:r>
              <a:rPr lang="en-GB" sz="1400" dirty="0"/>
              <a:t>Poor digital literacy among older staff</a:t>
            </a:r>
          </a:p>
          <a:p>
            <a:pPr>
              <a:lnSpc>
                <a:spcPct val="90000"/>
              </a:lnSpc>
            </a:pPr>
            <a:r>
              <a:rPr lang="en-GB" sz="1400" dirty="0"/>
              <a:t>Version control issues found </a:t>
            </a:r>
            <a:r>
              <a:rPr lang="nb-NO" sz="1400" dirty="0"/>
              <a:t>(Holy, Oz du Soleil and Jelen, 2024)</a:t>
            </a:r>
            <a:endParaRPr lang="en-GB" sz="1400" dirty="0"/>
          </a:p>
          <a:p>
            <a:pPr>
              <a:lnSpc>
                <a:spcPct val="90000"/>
              </a:lnSpc>
            </a:pPr>
            <a:r>
              <a:rPr lang="en-GB" sz="1400" dirty="0"/>
              <a:t>Data entry errors were found due to a lack of familiarity by older staff </a:t>
            </a:r>
          </a:p>
          <a:p>
            <a:pPr marL="0" indent="0">
              <a:lnSpc>
                <a:spcPct val="90000"/>
              </a:lnSpc>
              <a:buNone/>
            </a:pPr>
            <a:endParaRPr lang="en-GB" sz="1400" b="1" dirty="0">
              <a:highlight>
                <a:srgbClr val="FFFF00"/>
              </a:highlight>
            </a:endParaRPr>
          </a:p>
        </p:txBody>
      </p:sp>
      <p:pic>
        <p:nvPicPr>
          <p:cNvPr id="5" name="Picture 4" descr="People holding hands">
            <a:extLst>
              <a:ext uri="{FF2B5EF4-FFF2-40B4-BE49-F238E27FC236}">
                <a16:creationId xmlns:a16="http://schemas.microsoft.com/office/drawing/2014/main" id="{2D5E60F1-54C5-B728-9973-7B26362360D5}"/>
              </a:ext>
            </a:extLst>
          </p:cNvPr>
          <p:cNvPicPr>
            <a:picLocks noChangeAspect="1"/>
          </p:cNvPicPr>
          <p:nvPr/>
        </p:nvPicPr>
        <p:blipFill>
          <a:blip r:embed="rId3"/>
          <a:srcRect l="29826" r="17664"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7002376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4" name="Straight Connector 33">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677334" y="609600"/>
            <a:ext cx="8596668" cy="1320800"/>
          </a:xfrm>
        </p:spPr>
        <p:txBody>
          <a:bodyPr>
            <a:normAutofit/>
          </a:bodyPr>
          <a:lstStyle/>
          <a:p>
            <a:r>
              <a:rPr lang="en-GB"/>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677334" y="2160589"/>
            <a:ext cx="8596668" cy="3880773"/>
          </a:xfrm>
        </p:spPr>
        <p:txBody>
          <a:bodyPr>
            <a:normAutofit/>
          </a:bodyPr>
          <a:lstStyle/>
          <a:p>
            <a:pPr marL="0" indent="0">
              <a:buNone/>
            </a:pPr>
            <a:r>
              <a:rPr lang="en-GB"/>
              <a:t>Sunrise Residential Care Home uses Microsoft Teams to enable instant communication, host virtual meetings, share documents, etc. It is an effective </a:t>
            </a:r>
            <a:r>
              <a:rPr lang="en-IN"/>
              <a:t>communication and collaboration tool (Buchal, 2018)</a:t>
            </a:r>
            <a:endParaRPr lang="en-GB"/>
          </a:p>
        </p:txBody>
      </p:sp>
    </p:spTree>
    <p:extLst>
      <p:ext uri="{BB962C8B-B14F-4D97-AF65-F5344CB8AC3E}">
        <p14:creationId xmlns:p14="http://schemas.microsoft.com/office/powerpoint/2010/main" val="4771219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Benefits and Limitations</a:t>
            </a:r>
            <a:endParaRPr lang="en-GB">
              <a:solidFill>
                <a:schemeClr val="tx1">
                  <a:lumMod val="85000"/>
                  <a:lumOff val="15000"/>
                </a:schemeClr>
              </a:solidFill>
              <a:highlight>
                <a:srgbClr val="FFFF00"/>
              </a:highlight>
            </a:endParaRPr>
          </a:p>
        </p:txBody>
      </p:sp>
      <p:sp>
        <p:nvSpPr>
          <p:cNvPr id="41" name="Freeform: Shape 2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292FBBA0-9585-3E60-0C01-981A9276170C}"/>
              </a:ext>
            </a:extLst>
          </p:cNvPr>
          <p:cNvSpPr>
            <a:spLocks noGrp="1"/>
          </p:cNvSpPr>
          <p:nvPr>
            <p:ph idx="1"/>
          </p:nvPr>
        </p:nvSpPr>
        <p:spPr>
          <a:xfrm>
            <a:off x="6116084" y="609601"/>
            <a:ext cx="5511296" cy="5175624"/>
          </a:xfrm>
        </p:spPr>
        <p:txBody>
          <a:bodyPr anchor="ctr">
            <a:normAutofit/>
          </a:bodyPr>
          <a:lstStyle/>
          <a:p>
            <a:pPr marL="0" indent="0">
              <a:buNone/>
            </a:pPr>
            <a:r>
              <a:rPr lang="en-GB" b="1">
                <a:solidFill>
                  <a:srgbClr val="FFFFFF"/>
                </a:solidFill>
              </a:rPr>
              <a:t>Benefits</a:t>
            </a:r>
            <a:endParaRPr lang="en-GB">
              <a:solidFill>
                <a:srgbClr val="FFFFFF"/>
              </a:solidFill>
            </a:endParaRPr>
          </a:p>
          <a:p>
            <a:r>
              <a:rPr lang="en-GB">
                <a:solidFill>
                  <a:srgbClr val="FFFFFF"/>
                </a:solidFill>
              </a:rPr>
              <a:t>Improved communication between healthcare professionals when discharging patients</a:t>
            </a:r>
          </a:p>
          <a:p>
            <a:r>
              <a:rPr lang="en-GB">
                <a:solidFill>
                  <a:srgbClr val="FFFFFF"/>
                </a:solidFill>
              </a:rPr>
              <a:t> Time-efficient work due to direct messaging </a:t>
            </a:r>
          </a:p>
          <a:p>
            <a:r>
              <a:rPr lang="en-GB">
                <a:solidFill>
                  <a:srgbClr val="FFFFFF"/>
                </a:solidFill>
              </a:rPr>
              <a:t>Enhanced collaboration between healthcare professionals due to real-time communication</a:t>
            </a:r>
          </a:p>
          <a:p>
            <a:pPr marL="0" indent="0">
              <a:buNone/>
            </a:pPr>
            <a:r>
              <a:rPr lang="en-GB" b="1">
                <a:solidFill>
                  <a:srgbClr val="FFFFFF"/>
                </a:solidFill>
              </a:rPr>
              <a:t>Limitations</a:t>
            </a:r>
          </a:p>
          <a:p>
            <a:r>
              <a:rPr lang="en-GB">
                <a:solidFill>
                  <a:srgbClr val="FFFFFF"/>
                </a:solidFill>
              </a:rPr>
              <a:t>Dependency on the Internet led to poor work when the Internet speed was down</a:t>
            </a:r>
          </a:p>
          <a:p>
            <a:r>
              <a:rPr lang="en-GB">
                <a:solidFill>
                  <a:srgbClr val="FFFFFF"/>
                </a:solidFill>
              </a:rPr>
              <a:t>Information overload due to too many notifications (Microsoft, 2023)</a:t>
            </a:r>
          </a:p>
          <a:p>
            <a:r>
              <a:rPr lang="en-GB">
                <a:solidFill>
                  <a:srgbClr val="FFFFFF"/>
                </a:solidFill>
              </a:rPr>
              <a:t>Poor digital skills by elderly staff (Buchal, 2018)</a:t>
            </a:r>
          </a:p>
          <a:p>
            <a:endParaRPr lang="en-GB" b="1">
              <a:solidFill>
                <a:srgbClr val="FFFFFF"/>
              </a:solidFill>
              <a:highlight>
                <a:srgbClr val="FFFF00"/>
              </a:highlight>
            </a:endParaRPr>
          </a:p>
        </p:txBody>
      </p:sp>
    </p:spTree>
    <p:extLst>
      <p:ext uri="{BB962C8B-B14F-4D97-AF65-F5344CB8AC3E}">
        <p14:creationId xmlns:p14="http://schemas.microsoft.com/office/powerpoint/2010/main" val="6817987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5536734" y="609600"/>
            <a:ext cx="3737268" cy="1320800"/>
          </a:xfrm>
        </p:spPr>
        <p:txBody>
          <a:bodyPr>
            <a:normAutofit/>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5209563" y="2160589"/>
            <a:ext cx="4064439" cy="3880773"/>
          </a:xfrm>
        </p:spPr>
        <p:txBody>
          <a:bodyPr>
            <a:normAutofit/>
          </a:bodyPr>
          <a:lstStyle/>
          <a:p>
            <a:pPr marL="0" indent="0">
              <a:buNone/>
            </a:pPr>
            <a:r>
              <a:rPr lang="en-GB" dirty="0"/>
              <a:t>Digital literacy refers to the ability to create, use, evaluate and communicate information using digital technologies (López </a:t>
            </a:r>
            <a:r>
              <a:rPr lang="en-GB" i="1" dirty="0"/>
              <a:t>et al., </a:t>
            </a:r>
            <a:r>
              <a:rPr lang="en-GB" dirty="0"/>
              <a:t>2023). </a:t>
            </a:r>
          </a:p>
          <a:p>
            <a:pPr marL="0" indent="0">
              <a:buNone/>
            </a:pPr>
            <a:endParaRPr lang="en-GB" dirty="0"/>
          </a:p>
          <a:p>
            <a:pPr marL="0" indent="0">
              <a:buNone/>
            </a:pPr>
            <a:r>
              <a:rPr lang="en-GB" dirty="0"/>
              <a:t>Staff need digital literacy training to record data, retrieve and use data and communicate effectively.</a:t>
            </a:r>
          </a:p>
          <a:p>
            <a:pPr marL="0" indent="0">
              <a:buNone/>
            </a:pPr>
            <a:r>
              <a:rPr lang="en-GB" dirty="0"/>
              <a:t>Digital literacy is in alignment with </a:t>
            </a:r>
            <a:r>
              <a:rPr lang="en-US" dirty="0"/>
              <a:t>GDPR and the NMC Code of Conduct.</a:t>
            </a:r>
            <a:endParaRPr lang="en-GB" dirty="0"/>
          </a:p>
        </p:txBody>
      </p:sp>
      <p:pic>
        <p:nvPicPr>
          <p:cNvPr id="5" name="Picture 4" descr="Computer script on a screen">
            <a:extLst>
              <a:ext uri="{FF2B5EF4-FFF2-40B4-BE49-F238E27FC236}">
                <a16:creationId xmlns:a16="http://schemas.microsoft.com/office/drawing/2014/main" id="{86D82BB6-CA7B-62A2-E912-2AEC83144F13}"/>
              </a:ext>
            </a:extLst>
          </p:cNvPr>
          <p:cNvPicPr>
            <a:picLocks noChangeAspect="1"/>
          </p:cNvPicPr>
          <p:nvPr/>
        </p:nvPicPr>
        <p:blipFill>
          <a:blip r:embed="rId3"/>
          <a:srcRect l="3859" r="43631"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37146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250D-14C5-7AA8-B8BB-EBC6C219B96E}"/>
              </a:ext>
            </a:extLst>
          </p:cNvPr>
          <p:cNvSpPr>
            <a:spLocks noGrp="1"/>
          </p:cNvSpPr>
          <p:nvPr>
            <p:ph type="title"/>
          </p:nvPr>
        </p:nvSpPr>
        <p:spPr/>
        <p:txBody>
          <a:bodyPr/>
          <a:lstStyle/>
          <a:p>
            <a:r>
              <a:rPr lang="en-US" dirty="0"/>
              <a:t>Digital safety</a:t>
            </a:r>
            <a:endParaRPr lang="en-GB" dirty="0"/>
          </a:p>
        </p:txBody>
      </p:sp>
      <p:sp>
        <p:nvSpPr>
          <p:cNvPr id="3" name="Content Placeholder 2">
            <a:extLst>
              <a:ext uri="{FF2B5EF4-FFF2-40B4-BE49-F238E27FC236}">
                <a16:creationId xmlns:a16="http://schemas.microsoft.com/office/drawing/2014/main" id="{A32CEBCC-74E1-F9B1-102F-F28928168E3F}"/>
              </a:ext>
            </a:extLst>
          </p:cNvPr>
          <p:cNvSpPr>
            <a:spLocks noGrp="1"/>
          </p:cNvSpPr>
          <p:nvPr>
            <p:ph idx="1"/>
          </p:nvPr>
        </p:nvSpPr>
        <p:spPr>
          <a:xfrm>
            <a:off x="345989" y="1408670"/>
            <a:ext cx="11007811" cy="5449330"/>
          </a:xfrm>
        </p:spPr>
        <p:txBody>
          <a:bodyPr>
            <a:normAutofit lnSpcReduction="10000"/>
          </a:bodyPr>
          <a:lstStyle/>
          <a:p>
            <a:pPr marL="0" indent="0">
              <a:buNone/>
            </a:pPr>
            <a:r>
              <a:rPr lang="en-GB" b="1" dirty="0"/>
              <a:t>Key aspects of Digital Safety Checklist for Sunrise residential care home : </a:t>
            </a:r>
          </a:p>
          <a:p>
            <a:r>
              <a:rPr lang="en-GB" dirty="0"/>
              <a:t>Data protection and confidentiality</a:t>
            </a:r>
          </a:p>
          <a:p>
            <a:r>
              <a:rPr lang="en-GB" dirty="0"/>
              <a:t>Safe use of digital services (</a:t>
            </a:r>
            <a:r>
              <a:rPr lang="en-GB" dirty="0" err="1"/>
              <a:t>Guerrier</a:t>
            </a:r>
            <a:r>
              <a:rPr lang="en-GB" dirty="0"/>
              <a:t>, 2016)</a:t>
            </a:r>
          </a:p>
          <a:p>
            <a:r>
              <a:rPr lang="en-GB" dirty="0"/>
              <a:t>Internet safety with secure login using complex passwords and two-factor authentication</a:t>
            </a:r>
          </a:p>
          <a:p>
            <a:r>
              <a:rPr lang="en-GB" dirty="0"/>
              <a:t>Secure electronic documents with encrypted and password enabled folders</a:t>
            </a:r>
          </a:p>
          <a:p>
            <a:r>
              <a:rPr lang="en-GB" dirty="0"/>
              <a:t>Backup and recovery systems</a:t>
            </a:r>
          </a:p>
          <a:p>
            <a:r>
              <a:rPr lang="en-GB" dirty="0"/>
              <a:t>Secure access</a:t>
            </a:r>
          </a:p>
          <a:p>
            <a:r>
              <a:rPr lang="en-GB" dirty="0"/>
              <a:t>Following General Data Protection Regulations (GDPR) and confidentiality policies</a:t>
            </a:r>
          </a:p>
          <a:p>
            <a:r>
              <a:rPr lang="en-GB" dirty="0"/>
              <a:t>Monitoring </a:t>
            </a:r>
            <a:r>
              <a:rPr lang="en-US" dirty="0"/>
              <a:t>(Scott, Sullivan and </a:t>
            </a:r>
            <a:r>
              <a:rPr lang="en-US" dirty="0" err="1"/>
              <a:t>Staib</a:t>
            </a:r>
            <a:r>
              <a:rPr lang="en-US" dirty="0"/>
              <a:t>, 2019)</a:t>
            </a:r>
            <a:endParaRPr lang="en-GB" dirty="0"/>
          </a:p>
          <a:p>
            <a:endParaRPr lang="en-GB" dirty="0"/>
          </a:p>
          <a:p>
            <a:pPr marL="0" indent="0">
              <a:buNone/>
            </a:pPr>
            <a:r>
              <a:rPr lang="en-GB" b="1" dirty="0"/>
              <a:t>Importance of Digital Safety in HSC setting: </a:t>
            </a:r>
          </a:p>
          <a:p>
            <a:r>
              <a:rPr lang="en-GB" dirty="0"/>
              <a:t>Protects patient confidentiality</a:t>
            </a:r>
          </a:p>
          <a:p>
            <a:r>
              <a:rPr lang="en-GB" dirty="0"/>
              <a:t>Ensures compliance with data protection </a:t>
            </a:r>
          </a:p>
          <a:p>
            <a:r>
              <a:rPr lang="en-GB" dirty="0"/>
              <a:t>Promotes professional accountability</a:t>
            </a:r>
          </a:p>
        </p:txBody>
      </p:sp>
    </p:spTree>
    <p:extLst>
      <p:ext uri="{BB962C8B-B14F-4D97-AF65-F5344CB8AC3E}">
        <p14:creationId xmlns:p14="http://schemas.microsoft.com/office/powerpoint/2010/main" val="157427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677334" y="2160590"/>
            <a:ext cx="8596668" cy="2032270"/>
          </a:xfrm>
        </p:spPr>
        <p:txBody>
          <a:bodyPr/>
          <a:lstStyle/>
          <a:p>
            <a:pPr marL="0" indent="0">
              <a:buNone/>
            </a:pPr>
            <a:r>
              <a:rPr lang="en-GB" dirty="0"/>
              <a:t>Microsoft 365 tools offer time efficiency, increased collaboration and communication</a:t>
            </a:r>
          </a:p>
          <a:p>
            <a:pPr marL="0" indent="0">
              <a:buNone/>
            </a:pPr>
            <a:endParaRPr lang="en-GB" dirty="0"/>
          </a:p>
          <a:p>
            <a:pPr marL="0" indent="0">
              <a:buNone/>
            </a:pPr>
            <a:r>
              <a:rPr lang="en-GB" dirty="0"/>
              <a:t>Data protection and digital safety are to be considered to maintain patient confidentiality and legal compliance and accountability in handling digital information. </a:t>
            </a:r>
          </a:p>
        </p:txBody>
      </p:sp>
    </p:spTree>
    <p:extLst>
      <p:ext uri="{BB962C8B-B14F-4D97-AF65-F5344CB8AC3E}">
        <p14:creationId xmlns:p14="http://schemas.microsoft.com/office/powerpoint/2010/main" val="665794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677334" y="609600"/>
            <a:ext cx="8596668" cy="1320800"/>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677334" y="1773045"/>
            <a:ext cx="9385814" cy="4268318"/>
          </a:xfrm>
        </p:spPr>
        <p:txBody>
          <a:bodyPr>
            <a:noAutofit/>
          </a:bodyPr>
          <a:lstStyle/>
          <a:p>
            <a:pPr>
              <a:lnSpc>
                <a:spcPct val="90000"/>
              </a:lnSpc>
            </a:pPr>
            <a:r>
              <a:rPr lang="en-IN" sz="1400" dirty="0"/>
              <a:t>Buchal, R. (2018) ‘Computer-supported collaborative knowledge building using a sustainability assessment framework and Microsoft Teams’, </a:t>
            </a:r>
            <a:r>
              <a:rPr lang="en-IN" sz="1400" i="1" dirty="0"/>
              <a:t>Proceedings of the Canadian Engineering Education Association (CEEA)</a:t>
            </a:r>
            <a:r>
              <a:rPr lang="en-IN" sz="1400" dirty="0"/>
              <a:t> [Preprint]. Available at: https://doi.org/10.24908/pceea.v0i0.13044.</a:t>
            </a:r>
          </a:p>
          <a:p>
            <a:pPr>
              <a:lnSpc>
                <a:spcPct val="90000"/>
              </a:lnSpc>
            </a:pPr>
            <a:r>
              <a:rPr lang="en-IN" sz="1400" dirty="0"/>
              <a:t>Guerrier, C. (2016) </a:t>
            </a:r>
            <a:r>
              <a:rPr lang="en-IN" sz="1400" i="1" dirty="0"/>
              <a:t>Security and privacy in the digital era</a:t>
            </a:r>
            <a:r>
              <a:rPr lang="en-IN" sz="1400" dirty="0"/>
              <a:t>. Wiley-</a:t>
            </a:r>
            <a:r>
              <a:rPr lang="en-IN" sz="1400" dirty="0" err="1"/>
              <a:t>Iste</a:t>
            </a:r>
            <a:r>
              <a:rPr lang="en-IN" sz="1400" dirty="0"/>
              <a:t>.</a:t>
            </a:r>
          </a:p>
          <a:p>
            <a:pPr>
              <a:lnSpc>
                <a:spcPct val="90000"/>
              </a:lnSpc>
            </a:pPr>
            <a:r>
              <a:rPr lang="en-IN" sz="1400" dirty="0"/>
              <a:t>Holy, M., Oz du Soleil and Jelen, B. (2024) </a:t>
            </a:r>
            <a:r>
              <a:rPr lang="en-IN" sz="1400" i="1" dirty="0"/>
              <a:t>Guerrilla Data Analysis Using Microsoft Excel</a:t>
            </a:r>
            <a:r>
              <a:rPr lang="en-IN" sz="1400" dirty="0"/>
              <a:t>. </a:t>
            </a:r>
            <a:r>
              <a:rPr lang="en-IN" sz="1400" dirty="0" err="1"/>
              <a:t>Packt</a:t>
            </a:r>
            <a:r>
              <a:rPr lang="en-IN" sz="1400" dirty="0"/>
              <a:t> Publishing Ltd.</a:t>
            </a:r>
          </a:p>
          <a:p>
            <a:pPr>
              <a:lnSpc>
                <a:spcPct val="90000"/>
              </a:lnSpc>
            </a:pPr>
            <a:r>
              <a:rPr lang="en-IN" sz="1400" dirty="0"/>
              <a:t>López, M. del P.A. </a:t>
            </a:r>
            <a:r>
              <a:rPr lang="en-IN" sz="1400" i="1" dirty="0"/>
              <a:t>et al.</a:t>
            </a:r>
            <a:r>
              <a:rPr lang="en-IN" sz="1400" dirty="0"/>
              <a:t> (2023) ‘Digital literacy as a new determinant of health: A scoping review’, </a:t>
            </a:r>
            <a:r>
              <a:rPr lang="en-IN" sz="1400" i="1" dirty="0"/>
              <a:t>PLOS Digital Health</a:t>
            </a:r>
            <a:r>
              <a:rPr lang="en-IN" sz="1400" dirty="0"/>
              <a:t>, 2(10), p. e0000279. Available at: </a:t>
            </a:r>
            <a:r>
              <a:rPr lang="en-IN" sz="1400" dirty="0">
                <a:hlinkClick r:id="rId3"/>
              </a:rPr>
              <a:t>https://doi.org/10.1371/journal.pdig.0000279</a:t>
            </a:r>
            <a:r>
              <a:rPr lang="en-IN" sz="1400" dirty="0"/>
              <a:t>.</a:t>
            </a:r>
          </a:p>
          <a:p>
            <a:pPr>
              <a:lnSpc>
                <a:spcPct val="90000"/>
              </a:lnSpc>
            </a:pPr>
            <a:r>
              <a:rPr lang="en-US" sz="1400" dirty="0"/>
              <a:t>Microsoft (2023) </a:t>
            </a:r>
            <a:r>
              <a:rPr lang="en-US" sz="1400" i="1" dirty="0"/>
              <a:t>Too many notifications on Teams - Microsoft Q&amp;A, Microsoft.com</a:t>
            </a:r>
            <a:r>
              <a:rPr lang="en-US" sz="1400" dirty="0"/>
              <a:t>. Available at: https://learn.microsoft.com/en-us/answers/questions/4436457/too-many-notifications-on-teams (Accessed: 10 November 2025).</a:t>
            </a:r>
            <a:endParaRPr lang="en-IN" sz="1400" dirty="0"/>
          </a:p>
          <a:p>
            <a:pPr>
              <a:lnSpc>
                <a:spcPct val="90000"/>
              </a:lnSpc>
            </a:pPr>
            <a:r>
              <a:rPr lang="en-IN" sz="1400" dirty="0"/>
              <a:t>Mukala, S.P. (2025) ‘Microsoft Office 365: Transforming Enterprise IT Through Cloud-Based Productivity Solutions’, </a:t>
            </a:r>
            <a:r>
              <a:rPr lang="en-IN" sz="1400" i="1" dirty="0"/>
              <a:t>European Modern Studies Journal</a:t>
            </a:r>
            <a:r>
              <a:rPr lang="en-IN" sz="1400" dirty="0"/>
              <a:t>, 9(4), pp. 200–208. Available at: https://doi.org/10.59573/emsj.9(4).2025.21.</a:t>
            </a:r>
          </a:p>
          <a:p>
            <a:pPr>
              <a:lnSpc>
                <a:spcPct val="90000"/>
              </a:lnSpc>
            </a:pPr>
            <a:r>
              <a:rPr lang="en-US" sz="1400" dirty="0"/>
              <a:t>Scott, I.A., Sullivan, C. and Staib, A. (2019) ‘Going digital: a checklist in preparing for hospital-wide electronic medical record implementation and digital transformation’, </a:t>
            </a:r>
            <a:r>
              <a:rPr lang="en-US" sz="1400" i="1" dirty="0"/>
              <a:t>Australian Health Review</a:t>
            </a:r>
            <a:r>
              <a:rPr lang="en-US" sz="1400" dirty="0"/>
              <a:t>, 43(3), p. 302. Available at: </a:t>
            </a:r>
            <a:r>
              <a:rPr lang="en-US" sz="1400" dirty="0">
                <a:hlinkClick r:id="rId4"/>
              </a:rPr>
              <a:t>https://doi.org/10.1071/ah17153</a:t>
            </a:r>
            <a:r>
              <a:rPr lang="en-US" sz="1400" dirty="0"/>
              <a:t>.</a:t>
            </a:r>
          </a:p>
          <a:p>
            <a:pPr>
              <a:lnSpc>
                <a:spcPct val="90000"/>
              </a:lnSpc>
            </a:pPr>
            <a:r>
              <a:rPr lang="en-US" sz="1400" dirty="0" err="1"/>
              <a:t>VesaJuvonen</a:t>
            </a:r>
            <a:r>
              <a:rPr lang="en-US" sz="1400" dirty="0"/>
              <a:t> (2023) </a:t>
            </a:r>
            <a:r>
              <a:rPr lang="en-US" sz="1400" i="1" dirty="0"/>
              <a:t>Excel Services Overview</a:t>
            </a:r>
            <a:r>
              <a:rPr lang="en-US" sz="1400" dirty="0"/>
              <a:t>, Microsoft.com. Available at: https://learn.microsoft.com/en-us/sharepoint/dev/general-development/excel-services-overview.</a:t>
            </a:r>
          </a:p>
        </p:txBody>
      </p:sp>
    </p:spTree>
    <p:extLst>
      <p:ext uri="{BB962C8B-B14F-4D97-AF65-F5344CB8AC3E}">
        <p14:creationId xmlns:p14="http://schemas.microsoft.com/office/powerpoint/2010/main" val="91034025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9" ma:contentTypeDescription="Create a new document." ma:contentTypeScope="" ma:versionID="81d8619a18bcbebcdf771ab920981453">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bd1e3c547b05df238ba1d9dc4590dea4"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Props1.xml><?xml version="1.0" encoding="utf-8"?>
<ds:datastoreItem xmlns:ds="http://schemas.openxmlformats.org/officeDocument/2006/customXml" ds:itemID="{DC47CFAE-B5EA-4B9A-8A38-E95A67BF8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297077-9712-4C86-BECC-5A84ECB3A8CC}">
  <ds:schemaRefs>
    <ds:schemaRef ds:uri="http://schemas.microsoft.com/sharepoint/v3/contenttype/forms"/>
  </ds:schemaRefs>
</ds:datastoreItem>
</file>

<file path=customXml/itemProps3.xml><?xml version="1.0" encoding="utf-8"?>
<ds:datastoreItem xmlns:ds="http://schemas.openxmlformats.org/officeDocument/2006/customXml" ds:itemID="{387A38DF-752A-45B0-B355-2087909F4D8B}">
  <ds:schemaRefs>
    <ds:schemaRef ds:uri="http://purl.org/dc/terms/"/>
    <ds:schemaRef ds:uri="http://www.w3.org/XML/1998/namespace"/>
    <ds:schemaRef ds:uri="http://purl.org/dc/elements/1.1/"/>
    <ds:schemaRef ds:uri="http://purl.org/dc/dcmitype/"/>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bd58668a-75ed-4e88-8b6f-7357ab2eb406"/>
    <ds:schemaRef ds:uri="b6c735d2-3114-479d-9f38-f4e14bc16876"/>
  </ds:schemaRefs>
</ds:datastoreItem>
</file>

<file path=docProps/app.xml><?xml version="1.0" encoding="utf-8"?>
<Properties xmlns="http://schemas.openxmlformats.org/officeDocument/2006/extended-properties" xmlns:vt="http://schemas.openxmlformats.org/officeDocument/2006/docPropsVTypes">
  <Template>Facet</Template>
  <TotalTime>207</TotalTime>
  <Words>1704</Words>
  <Application>Microsoft Office PowerPoint</Application>
  <PresentationFormat>Widescreen</PresentationFormat>
  <Paragraphs>91</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Digital Skills and Research Methods LCHS4007  Assessment 1:  Group Presentation (Charlotte Mikano)</vt:lpstr>
      <vt:lpstr>Acknowledgement of the use of AI</vt:lpstr>
      <vt:lpstr>Introduction</vt:lpstr>
      <vt:lpstr>Benefits and Limitations</vt:lpstr>
      <vt:lpstr>Communication and Collaboration tool</vt:lpstr>
      <vt:lpstr>Benefits and Limitations</vt:lpstr>
      <vt:lpstr>Digital Literacy</vt:lpstr>
      <vt:lpstr>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 </dc:title>
  <dc:creator>Shaila Hussain</dc:creator>
  <cp:lastModifiedBy>Charlotte Mikano (2325743)</cp:lastModifiedBy>
  <cp:revision>60</cp:revision>
  <dcterms:created xsi:type="dcterms:W3CDTF">2025-07-04T16:22:41Z</dcterms:created>
  <dcterms:modified xsi:type="dcterms:W3CDTF">2025-11-10T13:41:11Z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