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5"/>
  </p:notesMasterIdLst>
  <p:sldIdLst>
    <p:sldId id="256" r:id="rId2"/>
    <p:sldId id="269" r:id="rId3"/>
    <p:sldId id="257" r:id="rId4"/>
    <p:sldId id="258" r:id="rId5"/>
    <p:sldId id="259" r:id="rId6"/>
    <p:sldId id="268" r:id="rId7"/>
    <p:sldId id="260" r:id="rId8"/>
    <p:sldId id="261" r:id="rId9"/>
    <p:sldId id="262" r:id="rId10"/>
    <p:sldId id="267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8"/>
    <p:restoredTop sz="94601"/>
  </p:normalViewPr>
  <p:slideViewPr>
    <p:cSldViewPr snapToGrid="0">
      <p:cViewPr varScale="1">
        <p:scale>
          <a:sx n="59" d="100"/>
          <a:sy n="59" d="100"/>
        </p:scale>
        <p:origin x="9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24.svg"/><Relationship Id="rId4" Type="http://schemas.openxmlformats.org/officeDocument/2006/relationships/image" Target="../media/image20.svg"/><Relationship Id="rId9" Type="http://schemas.openxmlformats.org/officeDocument/2006/relationships/image" Target="../media/image2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24.svg"/><Relationship Id="rId4" Type="http://schemas.openxmlformats.org/officeDocument/2006/relationships/image" Target="../media/image20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14AC07-B18F-4439-9B4C-388CDFCB222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943946B-DA2E-4E84-AA5A-CDCB89C72CA3}">
      <dgm:prSet/>
      <dgm:spPr/>
      <dgm:t>
        <a:bodyPr/>
        <a:lstStyle/>
        <a:p>
          <a:r>
            <a:rPr lang="en-GB"/>
            <a:t>The primary goal of Innovate DXB 2024 is to accelerate technological progress by promoting strategic partnerships between entrepreneurs, investors, and technology pioneers at the JW Marriott Hotel in Dubai.</a:t>
          </a:r>
          <a:endParaRPr lang="en-US"/>
        </a:p>
      </dgm:t>
    </dgm:pt>
    <dgm:pt modelId="{0204B002-83F9-4E7F-9546-CDD68FDBF5F2}" type="parTrans" cxnId="{D4F49E49-7E4E-498D-AA03-529E7DACB148}">
      <dgm:prSet/>
      <dgm:spPr/>
      <dgm:t>
        <a:bodyPr/>
        <a:lstStyle/>
        <a:p>
          <a:endParaRPr lang="en-US"/>
        </a:p>
      </dgm:t>
    </dgm:pt>
    <dgm:pt modelId="{61DDD47E-3E3A-4ED8-A6A0-C52C0C294A9C}" type="sibTrans" cxnId="{D4F49E49-7E4E-498D-AA03-529E7DACB148}">
      <dgm:prSet/>
      <dgm:spPr/>
      <dgm:t>
        <a:bodyPr/>
        <a:lstStyle/>
        <a:p>
          <a:endParaRPr lang="en-US"/>
        </a:p>
      </dgm:t>
    </dgm:pt>
    <dgm:pt modelId="{9C080B24-CC31-4EF0-8321-F82DC1A8916E}">
      <dgm:prSet/>
      <dgm:spPr/>
      <dgm:t>
        <a:bodyPr/>
        <a:lstStyle/>
        <a:p>
          <a:r>
            <a:rPr lang="en-GB"/>
            <a:t>Foster a dynamic exchange of ideas and foster collaborations that explore new business opportunities and potential technological advancements</a:t>
          </a:r>
          <a:endParaRPr lang="en-US"/>
        </a:p>
      </dgm:t>
    </dgm:pt>
    <dgm:pt modelId="{BB519E53-8821-4D8F-9BB7-F98DE2CB1E5F}" type="parTrans" cxnId="{97E2D15B-FEB4-46FC-A614-6227CB189163}">
      <dgm:prSet/>
      <dgm:spPr/>
      <dgm:t>
        <a:bodyPr/>
        <a:lstStyle/>
        <a:p>
          <a:endParaRPr lang="en-US"/>
        </a:p>
      </dgm:t>
    </dgm:pt>
    <dgm:pt modelId="{5FACC9E4-5B40-485A-91BF-0FBB34A16364}" type="sibTrans" cxnId="{97E2D15B-FEB4-46FC-A614-6227CB189163}">
      <dgm:prSet/>
      <dgm:spPr/>
      <dgm:t>
        <a:bodyPr/>
        <a:lstStyle/>
        <a:p>
          <a:endParaRPr lang="en-US"/>
        </a:p>
      </dgm:t>
    </dgm:pt>
    <dgm:pt modelId="{2AB8EF3C-DED1-4A1F-9658-8038A4DC7E25}">
      <dgm:prSet/>
      <dgm:spPr/>
      <dgm:t>
        <a:bodyPr/>
        <a:lstStyle/>
        <a:p>
          <a:r>
            <a:rPr lang="en-GB"/>
            <a:t>This event aims to attract a diverse group of forward-thinking individuals, including tech startups and experienced investors, fostering networking and collaboration across various industries.</a:t>
          </a:r>
          <a:endParaRPr lang="en-US"/>
        </a:p>
      </dgm:t>
    </dgm:pt>
    <dgm:pt modelId="{79AA43F1-FEAF-4841-98A2-BB7C87EEE928}" type="parTrans" cxnId="{E0EAB1F2-F17C-482C-87DE-3A82B7721CAA}">
      <dgm:prSet/>
      <dgm:spPr/>
      <dgm:t>
        <a:bodyPr/>
        <a:lstStyle/>
        <a:p>
          <a:endParaRPr lang="en-US"/>
        </a:p>
      </dgm:t>
    </dgm:pt>
    <dgm:pt modelId="{6D54EB42-7C00-4001-87DA-0387982FCF01}" type="sibTrans" cxnId="{E0EAB1F2-F17C-482C-87DE-3A82B7721CAA}">
      <dgm:prSet/>
      <dgm:spPr/>
      <dgm:t>
        <a:bodyPr/>
        <a:lstStyle/>
        <a:p>
          <a:endParaRPr lang="en-US"/>
        </a:p>
      </dgm:t>
    </dgm:pt>
    <dgm:pt modelId="{9FCE563D-205D-429B-9744-631EF6D1B85F}">
      <dgm:prSet/>
      <dgm:spPr/>
      <dgm:t>
        <a:bodyPr/>
        <a:lstStyle/>
        <a:p>
          <a:r>
            <a:rPr lang="en-GB"/>
            <a:t>Delve into the meticulous and comprehensive planning and research that underpins the success of the event, aiming to create a transformative experience that fosters the progress of global technology and economic landscapes.</a:t>
          </a:r>
          <a:endParaRPr lang="en-US"/>
        </a:p>
      </dgm:t>
    </dgm:pt>
    <dgm:pt modelId="{48051B29-F13E-4A85-9F62-35C9902D486D}" type="parTrans" cxnId="{6D91F1BF-5EE1-412E-B513-F529000A7900}">
      <dgm:prSet/>
      <dgm:spPr/>
      <dgm:t>
        <a:bodyPr/>
        <a:lstStyle/>
        <a:p>
          <a:endParaRPr lang="en-US"/>
        </a:p>
      </dgm:t>
    </dgm:pt>
    <dgm:pt modelId="{B4B4C185-ACD0-4DEF-A038-87D325C90AD8}" type="sibTrans" cxnId="{6D91F1BF-5EE1-412E-B513-F529000A7900}">
      <dgm:prSet/>
      <dgm:spPr/>
      <dgm:t>
        <a:bodyPr/>
        <a:lstStyle/>
        <a:p>
          <a:endParaRPr lang="en-US"/>
        </a:p>
      </dgm:t>
    </dgm:pt>
    <dgm:pt modelId="{E31152A4-5226-4301-A991-49C3915CC03A}" type="pres">
      <dgm:prSet presAssocID="{F614AC07-B18F-4439-9B4C-388CDFCB2229}" presName="root" presStyleCnt="0">
        <dgm:presLayoutVars>
          <dgm:dir/>
          <dgm:resizeHandles val="exact"/>
        </dgm:presLayoutVars>
      </dgm:prSet>
      <dgm:spPr/>
    </dgm:pt>
    <dgm:pt modelId="{3F9C65A3-98C4-409D-AE7D-0100D8947AC4}" type="pres">
      <dgm:prSet presAssocID="{C943946B-DA2E-4E84-AA5A-CDCB89C72CA3}" presName="compNode" presStyleCnt="0"/>
      <dgm:spPr/>
    </dgm:pt>
    <dgm:pt modelId="{90F722F7-48FD-49D5-9F41-A55DBD3BFB7F}" type="pres">
      <dgm:prSet presAssocID="{C943946B-DA2E-4E84-AA5A-CDCB89C72CA3}" presName="bgRect" presStyleLbl="bgShp" presStyleIdx="0" presStyleCnt="4"/>
      <dgm:spPr/>
    </dgm:pt>
    <dgm:pt modelId="{5DA846D2-08BC-4CDF-96C2-1E9AFE3BA9B8}" type="pres">
      <dgm:prSet presAssocID="{C943946B-DA2E-4E84-AA5A-CDCB89C72CA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353F0240-D959-49E6-ADED-7BF14F6022B5}" type="pres">
      <dgm:prSet presAssocID="{C943946B-DA2E-4E84-AA5A-CDCB89C72CA3}" presName="spaceRect" presStyleCnt="0"/>
      <dgm:spPr/>
    </dgm:pt>
    <dgm:pt modelId="{98F8487C-A919-4853-8031-8E1AA1995D71}" type="pres">
      <dgm:prSet presAssocID="{C943946B-DA2E-4E84-AA5A-CDCB89C72CA3}" presName="parTx" presStyleLbl="revTx" presStyleIdx="0" presStyleCnt="4">
        <dgm:presLayoutVars>
          <dgm:chMax val="0"/>
          <dgm:chPref val="0"/>
        </dgm:presLayoutVars>
      </dgm:prSet>
      <dgm:spPr/>
    </dgm:pt>
    <dgm:pt modelId="{BF7CB4CC-F1BB-4E93-A8B3-D93D1EF5DCEA}" type="pres">
      <dgm:prSet presAssocID="{61DDD47E-3E3A-4ED8-A6A0-C52C0C294A9C}" presName="sibTrans" presStyleCnt="0"/>
      <dgm:spPr/>
    </dgm:pt>
    <dgm:pt modelId="{596C6D97-BD19-44F1-A459-B1891C315102}" type="pres">
      <dgm:prSet presAssocID="{9C080B24-CC31-4EF0-8321-F82DC1A8916E}" presName="compNode" presStyleCnt="0"/>
      <dgm:spPr/>
    </dgm:pt>
    <dgm:pt modelId="{0C42F1D9-93BF-4406-95B6-36EA5AFD9303}" type="pres">
      <dgm:prSet presAssocID="{9C080B24-CC31-4EF0-8321-F82DC1A8916E}" presName="bgRect" presStyleLbl="bgShp" presStyleIdx="1" presStyleCnt="4"/>
      <dgm:spPr/>
    </dgm:pt>
    <dgm:pt modelId="{A7D22A7D-0BF8-47DB-917B-D3C7D765B949}" type="pres">
      <dgm:prSet presAssocID="{9C080B24-CC31-4EF0-8321-F82DC1A8916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B5F58CE-CBFC-4C3F-B461-D9BA4834221D}" type="pres">
      <dgm:prSet presAssocID="{9C080B24-CC31-4EF0-8321-F82DC1A8916E}" presName="spaceRect" presStyleCnt="0"/>
      <dgm:spPr/>
    </dgm:pt>
    <dgm:pt modelId="{BB460B41-BD82-424D-BAC8-9EE497C93BB9}" type="pres">
      <dgm:prSet presAssocID="{9C080B24-CC31-4EF0-8321-F82DC1A8916E}" presName="parTx" presStyleLbl="revTx" presStyleIdx="1" presStyleCnt="4">
        <dgm:presLayoutVars>
          <dgm:chMax val="0"/>
          <dgm:chPref val="0"/>
        </dgm:presLayoutVars>
      </dgm:prSet>
      <dgm:spPr/>
    </dgm:pt>
    <dgm:pt modelId="{C782BFDA-DC08-4315-9D45-EA3D7E0CEDC6}" type="pres">
      <dgm:prSet presAssocID="{5FACC9E4-5B40-485A-91BF-0FBB34A16364}" presName="sibTrans" presStyleCnt="0"/>
      <dgm:spPr/>
    </dgm:pt>
    <dgm:pt modelId="{BB671B71-7BE4-452D-B03D-CA851051901C}" type="pres">
      <dgm:prSet presAssocID="{2AB8EF3C-DED1-4A1F-9658-8038A4DC7E25}" presName="compNode" presStyleCnt="0"/>
      <dgm:spPr/>
    </dgm:pt>
    <dgm:pt modelId="{D01DFAD1-4D04-415A-9F70-E2158187B093}" type="pres">
      <dgm:prSet presAssocID="{2AB8EF3C-DED1-4A1F-9658-8038A4DC7E25}" presName="bgRect" presStyleLbl="bgShp" presStyleIdx="2" presStyleCnt="4"/>
      <dgm:spPr/>
    </dgm:pt>
    <dgm:pt modelId="{EA993726-D64A-4134-A045-04FAC68BB6E5}" type="pres">
      <dgm:prSet presAssocID="{2AB8EF3C-DED1-4A1F-9658-8038A4DC7E2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C9803278-AEBD-4871-A286-AF10D5DE1546}" type="pres">
      <dgm:prSet presAssocID="{2AB8EF3C-DED1-4A1F-9658-8038A4DC7E25}" presName="spaceRect" presStyleCnt="0"/>
      <dgm:spPr/>
    </dgm:pt>
    <dgm:pt modelId="{0DF079D5-04D8-45B4-906C-3375A192BEAA}" type="pres">
      <dgm:prSet presAssocID="{2AB8EF3C-DED1-4A1F-9658-8038A4DC7E25}" presName="parTx" presStyleLbl="revTx" presStyleIdx="2" presStyleCnt="4">
        <dgm:presLayoutVars>
          <dgm:chMax val="0"/>
          <dgm:chPref val="0"/>
        </dgm:presLayoutVars>
      </dgm:prSet>
      <dgm:spPr/>
    </dgm:pt>
    <dgm:pt modelId="{F00F9BB7-692E-40FF-A8DA-646059E4C24E}" type="pres">
      <dgm:prSet presAssocID="{6D54EB42-7C00-4001-87DA-0387982FCF01}" presName="sibTrans" presStyleCnt="0"/>
      <dgm:spPr/>
    </dgm:pt>
    <dgm:pt modelId="{26DDB8E0-46B2-4BA9-85B5-CBBECB9FA777}" type="pres">
      <dgm:prSet presAssocID="{9FCE563D-205D-429B-9744-631EF6D1B85F}" presName="compNode" presStyleCnt="0"/>
      <dgm:spPr/>
    </dgm:pt>
    <dgm:pt modelId="{CDD4FB82-FFE4-46B3-AF64-D8C6DEE524C0}" type="pres">
      <dgm:prSet presAssocID="{9FCE563D-205D-429B-9744-631EF6D1B85F}" presName="bgRect" presStyleLbl="bgShp" presStyleIdx="3" presStyleCnt="4"/>
      <dgm:spPr/>
    </dgm:pt>
    <dgm:pt modelId="{7EDE7BBC-F6E2-4FCA-A370-881A0B388A9B}" type="pres">
      <dgm:prSet presAssocID="{9FCE563D-205D-429B-9744-631EF6D1B85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39B4823-55EE-493F-B845-3342D01BD8A1}" type="pres">
      <dgm:prSet presAssocID="{9FCE563D-205D-429B-9744-631EF6D1B85F}" presName="spaceRect" presStyleCnt="0"/>
      <dgm:spPr/>
    </dgm:pt>
    <dgm:pt modelId="{5F6F1063-C2BF-47A8-BBF7-0E3F82458ED8}" type="pres">
      <dgm:prSet presAssocID="{9FCE563D-205D-429B-9744-631EF6D1B85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371313F-936F-45C5-80FB-49886AAB11DB}" type="presOf" srcId="{F614AC07-B18F-4439-9B4C-388CDFCB2229}" destId="{E31152A4-5226-4301-A991-49C3915CC03A}" srcOrd="0" destOrd="0" presId="urn:microsoft.com/office/officeart/2018/2/layout/IconVerticalSolidList"/>
    <dgm:cxn modelId="{97E2D15B-FEB4-46FC-A614-6227CB189163}" srcId="{F614AC07-B18F-4439-9B4C-388CDFCB2229}" destId="{9C080B24-CC31-4EF0-8321-F82DC1A8916E}" srcOrd="1" destOrd="0" parTransId="{BB519E53-8821-4D8F-9BB7-F98DE2CB1E5F}" sibTransId="{5FACC9E4-5B40-485A-91BF-0FBB34A16364}"/>
    <dgm:cxn modelId="{5556B467-2D01-4B63-BD10-F62ABC89132A}" type="presOf" srcId="{C943946B-DA2E-4E84-AA5A-CDCB89C72CA3}" destId="{98F8487C-A919-4853-8031-8E1AA1995D71}" srcOrd="0" destOrd="0" presId="urn:microsoft.com/office/officeart/2018/2/layout/IconVerticalSolidList"/>
    <dgm:cxn modelId="{D4F49E49-7E4E-498D-AA03-529E7DACB148}" srcId="{F614AC07-B18F-4439-9B4C-388CDFCB2229}" destId="{C943946B-DA2E-4E84-AA5A-CDCB89C72CA3}" srcOrd="0" destOrd="0" parTransId="{0204B002-83F9-4E7F-9546-CDD68FDBF5F2}" sibTransId="{61DDD47E-3E3A-4ED8-A6A0-C52C0C294A9C}"/>
    <dgm:cxn modelId="{A27BC059-3EE9-4954-AE64-1A2029D6A04D}" type="presOf" srcId="{9C080B24-CC31-4EF0-8321-F82DC1A8916E}" destId="{BB460B41-BD82-424D-BAC8-9EE497C93BB9}" srcOrd="0" destOrd="0" presId="urn:microsoft.com/office/officeart/2018/2/layout/IconVerticalSolidList"/>
    <dgm:cxn modelId="{08D1D5AE-9037-4D0D-9F9F-EE3311F6C489}" type="presOf" srcId="{2AB8EF3C-DED1-4A1F-9658-8038A4DC7E25}" destId="{0DF079D5-04D8-45B4-906C-3375A192BEAA}" srcOrd="0" destOrd="0" presId="urn:microsoft.com/office/officeart/2018/2/layout/IconVerticalSolidList"/>
    <dgm:cxn modelId="{0FFF61BF-C3E9-45B7-BB54-2373AC1D01DC}" type="presOf" srcId="{9FCE563D-205D-429B-9744-631EF6D1B85F}" destId="{5F6F1063-C2BF-47A8-BBF7-0E3F82458ED8}" srcOrd="0" destOrd="0" presId="urn:microsoft.com/office/officeart/2018/2/layout/IconVerticalSolidList"/>
    <dgm:cxn modelId="{6D91F1BF-5EE1-412E-B513-F529000A7900}" srcId="{F614AC07-B18F-4439-9B4C-388CDFCB2229}" destId="{9FCE563D-205D-429B-9744-631EF6D1B85F}" srcOrd="3" destOrd="0" parTransId="{48051B29-F13E-4A85-9F62-35C9902D486D}" sibTransId="{B4B4C185-ACD0-4DEF-A038-87D325C90AD8}"/>
    <dgm:cxn modelId="{E0EAB1F2-F17C-482C-87DE-3A82B7721CAA}" srcId="{F614AC07-B18F-4439-9B4C-388CDFCB2229}" destId="{2AB8EF3C-DED1-4A1F-9658-8038A4DC7E25}" srcOrd="2" destOrd="0" parTransId="{79AA43F1-FEAF-4841-98A2-BB7C87EEE928}" sibTransId="{6D54EB42-7C00-4001-87DA-0387982FCF01}"/>
    <dgm:cxn modelId="{F19DCA0C-AD78-43DA-8173-47EA87639D35}" type="presParOf" srcId="{E31152A4-5226-4301-A991-49C3915CC03A}" destId="{3F9C65A3-98C4-409D-AE7D-0100D8947AC4}" srcOrd="0" destOrd="0" presId="urn:microsoft.com/office/officeart/2018/2/layout/IconVerticalSolidList"/>
    <dgm:cxn modelId="{26D43B8A-ED6C-48A9-BBEB-83483FF1CA35}" type="presParOf" srcId="{3F9C65A3-98C4-409D-AE7D-0100D8947AC4}" destId="{90F722F7-48FD-49D5-9F41-A55DBD3BFB7F}" srcOrd="0" destOrd="0" presId="urn:microsoft.com/office/officeart/2018/2/layout/IconVerticalSolidList"/>
    <dgm:cxn modelId="{C7D67A5F-9536-4E5C-AF73-36A0E64B4585}" type="presParOf" srcId="{3F9C65A3-98C4-409D-AE7D-0100D8947AC4}" destId="{5DA846D2-08BC-4CDF-96C2-1E9AFE3BA9B8}" srcOrd="1" destOrd="0" presId="urn:microsoft.com/office/officeart/2018/2/layout/IconVerticalSolidList"/>
    <dgm:cxn modelId="{C8176C86-4E05-4813-BBD4-D3CCB04112B4}" type="presParOf" srcId="{3F9C65A3-98C4-409D-AE7D-0100D8947AC4}" destId="{353F0240-D959-49E6-ADED-7BF14F6022B5}" srcOrd="2" destOrd="0" presId="urn:microsoft.com/office/officeart/2018/2/layout/IconVerticalSolidList"/>
    <dgm:cxn modelId="{2CE2F4E2-4AF3-42FA-AC75-22E465B2CEC9}" type="presParOf" srcId="{3F9C65A3-98C4-409D-AE7D-0100D8947AC4}" destId="{98F8487C-A919-4853-8031-8E1AA1995D71}" srcOrd="3" destOrd="0" presId="urn:microsoft.com/office/officeart/2018/2/layout/IconVerticalSolidList"/>
    <dgm:cxn modelId="{B651CB63-235B-4517-BBBC-998D1D818FA2}" type="presParOf" srcId="{E31152A4-5226-4301-A991-49C3915CC03A}" destId="{BF7CB4CC-F1BB-4E93-A8B3-D93D1EF5DCEA}" srcOrd="1" destOrd="0" presId="urn:microsoft.com/office/officeart/2018/2/layout/IconVerticalSolidList"/>
    <dgm:cxn modelId="{9264F1DA-4981-4384-8779-81052F4DC4ED}" type="presParOf" srcId="{E31152A4-5226-4301-A991-49C3915CC03A}" destId="{596C6D97-BD19-44F1-A459-B1891C315102}" srcOrd="2" destOrd="0" presId="urn:microsoft.com/office/officeart/2018/2/layout/IconVerticalSolidList"/>
    <dgm:cxn modelId="{ACE6D219-C7B2-4503-8A9D-131D8486410D}" type="presParOf" srcId="{596C6D97-BD19-44F1-A459-B1891C315102}" destId="{0C42F1D9-93BF-4406-95B6-36EA5AFD9303}" srcOrd="0" destOrd="0" presId="urn:microsoft.com/office/officeart/2018/2/layout/IconVerticalSolidList"/>
    <dgm:cxn modelId="{3217BE16-417B-4148-A958-03AC914151E7}" type="presParOf" srcId="{596C6D97-BD19-44F1-A459-B1891C315102}" destId="{A7D22A7D-0BF8-47DB-917B-D3C7D765B949}" srcOrd="1" destOrd="0" presId="urn:microsoft.com/office/officeart/2018/2/layout/IconVerticalSolidList"/>
    <dgm:cxn modelId="{4A45C0AA-144C-4D2D-A9FB-733A4C2C0894}" type="presParOf" srcId="{596C6D97-BD19-44F1-A459-B1891C315102}" destId="{6B5F58CE-CBFC-4C3F-B461-D9BA4834221D}" srcOrd="2" destOrd="0" presId="urn:microsoft.com/office/officeart/2018/2/layout/IconVerticalSolidList"/>
    <dgm:cxn modelId="{667A8A66-A0A4-4B23-935B-9496457EA165}" type="presParOf" srcId="{596C6D97-BD19-44F1-A459-B1891C315102}" destId="{BB460B41-BD82-424D-BAC8-9EE497C93BB9}" srcOrd="3" destOrd="0" presId="urn:microsoft.com/office/officeart/2018/2/layout/IconVerticalSolidList"/>
    <dgm:cxn modelId="{9A2F46C1-AA83-410E-89DE-C28DED01419D}" type="presParOf" srcId="{E31152A4-5226-4301-A991-49C3915CC03A}" destId="{C782BFDA-DC08-4315-9D45-EA3D7E0CEDC6}" srcOrd="3" destOrd="0" presId="urn:microsoft.com/office/officeart/2018/2/layout/IconVerticalSolidList"/>
    <dgm:cxn modelId="{88D2692E-235E-4F35-9815-F2924A561BDF}" type="presParOf" srcId="{E31152A4-5226-4301-A991-49C3915CC03A}" destId="{BB671B71-7BE4-452D-B03D-CA851051901C}" srcOrd="4" destOrd="0" presId="urn:microsoft.com/office/officeart/2018/2/layout/IconVerticalSolidList"/>
    <dgm:cxn modelId="{B1F922B7-E6FB-4E28-92DA-01253C211186}" type="presParOf" srcId="{BB671B71-7BE4-452D-B03D-CA851051901C}" destId="{D01DFAD1-4D04-415A-9F70-E2158187B093}" srcOrd="0" destOrd="0" presId="urn:microsoft.com/office/officeart/2018/2/layout/IconVerticalSolidList"/>
    <dgm:cxn modelId="{53E905E9-4438-4BA4-AF45-E049C4FF8D0B}" type="presParOf" srcId="{BB671B71-7BE4-452D-B03D-CA851051901C}" destId="{EA993726-D64A-4134-A045-04FAC68BB6E5}" srcOrd="1" destOrd="0" presId="urn:microsoft.com/office/officeart/2018/2/layout/IconVerticalSolidList"/>
    <dgm:cxn modelId="{7C0B5E22-3149-4932-941E-F5FC12D8636F}" type="presParOf" srcId="{BB671B71-7BE4-452D-B03D-CA851051901C}" destId="{C9803278-AEBD-4871-A286-AF10D5DE1546}" srcOrd="2" destOrd="0" presId="urn:microsoft.com/office/officeart/2018/2/layout/IconVerticalSolidList"/>
    <dgm:cxn modelId="{FF9A5B1E-29E5-4366-9001-98F94E54F9F0}" type="presParOf" srcId="{BB671B71-7BE4-452D-B03D-CA851051901C}" destId="{0DF079D5-04D8-45B4-906C-3375A192BEAA}" srcOrd="3" destOrd="0" presId="urn:microsoft.com/office/officeart/2018/2/layout/IconVerticalSolidList"/>
    <dgm:cxn modelId="{E9551D11-A920-47A6-A433-6ED7F825A020}" type="presParOf" srcId="{E31152A4-5226-4301-A991-49C3915CC03A}" destId="{F00F9BB7-692E-40FF-A8DA-646059E4C24E}" srcOrd="5" destOrd="0" presId="urn:microsoft.com/office/officeart/2018/2/layout/IconVerticalSolidList"/>
    <dgm:cxn modelId="{B6C3B55F-3DFB-4B0B-8FC3-5F0C589485F8}" type="presParOf" srcId="{E31152A4-5226-4301-A991-49C3915CC03A}" destId="{26DDB8E0-46B2-4BA9-85B5-CBBECB9FA777}" srcOrd="6" destOrd="0" presId="urn:microsoft.com/office/officeart/2018/2/layout/IconVerticalSolidList"/>
    <dgm:cxn modelId="{315C9D9A-F36A-4007-8E38-A83854711645}" type="presParOf" srcId="{26DDB8E0-46B2-4BA9-85B5-CBBECB9FA777}" destId="{CDD4FB82-FFE4-46B3-AF64-D8C6DEE524C0}" srcOrd="0" destOrd="0" presId="urn:microsoft.com/office/officeart/2018/2/layout/IconVerticalSolidList"/>
    <dgm:cxn modelId="{E55C6CD1-DC1D-4E9D-AB16-C22E444FCC2B}" type="presParOf" srcId="{26DDB8E0-46B2-4BA9-85B5-CBBECB9FA777}" destId="{7EDE7BBC-F6E2-4FCA-A370-881A0B388A9B}" srcOrd="1" destOrd="0" presId="urn:microsoft.com/office/officeart/2018/2/layout/IconVerticalSolidList"/>
    <dgm:cxn modelId="{88A7CA07-0DFA-493A-9C70-880E3EAD9913}" type="presParOf" srcId="{26DDB8E0-46B2-4BA9-85B5-CBBECB9FA777}" destId="{939B4823-55EE-493F-B845-3342D01BD8A1}" srcOrd="2" destOrd="0" presId="urn:microsoft.com/office/officeart/2018/2/layout/IconVerticalSolidList"/>
    <dgm:cxn modelId="{442274C7-77FE-4D10-90AF-1F811716E920}" type="presParOf" srcId="{26DDB8E0-46B2-4BA9-85B5-CBBECB9FA777}" destId="{5F6F1063-C2BF-47A8-BBF7-0E3F82458ED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9537F6-E520-4B04-A927-F695F80D79B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328611B-E2DE-48CF-ACCA-E0D7FA0567A6}">
      <dgm:prSet/>
      <dgm:spPr/>
      <dgm:t>
        <a:bodyPr/>
        <a:lstStyle/>
        <a:p>
          <a:r>
            <a:rPr lang="en-US"/>
            <a:t>Supply for Innovate DXB 2024</a:t>
          </a:r>
        </a:p>
      </dgm:t>
    </dgm:pt>
    <dgm:pt modelId="{0B5784CE-4DAD-4069-AA17-8D50358E1111}" type="parTrans" cxnId="{144F9900-880B-4BA0-BBBD-B3F6ED305BA3}">
      <dgm:prSet/>
      <dgm:spPr/>
      <dgm:t>
        <a:bodyPr/>
        <a:lstStyle/>
        <a:p>
          <a:endParaRPr lang="en-US"/>
        </a:p>
      </dgm:t>
    </dgm:pt>
    <dgm:pt modelId="{EB0BA8BC-C0E9-469B-8C97-AAD351493BCD}" type="sibTrans" cxnId="{144F9900-880B-4BA0-BBBD-B3F6ED305BA3}">
      <dgm:prSet/>
      <dgm:spPr/>
      <dgm:t>
        <a:bodyPr/>
        <a:lstStyle/>
        <a:p>
          <a:endParaRPr lang="en-US"/>
        </a:p>
      </dgm:t>
    </dgm:pt>
    <dgm:pt modelId="{B419D1D9-B6DD-43CF-AC33-3F4A2201BE89}">
      <dgm:prSet/>
      <dgm:spPr/>
      <dgm:t>
        <a:bodyPr/>
        <a:lstStyle/>
        <a:p>
          <a:r>
            <a:rPr lang="en-US"/>
            <a:t>Dubai provides state-of-the-art facilities such as advanced conference halls and strong IT support, which are crucial for organizing a global technology event. – </a:t>
          </a:r>
        </a:p>
      </dgm:t>
    </dgm:pt>
    <dgm:pt modelId="{A5FE0314-5924-4225-827F-266810293EC8}" type="parTrans" cxnId="{E2CDADD3-0F78-4DE4-8626-035FBEB35CF8}">
      <dgm:prSet/>
      <dgm:spPr/>
      <dgm:t>
        <a:bodyPr/>
        <a:lstStyle/>
        <a:p>
          <a:endParaRPr lang="en-US"/>
        </a:p>
      </dgm:t>
    </dgm:pt>
    <dgm:pt modelId="{7A28A76F-6D94-4F92-9C2E-720FF0527137}" type="sibTrans" cxnId="{E2CDADD3-0F78-4DE4-8626-035FBEB35CF8}">
      <dgm:prSet/>
      <dgm:spPr/>
      <dgm:t>
        <a:bodyPr/>
        <a:lstStyle/>
        <a:p>
          <a:endParaRPr lang="en-US"/>
        </a:p>
      </dgm:t>
    </dgm:pt>
    <dgm:pt modelId="{52A3CA2B-222B-4A92-9CFB-751D52A0EBD0}">
      <dgm:prSet/>
      <dgm:spPr/>
      <dgm:t>
        <a:bodyPr/>
        <a:lstStyle/>
        <a:p>
          <a:r>
            <a:rPr lang="en-US"/>
            <a:t>The availability of a diverse group of influential tech executives and innovators enhances the quality of presentations and workshops, making the event more appealing. </a:t>
          </a:r>
        </a:p>
      </dgm:t>
    </dgm:pt>
    <dgm:pt modelId="{F44ECE70-22FF-4371-97B9-6ED8385A82C0}" type="parTrans" cxnId="{D2FB2805-40B1-47C3-91A7-A810E8567D71}">
      <dgm:prSet/>
      <dgm:spPr/>
      <dgm:t>
        <a:bodyPr/>
        <a:lstStyle/>
        <a:p>
          <a:endParaRPr lang="en-US"/>
        </a:p>
      </dgm:t>
    </dgm:pt>
    <dgm:pt modelId="{8DD74DB4-3074-4369-8095-D198C7E8A388}" type="sibTrans" cxnId="{D2FB2805-40B1-47C3-91A7-A810E8567D71}">
      <dgm:prSet/>
      <dgm:spPr/>
      <dgm:t>
        <a:bodyPr/>
        <a:lstStyle/>
        <a:p>
          <a:endParaRPr lang="en-US"/>
        </a:p>
      </dgm:t>
    </dgm:pt>
    <dgm:pt modelId="{D3709A5E-B1C4-4A87-B278-035036533B67}">
      <dgm:prSet/>
      <dgm:spPr/>
      <dgm:t>
        <a:bodyPr/>
        <a:lstStyle/>
        <a:p>
          <a:r>
            <a:rPr lang="en-US"/>
            <a:t>Dubai's established event coordination sector offers experienced professionals and vendors who are adept at efficiently organizing and executing large-scale conferences. </a:t>
          </a:r>
        </a:p>
      </dgm:t>
    </dgm:pt>
    <dgm:pt modelId="{6CDABD90-36B8-4D41-97EB-B13378193F60}" type="parTrans" cxnId="{006746D3-45A1-42E1-B6C9-AF8ACF5C4547}">
      <dgm:prSet/>
      <dgm:spPr/>
      <dgm:t>
        <a:bodyPr/>
        <a:lstStyle/>
        <a:p>
          <a:endParaRPr lang="en-US"/>
        </a:p>
      </dgm:t>
    </dgm:pt>
    <dgm:pt modelId="{91FCC1A4-E6A5-4BC5-BFAB-43BE8CCF5B82}" type="sibTrans" cxnId="{006746D3-45A1-42E1-B6C9-AF8ACF5C4547}">
      <dgm:prSet/>
      <dgm:spPr/>
      <dgm:t>
        <a:bodyPr/>
        <a:lstStyle/>
        <a:p>
          <a:endParaRPr lang="en-US"/>
        </a:p>
      </dgm:t>
    </dgm:pt>
    <dgm:pt modelId="{EDBD80EA-F436-154F-9A52-1F7291D97D7B}" type="pres">
      <dgm:prSet presAssocID="{239537F6-E520-4B04-A927-F695F80D79B2}" presName="linear" presStyleCnt="0">
        <dgm:presLayoutVars>
          <dgm:animLvl val="lvl"/>
          <dgm:resizeHandles val="exact"/>
        </dgm:presLayoutVars>
      </dgm:prSet>
      <dgm:spPr/>
    </dgm:pt>
    <dgm:pt modelId="{F9F2827A-6D02-B741-8C8C-108B1E71CD91}" type="pres">
      <dgm:prSet presAssocID="{A328611B-E2DE-48CF-ACCA-E0D7FA0567A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F130DB4-3A79-C944-A909-AAC57048477D}" type="pres">
      <dgm:prSet presAssocID="{EB0BA8BC-C0E9-469B-8C97-AAD351493BCD}" presName="spacer" presStyleCnt="0"/>
      <dgm:spPr/>
    </dgm:pt>
    <dgm:pt modelId="{C3498FEC-B360-FF46-9B99-87CE6DC9FF4C}" type="pres">
      <dgm:prSet presAssocID="{B419D1D9-B6DD-43CF-AC33-3F4A2201BE8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405FC3A-BAC8-6747-8449-E94681F84589}" type="pres">
      <dgm:prSet presAssocID="{7A28A76F-6D94-4F92-9C2E-720FF0527137}" presName="spacer" presStyleCnt="0"/>
      <dgm:spPr/>
    </dgm:pt>
    <dgm:pt modelId="{6DB6AE73-12BB-904E-A9CC-AD333C00BA3B}" type="pres">
      <dgm:prSet presAssocID="{52A3CA2B-222B-4A92-9CFB-751D52A0EBD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DD90014-19EB-B445-8104-BC782BEE8151}" type="pres">
      <dgm:prSet presAssocID="{8DD74DB4-3074-4369-8095-D198C7E8A388}" presName="spacer" presStyleCnt="0"/>
      <dgm:spPr/>
    </dgm:pt>
    <dgm:pt modelId="{925BC77E-9CBA-D94C-A8CA-594513271CA6}" type="pres">
      <dgm:prSet presAssocID="{D3709A5E-B1C4-4A87-B278-035036533B6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44F9900-880B-4BA0-BBBD-B3F6ED305BA3}" srcId="{239537F6-E520-4B04-A927-F695F80D79B2}" destId="{A328611B-E2DE-48CF-ACCA-E0D7FA0567A6}" srcOrd="0" destOrd="0" parTransId="{0B5784CE-4DAD-4069-AA17-8D50358E1111}" sibTransId="{EB0BA8BC-C0E9-469B-8C97-AAD351493BCD}"/>
    <dgm:cxn modelId="{D2FB2805-40B1-47C3-91A7-A810E8567D71}" srcId="{239537F6-E520-4B04-A927-F695F80D79B2}" destId="{52A3CA2B-222B-4A92-9CFB-751D52A0EBD0}" srcOrd="2" destOrd="0" parTransId="{F44ECE70-22FF-4371-97B9-6ED8385A82C0}" sibTransId="{8DD74DB4-3074-4369-8095-D198C7E8A388}"/>
    <dgm:cxn modelId="{92A5C211-A99F-4948-A95A-67BF99818D32}" type="presOf" srcId="{239537F6-E520-4B04-A927-F695F80D79B2}" destId="{EDBD80EA-F436-154F-9A52-1F7291D97D7B}" srcOrd="0" destOrd="0" presId="urn:microsoft.com/office/officeart/2005/8/layout/vList2"/>
    <dgm:cxn modelId="{8F0E4B30-8B42-7B45-9300-08C7525B0FA1}" type="presOf" srcId="{52A3CA2B-222B-4A92-9CFB-751D52A0EBD0}" destId="{6DB6AE73-12BB-904E-A9CC-AD333C00BA3B}" srcOrd="0" destOrd="0" presId="urn:microsoft.com/office/officeart/2005/8/layout/vList2"/>
    <dgm:cxn modelId="{56A63F6D-F26A-ED4F-9944-7304C69661AD}" type="presOf" srcId="{B419D1D9-B6DD-43CF-AC33-3F4A2201BE89}" destId="{C3498FEC-B360-FF46-9B99-87CE6DC9FF4C}" srcOrd="0" destOrd="0" presId="urn:microsoft.com/office/officeart/2005/8/layout/vList2"/>
    <dgm:cxn modelId="{6022FCB6-8074-EC4A-886D-1592A36D22FB}" type="presOf" srcId="{D3709A5E-B1C4-4A87-B278-035036533B67}" destId="{925BC77E-9CBA-D94C-A8CA-594513271CA6}" srcOrd="0" destOrd="0" presId="urn:microsoft.com/office/officeart/2005/8/layout/vList2"/>
    <dgm:cxn modelId="{006746D3-45A1-42E1-B6C9-AF8ACF5C4547}" srcId="{239537F6-E520-4B04-A927-F695F80D79B2}" destId="{D3709A5E-B1C4-4A87-B278-035036533B67}" srcOrd="3" destOrd="0" parTransId="{6CDABD90-36B8-4D41-97EB-B13378193F60}" sibTransId="{91FCC1A4-E6A5-4BC5-BFAB-43BE8CCF5B82}"/>
    <dgm:cxn modelId="{E2CDADD3-0F78-4DE4-8626-035FBEB35CF8}" srcId="{239537F6-E520-4B04-A927-F695F80D79B2}" destId="{B419D1D9-B6DD-43CF-AC33-3F4A2201BE89}" srcOrd="1" destOrd="0" parTransId="{A5FE0314-5924-4225-827F-266810293EC8}" sibTransId="{7A28A76F-6D94-4F92-9C2E-720FF0527137}"/>
    <dgm:cxn modelId="{C6BF2BE3-5703-184F-B7B4-C476B367F1FB}" type="presOf" srcId="{A328611B-E2DE-48CF-ACCA-E0D7FA0567A6}" destId="{F9F2827A-6D02-B741-8C8C-108B1E71CD91}" srcOrd="0" destOrd="0" presId="urn:microsoft.com/office/officeart/2005/8/layout/vList2"/>
    <dgm:cxn modelId="{15E228D5-4796-6147-ABC3-570DF96824AC}" type="presParOf" srcId="{EDBD80EA-F436-154F-9A52-1F7291D97D7B}" destId="{F9F2827A-6D02-B741-8C8C-108B1E71CD91}" srcOrd="0" destOrd="0" presId="urn:microsoft.com/office/officeart/2005/8/layout/vList2"/>
    <dgm:cxn modelId="{569BFBF4-3A1A-7C4F-8F86-A5BB7B29017B}" type="presParOf" srcId="{EDBD80EA-F436-154F-9A52-1F7291D97D7B}" destId="{0F130DB4-3A79-C944-A909-AAC57048477D}" srcOrd="1" destOrd="0" presId="urn:microsoft.com/office/officeart/2005/8/layout/vList2"/>
    <dgm:cxn modelId="{445DD975-D561-1F43-9CD5-A43D4B94F2CA}" type="presParOf" srcId="{EDBD80EA-F436-154F-9A52-1F7291D97D7B}" destId="{C3498FEC-B360-FF46-9B99-87CE6DC9FF4C}" srcOrd="2" destOrd="0" presId="urn:microsoft.com/office/officeart/2005/8/layout/vList2"/>
    <dgm:cxn modelId="{AC1FE3D7-1A8F-A140-9FD3-A6DC353F7078}" type="presParOf" srcId="{EDBD80EA-F436-154F-9A52-1F7291D97D7B}" destId="{B405FC3A-BAC8-6747-8449-E94681F84589}" srcOrd="3" destOrd="0" presId="urn:microsoft.com/office/officeart/2005/8/layout/vList2"/>
    <dgm:cxn modelId="{E16844D1-4546-7143-A36E-CF0AD1B40522}" type="presParOf" srcId="{EDBD80EA-F436-154F-9A52-1F7291D97D7B}" destId="{6DB6AE73-12BB-904E-A9CC-AD333C00BA3B}" srcOrd="4" destOrd="0" presId="urn:microsoft.com/office/officeart/2005/8/layout/vList2"/>
    <dgm:cxn modelId="{A90A0FF6-55CE-1D43-8AED-3115B5556A67}" type="presParOf" srcId="{EDBD80EA-F436-154F-9A52-1F7291D97D7B}" destId="{BDD90014-19EB-B445-8104-BC782BEE8151}" srcOrd="5" destOrd="0" presId="urn:microsoft.com/office/officeart/2005/8/layout/vList2"/>
    <dgm:cxn modelId="{673AB8C4-C7C6-1243-8DFE-5A93C03EFB62}" type="presParOf" srcId="{EDBD80EA-F436-154F-9A52-1F7291D97D7B}" destId="{925BC77E-9CBA-D94C-A8CA-594513271CA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770C971-ACEE-42C9-B9B3-1D093A8A7938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5E4B03C-AEA7-4EB5-9615-A7101F5CFA2F}">
      <dgm:prSet/>
      <dgm:spPr/>
      <dgm:t>
        <a:bodyPr/>
        <a:lstStyle/>
        <a:p>
          <a:r>
            <a:rPr lang="en-US"/>
            <a:t>Resources </a:t>
          </a:r>
        </a:p>
      </dgm:t>
    </dgm:pt>
    <dgm:pt modelId="{8FC90561-151A-4CD6-9B3D-551451008B87}" type="parTrans" cxnId="{5E8DB3A2-0214-4664-BC4E-062FBFCFCBBE}">
      <dgm:prSet/>
      <dgm:spPr/>
      <dgm:t>
        <a:bodyPr/>
        <a:lstStyle/>
        <a:p>
          <a:endParaRPr lang="en-US"/>
        </a:p>
      </dgm:t>
    </dgm:pt>
    <dgm:pt modelId="{DC7E3C4E-8222-48B0-9C0A-2AF4496916EB}" type="sibTrans" cxnId="{5E8DB3A2-0214-4664-BC4E-062FBFCFCBBE}">
      <dgm:prSet/>
      <dgm:spPr/>
      <dgm:t>
        <a:bodyPr/>
        <a:lstStyle/>
        <a:p>
          <a:endParaRPr lang="en-US"/>
        </a:p>
      </dgm:t>
    </dgm:pt>
    <dgm:pt modelId="{E8DD8355-52ED-4116-B6F2-F86BFEC0BFE1}">
      <dgm:prSet/>
      <dgm:spPr/>
      <dgm:t>
        <a:bodyPr/>
        <a:lstStyle/>
        <a:p>
          <a:r>
            <a:rPr lang="en-US"/>
            <a:t>Venue Facilities: At the JW Marriott Hotel Dubai, is providing versatile seating arrangements for workshops, exhibitions, and networking spaces.</a:t>
          </a:r>
        </a:p>
      </dgm:t>
    </dgm:pt>
    <dgm:pt modelId="{E2E3887C-29FE-4489-AE06-E5E563030378}" type="parTrans" cxnId="{AA402A7C-3C9B-4C2A-8627-69B37A2A310A}">
      <dgm:prSet/>
      <dgm:spPr/>
      <dgm:t>
        <a:bodyPr/>
        <a:lstStyle/>
        <a:p>
          <a:endParaRPr lang="en-US"/>
        </a:p>
      </dgm:t>
    </dgm:pt>
    <dgm:pt modelId="{A083D4D6-85BB-4852-ACC2-EE3BAECA82BC}" type="sibTrans" cxnId="{AA402A7C-3C9B-4C2A-8627-69B37A2A310A}">
      <dgm:prSet/>
      <dgm:spPr/>
      <dgm:t>
        <a:bodyPr/>
        <a:lstStyle/>
        <a:p>
          <a:endParaRPr lang="en-US"/>
        </a:p>
      </dgm:t>
    </dgm:pt>
    <dgm:pt modelId="{1500C25D-1DDF-48D5-ADC6-12CD7703A3CC}">
      <dgm:prSet/>
      <dgm:spPr/>
      <dgm:t>
        <a:bodyPr/>
        <a:lstStyle/>
        <a:p>
          <a:r>
            <a:rPr lang="en-US"/>
            <a:t>Tech &amp; Equipment: Cutting-edge audio-visual setups, reliable Wi-Fi connections, and efficient registration procedure and JW Marquis Marriott offers catering services provide a diverse selection of gourmet choices for coffee breaks, lunches, and gala dinners. </a:t>
          </a:r>
        </a:p>
      </dgm:t>
    </dgm:pt>
    <dgm:pt modelId="{DF0A8FC4-6079-4A3F-B65B-364AA593F418}" type="parTrans" cxnId="{2D348200-EE55-46EA-B83B-BCEEDD498EDD}">
      <dgm:prSet/>
      <dgm:spPr/>
      <dgm:t>
        <a:bodyPr/>
        <a:lstStyle/>
        <a:p>
          <a:endParaRPr lang="en-US"/>
        </a:p>
      </dgm:t>
    </dgm:pt>
    <dgm:pt modelId="{B44E144D-8FD6-49B5-B967-998BD431F405}" type="sibTrans" cxnId="{2D348200-EE55-46EA-B83B-BCEEDD498EDD}">
      <dgm:prSet/>
      <dgm:spPr/>
      <dgm:t>
        <a:bodyPr/>
        <a:lstStyle/>
        <a:p>
          <a:endParaRPr lang="en-US"/>
        </a:p>
      </dgm:t>
    </dgm:pt>
    <dgm:pt modelId="{1DF24E71-768F-4C14-B9E5-982C7D205F13}">
      <dgm:prSet/>
      <dgm:spPr/>
      <dgm:t>
        <a:bodyPr/>
        <a:lstStyle/>
        <a:p>
          <a:r>
            <a:rPr lang="en-US"/>
            <a:t>Parking and Transportation: Plenty of parking and efficiently coordinated transport services to guarantee easy access for attendees. </a:t>
          </a:r>
        </a:p>
      </dgm:t>
    </dgm:pt>
    <dgm:pt modelId="{2A96CFB9-F912-4C7E-939F-6F4179B440CF}" type="parTrans" cxnId="{4553C8DD-5266-4503-922A-1AFCAF7CC818}">
      <dgm:prSet/>
      <dgm:spPr/>
      <dgm:t>
        <a:bodyPr/>
        <a:lstStyle/>
        <a:p>
          <a:endParaRPr lang="en-US"/>
        </a:p>
      </dgm:t>
    </dgm:pt>
    <dgm:pt modelId="{2B15B810-EF3C-4A8A-A685-57C2BBFB75B9}" type="sibTrans" cxnId="{4553C8DD-5266-4503-922A-1AFCAF7CC818}">
      <dgm:prSet/>
      <dgm:spPr/>
      <dgm:t>
        <a:bodyPr/>
        <a:lstStyle/>
        <a:p>
          <a:endParaRPr lang="en-US"/>
        </a:p>
      </dgm:t>
    </dgm:pt>
    <dgm:pt modelId="{DCCB3042-AA71-4308-A7E6-F51274FD3B8E}">
      <dgm:prSet/>
      <dgm:spPr/>
      <dgm:t>
        <a:bodyPr/>
        <a:lstStyle/>
        <a:p>
          <a:r>
            <a:rPr lang="en-US"/>
            <a:t>Lighting &amp; Decor: Thoughtfully crafted lighting and thematic decor to enhance the atmosphere and complement the event's innovative theme.</a:t>
          </a:r>
        </a:p>
      </dgm:t>
    </dgm:pt>
    <dgm:pt modelId="{C560B6E8-1589-4497-ACC1-BD516CB3EC81}" type="parTrans" cxnId="{EF808EE2-BA22-484A-BDE3-316502A1E15E}">
      <dgm:prSet/>
      <dgm:spPr/>
      <dgm:t>
        <a:bodyPr/>
        <a:lstStyle/>
        <a:p>
          <a:endParaRPr lang="en-US"/>
        </a:p>
      </dgm:t>
    </dgm:pt>
    <dgm:pt modelId="{1E1BF9CE-BF8B-4304-B1EF-6D09E06AD7FE}" type="sibTrans" cxnId="{EF808EE2-BA22-484A-BDE3-316502A1E15E}">
      <dgm:prSet/>
      <dgm:spPr/>
      <dgm:t>
        <a:bodyPr/>
        <a:lstStyle/>
        <a:p>
          <a:endParaRPr lang="en-US"/>
        </a:p>
      </dgm:t>
    </dgm:pt>
    <dgm:pt modelId="{8CF21CBE-70B3-3C40-B264-DF7B233371A1}" type="pres">
      <dgm:prSet presAssocID="{6770C971-ACEE-42C9-B9B3-1D093A8A7938}" presName="outerComposite" presStyleCnt="0">
        <dgm:presLayoutVars>
          <dgm:chMax val="5"/>
          <dgm:dir/>
          <dgm:resizeHandles val="exact"/>
        </dgm:presLayoutVars>
      </dgm:prSet>
      <dgm:spPr/>
    </dgm:pt>
    <dgm:pt modelId="{8F8AEB79-1406-C345-B5FE-5FB000E6DCDE}" type="pres">
      <dgm:prSet presAssocID="{6770C971-ACEE-42C9-B9B3-1D093A8A7938}" presName="dummyMaxCanvas" presStyleCnt="0">
        <dgm:presLayoutVars/>
      </dgm:prSet>
      <dgm:spPr/>
    </dgm:pt>
    <dgm:pt modelId="{D389B87F-CD1B-9B41-A565-9AAB9B49B74D}" type="pres">
      <dgm:prSet presAssocID="{6770C971-ACEE-42C9-B9B3-1D093A8A7938}" presName="FiveNodes_1" presStyleLbl="node1" presStyleIdx="0" presStyleCnt="5">
        <dgm:presLayoutVars>
          <dgm:bulletEnabled val="1"/>
        </dgm:presLayoutVars>
      </dgm:prSet>
      <dgm:spPr/>
    </dgm:pt>
    <dgm:pt modelId="{FC8B8F53-5ED4-7641-8F33-06CCE74AD12B}" type="pres">
      <dgm:prSet presAssocID="{6770C971-ACEE-42C9-B9B3-1D093A8A7938}" presName="FiveNodes_2" presStyleLbl="node1" presStyleIdx="1" presStyleCnt="5">
        <dgm:presLayoutVars>
          <dgm:bulletEnabled val="1"/>
        </dgm:presLayoutVars>
      </dgm:prSet>
      <dgm:spPr/>
    </dgm:pt>
    <dgm:pt modelId="{6314D2B0-2E7C-4247-839C-DACA4F4B893D}" type="pres">
      <dgm:prSet presAssocID="{6770C971-ACEE-42C9-B9B3-1D093A8A7938}" presName="FiveNodes_3" presStyleLbl="node1" presStyleIdx="2" presStyleCnt="5">
        <dgm:presLayoutVars>
          <dgm:bulletEnabled val="1"/>
        </dgm:presLayoutVars>
      </dgm:prSet>
      <dgm:spPr/>
    </dgm:pt>
    <dgm:pt modelId="{A4ACE1EA-2188-CE4E-A0BF-71E949F38B93}" type="pres">
      <dgm:prSet presAssocID="{6770C971-ACEE-42C9-B9B3-1D093A8A7938}" presName="FiveNodes_4" presStyleLbl="node1" presStyleIdx="3" presStyleCnt="5">
        <dgm:presLayoutVars>
          <dgm:bulletEnabled val="1"/>
        </dgm:presLayoutVars>
      </dgm:prSet>
      <dgm:spPr/>
    </dgm:pt>
    <dgm:pt modelId="{A72E8DBD-38DD-8749-B530-9440EC278926}" type="pres">
      <dgm:prSet presAssocID="{6770C971-ACEE-42C9-B9B3-1D093A8A7938}" presName="FiveNodes_5" presStyleLbl="node1" presStyleIdx="4" presStyleCnt="5">
        <dgm:presLayoutVars>
          <dgm:bulletEnabled val="1"/>
        </dgm:presLayoutVars>
      </dgm:prSet>
      <dgm:spPr/>
    </dgm:pt>
    <dgm:pt modelId="{67C313C8-C75C-5049-8134-DBB6F69B40E1}" type="pres">
      <dgm:prSet presAssocID="{6770C971-ACEE-42C9-B9B3-1D093A8A7938}" presName="FiveConn_1-2" presStyleLbl="fgAccFollowNode1" presStyleIdx="0" presStyleCnt="4">
        <dgm:presLayoutVars>
          <dgm:bulletEnabled val="1"/>
        </dgm:presLayoutVars>
      </dgm:prSet>
      <dgm:spPr/>
    </dgm:pt>
    <dgm:pt modelId="{5B24CEC8-2F62-4845-B565-D79EEE59141B}" type="pres">
      <dgm:prSet presAssocID="{6770C971-ACEE-42C9-B9B3-1D093A8A7938}" presName="FiveConn_2-3" presStyleLbl="fgAccFollowNode1" presStyleIdx="1" presStyleCnt="4">
        <dgm:presLayoutVars>
          <dgm:bulletEnabled val="1"/>
        </dgm:presLayoutVars>
      </dgm:prSet>
      <dgm:spPr/>
    </dgm:pt>
    <dgm:pt modelId="{A00302D0-66C3-8A47-AB53-4C715DD1EDC5}" type="pres">
      <dgm:prSet presAssocID="{6770C971-ACEE-42C9-B9B3-1D093A8A7938}" presName="FiveConn_3-4" presStyleLbl="fgAccFollowNode1" presStyleIdx="2" presStyleCnt="4">
        <dgm:presLayoutVars>
          <dgm:bulletEnabled val="1"/>
        </dgm:presLayoutVars>
      </dgm:prSet>
      <dgm:spPr/>
    </dgm:pt>
    <dgm:pt modelId="{3AF8DAF5-9907-B34E-B29B-55E0620FE2B4}" type="pres">
      <dgm:prSet presAssocID="{6770C971-ACEE-42C9-B9B3-1D093A8A7938}" presName="FiveConn_4-5" presStyleLbl="fgAccFollowNode1" presStyleIdx="3" presStyleCnt="4">
        <dgm:presLayoutVars>
          <dgm:bulletEnabled val="1"/>
        </dgm:presLayoutVars>
      </dgm:prSet>
      <dgm:spPr/>
    </dgm:pt>
    <dgm:pt modelId="{C9F167CC-1605-784A-9312-66F8BDFCB19A}" type="pres">
      <dgm:prSet presAssocID="{6770C971-ACEE-42C9-B9B3-1D093A8A7938}" presName="FiveNodes_1_text" presStyleLbl="node1" presStyleIdx="4" presStyleCnt="5">
        <dgm:presLayoutVars>
          <dgm:bulletEnabled val="1"/>
        </dgm:presLayoutVars>
      </dgm:prSet>
      <dgm:spPr/>
    </dgm:pt>
    <dgm:pt modelId="{EDA37A26-9E7F-D74D-9E5B-0B1E921811C2}" type="pres">
      <dgm:prSet presAssocID="{6770C971-ACEE-42C9-B9B3-1D093A8A7938}" presName="FiveNodes_2_text" presStyleLbl="node1" presStyleIdx="4" presStyleCnt="5">
        <dgm:presLayoutVars>
          <dgm:bulletEnabled val="1"/>
        </dgm:presLayoutVars>
      </dgm:prSet>
      <dgm:spPr/>
    </dgm:pt>
    <dgm:pt modelId="{93AC9528-7B3F-EE4F-B5BC-BEDA5DC76417}" type="pres">
      <dgm:prSet presAssocID="{6770C971-ACEE-42C9-B9B3-1D093A8A7938}" presName="FiveNodes_3_text" presStyleLbl="node1" presStyleIdx="4" presStyleCnt="5">
        <dgm:presLayoutVars>
          <dgm:bulletEnabled val="1"/>
        </dgm:presLayoutVars>
      </dgm:prSet>
      <dgm:spPr/>
    </dgm:pt>
    <dgm:pt modelId="{E6287207-26F4-1549-B60D-1A443B9D55BF}" type="pres">
      <dgm:prSet presAssocID="{6770C971-ACEE-42C9-B9B3-1D093A8A7938}" presName="FiveNodes_4_text" presStyleLbl="node1" presStyleIdx="4" presStyleCnt="5">
        <dgm:presLayoutVars>
          <dgm:bulletEnabled val="1"/>
        </dgm:presLayoutVars>
      </dgm:prSet>
      <dgm:spPr/>
    </dgm:pt>
    <dgm:pt modelId="{DBF349AD-99DE-6E47-B626-916B5EEA70C5}" type="pres">
      <dgm:prSet presAssocID="{6770C971-ACEE-42C9-B9B3-1D093A8A7938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D348200-EE55-46EA-B83B-BCEEDD498EDD}" srcId="{6770C971-ACEE-42C9-B9B3-1D093A8A7938}" destId="{1500C25D-1DDF-48D5-ADC6-12CD7703A3CC}" srcOrd="2" destOrd="0" parTransId="{DF0A8FC4-6079-4A3F-B65B-364AA593F418}" sibTransId="{B44E144D-8FD6-49B5-B967-998BD431F405}"/>
    <dgm:cxn modelId="{C5E02F03-374F-7440-8315-FD40B756457A}" type="presOf" srcId="{1DF24E71-768F-4C14-B9E5-982C7D205F13}" destId="{E6287207-26F4-1549-B60D-1A443B9D55BF}" srcOrd="1" destOrd="0" presId="urn:microsoft.com/office/officeart/2005/8/layout/vProcess5"/>
    <dgm:cxn modelId="{3B215E19-B40A-0447-BADB-AF17D9980F81}" type="presOf" srcId="{DCCB3042-AA71-4308-A7E6-F51274FD3B8E}" destId="{A72E8DBD-38DD-8749-B530-9440EC278926}" srcOrd="0" destOrd="0" presId="urn:microsoft.com/office/officeart/2005/8/layout/vProcess5"/>
    <dgm:cxn modelId="{26B67047-11B7-3A4F-8E20-5FFFC55180C5}" type="presOf" srcId="{15E4B03C-AEA7-4EB5-9615-A7101F5CFA2F}" destId="{C9F167CC-1605-784A-9312-66F8BDFCB19A}" srcOrd="1" destOrd="0" presId="urn:microsoft.com/office/officeart/2005/8/layout/vProcess5"/>
    <dgm:cxn modelId="{A933BF48-C10C-1A45-A24C-ABD539FB9491}" type="presOf" srcId="{DCCB3042-AA71-4308-A7E6-F51274FD3B8E}" destId="{DBF349AD-99DE-6E47-B626-916B5EEA70C5}" srcOrd="1" destOrd="0" presId="urn:microsoft.com/office/officeart/2005/8/layout/vProcess5"/>
    <dgm:cxn modelId="{23EEA66F-C415-DA47-9A8D-96DF9F00380F}" type="presOf" srcId="{15E4B03C-AEA7-4EB5-9615-A7101F5CFA2F}" destId="{D389B87F-CD1B-9B41-A565-9AAB9B49B74D}" srcOrd="0" destOrd="0" presId="urn:microsoft.com/office/officeart/2005/8/layout/vProcess5"/>
    <dgm:cxn modelId="{542CA151-E411-4C47-A56F-3EF41A9CDD18}" type="presOf" srcId="{E8DD8355-52ED-4116-B6F2-F86BFEC0BFE1}" destId="{FC8B8F53-5ED4-7641-8F33-06CCE74AD12B}" srcOrd="0" destOrd="0" presId="urn:microsoft.com/office/officeart/2005/8/layout/vProcess5"/>
    <dgm:cxn modelId="{80C7F772-9667-344A-AD9F-59AEEFB92CA4}" type="presOf" srcId="{E8DD8355-52ED-4116-B6F2-F86BFEC0BFE1}" destId="{EDA37A26-9E7F-D74D-9E5B-0B1E921811C2}" srcOrd="1" destOrd="0" presId="urn:microsoft.com/office/officeart/2005/8/layout/vProcess5"/>
    <dgm:cxn modelId="{AA402A7C-3C9B-4C2A-8627-69B37A2A310A}" srcId="{6770C971-ACEE-42C9-B9B3-1D093A8A7938}" destId="{E8DD8355-52ED-4116-B6F2-F86BFEC0BFE1}" srcOrd="1" destOrd="0" parTransId="{E2E3887C-29FE-4489-AE06-E5E563030378}" sibTransId="{A083D4D6-85BB-4852-ACC2-EE3BAECA82BC}"/>
    <dgm:cxn modelId="{F473477D-711B-6341-BC3B-40940F73F7D3}" type="presOf" srcId="{2B15B810-EF3C-4A8A-A685-57C2BBFB75B9}" destId="{3AF8DAF5-9907-B34E-B29B-55E0620FE2B4}" srcOrd="0" destOrd="0" presId="urn:microsoft.com/office/officeart/2005/8/layout/vProcess5"/>
    <dgm:cxn modelId="{5E8DB3A2-0214-4664-BC4E-062FBFCFCBBE}" srcId="{6770C971-ACEE-42C9-B9B3-1D093A8A7938}" destId="{15E4B03C-AEA7-4EB5-9615-A7101F5CFA2F}" srcOrd="0" destOrd="0" parTransId="{8FC90561-151A-4CD6-9B3D-551451008B87}" sibTransId="{DC7E3C4E-8222-48B0-9C0A-2AF4496916EB}"/>
    <dgm:cxn modelId="{60BC6EB6-1581-E547-A94E-F0BF2C8C308A}" type="presOf" srcId="{DC7E3C4E-8222-48B0-9C0A-2AF4496916EB}" destId="{67C313C8-C75C-5049-8134-DBB6F69B40E1}" srcOrd="0" destOrd="0" presId="urn:microsoft.com/office/officeart/2005/8/layout/vProcess5"/>
    <dgm:cxn modelId="{9A3476B7-CFEE-0549-B2C3-4AB4D84769DD}" type="presOf" srcId="{1500C25D-1DDF-48D5-ADC6-12CD7703A3CC}" destId="{6314D2B0-2E7C-4247-839C-DACA4F4B893D}" srcOrd="0" destOrd="0" presId="urn:microsoft.com/office/officeart/2005/8/layout/vProcess5"/>
    <dgm:cxn modelId="{C59326BA-ABBB-F54D-A642-8D070DDF13F3}" type="presOf" srcId="{6770C971-ACEE-42C9-B9B3-1D093A8A7938}" destId="{8CF21CBE-70B3-3C40-B264-DF7B233371A1}" srcOrd="0" destOrd="0" presId="urn:microsoft.com/office/officeart/2005/8/layout/vProcess5"/>
    <dgm:cxn modelId="{F89863DD-35FE-F54A-8936-213CB30D0109}" type="presOf" srcId="{1DF24E71-768F-4C14-B9E5-982C7D205F13}" destId="{A4ACE1EA-2188-CE4E-A0BF-71E949F38B93}" srcOrd="0" destOrd="0" presId="urn:microsoft.com/office/officeart/2005/8/layout/vProcess5"/>
    <dgm:cxn modelId="{4553C8DD-5266-4503-922A-1AFCAF7CC818}" srcId="{6770C971-ACEE-42C9-B9B3-1D093A8A7938}" destId="{1DF24E71-768F-4C14-B9E5-982C7D205F13}" srcOrd="3" destOrd="0" parTransId="{2A96CFB9-F912-4C7E-939F-6F4179B440CF}" sibTransId="{2B15B810-EF3C-4A8A-A685-57C2BBFB75B9}"/>
    <dgm:cxn modelId="{317F98DF-DED6-A141-9DB7-930ED8DAEB97}" type="presOf" srcId="{1500C25D-1DDF-48D5-ADC6-12CD7703A3CC}" destId="{93AC9528-7B3F-EE4F-B5BC-BEDA5DC76417}" srcOrd="1" destOrd="0" presId="urn:microsoft.com/office/officeart/2005/8/layout/vProcess5"/>
    <dgm:cxn modelId="{EF808EE2-BA22-484A-BDE3-316502A1E15E}" srcId="{6770C971-ACEE-42C9-B9B3-1D093A8A7938}" destId="{DCCB3042-AA71-4308-A7E6-F51274FD3B8E}" srcOrd="4" destOrd="0" parTransId="{C560B6E8-1589-4497-ACC1-BD516CB3EC81}" sibTransId="{1E1BF9CE-BF8B-4304-B1EF-6D09E06AD7FE}"/>
    <dgm:cxn modelId="{C98878EF-0061-6343-9B18-4D76A081553F}" type="presOf" srcId="{B44E144D-8FD6-49B5-B967-998BD431F405}" destId="{A00302D0-66C3-8A47-AB53-4C715DD1EDC5}" srcOrd="0" destOrd="0" presId="urn:microsoft.com/office/officeart/2005/8/layout/vProcess5"/>
    <dgm:cxn modelId="{92D94FF3-86DF-1F44-93DF-98E398149B79}" type="presOf" srcId="{A083D4D6-85BB-4852-ACC2-EE3BAECA82BC}" destId="{5B24CEC8-2F62-4845-B565-D79EEE59141B}" srcOrd="0" destOrd="0" presId="urn:microsoft.com/office/officeart/2005/8/layout/vProcess5"/>
    <dgm:cxn modelId="{D38369B3-820F-0C40-8C35-40CFEE35ED0C}" type="presParOf" srcId="{8CF21CBE-70B3-3C40-B264-DF7B233371A1}" destId="{8F8AEB79-1406-C345-B5FE-5FB000E6DCDE}" srcOrd="0" destOrd="0" presId="urn:microsoft.com/office/officeart/2005/8/layout/vProcess5"/>
    <dgm:cxn modelId="{1CEF2D7F-A712-FD4A-9DF0-24350722AF07}" type="presParOf" srcId="{8CF21CBE-70B3-3C40-B264-DF7B233371A1}" destId="{D389B87F-CD1B-9B41-A565-9AAB9B49B74D}" srcOrd="1" destOrd="0" presId="urn:microsoft.com/office/officeart/2005/8/layout/vProcess5"/>
    <dgm:cxn modelId="{D8A77612-8ADC-674E-8E32-F9DB8E986DBD}" type="presParOf" srcId="{8CF21CBE-70B3-3C40-B264-DF7B233371A1}" destId="{FC8B8F53-5ED4-7641-8F33-06CCE74AD12B}" srcOrd="2" destOrd="0" presId="urn:microsoft.com/office/officeart/2005/8/layout/vProcess5"/>
    <dgm:cxn modelId="{9B09312A-3052-5A47-BDDD-856B2DF45E00}" type="presParOf" srcId="{8CF21CBE-70B3-3C40-B264-DF7B233371A1}" destId="{6314D2B0-2E7C-4247-839C-DACA4F4B893D}" srcOrd="3" destOrd="0" presId="urn:microsoft.com/office/officeart/2005/8/layout/vProcess5"/>
    <dgm:cxn modelId="{A14FA273-B2FB-7E4C-9DAD-C44C524C2EC3}" type="presParOf" srcId="{8CF21CBE-70B3-3C40-B264-DF7B233371A1}" destId="{A4ACE1EA-2188-CE4E-A0BF-71E949F38B93}" srcOrd="4" destOrd="0" presId="urn:microsoft.com/office/officeart/2005/8/layout/vProcess5"/>
    <dgm:cxn modelId="{CF756F34-1276-ED43-8012-E456D748E6AA}" type="presParOf" srcId="{8CF21CBE-70B3-3C40-B264-DF7B233371A1}" destId="{A72E8DBD-38DD-8749-B530-9440EC278926}" srcOrd="5" destOrd="0" presId="urn:microsoft.com/office/officeart/2005/8/layout/vProcess5"/>
    <dgm:cxn modelId="{ACF7A0E5-0F0F-5D4F-B213-F09C4A75EE5E}" type="presParOf" srcId="{8CF21CBE-70B3-3C40-B264-DF7B233371A1}" destId="{67C313C8-C75C-5049-8134-DBB6F69B40E1}" srcOrd="6" destOrd="0" presId="urn:microsoft.com/office/officeart/2005/8/layout/vProcess5"/>
    <dgm:cxn modelId="{4B47985E-E18B-0B45-815C-701E589614AA}" type="presParOf" srcId="{8CF21CBE-70B3-3C40-B264-DF7B233371A1}" destId="{5B24CEC8-2F62-4845-B565-D79EEE59141B}" srcOrd="7" destOrd="0" presId="urn:microsoft.com/office/officeart/2005/8/layout/vProcess5"/>
    <dgm:cxn modelId="{F3B15643-BBC7-E942-B1CA-A5CA0FDD467E}" type="presParOf" srcId="{8CF21CBE-70B3-3C40-B264-DF7B233371A1}" destId="{A00302D0-66C3-8A47-AB53-4C715DD1EDC5}" srcOrd="8" destOrd="0" presId="urn:microsoft.com/office/officeart/2005/8/layout/vProcess5"/>
    <dgm:cxn modelId="{0FE74990-5158-1E4F-9370-A52E2552997D}" type="presParOf" srcId="{8CF21CBE-70B3-3C40-B264-DF7B233371A1}" destId="{3AF8DAF5-9907-B34E-B29B-55E0620FE2B4}" srcOrd="9" destOrd="0" presId="urn:microsoft.com/office/officeart/2005/8/layout/vProcess5"/>
    <dgm:cxn modelId="{FFCDC474-3228-E04E-9593-CFA5BDD05E1E}" type="presParOf" srcId="{8CF21CBE-70B3-3C40-B264-DF7B233371A1}" destId="{C9F167CC-1605-784A-9312-66F8BDFCB19A}" srcOrd="10" destOrd="0" presId="urn:microsoft.com/office/officeart/2005/8/layout/vProcess5"/>
    <dgm:cxn modelId="{EC80867A-BD43-AC41-BD57-FC01BF9D082F}" type="presParOf" srcId="{8CF21CBE-70B3-3C40-B264-DF7B233371A1}" destId="{EDA37A26-9E7F-D74D-9E5B-0B1E921811C2}" srcOrd="11" destOrd="0" presId="urn:microsoft.com/office/officeart/2005/8/layout/vProcess5"/>
    <dgm:cxn modelId="{36D86C1C-1A62-494F-BB22-A60F884C6A0E}" type="presParOf" srcId="{8CF21CBE-70B3-3C40-B264-DF7B233371A1}" destId="{93AC9528-7B3F-EE4F-B5BC-BEDA5DC76417}" srcOrd="12" destOrd="0" presId="urn:microsoft.com/office/officeart/2005/8/layout/vProcess5"/>
    <dgm:cxn modelId="{85A3AB2B-DCF1-E948-9BEC-E796393E6CF5}" type="presParOf" srcId="{8CF21CBE-70B3-3C40-B264-DF7B233371A1}" destId="{E6287207-26F4-1549-B60D-1A443B9D55BF}" srcOrd="13" destOrd="0" presId="urn:microsoft.com/office/officeart/2005/8/layout/vProcess5"/>
    <dgm:cxn modelId="{5A2971EC-766E-FA45-88AA-73F0DCA47D45}" type="presParOf" srcId="{8CF21CBE-70B3-3C40-B264-DF7B233371A1}" destId="{DBF349AD-99DE-6E47-B626-916B5EEA70C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F4D84B0-5259-40AE-AA8B-067FD1D658E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D7FD58C-E3C0-4BEC-BB14-B3C601A2E62B}">
      <dgm:prSet/>
      <dgm:spPr/>
      <dgm:t>
        <a:bodyPr/>
        <a:lstStyle/>
        <a:p>
          <a:pPr>
            <a:defRPr cap="all"/>
          </a:pPr>
          <a:r>
            <a:rPr lang="en-GB"/>
            <a:t>Participants and Speakers</a:t>
          </a:r>
          <a:endParaRPr lang="en-US"/>
        </a:p>
      </dgm:t>
    </dgm:pt>
    <dgm:pt modelId="{2951C52A-1343-4152-B936-82CEB7B3B8BB}" type="parTrans" cxnId="{F8012031-8675-46CF-BE94-C6AF8B499507}">
      <dgm:prSet/>
      <dgm:spPr/>
      <dgm:t>
        <a:bodyPr/>
        <a:lstStyle/>
        <a:p>
          <a:endParaRPr lang="en-US"/>
        </a:p>
      </dgm:t>
    </dgm:pt>
    <dgm:pt modelId="{AD529619-CD45-4405-BB71-F558F40A2197}" type="sibTrans" cxnId="{F8012031-8675-46CF-BE94-C6AF8B499507}">
      <dgm:prSet/>
      <dgm:spPr/>
      <dgm:t>
        <a:bodyPr/>
        <a:lstStyle/>
        <a:p>
          <a:endParaRPr lang="en-US"/>
        </a:p>
      </dgm:t>
    </dgm:pt>
    <dgm:pt modelId="{71FF4DB4-2B1A-4030-84B9-680BB909FFFC}">
      <dgm:prSet/>
      <dgm:spPr/>
      <dgm:t>
        <a:bodyPr/>
        <a:lstStyle/>
        <a:p>
          <a:pPr>
            <a:defRPr cap="all"/>
          </a:pPr>
          <a:r>
            <a:rPr lang="en-US"/>
            <a:t>Event Organizers</a:t>
          </a:r>
        </a:p>
      </dgm:t>
    </dgm:pt>
    <dgm:pt modelId="{35E6ADF6-8355-43DE-BFD2-A5EFE11DCBB1}" type="parTrans" cxnId="{BC67CFBC-2273-4AE6-A5D4-987F82851C36}">
      <dgm:prSet/>
      <dgm:spPr/>
      <dgm:t>
        <a:bodyPr/>
        <a:lstStyle/>
        <a:p>
          <a:endParaRPr lang="en-US"/>
        </a:p>
      </dgm:t>
    </dgm:pt>
    <dgm:pt modelId="{A9314026-EB25-4C0E-BC46-F6F7FF8B498D}" type="sibTrans" cxnId="{BC67CFBC-2273-4AE6-A5D4-987F82851C36}">
      <dgm:prSet/>
      <dgm:spPr/>
      <dgm:t>
        <a:bodyPr/>
        <a:lstStyle/>
        <a:p>
          <a:endParaRPr lang="en-US"/>
        </a:p>
      </dgm:t>
    </dgm:pt>
    <dgm:pt modelId="{DDA41B78-DCE6-4A4F-A21A-C4AC4EA53B45}">
      <dgm:prSet/>
      <dgm:spPr/>
      <dgm:t>
        <a:bodyPr/>
        <a:lstStyle/>
        <a:p>
          <a:pPr>
            <a:defRPr cap="all"/>
          </a:pPr>
          <a:r>
            <a:rPr lang="en-GB"/>
            <a:t>Sponsors and Partners</a:t>
          </a:r>
          <a:endParaRPr lang="en-US"/>
        </a:p>
      </dgm:t>
    </dgm:pt>
    <dgm:pt modelId="{FF12C0CA-2BBB-4D21-885F-D6985E971560}" type="parTrans" cxnId="{E3053B97-8E23-4AFE-97AB-D91A88EE3990}">
      <dgm:prSet/>
      <dgm:spPr/>
      <dgm:t>
        <a:bodyPr/>
        <a:lstStyle/>
        <a:p>
          <a:endParaRPr lang="en-US"/>
        </a:p>
      </dgm:t>
    </dgm:pt>
    <dgm:pt modelId="{5D2DC45A-7924-44F0-BC12-6BDE4CC4A5CD}" type="sibTrans" cxnId="{E3053B97-8E23-4AFE-97AB-D91A88EE3990}">
      <dgm:prSet/>
      <dgm:spPr/>
      <dgm:t>
        <a:bodyPr/>
        <a:lstStyle/>
        <a:p>
          <a:endParaRPr lang="en-US"/>
        </a:p>
      </dgm:t>
    </dgm:pt>
    <dgm:pt modelId="{BBB594E3-4AD5-402F-8B4C-408FC3BF1717}">
      <dgm:prSet/>
      <dgm:spPr/>
      <dgm:t>
        <a:bodyPr/>
        <a:lstStyle/>
        <a:p>
          <a:pPr>
            <a:defRPr cap="all"/>
          </a:pPr>
          <a:r>
            <a:rPr lang="en-US"/>
            <a:t>Attendees</a:t>
          </a:r>
        </a:p>
      </dgm:t>
    </dgm:pt>
    <dgm:pt modelId="{862A1850-71CF-4057-947F-782A8D7BA73A}" type="parTrans" cxnId="{6DD3C266-81DE-4129-A76C-FEF36B0EFB24}">
      <dgm:prSet/>
      <dgm:spPr/>
      <dgm:t>
        <a:bodyPr/>
        <a:lstStyle/>
        <a:p>
          <a:endParaRPr lang="en-US"/>
        </a:p>
      </dgm:t>
    </dgm:pt>
    <dgm:pt modelId="{88FFD47B-2562-4B88-B409-296AA8A9C224}" type="sibTrans" cxnId="{6DD3C266-81DE-4129-A76C-FEF36B0EFB24}">
      <dgm:prSet/>
      <dgm:spPr/>
      <dgm:t>
        <a:bodyPr/>
        <a:lstStyle/>
        <a:p>
          <a:endParaRPr lang="en-US"/>
        </a:p>
      </dgm:t>
    </dgm:pt>
    <dgm:pt modelId="{94F22FC5-8F24-44B7-9B6B-291EA76C5062}">
      <dgm:prSet/>
      <dgm:spPr/>
      <dgm:t>
        <a:bodyPr/>
        <a:lstStyle/>
        <a:p>
          <a:pPr>
            <a:defRPr cap="all"/>
          </a:pPr>
          <a:r>
            <a:rPr lang="en-GB"/>
            <a:t>Venue Management</a:t>
          </a:r>
          <a:endParaRPr lang="en-US"/>
        </a:p>
      </dgm:t>
    </dgm:pt>
    <dgm:pt modelId="{15386C65-F73E-4492-88BF-864CD4C80C17}" type="parTrans" cxnId="{8CA7AB98-1E64-4A77-819C-F400BE8EB6A3}">
      <dgm:prSet/>
      <dgm:spPr/>
      <dgm:t>
        <a:bodyPr/>
        <a:lstStyle/>
        <a:p>
          <a:endParaRPr lang="en-US"/>
        </a:p>
      </dgm:t>
    </dgm:pt>
    <dgm:pt modelId="{99B60367-3A4A-401D-9CA6-2958C547A721}" type="sibTrans" cxnId="{8CA7AB98-1E64-4A77-819C-F400BE8EB6A3}">
      <dgm:prSet/>
      <dgm:spPr/>
      <dgm:t>
        <a:bodyPr/>
        <a:lstStyle/>
        <a:p>
          <a:endParaRPr lang="en-US"/>
        </a:p>
      </dgm:t>
    </dgm:pt>
    <dgm:pt modelId="{05E38EAF-143B-4600-A8B6-A7D9DFFCB715}" type="pres">
      <dgm:prSet presAssocID="{0F4D84B0-5259-40AE-AA8B-067FD1D658E4}" presName="root" presStyleCnt="0">
        <dgm:presLayoutVars>
          <dgm:dir/>
          <dgm:resizeHandles val="exact"/>
        </dgm:presLayoutVars>
      </dgm:prSet>
      <dgm:spPr/>
    </dgm:pt>
    <dgm:pt modelId="{14890B05-C71D-4A7C-918C-A2C13CFE2560}" type="pres">
      <dgm:prSet presAssocID="{7D7FD58C-E3C0-4BEC-BB14-B3C601A2E62B}" presName="compNode" presStyleCnt="0"/>
      <dgm:spPr/>
    </dgm:pt>
    <dgm:pt modelId="{E36CEA79-B538-4F3A-823D-E39FAA47450B}" type="pres">
      <dgm:prSet presAssocID="{7D7FD58C-E3C0-4BEC-BB14-B3C601A2E62B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743EE6C4-6058-4786-B1FC-3BE887259420}" type="pres">
      <dgm:prSet presAssocID="{7D7FD58C-E3C0-4BEC-BB14-B3C601A2E62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746DCA0-DCA6-447A-8420-DB4AD74FEB24}" type="pres">
      <dgm:prSet presAssocID="{7D7FD58C-E3C0-4BEC-BB14-B3C601A2E62B}" presName="spaceRect" presStyleCnt="0"/>
      <dgm:spPr/>
    </dgm:pt>
    <dgm:pt modelId="{9E62EE73-F9F1-4E91-BC9F-F5822332DC37}" type="pres">
      <dgm:prSet presAssocID="{7D7FD58C-E3C0-4BEC-BB14-B3C601A2E62B}" presName="textRect" presStyleLbl="revTx" presStyleIdx="0" presStyleCnt="5">
        <dgm:presLayoutVars>
          <dgm:chMax val="1"/>
          <dgm:chPref val="1"/>
        </dgm:presLayoutVars>
      </dgm:prSet>
      <dgm:spPr/>
    </dgm:pt>
    <dgm:pt modelId="{8414AFC5-F377-43CA-BD42-D880EBE88EC1}" type="pres">
      <dgm:prSet presAssocID="{AD529619-CD45-4405-BB71-F558F40A2197}" presName="sibTrans" presStyleCnt="0"/>
      <dgm:spPr/>
    </dgm:pt>
    <dgm:pt modelId="{4365B51F-53D6-40EB-B887-3CB15C436118}" type="pres">
      <dgm:prSet presAssocID="{71FF4DB4-2B1A-4030-84B9-680BB909FFFC}" presName="compNode" presStyleCnt="0"/>
      <dgm:spPr/>
    </dgm:pt>
    <dgm:pt modelId="{3432BC15-109A-4FA6-83F1-AF6D916EFA23}" type="pres">
      <dgm:prSet presAssocID="{71FF4DB4-2B1A-4030-84B9-680BB909FFFC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2942300-C4A6-4B89-ADC3-23F5920FED56}" type="pres">
      <dgm:prSet presAssocID="{71FF4DB4-2B1A-4030-84B9-680BB909FFF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9FB53261-0177-403C-8E41-5D3D2F0FB01D}" type="pres">
      <dgm:prSet presAssocID="{71FF4DB4-2B1A-4030-84B9-680BB909FFFC}" presName="spaceRect" presStyleCnt="0"/>
      <dgm:spPr/>
    </dgm:pt>
    <dgm:pt modelId="{6C3DD180-2172-40C3-BFB8-C9BCD2028C20}" type="pres">
      <dgm:prSet presAssocID="{71FF4DB4-2B1A-4030-84B9-680BB909FFFC}" presName="textRect" presStyleLbl="revTx" presStyleIdx="1" presStyleCnt="5">
        <dgm:presLayoutVars>
          <dgm:chMax val="1"/>
          <dgm:chPref val="1"/>
        </dgm:presLayoutVars>
      </dgm:prSet>
      <dgm:spPr/>
    </dgm:pt>
    <dgm:pt modelId="{C6866505-2290-4D46-A301-EC66C510FB90}" type="pres">
      <dgm:prSet presAssocID="{A9314026-EB25-4C0E-BC46-F6F7FF8B498D}" presName="sibTrans" presStyleCnt="0"/>
      <dgm:spPr/>
    </dgm:pt>
    <dgm:pt modelId="{E64AB7A1-0608-40CB-AC1F-FDBE36B31B19}" type="pres">
      <dgm:prSet presAssocID="{DDA41B78-DCE6-4A4F-A21A-C4AC4EA53B45}" presName="compNode" presStyleCnt="0"/>
      <dgm:spPr/>
    </dgm:pt>
    <dgm:pt modelId="{0D1BC0D8-4D72-47DC-8B2E-E33B7AACA980}" type="pres">
      <dgm:prSet presAssocID="{DDA41B78-DCE6-4A4F-A21A-C4AC4EA53B45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222E1F2C-FC98-4A45-AB0A-E93C981BB8DC}" type="pres">
      <dgm:prSet presAssocID="{DDA41B78-DCE6-4A4F-A21A-C4AC4EA53B4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0A10F35-020C-4BDB-801A-AFCB43DE30B2}" type="pres">
      <dgm:prSet presAssocID="{DDA41B78-DCE6-4A4F-A21A-C4AC4EA53B45}" presName="spaceRect" presStyleCnt="0"/>
      <dgm:spPr/>
    </dgm:pt>
    <dgm:pt modelId="{EFA1263C-0B7C-4D98-A205-0A6DE518BACE}" type="pres">
      <dgm:prSet presAssocID="{DDA41B78-DCE6-4A4F-A21A-C4AC4EA53B45}" presName="textRect" presStyleLbl="revTx" presStyleIdx="2" presStyleCnt="5">
        <dgm:presLayoutVars>
          <dgm:chMax val="1"/>
          <dgm:chPref val="1"/>
        </dgm:presLayoutVars>
      </dgm:prSet>
      <dgm:spPr/>
    </dgm:pt>
    <dgm:pt modelId="{A8D990C7-1DD5-4CEE-B198-27440E01C3A4}" type="pres">
      <dgm:prSet presAssocID="{5D2DC45A-7924-44F0-BC12-6BDE4CC4A5CD}" presName="sibTrans" presStyleCnt="0"/>
      <dgm:spPr/>
    </dgm:pt>
    <dgm:pt modelId="{7875091F-6943-4EF6-827F-055DF1B8DA4B}" type="pres">
      <dgm:prSet presAssocID="{BBB594E3-4AD5-402F-8B4C-408FC3BF1717}" presName="compNode" presStyleCnt="0"/>
      <dgm:spPr/>
    </dgm:pt>
    <dgm:pt modelId="{2BFA6700-D92D-476A-9CE0-24FE973728AF}" type="pres">
      <dgm:prSet presAssocID="{BBB594E3-4AD5-402F-8B4C-408FC3BF1717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CFBD654A-25BB-446F-908C-1C0E2D86ACB0}" type="pres">
      <dgm:prSet presAssocID="{BBB594E3-4AD5-402F-8B4C-408FC3BF171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C814F8D-ACC0-4BCF-B198-3D8BED0F7087}" type="pres">
      <dgm:prSet presAssocID="{BBB594E3-4AD5-402F-8B4C-408FC3BF1717}" presName="spaceRect" presStyleCnt="0"/>
      <dgm:spPr/>
    </dgm:pt>
    <dgm:pt modelId="{1D246DD8-3DB1-4DDD-A477-8A59EDAA7178}" type="pres">
      <dgm:prSet presAssocID="{BBB594E3-4AD5-402F-8B4C-408FC3BF1717}" presName="textRect" presStyleLbl="revTx" presStyleIdx="3" presStyleCnt="5">
        <dgm:presLayoutVars>
          <dgm:chMax val="1"/>
          <dgm:chPref val="1"/>
        </dgm:presLayoutVars>
      </dgm:prSet>
      <dgm:spPr/>
    </dgm:pt>
    <dgm:pt modelId="{D37BAC83-DF4B-44ED-A62E-BBC1CE1C857A}" type="pres">
      <dgm:prSet presAssocID="{88FFD47B-2562-4B88-B409-296AA8A9C224}" presName="sibTrans" presStyleCnt="0"/>
      <dgm:spPr/>
    </dgm:pt>
    <dgm:pt modelId="{5D13B181-BBDC-4F63-92D2-576FE4C34CEB}" type="pres">
      <dgm:prSet presAssocID="{94F22FC5-8F24-44B7-9B6B-291EA76C5062}" presName="compNode" presStyleCnt="0"/>
      <dgm:spPr/>
    </dgm:pt>
    <dgm:pt modelId="{878692E0-19DB-4040-9C04-E5A5143B0DB3}" type="pres">
      <dgm:prSet presAssocID="{94F22FC5-8F24-44B7-9B6B-291EA76C5062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05128B6B-45DB-4976-AA57-A6A464D3148C}" type="pres">
      <dgm:prSet presAssocID="{94F22FC5-8F24-44B7-9B6B-291EA76C506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C9B02A20-BACE-405B-8DDE-35FABB8069C1}" type="pres">
      <dgm:prSet presAssocID="{94F22FC5-8F24-44B7-9B6B-291EA76C5062}" presName="spaceRect" presStyleCnt="0"/>
      <dgm:spPr/>
    </dgm:pt>
    <dgm:pt modelId="{120174B4-93E5-43A2-A5CA-7BFFC0B48ADF}" type="pres">
      <dgm:prSet presAssocID="{94F22FC5-8F24-44B7-9B6B-291EA76C506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B127E10-8665-4434-ADBA-A9360979FC7B}" type="presOf" srcId="{94F22FC5-8F24-44B7-9B6B-291EA76C5062}" destId="{120174B4-93E5-43A2-A5CA-7BFFC0B48ADF}" srcOrd="0" destOrd="0" presId="urn:microsoft.com/office/officeart/2018/5/layout/IconLeafLabelList"/>
    <dgm:cxn modelId="{F8012031-8675-46CF-BE94-C6AF8B499507}" srcId="{0F4D84B0-5259-40AE-AA8B-067FD1D658E4}" destId="{7D7FD58C-E3C0-4BEC-BB14-B3C601A2E62B}" srcOrd="0" destOrd="0" parTransId="{2951C52A-1343-4152-B936-82CEB7B3B8BB}" sibTransId="{AD529619-CD45-4405-BB71-F558F40A2197}"/>
    <dgm:cxn modelId="{9149FA62-9BCA-4DB9-A1B5-BC95EBE91112}" type="presOf" srcId="{71FF4DB4-2B1A-4030-84B9-680BB909FFFC}" destId="{6C3DD180-2172-40C3-BFB8-C9BCD2028C20}" srcOrd="0" destOrd="0" presId="urn:microsoft.com/office/officeart/2018/5/layout/IconLeafLabelList"/>
    <dgm:cxn modelId="{6DD3C266-81DE-4129-A76C-FEF36B0EFB24}" srcId="{0F4D84B0-5259-40AE-AA8B-067FD1D658E4}" destId="{BBB594E3-4AD5-402F-8B4C-408FC3BF1717}" srcOrd="3" destOrd="0" parTransId="{862A1850-71CF-4057-947F-782A8D7BA73A}" sibTransId="{88FFD47B-2562-4B88-B409-296AA8A9C224}"/>
    <dgm:cxn modelId="{1DB70473-63C6-4A7D-B47F-A582A4E6C680}" type="presOf" srcId="{7D7FD58C-E3C0-4BEC-BB14-B3C601A2E62B}" destId="{9E62EE73-F9F1-4E91-BC9F-F5822332DC37}" srcOrd="0" destOrd="0" presId="urn:microsoft.com/office/officeart/2018/5/layout/IconLeafLabelList"/>
    <dgm:cxn modelId="{B8FBB58D-EE27-4742-B383-1BAB9B9FE0FB}" type="presOf" srcId="{DDA41B78-DCE6-4A4F-A21A-C4AC4EA53B45}" destId="{EFA1263C-0B7C-4D98-A205-0A6DE518BACE}" srcOrd="0" destOrd="0" presId="urn:microsoft.com/office/officeart/2018/5/layout/IconLeafLabelList"/>
    <dgm:cxn modelId="{E3053B97-8E23-4AFE-97AB-D91A88EE3990}" srcId="{0F4D84B0-5259-40AE-AA8B-067FD1D658E4}" destId="{DDA41B78-DCE6-4A4F-A21A-C4AC4EA53B45}" srcOrd="2" destOrd="0" parTransId="{FF12C0CA-2BBB-4D21-885F-D6985E971560}" sibTransId="{5D2DC45A-7924-44F0-BC12-6BDE4CC4A5CD}"/>
    <dgm:cxn modelId="{8CA7AB98-1E64-4A77-819C-F400BE8EB6A3}" srcId="{0F4D84B0-5259-40AE-AA8B-067FD1D658E4}" destId="{94F22FC5-8F24-44B7-9B6B-291EA76C5062}" srcOrd="4" destOrd="0" parTransId="{15386C65-F73E-4492-88BF-864CD4C80C17}" sibTransId="{99B60367-3A4A-401D-9CA6-2958C547A721}"/>
    <dgm:cxn modelId="{97C9D8B9-CBC9-4FAF-8357-6E93A3BCCD78}" type="presOf" srcId="{0F4D84B0-5259-40AE-AA8B-067FD1D658E4}" destId="{05E38EAF-143B-4600-A8B6-A7D9DFFCB715}" srcOrd="0" destOrd="0" presId="urn:microsoft.com/office/officeart/2018/5/layout/IconLeafLabelList"/>
    <dgm:cxn modelId="{BC67CFBC-2273-4AE6-A5D4-987F82851C36}" srcId="{0F4D84B0-5259-40AE-AA8B-067FD1D658E4}" destId="{71FF4DB4-2B1A-4030-84B9-680BB909FFFC}" srcOrd="1" destOrd="0" parTransId="{35E6ADF6-8355-43DE-BFD2-A5EFE11DCBB1}" sibTransId="{A9314026-EB25-4C0E-BC46-F6F7FF8B498D}"/>
    <dgm:cxn modelId="{172381E5-A169-47CF-B25C-B6FC35AD5022}" type="presOf" srcId="{BBB594E3-4AD5-402F-8B4C-408FC3BF1717}" destId="{1D246DD8-3DB1-4DDD-A477-8A59EDAA7178}" srcOrd="0" destOrd="0" presId="urn:microsoft.com/office/officeart/2018/5/layout/IconLeafLabelList"/>
    <dgm:cxn modelId="{0AB0203F-FBDF-4B75-A00F-C4B80EC678B4}" type="presParOf" srcId="{05E38EAF-143B-4600-A8B6-A7D9DFFCB715}" destId="{14890B05-C71D-4A7C-918C-A2C13CFE2560}" srcOrd="0" destOrd="0" presId="urn:microsoft.com/office/officeart/2018/5/layout/IconLeafLabelList"/>
    <dgm:cxn modelId="{1619BEAC-8D96-4B6C-A7D2-A755529D400E}" type="presParOf" srcId="{14890B05-C71D-4A7C-918C-A2C13CFE2560}" destId="{E36CEA79-B538-4F3A-823D-E39FAA47450B}" srcOrd="0" destOrd="0" presId="urn:microsoft.com/office/officeart/2018/5/layout/IconLeafLabelList"/>
    <dgm:cxn modelId="{C05FB19A-B1F8-4D05-B292-5B31F0F33B46}" type="presParOf" srcId="{14890B05-C71D-4A7C-918C-A2C13CFE2560}" destId="{743EE6C4-6058-4786-B1FC-3BE887259420}" srcOrd="1" destOrd="0" presId="urn:microsoft.com/office/officeart/2018/5/layout/IconLeafLabelList"/>
    <dgm:cxn modelId="{158F9B13-0E87-41A0-A774-DE3BBFB68B9B}" type="presParOf" srcId="{14890B05-C71D-4A7C-918C-A2C13CFE2560}" destId="{0746DCA0-DCA6-447A-8420-DB4AD74FEB24}" srcOrd="2" destOrd="0" presId="urn:microsoft.com/office/officeart/2018/5/layout/IconLeafLabelList"/>
    <dgm:cxn modelId="{7D3A4822-DE69-406F-87E8-BE2F287658DE}" type="presParOf" srcId="{14890B05-C71D-4A7C-918C-A2C13CFE2560}" destId="{9E62EE73-F9F1-4E91-BC9F-F5822332DC37}" srcOrd="3" destOrd="0" presId="urn:microsoft.com/office/officeart/2018/5/layout/IconLeafLabelList"/>
    <dgm:cxn modelId="{793F1E85-0A14-43C1-AA3B-FF3A25DDADD8}" type="presParOf" srcId="{05E38EAF-143B-4600-A8B6-A7D9DFFCB715}" destId="{8414AFC5-F377-43CA-BD42-D880EBE88EC1}" srcOrd="1" destOrd="0" presId="urn:microsoft.com/office/officeart/2018/5/layout/IconLeafLabelList"/>
    <dgm:cxn modelId="{D70A540A-6FF1-4140-BEA3-1825D97F1373}" type="presParOf" srcId="{05E38EAF-143B-4600-A8B6-A7D9DFFCB715}" destId="{4365B51F-53D6-40EB-B887-3CB15C436118}" srcOrd="2" destOrd="0" presId="urn:microsoft.com/office/officeart/2018/5/layout/IconLeafLabelList"/>
    <dgm:cxn modelId="{FEC740D9-953A-4921-87DC-A205324FCF09}" type="presParOf" srcId="{4365B51F-53D6-40EB-B887-3CB15C436118}" destId="{3432BC15-109A-4FA6-83F1-AF6D916EFA23}" srcOrd="0" destOrd="0" presId="urn:microsoft.com/office/officeart/2018/5/layout/IconLeafLabelList"/>
    <dgm:cxn modelId="{8DF587EB-8730-484F-A809-DE073FF3FCDB}" type="presParOf" srcId="{4365B51F-53D6-40EB-B887-3CB15C436118}" destId="{B2942300-C4A6-4B89-ADC3-23F5920FED56}" srcOrd="1" destOrd="0" presId="urn:microsoft.com/office/officeart/2018/5/layout/IconLeafLabelList"/>
    <dgm:cxn modelId="{7374EF38-AD83-45E5-B89D-09129B6F5506}" type="presParOf" srcId="{4365B51F-53D6-40EB-B887-3CB15C436118}" destId="{9FB53261-0177-403C-8E41-5D3D2F0FB01D}" srcOrd="2" destOrd="0" presId="urn:microsoft.com/office/officeart/2018/5/layout/IconLeafLabelList"/>
    <dgm:cxn modelId="{FCF5E63D-B7ED-4D56-9E51-304ABA9E53B5}" type="presParOf" srcId="{4365B51F-53D6-40EB-B887-3CB15C436118}" destId="{6C3DD180-2172-40C3-BFB8-C9BCD2028C20}" srcOrd="3" destOrd="0" presId="urn:microsoft.com/office/officeart/2018/5/layout/IconLeafLabelList"/>
    <dgm:cxn modelId="{19A3F222-A98D-4912-B525-5E96B9FBCE9C}" type="presParOf" srcId="{05E38EAF-143B-4600-A8B6-A7D9DFFCB715}" destId="{C6866505-2290-4D46-A301-EC66C510FB90}" srcOrd="3" destOrd="0" presId="urn:microsoft.com/office/officeart/2018/5/layout/IconLeafLabelList"/>
    <dgm:cxn modelId="{5080053B-7D58-4BB1-849B-6AB229BD44B7}" type="presParOf" srcId="{05E38EAF-143B-4600-A8B6-A7D9DFFCB715}" destId="{E64AB7A1-0608-40CB-AC1F-FDBE36B31B19}" srcOrd="4" destOrd="0" presId="urn:microsoft.com/office/officeart/2018/5/layout/IconLeafLabelList"/>
    <dgm:cxn modelId="{0B700F47-E58A-4A1A-A32A-EF12D97D3CAD}" type="presParOf" srcId="{E64AB7A1-0608-40CB-AC1F-FDBE36B31B19}" destId="{0D1BC0D8-4D72-47DC-8B2E-E33B7AACA980}" srcOrd="0" destOrd="0" presId="urn:microsoft.com/office/officeart/2018/5/layout/IconLeafLabelList"/>
    <dgm:cxn modelId="{4489B5FF-912B-4E84-AA77-9EB95A66A2C2}" type="presParOf" srcId="{E64AB7A1-0608-40CB-AC1F-FDBE36B31B19}" destId="{222E1F2C-FC98-4A45-AB0A-E93C981BB8DC}" srcOrd="1" destOrd="0" presId="urn:microsoft.com/office/officeart/2018/5/layout/IconLeafLabelList"/>
    <dgm:cxn modelId="{B70810F8-CB6F-48B9-AD44-A6979C3AA265}" type="presParOf" srcId="{E64AB7A1-0608-40CB-AC1F-FDBE36B31B19}" destId="{80A10F35-020C-4BDB-801A-AFCB43DE30B2}" srcOrd="2" destOrd="0" presId="urn:microsoft.com/office/officeart/2018/5/layout/IconLeafLabelList"/>
    <dgm:cxn modelId="{39251BF0-6936-4193-8309-D61A84235C90}" type="presParOf" srcId="{E64AB7A1-0608-40CB-AC1F-FDBE36B31B19}" destId="{EFA1263C-0B7C-4D98-A205-0A6DE518BACE}" srcOrd="3" destOrd="0" presId="urn:microsoft.com/office/officeart/2018/5/layout/IconLeafLabelList"/>
    <dgm:cxn modelId="{6423E5A4-7924-44B7-8182-7D2F885D52A1}" type="presParOf" srcId="{05E38EAF-143B-4600-A8B6-A7D9DFFCB715}" destId="{A8D990C7-1DD5-4CEE-B198-27440E01C3A4}" srcOrd="5" destOrd="0" presId="urn:microsoft.com/office/officeart/2018/5/layout/IconLeafLabelList"/>
    <dgm:cxn modelId="{8D46A87A-4F16-4B16-AFFD-DC0E013F8079}" type="presParOf" srcId="{05E38EAF-143B-4600-A8B6-A7D9DFFCB715}" destId="{7875091F-6943-4EF6-827F-055DF1B8DA4B}" srcOrd="6" destOrd="0" presId="urn:microsoft.com/office/officeart/2018/5/layout/IconLeafLabelList"/>
    <dgm:cxn modelId="{AF17BCAC-7481-43F1-BF13-D6DCE8E64E3F}" type="presParOf" srcId="{7875091F-6943-4EF6-827F-055DF1B8DA4B}" destId="{2BFA6700-D92D-476A-9CE0-24FE973728AF}" srcOrd="0" destOrd="0" presId="urn:microsoft.com/office/officeart/2018/5/layout/IconLeafLabelList"/>
    <dgm:cxn modelId="{ED32B591-A13D-46C0-9326-14E4B35345A4}" type="presParOf" srcId="{7875091F-6943-4EF6-827F-055DF1B8DA4B}" destId="{CFBD654A-25BB-446F-908C-1C0E2D86ACB0}" srcOrd="1" destOrd="0" presId="urn:microsoft.com/office/officeart/2018/5/layout/IconLeafLabelList"/>
    <dgm:cxn modelId="{8F958DF1-ECDD-4A16-A0C5-399E76FAE232}" type="presParOf" srcId="{7875091F-6943-4EF6-827F-055DF1B8DA4B}" destId="{9C814F8D-ACC0-4BCF-B198-3D8BED0F7087}" srcOrd="2" destOrd="0" presId="urn:microsoft.com/office/officeart/2018/5/layout/IconLeafLabelList"/>
    <dgm:cxn modelId="{BCD08356-9CC2-4DAE-9516-6C0EBB43F34C}" type="presParOf" srcId="{7875091F-6943-4EF6-827F-055DF1B8DA4B}" destId="{1D246DD8-3DB1-4DDD-A477-8A59EDAA7178}" srcOrd="3" destOrd="0" presId="urn:microsoft.com/office/officeart/2018/5/layout/IconLeafLabelList"/>
    <dgm:cxn modelId="{F24B7215-1644-4999-9554-A95C81A266D3}" type="presParOf" srcId="{05E38EAF-143B-4600-A8B6-A7D9DFFCB715}" destId="{D37BAC83-DF4B-44ED-A62E-BBC1CE1C857A}" srcOrd="7" destOrd="0" presId="urn:microsoft.com/office/officeart/2018/5/layout/IconLeafLabelList"/>
    <dgm:cxn modelId="{0B7CD584-3F04-49AD-A1E3-EE64B852FF85}" type="presParOf" srcId="{05E38EAF-143B-4600-A8B6-A7D9DFFCB715}" destId="{5D13B181-BBDC-4F63-92D2-576FE4C34CEB}" srcOrd="8" destOrd="0" presId="urn:microsoft.com/office/officeart/2018/5/layout/IconLeafLabelList"/>
    <dgm:cxn modelId="{059CADAE-1B0D-40F7-B208-AC1DF39E8A0C}" type="presParOf" srcId="{5D13B181-BBDC-4F63-92D2-576FE4C34CEB}" destId="{878692E0-19DB-4040-9C04-E5A5143B0DB3}" srcOrd="0" destOrd="0" presId="urn:microsoft.com/office/officeart/2018/5/layout/IconLeafLabelList"/>
    <dgm:cxn modelId="{7D85EC67-1201-4276-A019-CF88E87061B2}" type="presParOf" srcId="{5D13B181-BBDC-4F63-92D2-576FE4C34CEB}" destId="{05128B6B-45DB-4976-AA57-A6A464D3148C}" srcOrd="1" destOrd="0" presId="urn:microsoft.com/office/officeart/2018/5/layout/IconLeafLabelList"/>
    <dgm:cxn modelId="{57719443-2B3D-475B-A275-EDD503E8B33C}" type="presParOf" srcId="{5D13B181-BBDC-4F63-92D2-576FE4C34CEB}" destId="{C9B02A20-BACE-405B-8DDE-35FABB8069C1}" srcOrd="2" destOrd="0" presId="urn:microsoft.com/office/officeart/2018/5/layout/IconLeafLabelList"/>
    <dgm:cxn modelId="{F31D1382-F12E-4E80-BEA6-E1DCCB7F14B1}" type="presParOf" srcId="{5D13B181-BBDC-4F63-92D2-576FE4C34CEB}" destId="{120174B4-93E5-43A2-A5CA-7BFFC0B48AD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F722F7-48FD-49D5-9F41-A55DBD3BFB7F}">
      <dsp:nvSpPr>
        <dsp:cNvPr id="0" name=""/>
        <dsp:cNvSpPr/>
      </dsp:nvSpPr>
      <dsp:spPr>
        <a:xfrm>
          <a:off x="0" y="1798"/>
          <a:ext cx="10156531" cy="9115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A846D2-08BC-4CDF-96C2-1E9AFE3BA9B8}">
      <dsp:nvSpPr>
        <dsp:cNvPr id="0" name=""/>
        <dsp:cNvSpPr/>
      </dsp:nvSpPr>
      <dsp:spPr>
        <a:xfrm>
          <a:off x="275757" y="206907"/>
          <a:ext cx="501377" cy="5013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F8487C-A919-4853-8031-8E1AA1995D71}">
      <dsp:nvSpPr>
        <dsp:cNvPr id="0" name=""/>
        <dsp:cNvSpPr/>
      </dsp:nvSpPr>
      <dsp:spPr>
        <a:xfrm>
          <a:off x="1052893" y="1798"/>
          <a:ext cx="9103637" cy="91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477" tIns="96477" rIns="96477" bIns="964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primary goal of Innovate DXB 2024 is to accelerate technological progress by promoting strategic partnerships between entrepreneurs, investors, and technology pioneers at the JW Marriott Hotel in Dubai.</a:t>
          </a:r>
          <a:endParaRPr lang="en-US" sz="1700" kern="1200"/>
        </a:p>
      </dsp:txBody>
      <dsp:txXfrm>
        <a:off x="1052893" y="1798"/>
        <a:ext cx="9103637" cy="911596"/>
      </dsp:txXfrm>
    </dsp:sp>
    <dsp:sp modelId="{0C42F1D9-93BF-4406-95B6-36EA5AFD9303}">
      <dsp:nvSpPr>
        <dsp:cNvPr id="0" name=""/>
        <dsp:cNvSpPr/>
      </dsp:nvSpPr>
      <dsp:spPr>
        <a:xfrm>
          <a:off x="0" y="1141293"/>
          <a:ext cx="10156531" cy="91159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D22A7D-0BF8-47DB-917B-D3C7D765B949}">
      <dsp:nvSpPr>
        <dsp:cNvPr id="0" name=""/>
        <dsp:cNvSpPr/>
      </dsp:nvSpPr>
      <dsp:spPr>
        <a:xfrm>
          <a:off x="275757" y="1346402"/>
          <a:ext cx="501377" cy="5013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460B41-BD82-424D-BAC8-9EE497C93BB9}">
      <dsp:nvSpPr>
        <dsp:cNvPr id="0" name=""/>
        <dsp:cNvSpPr/>
      </dsp:nvSpPr>
      <dsp:spPr>
        <a:xfrm>
          <a:off x="1052893" y="1141293"/>
          <a:ext cx="9103637" cy="91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477" tIns="96477" rIns="96477" bIns="964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Foster a dynamic exchange of ideas and foster collaborations that explore new business opportunities and potential technological advancements</a:t>
          </a:r>
          <a:endParaRPr lang="en-US" sz="1700" kern="1200"/>
        </a:p>
      </dsp:txBody>
      <dsp:txXfrm>
        <a:off x="1052893" y="1141293"/>
        <a:ext cx="9103637" cy="911596"/>
      </dsp:txXfrm>
    </dsp:sp>
    <dsp:sp modelId="{D01DFAD1-4D04-415A-9F70-E2158187B093}">
      <dsp:nvSpPr>
        <dsp:cNvPr id="0" name=""/>
        <dsp:cNvSpPr/>
      </dsp:nvSpPr>
      <dsp:spPr>
        <a:xfrm>
          <a:off x="0" y="2280789"/>
          <a:ext cx="10156531" cy="91159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993726-D64A-4134-A045-04FAC68BB6E5}">
      <dsp:nvSpPr>
        <dsp:cNvPr id="0" name=""/>
        <dsp:cNvSpPr/>
      </dsp:nvSpPr>
      <dsp:spPr>
        <a:xfrm>
          <a:off x="275757" y="2485898"/>
          <a:ext cx="501377" cy="5013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F079D5-04D8-45B4-906C-3375A192BEAA}">
      <dsp:nvSpPr>
        <dsp:cNvPr id="0" name=""/>
        <dsp:cNvSpPr/>
      </dsp:nvSpPr>
      <dsp:spPr>
        <a:xfrm>
          <a:off x="1052893" y="2280789"/>
          <a:ext cx="9103637" cy="91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477" tIns="96477" rIns="96477" bIns="964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event aims to attract a diverse group of forward-thinking individuals, including tech startups and experienced investors, fostering networking and collaboration across various industries.</a:t>
          </a:r>
          <a:endParaRPr lang="en-US" sz="1700" kern="1200"/>
        </a:p>
      </dsp:txBody>
      <dsp:txXfrm>
        <a:off x="1052893" y="2280789"/>
        <a:ext cx="9103637" cy="911596"/>
      </dsp:txXfrm>
    </dsp:sp>
    <dsp:sp modelId="{CDD4FB82-FFE4-46B3-AF64-D8C6DEE524C0}">
      <dsp:nvSpPr>
        <dsp:cNvPr id="0" name=""/>
        <dsp:cNvSpPr/>
      </dsp:nvSpPr>
      <dsp:spPr>
        <a:xfrm>
          <a:off x="0" y="3420284"/>
          <a:ext cx="10156531" cy="9115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DE7BBC-F6E2-4FCA-A370-881A0B388A9B}">
      <dsp:nvSpPr>
        <dsp:cNvPr id="0" name=""/>
        <dsp:cNvSpPr/>
      </dsp:nvSpPr>
      <dsp:spPr>
        <a:xfrm>
          <a:off x="275757" y="3625393"/>
          <a:ext cx="501377" cy="50137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6F1063-C2BF-47A8-BBF7-0E3F82458ED8}">
      <dsp:nvSpPr>
        <dsp:cNvPr id="0" name=""/>
        <dsp:cNvSpPr/>
      </dsp:nvSpPr>
      <dsp:spPr>
        <a:xfrm>
          <a:off x="1052893" y="3420284"/>
          <a:ext cx="9103637" cy="91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477" tIns="96477" rIns="96477" bIns="964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Delve into the meticulous and comprehensive planning and research that underpins the success of the event, aiming to create a transformative experience that fosters the progress of global technology and economic landscapes.</a:t>
          </a:r>
          <a:endParaRPr lang="en-US" sz="1700" kern="1200"/>
        </a:p>
      </dsp:txBody>
      <dsp:txXfrm>
        <a:off x="1052893" y="3420284"/>
        <a:ext cx="9103637" cy="9115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F2827A-6D02-B741-8C8C-108B1E71CD91}">
      <dsp:nvSpPr>
        <dsp:cNvPr id="0" name=""/>
        <dsp:cNvSpPr/>
      </dsp:nvSpPr>
      <dsp:spPr>
        <a:xfrm>
          <a:off x="0" y="575203"/>
          <a:ext cx="10156531" cy="75477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Supply for Innovate DXB 2024</a:t>
          </a:r>
        </a:p>
      </dsp:txBody>
      <dsp:txXfrm>
        <a:off x="36845" y="612048"/>
        <a:ext cx="10082841" cy="681087"/>
      </dsp:txXfrm>
    </dsp:sp>
    <dsp:sp modelId="{C3498FEC-B360-FF46-9B99-87CE6DC9FF4C}">
      <dsp:nvSpPr>
        <dsp:cNvPr id="0" name=""/>
        <dsp:cNvSpPr/>
      </dsp:nvSpPr>
      <dsp:spPr>
        <a:xfrm>
          <a:off x="0" y="1384701"/>
          <a:ext cx="10156531" cy="754777"/>
        </a:xfrm>
        <a:prstGeom prst="roundRect">
          <a:avLst/>
        </a:prstGeom>
        <a:solidFill>
          <a:schemeClr val="accent2">
            <a:hueOff val="498263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Dubai provides state-of-the-art facilities such as advanced conference halls and strong IT support, which are crucial for organizing a global technology event. – </a:t>
          </a:r>
        </a:p>
      </dsp:txBody>
      <dsp:txXfrm>
        <a:off x="36845" y="1421546"/>
        <a:ext cx="10082841" cy="681087"/>
      </dsp:txXfrm>
    </dsp:sp>
    <dsp:sp modelId="{6DB6AE73-12BB-904E-A9CC-AD333C00BA3B}">
      <dsp:nvSpPr>
        <dsp:cNvPr id="0" name=""/>
        <dsp:cNvSpPr/>
      </dsp:nvSpPr>
      <dsp:spPr>
        <a:xfrm>
          <a:off x="0" y="2194199"/>
          <a:ext cx="10156531" cy="754777"/>
        </a:xfrm>
        <a:prstGeom prst="roundRect">
          <a:avLst/>
        </a:prstGeom>
        <a:solidFill>
          <a:schemeClr val="accent2">
            <a:hueOff val="996526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availability of a diverse group of influential tech executives and innovators enhances the quality of presentations and workshops, making the event more appealing. </a:t>
          </a:r>
        </a:p>
      </dsp:txBody>
      <dsp:txXfrm>
        <a:off x="36845" y="2231044"/>
        <a:ext cx="10082841" cy="681087"/>
      </dsp:txXfrm>
    </dsp:sp>
    <dsp:sp modelId="{925BC77E-9CBA-D94C-A8CA-594513271CA6}">
      <dsp:nvSpPr>
        <dsp:cNvPr id="0" name=""/>
        <dsp:cNvSpPr/>
      </dsp:nvSpPr>
      <dsp:spPr>
        <a:xfrm>
          <a:off x="0" y="3003697"/>
          <a:ext cx="10156531" cy="754777"/>
        </a:xfrm>
        <a:prstGeom prst="roundRect">
          <a:avLst/>
        </a:prstGeom>
        <a:solidFill>
          <a:schemeClr val="accent2">
            <a:hueOff val="1494789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Dubai's established event coordination sector offers experienced professionals and vendors who are adept at efficiently organizing and executing large-scale conferences. </a:t>
          </a:r>
        </a:p>
      </dsp:txBody>
      <dsp:txXfrm>
        <a:off x="36845" y="3040542"/>
        <a:ext cx="10082841" cy="6810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89B87F-CD1B-9B41-A565-9AAB9B49B74D}">
      <dsp:nvSpPr>
        <dsp:cNvPr id="0" name=""/>
        <dsp:cNvSpPr/>
      </dsp:nvSpPr>
      <dsp:spPr>
        <a:xfrm>
          <a:off x="0" y="0"/>
          <a:ext cx="7820528" cy="7800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Resources </a:t>
          </a:r>
        </a:p>
      </dsp:txBody>
      <dsp:txXfrm>
        <a:off x="22847" y="22847"/>
        <a:ext cx="6887514" cy="734368"/>
      </dsp:txXfrm>
    </dsp:sp>
    <dsp:sp modelId="{FC8B8F53-5ED4-7641-8F33-06CCE74AD12B}">
      <dsp:nvSpPr>
        <dsp:cNvPr id="0" name=""/>
        <dsp:cNvSpPr/>
      </dsp:nvSpPr>
      <dsp:spPr>
        <a:xfrm>
          <a:off x="584000" y="888404"/>
          <a:ext cx="7820528" cy="780062"/>
        </a:xfrm>
        <a:prstGeom prst="roundRect">
          <a:avLst>
            <a:gd name="adj" fmla="val 10000"/>
          </a:avLst>
        </a:prstGeom>
        <a:solidFill>
          <a:schemeClr val="accent2">
            <a:hueOff val="373697"/>
            <a:satOff val="-105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Venue Facilities: At the JW Marriott Hotel Dubai, is providing versatile seating arrangements for workshops, exhibitions, and networking spaces.</a:t>
          </a:r>
        </a:p>
      </dsp:txBody>
      <dsp:txXfrm>
        <a:off x="606847" y="911251"/>
        <a:ext cx="6683793" cy="734368"/>
      </dsp:txXfrm>
    </dsp:sp>
    <dsp:sp modelId="{6314D2B0-2E7C-4247-839C-DACA4F4B893D}">
      <dsp:nvSpPr>
        <dsp:cNvPr id="0" name=""/>
        <dsp:cNvSpPr/>
      </dsp:nvSpPr>
      <dsp:spPr>
        <a:xfrm>
          <a:off x="1168001" y="1776808"/>
          <a:ext cx="7820528" cy="780062"/>
        </a:xfrm>
        <a:prstGeom prst="roundRect">
          <a:avLst>
            <a:gd name="adj" fmla="val 10000"/>
          </a:avLst>
        </a:prstGeom>
        <a:solidFill>
          <a:schemeClr val="accent2">
            <a:hueOff val="747394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Tech &amp; Equipment: Cutting-edge audio-visual setups, reliable Wi-Fi connections, and efficient registration procedure and JW Marquis Marriott offers catering services provide a diverse selection of gourmet choices for coffee breaks, lunches, and gala dinners. </a:t>
          </a:r>
        </a:p>
      </dsp:txBody>
      <dsp:txXfrm>
        <a:off x="1190848" y="1799655"/>
        <a:ext cx="6683793" cy="734368"/>
      </dsp:txXfrm>
    </dsp:sp>
    <dsp:sp modelId="{A4ACE1EA-2188-CE4E-A0BF-71E949F38B93}">
      <dsp:nvSpPr>
        <dsp:cNvPr id="0" name=""/>
        <dsp:cNvSpPr/>
      </dsp:nvSpPr>
      <dsp:spPr>
        <a:xfrm>
          <a:off x="1752001" y="2665212"/>
          <a:ext cx="7820528" cy="780062"/>
        </a:xfrm>
        <a:prstGeom prst="roundRect">
          <a:avLst>
            <a:gd name="adj" fmla="val 10000"/>
          </a:avLst>
        </a:prstGeom>
        <a:solidFill>
          <a:schemeClr val="accent2">
            <a:hueOff val="1121092"/>
            <a:satOff val="-314"/>
            <a:lumOff val="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Parking and Transportation: Plenty of parking and efficiently coordinated transport services to guarantee easy access for attendees. </a:t>
          </a:r>
        </a:p>
      </dsp:txBody>
      <dsp:txXfrm>
        <a:off x="1774848" y="2688059"/>
        <a:ext cx="6683793" cy="734368"/>
      </dsp:txXfrm>
    </dsp:sp>
    <dsp:sp modelId="{A72E8DBD-38DD-8749-B530-9440EC278926}">
      <dsp:nvSpPr>
        <dsp:cNvPr id="0" name=""/>
        <dsp:cNvSpPr/>
      </dsp:nvSpPr>
      <dsp:spPr>
        <a:xfrm>
          <a:off x="2336002" y="3553616"/>
          <a:ext cx="7820528" cy="780062"/>
        </a:xfrm>
        <a:prstGeom prst="roundRect">
          <a:avLst>
            <a:gd name="adj" fmla="val 10000"/>
          </a:avLst>
        </a:prstGeom>
        <a:solidFill>
          <a:schemeClr val="accent2">
            <a:hueOff val="1494789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Lighting &amp; Decor: Thoughtfully crafted lighting and thematic decor to enhance the atmosphere and complement the event's innovative theme.</a:t>
          </a:r>
        </a:p>
      </dsp:txBody>
      <dsp:txXfrm>
        <a:off x="2358849" y="3576463"/>
        <a:ext cx="6683793" cy="734368"/>
      </dsp:txXfrm>
    </dsp:sp>
    <dsp:sp modelId="{67C313C8-C75C-5049-8134-DBB6F69B40E1}">
      <dsp:nvSpPr>
        <dsp:cNvPr id="0" name=""/>
        <dsp:cNvSpPr/>
      </dsp:nvSpPr>
      <dsp:spPr>
        <a:xfrm>
          <a:off x="7313488" y="569878"/>
          <a:ext cx="507040" cy="50704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427572" y="569878"/>
        <a:ext cx="278872" cy="381548"/>
      </dsp:txXfrm>
    </dsp:sp>
    <dsp:sp modelId="{5B24CEC8-2F62-4845-B565-D79EEE59141B}">
      <dsp:nvSpPr>
        <dsp:cNvPr id="0" name=""/>
        <dsp:cNvSpPr/>
      </dsp:nvSpPr>
      <dsp:spPr>
        <a:xfrm>
          <a:off x="7897488" y="1458282"/>
          <a:ext cx="507040" cy="50704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14322"/>
            <a:satOff val="2775"/>
            <a:lumOff val="47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14322"/>
              <a:satOff val="2775"/>
              <a:lumOff val="47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011572" y="1458282"/>
        <a:ext cx="278872" cy="381548"/>
      </dsp:txXfrm>
    </dsp:sp>
    <dsp:sp modelId="{A00302D0-66C3-8A47-AB53-4C715DD1EDC5}">
      <dsp:nvSpPr>
        <dsp:cNvPr id="0" name=""/>
        <dsp:cNvSpPr/>
      </dsp:nvSpPr>
      <dsp:spPr>
        <a:xfrm>
          <a:off x="8481489" y="2333686"/>
          <a:ext cx="507040" cy="50704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28643"/>
            <a:satOff val="5550"/>
            <a:lumOff val="94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28643"/>
              <a:satOff val="5550"/>
              <a:lumOff val="9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595573" y="2333686"/>
        <a:ext cx="278872" cy="381548"/>
      </dsp:txXfrm>
    </dsp:sp>
    <dsp:sp modelId="{3AF8DAF5-9907-B34E-B29B-55E0620FE2B4}">
      <dsp:nvSpPr>
        <dsp:cNvPr id="0" name=""/>
        <dsp:cNvSpPr/>
      </dsp:nvSpPr>
      <dsp:spPr>
        <a:xfrm>
          <a:off x="9065490" y="3230757"/>
          <a:ext cx="507040" cy="50704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942965"/>
            <a:satOff val="8325"/>
            <a:lumOff val="141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42965"/>
              <a:satOff val="8325"/>
              <a:lumOff val="14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179574" y="3230757"/>
        <a:ext cx="278872" cy="3815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6CEA79-B538-4F3A-823D-E39FAA47450B}">
      <dsp:nvSpPr>
        <dsp:cNvPr id="0" name=""/>
        <dsp:cNvSpPr/>
      </dsp:nvSpPr>
      <dsp:spPr>
        <a:xfrm>
          <a:off x="350602" y="1098441"/>
          <a:ext cx="1086205" cy="10862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3EE6C4-6058-4786-B1FC-3BE887259420}">
      <dsp:nvSpPr>
        <dsp:cNvPr id="0" name=""/>
        <dsp:cNvSpPr/>
      </dsp:nvSpPr>
      <dsp:spPr>
        <a:xfrm>
          <a:off x="582088" y="1329927"/>
          <a:ext cx="623232" cy="6232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2EE73-F9F1-4E91-BC9F-F5822332DC37}">
      <dsp:nvSpPr>
        <dsp:cNvPr id="0" name=""/>
        <dsp:cNvSpPr/>
      </dsp:nvSpPr>
      <dsp:spPr>
        <a:xfrm>
          <a:off x="3372" y="2522972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Participants and Speakers</a:t>
          </a:r>
          <a:endParaRPr lang="en-US" sz="1900" kern="1200"/>
        </a:p>
      </dsp:txBody>
      <dsp:txXfrm>
        <a:off x="3372" y="2522972"/>
        <a:ext cx="1780664" cy="712265"/>
      </dsp:txXfrm>
    </dsp:sp>
    <dsp:sp modelId="{3432BC15-109A-4FA6-83F1-AF6D916EFA23}">
      <dsp:nvSpPr>
        <dsp:cNvPr id="0" name=""/>
        <dsp:cNvSpPr/>
      </dsp:nvSpPr>
      <dsp:spPr>
        <a:xfrm>
          <a:off x="2442882" y="1098441"/>
          <a:ext cx="1086205" cy="10862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942300-C4A6-4B89-ADC3-23F5920FED56}">
      <dsp:nvSpPr>
        <dsp:cNvPr id="0" name=""/>
        <dsp:cNvSpPr/>
      </dsp:nvSpPr>
      <dsp:spPr>
        <a:xfrm>
          <a:off x="2674369" y="1329927"/>
          <a:ext cx="623232" cy="6232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3DD180-2172-40C3-BFB8-C9BCD2028C20}">
      <dsp:nvSpPr>
        <dsp:cNvPr id="0" name=""/>
        <dsp:cNvSpPr/>
      </dsp:nvSpPr>
      <dsp:spPr>
        <a:xfrm>
          <a:off x="2095653" y="2522972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Event Organizers</a:t>
          </a:r>
        </a:p>
      </dsp:txBody>
      <dsp:txXfrm>
        <a:off x="2095653" y="2522972"/>
        <a:ext cx="1780664" cy="712265"/>
      </dsp:txXfrm>
    </dsp:sp>
    <dsp:sp modelId="{0D1BC0D8-4D72-47DC-8B2E-E33B7AACA980}">
      <dsp:nvSpPr>
        <dsp:cNvPr id="0" name=""/>
        <dsp:cNvSpPr/>
      </dsp:nvSpPr>
      <dsp:spPr>
        <a:xfrm>
          <a:off x="4535162" y="1098441"/>
          <a:ext cx="1086205" cy="10862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2E1F2C-FC98-4A45-AB0A-E93C981BB8DC}">
      <dsp:nvSpPr>
        <dsp:cNvPr id="0" name=""/>
        <dsp:cNvSpPr/>
      </dsp:nvSpPr>
      <dsp:spPr>
        <a:xfrm>
          <a:off x="4766649" y="1329927"/>
          <a:ext cx="623232" cy="6232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A1263C-0B7C-4D98-A205-0A6DE518BACE}">
      <dsp:nvSpPr>
        <dsp:cNvPr id="0" name=""/>
        <dsp:cNvSpPr/>
      </dsp:nvSpPr>
      <dsp:spPr>
        <a:xfrm>
          <a:off x="4187933" y="2522972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Sponsors and Partners</a:t>
          </a:r>
          <a:endParaRPr lang="en-US" sz="1900" kern="1200"/>
        </a:p>
      </dsp:txBody>
      <dsp:txXfrm>
        <a:off x="4187933" y="2522972"/>
        <a:ext cx="1780664" cy="712265"/>
      </dsp:txXfrm>
    </dsp:sp>
    <dsp:sp modelId="{2BFA6700-D92D-476A-9CE0-24FE973728AF}">
      <dsp:nvSpPr>
        <dsp:cNvPr id="0" name=""/>
        <dsp:cNvSpPr/>
      </dsp:nvSpPr>
      <dsp:spPr>
        <a:xfrm>
          <a:off x="6627443" y="1098441"/>
          <a:ext cx="1086205" cy="10862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BD654A-25BB-446F-908C-1C0E2D86ACB0}">
      <dsp:nvSpPr>
        <dsp:cNvPr id="0" name=""/>
        <dsp:cNvSpPr/>
      </dsp:nvSpPr>
      <dsp:spPr>
        <a:xfrm>
          <a:off x="6858929" y="1329927"/>
          <a:ext cx="623232" cy="62323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46DD8-3DB1-4DDD-A477-8A59EDAA7178}">
      <dsp:nvSpPr>
        <dsp:cNvPr id="0" name=""/>
        <dsp:cNvSpPr/>
      </dsp:nvSpPr>
      <dsp:spPr>
        <a:xfrm>
          <a:off x="6280213" y="2522972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Attendees</a:t>
          </a:r>
        </a:p>
      </dsp:txBody>
      <dsp:txXfrm>
        <a:off x="6280213" y="2522972"/>
        <a:ext cx="1780664" cy="712265"/>
      </dsp:txXfrm>
    </dsp:sp>
    <dsp:sp modelId="{878692E0-19DB-4040-9C04-E5A5143B0DB3}">
      <dsp:nvSpPr>
        <dsp:cNvPr id="0" name=""/>
        <dsp:cNvSpPr/>
      </dsp:nvSpPr>
      <dsp:spPr>
        <a:xfrm>
          <a:off x="8719723" y="1098441"/>
          <a:ext cx="1086205" cy="10862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128B6B-45DB-4976-AA57-A6A464D3148C}">
      <dsp:nvSpPr>
        <dsp:cNvPr id="0" name=""/>
        <dsp:cNvSpPr/>
      </dsp:nvSpPr>
      <dsp:spPr>
        <a:xfrm>
          <a:off x="8951209" y="1329927"/>
          <a:ext cx="623232" cy="62323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0174B4-93E5-43A2-A5CA-7BFFC0B48ADF}">
      <dsp:nvSpPr>
        <dsp:cNvPr id="0" name=""/>
        <dsp:cNvSpPr/>
      </dsp:nvSpPr>
      <dsp:spPr>
        <a:xfrm>
          <a:off x="8372494" y="2522972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Venue Management</a:t>
          </a:r>
          <a:endParaRPr lang="en-US" sz="1900" kern="1200"/>
        </a:p>
      </dsp:txBody>
      <dsp:txXfrm>
        <a:off x="8372494" y="2522972"/>
        <a:ext cx="1780664" cy="712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08D6C7-85A4-7245-B27D-C2B39B4F804D}" type="datetimeFigureOut">
              <a:rPr lang="en-RO" smtClean="0"/>
              <a:t>05/07/2024</a:t>
            </a:fld>
            <a:endParaRPr lang="en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E1443A-79E7-1A4F-A227-D4B3BFED6A75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648611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1443A-79E7-1A4F-A227-D4B3BFED6A75}" type="slidenum">
              <a:rPr lang="en-RO" smtClean="0"/>
              <a:t>9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5776623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5/7/2024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089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733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5/7/2024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255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5/7/2024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429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5/7/2024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778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5/7/2024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777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5/7/2024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741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5/7/2024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50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5/7/2024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58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5/7/2024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212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5/7/2024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606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5/7/2024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0277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5.pn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6.png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www.marriott.com.au/hotels/travel/dxbjw-jw-marriott-marquis-hotel-dubai/" TargetMode="External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dubaitravelator.com/uae-innovation-week-events-dubai/" TargetMode="External"/><Relationship Id="rId4" Type="http://schemas.openxmlformats.org/officeDocument/2006/relationships/image" Target="../media/image16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1.png"/><Relationship Id="rId7" Type="http://schemas.openxmlformats.org/officeDocument/2006/relationships/diagramLayout" Target="../diagrams/layout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diagramData" Target="../diagrams/data3.xml"/><Relationship Id="rId5" Type="http://schemas.openxmlformats.org/officeDocument/2006/relationships/image" Target="../media/image6.png"/><Relationship Id="rId10" Type="http://schemas.microsoft.com/office/2007/relationships/diagramDrawing" Target="../diagrams/drawing3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5.pn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6.png"/><Relationship Id="rId9" Type="http://schemas.microsoft.com/office/2007/relationships/diagramDrawing" Target="../diagrams/drawing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A245AC3-2A12-4EC5-90F0-635CC8C2C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1E2F09B-BB20-4BE5-AB02-3EB3D1DC4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Video 3" descr="People Discussing">
            <a:extLst>
              <a:ext uri="{FF2B5EF4-FFF2-40B4-BE49-F238E27FC236}">
                <a16:creationId xmlns:a16="http://schemas.microsoft.com/office/drawing/2014/main" id="{74A54E1A-C883-45B7-2032-A4B0AB1E2E7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>
            <a:alphaModFix/>
          </a:blip>
          <a:srcRect t="279" r="-1" b="-1"/>
          <a:stretch/>
        </p:blipFill>
        <p:spPr>
          <a:xfrm>
            <a:off x="20" y="1376"/>
            <a:ext cx="12188932" cy="685662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23DAFF7-4C98-4E0E-8986-198D54B6C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30952" y="0"/>
            <a:ext cx="6858000" cy="6858000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ABA2F37-388F-4D5A-9ABF-F0ADA6CB8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4352" y="1546522"/>
            <a:ext cx="6327657" cy="4003971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DAD23D2-6BEF-470D-992C-8B2BC3BF4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861296" y="1546522"/>
            <a:ext cx="6327656" cy="4016078"/>
          </a:xfrm>
          <a:prstGeom prst="rect">
            <a:avLst/>
          </a:prstGeom>
          <a:blipFill dpi="0" rotWithShape="1">
            <a:blip r:embed="rId5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74D900-DD1E-CC82-4460-A4E5ECF79A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8401" y="1828799"/>
            <a:ext cx="5105400" cy="2491199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400">
                <a:solidFill>
                  <a:srgbClr val="FFFFFF"/>
                </a:solidFill>
              </a:rPr>
              <a:t>BMIH6007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International Meetings Management for the Hotel Industry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-Innovate DXB 2024-</a:t>
            </a:r>
            <a:endParaRPr lang="en-RO" sz="34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F2CEA0-B67C-84EA-A349-E84DE9091E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8401" y="4455151"/>
            <a:ext cx="5105400" cy="878849"/>
          </a:xfrm>
        </p:spPr>
        <p:txBody>
          <a:bodyPr anchor="t">
            <a:normAutofit/>
          </a:bodyPr>
          <a:lstStyle/>
          <a:p>
            <a:pPr algn="l">
              <a:lnSpc>
                <a:spcPct val="100000"/>
              </a:lnSpc>
            </a:pPr>
            <a:r>
              <a:rPr lang="en-GB" sz="1000" dirty="0">
                <a:solidFill>
                  <a:srgbClr val="FFFFFF"/>
                </a:solidFill>
              </a:rPr>
              <a:t>Student’s Name:  Awa Keita</a:t>
            </a:r>
          </a:p>
          <a:p>
            <a:pPr algn="l">
              <a:lnSpc>
                <a:spcPct val="100000"/>
              </a:lnSpc>
            </a:pPr>
            <a:r>
              <a:rPr lang="en-GB" sz="1000" dirty="0">
                <a:solidFill>
                  <a:srgbClr val="FFFFFF"/>
                </a:solidFill>
              </a:rPr>
              <a:t>Student’s ID: 2132061</a:t>
            </a:r>
          </a:p>
          <a:p>
            <a:pPr algn="l">
              <a:lnSpc>
                <a:spcPct val="100000"/>
              </a:lnSpc>
            </a:pPr>
            <a:r>
              <a:rPr lang="en-GB" sz="1000" dirty="0">
                <a:solidFill>
                  <a:srgbClr val="FFFFFF"/>
                </a:solidFill>
              </a:rPr>
              <a:t>Tutor’s Name: Jemma Smith</a:t>
            </a:r>
          </a:p>
          <a:p>
            <a:pPr algn="l">
              <a:lnSpc>
                <a:spcPct val="100000"/>
              </a:lnSpc>
            </a:pPr>
            <a:endParaRPr lang="en-RO" sz="1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53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F7EE4-8F6C-9061-BA45-A2EBB3ABB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INNOVATE DXB 2024</a:t>
            </a:r>
          </a:p>
        </p:txBody>
      </p:sp>
      <p:pic>
        <p:nvPicPr>
          <p:cNvPr id="1026" name="Picture 2" descr="The International Dubai Airport (DXB) | Everything about it">
            <a:extLst>
              <a:ext uri="{FF2B5EF4-FFF2-40B4-BE49-F238E27FC236}">
                <a16:creationId xmlns:a16="http://schemas.microsoft.com/office/drawing/2014/main" id="{44C111F6-B657-312C-DB67-DF1104335D2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750" y="1894114"/>
            <a:ext cx="6286500" cy="3939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3283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B8D9F7-602C-EE4A-B715-02E3F5CF5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solidFill>
                  <a:schemeClr val="tx2"/>
                </a:solidFill>
              </a:rPr>
              <a:t>Innovate DXB 2024 ‘ A Premier Conference’</a:t>
            </a:r>
            <a:br>
              <a:rPr lang="en-GB" sz="4100" dirty="0">
                <a:solidFill>
                  <a:schemeClr val="tx2"/>
                </a:solidFill>
              </a:rPr>
            </a:br>
            <a:endParaRPr lang="en-RO" sz="4100" dirty="0">
              <a:solidFill>
                <a:schemeClr val="tx2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AD84F4-8420-B1E6-92C7-BB7D5F36BF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2941328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4850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3B5F04-AEA9-5A5A-D0EA-766F203CC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>
                <a:solidFill>
                  <a:schemeClr val="tx2"/>
                </a:solidFill>
              </a:rPr>
              <a:t>Market Factors</a:t>
            </a:r>
            <a:br>
              <a:rPr lang="en-US" sz="4100">
                <a:solidFill>
                  <a:schemeClr val="tx2"/>
                </a:solidFill>
              </a:rPr>
            </a:br>
            <a:endParaRPr lang="en-US" sz="4100">
              <a:solidFill>
                <a:schemeClr val="tx2"/>
              </a:solidFill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2E6E1E-1DE7-F20C-9D47-F524E2A05C58}"/>
              </a:ext>
            </a:extLst>
          </p:cNvPr>
          <p:cNvSpPr>
            <a:spLocks/>
          </p:cNvSpPr>
          <p:nvPr/>
        </p:nvSpPr>
        <p:spPr>
          <a:xfrm>
            <a:off x="1197268" y="1908745"/>
            <a:ext cx="5004667" cy="4202756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877824">
              <a:lnSpc>
                <a:spcPct val="90000"/>
              </a:lnSpc>
            </a:pPr>
            <a:r>
              <a:rPr lang="en-GB" sz="17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Target Market for Innovate DXB 2024 </a:t>
            </a:r>
          </a:p>
          <a:p>
            <a:pPr defTabSz="877824">
              <a:lnSpc>
                <a:spcPct val="90000"/>
              </a:lnSpc>
              <a:spcAft>
                <a:spcPts val="768"/>
              </a:spcAft>
            </a:pPr>
            <a:r>
              <a:rPr lang="en-US" sz="1728" b="1" kern="100" dirty="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Key Demographics: </a:t>
            </a:r>
            <a:r>
              <a:rPr lang="en-US" sz="1728" kern="100" dirty="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The target audience for Innovate DXB 2024 consists of IT entrepreneurs, venture capitalists, corporate executives, and thought leaders from throughout the world. </a:t>
            </a:r>
            <a:endParaRPr lang="en-RO" sz="1728" kern="100" dirty="0">
              <a:solidFill>
                <a:schemeClr val="tx1"/>
              </a:solidFill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defTabSz="877824">
              <a:lnSpc>
                <a:spcPct val="90000"/>
              </a:lnSpc>
              <a:spcAft>
                <a:spcPts val="768"/>
              </a:spcAft>
            </a:pPr>
            <a:r>
              <a:rPr lang="en-US" sz="1728" b="1" kern="100" dirty="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Prime Location: </a:t>
            </a:r>
            <a:r>
              <a:rPr lang="en-US" sz="1728" kern="100" dirty="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Situated in Dubai, a prominent commercial center, renowned for its convenient accessibility and exceptional business infrastructure. </a:t>
            </a:r>
            <a:endParaRPr lang="en-RO" sz="1728" kern="100" dirty="0">
              <a:solidFill>
                <a:schemeClr val="tx1"/>
              </a:solidFill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defTabSz="877824">
              <a:lnSpc>
                <a:spcPct val="90000"/>
              </a:lnSpc>
              <a:spcAft>
                <a:spcPts val="768"/>
              </a:spcAft>
            </a:pPr>
            <a:r>
              <a:rPr lang="en-US" sz="1728" b="1" kern="100" dirty="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Networking Emphasis: </a:t>
            </a:r>
            <a:r>
              <a:rPr lang="en-US" sz="1728" kern="100" dirty="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Intended to promote extensive networking and cooperation, addressing the strategic requirements of an audience focused on growth. </a:t>
            </a:r>
            <a:endParaRPr lang="en-RO" sz="1728" kern="100" dirty="0">
              <a:solidFill>
                <a:schemeClr val="tx1"/>
              </a:solidFill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RO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EBAD3B-7FEB-CD1A-894D-1BDBA5337ECA}"/>
              </a:ext>
            </a:extLst>
          </p:cNvPr>
          <p:cNvSpPr>
            <a:spLocks/>
          </p:cNvSpPr>
          <p:nvPr/>
        </p:nvSpPr>
        <p:spPr>
          <a:xfrm>
            <a:off x="6349132" y="1908745"/>
            <a:ext cx="5004667" cy="4202756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877824"/>
            <a:r>
              <a:rPr lang="en-GB" sz="17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Demand for the Innovate DXB 2024 Event</a:t>
            </a:r>
          </a:p>
          <a:p>
            <a:pPr defTabSz="877824">
              <a:lnSpc>
                <a:spcPct val="115000"/>
              </a:lnSpc>
              <a:spcAft>
                <a:spcPts val="768"/>
              </a:spcAft>
            </a:pPr>
            <a:r>
              <a:rPr lang="en-US" sz="1728" b="1" kern="100" dirty="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Industry Trends: </a:t>
            </a:r>
            <a:r>
              <a:rPr lang="en-US" sz="1728" kern="100" dirty="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The growing emphasis on digital transformation and innovation in several areas is generating significant interest. </a:t>
            </a:r>
            <a:endParaRPr lang="en-RO" sz="1728" kern="100" dirty="0">
              <a:solidFill>
                <a:schemeClr val="tx1"/>
              </a:solidFill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defTabSz="877824">
              <a:lnSpc>
                <a:spcPct val="115000"/>
              </a:lnSpc>
              <a:spcAft>
                <a:spcPts val="768"/>
              </a:spcAft>
            </a:pPr>
            <a:r>
              <a:rPr lang="en-US" sz="1728" b="1" kern="100" dirty="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Optimal Location: </a:t>
            </a:r>
            <a:r>
              <a:rPr lang="en-US" sz="1728" kern="100" dirty="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Dubai's renowned status as a technologically advanced and business-friendly setting renders it a highly appealing destination. – </a:t>
            </a:r>
            <a:endParaRPr lang="en-RO" sz="1728" kern="100" dirty="0">
              <a:solidFill>
                <a:schemeClr val="tx1"/>
              </a:solidFill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defTabSz="877824">
              <a:lnSpc>
                <a:spcPct val="115000"/>
              </a:lnSpc>
              <a:spcAft>
                <a:spcPts val="768"/>
              </a:spcAft>
            </a:pPr>
            <a:r>
              <a:rPr lang="en-US" sz="1728" b="1" kern="100" dirty="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Enhancements in Accessibility: </a:t>
            </a:r>
            <a:r>
              <a:rPr lang="en-US" sz="1728" kern="100" dirty="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The possibility of using virtual or hybrid formats to expand the reach of a tech community that is spread out globally.</a:t>
            </a:r>
            <a:endParaRPr lang="en-RO" sz="1728" kern="100" dirty="0">
              <a:solidFill>
                <a:schemeClr val="tx1"/>
              </a:solidFill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1458044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7BB9E1-000E-73CC-5DF8-B336758DE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>
                <a:solidFill>
                  <a:schemeClr val="tx2"/>
                </a:solidFill>
              </a:rPr>
              <a:t>Market Factors</a:t>
            </a:r>
            <a:br>
              <a:rPr lang="en-US" sz="4100">
                <a:solidFill>
                  <a:schemeClr val="tx2"/>
                </a:solidFill>
              </a:rPr>
            </a:br>
            <a:endParaRPr lang="en-US" sz="4100">
              <a:solidFill>
                <a:schemeClr val="tx2"/>
              </a:solidFill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02D093-C7DA-2A29-A755-C4C312E9452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39399930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748998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7BB9E1-000E-73CC-5DF8-B336758DE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tx2"/>
                </a:solidFill>
              </a:rPr>
              <a:t>Market Factors</a:t>
            </a:r>
            <a:br>
              <a:rPr lang="en-US">
                <a:solidFill>
                  <a:schemeClr val="tx2"/>
                </a:solidFill>
              </a:rPr>
            </a:br>
            <a:endParaRPr lang="en-US">
              <a:solidFill>
                <a:schemeClr val="tx2"/>
              </a:solidFill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58ABEFB7-C09A-B11D-3E24-53C60FF090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94587" y="2403097"/>
            <a:ext cx="7178691" cy="37099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US" sz="1500">
                <a:solidFill>
                  <a:schemeClr val="tx2"/>
                </a:solidFill>
                <a:effectLst/>
              </a:rPr>
              <a:t>Competition for Innovate DXB 2024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US" sz="1500">
                <a:solidFill>
                  <a:schemeClr val="tx2"/>
                </a:solidFill>
                <a:effectLst/>
              </a:rPr>
              <a:t>The existence of well-established technology and business events in Dubai, such GITEX, requires Innovate DXB 2024 to provide distinctive content and experiences in order to attract attendees.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US" sz="1500">
                <a:solidFill>
                  <a:schemeClr val="tx2"/>
                </a:solidFill>
                <a:effectLst/>
              </a:rPr>
              <a:t>By showcasing advanced subjects such as AI advancements or sustainable technology, the event can attract a specific group of people, making it stand out from other technology conferences that cover more general issues.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US" sz="1500">
                <a:solidFill>
                  <a:schemeClr val="tx2"/>
                </a:solidFill>
                <a:effectLst/>
              </a:rPr>
              <a:t> By adopting a strategic pricing approach and providing the choice of attending in-person or virtually, businesses may improve accessibility, attract a wider range of customers, and effectively compete in the market.</a:t>
            </a:r>
          </a:p>
          <a:p>
            <a:pPr>
              <a:lnSpc>
                <a:spcPct val="100000"/>
              </a:lnSpc>
            </a:pPr>
            <a:endParaRPr lang="en-US" sz="15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048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8B9F7A-C8AF-B702-44C6-8CB747A47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4953000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>
                <a:solidFill>
                  <a:schemeClr val="tx2"/>
                </a:solidFill>
              </a:rPr>
              <a:t>Operational Factors </a:t>
            </a:r>
            <a:br>
              <a:rPr lang="en-US" sz="3700">
                <a:solidFill>
                  <a:schemeClr val="tx2"/>
                </a:solidFill>
              </a:rPr>
            </a:br>
            <a:endParaRPr lang="en-US" sz="3700">
              <a:solidFill>
                <a:schemeClr val="tx2"/>
              </a:solidFill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09FD1E7-0098-C1FB-9E16-C813F2E6B1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411653"/>
            <a:ext cx="4952681" cy="372861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  <a:effectLst/>
              </a:rPr>
              <a:t>Venue </a:t>
            </a:r>
          </a:p>
          <a:p>
            <a:pPr indent="-2286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  <a:effectLst/>
              </a:rPr>
              <a:t>Venue Selection: Opted for the JW Marriott Hotel Dubai, known for its ability to host and manage large-scale international events. </a:t>
            </a:r>
          </a:p>
          <a:p>
            <a:pPr indent="-2286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  <a:effectLst/>
              </a:rPr>
              <a:t>Date Availability: 25.05.2024</a:t>
            </a:r>
          </a:p>
          <a:p>
            <a:pPr indent="-2286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  <a:effectLst/>
              </a:rPr>
              <a:t>Suitability and Accessibility: The venue offers a wide range of conference facilities, a central location that is easily accessible, and luxurious amenities that are perfect for fostering sophisticated networking and interaction.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700">
              <a:solidFill>
                <a:schemeClr val="tx2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92DB257-3E16-4A3C-9E28-46828281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45352" y="0"/>
            <a:ext cx="5946647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87685E6-1160-459B-8C70-301404C06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245352" y="0"/>
            <a:ext cx="5943600" cy="6858000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Placeholder 7" descr="A water fountain with purple lights&#10;&#10;Description automatically generated">
            <a:extLst>
              <a:ext uri="{FF2B5EF4-FFF2-40B4-BE49-F238E27FC236}">
                <a16:creationId xmlns:a16="http://schemas.microsoft.com/office/drawing/2014/main" id="{A18C791F-847E-5B65-FB76-0230EC2ED0A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3472" r="33471" b="-1"/>
          <a:stretch/>
        </p:blipFill>
        <p:spPr>
          <a:xfrm>
            <a:off x="6858001" y="567942"/>
            <a:ext cx="4724400" cy="5716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768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94C9708-F6A4-4956-B261-A4A2C4DFE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48400" y="0"/>
            <a:ext cx="59436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92DB257-3E16-4A3C-9E28-46828281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50"/>
            <a:ext cx="6254652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87685E6-1160-459B-8C70-301404C06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048" y="0"/>
            <a:ext cx="6251447" cy="6858000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24A2EF-8ADF-1F7A-D0C0-718C5E1F3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4953000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Operational Factors</a:t>
            </a:r>
            <a:br>
              <a:rPr lang="en-US" sz="3700"/>
            </a:br>
            <a:endParaRPr lang="en-US" sz="37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9C5C64-BDBF-5433-1878-C127286BFA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411653"/>
            <a:ext cx="4952681" cy="372861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>
                <a:effectLst/>
              </a:rPr>
              <a:t>Skills Required </a:t>
            </a: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>
                <a:effectLst/>
              </a:rPr>
              <a:t>Event Planning and Management </a:t>
            </a: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>
                <a:effectLst/>
              </a:rPr>
              <a:t>Technical Proficiency </a:t>
            </a: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>
                <a:effectLst/>
              </a:rPr>
              <a:t>Customer Service Excellence</a:t>
            </a: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>
                <a:effectLst/>
              </a:rPr>
              <a:t>Multilingual Communication</a:t>
            </a: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>
                <a:effectLst/>
              </a:rPr>
              <a:t>Crisis Management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</p:txBody>
      </p:sp>
      <p:pic>
        <p:nvPicPr>
          <p:cNvPr id="6" name="Picture Placeholder 5" descr="A group of men standing around a table&#10;&#10;Description automatically generated">
            <a:extLst>
              <a:ext uri="{FF2B5EF4-FFF2-40B4-BE49-F238E27FC236}">
                <a16:creationId xmlns:a16="http://schemas.microsoft.com/office/drawing/2014/main" id="{0C41901F-0356-B84E-A39E-59147FDB679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8544" r="28690" b="1"/>
          <a:stretch/>
        </p:blipFill>
        <p:spPr>
          <a:xfrm>
            <a:off x="6858001" y="567942"/>
            <a:ext cx="4724400" cy="5716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236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7D6DC0-2D63-C89A-2040-A978DE122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>
                <a:solidFill>
                  <a:schemeClr val="tx2"/>
                </a:solidFill>
              </a:rPr>
              <a:t>Operational Factors </a:t>
            </a:r>
            <a:br>
              <a:rPr lang="en-US" sz="4100">
                <a:solidFill>
                  <a:schemeClr val="tx2"/>
                </a:solidFill>
              </a:rPr>
            </a:br>
            <a:endParaRPr lang="en-US" sz="4100">
              <a:solidFill>
                <a:schemeClr val="tx2"/>
              </a:solidFill>
            </a:endParaRP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33" name="Text Placeholder 3">
            <a:extLst>
              <a:ext uri="{FF2B5EF4-FFF2-40B4-BE49-F238E27FC236}">
                <a16:creationId xmlns:a16="http://schemas.microsoft.com/office/drawing/2014/main" id="{01915E4C-03E4-9C50-EBB2-4D6D96E2FA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5428392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38714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60458B-BEDD-FD4B-7B12-EA82AB3D8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>
                <a:solidFill>
                  <a:schemeClr val="tx2"/>
                </a:solidFill>
              </a:rPr>
              <a:t>Stakeholders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B5B3BB2B-11A6-320D-9FA2-742C7E3233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0152484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422691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BEE602-02D2-420A-AFC1-438A1699A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61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8D1F41-7F66-115A-11E2-6E01C3B7C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9847"/>
            <a:ext cx="3962400" cy="2895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>
                <a:solidFill>
                  <a:schemeClr val="tx2"/>
                </a:solidFill>
              </a:rPr>
              <a:t>Financial Factors </a:t>
            </a:r>
            <a:br>
              <a:rPr lang="en-US" sz="3400">
                <a:solidFill>
                  <a:schemeClr val="tx2"/>
                </a:solidFill>
              </a:rPr>
            </a:br>
            <a:r>
              <a:rPr lang="en-US" sz="3400">
                <a:solidFill>
                  <a:schemeClr val="tx2"/>
                </a:solidFill>
                <a:effectLst/>
              </a:rPr>
              <a:t>Costs and Predicted Revenues </a:t>
            </a:r>
            <a:br>
              <a:rPr lang="en-US" sz="3400">
                <a:solidFill>
                  <a:schemeClr val="tx2"/>
                </a:solidFill>
                <a:effectLst/>
              </a:rPr>
            </a:br>
            <a:endParaRPr lang="en-US" sz="3400">
              <a:solidFill>
                <a:schemeClr val="tx2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3FAB79E-1E1B-4287-B4EA-26E497404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30812"/>
            <a:ext cx="12192000" cy="1127188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22256D1-A993-4D2E-943C-2E87F8BFC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60" y="5730813"/>
            <a:ext cx="12191999" cy="1127186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004CFB1-2E4E-A7A2-9A7B-07069FE18D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21439"/>
              </p:ext>
            </p:extLst>
          </p:nvPr>
        </p:nvGraphicFramePr>
        <p:xfrm>
          <a:off x="5617557" y="509847"/>
          <a:ext cx="5540215" cy="5176127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865910">
                  <a:extLst>
                    <a:ext uri="{9D8B030D-6E8A-4147-A177-3AD203B41FA5}">
                      <a16:colId xmlns:a16="http://schemas.microsoft.com/office/drawing/2014/main" val="1274730889"/>
                    </a:ext>
                  </a:extLst>
                </a:gridCol>
                <a:gridCol w="1299192">
                  <a:extLst>
                    <a:ext uri="{9D8B030D-6E8A-4147-A177-3AD203B41FA5}">
                      <a16:colId xmlns:a16="http://schemas.microsoft.com/office/drawing/2014/main" val="827045131"/>
                    </a:ext>
                  </a:extLst>
                </a:gridCol>
                <a:gridCol w="1375113">
                  <a:extLst>
                    <a:ext uri="{9D8B030D-6E8A-4147-A177-3AD203B41FA5}">
                      <a16:colId xmlns:a16="http://schemas.microsoft.com/office/drawing/2014/main" val="1939724133"/>
                    </a:ext>
                  </a:extLst>
                </a:gridCol>
              </a:tblGrid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Description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Costs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Revenues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719898038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Venue Rental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$30,000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1912582566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Technology &amp; Equipment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$20,000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2843240929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Catering 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$15,000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2217456915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Staffing 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$25,000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3213885780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Marketing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$10,000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898969421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Miscellaneous 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$5,000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3846922499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Ticket Sales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$70,000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456792342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Sponsorships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$50,000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4158989640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Exhibitors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$30,000 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3090945547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Merchandising 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$5,000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3716093058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Online Participation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$10,000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1695211428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Total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$105,000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$165,000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960864793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Profit: $60,000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 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 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28898515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2385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BEE602-02D2-420A-AFC1-438A1699A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61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8AC94-C31C-72A2-F646-30FA8CD95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9847"/>
            <a:ext cx="3962400" cy="2895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>
                <a:solidFill>
                  <a:schemeClr val="tx2"/>
                </a:solidFill>
              </a:rPr>
              <a:t>Financial Factors </a:t>
            </a:r>
            <a:br>
              <a:rPr lang="en-US" sz="3700">
                <a:solidFill>
                  <a:schemeClr val="tx2"/>
                </a:solidFill>
              </a:rPr>
            </a:br>
            <a:r>
              <a:rPr lang="en-US" sz="3700">
                <a:solidFill>
                  <a:schemeClr val="tx2"/>
                </a:solidFill>
                <a:effectLst/>
              </a:rPr>
              <a:t>Funding Sources</a:t>
            </a:r>
            <a:br>
              <a:rPr lang="en-US" sz="3700">
                <a:solidFill>
                  <a:schemeClr val="tx2"/>
                </a:solidFill>
                <a:effectLst/>
              </a:rPr>
            </a:br>
            <a:endParaRPr lang="en-US" sz="3700">
              <a:solidFill>
                <a:schemeClr val="tx2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3FAB79E-1E1B-4287-B4EA-26E497404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30812"/>
            <a:ext cx="12192000" cy="1127188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22256D1-A993-4D2E-943C-2E87F8BFC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60" y="5730813"/>
            <a:ext cx="12191999" cy="1127186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85636EE-DA1F-3ABD-AE21-3BABC90221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0610925"/>
              </p:ext>
            </p:extLst>
          </p:nvPr>
        </p:nvGraphicFramePr>
        <p:xfrm>
          <a:off x="5288405" y="509847"/>
          <a:ext cx="6198517" cy="4913211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3592990">
                  <a:extLst>
                    <a:ext uri="{9D8B030D-6E8A-4147-A177-3AD203B41FA5}">
                      <a16:colId xmlns:a16="http://schemas.microsoft.com/office/drawing/2014/main" val="4213100572"/>
                    </a:ext>
                  </a:extLst>
                </a:gridCol>
                <a:gridCol w="2605527">
                  <a:extLst>
                    <a:ext uri="{9D8B030D-6E8A-4147-A177-3AD203B41FA5}">
                      <a16:colId xmlns:a16="http://schemas.microsoft.com/office/drawing/2014/main" val="3591383485"/>
                    </a:ext>
                  </a:extLst>
                </a:gridCol>
              </a:tblGrid>
              <a:tr h="420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Funding Source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Amount 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3903919557"/>
                  </a:ext>
                </a:extLst>
              </a:tr>
              <a:tr h="420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 dirty="0">
                          <a:effectLst/>
                        </a:rPr>
                        <a:t>Sponsorships</a:t>
                      </a:r>
                      <a:endParaRPr lang="en-RO" sz="2100" kern="100" dirty="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$50,000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780907148"/>
                  </a:ext>
                </a:extLst>
              </a:tr>
              <a:tr h="420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Ticket Sales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$70,000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2916673559"/>
                  </a:ext>
                </a:extLst>
              </a:tr>
              <a:tr h="7969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Government Grants and Subsidies 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$20,000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3435233367"/>
                  </a:ext>
                </a:extLst>
              </a:tr>
              <a:tr h="420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Investor Funding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$15,000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1428892211"/>
                  </a:ext>
                </a:extLst>
              </a:tr>
              <a:tr h="420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Crowdfunding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$5,000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2348690363"/>
                  </a:ext>
                </a:extLst>
              </a:tr>
              <a:tr h="7969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Corporate Partnerships (Cash)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$5,000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3827078212"/>
                  </a:ext>
                </a:extLst>
              </a:tr>
              <a:tr h="7969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Corporate Partnerships (In-kind)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$10,000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1062996724"/>
                  </a:ext>
                </a:extLst>
              </a:tr>
              <a:tr h="420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Total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 dirty="0">
                          <a:effectLst/>
                        </a:rPr>
                        <a:t>$175,000</a:t>
                      </a:r>
                      <a:endParaRPr lang="en-RO" sz="2100" kern="100" dirty="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15758266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43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9CACE-C3F8-A34C-4620-1EF83EF1F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dirty="0"/>
              <a:t>References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568833-4D9B-88AB-5435-448CB1FDB9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7389812" cy="3811588"/>
          </a:xfrm>
        </p:spPr>
        <p:txBody>
          <a:bodyPr>
            <a:normAutofit fontScale="85000" lnSpcReduction="20000"/>
          </a:bodyPr>
          <a:lstStyle/>
          <a:p>
            <a:pPr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Allen, J. (2009). </a:t>
            </a:r>
            <a:r>
              <a:rPr lang="en-GB" b="0" i="1" u="none" strike="noStrike" dirty="0">
                <a:solidFill>
                  <a:srgbClr val="ECECEC"/>
                </a:solidFill>
                <a:effectLst/>
                <a:latin typeface="Söhne"/>
              </a:rPr>
              <a:t>Event Planning: The Ultimate Guide to Successful Meetings, Corporate Events, Fundraising Galas, Conferences, Conventions, Incentives, and Other Special Events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. Mississauga, Ontario: Wiley.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Vanneste, M. (2008). </a:t>
            </a:r>
            <a:r>
              <a:rPr lang="en-GB" b="0" i="1" u="none" strike="noStrike" dirty="0">
                <a:solidFill>
                  <a:srgbClr val="ECECEC"/>
                </a:solidFill>
                <a:effectLst/>
                <a:latin typeface="Söhne"/>
              </a:rPr>
              <a:t>Meeting Architecture: A Manifesto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. Turnhout: Meeting Support Institute.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Allen, J. (2002). </a:t>
            </a:r>
            <a:r>
              <a:rPr lang="en-GB" b="0" i="1" u="none" strike="noStrike" dirty="0">
                <a:solidFill>
                  <a:srgbClr val="ECECEC"/>
                </a:solidFill>
                <a:effectLst/>
                <a:latin typeface="Söhne"/>
              </a:rPr>
              <a:t>The Business of Event Planning: Behind-the-Scenes Secrets of Successful Special Events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. Toronto, Ontario: Wiley.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 dirty="0" err="1">
                <a:solidFill>
                  <a:srgbClr val="ECECEC"/>
                </a:solidFill>
                <a:effectLst/>
                <a:latin typeface="Söhne"/>
              </a:rPr>
              <a:t>Bowdin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, G., Allen, J., O'Toole, W., Harris, R. and McDonnell, I. (2010). </a:t>
            </a:r>
            <a:r>
              <a:rPr lang="en-GB" b="0" i="1" u="none" strike="noStrike" dirty="0">
                <a:solidFill>
                  <a:srgbClr val="ECECEC"/>
                </a:solidFill>
                <a:effectLst/>
                <a:latin typeface="Söhne"/>
              </a:rPr>
              <a:t>Events Management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. Oxford: Butterworth-Heinemann.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Hoyle, L.H. (2002). </a:t>
            </a:r>
            <a:r>
              <a:rPr lang="en-GB" b="0" i="1" u="none" strike="noStrike" dirty="0">
                <a:solidFill>
                  <a:srgbClr val="ECECEC"/>
                </a:solidFill>
                <a:effectLst/>
                <a:latin typeface="Söhne"/>
              </a:rPr>
              <a:t>Event Marketing: How to Successfully Promote Events, Festivals, Conventions, and Expositions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. Hoboken, New Jersey: Wiley.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de Groot, E. and van der </a:t>
            </a:r>
            <a:r>
              <a:rPr lang="en-GB" b="0" i="0" u="none" strike="noStrike" dirty="0" err="1">
                <a:solidFill>
                  <a:srgbClr val="ECECEC"/>
                </a:solidFill>
                <a:effectLst/>
                <a:latin typeface="Söhne"/>
              </a:rPr>
              <a:t>Vijver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, M. (2013). </a:t>
            </a:r>
            <a:r>
              <a:rPr lang="en-GB" b="0" i="1" u="none" strike="noStrike" dirty="0">
                <a:solidFill>
                  <a:srgbClr val="ECECEC"/>
                </a:solidFill>
                <a:effectLst/>
                <a:latin typeface="Söhne"/>
              </a:rPr>
              <a:t>Into the Heart of Meetings: Basic Principles of Meeting Design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. Amsterdam: </a:t>
            </a:r>
            <a:r>
              <a:rPr lang="en-GB" b="0" i="0" u="none" strike="noStrike" dirty="0" err="1">
                <a:solidFill>
                  <a:srgbClr val="ECECEC"/>
                </a:solidFill>
                <a:effectLst/>
                <a:latin typeface="Söhne"/>
              </a:rPr>
              <a:t>MindMeeting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Goldblatt, J. (2014). </a:t>
            </a:r>
            <a:r>
              <a:rPr lang="en-GB" b="0" i="1" u="none" strike="noStrike" dirty="0">
                <a:solidFill>
                  <a:srgbClr val="ECECEC"/>
                </a:solidFill>
                <a:effectLst/>
                <a:latin typeface="Söhne"/>
              </a:rPr>
              <a:t>Special Events: Creating and Sustaining a New World for Celebration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. Hoboken, New Jersey: Wiley.</a:t>
            </a: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1145342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lockprintVTI">
  <a:themeElements>
    <a:clrScheme name="AnalogousFromRegularSeedRightStep">
      <a:dk1>
        <a:srgbClr val="000000"/>
      </a:dk1>
      <a:lt1>
        <a:srgbClr val="FFFFFF"/>
      </a:lt1>
      <a:dk2>
        <a:srgbClr val="21213D"/>
      </a:dk2>
      <a:lt2>
        <a:srgbClr val="E8E5E2"/>
      </a:lt2>
      <a:accent1>
        <a:srgbClr val="4D8BC3"/>
      </a:accent1>
      <a:accent2>
        <a:srgbClr val="3B48B1"/>
      </a:accent2>
      <a:accent3>
        <a:srgbClr val="714DC3"/>
      </a:accent3>
      <a:accent4>
        <a:srgbClr val="913BB1"/>
      </a:accent4>
      <a:accent5>
        <a:srgbClr val="C34DB2"/>
      </a:accent5>
      <a:accent6>
        <a:srgbClr val="B13B6F"/>
      </a:accent6>
      <a:hlink>
        <a:srgbClr val="B2733B"/>
      </a:hlink>
      <a:folHlink>
        <a:srgbClr val="7F7F7F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745</TotalTime>
  <Words>1024</Words>
  <Application>Microsoft Office PowerPoint</Application>
  <PresentationFormat>Widescreen</PresentationFormat>
  <Paragraphs>124</Paragraphs>
  <Slides>13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Avenir Next LT Pro</vt:lpstr>
      <vt:lpstr>AvenirNext LT Pro Medium</vt:lpstr>
      <vt:lpstr>Söhne</vt:lpstr>
      <vt:lpstr>BlockprintVTI</vt:lpstr>
      <vt:lpstr>BMIH6007 International Meetings Management for the Hotel Industry -Innovate DXB 2024-</vt:lpstr>
      <vt:lpstr>INNOVATE DXB 2024</vt:lpstr>
      <vt:lpstr>Innovate DXB 2024 ‘ A Premier Conference’ </vt:lpstr>
      <vt:lpstr>Market Factors </vt:lpstr>
      <vt:lpstr>Market Factors </vt:lpstr>
      <vt:lpstr>Market Factors </vt:lpstr>
      <vt:lpstr>Operational Factors  </vt:lpstr>
      <vt:lpstr>Operational Factors </vt:lpstr>
      <vt:lpstr>Operational Factors  </vt:lpstr>
      <vt:lpstr>Stakeholders</vt:lpstr>
      <vt:lpstr>Financial Factors  Costs and Predicted Revenues  </vt:lpstr>
      <vt:lpstr>Financial Factors  Funding Sources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BMIH6007 International Meetings Management for the Hotel Industry -Innovate DXB 2024-</dc:title>
  <dc:creator>User 123</dc:creator>
  <cp:lastModifiedBy>Awa Keita (2132061)</cp:lastModifiedBy>
  <cp:revision>6</cp:revision>
  <dcterms:created xsi:type="dcterms:W3CDTF">2024-04-28T21:31:28Z</dcterms:created>
  <dcterms:modified xsi:type="dcterms:W3CDTF">2024-05-08T09:56:21Z</dcterms:modified>
</cp:coreProperties>
</file>