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83" r:id="rId3"/>
    <p:sldId id="292" r:id="rId4"/>
    <p:sldId id="295" r:id="rId5"/>
    <p:sldId id="298" r:id="rId6"/>
    <p:sldId id="296" r:id="rId7"/>
    <p:sldId id="315" r:id="rId8"/>
    <p:sldId id="316" r:id="rId9"/>
    <p:sldId id="303" r:id="rId10"/>
    <p:sldId id="317" r:id="rId11"/>
    <p:sldId id="318" r:id="rId12"/>
    <p:sldId id="319" r:id="rId13"/>
    <p:sldId id="320" r:id="rId14"/>
    <p:sldId id="267" r:id="rId15"/>
    <p:sldId id="321" r:id="rId16"/>
    <p:sldId id="280" r:id="rId17"/>
    <p:sldId id="281" r:id="rId18"/>
    <p:sldId id="278" r:id="rId19"/>
    <p:sldId id="322" r:id="rId20"/>
    <p:sldId id="323" r:id="rId21"/>
    <p:sldId id="324" r:id="rId22"/>
    <p:sldId id="325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深色样式 1 - 强调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69"/>
  </p:normalViewPr>
  <p:slideViewPr>
    <p:cSldViewPr>
      <p:cViewPr varScale="1">
        <p:scale>
          <a:sx n="87" d="100"/>
          <a:sy n="87" d="100"/>
        </p:scale>
        <p:origin x="1824" y="2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5/12/20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t>12/05/2020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733256"/>
          </a:xfrm>
        </p:spPr>
        <p:txBody>
          <a:bodyPr>
            <a:normAutofit/>
          </a:bodyPr>
          <a:lstStyle/>
          <a:p>
            <a:r>
              <a:rPr lang="en-GB" altLang="en-US" sz="2400" dirty="0"/>
              <a:t>International Hotel Management</a:t>
            </a:r>
            <a:br>
              <a:rPr lang="en-GB" altLang="en-US" sz="2400" dirty="0"/>
            </a:br>
            <a:br>
              <a:rPr lang="en-GB" altLang="en-US" dirty="0"/>
            </a:br>
            <a:r>
              <a:rPr lang="en-GB" altLang="en-US" dirty="0">
                <a:solidFill>
                  <a:schemeClr val="accent3">
                    <a:lumMod val="40000"/>
                    <a:lumOff val="60000"/>
                  </a:schemeClr>
                </a:solidFill>
                <a:highlight>
                  <a:srgbClr val="008000"/>
                </a:highlight>
              </a:rPr>
              <a:t>Sustainable Hospitality and Tourism Management </a:t>
            </a:r>
            <a:r>
              <a:rPr lang="en-GB" dirty="0">
                <a:solidFill>
                  <a:schemeClr val="accent3">
                    <a:lumMod val="40000"/>
                    <a:lumOff val="60000"/>
                  </a:schemeClr>
                </a:solidFill>
                <a:highlight>
                  <a:srgbClr val="008000"/>
                </a:highlight>
              </a:rPr>
              <a:t> </a:t>
            </a:r>
            <a:br>
              <a:rPr lang="en-GB" sz="4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(M5X 01925)</a:t>
            </a:r>
            <a:br>
              <a:rPr lang="en-GB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Session 1 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4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Induction to the Module</a:t>
            </a:r>
            <a:endParaRPr lang="en-GB" altLang="en-US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 this session we will…..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036711"/>
          </a:xfrm>
        </p:spPr>
        <p:txBody>
          <a:bodyPr>
            <a:normAutofit fontScale="62500" lnSpcReduction="20000"/>
          </a:bodyPr>
          <a:lstStyle/>
          <a:p>
            <a:r>
              <a:rPr lang="en-US" dirty="0"/>
              <a:t>Set class rules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Overview the module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755576" y="1404136"/>
            <a:ext cx="7344816" cy="411309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Getting to know each other?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4400" b="1" dirty="0"/>
              <a:t>‘elevator pitch’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Module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Title: Sustainable Hospitality and Tourism Management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Module - M5X01925</a:t>
            </a:r>
          </a:p>
          <a:p>
            <a:pPr marL="0" indent="0">
              <a:buNone/>
            </a:pPr>
            <a:r>
              <a:rPr lang="en-GB" dirty="0"/>
              <a:t>Code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Credits - 	20 (Level 5)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4610" y="2176780"/>
            <a:ext cx="2412365" cy="354584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3600" dirty="0"/>
              <a:t>Prepare a list of topics that you would expect to learn from this module.</a:t>
            </a:r>
          </a:p>
          <a:p>
            <a:pPr marL="0" indent="0" algn="ctr">
              <a:buNone/>
            </a:pPr>
            <a:endParaRPr lang="en-GB" sz="3600" dirty="0"/>
          </a:p>
          <a:p>
            <a:pPr marL="0" indent="0" algn="ctr">
              <a:buNone/>
            </a:pPr>
            <a:r>
              <a:rPr lang="en-GB" sz="3600" dirty="0"/>
              <a:t>Share it with the class and see what others came up with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/>
              <a:t>Aims and Learning 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b="1" dirty="0"/>
              <a:t>Aims - </a:t>
            </a:r>
          </a:p>
          <a:p>
            <a:pPr marL="0" indent="0">
              <a:buNone/>
            </a:pPr>
            <a:endParaRPr lang="en-GB" sz="2000" b="1" dirty="0"/>
          </a:p>
          <a:p>
            <a:pPr marL="900430" indent="-900430">
              <a:buNone/>
            </a:pPr>
            <a:r>
              <a:rPr lang="en-GB" sz="1800" dirty="0"/>
              <a:t></a:t>
            </a:r>
            <a:r>
              <a:rPr lang="en-GB" sz="2000" dirty="0"/>
              <a:t>To  develop student knowledge and understanding of</a:t>
            </a:r>
            <a:r>
              <a:rPr lang="en-US" sz="2000" dirty="0"/>
              <a:t> sustainability, principles of sustainability. </a:t>
            </a:r>
          </a:p>
          <a:p>
            <a:pPr marL="900430" indent="-900430">
              <a:buNone/>
            </a:pPr>
            <a:endParaRPr lang="en-US" sz="2000" b="1" dirty="0"/>
          </a:p>
          <a:p>
            <a:pPr marL="900430" indent="-900430">
              <a:buNone/>
            </a:pPr>
            <a:r>
              <a:rPr lang="en-US" sz="2000" dirty="0"/>
              <a:t>To learn the tourism impacts, cause and effects as well as demand and supply issues.</a:t>
            </a:r>
            <a:endParaRPr lang="en-GB" sz="2000" b="1" dirty="0"/>
          </a:p>
          <a:p>
            <a:pPr marL="0" indent="0">
              <a:buNone/>
            </a:pPr>
            <a:endParaRPr lang="en-GB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ym typeface="+mn-ea"/>
              </a:rPr>
              <a:t>Aims and Learning Outcomes</a:t>
            </a:r>
            <a:br>
              <a:rPr lang="en-GB" dirty="0"/>
            </a:b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7500" lnSpcReduction="10000"/>
          </a:bodyPr>
          <a:lstStyle/>
          <a:p>
            <a:pPr marL="0" indent="0">
              <a:buNone/>
            </a:pPr>
            <a:r>
              <a:rPr lang="en-GB" b="1" dirty="0">
                <a:sym typeface="+mn-ea"/>
              </a:rPr>
              <a:t>Learning Outcomes –</a:t>
            </a:r>
            <a:endParaRPr lang="en-GB" b="1" dirty="0"/>
          </a:p>
          <a:p>
            <a:pPr marL="0" indent="0">
              <a:buNone/>
            </a:pPr>
            <a:r>
              <a:rPr lang="en-GB" dirty="0"/>
              <a:t>Upon the successful completion of this module, the student should be able to demonstrate the ability to: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1.Demonstrate a critical understanding of sustainable hospitality and tourism management concepts and theories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ym typeface="+mn-ea"/>
              </a:rPr>
              <a:t>Aims and Learning Outcomes</a:t>
            </a:r>
            <a:br>
              <a:rPr lang="en-GB" dirty="0"/>
            </a:b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sym typeface="+mn-ea"/>
              </a:rPr>
              <a:t>Learning Outcomes –2 </a:t>
            </a:r>
          </a:p>
          <a:p>
            <a:pPr marL="0" indent="0">
              <a:buNone/>
            </a:pPr>
            <a:r>
              <a:rPr lang="en-GB" dirty="0">
                <a:sym typeface="+mn-ea"/>
              </a:rPr>
              <a:t>Critically understand the concepts of “sustainable good practice” within the Tourism and Hospitality industry (rural, coastal and urban areas) and within the transport sector.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/>
              <a:t>Section 1 – 50%</a:t>
            </a:r>
          </a:p>
          <a:p>
            <a:pPr marL="0" indent="0">
              <a:buNone/>
            </a:pPr>
            <a:r>
              <a:rPr lang="en-GB" dirty="0"/>
              <a:t>2000 Written Essay </a:t>
            </a:r>
          </a:p>
          <a:p>
            <a:pPr marL="0" indent="0">
              <a:buNone/>
            </a:pPr>
            <a:r>
              <a:rPr lang="en-GB" dirty="0"/>
              <a:t>To be submitted by </a:t>
            </a:r>
            <a:r>
              <a:rPr lang="en-GB" dirty="0">
                <a:solidFill>
                  <a:srgbClr val="FF0000"/>
                </a:solidFill>
              </a:rPr>
              <a:t>………….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Section 2 – 50%</a:t>
            </a:r>
          </a:p>
          <a:p>
            <a:pPr marL="0" indent="0">
              <a:buNone/>
            </a:pPr>
            <a:r>
              <a:rPr lang="en-GB" dirty="0"/>
              <a:t>Open book, in class assessment exercise (2 hours)</a:t>
            </a:r>
          </a:p>
          <a:p>
            <a:pPr marL="0" indent="0">
              <a:buNone/>
            </a:pPr>
            <a:r>
              <a:rPr lang="en-GB" dirty="0"/>
              <a:t>To be submitted by </a:t>
            </a:r>
            <a:r>
              <a:rPr lang="en-GB" dirty="0">
                <a:solidFill>
                  <a:srgbClr val="FF0000"/>
                </a:solidFill>
              </a:rPr>
              <a:t>………..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ym typeface="+mn-ea"/>
              </a:rPr>
              <a:t>Aims and Learning Outcomes</a:t>
            </a:r>
            <a:br>
              <a:rPr lang="en-GB" dirty="0"/>
            </a:b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7500"/>
          </a:bodyPr>
          <a:lstStyle/>
          <a:p>
            <a:pPr marL="0" indent="0">
              <a:buNone/>
            </a:pPr>
            <a:r>
              <a:rPr lang="en-GB" b="1" dirty="0">
                <a:sym typeface="+mn-ea"/>
              </a:rPr>
              <a:t>Learning Outcomes –</a:t>
            </a:r>
          </a:p>
          <a:p>
            <a:pPr marL="0" indent="0">
              <a:buNone/>
            </a:pPr>
            <a:r>
              <a:rPr lang="en-US" dirty="0"/>
              <a:t>Definition of sustainability-principles of sustainability: tourism impacts-cause and effects; demand and supply issues. </a:t>
            </a:r>
            <a:endParaRPr lang="en-US" sz="6600" dirty="0"/>
          </a:p>
          <a:p>
            <a:pPr marL="0" indent="0"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0527907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What comes to mind when you think of sustainability?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What is your definition of sustainability? </a:t>
            </a:r>
          </a:p>
        </p:txBody>
      </p:sp>
    </p:spTree>
    <p:extLst>
      <p:ext uri="{BB962C8B-B14F-4D97-AF65-F5344CB8AC3E}">
        <p14:creationId xmlns:p14="http://schemas.microsoft.com/office/powerpoint/2010/main" val="4332026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DC896D-0735-4741-965F-786613723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Definitions of Sustainability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808FD4-4D12-3F47-8618-09C3480D26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kumimoji="1" lang="en-GB" altLang="ja-JP" dirty="0">
                <a:latin typeface="Arial" pitchFamily="34" charset="0"/>
                <a:cs typeface="Arial" pitchFamily="34" charset="0"/>
              </a:rPr>
              <a:t>Meet the needs and wants of the local host community in terms of improved living standards and quality of life</a:t>
            </a:r>
          </a:p>
          <a:p>
            <a:r>
              <a:rPr kumimoji="1" lang="en-GB" altLang="ja-JP" dirty="0">
                <a:latin typeface="Arial" pitchFamily="34" charset="0"/>
                <a:cs typeface="Arial" pitchFamily="34" charset="0"/>
              </a:rPr>
              <a:t>Satisfy the demands of tourists and the tourism industry, and continue to attract them in order to meet the first aim</a:t>
            </a:r>
          </a:p>
          <a:p>
            <a:r>
              <a:rPr kumimoji="1" lang="en-GB" altLang="ja-JP" dirty="0">
                <a:latin typeface="Arial" pitchFamily="34" charset="0"/>
                <a:cs typeface="Arial" pitchFamily="34" charset="0"/>
              </a:rPr>
              <a:t>Safeguard the environmental resources base for tourism, encompassing natural, built and cultural components, in order to achieve both preceding aims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36261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Definitions of Sustainability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/>
          </a:p>
          <a:p>
            <a:r>
              <a:rPr kumimoji="1" lang="en-GB" altLang="ja-JP" sz="2800" dirty="0">
                <a:latin typeface="Arial" pitchFamily="34" charset="0"/>
                <a:cs typeface="Arial" pitchFamily="34" charset="0"/>
              </a:rPr>
              <a:t>Traditional worldview (Dominant Social Paradigm)</a:t>
            </a:r>
          </a:p>
          <a:p>
            <a:pPr lvl="1"/>
            <a:r>
              <a:rPr kumimoji="1" lang="en-GB" altLang="ja-JP" sz="2400" dirty="0">
                <a:latin typeface="Arial" pitchFamily="34" charset="0"/>
                <a:cs typeface="Arial" pitchFamily="34" charset="0"/>
              </a:rPr>
              <a:t>A belief in limitless resources, continuous progress and the necessity of growth</a:t>
            </a:r>
          </a:p>
          <a:p>
            <a:pPr lvl="1"/>
            <a:r>
              <a:rPr kumimoji="1" lang="en-GB" altLang="ja-JP" sz="2400" dirty="0">
                <a:latin typeface="Arial" pitchFamily="34" charset="0"/>
                <a:cs typeface="Arial" pitchFamily="34" charset="0"/>
              </a:rPr>
              <a:t>Faith in the problem-solving abilities of science and technology</a:t>
            </a:r>
          </a:p>
          <a:p>
            <a:pPr lvl="1"/>
            <a:r>
              <a:rPr kumimoji="1" lang="en-GB" altLang="ja-JP" sz="2400" dirty="0">
                <a:latin typeface="Arial" pitchFamily="34" charset="0"/>
                <a:cs typeface="Arial" pitchFamily="34" charset="0"/>
              </a:rPr>
              <a:t>Strong emotional commitment to a laissez-faire economy and the sanctity of private property rights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21350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975711" y="280218"/>
            <a:ext cx="5192577" cy="654079"/>
          </a:xfrm>
          <a:prstGeom prst="rect">
            <a:avLst/>
          </a:prstGeom>
        </p:spPr>
        <p:txBody>
          <a:bodyPr anchor="b"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>
                <a:solidFill>
                  <a:srgbClr val="39A7C9"/>
                </a:solidFill>
                <a:latin typeface="Arial"/>
                <a:cs typeface="Arial"/>
              </a:rPr>
              <a:t>Resources</a:t>
            </a:r>
            <a:endParaRPr lang="en-US" sz="3600" dirty="0">
              <a:solidFill>
                <a:srgbClr val="39A7C9"/>
              </a:solidFill>
            </a:endParaRPr>
          </a:p>
        </p:txBody>
      </p:sp>
      <p:graphicFrame>
        <p:nvGraphicFramePr>
          <p:cNvPr id="9" name="Content Placeholder 3"/>
          <p:cNvGraphicFramePr>
            <a:graphicFrameLocks/>
          </p:cNvGraphicFramePr>
          <p:nvPr/>
        </p:nvGraphicFramePr>
        <p:xfrm>
          <a:off x="0" y="1052736"/>
          <a:ext cx="9144000" cy="46085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1654">
                <a:tc>
                  <a:txBody>
                    <a:bodyPr/>
                    <a:lstStyle/>
                    <a:p>
                      <a:r>
                        <a:rPr kumimoji="1" lang="en-AU" altLang="ja-JP" sz="1300" dirty="0"/>
                        <a:t>Category</a:t>
                      </a:r>
                      <a:endParaRPr kumimoji="1" lang="ja-JP" altLang="en-US" sz="1300"/>
                    </a:p>
                  </a:txBody>
                  <a:tcPr marL="86935" marR="86935" marT="43467" marB="43467"/>
                </a:tc>
                <a:tc>
                  <a:txBody>
                    <a:bodyPr/>
                    <a:lstStyle/>
                    <a:p>
                      <a:r>
                        <a:rPr kumimoji="1" lang="en-AU" altLang="ja-JP" sz="1300" dirty="0"/>
                        <a:t>Type</a:t>
                      </a:r>
                      <a:endParaRPr kumimoji="1" lang="ja-JP" altLang="en-US" sz="1300"/>
                    </a:p>
                  </a:txBody>
                  <a:tcPr marL="86935" marR="86935" marT="43467" marB="43467"/>
                </a:tc>
                <a:tc>
                  <a:txBody>
                    <a:bodyPr/>
                    <a:lstStyle/>
                    <a:p>
                      <a:r>
                        <a:rPr kumimoji="1" lang="en-AU" altLang="ja-JP" sz="1300" dirty="0"/>
                        <a:t>Examples</a:t>
                      </a:r>
                      <a:endParaRPr kumimoji="1" lang="ja-JP" altLang="en-US" sz="1300"/>
                    </a:p>
                  </a:txBody>
                  <a:tcPr marL="86935" marR="86935" marT="43467" marB="4346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8172">
                <a:tc>
                  <a:txBody>
                    <a:bodyPr/>
                    <a:lstStyle/>
                    <a:p>
                      <a:r>
                        <a:rPr kumimoji="1" lang="en-AU" altLang="ja-JP" sz="1300" dirty="0"/>
                        <a:t>Natural resources</a:t>
                      </a:r>
                      <a:endParaRPr kumimoji="1" lang="ja-JP" altLang="en-US" sz="1300"/>
                    </a:p>
                  </a:txBody>
                  <a:tcPr marL="86935" marR="86935" marT="43467" marB="43467"/>
                </a:tc>
                <a:tc>
                  <a:txBody>
                    <a:bodyPr/>
                    <a:lstStyle/>
                    <a:p>
                      <a:r>
                        <a:rPr kumimoji="1" lang="en-AU" altLang="ja-JP" sz="1300" dirty="0"/>
                        <a:t>Flora, landscape, fauna, climate, water</a:t>
                      </a:r>
                      <a:endParaRPr kumimoji="1" lang="ja-JP" altLang="en-US" sz="1300"/>
                    </a:p>
                  </a:txBody>
                  <a:tcPr marL="86935" marR="86935" marT="43467" marB="43467"/>
                </a:tc>
                <a:tc>
                  <a:txBody>
                    <a:bodyPr/>
                    <a:lstStyle/>
                    <a:p>
                      <a:r>
                        <a:rPr kumimoji="1" lang="en-AU" altLang="ja-JP" sz="1300" dirty="0"/>
                        <a:t>Forests, beaches, wildlife,</a:t>
                      </a:r>
                      <a:r>
                        <a:rPr kumimoji="1" lang="en-AU" altLang="ja-JP" sz="1300" baseline="0" dirty="0"/>
                        <a:t> seasons, sea</a:t>
                      </a:r>
                      <a:endParaRPr kumimoji="1" lang="ja-JP" altLang="en-US" sz="1300"/>
                    </a:p>
                  </a:txBody>
                  <a:tcPr marL="86935" marR="86935" marT="43467" marB="4346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5302">
                <a:tc>
                  <a:txBody>
                    <a:bodyPr/>
                    <a:lstStyle/>
                    <a:p>
                      <a:r>
                        <a:rPr kumimoji="1" lang="en-AU" altLang="ja-JP" sz="1300" dirty="0"/>
                        <a:t>Cultural resources</a:t>
                      </a:r>
                      <a:endParaRPr kumimoji="1" lang="ja-JP" altLang="en-US" sz="1300"/>
                    </a:p>
                  </a:txBody>
                  <a:tcPr marL="86935" marR="86935" marT="43467" marB="43467"/>
                </a:tc>
                <a:tc>
                  <a:txBody>
                    <a:bodyPr/>
                    <a:lstStyle/>
                    <a:p>
                      <a:r>
                        <a:rPr kumimoji="1" lang="en-AU" altLang="ja-JP" sz="1300" dirty="0"/>
                        <a:t>Religious, heritage, other</a:t>
                      </a:r>
                      <a:endParaRPr kumimoji="1" lang="ja-JP" altLang="en-US" sz="1300"/>
                    </a:p>
                  </a:txBody>
                  <a:tcPr marL="86935" marR="86935" marT="43467" marB="43467"/>
                </a:tc>
                <a:tc>
                  <a:txBody>
                    <a:bodyPr/>
                    <a:lstStyle/>
                    <a:p>
                      <a:r>
                        <a:rPr kumimoji="1" lang="en-AU" altLang="ja-JP" sz="1300" dirty="0"/>
                        <a:t>Churches, temples, historic buildings, ethnic celebrations</a:t>
                      </a:r>
                      <a:endParaRPr kumimoji="1" lang="ja-JP" altLang="en-US" sz="1300"/>
                    </a:p>
                  </a:txBody>
                  <a:tcPr marL="86935" marR="86935" marT="43467" marB="4346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5302">
                <a:tc>
                  <a:txBody>
                    <a:bodyPr/>
                    <a:lstStyle/>
                    <a:p>
                      <a:r>
                        <a:rPr kumimoji="1" lang="en-AU" altLang="ja-JP" sz="1300" dirty="0"/>
                        <a:t>Event resources</a:t>
                      </a:r>
                      <a:endParaRPr kumimoji="1" lang="ja-JP" altLang="en-US" sz="1300"/>
                    </a:p>
                  </a:txBody>
                  <a:tcPr marL="86935" marR="86935" marT="43467" marB="43467"/>
                </a:tc>
                <a:tc>
                  <a:txBody>
                    <a:bodyPr/>
                    <a:lstStyle/>
                    <a:p>
                      <a:r>
                        <a:rPr kumimoji="1" lang="en-AU" altLang="ja-JP" sz="1300" dirty="0"/>
                        <a:t>Festivals, tournaments,</a:t>
                      </a:r>
                      <a:r>
                        <a:rPr kumimoji="1" lang="en-AU" altLang="ja-JP" sz="1300" baseline="0" dirty="0"/>
                        <a:t> business, other</a:t>
                      </a:r>
                      <a:endParaRPr kumimoji="1" lang="ja-JP" altLang="en-US" sz="1300"/>
                    </a:p>
                  </a:txBody>
                  <a:tcPr marL="86935" marR="86935" marT="43467" marB="43467"/>
                </a:tc>
                <a:tc>
                  <a:txBody>
                    <a:bodyPr/>
                    <a:lstStyle/>
                    <a:p>
                      <a:r>
                        <a:rPr kumimoji="1" lang="en-AU" altLang="ja-JP" sz="1300" dirty="0"/>
                        <a:t>Music, art,</a:t>
                      </a:r>
                      <a:r>
                        <a:rPr kumimoji="1" lang="en-AU" altLang="ja-JP" sz="1300" baseline="0" dirty="0"/>
                        <a:t> sport, trade shows, conferences, carnivals</a:t>
                      </a:r>
                      <a:endParaRPr kumimoji="1" lang="ja-JP" altLang="en-US" sz="1300"/>
                    </a:p>
                  </a:txBody>
                  <a:tcPr marL="86935" marR="86935" marT="43467" marB="4346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8052">
                <a:tc>
                  <a:txBody>
                    <a:bodyPr/>
                    <a:lstStyle/>
                    <a:p>
                      <a:r>
                        <a:rPr kumimoji="1" lang="en-AU" altLang="ja-JP" sz="1300" dirty="0"/>
                        <a:t>Activity resources</a:t>
                      </a:r>
                      <a:endParaRPr kumimoji="1" lang="ja-JP" altLang="en-US" sz="1300"/>
                    </a:p>
                  </a:txBody>
                  <a:tcPr marL="86935" marR="86935" marT="43467" marB="43467"/>
                </a:tc>
                <a:tc>
                  <a:txBody>
                    <a:bodyPr/>
                    <a:lstStyle/>
                    <a:p>
                      <a:r>
                        <a:rPr kumimoji="1" lang="en-AU" altLang="ja-JP" sz="1300" dirty="0"/>
                        <a:t>Recreational, services, facilities</a:t>
                      </a:r>
                      <a:endParaRPr kumimoji="1" lang="ja-JP" altLang="en-US" sz="1300"/>
                    </a:p>
                  </a:txBody>
                  <a:tcPr marL="86935" marR="86935" marT="43467" marB="43467"/>
                </a:tc>
                <a:tc>
                  <a:txBody>
                    <a:bodyPr/>
                    <a:lstStyle/>
                    <a:p>
                      <a:r>
                        <a:rPr kumimoji="1" lang="en-AU" altLang="ja-JP" sz="1300" dirty="0"/>
                        <a:t>Golf courses, swimming pools, museums, theatres, zoos, theme parks</a:t>
                      </a:r>
                      <a:endParaRPr kumimoji="1" lang="ja-JP" altLang="en-US" sz="1300"/>
                    </a:p>
                  </a:txBody>
                  <a:tcPr marL="86935" marR="86935" marT="43467" marB="4346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0030">
                <a:tc>
                  <a:txBody>
                    <a:bodyPr/>
                    <a:lstStyle/>
                    <a:p>
                      <a:r>
                        <a:rPr kumimoji="1" lang="en-AU" altLang="ja-JP" sz="1300" dirty="0"/>
                        <a:t>Services (tourism infrastructure)</a:t>
                      </a:r>
                      <a:endParaRPr kumimoji="1" lang="ja-JP" altLang="en-US" sz="1300"/>
                    </a:p>
                  </a:txBody>
                  <a:tcPr marL="86935" marR="86935" marT="43467" marB="43467"/>
                </a:tc>
                <a:tc>
                  <a:txBody>
                    <a:bodyPr/>
                    <a:lstStyle/>
                    <a:p>
                      <a:r>
                        <a:rPr kumimoji="1" lang="en-AU" altLang="ja-JP" sz="1300" dirty="0"/>
                        <a:t>Transport, accommodation, reception, catering, services</a:t>
                      </a:r>
                      <a:endParaRPr kumimoji="1" lang="ja-JP" altLang="en-US" sz="1300"/>
                    </a:p>
                  </a:txBody>
                  <a:tcPr marL="86935" marR="86935" marT="43467" marB="43467"/>
                </a:tc>
                <a:tc>
                  <a:txBody>
                    <a:bodyPr/>
                    <a:lstStyle/>
                    <a:p>
                      <a:r>
                        <a:rPr kumimoji="1" lang="en-AU" altLang="ja-JP" sz="1300" dirty="0"/>
                        <a:t>Airports, hotels, tourist information network, maps, guides, bars, restaurants, marinas, foreign exchange services</a:t>
                      </a:r>
                      <a:endParaRPr kumimoji="1" lang="ja-JP" altLang="en-US" sz="1300"/>
                    </a:p>
                  </a:txBody>
                  <a:tcPr marL="86935" marR="86935" marT="43467" marB="4346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443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Hospitality and Tourism impacts-cause and effects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What impacts can you think?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5344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Diagonal Corner Rectangle 7"/>
          <p:cNvSpPr/>
          <p:nvPr/>
        </p:nvSpPr>
        <p:spPr>
          <a:xfrm>
            <a:off x="0" y="1909651"/>
            <a:ext cx="8892480" cy="3790084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 w="76200" cmpd="sng">
            <a:solidFill>
              <a:srgbClr val="99D3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620000" y="1847500"/>
            <a:ext cx="6715935" cy="3790084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en-GB" altLang="ja-JP" sz="2800">
                <a:latin typeface="Arial" pitchFamily="34" charset="0"/>
                <a:cs typeface="Arial" pitchFamily="34" charset="0"/>
              </a:rPr>
              <a:t>Authenticity (lack of)</a:t>
            </a:r>
          </a:p>
          <a:p>
            <a:r>
              <a:rPr kumimoji="1" lang="en-GB" altLang="ja-JP" sz="2800">
                <a:latin typeface="Arial" pitchFamily="34" charset="0"/>
                <a:cs typeface="Arial" pitchFamily="34" charset="0"/>
              </a:rPr>
              <a:t>Cultural pride</a:t>
            </a:r>
          </a:p>
          <a:p>
            <a:r>
              <a:rPr kumimoji="1" lang="en-GB" altLang="ja-JP" sz="2800">
                <a:latin typeface="Arial" pitchFamily="34" charset="0"/>
                <a:cs typeface="Arial" pitchFamily="34" charset="0"/>
              </a:rPr>
              <a:t>Demonstration effect</a:t>
            </a:r>
          </a:p>
          <a:p>
            <a:r>
              <a:rPr kumimoji="1" lang="en-GB" altLang="ja-JP" sz="2800">
                <a:latin typeface="Arial" pitchFamily="34" charset="0"/>
                <a:cs typeface="Arial" pitchFamily="34" charset="0"/>
              </a:rPr>
              <a:t>Education</a:t>
            </a:r>
          </a:p>
          <a:p>
            <a:r>
              <a:rPr kumimoji="1" lang="en-GB" altLang="ja-JP" sz="2800">
                <a:latin typeface="Arial" pitchFamily="34" charset="0"/>
                <a:cs typeface="Arial" pitchFamily="34" charset="0"/>
              </a:rPr>
              <a:t>Crime</a:t>
            </a:r>
          </a:p>
          <a:p>
            <a:endParaRPr kumimoji="1" lang="en-GB" altLang="ja-JP" sz="2800" err="1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1619514" y="1030769"/>
            <a:ext cx="5192577" cy="654079"/>
          </a:xfrm>
          <a:prstGeom prst="rect">
            <a:avLst/>
          </a:prstGeom>
        </p:spPr>
        <p:txBody>
          <a:bodyPr anchor="b"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b="1">
                <a:solidFill>
                  <a:srgbClr val="39A7C9"/>
                </a:solidFill>
                <a:latin typeface="Arial"/>
                <a:cs typeface="Arial"/>
              </a:rPr>
              <a:t>Key Social and Cultural Impacts</a:t>
            </a:r>
            <a:endParaRPr lang="en-US" sz="3600">
              <a:solidFill>
                <a:srgbClr val="39A7C9"/>
              </a:solidFill>
            </a:endParaRPr>
          </a:p>
        </p:txBody>
      </p:sp>
      <p:pic>
        <p:nvPicPr>
          <p:cNvPr id="13" name="Picture 12" descr="Stick Man_1_RGB-01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5935" y="5761886"/>
            <a:ext cx="701729" cy="1096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776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Diagonal Corner Rectangle 7"/>
          <p:cNvSpPr/>
          <p:nvPr/>
        </p:nvSpPr>
        <p:spPr>
          <a:xfrm>
            <a:off x="0" y="1210972"/>
            <a:ext cx="9037664" cy="4417168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 w="76200" cmpd="sng">
            <a:solidFill>
              <a:srgbClr val="99D3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187624" y="1210972"/>
            <a:ext cx="6715935" cy="3790084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en-GB" altLang="ja-JP" sz="2800" dirty="0">
                <a:latin typeface="Arial" pitchFamily="34" charset="0"/>
                <a:cs typeface="Arial" pitchFamily="34" charset="0"/>
              </a:rPr>
              <a:t>Pollution</a:t>
            </a:r>
          </a:p>
          <a:p>
            <a:pPr lvl="1"/>
            <a:r>
              <a:rPr kumimoji="1" lang="en-GB" altLang="ja-JP" sz="2400" dirty="0">
                <a:latin typeface="Arial" pitchFamily="34" charset="0"/>
                <a:cs typeface="Arial" pitchFamily="34" charset="0"/>
              </a:rPr>
              <a:t>Noise, land, air, water</a:t>
            </a:r>
          </a:p>
          <a:p>
            <a:r>
              <a:rPr kumimoji="1" lang="en-GB" altLang="ja-JP" sz="2800" dirty="0">
                <a:latin typeface="Arial" pitchFamily="34" charset="0"/>
                <a:cs typeface="Arial" pitchFamily="34" charset="0"/>
              </a:rPr>
              <a:t>Heavy and over-use of natural resources</a:t>
            </a:r>
          </a:p>
          <a:p>
            <a:r>
              <a:rPr kumimoji="1" lang="en-GB" altLang="ja-JP" sz="2800" dirty="0">
                <a:latin typeface="Arial" pitchFamily="34" charset="0"/>
                <a:cs typeface="Arial" pitchFamily="34" charset="0"/>
              </a:rPr>
              <a:t>Environmental degradation</a:t>
            </a:r>
          </a:p>
          <a:p>
            <a:r>
              <a:rPr kumimoji="1" lang="en-GB" altLang="ja-JP" sz="2800" dirty="0">
                <a:latin typeface="Arial" pitchFamily="34" charset="0"/>
                <a:cs typeface="Arial" pitchFamily="34" charset="0"/>
              </a:rPr>
              <a:t>Wildlife disturbance</a:t>
            </a:r>
          </a:p>
          <a:p>
            <a:r>
              <a:rPr kumimoji="1" lang="en-GB" altLang="ja-JP" sz="2800" dirty="0">
                <a:latin typeface="Arial" pitchFamily="34" charset="0"/>
                <a:cs typeface="Arial" pitchFamily="34" charset="0"/>
              </a:rPr>
              <a:t>Education/awareness raising</a:t>
            </a:r>
          </a:p>
          <a:p>
            <a:r>
              <a:rPr kumimoji="1" lang="en-GB" altLang="ja-JP" sz="2800" dirty="0">
                <a:latin typeface="Arial" pitchFamily="34" charset="0"/>
                <a:cs typeface="Arial" pitchFamily="34" charset="0"/>
              </a:rPr>
              <a:t>Funding</a:t>
            </a:r>
          </a:p>
          <a:p>
            <a:r>
              <a:rPr kumimoji="1" lang="en-GB" altLang="ja-JP" sz="2800" dirty="0">
                <a:latin typeface="Arial" pitchFamily="34" charset="0"/>
                <a:cs typeface="Arial" pitchFamily="34" charset="0"/>
              </a:rPr>
              <a:t>Volunteer tourism programmes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1187624" y="592131"/>
            <a:ext cx="6111322" cy="654079"/>
          </a:xfrm>
          <a:prstGeom prst="rect">
            <a:avLst/>
          </a:prstGeom>
        </p:spPr>
        <p:txBody>
          <a:bodyPr anchor="b"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b="1" dirty="0">
                <a:solidFill>
                  <a:srgbClr val="39A7C9"/>
                </a:solidFill>
                <a:latin typeface="Arial"/>
                <a:cs typeface="Arial"/>
              </a:rPr>
              <a:t>Key Environmental Impacts</a:t>
            </a:r>
            <a:endParaRPr lang="en-US" sz="3600" dirty="0">
              <a:solidFill>
                <a:srgbClr val="39A7C9"/>
              </a:solidFill>
            </a:endParaRPr>
          </a:p>
        </p:txBody>
      </p:sp>
      <p:pic>
        <p:nvPicPr>
          <p:cNvPr id="13" name="Picture 12" descr="Stick Man_1_RGB-01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5935" y="5761886"/>
            <a:ext cx="701729" cy="1096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489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Diagonal Corner Rectangle 7"/>
          <p:cNvSpPr/>
          <p:nvPr/>
        </p:nvSpPr>
        <p:spPr>
          <a:xfrm>
            <a:off x="-1" y="1823997"/>
            <a:ext cx="8980555" cy="3914386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 w="76200" cmpd="sng">
            <a:solidFill>
              <a:srgbClr val="99D3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620000" y="1847500"/>
            <a:ext cx="6715935" cy="3790084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en-GB" altLang="ja-JP" sz="2800" dirty="0">
                <a:latin typeface="Arial" pitchFamily="34" charset="0"/>
                <a:cs typeface="Arial" pitchFamily="34" charset="0"/>
              </a:rPr>
              <a:t>Tourist types (Smith, 1989)</a:t>
            </a:r>
          </a:p>
          <a:p>
            <a:pPr lvl="1"/>
            <a:r>
              <a:rPr kumimoji="1" lang="en-GB" altLang="ja-JP" sz="2400" dirty="0">
                <a:latin typeface="Arial" pitchFamily="34" charset="0"/>
                <a:cs typeface="Arial" pitchFamily="34" charset="0"/>
              </a:rPr>
              <a:t>Explorer</a:t>
            </a:r>
          </a:p>
          <a:p>
            <a:pPr lvl="1"/>
            <a:r>
              <a:rPr kumimoji="1" lang="en-GB" altLang="ja-JP" sz="2400" dirty="0">
                <a:latin typeface="Arial" pitchFamily="34" charset="0"/>
                <a:cs typeface="Arial" pitchFamily="34" charset="0"/>
              </a:rPr>
              <a:t>Elite</a:t>
            </a:r>
          </a:p>
          <a:p>
            <a:pPr lvl="1"/>
            <a:r>
              <a:rPr kumimoji="1" lang="en-GB" altLang="ja-JP" sz="2400" dirty="0">
                <a:latin typeface="Arial" pitchFamily="34" charset="0"/>
                <a:cs typeface="Arial" pitchFamily="34" charset="0"/>
              </a:rPr>
              <a:t>Off-beat</a:t>
            </a:r>
          </a:p>
          <a:p>
            <a:pPr lvl="1"/>
            <a:r>
              <a:rPr kumimoji="1" lang="en-GB" altLang="ja-JP" sz="2400" dirty="0">
                <a:latin typeface="Arial" pitchFamily="34" charset="0"/>
                <a:cs typeface="Arial" pitchFamily="34" charset="0"/>
              </a:rPr>
              <a:t>Unusual</a:t>
            </a:r>
          </a:p>
          <a:p>
            <a:pPr lvl="1"/>
            <a:r>
              <a:rPr kumimoji="1" lang="en-GB" altLang="ja-JP" sz="2400" dirty="0">
                <a:latin typeface="Arial" pitchFamily="34" charset="0"/>
                <a:cs typeface="Arial" pitchFamily="34" charset="0"/>
              </a:rPr>
              <a:t>Incipient mass</a:t>
            </a:r>
          </a:p>
          <a:p>
            <a:pPr lvl="1"/>
            <a:r>
              <a:rPr kumimoji="1" lang="en-GB" altLang="ja-JP" sz="2400" dirty="0">
                <a:latin typeface="Arial" pitchFamily="34" charset="0"/>
                <a:cs typeface="Arial" pitchFamily="34" charset="0"/>
              </a:rPr>
              <a:t>Mass</a:t>
            </a:r>
          </a:p>
          <a:p>
            <a:pPr lvl="1"/>
            <a:r>
              <a:rPr kumimoji="1" lang="en-GB" altLang="ja-JP" sz="2400" dirty="0">
                <a:latin typeface="Arial" pitchFamily="34" charset="0"/>
                <a:cs typeface="Arial" pitchFamily="34" charset="0"/>
              </a:rPr>
              <a:t>Charter</a:t>
            </a:r>
          </a:p>
          <a:p>
            <a:endParaRPr kumimoji="1" lang="en-GB" altLang="ja-JP" sz="2800" dirty="0">
              <a:latin typeface="Arial" pitchFamily="34" charset="0"/>
              <a:cs typeface="Arial" pitchFamily="34" charset="0"/>
            </a:endParaRPr>
          </a:p>
          <a:p>
            <a:endParaRPr kumimoji="1" lang="en-GB" altLang="ja-JP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1475656" y="447460"/>
            <a:ext cx="5192577" cy="654079"/>
          </a:xfrm>
          <a:prstGeom prst="rect">
            <a:avLst/>
          </a:prstGeom>
        </p:spPr>
        <p:txBody>
          <a:bodyPr anchor="b"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>
                <a:solidFill>
                  <a:srgbClr val="39A7C9"/>
                </a:solidFill>
                <a:latin typeface="Arial"/>
                <a:cs typeface="Arial"/>
              </a:rPr>
              <a:t>Socio-Cultural Impacts</a:t>
            </a:r>
            <a:endParaRPr lang="en-US" sz="3600" dirty="0">
              <a:solidFill>
                <a:srgbClr val="39A7C9"/>
              </a:solidFill>
            </a:endParaRPr>
          </a:p>
        </p:txBody>
      </p:sp>
      <p:pic>
        <p:nvPicPr>
          <p:cNvPr id="13" name="Picture 12" descr="Stick Man_1_RGB-01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5935" y="5761886"/>
            <a:ext cx="701729" cy="1096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8458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0FF308-8E31-D244-BD8F-94BB7CAE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Demand and supply issues. </a:t>
            </a:r>
            <a:br>
              <a:rPr lang="en-US" sz="8800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0395F2-9439-8646-8107-571CD9B361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39A7C9"/>
                </a:solidFill>
                <a:latin typeface="Arial"/>
                <a:cs typeface="Arial"/>
              </a:rPr>
              <a:t>Carrying Capacity</a:t>
            </a:r>
            <a:endParaRPr lang="en-US" dirty="0">
              <a:solidFill>
                <a:srgbClr val="39A7C9"/>
              </a:solidFill>
            </a:endParaRPr>
          </a:p>
          <a:p>
            <a:pPr marL="0" indent="0">
              <a:buNone/>
            </a:pPr>
            <a:endParaRPr kumimoji="1" lang="en-GB" altLang="ja-JP" dirty="0">
              <a:latin typeface="Arial" pitchFamily="34" charset="0"/>
              <a:cs typeface="Arial" pitchFamily="34" charset="0"/>
            </a:endParaRPr>
          </a:p>
          <a:p>
            <a:r>
              <a:rPr kumimoji="1" lang="en-GB" altLang="ja-JP" dirty="0">
                <a:latin typeface="Arial" pitchFamily="34" charset="0"/>
                <a:cs typeface="Arial" pitchFamily="34" charset="0"/>
              </a:rPr>
              <a:t>Physical carrying capacity</a:t>
            </a:r>
          </a:p>
          <a:p>
            <a:r>
              <a:rPr kumimoji="1" lang="en-GB" altLang="ja-JP" dirty="0">
                <a:latin typeface="Arial" pitchFamily="34" charset="0"/>
                <a:cs typeface="Arial" pitchFamily="34" charset="0"/>
              </a:rPr>
              <a:t>Ecological or biological carrying capacity</a:t>
            </a:r>
          </a:p>
          <a:p>
            <a:r>
              <a:rPr kumimoji="1" lang="en-GB" altLang="ja-JP" dirty="0">
                <a:latin typeface="Arial" pitchFamily="34" charset="0"/>
                <a:cs typeface="Arial" pitchFamily="34" charset="0"/>
              </a:rPr>
              <a:t>Psychological carrying capacity</a:t>
            </a:r>
          </a:p>
          <a:p>
            <a:r>
              <a:rPr kumimoji="1" lang="en-GB" altLang="ja-JP" dirty="0">
                <a:latin typeface="Arial" pitchFamily="34" charset="0"/>
                <a:cs typeface="Arial" pitchFamily="34" charset="0"/>
              </a:rPr>
              <a:t>Social carrying capacity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3124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DDB30-0795-734B-9C81-3AE47D7A8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Demand and supply issues. </a:t>
            </a:r>
            <a:br>
              <a:rPr lang="en-US" sz="8800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79FAD1-D258-B848-BFA4-36D1AC8B0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rgbClr val="39A7C9"/>
                </a:solidFill>
                <a:latin typeface="Arial"/>
                <a:cs typeface="Arial"/>
              </a:rPr>
              <a:t>Doxey’s</a:t>
            </a:r>
            <a:r>
              <a:rPr lang="en-US" sz="2800" b="1" dirty="0">
                <a:solidFill>
                  <a:srgbClr val="39A7C9"/>
                </a:solidFill>
                <a:latin typeface="Arial"/>
                <a:cs typeface="Arial"/>
              </a:rPr>
              <a:t> </a:t>
            </a:r>
            <a:r>
              <a:rPr lang="en-US" sz="2800" b="1" dirty="0" err="1">
                <a:solidFill>
                  <a:srgbClr val="39A7C9"/>
                </a:solidFill>
                <a:latin typeface="Arial"/>
                <a:cs typeface="Arial"/>
              </a:rPr>
              <a:t>Irridex</a:t>
            </a:r>
            <a:endParaRPr lang="en-US" sz="2800" dirty="0">
              <a:solidFill>
                <a:srgbClr val="39A7C9"/>
              </a:solidFill>
            </a:endParaRPr>
          </a:p>
          <a:p>
            <a:endParaRPr kumimoji="1" lang="en-GB" altLang="ja-JP" sz="2800" dirty="0">
              <a:latin typeface="Arial" pitchFamily="34" charset="0"/>
              <a:cs typeface="Arial" pitchFamily="34" charset="0"/>
            </a:endParaRPr>
          </a:p>
          <a:p>
            <a:r>
              <a:rPr kumimoji="1" lang="en-GB" altLang="ja-JP" sz="2800" dirty="0">
                <a:latin typeface="Arial" pitchFamily="34" charset="0"/>
                <a:cs typeface="Arial" pitchFamily="34" charset="0"/>
              </a:rPr>
              <a:t>Investigates social carrying capacity from a host community viewpoint</a:t>
            </a:r>
            <a:br>
              <a:rPr kumimoji="1" lang="en-GB" altLang="ja-JP" sz="2800" dirty="0">
                <a:latin typeface="Arial" pitchFamily="34" charset="0"/>
                <a:cs typeface="Arial" pitchFamily="34" charset="0"/>
              </a:rPr>
            </a:br>
            <a:endParaRPr kumimoji="1" lang="en-GB" altLang="ja-JP" sz="2800" dirty="0">
              <a:latin typeface="Arial" pitchFamily="34" charset="0"/>
              <a:cs typeface="Arial" pitchFamily="34" charset="0"/>
            </a:endParaRPr>
          </a:p>
          <a:p>
            <a:r>
              <a:rPr kumimoji="1" lang="en-GB" altLang="ja-JP" sz="2800" dirty="0">
                <a:latin typeface="Arial" pitchFamily="34" charset="0"/>
                <a:cs typeface="Arial" pitchFamily="34" charset="0"/>
              </a:rPr>
              <a:t>Stages</a:t>
            </a:r>
          </a:p>
          <a:p>
            <a:pPr lvl="1"/>
            <a:r>
              <a:rPr kumimoji="1" lang="en-GB" altLang="ja-JP" sz="2400" dirty="0">
                <a:latin typeface="Arial" pitchFamily="34" charset="0"/>
                <a:cs typeface="Arial" pitchFamily="34" charset="0"/>
              </a:rPr>
              <a:t>Euphoria</a:t>
            </a:r>
          </a:p>
          <a:p>
            <a:pPr lvl="1"/>
            <a:r>
              <a:rPr kumimoji="1" lang="en-GB" altLang="ja-JP" sz="2400" dirty="0">
                <a:latin typeface="Arial" pitchFamily="34" charset="0"/>
                <a:cs typeface="Arial" pitchFamily="34" charset="0"/>
              </a:rPr>
              <a:t>Apathy</a:t>
            </a:r>
          </a:p>
          <a:p>
            <a:pPr lvl="1"/>
            <a:r>
              <a:rPr kumimoji="1" lang="en-GB" altLang="ja-JP" sz="2400" dirty="0">
                <a:latin typeface="Arial" pitchFamily="34" charset="0"/>
                <a:cs typeface="Arial" pitchFamily="34" charset="0"/>
              </a:rPr>
              <a:t>Irritation/annoyance</a:t>
            </a:r>
          </a:p>
          <a:p>
            <a:pPr lvl="1"/>
            <a:r>
              <a:rPr kumimoji="1" lang="en-GB" altLang="ja-JP" sz="2400" dirty="0">
                <a:latin typeface="Arial" pitchFamily="34" charset="0"/>
                <a:cs typeface="Arial" pitchFamily="34" charset="0"/>
              </a:rPr>
              <a:t>Antagonism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76416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465DC-AEF1-7241-AC62-864C525755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39A7C9"/>
                </a:solidFill>
                <a:latin typeface="Arial"/>
                <a:cs typeface="Arial"/>
              </a:rPr>
              <a:t>The Interrelationship</a:t>
            </a:r>
            <a:br>
              <a:rPr lang="en-GB" b="1" dirty="0">
                <a:solidFill>
                  <a:srgbClr val="39A7C9"/>
                </a:solidFill>
                <a:latin typeface="Arial"/>
                <a:cs typeface="Arial"/>
              </a:rPr>
            </a:br>
            <a:r>
              <a:rPr lang="en-GB" b="1" dirty="0">
                <a:solidFill>
                  <a:srgbClr val="39A7C9"/>
                </a:solidFill>
                <a:latin typeface="Arial"/>
                <a:cs typeface="Arial"/>
              </a:rPr>
              <a:t>of Tourism Impacts</a:t>
            </a:r>
            <a:br>
              <a:rPr lang="en-US" dirty="0">
                <a:solidFill>
                  <a:srgbClr val="39A7C9"/>
                </a:solidFill>
              </a:rPr>
            </a:br>
            <a:endParaRPr lang="en-US" dirty="0"/>
          </a:p>
        </p:txBody>
      </p:sp>
      <p:pic>
        <p:nvPicPr>
          <p:cNvPr id="8" name="Content Placeholder 3" descr="Screen Shot 2013-03-18 at 12.04.28 PM.png">
            <a:extLst>
              <a:ext uri="{FF2B5EF4-FFF2-40B4-BE49-F238E27FC236}">
                <a16:creationId xmlns:a16="http://schemas.microsoft.com/office/drawing/2014/main" id="{53AE3502-C550-FD4A-B997-53FE44ECA9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988840"/>
            <a:ext cx="8712968" cy="3600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74709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2B0996-1FD7-584E-8576-72F0563E5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5962DA-FE29-3F48-BD99-3873EDDEB3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  <a:buClrTx/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UNWTO  (2011) </a:t>
            </a:r>
            <a:r>
              <a:rPr lang="en-GB" sz="2400" i="1" dirty="0">
                <a:latin typeface="Arial" pitchFamily="34" charset="0"/>
                <a:cs typeface="Arial" pitchFamily="34" charset="0"/>
              </a:rPr>
              <a:t>Tourism Highlights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. UNWTO, Madrid. </a:t>
            </a:r>
          </a:p>
          <a:p>
            <a:pPr>
              <a:lnSpc>
                <a:spcPct val="80000"/>
              </a:lnSpc>
              <a:buClrTx/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UNWTO (2012b) Tourism 2020 Vision. Available at: http://</a:t>
            </a:r>
            <a:r>
              <a:rPr lang="en-GB" sz="2400" dirty="0" err="1">
                <a:latin typeface="Arial" pitchFamily="34" charset="0"/>
                <a:cs typeface="Arial" pitchFamily="34" charset="0"/>
              </a:rPr>
              <a:t>www.unwto.org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/facts/</a:t>
            </a:r>
            <a:r>
              <a:rPr lang="en-GB" sz="2400" dirty="0" err="1">
                <a:latin typeface="Arial" pitchFamily="34" charset="0"/>
                <a:cs typeface="Arial" pitchFamily="34" charset="0"/>
              </a:rPr>
              <a:t>eng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/</a:t>
            </a:r>
            <a:r>
              <a:rPr lang="en-GB" sz="2400" dirty="0" err="1">
                <a:latin typeface="Arial" pitchFamily="34" charset="0"/>
                <a:cs typeface="Arial" pitchFamily="34" charset="0"/>
              </a:rPr>
              <a:t>vision.htm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 (accessed on 17 July 2011).</a:t>
            </a:r>
          </a:p>
          <a:p>
            <a:pPr>
              <a:lnSpc>
                <a:spcPct val="80000"/>
              </a:lnSpc>
              <a:buClrTx/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Smith , V.L. (1989) </a:t>
            </a:r>
            <a:r>
              <a:rPr lang="en-GB" sz="2400" i="1" dirty="0">
                <a:latin typeface="Arial" pitchFamily="34" charset="0"/>
                <a:cs typeface="Arial" pitchFamily="34" charset="0"/>
              </a:rPr>
              <a:t>Hosts and Guests: The Anthropology of Tourism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, 3rd </a:t>
            </a:r>
            <a:r>
              <a:rPr lang="en-GB" sz="2400" dirty="0" err="1">
                <a:latin typeface="Arial" pitchFamily="34" charset="0"/>
                <a:cs typeface="Arial" pitchFamily="34" charset="0"/>
              </a:rPr>
              <a:t>edn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. University of Pennsylvania Press, Philadelphia.</a:t>
            </a:r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798908049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13910</TotalTime>
  <Words>721</Words>
  <Application>Microsoft Macintosh PowerPoint</Application>
  <PresentationFormat>On-screen Show (4:3)</PresentationFormat>
  <Paragraphs>127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Myriad Pro</vt:lpstr>
      <vt:lpstr>20140311PresentationUWTSDTemplate</vt:lpstr>
      <vt:lpstr>International Hotel Management  Sustainable Hospitality and Tourism Management   (M5X 01925) Session 1  Induction to the Module</vt:lpstr>
      <vt:lpstr>In this session we will…..</vt:lpstr>
      <vt:lpstr>Getting to know each other?</vt:lpstr>
      <vt:lpstr>Module overview</vt:lpstr>
      <vt:lpstr>Activity</vt:lpstr>
      <vt:lpstr>Aims and Learning Outcomes</vt:lpstr>
      <vt:lpstr>Aims and Learning Outcomes </vt:lpstr>
      <vt:lpstr>Aims and Learning Outcomes </vt:lpstr>
      <vt:lpstr>Assessment</vt:lpstr>
      <vt:lpstr>Aims and Learning Outcomes </vt:lpstr>
      <vt:lpstr>Activity</vt:lpstr>
      <vt:lpstr>Definitions of Sustainability </vt:lpstr>
      <vt:lpstr>Definitions of Sustainability  </vt:lpstr>
      <vt:lpstr>PowerPoint Presentation</vt:lpstr>
      <vt:lpstr>Hospitality and Tourism impacts-cause and effects</vt:lpstr>
      <vt:lpstr>PowerPoint Presentation</vt:lpstr>
      <vt:lpstr>PowerPoint Presentation</vt:lpstr>
      <vt:lpstr>PowerPoint Presentation</vt:lpstr>
      <vt:lpstr>Demand and supply issues.  </vt:lpstr>
      <vt:lpstr>Demand and supply issues.  </vt:lpstr>
      <vt:lpstr>The Interrelationship of Tourism Impacts 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Abdirahman Nuur Mahamed (PhD Ironbridge +Cult Herit PT)</cp:lastModifiedBy>
  <cp:revision>146</cp:revision>
  <dcterms:created xsi:type="dcterms:W3CDTF">2015-04-14T15:21:00Z</dcterms:created>
  <dcterms:modified xsi:type="dcterms:W3CDTF">2020-05-12T12:11:01Z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  <property fmtid="{D5CDD505-2E9C-101B-9397-08002B2CF9AE}" pid="3" name="KSOProductBuildVer">
    <vt:lpwstr>1033-10.2.0.7646</vt:lpwstr>
  </property>
</Properties>
</file>